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0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4"/>
  </p:normalViewPr>
  <p:slideViewPr>
    <p:cSldViewPr snapToGrid="0">
      <p:cViewPr varScale="1">
        <p:scale>
          <a:sx n="112" d="100"/>
          <a:sy n="112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DFB6-FF7D-0146-8758-81B07422482B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016B0-EA99-384E-9668-B3099BC49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416DB-358C-5ACC-0470-5B829579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FCDD81-18EE-86D2-7640-AF9768A0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FC0F8-EA37-EDCA-9BBA-5888B50D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F95-0403-2845-87C1-DADC67EE42EA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5C13C-0C4A-C14D-EBA1-E93EF8E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E5DEE-880B-605D-8CB6-07E7DEE3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E6155-DE7A-F496-B67F-C5075AED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D21150-9215-1E75-3EB9-830396B3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CD511-F088-A0EA-C25B-6E93C47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1B39-C322-A04D-AC07-5F392F43969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B0628-D9EA-92D0-D82E-0409A6F5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BDE2D-C641-4D52-CA5C-DB53AE4F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5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F388D-AD75-A5C8-3175-7BBADBD1D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BBB60A-3D41-6FEA-DDE6-99500B40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0261-1539-F21D-A547-D6B749DA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0DD-10A5-7044-AB4D-05EF694956B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8A890-E1DD-E415-A3FC-9173B97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18816-A666-53B3-A370-02A6350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1B36-A20B-33D1-F5B8-6D7A0292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15675-1DC0-CEF2-72CD-8FB93F0C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8B166-9568-DFE6-3B35-E79E6E0F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5BB-E754-2F48-BC3C-B5CAA9972BB8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3D522-34E4-DE24-308B-A76A1301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2D78D-15DF-92FD-F5DE-0ADD62F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233F0-4D9A-D1F5-5CDF-3B5D8F2F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AB9584-E561-A53B-DE24-5DAEFCE1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45917-2F34-4E7B-2DF4-C50F3FD8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62C-03F3-2543-8160-8D19367C74A9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6AE44-53CA-96C7-F13E-67D0D37D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F5182-D1C5-655A-AA1A-AF2A6232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883C6-1D82-D069-74F0-5D4024F5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8B341-AA19-D995-3F4C-B372E025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1A8C23-A1D6-9E07-D2FE-AFE27C48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B1901-6CC3-A463-EDBE-E22D9C9F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33A8-4A57-F045-942E-4486EE349E87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7D11D-A857-1B9F-D5DE-90F5B69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FBB64-A42B-F9F5-C0AE-DEBBC7F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DE552-DA2A-5BB2-0D69-5749EC9C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B13464-109C-6179-E16E-BCD74620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78CBD-32CC-F2BE-846B-F751C156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AA8275-3E2B-3CFD-E0ED-DF42E71E3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2B3823-FE7D-CA48-C57C-0E58E7ED9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63ECCD-6E05-4B4E-73A2-C588D1CF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67A4-61FF-AC4E-8671-CA1F94BC3522}" type="datetime1">
              <a:rPr lang="fr-FR" smtClean="0"/>
              <a:t>19/05/2025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EDF1E4-5353-3B9D-4C9C-480EF6AE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D8B6F7-1644-E3F4-E2A0-1B6B8116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D6373-57AC-11BD-6B94-08B015A6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C03124-BEF7-7054-DA15-3F3C2E70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8F66-6F3D-474A-B1E2-173855CB6421}" type="datetime1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1AB00C-9B84-0810-7BA3-0B5B083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7C8B3F-9A62-806A-8290-CEE1EE70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19A135-32EC-ABB6-9C9E-A4FF148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781A-224C-F441-B7BD-EC88C215AD20}" type="datetime1">
              <a:rPr lang="fr-FR" smtClean="0"/>
              <a:t>19/05/2025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9DF44E-6246-3636-661B-B5719AA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131A8-94DD-B688-A05F-9B23CD3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1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FEC4F-2CA2-8DFF-92B5-2DCB3DB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A13D8-B861-6D92-DE12-48791433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7272B-D92B-FB43-CC49-86A17F81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ADF70-E80F-F217-0249-F31195D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8E93-3E3E-2B4E-B1A2-11D2F3A69E18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0DBA4F-2EB5-1D9C-CFEC-DCC534C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F5E01-E225-D1BC-F236-8DDD238A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4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5D91-A798-E42E-B83E-E856BE62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EC8681-7A5F-C13A-098C-5B26492F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0D3040-6275-C0D8-BDE7-274A1828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D83FB3-8DD8-ED78-5D70-8F331D1E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FE11-EBB0-2A47-BD40-C74E9C353F06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BA5BA-DD11-466A-5361-F0C9878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7E1C6-DBCF-989E-1AA6-157ED1EA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337FC3-E732-802A-7C46-5D833E41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24AD7-43A8-828D-D9DA-F76FC499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D1A4A-2180-AD4A-B24C-0862E43F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92838-6D45-E84B-B7CC-104133AC4EBD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2B310-96DB-E9AB-172D-C4B4CE6A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FB25D-2D77-08CB-49F2-97EE8B1A1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0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sip.piconepress.com/projects/nedc/html/tuh_eeg/#c_tu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clinics.com/resourc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97-022-01409-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5280D-68E2-6DE3-AEEF-393059B5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  <a:effectLst/>
                <a:latin typeface="Helvetica" pitchFamily="2" charset="0"/>
              </a:rPr>
              <a:t>XAIGUIFORMER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22D90E-B16B-9C78-6484-DA5B9A17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Réunion 1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Chargement </a:t>
            </a:r>
            <a:r>
              <a:rPr lang="fr-FR" dirty="0" err="1">
                <a:sym typeface="Wingdings" pitchFamily="2" charset="2"/>
              </a:rPr>
              <a:t>dataset</a:t>
            </a:r>
            <a:r>
              <a:rPr lang="fr-FR" dirty="0">
                <a:sym typeface="Wingdings" pitchFamily="2" charset="2"/>
              </a:rPr>
              <a:t> &amp; connectome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9CD6B5-E795-F9F1-2452-6914E17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400C-B041-5E33-740B-3833E24D4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AA5-A9AA-1CA0-6511-97740FC5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72D4DC-3897-87C0-B5A6-54C1B274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2CAF93-9470-FB52-D9DE-B7D7D53B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03" y="2050085"/>
            <a:ext cx="9384941" cy="29668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A67337-F1AA-D658-8560-02316CCCEB68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1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AC3A-8A39-5AB8-45BE-5C7238F6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5B820-6D5E-19AA-6B3E-FA7F1275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</a:t>
            </a:r>
            <a:r>
              <a:rPr lang="fr-FR" dirty="0" err="1"/>
              <a:t>processing</a:t>
            </a:r>
            <a:r>
              <a:rPr lang="fr-FR" dirty="0"/>
              <a:t> : Bandes de fréquences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C4FEB8-9C5A-73D7-1915-BDB4B3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3EFDB40-DB66-3F2C-9437-68647777E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62343"/>
              </p:ext>
            </p:extLst>
          </p:nvPr>
        </p:nvGraphicFramePr>
        <p:xfrm>
          <a:off x="2301241" y="1774815"/>
          <a:ext cx="7402829" cy="24688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07075">
                  <a:extLst>
                    <a:ext uri="{9D8B030D-6E8A-4147-A177-3AD203B41FA5}">
                      <a16:colId xmlns:a16="http://schemas.microsoft.com/office/drawing/2014/main" val="2814012237"/>
                    </a:ext>
                  </a:extLst>
                </a:gridCol>
                <a:gridCol w="2285917">
                  <a:extLst>
                    <a:ext uri="{9D8B030D-6E8A-4147-A177-3AD203B41FA5}">
                      <a16:colId xmlns:a16="http://schemas.microsoft.com/office/drawing/2014/main" val="1119050677"/>
                    </a:ext>
                  </a:extLst>
                </a:gridCol>
                <a:gridCol w="3809837">
                  <a:extLst>
                    <a:ext uri="{9D8B030D-6E8A-4147-A177-3AD203B41FA5}">
                      <a16:colId xmlns:a16="http://schemas.microsoft.com/office/drawing/2014/main" val="8723336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Plage de fréquence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Interprétation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0.5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Sommeil profond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Theta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 –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Sommeil léger, méditation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450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8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96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13 –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8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30 – 45 (ou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Cognition élevée, attention soutenue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0287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F4C21BB-EECE-FDA4-9FCF-EB8C1023382B}"/>
              </a:ext>
            </a:extLst>
          </p:cNvPr>
          <p:cNvSpPr txBox="1"/>
          <p:nvPr/>
        </p:nvSpPr>
        <p:spPr>
          <a:xfrm>
            <a:off x="1021081" y="4599920"/>
            <a:ext cx="9718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fr-FR" sz="2400" b="1" i="0" u="sng" strike="noStrike" dirty="0">
                <a:solidFill>
                  <a:srgbClr val="000000"/>
                </a:solidFill>
                <a:effectLst/>
              </a:rPr>
              <a:t>Filtre de </a:t>
            </a:r>
            <a:r>
              <a:rPr lang="fr-FR" sz="2400" b="1" i="0" u="sng" strike="noStrike" dirty="0" err="1">
                <a:solidFill>
                  <a:srgbClr val="000000"/>
                </a:solidFill>
                <a:effectLst/>
              </a:rPr>
              <a:t>Butterworth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fr-FR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signal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butter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filtfilt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)</a:t>
            </a:r>
            <a:endParaRPr lang="fr-FR" sz="12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000000"/>
                </a:solidFill>
                <a:effectLst/>
              </a:rPr>
              <a:t>Très utilisé en signal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</a:rPr>
              <a:t>processing</a:t>
            </a:r>
            <a:endParaRPr lang="fr-FR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Rôle : Atténue les fréquences en dehors de la zone de fréquence souhaitée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Théorie à travailler</a:t>
            </a:r>
          </a:p>
        </p:txBody>
      </p:sp>
    </p:spTree>
    <p:extLst>
      <p:ext uri="{BB962C8B-B14F-4D97-AF65-F5344CB8AC3E}">
        <p14:creationId xmlns:p14="http://schemas.microsoft.com/office/powerpoint/2010/main" val="344738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5AE3-7AD0-9AA9-9C54-C181A1E2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E52CB-1EC4-3F36-59C6-D4995F9F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</a:t>
            </a:r>
            <a:r>
              <a:rPr lang="fr-FR" dirty="0" err="1"/>
              <a:t>processing</a:t>
            </a:r>
            <a:r>
              <a:rPr lang="fr-FR" dirty="0"/>
              <a:t> : Signaux filtrés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9C940-85CA-2CBB-901D-93F0707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12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246450-D9CF-2766-C80A-23262413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332169"/>
            <a:ext cx="7772400" cy="5160706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62A59DB4-1D54-8AE1-1B46-7AFD6FE1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037701"/>
              </p:ext>
            </p:extLst>
          </p:nvPr>
        </p:nvGraphicFramePr>
        <p:xfrm>
          <a:off x="160021" y="2515076"/>
          <a:ext cx="3566159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629656">
                  <a:extLst>
                    <a:ext uri="{9D8B030D-6E8A-4147-A177-3AD203B41FA5}">
                      <a16:colId xmlns:a16="http://schemas.microsoft.com/office/drawing/2014/main" val="2814012237"/>
                    </a:ext>
                  </a:extLst>
                </a:gridCol>
                <a:gridCol w="1101193">
                  <a:extLst>
                    <a:ext uri="{9D8B030D-6E8A-4147-A177-3AD203B41FA5}">
                      <a16:colId xmlns:a16="http://schemas.microsoft.com/office/drawing/2014/main" val="1119050677"/>
                    </a:ext>
                  </a:extLst>
                </a:gridCol>
                <a:gridCol w="1835310">
                  <a:extLst>
                    <a:ext uri="{9D8B030D-6E8A-4147-A177-3AD203B41FA5}">
                      <a16:colId xmlns:a16="http://schemas.microsoft.com/office/drawing/2014/main" val="872333667"/>
                    </a:ext>
                  </a:extLst>
                </a:gridCol>
              </a:tblGrid>
              <a:tr h="39236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Bande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Plage de fréquence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Interprétation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3283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0.5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Sommeil profond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4555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Theta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 –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Sommeil léger, méditation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45045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8 –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96841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13 – 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85503"/>
                  </a:ext>
                </a:extLst>
              </a:tr>
              <a:tr h="392365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30 – 45 (ou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Cognition élevée, attention soutenue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0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6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1B0A-9D6F-ED84-E271-7126B9DE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TUAB (</a:t>
            </a:r>
            <a:r>
              <a:rPr lang="fr-FR" dirty="0" err="1">
                <a:hlinkClick r:id="rId2"/>
              </a:rPr>
              <a:t>link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CEF56-7EFA-EC1D-C213-A9DF2C60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6" y="1437204"/>
            <a:ext cx="8227950" cy="4187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CC0A7A-59FF-D604-4EA7-20BCF7FC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0" y="2912529"/>
            <a:ext cx="7435664" cy="3784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AF9C96-07C9-5E7B-4B69-021DF2C801E1}"/>
              </a:ext>
            </a:extLst>
          </p:cNvPr>
          <p:cNvSpPr txBox="1"/>
          <p:nvPr/>
        </p:nvSpPr>
        <p:spPr>
          <a:xfrm>
            <a:off x="6975853" y="3726180"/>
            <a:ext cx="501698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- Pas encore disponible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Need identifiants + signer attestation de non-divulgation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 err="1">
                <a:sym typeface="Wingdings" pitchFamily="2" charset="2"/>
              </a:rPr>
              <a:t>Ask</a:t>
            </a:r>
            <a:r>
              <a:rPr lang="fr-FR" dirty="0">
                <a:sym typeface="Wingdings" pitchFamily="2" charset="2"/>
              </a:rPr>
              <a:t> par mail ✅</a:t>
            </a:r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DC723-352B-DE0E-1750-09A643E14E2E}"/>
              </a:ext>
            </a:extLst>
          </p:cNvPr>
          <p:cNvSpPr/>
          <p:nvPr/>
        </p:nvSpPr>
        <p:spPr>
          <a:xfrm>
            <a:off x="1714500" y="3726180"/>
            <a:ext cx="4534592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266C07-3D48-11DE-47AA-5CD44B4C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CE7C7-4DBA-BD6B-3859-F1C3C27F8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F92EF0-0210-FC5A-4D1E-FAEBA692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5" y="1451058"/>
            <a:ext cx="9245830" cy="470580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F4F2B2-093D-79C6-C9D0-C2A27777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TDBRAIN (</a:t>
            </a:r>
            <a:r>
              <a:rPr lang="fr-FR" dirty="0">
                <a:hlinkClick r:id="rId3"/>
              </a:rPr>
              <a:t>link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1F6FA-E965-A0A5-AB67-E44EA53764A6}"/>
              </a:ext>
            </a:extLst>
          </p:cNvPr>
          <p:cNvSpPr txBox="1"/>
          <p:nvPr/>
        </p:nvSpPr>
        <p:spPr>
          <a:xfrm>
            <a:off x="6820592" y="3065298"/>
            <a:ext cx="4643698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Description des données dans cet </a:t>
            </a:r>
            <a:r>
              <a:rPr lang="fr-FR" dirty="0">
                <a:hlinkClick r:id="rId4"/>
              </a:rPr>
              <a:t>article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Taille .zip = 37Go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110Go dézippé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ym typeface="Wingdings" pitchFamily="2" charset="2"/>
              </a:rPr>
              <a:t>Déposé sur git mais pas encore utilisé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A8573E-4CE0-AFF5-AC8D-B385E774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0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8A7A-94FC-084A-8371-8EC20C29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4603E-9723-EF2E-6F62-5912A899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63C9C2-867C-4E21-CB0D-F8805DA4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42" y="1404791"/>
            <a:ext cx="9581457" cy="508808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0F783F-097A-7984-89BD-D498E3B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7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465B-AAA3-63B4-5295-FEF20F24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6361A-5E0E-479B-8228-E059F7A4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F8185-AA97-6C54-100D-8932D143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6C7253-EE7D-3ED3-1E72-CE88A65F9382}"/>
              </a:ext>
            </a:extLst>
          </p:cNvPr>
          <p:cNvSpPr txBox="1"/>
          <p:nvPr/>
        </p:nvSpPr>
        <p:spPr>
          <a:xfrm>
            <a:off x="38100" y="4301797"/>
            <a:ext cx="61569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Descrip</a:t>
            </a:r>
            <a:r>
              <a:rPr lang="fr-FR" b="1" u="sng" dirty="0">
                <a:solidFill>
                  <a:srgbClr val="000000"/>
                </a:solidFill>
              </a:rPr>
              <a:t>tion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0" u="sng" strike="noStrike" dirty="0">
                <a:solidFill>
                  <a:srgbClr val="000000"/>
                </a:solidFill>
                <a:effectLst/>
              </a:rPr>
              <a:t>36 fichiers .csv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chacun correspondant à un sujet, avec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Colonnes : 19 canaux EEG standards (Fp1, Fp2, F3, ..., Pz)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Lignes : ~30 000 points 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(soit 60 secondes à 500 Hz)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F3F619-3C13-16D1-CD0E-2EAD23AC69C0}"/>
              </a:ext>
            </a:extLst>
          </p:cNvPr>
          <p:cNvSpPr txBox="1"/>
          <p:nvPr/>
        </p:nvSpPr>
        <p:spPr>
          <a:xfrm>
            <a:off x="106680" y="1416248"/>
            <a:ext cx="10515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Objectif du </a:t>
            </a:r>
            <a:r>
              <a:rPr lang="fr-FR" b="1" i="0" u="sng" strike="noStrike" dirty="0" err="1">
                <a:solidFill>
                  <a:srgbClr val="000000"/>
                </a:solidFill>
                <a:effectLst/>
              </a:rPr>
              <a:t>dataset</a:t>
            </a: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1" u="none" strike="noStrike" dirty="0">
                <a:solidFill>
                  <a:srgbClr val="000000"/>
                </a:solidFill>
                <a:effectLst/>
              </a:rPr>
              <a:t>Étudier les modifications de l’activité cérébrale (via EEG) lors de tâches cognitives impliquant une charge mentale élevée (séries de soustractions mentales). Ce </a:t>
            </a:r>
            <a:r>
              <a:rPr lang="fr-FR" i="1" u="none" strike="noStrike" dirty="0" err="1">
                <a:solidFill>
                  <a:srgbClr val="000000"/>
                </a:solidFill>
                <a:effectLst/>
              </a:rPr>
              <a:t>dataset</a:t>
            </a:r>
            <a:r>
              <a:rPr lang="fr-FR" i="1" u="none" strike="noStrike" dirty="0">
                <a:solidFill>
                  <a:srgbClr val="000000"/>
                </a:solidFill>
                <a:effectLst/>
              </a:rPr>
              <a:t> est utile pour :</a:t>
            </a:r>
          </a:p>
          <a:p>
            <a:pPr algn="l">
              <a:buNone/>
            </a:pPr>
            <a:endParaRPr lang="fr-FR" i="1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détection de stress cognitif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 classification d'état mental (repos vs activité mentale)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les modèles de charge mentale ou de BCI (interfaces cerveau-machine)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génération de connectomes EEG (cohérence, </a:t>
            </a:r>
            <a:r>
              <a:rPr lang="fr-FR" i="0" u="none" strike="noStrike" dirty="0" err="1">
                <a:solidFill>
                  <a:srgbClr val="FF0000"/>
                </a:solidFill>
                <a:effectLst/>
              </a:rPr>
              <a:t>wPLI</a:t>
            </a:r>
            <a:r>
              <a:rPr lang="fr-FR" i="0" u="none" strike="noStrike" dirty="0">
                <a:solidFill>
                  <a:srgbClr val="FF0000"/>
                </a:solidFill>
                <a:effectLst/>
              </a:rPr>
              <a:t>, etc.)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1FFFDB-67A8-99BE-ABF1-9B29E4DD916B}"/>
              </a:ext>
            </a:extLst>
          </p:cNvPr>
          <p:cNvSpPr txBox="1"/>
          <p:nvPr/>
        </p:nvSpPr>
        <p:spPr>
          <a:xfrm>
            <a:off x="6275070" y="4301797"/>
            <a:ext cx="5920740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Les 36 sujets sont classés en deux groupes :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G (Good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24 sujets) : moyenne ≈ 21 opérations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B (Bad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12 sujets) : moyenne ≈ 7 opérations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Ce classement se trouve dans un fichier 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participants.tsv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dans la version BIDS (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PhysioNet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), mais il n’est pas présent dans la version 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Kaggle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. Il faudra l’ajouter à la main si nécessaire pour une tâche de classification supervisée.</a:t>
            </a:r>
          </a:p>
        </p:txBody>
      </p:sp>
    </p:spTree>
    <p:extLst>
      <p:ext uri="{BB962C8B-B14F-4D97-AF65-F5344CB8AC3E}">
        <p14:creationId xmlns:p14="http://schemas.microsoft.com/office/powerpoint/2010/main" val="30239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60ED-9CC8-9912-0A5E-01DF13B39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6A49-85F8-C248-D649-5921AA43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9695A8-168A-A9F6-E9E0-FE2B6B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23362E5-22F9-8601-3C35-C683CFEA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16982"/>
              </p:ext>
            </p:extLst>
          </p:nvPr>
        </p:nvGraphicFramePr>
        <p:xfrm>
          <a:off x="1546874" y="1654994"/>
          <a:ext cx="9098252" cy="40868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196576">
                  <a:extLst>
                    <a:ext uri="{9D8B030D-6E8A-4147-A177-3AD203B41FA5}">
                      <a16:colId xmlns:a16="http://schemas.microsoft.com/office/drawing/2014/main" val="2950491506"/>
                    </a:ext>
                  </a:extLst>
                </a:gridCol>
                <a:gridCol w="5901676">
                  <a:extLst>
                    <a:ext uri="{9D8B030D-6E8A-4147-A177-3AD203B41FA5}">
                      <a16:colId xmlns:a16="http://schemas.microsoft.com/office/drawing/2014/main" val="332586560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Élément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Détail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84526553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Nombre de sujets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36 (étudiants en biologie / psychologie, âge moyen : 18,6 ans)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1231259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Périodes enregistrées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3 minutes de repos + 1 minute d’activité mentale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2159722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Tâche cognitive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Soustraction mentale de 2 nombres (ex : 3141 - 42)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999502754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Environnement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Chambre sombre insonorisée, yeux fermés pendant l’enregistrement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447733260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Position des électrodes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Norme internationale 10/20 (Fp1, Fp2, F3, F4, F7, F8, T3, T4, ..., Pz) – 19 canaux au total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67608739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Matériel EEG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Neurocom</a:t>
                      </a:r>
                      <a:r>
                        <a:rPr lang="fr-FR" sz="1600" dirty="0"/>
                        <a:t> 23-channel system (XAI-MEDICA, Ukraine)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42259671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Fréquence d’échantillonnage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500 Hz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212679087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Filtrage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0.5–45 Hz + </a:t>
                      </a:r>
                      <a:r>
                        <a:rPr lang="fr-FR" sz="1600" dirty="0" err="1"/>
                        <a:t>notch</a:t>
                      </a:r>
                      <a:r>
                        <a:rPr lang="fr-FR" sz="1600" dirty="0"/>
                        <a:t> 50 Hz + ICA (pour retirer les artéfacts)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70010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AC2E-F982-1A14-81B6-DE94DD85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CC58E-E770-3DAA-C6A0-4D168C3A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52422-6A0F-D525-C70F-8A90A44C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7</a:t>
            </a:fld>
            <a:endParaRPr lang="fr-FR"/>
          </a:p>
        </p:txBody>
      </p:sp>
      <p:pic>
        <p:nvPicPr>
          <p:cNvPr id="3076" name="Picture 4" descr="TMSi — an Artinis company — What Is the 10-20 System for EEG?">
            <a:extLst>
              <a:ext uri="{FF2B5EF4-FFF2-40B4-BE49-F238E27FC236}">
                <a16:creationId xmlns:a16="http://schemas.microsoft.com/office/drawing/2014/main" id="{A3DEA086-2BB8-6FAB-7421-5D427D302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/>
          <a:stretch/>
        </p:blipFill>
        <p:spPr bwMode="auto">
          <a:xfrm>
            <a:off x="407670" y="1273733"/>
            <a:ext cx="8870402" cy="52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asque EEG 23 canaux standard compatible avec Nihon Kohden">
            <a:extLst>
              <a:ext uri="{FF2B5EF4-FFF2-40B4-BE49-F238E27FC236}">
                <a16:creationId xmlns:a16="http://schemas.microsoft.com/office/drawing/2014/main" id="{34AFA165-FBB2-441F-4318-89EFCD34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20" y="920057"/>
            <a:ext cx="3071009" cy="28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AA14-DD61-656B-7098-0B687D46A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9399-313F-77CD-FEA0-85272B2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0073C-2FD5-61C1-7A26-9E969C8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4630FF-9840-B253-9BF1-5ACD66A5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1299902"/>
            <a:ext cx="8176260" cy="54215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339AEF-8B80-4CE4-8904-BFBC87CE0402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9ECE7C-A311-EE34-4BF5-35977517E7AD}"/>
              </a:ext>
            </a:extLst>
          </p:cNvPr>
          <p:cNvSpPr txBox="1"/>
          <p:nvPr/>
        </p:nvSpPr>
        <p:spPr>
          <a:xfrm>
            <a:off x="9281160" y="1102400"/>
            <a:ext cx="2189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2 secondes à 500Hz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4B32-53FA-4FAF-8952-00CA9236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DDE36-066B-6228-9E4E-F7DE933D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29F1F-4658-1726-8B89-5E5BC2E4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C30EE7-410D-9621-3BD9-8E350FA8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1327489"/>
            <a:ext cx="8329353" cy="55305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AB9E03-E5F8-0306-4A03-1EBFEA918FE6}"/>
              </a:ext>
            </a:extLst>
          </p:cNvPr>
          <p:cNvSpPr txBox="1"/>
          <p:nvPr/>
        </p:nvSpPr>
        <p:spPr>
          <a:xfrm>
            <a:off x="838200" y="1471732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778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569</Words>
  <Application>Microsoft Macintosh PowerPoint</Application>
  <PresentationFormat>Grand écran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Helvetica</vt:lpstr>
      <vt:lpstr>Menlo</vt:lpstr>
      <vt:lpstr>Wingdings</vt:lpstr>
      <vt:lpstr>Thème Office</vt:lpstr>
      <vt:lpstr>XAIGUIFORMER</vt:lpstr>
      <vt:lpstr>Chargement dataset : TUAB (link)</vt:lpstr>
      <vt:lpstr>Chargement dataset : TDBRAIN (link)</vt:lpstr>
      <vt:lpstr>Chargement dataset (Kaggle)</vt:lpstr>
      <vt:lpstr>Chargement dataset (Kaggle)</vt:lpstr>
      <vt:lpstr>Chargement dataset (Kaggle)</vt:lpstr>
      <vt:lpstr>Exploration du dataset de Kaggle</vt:lpstr>
      <vt:lpstr>Exploration du dataset de Kaggle</vt:lpstr>
      <vt:lpstr>Exploration du dataset de Kaggle</vt:lpstr>
      <vt:lpstr>Exploration du dataset de Kaggle</vt:lpstr>
      <vt:lpstr>Signal processing : Bandes de fréquences</vt:lpstr>
      <vt:lpstr>Signal processing : Signaux filtrés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Darryl Dessalines</dc:creator>
  <cp:lastModifiedBy>Darryl Dessalines</cp:lastModifiedBy>
  <cp:revision>3</cp:revision>
  <dcterms:created xsi:type="dcterms:W3CDTF">2025-05-19T05:37:07Z</dcterms:created>
  <dcterms:modified xsi:type="dcterms:W3CDTF">2025-05-19T07:57:10Z</dcterms:modified>
</cp:coreProperties>
</file>