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0" r:id="rId4"/>
    <p:sldId id="259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69" r:id="rId13"/>
    <p:sldId id="270" r:id="rId14"/>
    <p:sldId id="27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9"/>
    <p:restoredTop sz="94709"/>
  </p:normalViewPr>
  <p:slideViewPr>
    <p:cSldViewPr snapToGrid="0">
      <p:cViewPr varScale="1">
        <p:scale>
          <a:sx n="110" d="100"/>
          <a:sy n="110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EDFB6-FF7D-0146-8758-81B07422482B}" type="datetimeFigureOut">
              <a:rPr lang="fr-FR" smtClean="0"/>
              <a:t>24/05/2025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016B0-EA99-384E-9668-B3099BC494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416DB-358C-5ACC-0470-5B8295799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5FCDD81-18EE-86D2-7640-AF9768A0E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AFC0F8-EA37-EDCA-9BBA-5888B50D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DCF95-0403-2845-87C1-DADC67EE42EA}" type="datetime1">
              <a:rPr lang="fr-FR" smtClean="0"/>
              <a:t>24/05/2025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35C13C-0C4A-C14D-EBA1-E93EF8E3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EE5DEE-880B-605D-8CB6-07E7DEE33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8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E6155-DE7A-F496-B67F-C5075AED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D21150-9215-1E75-3EB9-830396B30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CCD511-F088-A0EA-C25B-6E93C474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1B39-C322-A04D-AC07-5F392F439696}" type="datetime1">
              <a:rPr lang="fr-FR" smtClean="0"/>
              <a:t>24/05/2025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AB0628-D9EA-92D0-D82E-0409A6F5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8BDE2D-C641-4D52-CA5C-DB53AE4F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95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0F388D-AD75-A5C8-3175-7BBADBD1D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BBB60A-3D41-6FEA-DDE6-99500B407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D00261-1539-F21D-A547-D6B749DA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D0DD-10A5-7044-AB4D-05EF694956B6}" type="datetime1">
              <a:rPr lang="fr-FR" smtClean="0"/>
              <a:t>24/05/2025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8A890-E1DD-E415-A3FC-9173B971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018816-A666-53B3-A370-02A63500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78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61B36-A20B-33D1-F5B8-6D7A0292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515675-1DC0-CEF2-72CD-8FB93F0C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A8B166-9568-DFE6-3B35-E79E6E0F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F5BB-E754-2F48-BC3C-B5CAA9972BB8}" type="datetime1">
              <a:rPr lang="fr-FR" smtClean="0"/>
              <a:t>24/05/2025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23D522-34E4-DE24-308B-A76A1301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62D78D-15DF-92FD-F5DE-0ADD62FF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31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233F0-4D9A-D1F5-5CDF-3B5D8F2F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AB9584-E561-A53B-DE24-5DAEFCE1D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D45917-2F34-4E7B-2DF4-C50F3FD8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C562C-03F3-2543-8160-8D19367C74A9}" type="datetime1">
              <a:rPr lang="fr-FR" smtClean="0"/>
              <a:t>24/05/2025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D6AE44-53CA-96C7-F13E-67D0D37DB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FF5182-D1C5-655A-AA1A-AF2A6232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883C6-1D82-D069-74F0-5D4024F5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18B341-AA19-D995-3F4C-B372E0253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1A8C23-A1D6-9E07-D2FE-AFE27C48C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FB1901-6CC3-A463-EDBE-E22D9C9F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33A8-4A57-F045-942E-4486EE349E87}" type="datetime1">
              <a:rPr lang="fr-FR" smtClean="0"/>
              <a:t>24/05/2025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A7D11D-A857-1B9F-D5DE-90F5B696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0FBB64-A42B-F9F5-C0AE-DEBBC7FA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52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EDE552-DA2A-5BB2-0D69-5749EC9C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B13464-109C-6179-E16E-BCD74620C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F78CBD-32CC-F2BE-846B-F751C1560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AA8275-3E2B-3CFD-E0ED-DF42E71E3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92B3823-FE7D-CA48-C57C-0E58E7ED9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63ECCD-6E05-4B4E-73A2-C588D1CF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767A4-61FF-AC4E-8671-CA1F94BC3522}" type="datetime1">
              <a:rPr lang="fr-FR" smtClean="0"/>
              <a:t>24/05/2025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9EDF1E4-5353-3B9D-4C9C-480EF6AE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9D8B6F7-1644-E3F4-E2A0-1B6B8116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69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D6373-57AC-11BD-6B94-08B015A6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C03124-BEF7-7054-DA15-3F3C2E70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8F66-6F3D-474A-B1E2-173855CB6421}" type="datetime1">
              <a:rPr lang="fr-FR" smtClean="0"/>
              <a:t>24/05/2025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1AB00C-9B84-0810-7BA3-0B5B083E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7C8B3F-9A62-806A-8290-CEE1EE70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6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19A135-32EC-ABB6-9C9E-A4FF1480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781A-224C-F441-B7BD-EC88C215AD20}" type="datetime1">
              <a:rPr lang="fr-FR" smtClean="0"/>
              <a:t>24/05/2025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9DF44E-6246-3636-661B-B5719AA2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3131A8-94DD-B688-A05F-9B23CD3B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21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FEC4F-2CA2-8DFF-92B5-2DCB3DBD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AA13D8-B861-6D92-DE12-48791433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97272B-D92B-FB43-CC49-86A17F81E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1ADF70-E80F-F217-0249-F31195D0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8E93-3E3E-2B4E-B1A2-11D2F3A69E18}" type="datetime1">
              <a:rPr lang="fr-FR" smtClean="0"/>
              <a:t>24/05/2025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0DBA4F-2EB5-1D9C-CFEC-DCC534C5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CF5E01-E225-D1BC-F236-8DDD238A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49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65D91-A798-E42E-B83E-E856BE62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EC8681-7A5F-C13A-098C-5B26492F3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0D3040-6275-C0D8-BDE7-274A18280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D83FB3-8DD8-ED78-5D70-8F331D1E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DFE11-EBB0-2A47-BD40-C74E9C353F06}" type="datetime1">
              <a:rPr lang="fr-FR" smtClean="0"/>
              <a:t>24/05/2025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3BA5BA-DD11-466A-5361-F0C98788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7E1C6-DBCF-989E-1AA6-157ED1EA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46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337FC3-E732-802A-7C46-5D833E41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E24AD7-43A8-828D-D9DA-F76FC4990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5D1A4A-2180-AD4A-B24C-0862E43FD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492838-6D45-E84B-B7CC-104133AC4EBD}" type="datetime1">
              <a:rPr lang="fr-FR" smtClean="0"/>
              <a:t>24/05/2025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92B310-96DB-E9AB-172D-C4B4CE6A7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3FB25D-2D77-08CB-49F2-97EE8B1A1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9C7986-48BB-8D49-A26D-6F9777E967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05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sip.piconepress.com/projects/nedc/html/tuh_eeg/#c_tua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ainclinics.com/resourc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articles/s41597-022-01409-z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amananandrai/complete-eeg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mananandrai/complete-eeg-datas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mananandrai/complete-eeg-datas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05280D-68E2-6DE3-AEEF-393059B57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rgbClr val="000000"/>
                </a:solidFill>
                <a:effectLst/>
                <a:latin typeface="Helvetica" pitchFamily="2" charset="0"/>
              </a:rPr>
              <a:t>XAIGUIFORMER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22D90E-B16B-9C78-6484-DA5B9A17D7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Réunion 1</a:t>
            </a:r>
          </a:p>
          <a:p>
            <a:endParaRPr lang="fr-FR" dirty="0"/>
          </a:p>
          <a:p>
            <a:r>
              <a:rPr lang="fr-FR" dirty="0">
                <a:sym typeface="Wingdings" pitchFamily="2" charset="2"/>
              </a:rPr>
              <a:t> Exploration </a:t>
            </a:r>
            <a:r>
              <a:rPr lang="fr-FR" dirty="0" err="1">
                <a:sym typeface="Wingdings" pitchFamily="2" charset="2"/>
              </a:rPr>
              <a:t>dataset</a:t>
            </a:r>
            <a:r>
              <a:rPr lang="fr-FR" dirty="0">
                <a:sym typeface="Wingdings" pitchFamily="2" charset="2"/>
              </a:rPr>
              <a:t> &amp; connectome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9CD6B5-E795-F9F1-2452-6914E170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1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9400C-B041-5E33-740B-3833E24D4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24AA5-A9AA-1CA0-6511-97740FC5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du </a:t>
            </a:r>
            <a:r>
              <a:rPr lang="fr-FR" dirty="0" err="1"/>
              <a:t>dataset</a:t>
            </a:r>
            <a:r>
              <a:rPr lang="fr-FR" dirty="0"/>
              <a:t> de </a:t>
            </a:r>
            <a:r>
              <a:rPr lang="fr-FR" dirty="0" err="1"/>
              <a:t>Kaggle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72D4DC-3897-87C0-B5A6-54C1B274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10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32CAF93-9470-FB52-D9DE-B7D7D53BD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03" y="2050085"/>
            <a:ext cx="9384941" cy="296685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1A67337-F1AA-D658-8560-02316CCCEB68}"/>
              </a:ext>
            </a:extLst>
          </p:cNvPr>
          <p:cNvSpPr txBox="1"/>
          <p:nvPr/>
        </p:nvSpPr>
        <p:spPr>
          <a:xfrm>
            <a:off x="2598420" y="1888190"/>
            <a:ext cx="120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Sujet s00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761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0AC3A-8A39-5AB8-45BE-5C7238F6A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5B820-6D5E-19AA-6B3E-FA7F12759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Signal </a:t>
            </a:r>
            <a:r>
              <a:rPr lang="fr-FR" dirty="0" err="1"/>
              <a:t>processing</a:t>
            </a:r>
            <a:r>
              <a:rPr lang="fr-FR" dirty="0"/>
              <a:t> : Bandes de fréquences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C4FEB8-9C5A-73D7-1915-BDB4B3E8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3EFDB40-DB66-3F2C-9437-68647777E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121509"/>
              </p:ext>
            </p:extLst>
          </p:nvPr>
        </p:nvGraphicFramePr>
        <p:xfrm>
          <a:off x="2289666" y="1545497"/>
          <a:ext cx="6171427" cy="32217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089653">
                  <a:extLst>
                    <a:ext uri="{9D8B030D-6E8A-4147-A177-3AD203B41FA5}">
                      <a16:colId xmlns:a16="http://schemas.microsoft.com/office/drawing/2014/main" val="2814012237"/>
                    </a:ext>
                  </a:extLst>
                </a:gridCol>
                <a:gridCol w="1905673">
                  <a:extLst>
                    <a:ext uri="{9D8B030D-6E8A-4147-A177-3AD203B41FA5}">
                      <a16:colId xmlns:a16="http://schemas.microsoft.com/office/drawing/2014/main" val="1119050677"/>
                    </a:ext>
                  </a:extLst>
                </a:gridCol>
                <a:gridCol w="3176101">
                  <a:extLst>
                    <a:ext uri="{9D8B030D-6E8A-4147-A177-3AD203B41FA5}">
                      <a16:colId xmlns:a16="http://schemas.microsoft.com/office/drawing/2014/main" val="872333667"/>
                    </a:ext>
                  </a:extLst>
                </a:gridCol>
              </a:tblGrid>
              <a:tr h="52446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Bande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Plage de fréquence (Hz)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Interprétation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883283"/>
                  </a:ext>
                </a:extLst>
              </a:tr>
              <a:tr h="29969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Delta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0.5 –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Sommeil profond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244555"/>
                  </a:ext>
                </a:extLst>
              </a:tr>
              <a:tr h="29969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err="1"/>
                        <a:t>Theta</a:t>
                      </a:r>
                      <a:endParaRPr lang="fr-FR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 –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Sommeil léger, méditation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045045"/>
                  </a:ext>
                </a:extLst>
              </a:tr>
              <a:tr h="29969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Low 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8 –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Calme, relaxation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896841"/>
                  </a:ext>
                </a:extLst>
              </a:tr>
              <a:tr h="29969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High Alpha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10-12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Calme, relaxation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7484484"/>
                  </a:ext>
                </a:extLst>
              </a:tr>
              <a:tr h="29969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Low Beta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12 – 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Activité mentale, alerte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385503"/>
                  </a:ext>
                </a:extLst>
              </a:tr>
              <a:tr h="29969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err="1"/>
                        <a:t>Mid</a:t>
                      </a:r>
                      <a:r>
                        <a:rPr lang="fr-FR" sz="1200" b="1" dirty="0"/>
                        <a:t> Beta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18-21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Activité mentale, alerte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564535"/>
                  </a:ext>
                </a:extLst>
              </a:tr>
              <a:tr h="29969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High Beta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21-30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Activité mentale, alerte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157477"/>
                  </a:ext>
                </a:extLst>
              </a:tr>
              <a:tr h="29969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/>
                        <a:t>Low Gamma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30 – 45 (ou 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Cognition élevée, attention soutenue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802878"/>
                  </a:ext>
                </a:extLst>
              </a:tr>
              <a:tr h="29969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err="1"/>
                        <a:t>Theta</a:t>
                      </a:r>
                      <a:r>
                        <a:rPr lang="fr-FR" sz="1200" b="1" dirty="0"/>
                        <a:t>/Beta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Marqueur de stress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07862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CF4C21BB-EECE-FDA4-9FCF-EB8C1023382B}"/>
              </a:ext>
            </a:extLst>
          </p:cNvPr>
          <p:cNvSpPr txBox="1"/>
          <p:nvPr/>
        </p:nvSpPr>
        <p:spPr>
          <a:xfrm>
            <a:off x="997932" y="4782483"/>
            <a:ext cx="97183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à"/>
            </a:pPr>
            <a:r>
              <a:rPr lang="fr-FR" sz="2400" b="1" i="0" u="sng" strike="noStrike" dirty="0">
                <a:solidFill>
                  <a:srgbClr val="000000"/>
                </a:solidFill>
                <a:effectLst/>
              </a:rPr>
              <a:t>Filtre de </a:t>
            </a:r>
            <a:r>
              <a:rPr lang="fr-FR" sz="2400" b="1" i="0" u="sng" strike="noStrike" dirty="0" err="1">
                <a:solidFill>
                  <a:srgbClr val="000000"/>
                </a:solidFill>
                <a:effectLst/>
              </a:rPr>
              <a:t>Butterworth</a:t>
            </a:r>
            <a:r>
              <a:rPr lang="fr-FR" sz="1200" b="1" i="0" u="sng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fr-FR" sz="1200" b="0" dirty="0" err="1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scipy</a:t>
            </a:r>
            <a:r>
              <a:rPr lang="fr-FR" sz="12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fr-FR" sz="12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signal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fr-FR" sz="12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butter</a:t>
            </a:r>
            <a:r>
              <a:rPr lang="fr-FR" sz="12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fr-FR" sz="12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filtfilt</a:t>
            </a:r>
            <a:r>
              <a:rPr lang="fr-FR" sz="1200" b="1" i="0" u="sng" strike="noStrike" dirty="0">
                <a:solidFill>
                  <a:srgbClr val="000000"/>
                </a:solidFill>
                <a:effectLst/>
              </a:rPr>
              <a:t>)</a:t>
            </a:r>
            <a:endParaRPr lang="fr-FR" sz="12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b="0" i="0" u="none" strike="noStrike" dirty="0">
                <a:solidFill>
                  <a:srgbClr val="000000"/>
                </a:solidFill>
                <a:effectLst/>
              </a:rPr>
              <a:t>Très utilisé en signal </a:t>
            </a:r>
            <a:r>
              <a:rPr lang="fr-FR" sz="2400" b="0" i="0" u="none" strike="noStrike" dirty="0" err="1">
                <a:solidFill>
                  <a:srgbClr val="000000"/>
                </a:solidFill>
                <a:effectLst/>
              </a:rPr>
              <a:t>processing</a:t>
            </a:r>
            <a:endParaRPr lang="fr-FR" sz="2400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0000"/>
                </a:solidFill>
              </a:rPr>
              <a:t>Rôle : Atténue les fréquences en dehors de la zone de fréquence souhaitée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FF0000"/>
                </a:solidFill>
              </a:rPr>
              <a:t>Théorie à travailler? Si on a le temps!!</a:t>
            </a:r>
          </a:p>
        </p:txBody>
      </p:sp>
    </p:spTree>
    <p:extLst>
      <p:ext uri="{BB962C8B-B14F-4D97-AF65-F5344CB8AC3E}">
        <p14:creationId xmlns:p14="http://schemas.microsoft.com/office/powerpoint/2010/main" val="344738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25AE3-7AD0-9AA9-9C54-C181A1E21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79C940-85CA-2CBB-901D-93F0707E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12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3AE6C8-E8A7-6940-620A-A79CAB903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31" y="-2422"/>
            <a:ext cx="10225846" cy="680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6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45331-83A3-855C-28F8-C3EE2CD0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suivre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5F152D-1C81-9A23-5469-EAF305B02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Partie théorique sur le filtre de </a:t>
            </a:r>
            <a:r>
              <a:rPr lang="fr-FR" sz="2800" i="0" strike="noStrike" dirty="0" err="1">
                <a:solidFill>
                  <a:srgbClr val="000000"/>
                </a:solidFill>
                <a:effectLst/>
              </a:rPr>
              <a:t>Butterworth</a:t>
            </a:r>
            <a:r>
              <a:rPr lang="fr-FR" sz="2800" i="0" strike="noStrike" dirty="0">
                <a:solidFill>
                  <a:srgbClr val="000000"/>
                </a:solidFill>
                <a:effectLst/>
              </a:rPr>
              <a:t> ? </a:t>
            </a:r>
            <a:r>
              <a:rPr lang="fr-FR" sz="2800" i="0" strike="noStrike" dirty="0">
                <a:solidFill>
                  <a:srgbClr val="000000"/>
                </a:solidFill>
                <a:effectLst/>
                <a:sym typeface="Wingdings" pitchFamily="2" charset="2"/>
              </a:rPr>
              <a:t> non</a:t>
            </a:r>
            <a:endParaRPr lang="fr-FR" sz="2800" i="0" strike="noStrike" dirty="0">
              <a:solidFill>
                <a:srgbClr val="000000"/>
              </a:solidFill>
              <a:effectLst/>
            </a:endParaRPr>
          </a:p>
          <a:p>
            <a:r>
              <a:rPr lang="fr-FR" sz="2800" i="0" strike="noStrike" dirty="0">
                <a:solidFill>
                  <a:srgbClr val="000000"/>
                </a:solidFill>
                <a:effectLst/>
              </a:rPr>
              <a:t>Ajouter les fréquences alpha haut/bas etc. </a:t>
            </a:r>
          </a:p>
          <a:p>
            <a:r>
              <a:rPr lang="fr-FR" dirty="0"/>
              <a:t> Commencer à faire les connectomes (basé sur 2 matrices de connectivité : </a:t>
            </a:r>
            <a:r>
              <a:rPr lang="fr-FR" i="0" u="none" strike="noStrike" dirty="0" err="1">
                <a:solidFill>
                  <a:srgbClr val="000000"/>
                </a:solidFill>
                <a:effectLst/>
              </a:rPr>
              <a:t>wPLI</a:t>
            </a:r>
            <a:r>
              <a:rPr lang="fr-FR" i="0" u="none" strike="noStrike" dirty="0">
                <a:solidFill>
                  <a:srgbClr val="000000"/>
                </a:solidFill>
                <a:effectLst/>
              </a:rPr>
              <a:t> (via MNE) </a:t>
            </a:r>
            <a:r>
              <a:rPr lang="fr-FR" b="1" i="0" u="none" strike="noStrike" dirty="0">
                <a:solidFill>
                  <a:srgbClr val="000000"/>
                </a:solidFill>
                <a:effectLst/>
              </a:rPr>
              <a:t>+ </a:t>
            </a:r>
            <a:r>
              <a:rPr lang="fr-F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Coherence</a:t>
            </a:r>
            <a:r>
              <a:rPr lang="fr-F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à construire</a:t>
            </a:r>
            <a:r>
              <a:rPr lang="fr-FR" dirty="0"/>
              <a:t>)</a:t>
            </a:r>
          </a:p>
          <a:p>
            <a:r>
              <a:rPr lang="fr-FR" dirty="0"/>
              <a:t>Théorie</a:t>
            </a:r>
          </a:p>
          <a:p>
            <a:r>
              <a:rPr lang="fr-FR" dirty="0"/>
              <a:t>Faire les </a:t>
            </a:r>
            <a:r>
              <a:rPr lang="fr-FR" dirty="0" err="1"/>
              <a:t>token</a:t>
            </a:r>
            <a:r>
              <a:rPr lang="fr-FR" dirty="0"/>
              <a:t> de chacun des connectomes (</a:t>
            </a:r>
            <a:r>
              <a:rPr lang="fr-FR" dirty="0" err="1"/>
              <a:t>need</a:t>
            </a:r>
            <a:r>
              <a:rPr lang="fr-FR" dirty="0"/>
              <a:t> dimensions pour Robin) </a:t>
            </a:r>
            <a:r>
              <a:rPr lang="fr-FR" dirty="0">
                <a:solidFill>
                  <a:srgbClr val="0070C0"/>
                </a:solidFill>
              </a:rPr>
              <a:t>(=Innovation 1)</a:t>
            </a:r>
          </a:p>
          <a:p>
            <a:r>
              <a:rPr lang="fr-FR" dirty="0"/>
              <a:t>Théorie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C68035-F5E0-6797-817F-9DD0226B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943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A0EF2-1CD8-9DD5-4337-5F7B6F5E0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E7A67-BD4F-90F6-7CB5-0F4E6A48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</a:t>
            </a:r>
            <a:r>
              <a:rPr lang="fr-FR" dirty="0" err="1"/>
              <a:t>Butterworth</a:t>
            </a:r>
            <a:r>
              <a:rPr lang="fr-FR" dirty="0"/>
              <a:t>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6EA183-AF4E-468A-A06A-EEDE3A39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14</a:t>
            </a:fld>
            <a:endParaRPr lang="fr-FR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CC059EED-24C2-C0CE-F00F-C6BE51917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42145"/>
              </p:ext>
            </p:extLst>
          </p:nvPr>
        </p:nvGraphicFramePr>
        <p:xfrm>
          <a:off x="1359060" y="3137662"/>
          <a:ext cx="9302264" cy="358381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25566">
                  <a:extLst>
                    <a:ext uri="{9D8B030D-6E8A-4147-A177-3AD203B41FA5}">
                      <a16:colId xmlns:a16="http://schemas.microsoft.com/office/drawing/2014/main" val="2325868306"/>
                    </a:ext>
                  </a:extLst>
                </a:gridCol>
                <a:gridCol w="2325566">
                  <a:extLst>
                    <a:ext uri="{9D8B030D-6E8A-4147-A177-3AD203B41FA5}">
                      <a16:colId xmlns:a16="http://schemas.microsoft.com/office/drawing/2014/main" val="4270531998"/>
                    </a:ext>
                  </a:extLst>
                </a:gridCol>
                <a:gridCol w="2325566">
                  <a:extLst>
                    <a:ext uri="{9D8B030D-6E8A-4147-A177-3AD203B41FA5}">
                      <a16:colId xmlns:a16="http://schemas.microsoft.com/office/drawing/2014/main" val="1591685998"/>
                    </a:ext>
                  </a:extLst>
                </a:gridCol>
                <a:gridCol w="2325566">
                  <a:extLst>
                    <a:ext uri="{9D8B030D-6E8A-4147-A177-3AD203B41FA5}">
                      <a16:colId xmlns:a16="http://schemas.microsoft.com/office/drawing/2014/main" val="2566695870"/>
                    </a:ext>
                  </a:extLst>
                </a:gridCol>
              </a:tblGrid>
              <a:tr h="29781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Filtre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Utilisation en EEG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Avantages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Inconvénients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995073324"/>
                  </a:ext>
                </a:extLst>
              </a:tr>
              <a:tr h="521655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>
                          <a:solidFill>
                            <a:srgbClr val="FF0000"/>
                          </a:solidFill>
                        </a:rPr>
                        <a:t>Butterworth</a:t>
                      </a:r>
                      <a:endParaRPr lang="fr-FR" sz="1400" dirty="0">
                        <a:solidFill>
                          <a:srgbClr val="FF0000"/>
                        </a:solidFill>
                      </a:endParaRP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Le plus courant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Réponse lisse, pas d’ondulation, stable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Phase non linéaire (corrigée par </a:t>
                      </a:r>
                      <a:r>
                        <a:rPr lang="fr-FR" sz="1400" dirty="0" err="1">
                          <a:solidFill>
                            <a:srgbClr val="FF0000"/>
                          </a:solidFill>
                        </a:rPr>
                        <a:t>filtfilt</a:t>
                      </a:r>
                      <a:r>
                        <a:rPr lang="fr-FR" sz="14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32581130"/>
                  </a:ext>
                </a:extLst>
              </a:tr>
              <a:tr h="521655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Bessel</a:t>
                      </a:r>
                      <a:endParaRPr lang="fr-FR" sz="14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Préservation de la forme d’onde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Phase linéaire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Moins efficace pour atténuer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4265877067"/>
                  </a:ext>
                </a:extLst>
              </a:tr>
              <a:tr h="745497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/>
                        <a:t>Chebyshev</a:t>
                      </a:r>
                      <a:r>
                        <a:rPr lang="fr-FR" sz="1400" b="1" dirty="0"/>
                        <a:t> I/II</a:t>
                      </a:r>
                      <a:endParaRPr lang="fr-FR" sz="14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Situations nécessitant une meilleure sélectivité (artefacts)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Transition rapide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Ondulations dans gain, pas adapté aux EEG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501477224"/>
                  </a:ext>
                </a:extLst>
              </a:tr>
              <a:tr h="745497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Elliptique</a:t>
                      </a:r>
                      <a:endParaRPr lang="fr-FR" sz="14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Cas très spécifiques (fort bruit électromagnétique)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Très sélectif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Fortes ondulations, phase très non linéaire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764436401"/>
                  </a:ext>
                </a:extLst>
              </a:tr>
              <a:tr h="745497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/>
                        <a:t>FIR (à phase linéaire)</a:t>
                      </a:r>
                      <a:endParaRPr lang="fr-FR" sz="1400" dirty="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EEG temps réel ou analyse précise temporelle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Phase parfaitement linéaire, stable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Ordre élevé → plus coûteux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598064582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5C906B9A-0446-8CDA-64CB-061EC23041E4}"/>
              </a:ext>
            </a:extLst>
          </p:cNvPr>
          <p:cNvSpPr txBox="1"/>
          <p:nvPr/>
        </p:nvSpPr>
        <p:spPr>
          <a:xfrm>
            <a:off x="838200" y="1397675"/>
            <a:ext cx="10515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Les signaux EEG sont : très faibles en amplitude, fortement bruités (bruit musculaire, artefacts oculaires, etc.) et analytiques en fréquence (on analyse des bandes cérébrales)</a:t>
            </a:r>
          </a:p>
          <a:p>
            <a:endParaRPr lang="fr-FR" dirty="0"/>
          </a:p>
          <a:p>
            <a:r>
              <a:rPr lang="fr-FR" b="1" dirty="0"/>
              <a:t>On cherche donc des filtres </a:t>
            </a:r>
            <a:r>
              <a:rPr lang="fr-FR" dirty="0"/>
              <a:t>qui : préservent l’amplitude réelle des ondes, n’introduisent pas de distorsion temporelle et sont faciles à contrôler numériquement : </a:t>
            </a:r>
          </a:p>
        </p:txBody>
      </p:sp>
    </p:spTree>
    <p:extLst>
      <p:ext uri="{BB962C8B-B14F-4D97-AF65-F5344CB8AC3E}">
        <p14:creationId xmlns:p14="http://schemas.microsoft.com/office/powerpoint/2010/main" val="215220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F41B0A-9D6F-ED84-E271-7126B9DEB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dataset</a:t>
            </a:r>
            <a:r>
              <a:rPr lang="fr-FR" dirty="0"/>
              <a:t> : TUAB (</a:t>
            </a:r>
            <a:r>
              <a:rPr lang="fr-FR" dirty="0" err="1">
                <a:hlinkClick r:id="rId2"/>
              </a:rPr>
              <a:t>link</a:t>
            </a:r>
            <a:r>
              <a:rPr lang="fr-FR" dirty="0"/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03CEF56-7EFA-EC1D-C213-A9DF2C605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96" y="1437204"/>
            <a:ext cx="8227950" cy="41877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CCC0A7A-59FF-D604-4EA7-20BCF7FC7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160" y="2912529"/>
            <a:ext cx="7435664" cy="3784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AAF9C96-07C9-5E7B-4B69-021DF2C801E1}"/>
              </a:ext>
            </a:extLst>
          </p:cNvPr>
          <p:cNvSpPr txBox="1"/>
          <p:nvPr/>
        </p:nvSpPr>
        <p:spPr>
          <a:xfrm>
            <a:off x="6866448" y="2603629"/>
            <a:ext cx="5016987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- Pas encore disponible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Need identifiants + signer attestation de non-divulgation 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lang="fr-FR" dirty="0" err="1">
                <a:sym typeface="Wingdings" pitchFamily="2" charset="2"/>
              </a:rPr>
              <a:t>Asked</a:t>
            </a:r>
            <a:r>
              <a:rPr lang="fr-FR" dirty="0">
                <a:sym typeface="Wingdings" pitchFamily="2" charset="2"/>
              </a:rPr>
              <a:t> par mail ✅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Mais refus : </a:t>
            </a:r>
            <a:r>
              <a:rPr lang="fr-FR" dirty="0" err="1">
                <a:solidFill>
                  <a:srgbClr val="FF0000"/>
                </a:solidFill>
                <a:sym typeface="Wingdings" pitchFamily="2" charset="2"/>
              </a:rPr>
              <a:t>need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 infos spécifiques (ils me recommandent de voir avec l’école) </a:t>
            </a:r>
          </a:p>
          <a:p>
            <a:pPr marL="285750" indent="-285750" algn="ctr">
              <a:buFont typeface="Wingdings" pitchFamily="2" charset="2"/>
              <a:buChar char="à"/>
            </a:pP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Est-ce qu’on envoie un mail au prof </a:t>
            </a:r>
            <a:r>
              <a:rPr lang="fr-FR" dirty="0" err="1">
                <a:solidFill>
                  <a:srgbClr val="FF0000"/>
                </a:solidFill>
                <a:sym typeface="Wingdings" pitchFamily="2" charset="2"/>
              </a:rPr>
              <a:t>sahcant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 qu’on a d’autres </a:t>
            </a:r>
            <a:r>
              <a:rPr lang="fr-FR" dirty="0" err="1">
                <a:solidFill>
                  <a:srgbClr val="FF0000"/>
                </a:solidFill>
                <a:sym typeface="Wingdings" pitchFamily="2" charset="2"/>
              </a:rPr>
              <a:t>dataset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 ?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DC723-352B-DE0E-1750-09A643E14E2E}"/>
              </a:ext>
            </a:extLst>
          </p:cNvPr>
          <p:cNvSpPr/>
          <p:nvPr/>
        </p:nvSpPr>
        <p:spPr>
          <a:xfrm>
            <a:off x="1714500" y="3726180"/>
            <a:ext cx="4534592" cy="308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266C07-3D48-11DE-47AA-5CD44B4CD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755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CE7C7-4DBA-BD6B-3859-F1C3C27F8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F92EF0-0210-FC5A-4D1E-FAEBA692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15" y="1451058"/>
            <a:ext cx="9245830" cy="47058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FF4F2B2-093D-79C6-C9D0-C2A277770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dataset</a:t>
            </a:r>
            <a:r>
              <a:rPr lang="fr-FR" dirty="0"/>
              <a:t> : TDBRAIN (</a:t>
            </a:r>
            <a:r>
              <a:rPr lang="fr-FR" dirty="0">
                <a:hlinkClick r:id="rId3"/>
              </a:rPr>
              <a:t>link</a:t>
            </a:r>
            <a:r>
              <a:rPr lang="fr-FR" dirty="0"/>
              <a:t>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E1F6FA-E965-A0A5-AB67-E44EA53764A6}"/>
              </a:ext>
            </a:extLst>
          </p:cNvPr>
          <p:cNvSpPr txBox="1"/>
          <p:nvPr/>
        </p:nvSpPr>
        <p:spPr>
          <a:xfrm>
            <a:off x="6820592" y="3065298"/>
            <a:ext cx="4643698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Description des données dans cet </a:t>
            </a:r>
            <a:r>
              <a:rPr lang="fr-FR" dirty="0">
                <a:hlinkClick r:id="rId4"/>
              </a:rPr>
              <a:t>article</a:t>
            </a:r>
            <a:endParaRPr lang="fr-FR" dirty="0"/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Taille .zip = 37Go </a:t>
            </a:r>
            <a:r>
              <a:rPr lang="fr-FR" dirty="0">
                <a:sym typeface="Wingdings" pitchFamily="2" charset="2"/>
              </a:rPr>
              <a:t> </a:t>
            </a:r>
            <a:r>
              <a:rPr lang="fr-FR" dirty="0">
                <a:solidFill>
                  <a:srgbClr val="FF0000"/>
                </a:solidFill>
                <a:sym typeface="Wingdings" pitchFamily="2" charset="2"/>
              </a:rPr>
              <a:t>110Go dézippé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rgbClr val="FF0000"/>
              </a:solidFill>
              <a:sym typeface="Wingdings" pitchFamily="2" charset="2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ym typeface="Wingdings" pitchFamily="2" charset="2"/>
              </a:rPr>
              <a:t>Trop gros  </a:t>
            </a:r>
            <a:r>
              <a:rPr lang="fr-FR" dirty="0" err="1">
                <a:sym typeface="Wingdings" pitchFamily="2" charset="2"/>
              </a:rPr>
              <a:t>whatsapp</a:t>
            </a:r>
            <a:r>
              <a:rPr lang="fr-FR">
                <a:sym typeface="Wingdings" pitchFamily="2" charset="2"/>
              </a:rPr>
              <a:t> mais </a:t>
            </a:r>
            <a:r>
              <a:rPr lang="fr-FR" dirty="0">
                <a:sym typeface="Wingdings" pitchFamily="2" charset="2"/>
              </a:rPr>
              <a:t>pas encore utilisé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7A8573E-4CE0-AFF5-AC8D-B385E774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20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58A7A-94FC-084A-8371-8EC20C29B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4603E-9723-EF2E-6F62-5912A899B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dataset</a:t>
            </a:r>
            <a:r>
              <a:rPr lang="fr-FR" dirty="0"/>
              <a:t> (</a:t>
            </a:r>
            <a:r>
              <a:rPr lang="fr-FR" dirty="0" err="1">
                <a:hlinkClick r:id="rId2"/>
              </a:rPr>
              <a:t>Kaggle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63C9C2-867C-4E21-CB0D-F8805DA41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742" y="1404791"/>
            <a:ext cx="9581457" cy="50880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0F783F-097A-7984-89BD-D498E3BFC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71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0465B-AAA3-63B4-5295-FEF20F249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6361A-5E0E-479B-8228-E059F7A4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dataset</a:t>
            </a:r>
            <a:r>
              <a:rPr lang="fr-FR" dirty="0"/>
              <a:t> (</a:t>
            </a:r>
            <a:r>
              <a:rPr lang="fr-FR" dirty="0" err="1">
                <a:hlinkClick r:id="rId2"/>
              </a:rPr>
              <a:t>Kaggle</a:t>
            </a:r>
            <a:r>
              <a:rPr lang="fr-FR" dirty="0"/>
              <a:t>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CF8185-AA97-6C54-100D-8932D143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66C7253-EE7D-3ED3-1E72-CE88A65F9382}"/>
              </a:ext>
            </a:extLst>
          </p:cNvPr>
          <p:cNvSpPr txBox="1"/>
          <p:nvPr/>
        </p:nvSpPr>
        <p:spPr>
          <a:xfrm>
            <a:off x="38100" y="4301797"/>
            <a:ext cx="615696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fr-FR" b="1" i="0" u="sng" strike="noStrike" dirty="0">
                <a:solidFill>
                  <a:srgbClr val="000000"/>
                </a:solidFill>
                <a:effectLst/>
              </a:rPr>
              <a:t>Descrip</a:t>
            </a:r>
            <a:r>
              <a:rPr lang="fr-FR" b="1" u="sng" dirty="0">
                <a:solidFill>
                  <a:srgbClr val="000000"/>
                </a:solidFill>
              </a:rPr>
              <a:t>tion</a:t>
            </a:r>
          </a:p>
          <a:p>
            <a:pPr algn="l">
              <a:buNone/>
            </a:pPr>
            <a:endParaRPr lang="fr-FR" b="1" i="0" u="sng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fr-FR" i="0" u="sng" strike="noStrike" dirty="0">
                <a:solidFill>
                  <a:srgbClr val="000000"/>
                </a:solidFill>
                <a:effectLst/>
              </a:rPr>
              <a:t>36 fichiers .csv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, chacun correspondant à un sujet, avec 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</a:rPr>
              <a:t>Colonnes : 19 canaux EEG standards (Fp1, Fp2, F3, ..., Pz)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</a:rPr>
              <a:t>Lignes : ~30 000 points </a:t>
            </a:r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(soit 60 secondes à 500 Hz)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F3F619-3C13-16D1-CD0E-2EAD23AC69C0}"/>
              </a:ext>
            </a:extLst>
          </p:cNvPr>
          <p:cNvSpPr txBox="1"/>
          <p:nvPr/>
        </p:nvSpPr>
        <p:spPr>
          <a:xfrm>
            <a:off x="106680" y="1416248"/>
            <a:ext cx="105156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fr-FR" b="1" i="0" u="sng" strike="noStrike" dirty="0">
                <a:solidFill>
                  <a:srgbClr val="000000"/>
                </a:solidFill>
                <a:effectLst/>
              </a:rPr>
              <a:t>Objectif du </a:t>
            </a:r>
            <a:r>
              <a:rPr lang="fr-FR" b="1" i="0" u="sng" strike="noStrike" dirty="0" err="1">
                <a:solidFill>
                  <a:srgbClr val="000000"/>
                </a:solidFill>
                <a:effectLst/>
              </a:rPr>
              <a:t>dataset</a:t>
            </a:r>
            <a:endParaRPr lang="fr-FR" b="1" i="0" u="sng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endParaRPr lang="fr-FR" b="1" i="0" u="sng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fr-FR" i="1" u="none" strike="noStrike" dirty="0">
                <a:solidFill>
                  <a:srgbClr val="000000"/>
                </a:solidFill>
                <a:effectLst/>
              </a:rPr>
              <a:t>Étudier les modifications de l’activité cérébrale (via EEG) lors de tâches cognitives impliquant une charge mentale élevée (séries de soustractions mentales). Ce </a:t>
            </a:r>
            <a:r>
              <a:rPr lang="fr-FR" i="1" u="none" strike="noStrike" dirty="0" err="1">
                <a:solidFill>
                  <a:srgbClr val="000000"/>
                </a:solidFill>
                <a:effectLst/>
              </a:rPr>
              <a:t>dataset</a:t>
            </a:r>
            <a:r>
              <a:rPr lang="fr-FR" i="1" u="none" strike="noStrike" dirty="0">
                <a:solidFill>
                  <a:srgbClr val="000000"/>
                </a:solidFill>
                <a:effectLst/>
              </a:rPr>
              <a:t> est utile pour :</a:t>
            </a:r>
          </a:p>
          <a:p>
            <a:pPr algn="l">
              <a:buNone/>
            </a:pPr>
            <a:endParaRPr lang="fr-FR" i="1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FF0000"/>
                </a:solidFill>
                <a:effectLst/>
              </a:rPr>
              <a:t>la détection de stress cognitif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FF0000"/>
                </a:solidFill>
                <a:effectLst/>
              </a:rPr>
              <a:t>la classification d'état mental (repos vs activité mentale)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</a:rPr>
              <a:t>les modèles de charge mentale ou de BCI (interfaces cerveau-machine)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FF0000"/>
                </a:solidFill>
                <a:effectLst/>
              </a:rPr>
              <a:t>la génération de connectomes EEG (cohérence, </a:t>
            </a:r>
            <a:r>
              <a:rPr lang="fr-FR" i="0" u="none" strike="noStrike" dirty="0" err="1">
                <a:solidFill>
                  <a:srgbClr val="FF0000"/>
                </a:solidFill>
                <a:effectLst/>
              </a:rPr>
              <a:t>wPLI</a:t>
            </a:r>
            <a:r>
              <a:rPr lang="fr-FR" i="0" u="none" strike="noStrike" dirty="0">
                <a:solidFill>
                  <a:srgbClr val="FF0000"/>
                </a:solidFill>
                <a:effectLst/>
              </a:rPr>
              <a:t>, etc.)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1FFFDB-67A8-99BE-ABF1-9B29E4DD916B}"/>
              </a:ext>
            </a:extLst>
          </p:cNvPr>
          <p:cNvSpPr txBox="1"/>
          <p:nvPr/>
        </p:nvSpPr>
        <p:spPr>
          <a:xfrm>
            <a:off x="6275070" y="4301797"/>
            <a:ext cx="5920740" cy="2277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fr-FR" b="1" i="0" u="sng" strike="noStrike" dirty="0">
                <a:solidFill>
                  <a:srgbClr val="000000"/>
                </a:solidFill>
                <a:effectLst/>
              </a:rPr>
              <a:t>Les 36 sujets sont classés en deux groupes :</a:t>
            </a:r>
          </a:p>
          <a:p>
            <a:pPr algn="l">
              <a:buNone/>
            </a:pPr>
            <a:endParaRPr lang="fr-FR" b="1" i="0" u="sng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</a:rPr>
              <a:t>G (Good </a:t>
            </a:r>
            <a:r>
              <a:rPr lang="fr-FR" i="0" u="none" strike="noStrike" dirty="0" err="1">
                <a:solidFill>
                  <a:srgbClr val="000000"/>
                </a:solidFill>
                <a:effectLst/>
              </a:rPr>
              <a:t>counters</a:t>
            </a:r>
            <a:r>
              <a:rPr lang="fr-FR" i="0" u="none" strike="noStrike" dirty="0">
                <a:solidFill>
                  <a:srgbClr val="000000"/>
                </a:solidFill>
                <a:effectLst/>
              </a:rPr>
              <a:t>, 24 sujets) : moyenne ≈ 21 opérations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i="0" u="none" strike="noStrike" dirty="0">
                <a:solidFill>
                  <a:srgbClr val="000000"/>
                </a:solidFill>
                <a:effectLst/>
              </a:rPr>
              <a:t>B (Bad </a:t>
            </a:r>
            <a:r>
              <a:rPr lang="fr-FR" i="0" u="none" strike="noStrike" dirty="0" err="1">
                <a:solidFill>
                  <a:srgbClr val="000000"/>
                </a:solidFill>
                <a:effectLst/>
              </a:rPr>
              <a:t>counters</a:t>
            </a:r>
            <a:r>
              <a:rPr lang="fr-FR" i="0" u="none" strike="noStrike" dirty="0">
                <a:solidFill>
                  <a:srgbClr val="000000"/>
                </a:solidFill>
                <a:effectLst/>
              </a:rPr>
              <a:t>, 12 sujets) : moyenne ≈ 7 opérations</a:t>
            </a:r>
          </a:p>
          <a:p>
            <a:pPr algn="l"/>
            <a:r>
              <a:rPr lang="fr-FR" sz="1400" b="0" i="0" u="none" strike="noStrike" dirty="0">
                <a:solidFill>
                  <a:srgbClr val="000000"/>
                </a:solidFill>
                <a:effectLst/>
              </a:rPr>
              <a:t> </a:t>
            </a:r>
          </a:p>
          <a:p>
            <a:pPr algn="ctr"/>
            <a:r>
              <a:rPr lang="fr-FR" sz="1400" i="1" u="none" strike="noStrike" dirty="0">
                <a:solidFill>
                  <a:schemeClr val="accent1"/>
                </a:solidFill>
                <a:effectLst/>
              </a:rPr>
              <a:t>Ce classement se trouve dans un fichier </a:t>
            </a:r>
            <a:r>
              <a:rPr lang="fr-FR" sz="1400" i="1" u="none" strike="noStrike" dirty="0" err="1">
                <a:solidFill>
                  <a:schemeClr val="accent1"/>
                </a:solidFill>
                <a:effectLst/>
                <a:highlight>
                  <a:srgbClr val="FFFF00"/>
                </a:highlight>
              </a:rPr>
              <a:t>participants.tsv</a:t>
            </a:r>
            <a:r>
              <a:rPr lang="fr-FR" sz="1400" i="1" u="none" strike="noStrike" dirty="0">
                <a:solidFill>
                  <a:schemeClr val="accent1"/>
                </a:solidFill>
                <a:effectLst/>
                <a:highlight>
                  <a:srgbClr val="FFFF00"/>
                </a:highlight>
              </a:rPr>
              <a:t> </a:t>
            </a:r>
            <a:r>
              <a:rPr lang="fr-FR" sz="1400" i="1" u="none" strike="noStrike" dirty="0">
                <a:solidFill>
                  <a:schemeClr val="accent1"/>
                </a:solidFill>
                <a:effectLst/>
              </a:rPr>
              <a:t>dans la version BIDS (</a:t>
            </a:r>
            <a:r>
              <a:rPr lang="fr-FR" sz="1400" i="1" u="none" strike="noStrike" dirty="0" err="1">
                <a:solidFill>
                  <a:schemeClr val="accent1"/>
                </a:solidFill>
                <a:effectLst/>
              </a:rPr>
              <a:t>PhysioNet</a:t>
            </a:r>
            <a:r>
              <a:rPr lang="fr-FR" sz="1400" i="1" u="none" strike="noStrike" dirty="0">
                <a:solidFill>
                  <a:schemeClr val="accent1"/>
                </a:solidFill>
                <a:effectLst/>
              </a:rPr>
              <a:t>), mais il n’est pas présent dans la version </a:t>
            </a:r>
            <a:r>
              <a:rPr lang="fr-FR" sz="1400" i="1" u="none" strike="noStrike" dirty="0" err="1">
                <a:solidFill>
                  <a:schemeClr val="accent1"/>
                </a:solidFill>
                <a:effectLst/>
              </a:rPr>
              <a:t>Kaggle</a:t>
            </a:r>
            <a:r>
              <a:rPr lang="fr-FR" sz="1400" i="1" u="none" strike="noStrike" dirty="0">
                <a:solidFill>
                  <a:schemeClr val="accent1"/>
                </a:solidFill>
                <a:effectLst/>
              </a:rPr>
              <a:t>. Il faudra l’ajouter à la main si nécessaire pour une tâche de classification supervisée.</a:t>
            </a:r>
          </a:p>
        </p:txBody>
      </p:sp>
    </p:spTree>
    <p:extLst>
      <p:ext uri="{BB962C8B-B14F-4D97-AF65-F5344CB8AC3E}">
        <p14:creationId xmlns:p14="http://schemas.microsoft.com/office/powerpoint/2010/main" val="302397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A60ED-9CC8-9912-0A5E-01DF13B39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E36A49-85F8-C248-D649-5921AA43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dataset</a:t>
            </a:r>
            <a:r>
              <a:rPr lang="fr-FR" dirty="0"/>
              <a:t> (</a:t>
            </a:r>
            <a:r>
              <a:rPr lang="fr-FR" dirty="0" err="1">
                <a:hlinkClick r:id="rId2"/>
              </a:rPr>
              <a:t>Kaggle</a:t>
            </a:r>
            <a:r>
              <a:rPr lang="fr-FR" dirty="0"/>
              <a:t>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9695A8-168A-A9F6-E9E0-FE2B6BF2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6</a:t>
            </a:fld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A23362E5-22F9-8601-3C35-C683CFEA6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16982"/>
              </p:ext>
            </p:extLst>
          </p:nvPr>
        </p:nvGraphicFramePr>
        <p:xfrm>
          <a:off x="1546874" y="1654994"/>
          <a:ext cx="9098252" cy="408683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196576">
                  <a:extLst>
                    <a:ext uri="{9D8B030D-6E8A-4147-A177-3AD203B41FA5}">
                      <a16:colId xmlns:a16="http://schemas.microsoft.com/office/drawing/2014/main" val="2950491506"/>
                    </a:ext>
                  </a:extLst>
                </a:gridCol>
                <a:gridCol w="5901676">
                  <a:extLst>
                    <a:ext uri="{9D8B030D-6E8A-4147-A177-3AD203B41FA5}">
                      <a16:colId xmlns:a16="http://schemas.microsoft.com/office/drawing/2014/main" val="332586560"/>
                    </a:ext>
                  </a:extLst>
                </a:gridCol>
              </a:tblGrid>
              <a:tr h="31646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Élément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Détail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845265532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Nombre de sujets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36 (étudiants en biologie / psychologie, âge moyen : 18,6 ans)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3123125918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Périodes enregistrées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3 minutes de repos + 1 minute d’activité mentale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215972234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Tâche cognitive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Soustraction mentale de 2 nombres (ex : 3141 - 42)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999502754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Environnement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Chambre sombre insonorisée, yeux fermés pendant l’enregistrement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3447733260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Position des électrodes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Norme internationale 10/20 (Fp1, Fp2, F3, F4, F7, F8, T3, T4, ..., Pz) – 19 canaux au total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067608739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Matériel EEG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 err="1"/>
                        <a:t>Neurocom</a:t>
                      </a:r>
                      <a:r>
                        <a:rPr lang="fr-FR" sz="1600" dirty="0"/>
                        <a:t> 23-channel system (XAI-MEDICA, Ukraine)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422596717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Fréquence d’échantillonnage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500 Hz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2212679087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Filtrage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0.5–45 Hz + </a:t>
                      </a:r>
                      <a:r>
                        <a:rPr lang="fr-FR" sz="1600" dirty="0" err="1"/>
                        <a:t>notch</a:t>
                      </a:r>
                      <a:r>
                        <a:rPr lang="fr-FR" sz="1600" dirty="0"/>
                        <a:t> 50 Hz + ICA (pour retirer les artéfacts)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700104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88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0AC2E-F982-1A14-81B6-DE94DD85A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CC58E-E770-3DAA-C6A0-4D168C3A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du </a:t>
            </a:r>
            <a:r>
              <a:rPr lang="fr-FR" dirty="0" err="1"/>
              <a:t>dataset</a:t>
            </a:r>
            <a:r>
              <a:rPr lang="fr-FR" dirty="0"/>
              <a:t> de </a:t>
            </a:r>
            <a:r>
              <a:rPr lang="fr-FR" dirty="0" err="1"/>
              <a:t>Kaggle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952422-6A0F-D525-C70F-8A90A44C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7</a:t>
            </a:fld>
            <a:endParaRPr lang="fr-FR"/>
          </a:p>
        </p:txBody>
      </p:sp>
      <p:pic>
        <p:nvPicPr>
          <p:cNvPr id="3076" name="Picture 4" descr="TMSi — an Artinis company — What Is the 10-20 System for EEG?">
            <a:extLst>
              <a:ext uri="{FF2B5EF4-FFF2-40B4-BE49-F238E27FC236}">
                <a16:creationId xmlns:a16="http://schemas.microsoft.com/office/drawing/2014/main" id="{A3DEA086-2BB8-6FAB-7421-5D427D302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1"/>
          <a:stretch/>
        </p:blipFill>
        <p:spPr bwMode="auto">
          <a:xfrm>
            <a:off x="407670" y="1273733"/>
            <a:ext cx="8870402" cy="522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asque EEG 23 canaux standard compatible avec Nihon Kohden">
            <a:extLst>
              <a:ext uri="{FF2B5EF4-FFF2-40B4-BE49-F238E27FC236}">
                <a16:creationId xmlns:a16="http://schemas.microsoft.com/office/drawing/2014/main" id="{34AFA165-FBB2-441F-4318-89EFCD34D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320" y="920057"/>
            <a:ext cx="3071009" cy="287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AAA14-DD61-656B-7098-0B687D46A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C9399-313F-77CD-FEA0-85272B28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du </a:t>
            </a:r>
            <a:r>
              <a:rPr lang="fr-FR" dirty="0" err="1"/>
              <a:t>dataset</a:t>
            </a:r>
            <a:r>
              <a:rPr lang="fr-FR" dirty="0"/>
              <a:t> de </a:t>
            </a:r>
            <a:r>
              <a:rPr lang="fr-FR" dirty="0" err="1"/>
              <a:t>Kaggle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80073C-2FD5-61C1-7A26-9E969C87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8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04630FF-9840-B253-9BF1-5ACD66A53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30" y="1299902"/>
            <a:ext cx="8176260" cy="542157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C339AEF-8B80-4CE4-8904-BFBC87CE0402}"/>
              </a:ext>
            </a:extLst>
          </p:cNvPr>
          <p:cNvSpPr txBox="1"/>
          <p:nvPr/>
        </p:nvSpPr>
        <p:spPr>
          <a:xfrm>
            <a:off x="2598420" y="1888190"/>
            <a:ext cx="120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Sujet s00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19ECE7C-A311-EE34-4BF5-35977517E7AD}"/>
              </a:ext>
            </a:extLst>
          </p:cNvPr>
          <p:cNvSpPr txBox="1"/>
          <p:nvPr/>
        </p:nvSpPr>
        <p:spPr>
          <a:xfrm>
            <a:off x="9281160" y="1102400"/>
            <a:ext cx="2189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2 secondes à 500Hz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24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F4B32-53FA-4FAF-8952-00CA92367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ADDE36-066B-6228-9E4E-F7DE933D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Exploration du </a:t>
            </a:r>
            <a:r>
              <a:rPr lang="fr-FR" dirty="0" err="1"/>
              <a:t>dataset</a:t>
            </a:r>
            <a:r>
              <a:rPr lang="fr-FR" dirty="0"/>
              <a:t> de </a:t>
            </a:r>
            <a:r>
              <a:rPr lang="fr-FR" dirty="0" err="1"/>
              <a:t>Kaggle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629F1F-4658-1726-8B89-5E5BC2E4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7986-48BB-8D49-A26D-6F9777E96737}" type="slidenum">
              <a:rPr lang="fr-FR" smtClean="0"/>
              <a:t>9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8C30EE7-410D-9621-3BD9-8E350FA8A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30" y="1327489"/>
            <a:ext cx="8329353" cy="553051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4AB9E03-E5F8-0306-4A03-1EBFEA918FE6}"/>
              </a:ext>
            </a:extLst>
          </p:cNvPr>
          <p:cNvSpPr txBox="1"/>
          <p:nvPr/>
        </p:nvSpPr>
        <p:spPr>
          <a:xfrm>
            <a:off x="838200" y="1471732"/>
            <a:ext cx="120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</a:rPr>
              <a:t>Sujet s00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7786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805</Words>
  <Application>Microsoft Macintosh PowerPoint</Application>
  <PresentationFormat>Grand écran</PresentationFormat>
  <Paragraphs>149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-webkit-standard</vt:lpstr>
      <vt:lpstr>Aptos</vt:lpstr>
      <vt:lpstr>Aptos Display</vt:lpstr>
      <vt:lpstr>Arial</vt:lpstr>
      <vt:lpstr>Helvetica</vt:lpstr>
      <vt:lpstr>Menlo</vt:lpstr>
      <vt:lpstr>Wingdings</vt:lpstr>
      <vt:lpstr>Thème Office</vt:lpstr>
      <vt:lpstr>XAIGUIFORMER</vt:lpstr>
      <vt:lpstr>Chargement dataset : TUAB (link)</vt:lpstr>
      <vt:lpstr>Chargement dataset : TDBRAIN (link)</vt:lpstr>
      <vt:lpstr>Chargement dataset (Kaggle)</vt:lpstr>
      <vt:lpstr>Chargement dataset (Kaggle)</vt:lpstr>
      <vt:lpstr>Chargement dataset (Kaggle)</vt:lpstr>
      <vt:lpstr>Exploration du dataset de Kaggle</vt:lpstr>
      <vt:lpstr>Exploration du dataset de Kaggle</vt:lpstr>
      <vt:lpstr>Exploration du dataset de Kaggle</vt:lpstr>
      <vt:lpstr>Exploration du dataset de Kaggle</vt:lpstr>
      <vt:lpstr>Signal processing : Bandes de fréquences</vt:lpstr>
      <vt:lpstr>Présentation PowerPoint</vt:lpstr>
      <vt:lpstr>À suivre …</vt:lpstr>
      <vt:lpstr>Pourquoi Butterworth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Darryl Dessalines</dc:creator>
  <cp:lastModifiedBy>Darryl Dessalines</cp:lastModifiedBy>
  <cp:revision>12</cp:revision>
  <dcterms:created xsi:type="dcterms:W3CDTF">2025-05-19T05:37:07Z</dcterms:created>
  <dcterms:modified xsi:type="dcterms:W3CDTF">2025-05-24T10:40:13Z</dcterms:modified>
</cp:coreProperties>
</file>