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1595" autoAdjust="0"/>
  </p:normalViewPr>
  <p:slideViewPr>
    <p:cSldViewPr snapToGrid="0">
      <p:cViewPr varScale="1">
        <p:scale>
          <a:sx n="58" d="100"/>
          <a:sy n="58" d="100"/>
        </p:scale>
        <p:origin x="10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AA0A-62C6-4587-29AC-5E5F3CBAD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02B4E4-C0E5-92C7-C73C-AE3275A66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2CF07D9-BFD1-C44E-2329-E867D2B84038}"/>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5" name="Footer Placeholder 4">
            <a:extLst>
              <a:ext uri="{FF2B5EF4-FFF2-40B4-BE49-F238E27FC236}">
                <a16:creationId xmlns:a16="http://schemas.microsoft.com/office/drawing/2014/main" id="{FB50A686-E467-FD1A-06CB-27B08DBF4C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8AA214-E032-3841-99DC-C38A2021E01D}"/>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415853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7BE7-A658-8F21-3180-C14489289D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D8E73-20EA-EF42-A74E-21CD3BD6B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76940-B944-579D-CFAE-43E4BEF9E6FD}"/>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5" name="Footer Placeholder 4">
            <a:extLst>
              <a:ext uri="{FF2B5EF4-FFF2-40B4-BE49-F238E27FC236}">
                <a16:creationId xmlns:a16="http://schemas.microsoft.com/office/drawing/2014/main" id="{9795BAF5-14D9-CC1C-2E46-C15777E0A8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54DC3C-62CA-A661-D798-09FC150518CB}"/>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77076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39B1A-F01D-39F3-6EB9-53553D6D0A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6532AB-78EC-C3EF-E9E9-A57ADE0ED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65F535-94D6-3D0F-9F7D-ABB4C9F47F9C}"/>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5" name="Footer Placeholder 4">
            <a:extLst>
              <a:ext uri="{FF2B5EF4-FFF2-40B4-BE49-F238E27FC236}">
                <a16:creationId xmlns:a16="http://schemas.microsoft.com/office/drawing/2014/main" id="{0D96D2DB-7E0B-3222-06E3-E18AC27D47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06D23D-1BF0-85CB-B237-5F966E480C8F}"/>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185633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1CAC-753B-E6A1-BF8B-03A32CB80D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C48381-1A69-F438-A3C3-DBF642A4F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53F80E-84EB-4F68-4CC0-0989A8F6150B}"/>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5" name="Footer Placeholder 4">
            <a:extLst>
              <a:ext uri="{FF2B5EF4-FFF2-40B4-BE49-F238E27FC236}">
                <a16:creationId xmlns:a16="http://schemas.microsoft.com/office/drawing/2014/main" id="{AD11FBD7-A3F8-93A7-84E3-0F90EFF783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7847D8-B6D2-6A0D-E0E5-6CCB0F8849B8}"/>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425658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DECC-C189-5A84-576F-818724C6B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E2D67B7-A030-445F-8018-29670BED3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327398-3297-1C2B-A222-04C82A0ABE98}"/>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5" name="Footer Placeholder 4">
            <a:extLst>
              <a:ext uri="{FF2B5EF4-FFF2-40B4-BE49-F238E27FC236}">
                <a16:creationId xmlns:a16="http://schemas.microsoft.com/office/drawing/2014/main" id="{C3F66B2F-2630-A8D1-884D-D45CA0ACDE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0FFEF0-E7CD-FDB5-533A-4A71F8C44F1E}"/>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20011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36DA-2E2D-3123-7D3B-6D059B1FCC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C8A5E1-11F2-495D-32A2-91AFA86D4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22B98D1-318B-11AE-9EDA-623CDD3A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6C5D3DC-F767-DD58-6365-844A3B5CD620}"/>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6" name="Footer Placeholder 5">
            <a:extLst>
              <a:ext uri="{FF2B5EF4-FFF2-40B4-BE49-F238E27FC236}">
                <a16:creationId xmlns:a16="http://schemas.microsoft.com/office/drawing/2014/main" id="{F0E3FD5B-1F00-FBEF-256B-90F79E319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891D7A-F585-3F66-F6D1-064773DDE685}"/>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246262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CEDB-41C8-BE50-36C9-09EA79290E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F75FED-6D43-B8E9-E5BF-AAF694D53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48B769-AD19-9E23-92ED-D9897A6719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2CD45C-79C8-7EE4-442C-BBFA7D15E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5B2F4-D7AF-8946-A0BC-B83023B3D8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F461B5C-C318-CFF9-5151-AC471A026C8F}"/>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8" name="Footer Placeholder 7">
            <a:extLst>
              <a:ext uri="{FF2B5EF4-FFF2-40B4-BE49-F238E27FC236}">
                <a16:creationId xmlns:a16="http://schemas.microsoft.com/office/drawing/2014/main" id="{D23ECF2A-986B-0555-0CA2-D508A330C97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3F7A77-4351-0D35-E051-CE8169A6CFE4}"/>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93090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708D-108E-4D28-BD82-F8377C10B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BD5EF0A-EF71-C224-DBE9-31B7CD66195F}"/>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4" name="Footer Placeholder 3">
            <a:extLst>
              <a:ext uri="{FF2B5EF4-FFF2-40B4-BE49-F238E27FC236}">
                <a16:creationId xmlns:a16="http://schemas.microsoft.com/office/drawing/2014/main" id="{ED4558AF-F53C-6844-5956-EC02DD46C9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EC620A3-EA28-0A13-0CC6-AD7871A2ED91}"/>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95139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1ED7B2-170C-3300-D6CC-5F1811D12C33}"/>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3" name="Footer Placeholder 2">
            <a:extLst>
              <a:ext uri="{FF2B5EF4-FFF2-40B4-BE49-F238E27FC236}">
                <a16:creationId xmlns:a16="http://schemas.microsoft.com/office/drawing/2014/main" id="{6BA95063-7F4D-7490-2D04-9B920643AC7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977235E-115A-3491-FA07-FA33E6E254BA}"/>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284379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CDB9-C5C2-1557-CD51-E7340F8B1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4DE974-0F30-8B6C-6AB1-EE1ACE681E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DABA81-6BA7-2CE6-5C7C-AEEB4C7D4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CBFC0-6903-D875-A041-1ED7D38735C7}"/>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6" name="Footer Placeholder 5">
            <a:extLst>
              <a:ext uri="{FF2B5EF4-FFF2-40B4-BE49-F238E27FC236}">
                <a16:creationId xmlns:a16="http://schemas.microsoft.com/office/drawing/2014/main" id="{ECC5D8A5-D3CD-9D9B-2E28-F0AA019D2F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32A75-139E-BF44-D969-BF0A469B1F2E}"/>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161689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F3E2-C53F-DDAF-0EE9-675313DCF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7B55CF-C32F-2F31-5BF3-91A7F86E6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8E9442-5F6E-38B2-06D3-2BA9F5CE9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66FFD-AC9E-1B2F-0381-04DF5F1C52A9}"/>
              </a:ext>
            </a:extLst>
          </p:cNvPr>
          <p:cNvSpPr>
            <a:spLocks noGrp="1"/>
          </p:cNvSpPr>
          <p:nvPr>
            <p:ph type="dt" sz="half" idx="10"/>
          </p:nvPr>
        </p:nvSpPr>
        <p:spPr/>
        <p:txBody>
          <a:bodyPr/>
          <a:lstStyle/>
          <a:p>
            <a:fld id="{542643EA-25A1-4E21-821D-7C5E86B3306D}" type="datetimeFigureOut">
              <a:rPr lang="en-GB" smtClean="0"/>
              <a:t>31/03/2023</a:t>
            </a:fld>
            <a:endParaRPr lang="en-GB"/>
          </a:p>
        </p:txBody>
      </p:sp>
      <p:sp>
        <p:nvSpPr>
          <p:cNvPr id="6" name="Footer Placeholder 5">
            <a:extLst>
              <a:ext uri="{FF2B5EF4-FFF2-40B4-BE49-F238E27FC236}">
                <a16:creationId xmlns:a16="http://schemas.microsoft.com/office/drawing/2014/main" id="{EA566D98-0B04-7FA7-6760-D9A24EB77E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86EC3A-6ECD-D39D-05D1-9F80AD337A63}"/>
              </a:ext>
            </a:extLst>
          </p:cNvPr>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05631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AA2A7-C53F-BB3C-229A-7A8C54056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E3035A-9BFA-A3FA-3857-A25390B06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0F47B-66B7-A909-731F-B4D6C611C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643EA-25A1-4E21-821D-7C5E86B3306D}" type="datetimeFigureOut">
              <a:rPr lang="en-GB" smtClean="0"/>
              <a:t>31/03/2023</a:t>
            </a:fld>
            <a:endParaRPr lang="en-GB"/>
          </a:p>
        </p:txBody>
      </p:sp>
      <p:sp>
        <p:nvSpPr>
          <p:cNvPr id="5" name="Footer Placeholder 4">
            <a:extLst>
              <a:ext uri="{FF2B5EF4-FFF2-40B4-BE49-F238E27FC236}">
                <a16:creationId xmlns:a16="http://schemas.microsoft.com/office/drawing/2014/main" id="{102B00D5-C4B3-0AB4-E2CF-DEC689527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80990E6-648F-DB0E-BF95-403E950DA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EF014-1CF4-4049-8623-019477453497}" type="slidenum">
              <a:rPr lang="en-GB" smtClean="0"/>
              <a:t>‹#›</a:t>
            </a:fld>
            <a:endParaRPr lang="en-GB"/>
          </a:p>
        </p:txBody>
      </p:sp>
    </p:spTree>
    <p:extLst>
      <p:ext uri="{BB962C8B-B14F-4D97-AF65-F5344CB8AC3E}">
        <p14:creationId xmlns:p14="http://schemas.microsoft.com/office/powerpoint/2010/main" val="4032616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C11A24-1AA2-EF1E-010B-4F680B977249}"/>
              </a:ext>
            </a:extLst>
          </p:cNvPr>
          <p:cNvSpPr txBox="1"/>
          <p:nvPr/>
        </p:nvSpPr>
        <p:spPr>
          <a:xfrm>
            <a:off x="-74083" y="-57990"/>
            <a:ext cx="1633374" cy="738664"/>
          </a:xfrm>
          <a:prstGeom prst="rect">
            <a:avLst/>
          </a:prstGeom>
          <a:noFill/>
        </p:spPr>
        <p:txBody>
          <a:bodyPr wrap="square" rtlCol="0">
            <a:spAutoFit/>
          </a:bodyPr>
          <a:lstStyle/>
          <a:p>
            <a:r>
              <a:rPr lang="en-GB" sz="600" b="1" u="sng" dirty="0"/>
              <a:t>1) TDD Process:</a:t>
            </a:r>
          </a:p>
          <a:p>
            <a:r>
              <a:rPr lang="en-GB" sz="600" dirty="0"/>
              <a:t>1) Make tests checking for all the behaviours we want. 2) Add the minimum amount of code required to make us pass these tests. If our code doesn’t do what we want then it is a sign that we don’t have enough tests and behaviours.</a:t>
            </a:r>
          </a:p>
        </p:txBody>
      </p:sp>
      <p:sp>
        <p:nvSpPr>
          <p:cNvPr id="7" name="TextBox 6">
            <a:extLst>
              <a:ext uri="{FF2B5EF4-FFF2-40B4-BE49-F238E27FC236}">
                <a16:creationId xmlns:a16="http://schemas.microsoft.com/office/drawing/2014/main" id="{E844AD45-C581-2C00-9098-95E79CD7344B}"/>
              </a:ext>
            </a:extLst>
          </p:cNvPr>
          <p:cNvSpPr txBox="1"/>
          <p:nvPr/>
        </p:nvSpPr>
        <p:spPr>
          <a:xfrm>
            <a:off x="-74084" y="570389"/>
            <a:ext cx="1633375" cy="1754326"/>
          </a:xfrm>
          <a:prstGeom prst="rect">
            <a:avLst/>
          </a:prstGeom>
          <a:noFill/>
        </p:spPr>
        <p:txBody>
          <a:bodyPr wrap="square" rtlCol="0">
            <a:spAutoFit/>
          </a:bodyPr>
          <a:lstStyle/>
          <a:p>
            <a:r>
              <a:rPr lang="en-GB" sz="600" b="1" u="sng" dirty="0"/>
              <a:t>2) Coupling:</a:t>
            </a:r>
          </a:p>
          <a:p>
            <a:r>
              <a:rPr lang="en-GB" sz="600" dirty="0"/>
              <a:t>Two bits of code are coupled when they must change together. High coupling causes classes to be </a:t>
            </a:r>
            <a:r>
              <a:rPr lang="en-GB" sz="600" b="1" dirty="0"/>
              <a:t>immobile</a:t>
            </a:r>
            <a:r>
              <a:rPr lang="en-GB" sz="600" dirty="0"/>
              <a:t> and we can’t use the classes independently. Two types of coupling: 1) </a:t>
            </a:r>
            <a:r>
              <a:rPr lang="en-GB" sz="600" b="1" dirty="0"/>
              <a:t>Afferent</a:t>
            </a:r>
            <a:r>
              <a:rPr lang="en-GB" sz="600" dirty="0"/>
              <a:t> </a:t>
            </a:r>
            <a:r>
              <a:rPr lang="en-GB" sz="600" b="1" dirty="0"/>
              <a:t>Coupling</a:t>
            </a:r>
            <a:r>
              <a:rPr lang="en-GB" sz="600" dirty="0"/>
              <a:t>: How many other classes use this class - a measure of this class’s responsibility </a:t>
            </a:r>
          </a:p>
          <a:p>
            <a:r>
              <a:rPr lang="en-GB" sz="600" dirty="0"/>
              <a:t>2) </a:t>
            </a:r>
            <a:r>
              <a:rPr lang="en-GB" sz="600" b="1" dirty="0"/>
              <a:t>Efferent Coupling</a:t>
            </a:r>
            <a:r>
              <a:rPr lang="en-GB" sz="600" dirty="0"/>
              <a:t>: A measure of how many different classes are used by this class - a measure of this class’s independence. Modifying Afferent Coupled classes is dangerous, but not dangerous for Efferent ones. Inheritance gives us a strong coupling between sub and </a:t>
            </a:r>
            <a:r>
              <a:rPr lang="en-GB" sz="600" dirty="0" err="1"/>
              <a:t>superclasses</a:t>
            </a:r>
            <a:r>
              <a:rPr lang="en-GB" sz="600" dirty="0"/>
              <a:t>. If a class knows a lot about the inner implementation of another and uses this, then it is more strongly coupled.</a:t>
            </a:r>
          </a:p>
        </p:txBody>
      </p:sp>
      <p:sp>
        <p:nvSpPr>
          <p:cNvPr id="9" name="TextBox 8">
            <a:extLst>
              <a:ext uri="{FF2B5EF4-FFF2-40B4-BE49-F238E27FC236}">
                <a16:creationId xmlns:a16="http://schemas.microsoft.com/office/drawing/2014/main" id="{83EEC3AA-EB11-7740-8783-840A9EE0D019}"/>
              </a:ext>
            </a:extLst>
          </p:cNvPr>
          <p:cNvSpPr txBox="1"/>
          <p:nvPr/>
        </p:nvSpPr>
        <p:spPr>
          <a:xfrm>
            <a:off x="-78317" y="2209573"/>
            <a:ext cx="1637609" cy="4447371"/>
          </a:xfrm>
          <a:prstGeom prst="rect">
            <a:avLst/>
          </a:prstGeom>
          <a:noFill/>
        </p:spPr>
        <p:txBody>
          <a:bodyPr wrap="square" rtlCol="0">
            <a:spAutoFit/>
          </a:bodyPr>
          <a:lstStyle/>
          <a:p>
            <a:r>
              <a:rPr lang="en-GB" sz="600" b="1" u="sng" dirty="0"/>
              <a:t>3) Mock Objects:</a:t>
            </a:r>
          </a:p>
          <a:p>
            <a:r>
              <a:rPr lang="en-GB" sz="600" dirty="0"/>
              <a:t>Mock objects are simulated objects that mimic the behaviour of real objects in controlled ways. We use these to create a </a:t>
            </a:r>
            <a:r>
              <a:rPr lang="en-GB" sz="600" b="1" dirty="0"/>
              <a:t>false instance of a class we own</a:t>
            </a:r>
            <a:r>
              <a:rPr lang="en-GB" sz="600" dirty="0"/>
              <a:t>. The main purpose of mock objects is to allow developers to test how a system interacts with its dependencies without having to rely on the </a:t>
            </a:r>
            <a:r>
              <a:rPr lang="en-GB" sz="600" b="1" dirty="0"/>
              <a:t>actual implementations of those dependencies</a:t>
            </a:r>
            <a:r>
              <a:rPr lang="en-GB" sz="600" dirty="0"/>
              <a:t>. Using in Java </a:t>
            </a:r>
            <a:r>
              <a:rPr lang="en-GB" sz="600" b="1" dirty="0"/>
              <a:t>(we mock Interfaces)</a:t>
            </a:r>
            <a:r>
              <a:rPr lang="en-GB" sz="600" dirty="0"/>
              <a:t>:</a:t>
            </a:r>
          </a:p>
          <a:p>
            <a:r>
              <a:rPr lang="en-GB" sz="500" dirty="0">
                <a:solidFill>
                  <a:schemeClr val="accent1"/>
                </a:solidFill>
                <a:latin typeface="Courier New" panose="02070309020205020404" pitchFamily="49" charset="0"/>
                <a:cs typeface="Courier New" panose="02070309020205020404" pitchFamily="49" charset="0"/>
              </a:rPr>
              <a:t>import </a:t>
            </a:r>
            <a:r>
              <a:rPr lang="en-GB" sz="500" dirty="0">
                <a:latin typeface="Courier New" panose="02070309020205020404" pitchFamily="49" charset="0"/>
                <a:cs typeface="Courier New" panose="02070309020205020404" pitchFamily="49" charset="0"/>
              </a:rPr>
              <a:t>org.jmock.integration. junit.JUnitRuleMockery;</a:t>
            </a:r>
          </a:p>
          <a:p>
            <a:r>
              <a:rPr lang="en-GB" sz="500" dirty="0">
                <a:solidFill>
                  <a:schemeClr val="accent1"/>
                </a:solidFill>
                <a:latin typeface="Courier New" panose="02070309020205020404" pitchFamily="49" charset="0"/>
                <a:cs typeface="Courier New" panose="02070309020205020404" pitchFamily="49" charset="0"/>
              </a:rPr>
              <a:t>import </a:t>
            </a:r>
            <a:r>
              <a:rPr lang="en-GB" sz="500" dirty="0" err="1">
                <a:latin typeface="Courier New" panose="02070309020205020404" pitchFamily="49" charset="0"/>
                <a:cs typeface="Courier New" panose="02070309020205020404" pitchFamily="49" charset="0"/>
              </a:rPr>
              <a:t>org.junit.Rule</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import </a:t>
            </a:r>
            <a:r>
              <a:rPr lang="en-GB" sz="500" dirty="0" err="1">
                <a:latin typeface="Courier New" panose="02070309020205020404" pitchFamily="49" charset="0"/>
                <a:cs typeface="Courier New" panose="02070309020205020404" pitchFamily="49" charset="0"/>
              </a:rPr>
              <a:t>org.junit.Test</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public class </a:t>
            </a:r>
            <a:r>
              <a:rPr lang="en-GB" sz="500" dirty="0" err="1">
                <a:latin typeface="Courier New" panose="02070309020205020404" pitchFamily="49" charset="0"/>
                <a:cs typeface="Courier New" panose="02070309020205020404" pitchFamily="49" charset="0"/>
              </a:rPr>
              <a:t>HeadChefTest</a:t>
            </a:r>
            <a:r>
              <a:rPr lang="en-GB" sz="500" dirty="0">
                <a:solidFill>
                  <a:schemeClr val="accent1"/>
                </a:solidFill>
                <a:latin typeface="Courier New" panose="02070309020205020404" pitchFamily="49" charset="0"/>
                <a:cs typeface="Courier New" panose="02070309020205020404" pitchFamily="49" charset="0"/>
              </a:rPr>
              <a:t> {</a:t>
            </a:r>
          </a:p>
          <a:p>
            <a:r>
              <a:rPr lang="en-GB" sz="500" dirty="0">
                <a:solidFill>
                  <a:schemeClr val="accent4"/>
                </a:solidFill>
                <a:latin typeface="Courier New" panose="02070309020205020404" pitchFamily="49" charset="0"/>
                <a:cs typeface="Courier New" panose="02070309020205020404" pitchFamily="49" charset="0"/>
              </a:rPr>
              <a:t>@Rule</a:t>
            </a:r>
          </a:p>
          <a:p>
            <a:r>
              <a:rPr lang="en-GB" sz="500" dirty="0">
                <a:solidFill>
                  <a:schemeClr val="accent1"/>
                </a:solidFill>
                <a:latin typeface="Courier New" panose="02070309020205020404" pitchFamily="49" charset="0"/>
                <a:cs typeface="Courier New" panose="02070309020205020404" pitchFamily="49" charset="0"/>
              </a:rPr>
              <a:t>public </a:t>
            </a:r>
            <a:r>
              <a:rPr lang="en-GB" sz="500" dirty="0" err="1">
                <a:latin typeface="Courier New" panose="02070309020205020404" pitchFamily="49" charset="0"/>
                <a:cs typeface="Courier New" panose="02070309020205020404" pitchFamily="49" charset="0"/>
              </a:rPr>
              <a:t>JUnitRuleMockery</a:t>
            </a:r>
            <a:r>
              <a:rPr lang="en-GB" sz="500" dirty="0">
                <a:latin typeface="Courier New" panose="02070309020205020404" pitchFamily="49" charset="0"/>
                <a:cs typeface="Courier New" panose="02070309020205020404" pitchFamily="49" charset="0"/>
              </a:rPr>
              <a:t> mock</a:t>
            </a:r>
            <a:r>
              <a:rPr lang="en-GB" sz="500" dirty="0">
                <a:solidFill>
                  <a:schemeClr val="accent1"/>
                </a:solidFill>
                <a:latin typeface="Courier New" panose="02070309020205020404" pitchFamily="49" charset="0"/>
                <a:cs typeface="Courier New" panose="02070309020205020404" pitchFamily="49" charset="0"/>
              </a:rPr>
              <a:t> =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err="1">
                <a:latin typeface="Courier New" panose="02070309020205020404" pitchFamily="49" charset="0"/>
                <a:cs typeface="Courier New" panose="02070309020205020404" pitchFamily="49" charset="0"/>
              </a:rPr>
              <a:t>JUnitRuleMockery</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static final </a:t>
            </a:r>
            <a:r>
              <a:rPr lang="en-GB" sz="500" dirty="0">
                <a:latin typeface="Courier New" panose="02070309020205020404" pitchFamily="49" charset="0"/>
                <a:cs typeface="Courier New" panose="02070309020205020404" pitchFamily="49" charset="0"/>
              </a:rPr>
              <a:t>order </a:t>
            </a:r>
            <a:r>
              <a:rPr lang="en-GB" sz="500" dirty="0">
                <a:solidFill>
                  <a:srgbClr val="7030A0"/>
                </a:solidFill>
                <a:latin typeface="Courier New" panose="02070309020205020404" pitchFamily="49" charset="0"/>
                <a:cs typeface="Courier New" panose="02070309020205020404" pitchFamily="49" charset="0"/>
              </a:rPr>
              <a:t>APPLE_TART </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a:latin typeface="Courier New" panose="02070309020205020404" pitchFamily="49" charset="0"/>
                <a:cs typeface="Courier New" panose="02070309020205020404" pitchFamily="49" charset="0"/>
              </a:rPr>
              <a:t>Order(</a:t>
            </a:r>
            <a:r>
              <a:rPr lang="en-GB" sz="500" dirty="0">
                <a:solidFill>
                  <a:schemeClr val="accent6"/>
                </a:solidFill>
                <a:latin typeface="Courier New" panose="02070309020205020404" pitchFamily="49" charset="0"/>
                <a:cs typeface="Courier New" panose="02070309020205020404" pitchFamily="49" charset="0"/>
              </a:rPr>
              <a:t>“</a:t>
            </a:r>
            <a:r>
              <a:rPr lang="en-GB" sz="500" dirty="0" err="1">
                <a:solidFill>
                  <a:schemeClr val="accent6"/>
                </a:solidFill>
                <a:latin typeface="Courier New" panose="02070309020205020404" pitchFamily="49" charset="0"/>
                <a:cs typeface="Courier New" panose="02070309020205020404" pitchFamily="49" charset="0"/>
              </a:rPr>
              <a:t>apple_tart</a:t>
            </a:r>
            <a:r>
              <a:rPr lang="en-GB" sz="500" dirty="0">
                <a:solidFill>
                  <a:schemeClr val="accent6"/>
                </a:solidFill>
                <a:latin typeface="Courier New" panose="02070309020205020404" pitchFamily="49" charset="0"/>
                <a:cs typeface="Courier New" panose="02070309020205020404" pitchFamily="49" charset="0"/>
              </a:rPr>
              <a:t>”</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static final </a:t>
            </a:r>
            <a:r>
              <a:rPr lang="en-GB" sz="500" dirty="0">
                <a:latin typeface="Courier New" panose="02070309020205020404" pitchFamily="49" charset="0"/>
                <a:cs typeface="Courier New" panose="02070309020205020404" pitchFamily="49" charset="0"/>
              </a:rPr>
              <a:t>order </a:t>
            </a:r>
            <a:r>
              <a:rPr lang="en-GB" sz="500" dirty="0">
                <a:solidFill>
                  <a:srgbClr val="7030A0"/>
                </a:solidFill>
                <a:latin typeface="Courier New" panose="02070309020205020404" pitchFamily="49" charset="0"/>
                <a:cs typeface="Courier New" panose="02070309020205020404" pitchFamily="49" charset="0"/>
              </a:rPr>
              <a:t>SOUP </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a:latin typeface="Courier New" panose="02070309020205020404" pitchFamily="49" charset="0"/>
                <a:cs typeface="Courier New" panose="02070309020205020404" pitchFamily="49" charset="0"/>
              </a:rPr>
              <a:t>Order(</a:t>
            </a:r>
            <a:r>
              <a:rPr lang="en-GB" sz="500" dirty="0">
                <a:solidFill>
                  <a:schemeClr val="accent6"/>
                </a:solidFill>
                <a:latin typeface="Courier New" panose="02070309020205020404" pitchFamily="49" charset="0"/>
                <a:cs typeface="Courier New" panose="02070309020205020404" pitchFamily="49" charset="0"/>
              </a:rPr>
              <a:t>“soup”</a:t>
            </a:r>
            <a:r>
              <a:rPr lang="en-GB" sz="500" dirty="0">
                <a:latin typeface="Courier New" panose="02070309020205020404" pitchFamily="49" charset="0"/>
                <a:cs typeface="Courier New" panose="02070309020205020404" pitchFamily="49" charset="0"/>
              </a:rPr>
              <a:t>)</a:t>
            </a:r>
            <a:endParaRPr lang="en-GB" sz="500" dirty="0">
              <a:solidFill>
                <a:schemeClr val="accent6"/>
              </a:solidFill>
              <a:latin typeface="Courier New" panose="02070309020205020404" pitchFamily="49" charset="0"/>
              <a:cs typeface="Courier New" panose="02070309020205020404" pitchFamily="49" charset="0"/>
            </a:endParaRPr>
          </a:p>
          <a:p>
            <a:r>
              <a:rPr lang="en-GB" sz="500" dirty="0">
                <a:latin typeface="Courier New" panose="02070309020205020404" pitchFamily="49" charset="0"/>
                <a:cs typeface="Courier New" panose="02070309020205020404" pitchFamily="49" charset="0"/>
              </a:rPr>
              <a:t>Chef</a:t>
            </a:r>
            <a:r>
              <a:rPr lang="en-GB" sz="500" dirty="0">
                <a:solidFill>
                  <a:schemeClr val="accent1"/>
                </a:solidFill>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pastryChef</a:t>
            </a:r>
            <a:r>
              <a:rPr lang="en-GB" sz="500" dirty="0">
                <a:solidFill>
                  <a:srgbClr val="7030A0"/>
                </a:solidFill>
                <a:latin typeface="Courier New" panose="02070309020205020404" pitchFamily="49" charset="0"/>
                <a:cs typeface="Courier New" panose="02070309020205020404" pitchFamily="49" charset="0"/>
              </a:rPr>
              <a:t> = </a:t>
            </a:r>
          </a:p>
          <a:p>
            <a:r>
              <a:rPr lang="en-GB" sz="500" dirty="0">
                <a:solidFill>
                  <a:srgbClr val="7030A0"/>
                </a:solidFill>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context.</a:t>
            </a:r>
            <a:r>
              <a:rPr lang="en-GB" sz="500" dirty="0" err="1">
                <a:latin typeface="Courier New" panose="02070309020205020404" pitchFamily="49" charset="0"/>
                <a:cs typeface="Courier New" panose="02070309020205020404" pitchFamily="49" charset="0"/>
              </a:rPr>
              <a:t>mock</a:t>
            </a:r>
            <a:r>
              <a:rPr lang="en-GB" sz="500" dirty="0">
                <a:latin typeface="Courier New" panose="02070309020205020404" pitchFamily="49" charset="0"/>
                <a:cs typeface="Courier New" panose="02070309020205020404" pitchFamily="49" charset="0"/>
              </a:rPr>
              <a:t>(</a:t>
            </a:r>
            <a:r>
              <a:rPr lang="en-GB" sz="500" dirty="0" err="1">
                <a:latin typeface="Courier New" panose="02070309020205020404" pitchFamily="49" charset="0"/>
                <a:cs typeface="Courier New" panose="02070309020205020404" pitchFamily="49" charset="0"/>
              </a:rPr>
              <a:t>Chef.</a:t>
            </a:r>
            <a:r>
              <a:rPr lang="en-GB" sz="500" dirty="0" err="1">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a:t>
            </a:r>
          </a:p>
          <a:p>
            <a:r>
              <a:rPr lang="en-GB" sz="500" dirty="0">
                <a:solidFill>
                  <a:schemeClr val="accent4"/>
                </a:solidFill>
                <a:latin typeface="Courier New" panose="02070309020205020404" pitchFamily="49" charset="0"/>
                <a:cs typeface="Courier New" panose="02070309020205020404" pitchFamily="49" charset="0"/>
              </a:rPr>
              <a:t>@Test</a:t>
            </a:r>
          </a:p>
          <a:p>
            <a:r>
              <a:rPr lang="en-GB" sz="500" dirty="0">
                <a:solidFill>
                  <a:schemeClr val="accent1"/>
                </a:solidFill>
                <a:latin typeface="Courier New" panose="02070309020205020404" pitchFamily="49" charset="0"/>
                <a:cs typeface="Courier New" panose="02070309020205020404" pitchFamily="49" charset="0"/>
              </a:rPr>
              <a:t>public void </a:t>
            </a:r>
            <a:r>
              <a:rPr lang="en-GB" sz="500" dirty="0" err="1">
                <a:solidFill>
                  <a:schemeClr val="accent5"/>
                </a:solidFill>
                <a:latin typeface="Courier New" panose="02070309020205020404" pitchFamily="49" charset="0"/>
                <a:cs typeface="Courier New" panose="02070309020205020404" pitchFamily="49" charset="0"/>
              </a:rPr>
              <a:t>delegatesDessertsTo</a:t>
            </a:r>
            <a:r>
              <a:rPr lang="en-GB" sz="500" dirty="0">
                <a:solidFill>
                  <a:schemeClr val="accent5"/>
                </a:solidFill>
                <a:latin typeface="Courier New" panose="02070309020205020404" pitchFamily="49" charset="0"/>
                <a:cs typeface="Courier New" panose="02070309020205020404" pitchFamily="49" charset="0"/>
              </a:rPr>
              <a:t> </a:t>
            </a:r>
            <a:r>
              <a:rPr lang="en-GB" sz="500" dirty="0" err="1">
                <a:solidFill>
                  <a:schemeClr val="accent5"/>
                </a:solidFill>
                <a:latin typeface="Courier New" panose="02070309020205020404" pitchFamily="49" charset="0"/>
                <a:cs typeface="Courier New" panose="02070309020205020404" pitchFamily="49" charset="0"/>
              </a:rPr>
              <a:t>PastryChef</a:t>
            </a:r>
            <a:r>
              <a:rPr lang="en-GB" sz="500" dirty="0">
                <a:solidFill>
                  <a:schemeClr val="accent5"/>
                </a:solidFill>
                <a:latin typeface="Courier New" panose="02070309020205020404" pitchFamily="49" charset="0"/>
                <a:cs typeface="Courier New" panose="02070309020205020404" pitchFamily="49" charset="0"/>
              </a:rPr>
              <a:t>() </a:t>
            </a:r>
            <a:r>
              <a:rPr lang="en-GB" sz="500" dirty="0">
                <a:latin typeface="Courier New" panose="02070309020205020404" pitchFamily="49" charset="0"/>
                <a:cs typeface="Courier New" panose="02070309020205020404" pitchFamily="49" charset="0"/>
              </a:rPr>
              <a:t>{</a:t>
            </a:r>
          </a:p>
          <a:p>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 = </a:t>
            </a:r>
            <a:r>
              <a:rPr lang="en-GB" sz="500" dirty="0">
                <a:solidFill>
                  <a:schemeClr val="accent1"/>
                </a:solidFill>
                <a:latin typeface="Courier New" panose="02070309020205020404" pitchFamily="49" charset="0"/>
                <a:cs typeface="Courier New" panose="02070309020205020404" pitchFamily="49" charset="0"/>
              </a:rPr>
              <a:t>new </a:t>
            </a:r>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a:t>
            </a:r>
          </a:p>
          <a:p>
            <a:r>
              <a:rPr lang="en-GB" sz="500" dirty="0" err="1">
                <a:solidFill>
                  <a:srgbClr val="7030A0"/>
                </a:solidFill>
                <a:latin typeface="Courier New" panose="02070309020205020404" pitchFamily="49" charset="0"/>
                <a:cs typeface="Courier New" panose="02070309020205020404" pitchFamily="49" charset="0"/>
              </a:rPr>
              <a:t>context.</a:t>
            </a:r>
            <a:r>
              <a:rPr lang="en-GB" sz="500" dirty="0" err="1">
                <a:latin typeface="Courier New" panose="02070309020205020404" pitchFamily="49" charset="0"/>
                <a:cs typeface="Courier New" panose="02070309020205020404" pitchFamily="49" charset="0"/>
              </a:rPr>
              <a:t>checking</a:t>
            </a:r>
            <a:r>
              <a:rPr lang="en-GB" sz="500" dirty="0">
                <a:latin typeface="Courier New" panose="02070309020205020404" pitchFamily="49" charset="0"/>
                <a:cs typeface="Courier New" panose="02070309020205020404" pitchFamily="49" charset="0"/>
              </a:rPr>
              <a:t>(</a:t>
            </a:r>
            <a:r>
              <a:rPr lang="en-GB" sz="500" dirty="0">
                <a:solidFill>
                  <a:schemeClr val="accent1"/>
                </a:solidFill>
                <a:latin typeface="Courier New" panose="02070309020205020404" pitchFamily="49" charset="0"/>
                <a:cs typeface="Courier New" panose="02070309020205020404" pitchFamily="49" charset="0"/>
              </a:rPr>
              <a:t>new </a:t>
            </a:r>
            <a:r>
              <a:rPr lang="en-GB" sz="500" dirty="0">
                <a:latin typeface="Courier New" panose="02070309020205020404" pitchFamily="49" charset="0"/>
                <a:cs typeface="Courier New" panose="02070309020205020404" pitchFamily="49" charset="0"/>
              </a:rPr>
              <a:t>Expectations() {{ exactly(1).of(</a:t>
            </a:r>
            <a:r>
              <a:rPr lang="en-GB" sz="500" dirty="0" err="1">
                <a:solidFill>
                  <a:srgbClr val="7030A0"/>
                </a:solidFill>
                <a:latin typeface="Courier New" panose="02070309020205020404" pitchFamily="49" charset="0"/>
                <a:cs typeface="Courier New" panose="02070309020205020404" pitchFamily="49" charset="0"/>
              </a:rPr>
              <a:t>pastryChef</a:t>
            </a:r>
            <a:r>
              <a:rPr lang="en-GB" sz="500" dirty="0">
                <a:latin typeface="Courier New" panose="02070309020205020404" pitchFamily="49" charset="0"/>
                <a:cs typeface="Courier New" panose="02070309020205020404" pitchFamily="49" charset="0"/>
              </a:rPr>
              <a:t>).order(</a:t>
            </a:r>
            <a:r>
              <a:rPr lang="en-GB" sz="500" dirty="0">
                <a:solidFill>
                  <a:srgbClr val="7030A0"/>
                </a:solidFill>
                <a:latin typeface="Courier New" panose="02070309020205020404" pitchFamily="49" charset="0"/>
                <a:cs typeface="Courier New" panose="02070309020205020404" pitchFamily="49" charset="0"/>
              </a:rPr>
              <a:t>APPLE_TART</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a:t>
            </a:r>
          </a:p>
          <a:p>
            <a:r>
              <a:rPr lang="en-GB" sz="500" dirty="0" err="1">
                <a:latin typeface="Courier New" panose="02070309020205020404" pitchFamily="49" charset="0"/>
                <a:cs typeface="Courier New" panose="02070309020205020404" pitchFamily="49" charset="0"/>
              </a:rPr>
              <a:t>headchef.order</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SOUP</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APPLE_TART</a:t>
            </a:r>
            <a:r>
              <a:rPr lang="en-GB" sz="500" dirty="0">
                <a:latin typeface="Courier New" panose="02070309020205020404" pitchFamily="49" charset="0"/>
                <a:cs typeface="Courier New" panose="02070309020205020404" pitchFamily="49" charset="0"/>
              </a:rPr>
              <a:t>)</a:t>
            </a:r>
          </a:p>
          <a:p>
            <a:r>
              <a:rPr lang="en-GB" sz="600" dirty="0">
                <a:cs typeface="Courier New" panose="02070309020205020404" pitchFamily="49" charset="0"/>
              </a:rPr>
              <a:t>The </a:t>
            </a:r>
            <a:r>
              <a:rPr lang="en-GB" sz="600" dirty="0" err="1">
                <a:cs typeface="Courier New" panose="02070309020205020404" pitchFamily="49" charset="0"/>
              </a:rPr>
              <a:t>pastryChef</a:t>
            </a:r>
            <a:r>
              <a:rPr lang="en-GB" sz="600" dirty="0">
                <a:cs typeface="Courier New" panose="02070309020205020404" pitchFamily="49" charset="0"/>
              </a:rPr>
              <a:t> is a collaborator who should be receiving orders from the Head Chef. We are testing purely the behaviour of the head chef – if they are sending the correct messages to the pastry chef. Therefore, we use the mockery (context) to create a mock Chef to act as the Pastry Chef, and use the real implementation of the Head Chef, to see if the Head Chef (that we want to test) is sending orders properly to our </a:t>
            </a:r>
            <a:r>
              <a:rPr lang="en-GB" sz="600" dirty="0" err="1">
                <a:cs typeface="Courier New" panose="02070309020205020404" pitchFamily="49" charset="0"/>
              </a:rPr>
              <a:t>pastryChef</a:t>
            </a:r>
            <a:r>
              <a:rPr lang="en-GB" sz="600" dirty="0">
                <a:cs typeface="Courier New" panose="02070309020205020404" pitchFamily="49" charset="0"/>
              </a:rPr>
              <a:t>. </a:t>
            </a:r>
            <a:r>
              <a:rPr lang="en-GB" sz="500" dirty="0">
                <a:latin typeface="Courier New" panose="02070309020205020404" pitchFamily="49" charset="0"/>
                <a:cs typeface="Courier New" panose="02070309020205020404" pitchFamily="49" charset="0"/>
              </a:rPr>
              <a:t>ignoring()</a:t>
            </a:r>
            <a:r>
              <a:rPr lang="en-GB" sz="600" dirty="0">
                <a:cs typeface="Courier New" panose="02070309020205020404" pitchFamily="49" charset="0"/>
              </a:rPr>
              <a:t>is a very useful method to have in our expectations block – it means that we still pass the test even if we invoked methods that we did not expect to.</a:t>
            </a:r>
          </a:p>
          <a:p>
            <a:r>
              <a:rPr lang="en-GB" sz="600" dirty="0">
                <a:cs typeface="Courier New" panose="02070309020205020404" pitchFamily="49" charset="0"/>
              </a:rPr>
              <a:t>We can force our mock objects to return a specific value with </a:t>
            </a:r>
            <a:r>
              <a:rPr lang="en-GB" sz="500" dirty="0">
                <a:latin typeface="Courier New" panose="02070309020205020404" pitchFamily="49" charset="0"/>
                <a:cs typeface="Courier New" panose="02070309020205020404" pitchFamily="49" charset="0"/>
              </a:rPr>
              <a:t>will(</a:t>
            </a:r>
            <a:r>
              <a:rPr lang="en-GB" sz="500" dirty="0" err="1">
                <a:latin typeface="Courier New" panose="02070309020205020404" pitchFamily="49" charset="0"/>
                <a:cs typeface="Courier New" panose="02070309020205020404" pitchFamily="49" charset="0"/>
              </a:rPr>
              <a:t>returnValue</a:t>
            </a:r>
            <a:r>
              <a:rPr lang="en-GB" sz="500" dirty="0">
                <a:latin typeface="Courier New" panose="02070309020205020404" pitchFamily="49" charset="0"/>
                <a:cs typeface="Courier New" panose="02070309020205020404" pitchFamily="49" charset="0"/>
              </a:rPr>
              <a:t>(3)) </a:t>
            </a:r>
            <a:r>
              <a:rPr lang="en-GB" sz="600" dirty="0">
                <a:cs typeface="Courier New" panose="02070309020205020404" pitchFamily="49" charset="0"/>
              </a:rPr>
              <a:t>after an “exactly statement”. 	</a:t>
            </a:r>
          </a:p>
        </p:txBody>
      </p:sp>
      <p:sp>
        <p:nvSpPr>
          <p:cNvPr id="11" name="TextBox 10">
            <a:extLst>
              <a:ext uri="{FF2B5EF4-FFF2-40B4-BE49-F238E27FC236}">
                <a16:creationId xmlns:a16="http://schemas.microsoft.com/office/drawing/2014/main" id="{33367F5A-DA92-FD94-C7A6-FC1C49436633}"/>
              </a:ext>
            </a:extLst>
          </p:cNvPr>
          <p:cNvSpPr txBox="1"/>
          <p:nvPr/>
        </p:nvSpPr>
        <p:spPr>
          <a:xfrm>
            <a:off x="1390432" y="-48874"/>
            <a:ext cx="2040467" cy="2723823"/>
          </a:xfrm>
          <a:prstGeom prst="rect">
            <a:avLst/>
          </a:prstGeom>
          <a:noFill/>
        </p:spPr>
        <p:txBody>
          <a:bodyPr wrap="square" rtlCol="0">
            <a:spAutoFit/>
          </a:bodyPr>
          <a:lstStyle/>
          <a:p>
            <a:r>
              <a:rPr lang="en-GB" sz="600" b="1" u="sng" dirty="0"/>
              <a:t>4) The Template Method Pattern:</a:t>
            </a:r>
          </a:p>
          <a:p>
            <a:r>
              <a:rPr lang="en-GB" sz="600" dirty="0"/>
              <a:t>We want to develop our code now to have less duplication. The idea: this pattern defines the steps of an algorithm </a:t>
            </a:r>
            <a:r>
              <a:rPr lang="en-GB" sz="600" b="1" dirty="0"/>
              <a:t>as separate methods, allowing subclasses to provide their own implementations for some or all of the steps.</a:t>
            </a:r>
            <a:r>
              <a:rPr lang="en-GB" sz="600" dirty="0"/>
              <a:t> The main advantage of this pattern is that it allows you to define the </a:t>
            </a:r>
            <a:r>
              <a:rPr lang="en-GB" sz="600" b="1" dirty="0"/>
              <a:t>overall structure of an algorithm, while allowing subclasses to customize or override specific steps as needed.</a:t>
            </a:r>
          </a:p>
          <a:p>
            <a:r>
              <a:rPr lang="en-GB" sz="600" dirty="0"/>
              <a:t>Here is an example in Java:</a:t>
            </a:r>
          </a:p>
          <a:p>
            <a:r>
              <a:rPr lang="en-GB" sz="500" dirty="0">
                <a:solidFill>
                  <a:schemeClr val="accent1"/>
                </a:solidFill>
                <a:latin typeface="Courier New" panose="02070309020205020404" pitchFamily="49" charset="0"/>
                <a:cs typeface="Courier New" panose="02070309020205020404" pitchFamily="49" charset="0"/>
              </a:rPr>
              <a:t>abstract class </a:t>
            </a:r>
            <a:r>
              <a:rPr lang="en-GB" sz="500" dirty="0">
                <a:latin typeface="Courier New" panose="02070309020205020404" pitchFamily="49" charset="0"/>
                <a:cs typeface="Courier New" panose="02070309020205020404" pitchFamily="49" charset="0"/>
              </a:rPr>
              <a:t>foo {</a:t>
            </a:r>
          </a:p>
          <a:p>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void</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templateMethod</a:t>
            </a:r>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step1</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step3</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protected void </a:t>
            </a:r>
            <a:r>
              <a:rPr lang="en-GB" sz="500" dirty="0">
                <a:solidFill>
                  <a:srgbClr val="7030A0"/>
                </a:solidFill>
                <a:latin typeface="Courier New" panose="02070309020205020404" pitchFamily="49" charset="0"/>
                <a:cs typeface="Courier New" panose="02070309020205020404" pitchFamily="49" charset="0"/>
              </a:rPr>
              <a:t>step1</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step3</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 bar </a:t>
            </a:r>
            <a:r>
              <a:rPr lang="en-GB" sz="500" dirty="0">
                <a:solidFill>
                  <a:schemeClr val="accent1"/>
                </a:solidFill>
                <a:latin typeface="Courier New" panose="02070309020205020404" pitchFamily="49" charset="0"/>
                <a:cs typeface="Courier New" panose="02070309020205020404" pitchFamily="49" charset="0"/>
              </a:rPr>
              <a:t>extends</a:t>
            </a:r>
            <a:r>
              <a:rPr lang="en-GB" sz="500" dirty="0">
                <a:latin typeface="Courier New" panose="02070309020205020404" pitchFamily="49" charset="0"/>
                <a:cs typeface="Courier New" panose="02070309020205020404" pitchFamily="49" charset="0"/>
              </a:rPr>
              <a:t> foo {</a:t>
            </a:r>
          </a:p>
          <a:p>
            <a:r>
              <a:rPr lang="en-GB" sz="500" dirty="0">
                <a:latin typeface="Courier New" panose="02070309020205020404" pitchFamily="49" charset="0"/>
                <a:cs typeface="Courier New" panose="02070309020205020404" pitchFamily="49" charset="0"/>
              </a:rPr>
              <a:t>  </a:t>
            </a:r>
            <a:r>
              <a:rPr lang="en-GB" sz="500" dirty="0">
                <a:solidFill>
                  <a:schemeClr val="accent4"/>
                </a:solidFill>
                <a:latin typeface="Courier New" panose="02070309020205020404" pitchFamily="49" charset="0"/>
                <a:cs typeface="Courier New" panose="02070309020205020404" pitchFamily="49" charset="0"/>
              </a:rPr>
              <a:t>@Override</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 {… </a:t>
            </a:r>
          </a:p>
          <a:p>
            <a:r>
              <a:rPr lang="en-GB" sz="500" dirty="0">
                <a:solidFill>
                  <a:srgbClr val="00B050"/>
                </a:solidFill>
                <a:latin typeface="Courier New" panose="02070309020205020404" pitchFamily="49" charset="0"/>
                <a:cs typeface="Courier New" panose="02070309020205020404" pitchFamily="49" charset="0"/>
              </a:rPr>
              <a:t>   /*some custom code for step 2*</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a:t>
            </a:r>
            <a:endParaRPr lang="en-GB" sz="600" dirty="0"/>
          </a:p>
          <a:p>
            <a:r>
              <a:rPr lang="en-GB" sz="600" dirty="0"/>
              <a:t>We have an abstract superclass. It contains all of the generic code (that is carried out in all of the variations of the method). However, those methods which are different (for a specific implementation (subclass) of the abstract class) are overridden, and an implementation for them is held in the subclass.</a:t>
            </a:r>
          </a:p>
        </p:txBody>
      </p:sp>
      <p:sp>
        <p:nvSpPr>
          <p:cNvPr id="12" name="TextBox 11">
            <a:extLst>
              <a:ext uri="{FF2B5EF4-FFF2-40B4-BE49-F238E27FC236}">
                <a16:creationId xmlns:a16="http://schemas.microsoft.com/office/drawing/2014/main" id="{1E7A3F33-D26F-25BB-4EE5-AEA147EE612B}"/>
              </a:ext>
            </a:extLst>
          </p:cNvPr>
          <p:cNvSpPr txBox="1"/>
          <p:nvPr/>
        </p:nvSpPr>
        <p:spPr>
          <a:xfrm>
            <a:off x="1390429" y="2461767"/>
            <a:ext cx="2040467" cy="1661993"/>
          </a:xfrm>
          <a:prstGeom prst="rect">
            <a:avLst/>
          </a:prstGeom>
          <a:noFill/>
        </p:spPr>
        <p:txBody>
          <a:bodyPr wrap="square" rtlCol="0">
            <a:spAutoFit/>
          </a:bodyPr>
          <a:lstStyle/>
          <a:p>
            <a:r>
              <a:rPr lang="en-GB" sz="600" b="1" u="sng" dirty="0"/>
              <a:t>5) The Law of Demeter</a:t>
            </a:r>
            <a:br>
              <a:rPr lang="en-GB" sz="600" b="1" u="sng" dirty="0"/>
            </a:br>
            <a:r>
              <a:rPr lang="en-GB" sz="600" dirty="0"/>
              <a:t>Bad design = rigid, immobile, fragile.</a:t>
            </a:r>
            <a:r>
              <a:rPr lang="en-GB" sz="600" b="1" u="sng" dirty="0"/>
              <a:t> </a:t>
            </a:r>
            <a:r>
              <a:rPr lang="en-GB" sz="600" dirty="0"/>
              <a:t>The Law of Demeter is a design principle that specifies the ways in which an object or module should communicate with other objects. “</a:t>
            </a:r>
            <a:r>
              <a:rPr lang="en-GB" sz="600" b="1" dirty="0"/>
              <a:t>An object should only communicate with its immediate neighbours</a:t>
            </a:r>
            <a:r>
              <a:rPr lang="en-GB" sz="600" dirty="0"/>
              <a:t>." This means that an object should only send messages to / request services from the objects that it directly communicates with, rather than calling methods on objects that it has obtained through other means (</a:t>
            </a:r>
            <a:r>
              <a:rPr lang="en-GB" sz="600" dirty="0" err="1"/>
              <a:t>e.g</a:t>
            </a:r>
            <a:r>
              <a:rPr lang="en-GB" sz="600" dirty="0"/>
              <a:t>, if it has some field A which has some field B, calling </a:t>
            </a:r>
            <a:r>
              <a:rPr lang="en-GB" sz="600" dirty="0" err="1"/>
              <a:t>A.B.method</a:t>
            </a:r>
            <a:r>
              <a:rPr lang="en-GB" sz="600" dirty="0"/>
              <a:t>() is not good). Following this helps to reduce the number of dependencies between objects, which makes the system easier to </a:t>
            </a:r>
            <a:r>
              <a:rPr lang="en-GB" sz="600" b="1" dirty="0"/>
              <a:t>understand and maintain </a:t>
            </a:r>
            <a:r>
              <a:rPr lang="en-GB" sz="600" dirty="0"/>
              <a:t>because it decouples the objects from one another and makes them easier to modify or replace (changing classes could break many others if we violate the Law of Demeter a lot).</a:t>
            </a:r>
          </a:p>
        </p:txBody>
      </p:sp>
      <p:sp>
        <p:nvSpPr>
          <p:cNvPr id="13" name="TextBox 12">
            <a:extLst>
              <a:ext uri="{FF2B5EF4-FFF2-40B4-BE49-F238E27FC236}">
                <a16:creationId xmlns:a16="http://schemas.microsoft.com/office/drawing/2014/main" id="{DC4E6ED3-4DC7-69D9-8E23-419E792EBD8D}"/>
              </a:ext>
            </a:extLst>
          </p:cNvPr>
          <p:cNvSpPr txBox="1"/>
          <p:nvPr/>
        </p:nvSpPr>
        <p:spPr>
          <a:xfrm>
            <a:off x="1390430" y="4029164"/>
            <a:ext cx="2040467" cy="3062377"/>
          </a:xfrm>
          <a:prstGeom prst="rect">
            <a:avLst/>
          </a:prstGeom>
          <a:noFill/>
        </p:spPr>
        <p:txBody>
          <a:bodyPr wrap="square" rtlCol="0">
            <a:spAutoFit/>
          </a:bodyPr>
          <a:lstStyle/>
          <a:p>
            <a:r>
              <a:rPr lang="en-GB" sz="600" b="1" u="sng" dirty="0"/>
              <a:t>6) The Strategy Pattern</a:t>
            </a:r>
            <a:br>
              <a:rPr lang="en-GB" sz="600" b="1" u="sng" dirty="0"/>
            </a:br>
            <a:r>
              <a:rPr lang="en-GB" sz="600" dirty="0"/>
              <a:t>The strategy pattern is a behavioural design pattern </a:t>
            </a:r>
            <a:r>
              <a:rPr lang="en-GB" sz="600" b="1" dirty="0"/>
              <a:t>that enables an algorithm's behaviour to be selected at runtime</a:t>
            </a:r>
            <a:r>
              <a:rPr lang="en-GB" sz="600" dirty="0"/>
              <a:t>. It involves creating a family of algorithms</a:t>
            </a:r>
            <a:r>
              <a:rPr lang="en-GB" sz="600" b="1" dirty="0"/>
              <a:t>, encapsulating each one, and making them interchangeable</a:t>
            </a:r>
            <a:r>
              <a:rPr lang="en-GB" sz="600" dirty="0"/>
              <a:t>. The client can then choose which algorithm to use based on the context. This is how we do it in Java: 1) We make an interface that is implemented by all of the subclasses, and </a:t>
            </a:r>
            <a:r>
              <a:rPr lang="en-GB" sz="600" b="1" dirty="0"/>
              <a:t>have the methods that differ declared within this interface</a:t>
            </a:r>
            <a:r>
              <a:rPr lang="en-GB" sz="600" dirty="0"/>
              <a:t>. 2) Then, we make a superclass that </a:t>
            </a:r>
            <a:r>
              <a:rPr lang="en-GB" sz="600" b="1" dirty="0"/>
              <a:t>contains all of the commonalities of those subclasses </a:t>
            </a:r>
            <a:r>
              <a:rPr lang="en-GB" sz="600" dirty="0"/>
              <a:t>3) We instantiate this superclass </a:t>
            </a:r>
            <a:r>
              <a:rPr lang="en-GB" sz="600" b="1" dirty="0"/>
              <a:t>with an argument in the constructor being the subclass </a:t>
            </a:r>
            <a:r>
              <a:rPr lang="en-GB" sz="600" dirty="0"/>
              <a:t>(have a field of the interface type). Then, for the methods that need to differ in the superclass, we just </a:t>
            </a:r>
            <a:r>
              <a:rPr lang="en-GB" sz="600" b="1" dirty="0"/>
              <a:t>call the interface </a:t>
            </a:r>
            <a:r>
              <a:rPr lang="en-GB" sz="600" b="1" dirty="0" err="1"/>
              <a:t>field.method</a:t>
            </a:r>
            <a:r>
              <a:rPr lang="en-GB" sz="600" b="1" dirty="0"/>
              <a:t>() in it</a:t>
            </a:r>
            <a:r>
              <a:rPr lang="en-GB" sz="600" dirty="0"/>
              <a:t>.</a:t>
            </a:r>
          </a:p>
          <a:p>
            <a:r>
              <a:rPr lang="en-GB" sz="500" dirty="0">
                <a:solidFill>
                  <a:schemeClr val="accent1"/>
                </a:solidFill>
                <a:latin typeface="Courier New" panose="02070309020205020404" pitchFamily="49" charset="0"/>
                <a:cs typeface="Courier New" panose="02070309020205020404" pitchFamily="49" charset="0"/>
              </a:rPr>
              <a:t>interface </a:t>
            </a:r>
            <a:r>
              <a:rPr lang="en-GB" sz="500" dirty="0">
                <a:latin typeface="Courier New" panose="02070309020205020404" pitchFamily="49" charset="0"/>
                <a:cs typeface="Courier New" panose="02070309020205020404" pitchFamily="49" charset="0"/>
              </a:rPr>
              <a:t>Strategy</a:t>
            </a:r>
            <a:r>
              <a:rPr lang="en-GB" sz="500" dirty="0">
                <a:solidFill>
                  <a:schemeClr val="accent1"/>
                </a:solidFill>
                <a:latin typeface="Courier New" panose="02070309020205020404" pitchFamily="49" charset="0"/>
                <a:cs typeface="Courier New" panose="02070309020205020404" pitchFamily="49" charset="0"/>
              </a:rPr>
              <a:t> </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a:t>
            </a:r>
          </a:p>
          <a:p>
            <a:r>
              <a:rPr lang="en-GB" sz="500" dirty="0">
                <a:solidFill>
                  <a:schemeClr val="accent1"/>
                </a:solidFill>
                <a:latin typeface="Courier New" panose="02070309020205020404" pitchFamily="49" charset="0"/>
                <a:cs typeface="Courier New" panose="02070309020205020404" pitchFamily="49" charset="0"/>
              </a:rPr>
              <a:t>class </a:t>
            </a:r>
            <a:r>
              <a:rPr lang="en-GB" sz="500" dirty="0" err="1">
                <a:latin typeface="Courier New" panose="02070309020205020404" pitchFamily="49" charset="0"/>
                <a:cs typeface="Courier New" panose="02070309020205020404" pitchFamily="49" charset="0"/>
              </a:rPr>
              <a:t>AddStrat</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implements</a:t>
            </a:r>
            <a:r>
              <a:rPr lang="en-GB" sz="500" dirty="0">
                <a:latin typeface="Courier New" panose="02070309020205020404" pitchFamily="49" charset="0"/>
                <a:cs typeface="Courier New" panose="02070309020205020404" pitchFamily="49" charset="0"/>
              </a:rPr>
              <a:t> Strategy {</a:t>
            </a:r>
          </a:p>
          <a:p>
            <a:r>
              <a:rPr lang="en-GB" sz="500" dirty="0">
                <a:solidFill>
                  <a:schemeClr val="accent2"/>
                </a:solidFill>
                <a:latin typeface="Courier New" panose="02070309020205020404" pitchFamily="49" charset="0"/>
                <a:cs typeface="Courier New" panose="02070309020205020404" pitchFamily="49" charset="0"/>
              </a:rPr>
              <a:t>  @Override</a:t>
            </a:r>
          </a:p>
          <a:p>
            <a:r>
              <a:rPr lang="en-GB" sz="500" dirty="0">
                <a:solidFill>
                  <a:schemeClr val="accent2"/>
                </a:solidFill>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 </a:t>
            </a:r>
            <a:r>
              <a:rPr lang="en-GB" sz="500" dirty="0">
                <a:solidFill>
                  <a:srgbClr val="7030A0"/>
                </a:solidFill>
                <a:latin typeface="Courier New" panose="02070309020205020404" pitchFamily="49" charset="0"/>
                <a:cs typeface="Courier New" panose="02070309020205020404" pitchFamily="49" charset="0"/>
              </a:rPr>
              <a:t>int </a:t>
            </a:r>
            <a:r>
              <a:rPr lang="en-GB" sz="500" dirty="0">
                <a:latin typeface="Courier New" panose="02070309020205020404" pitchFamily="49" charset="0"/>
                <a:cs typeface="Courier New" panose="02070309020205020404" pitchFamily="49" charset="0"/>
              </a:rPr>
              <a:t>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a+b</a:t>
            </a:r>
            <a:r>
              <a:rPr lang="en-GB" sz="500" dirty="0">
                <a:latin typeface="Courier New" panose="02070309020205020404" pitchFamily="49" charset="0"/>
                <a:cs typeface="Courier New" panose="02070309020205020404" pitchFamily="49" charset="0"/>
              </a:rPr>
              <a:t>;}</a:t>
            </a:r>
            <a:endParaRPr lang="en-GB" sz="500" dirty="0">
              <a:solidFill>
                <a:schemeClr val="accent2"/>
              </a:solidFill>
              <a:latin typeface="Courier New" panose="02070309020205020404" pitchFamily="49" charset="0"/>
              <a:cs typeface="Courier New" panose="02070309020205020404" pitchFamily="49" charset="0"/>
            </a:endParaRPr>
          </a:p>
          <a:p>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class </a:t>
            </a:r>
            <a:r>
              <a:rPr lang="en-GB" sz="500" dirty="0" err="1">
                <a:latin typeface="Courier New" panose="02070309020205020404" pitchFamily="49" charset="0"/>
                <a:cs typeface="Courier New" panose="02070309020205020404" pitchFamily="49" charset="0"/>
              </a:rPr>
              <a:t>SubStrat</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implements</a:t>
            </a:r>
            <a:r>
              <a:rPr lang="en-GB" sz="500" dirty="0">
                <a:latin typeface="Courier New" panose="02070309020205020404" pitchFamily="49" charset="0"/>
                <a:cs typeface="Courier New" panose="02070309020205020404" pitchFamily="49" charset="0"/>
              </a:rPr>
              <a:t> Strategy {</a:t>
            </a:r>
          </a:p>
          <a:p>
            <a:r>
              <a:rPr lang="en-GB" sz="500" dirty="0">
                <a:solidFill>
                  <a:schemeClr val="accent2"/>
                </a:solidFill>
                <a:latin typeface="Courier New" panose="02070309020205020404" pitchFamily="49" charset="0"/>
                <a:cs typeface="Courier New" panose="02070309020205020404" pitchFamily="49" charset="0"/>
              </a:rPr>
              <a:t>  @Override</a:t>
            </a:r>
          </a:p>
          <a:p>
            <a:r>
              <a:rPr lang="en-GB" sz="500" dirty="0">
                <a:solidFill>
                  <a:schemeClr val="accent2"/>
                </a:solidFill>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 </a:t>
            </a:r>
            <a:r>
              <a:rPr lang="en-GB" sz="500" dirty="0">
                <a:solidFill>
                  <a:srgbClr val="7030A0"/>
                </a:solidFill>
                <a:latin typeface="Courier New" panose="02070309020205020404" pitchFamily="49" charset="0"/>
                <a:cs typeface="Courier New" panose="02070309020205020404" pitchFamily="49" charset="0"/>
              </a:rPr>
              <a:t>int </a:t>
            </a:r>
            <a:r>
              <a:rPr lang="en-GB" sz="500" dirty="0">
                <a:latin typeface="Courier New" panose="02070309020205020404" pitchFamily="49" charset="0"/>
                <a:cs typeface="Courier New" panose="02070309020205020404" pitchFamily="49" charset="0"/>
              </a:rPr>
              <a:t>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a-b;}</a:t>
            </a:r>
            <a:endParaRPr lang="en-GB" sz="500" dirty="0">
              <a:solidFill>
                <a:schemeClr val="accent2"/>
              </a:solidFill>
              <a:latin typeface="Courier New" panose="02070309020205020404" pitchFamily="49" charset="0"/>
              <a:cs typeface="Courier New" panose="02070309020205020404" pitchFamily="49" charset="0"/>
            </a:endParaRPr>
          </a:p>
          <a:p>
            <a:r>
              <a:rPr lang="en-GB" sz="500" dirty="0">
                <a:latin typeface="Courier New" panose="02070309020205020404" pitchFamily="49" charset="0"/>
                <a:cs typeface="Courier New" panose="02070309020205020404" pitchFamily="49" charset="0"/>
              </a:rPr>
              <a:t>}</a:t>
            </a:r>
          </a:p>
          <a:p>
            <a:endParaRPr lang="en-GB" sz="500" dirty="0">
              <a:latin typeface="Courier New" panose="02070309020205020404" pitchFamily="49" charset="0"/>
              <a:cs typeface="Courier New" panose="02070309020205020404" pitchFamily="49" charset="0"/>
            </a:endParaRPr>
          </a:p>
          <a:p>
            <a:r>
              <a:rPr lang="en-GB" sz="500" dirty="0">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 Context {</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private</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Strategy</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strat</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Context</a:t>
            </a:r>
            <a:r>
              <a:rPr lang="en-GB" sz="500" dirty="0">
                <a:latin typeface="Courier New" panose="02070309020205020404" pitchFamily="49" charset="0"/>
                <a:cs typeface="Courier New" panose="02070309020205020404" pitchFamily="49" charset="0"/>
              </a:rPr>
              <a:t>(Strategy s) {</a:t>
            </a:r>
            <a:r>
              <a:rPr lang="en-GB" sz="500" dirty="0" err="1">
                <a:latin typeface="Courier New" panose="02070309020205020404" pitchFamily="49" charset="0"/>
                <a:cs typeface="Courier New" panose="02070309020205020404" pitchFamily="49" charset="0"/>
              </a:rPr>
              <a:t>this.strat</a:t>
            </a:r>
            <a:r>
              <a:rPr lang="en-GB" sz="500" dirty="0">
                <a:latin typeface="Courier New" panose="02070309020205020404" pitchFamily="49" charset="0"/>
                <a:cs typeface="Courier New" panose="02070309020205020404" pitchFamily="49" charset="0"/>
              </a:rPr>
              <a:t> = s;}</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executeStrategy</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strategy.</a:t>
            </a:r>
            <a:r>
              <a:rPr lang="en-GB" sz="500" dirty="0" err="1">
                <a:solidFill>
                  <a:srgbClr val="7030A0"/>
                </a:solidFill>
                <a:latin typeface="Courier New" panose="02070309020205020404" pitchFamily="49" charset="0"/>
                <a:cs typeface="Courier New" panose="02070309020205020404" pitchFamily="49" charset="0"/>
              </a:rPr>
              <a:t>execute</a:t>
            </a:r>
            <a:r>
              <a:rPr lang="en-GB" sz="500" dirty="0">
                <a:latin typeface="Courier New" panose="02070309020205020404" pitchFamily="49" charset="0"/>
                <a:cs typeface="Courier New" panose="02070309020205020404" pitchFamily="49" charset="0"/>
              </a:rPr>
              <a:t>(a, b);</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a:t>
            </a:r>
            <a:endParaRPr lang="en-GB" sz="500" dirty="0"/>
          </a:p>
          <a:p>
            <a:endParaRPr lang="en-GB" sz="600" b="1" dirty="0"/>
          </a:p>
          <a:p>
            <a:endParaRPr lang="en-GB" sz="600" b="1" dirty="0"/>
          </a:p>
        </p:txBody>
      </p:sp>
      <p:sp>
        <p:nvSpPr>
          <p:cNvPr id="17" name="TextBox 16">
            <a:extLst>
              <a:ext uri="{FF2B5EF4-FFF2-40B4-BE49-F238E27FC236}">
                <a16:creationId xmlns:a16="http://schemas.microsoft.com/office/drawing/2014/main" id="{6F82F314-26DD-70B7-44D1-5D81E9F3EA6F}"/>
              </a:ext>
            </a:extLst>
          </p:cNvPr>
          <p:cNvSpPr txBox="1"/>
          <p:nvPr/>
        </p:nvSpPr>
        <p:spPr>
          <a:xfrm>
            <a:off x="3262229" y="-45977"/>
            <a:ext cx="2040467" cy="2477601"/>
          </a:xfrm>
          <a:prstGeom prst="rect">
            <a:avLst/>
          </a:prstGeom>
          <a:noFill/>
        </p:spPr>
        <p:txBody>
          <a:bodyPr wrap="square" rtlCol="0">
            <a:spAutoFit/>
          </a:bodyPr>
          <a:lstStyle/>
          <a:p>
            <a:r>
              <a:rPr lang="en-GB" sz="600" b="1" u="sng" dirty="0"/>
              <a:t>7) The Factory Pattern:</a:t>
            </a:r>
          </a:p>
          <a:p>
            <a:r>
              <a:rPr lang="en-GB" sz="600" dirty="0"/>
              <a:t>In the factory method pattern, we have a factory object that creates objects that are some subclass of the factory method’s output type </a:t>
            </a:r>
            <a:r>
              <a:rPr lang="en-GB" sz="600" b="1" dirty="0"/>
              <a:t>based on some input data.</a:t>
            </a: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interface </a:t>
            </a:r>
            <a:r>
              <a:rPr lang="en-GB" sz="500" b="0" i="0" u="none" strike="noStrike" dirty="0">
                <a:solidFill>
                  <a:srgbClr val="A9B7C6"/>
                </a:solidFill>
                <a:effectLst/>
                <a:latin typeface="Courier New" panose="02070309020205020404" pitchFamily="49" charset="0"/>
              </a:rPr>
              <a:t>Animal </a:t>
            </a:r>
            <a:r>
              <a:rPr lang="en-GB" sz="500" b="0" i="0" u="none" strike="noStrike" dirty="0">
                <a:solidFill>
                  <a:srgbClr val="CC7832"/>
                </a:solidFill>
                <a:effectLst/>
                <a:latin typeface="Courier New" panose="02070309020205020404" pitchFamily="49" charset="0"/>
              </a:rPr>
              <a:t>extends </a:t>
            </a:r>
            <a:r>
              <a:rPr lang="en-GB" sz="500" b="0" i="0" u="none" strike="noStrike" dirty="0">
                <a:solidFill>
                  <a:srgbClr val="A9B7C6"/>
                </a:solidFill>
                <a:effectLst/>
                <a:latin typeface="Courier New" panose="02070309020205020404" pitchFamily="49" charset="0"/>
              </a:rPr>
              <a:t>Producible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void </a:t>
            </a:r>
            <a:r>
              <a:rPr lang="en-GB" sz="500" b="0" i="0" u="none" strike="noStrike" dirty="0" err="1">
                <a:solidFill>
                  <a:srgbClr val="FFC66D"/>
                </a:solidFill>
                <a:effectLst/>
                <a:latin typeface="Courier New" panose="02070309020205020404" pitchFamily="49" charset="0"/>
              </a:rPr>
              <a:t>makeSound</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class </a:t>
            </a:r>
            <a:r>
              <a:rPr lang="en-GB" sz="500" b="0" i="0" u="none" strike="noStrike" dirty="0">
                <a:solidFill>
                  <a:srgbClr val="A9B7C6"/>
                </a:solidFill>
                <a:effectLst/>
                <a:latin typeface="Courier New" panose="02070309020205020404" pitchFamily="49" charset="0"/>
              </a:rPr>
              <a:t>Dog </a:t>
            </a:r>
            <a:r>
              <a:rPr lang="en-GB" sz="500" b="0" i="0" u="none" strike="noStrike" dirty="0">
                <a:solidFill>
                  <a:srgbClr val="CC7832"/>
                </a:solidFill>
                <a:effectLst/>
                <a:latin typeface="Courier New" panose="02070309020205020404" pitchFamily="49" charset="0"/>
              </a:rPr>
              <a:t>implements </a:t>
            </a:r>
            <a:r>
              <a:rPr lang="en-GB" sz="500" b="0" i="0" u="none" strike="noStrike" dirty="0">
                <a:solidFill>
                  <a:srgbClr val="A9B7C6"/>
                </a:solidFill>
                <a:effectLst/>
                <a:latin typeface="Courier New" panose="02070309020205020404" pitchFamily="49" charset="0"/>
              </a:rPr>
              <a:t>Animal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void </a:t>
            </a:r>
            <a:r>
              <a:rPr lang="en-GB" sz="500" b="0" i="0" u="none" strike="noStrike" dirty="0" err="1">
                <a:solidFill>
                  <a:srgbClr val="FFC66D"/>
                </a:solidFill>
                <a:effectLst/>
                <a:latin typeface="Courier New" panose="02070309020205020404" pitchFamily="49" charset="0"/>
              </a:rPr>
              <a:t>makeSound</a:t>
            </a:r>
            <a:r>
              <a:rPr lang="en-GB" sz="500" b="0" i="0" u="none" strike="noStrike" dirty="0">
                <a:solidFill>
                  <a:srgbClr val="A9B7C6"/>
                </a:solidFill>
                <a:effectLst/>
                <a:latin typeface="Courier New" panose="02070309020205020404" pitchFamily="49" charset="0"/>
              </a:rPr>
              <a:t>(){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System.</a:t>
            </a:r>
            <a:r>
              <a:rPr lang="en-GB" sz="500" b="0" i="1" u="none" strike="noStrike" dirty="0" err="1">
                <a:solidFill>
                  <a:srgbClr val="9876AA"/>
                </a:solidFill>
                <a:effectLst/>
                <a:latin typeface="Courier New" panose="02070309020205020404" pitchFamily="49" charset="0"/>
              </a:rPr>
              <a:t>out</a:t>
            </a:r>
            <a:r>
              <a:rPr lang="en-GB" sz="500" b="0" i="0" u="none" strike="noStrike" dirty="0" err="1">
                <a:solidFill>
                  <a:srgbClr val="A9B7C6"/>
                </a:solidFill>
                <a:effectLst/>
                <a:latin typeface="Courier New" panose="02070309020205020404" pitchFamily="49" charset="0"/>
              </a:rPr>
              <a:t>.println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"Woof!"</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class </a:t>
            </a:r>
            <a:r>
              <a:rPr lang="en-GB" sz="500" b="0" i="0" u="none" strike="noStrike" dirty="0">
                <a:solidFill>
                  <a:srgbClr val="A9B7C6"/>
                </a:solidFill>
                <a:effectLst/>
                <a:latin typeface="Courier New" panose="02070309020205020404" pitchFamily="49" charset="0"/>
              </a:rPr>
              <a:t>Cat </a:t>
            </a:r>
            <a:r>
              <a:rPr lang="en-GB" sz="500" b="0" i="0" u="none" strike="noStrike" dirty="0">
                <a:solidFill>
                  <a:srgbClr val="CC7832"/>
                </a:solidFill>
                <a:effectLst/>
                <a:latin typeface="Courier New" panose="02070309020205020404" pitchFamily="49" charset="0"/>
              </a:rPr>
              <a:t>implements </a:t>
            </a:r>
            <a:r>
              <a:rPr lang="en-GB" sz="500" b="0" i="0" u="none" strike="noStrike" dirty="0">
                <a:solidFill>
                  <a:srgbClr val="A9B7C6"/>
                </a:solidFill>
                <a:effectLst/>
                <a:latin typeface="Courier New" panose="02070309020205020404" pitchFamily="49" charset="0"/>
              </a:rPr>
              <a:t>Animal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void </a:t>
            </a:r>
            <a:r>
              <a:rPr lang="en-GB" sz="500" b="0" i="0" u="none" strike="noStrike" dirty="0" err="1">
                <a:solidFill>
                  <a:srgbClr val="FFC66D"/>
                </a:solidFill>
                <a:effectLst/>
                <a:latin typeface="Courier New" panose="02070309020205020404" pitchFamily="49" charset="0"/>
              </a:rPr>
              <a:t>makeSound</a:t>
            </a:r>
            <a:r>
              <a:rPr lang="en-GB" sz="500" b="0" i="0" u="none" strike="noStrike" dirty="0">
                <a:solidFill>
                  <a:srgbClr val="A9B7C6"/>
                </a:solidFill>
                <a:effectLst/>
                <a:latin typeface="Courier New" panose="02070309020205020404" pitchFamily="49" charset="0"/>
              </a:rPr>
              <a:t>()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System.</a:t>
            </a:r>
            <a:r>
              <a:rPr lang="en-GB" sz="500" b="0" i="1" u="none" strike="noStrike" dirty="0" err="1">
                <a:solidFill>
                  <a:srgbClr val="9876AA"/>
                </a:solidFill>
                <a:effectLst/>
                <a:latin typeface="Courier New" panose="02070309020205020404" pitchFamily="49" charset="0"/>
              </a:rPr>
              <a:t>out</a:t>
            </a:r>
            <a:r>
              <a:rPr lang="en-GB" sz="500" b="0" i="0" u="none" strike="noStrike" dirty="0" err="1">
                <a:solidFill>
                  <a:srgbClr val="A9B7C6"/>
                </a:solidFill>
                <a:effectLst/>
                <a:latin typeface="Courier New" panose="02070309020205020404" pitchFamily="49" charset="0"/>
              </a:rPr>
              <a:t>.println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"Meow."</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class </a:t>
            </a:r>
            <a:r>
              <a:rPr lang="en-GB" sz="500" b="0" i="0" u="none" strike="noStrike" dirty="0" err="1">
                <a:solidFill>
                  <a:srgbClr val="A9B7C6"/>
                </a:solidFill>
                <a:effectLst/>
                <a:latin typeface="Courier New" panose="02070309020205020404" pitchFamily="49" charset="0"/>
              </a:rPr>
              <a:t>AnimalFactory</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implements </a:t>
            </a:r>
            <a:r>
              <a:rPr lang="en-GB" sz="500" b="0" i="0" u="none" strike="noStrike" dirty="0">
                <a:solidFill>
                  <a:srgbClr val="A9B7C6"/>
                </a:solidFill>
                <a:effectLst/>
                <a:latin typeface="Courier New" panose="02070309020205020404" pitchFamily="49" charset="0"/>
              </a:rPr>
              <a:t>Factory {</a:t>
            </a: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a:t>
            </a:r>
            <a:r>
              <a:rPr lang="en-GB" sz="500" b="0" i="0" u="none" strike="noStrike" dirty="0">
                <a:solidFill>
                  <a:srgbClr val="A9B7C6"/>
                </a:solidFill>
                <a:effectLst/>
                <a:latin typeface="Courier New" panose="02070309020205020404" pitchFamily="49" charset="0"/>
              </a:rPr>
              <a:t>Animal </a:t>
            </a:r>
            <a:r>
              <a:rPr lang="en-GB" sz="500" b="0" i="0" u="none" strike="noStrike" dirty="0">
                <a:solidFill>
                  <a:srgbClr val="FFC66D"/>
                </a:solidFill>
                <a:effectLst/>
                <a:latin typeface="Courier New" panose="02070309020205020404" pitchFamily="49" charset="0"/>
              </a:rPr>
              <a:t>produce</a:t>
            </a:r>
            <a:r>
              <a:rPr lang="en-GB" sz="500" b="0" i="0" u="none" strike="noStrike" dirty="0">
                <a:solidFill>
                  <a:srgbClr val="A9B7C6"/>
                </a:solidFill>
                <a:effectLst/>
                <a:latin typeface="Courier New" panose="02070309020205020404" pitchFamily="49" charset="0"/>
              </a:rPr>
              <a:t>(String animal)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if </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A9B7C6"/>
                </a:solidFill>
                <a:effectLst/>
                <a:latin typeface="Courier New" panose="02070309020205020404" pitchFamily="49" charset="0"/>
              </a:rPr>
              <a:t>animal.equals</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"Dog"</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return new </a:t>
            </a:r>
            <a:r>
              <a:rPr lang="en-GB" sz="500" b="0" i="0" u="none" strike="noStrike" dirty="0">
                <a:solidFill>
                  <a:srgbClr val="A9B7C6"/>
                </a:solidFill>
                <a:effectLst/>
                <a:latin typeface="Courier New" panose="02070309020205020404" pitchFamily="49" charset="0"/>
              </a:rPr>
              <a:t>Dog()</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else if </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A9B7C6"/>
                </a:solidFill>
                <a:effectLst/>
                <a:latin typeface="Courier New" panose="02070309020205020404" pitchFamily="49" charset="0"/>
              </a:rPr>
              <a:t>animal.equals</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"Cat"</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return new </a:t>
            </a:r>
            <a:r>
              <a:rPr lang="en-GB" sz="500" b="0" i="0" u="none" strike="noStrike" dirty="0">
                <a:solidFill>
                  <a:srgbClr val="A9B7C6"/>
                </a:solidFill>
                <a:effectLst/>
                <a:latin typeface="Courier New" panose="02070309020205020404" pitchFamily="49" charset="0"/>
              </a:rPr>
              <a:t>Cat()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else throw new </a:t>
            </a:r>
            <a:r>
              <a:rPr lang="en-GB" sz="500" b="0" i="0" u="none" strike="noStrike" dirty="0" err="1">
                <a:solidFill>
                  <a:srgbClr val="A9B7C6"/>
                </a:solidFill>
                <a:effectLst/>
                <a:latin typeface="Courier New" panose="02070309020205020404" pitchFamily="49" charset="0"/>
              </a:rPr>
              <a:t>IllegalArgumentException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interface </a:t>
            </a:r>
            <a:r>
              <a:rPr lang="en-GB" sz="500" b="0" i="0" u="none" strike="noStrike" dirty="0">
                <a:solidFill>
                  <a:srgbClr val="A9B7C6"/>
                </a:solidFill>
                <a:effectLst/>
                <a:latin typeface="Courier New" panose="02070309020205020404" pitchFamily="49" charset="0"/>
              </a:rPr>
              <a:t>Producible{}</a:t>
            </a:r>
            <a:endParaRPr lang="en-GB" sz="500" b="0" dirty="0">
              <a:effectLst/>
            </a:endParaRPr>
          </a:p>
          <a:p>
            <a:r>
              <a:rPr lang="en-GB" sz="500" b="0" i="0" u="none" strike="noStrike" dirty="0">
                <a:solidFill>
                  <a:srgbClr val="CC7832"/>
                </a:solidFill>
                <a:effectLst/>
                <a:latin typeface="Courier New" panose="02070309020205020404" pitchFamily="49" charset="0"/>
              </a:rPr>
              <a:t>public interface </a:t>
            </a:r>
            <a:r>
              <a:rPr lang="en-GB" sz="500" b="0" i="0" u="none" strike="noStrike" dirty="0">
                <a:solidFill>
                  <a:srgbClr val="A9B7C6"/>
                </a:solidFill>
                <a:effectLst/>
                <a:latin typeface="Courier New" panose="02070309020205020404" pitchFamily="49" charset="0"/>
              </a:rPr>
              <a:t>Factory{</a:t>
            </a:r>
          </a:p>
          <a:p>
            <a:r>
              <a:rPr lang="en-GB" sz="500" dirty="0">
                <a:solidFill>
                  <a:srgbClr val="A9B7C6"/>
                </a:solidFill>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a:t>
            </a:r>
            <a:r>
              <a:rPr lang="en-GB" sz="500" b="0" i="0" u="none" strike="noStrike" dirty="0">
                <a:solidFill>
                  <a:srgbClr val="A9B7C6"/>
                </a:solidFill>
                <a:effectLst/>
                <a:latin typeface="Courier New" panose="02070309020205020404" pitchFamily="49" charset="0"/>
              </a:rPr>
              <a:t>Producible </a:t>
            </a:r>
            <a:r>
              <a:rPr lang="en-GB" sz="500" b="0" i="0" u="none" strike="noStrike" dirty="0">
                <a:solidFill>
                  <a:srgbClr val="FFC66D"/>
                </a:solidFill>
                <a:effectLst/>
                <a:latin typeface="Courier New" panose="02070309020205020404" pitchFamily="49" charset="0"/>
              </a:rPr>
              <a:t>produce</a:t>
            </a:r>
            <a:r>
              <a:rPr lang="en-GB" sz="500" b="0" i="0" u="none" strike="noStrike" dirty="0">
                <a:solidFill>
                  <a:srgbClr val="A9B7C6"/>
                </a:solidFill>
                <a:effectLst/>
                <a:latin typeface="Courier New" panose="02070309020205020404" pitchFamily="49" charset="0"/>
              </a:rPr>
              <a:t>(String specifier)</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p>
          <a:p>
            <a:r>
              <a:rPr lang="en-GB" sz="600" dirty="0"/>
              <a:t>This is useful when: 1) We want to instantiate objects based on data at runtime 2) We want to cache objects (might be expensive to instantiate some things) 3) Lets us isolate object creation logic. We could also have some Factory interface, that factories implement, as seen above.</a:t>
            </a:r>
            <a:endParaRPr lang="en-GB" sz="600" b="0" dirty="0">
              <a:effectLst/>
            </a:endParaRPr>
          </a:p>
          <a:p>
            <a:br>
              <a:rPr lang="en-GB" sz="500" dirty="0"/>
            </a:br>
            <a:endParaRPr lang="en-GB" sz="500" dirty="0"/>
          </a:p>
          <a:p>
            <a:endParaRPr lang="en-GB" sz="600" dirty="0"/>
          </a:p>
        </p:txBody>
      </p:sp>
      <p:sp>
        <p:nvSpPr>
          <p:cNvPr id="2" name="TextBox 1">
            <a:extLst>
              <a:ext uri="{FF2B5EF4-FFF2-40B4-BE49-F238E27FC236}">
                <a16:creationId xmlns:a16="http://schemas.microsoft.com/office/drawing/2014/main" id="{0C04CA18-D666-6EB7-BCA1-2B0E737D383F}"/>
              </a:ext>
            </a:extLst>
          </p:cNvPr>
          <p:cNvSpPr txBox="1"/>
          <p:nvPr/>
        </p:nvSpPr>
        <p:spPr>
          <a:xfrm>
            <a:off x="5129604" y="-45977"/>
            <a:ext cx="1738600" cy="3293209"/>
          </a:xfrm>
          <a:prstGeom prst="rect">
            <a:avLst/>
          </a:prstGeom>
          <a:noFill/>
        </p:spPr>
        <p:txBody>
          <a:bodyPr wrap="square" rtlCol="0">
            <a:spAutoFit/>
          </a:bodyPr>
          <a:lstStyle/>
          <a:p>
            <a:r>
              <a:rPr lang="en-GB" sz="600" b="1" u="sng" dirty="0"/>
              <a:t>10) Dependency Inversion</a:t>
            </a:r>
          </a:p>
          <a:p>
            <a:pPr rtl="0">
              <a:spcBef>
                <a:spcPts val="0"/>
              </a:spcBef>
              <a:spcAft>
                <a:spcPts val="0"/>
              </a:spcAft>
            </a:pPr>
            <a:r>
              <a:rPr lang="en-GB" sz="600" b="0" i="0" u="none" strike="noStrike" dirty="0">
                <a:solidFill>
                  <a:srgbClr val="000000"/>
                </a:solidFill>
                <a:effectLst/>
              </a:rPr>
              <a:t>We make a class no longer rely on a concrete class but on an abstraction instead. For example, this class is too dependent on the Light class. </a:t>
            </a:r>
            <a:endParaRPr lang="en-GB" sz="6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class </a:t>
            </a:r>
            <a:r>
              <a:rPr lang="en-GB" sz="500" b="0" i="0" u="none" strike="noStrike" dirty="0" err="1">
                <a:solidFill>
                  <a:srgbClr val="A9B7C6"/>
                </a:solidFill>
                <a:effectLst/>
                <a:latin typeface="Courier New" panose="02070309020205020404" pitchFamily="49" charset="0"/>
              </a:rPr>
              <a:t>PushSwitch</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Light </a:t>
            </a:r>
            <a:r>
              <a:rPr lang="en-GB" sz="500" b="0" i="0" u="none" strike="noStrike" dirty="0" err="1">
                <a:solidFill>
                  <a:srgbClr val="9876AA"/>
                </a:solidFill>
                <a:effectLst/>
                <a:latin typeface="Courier New" panose="02070309020205020404" pitchFamily="49" charset="0"/>
              </a:rPr>
              <a:t>light</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new </a:t>
            </a:r>
            <a:r>
              <a:rPr lang="en-GB" sz="500" b="0" i="0" u="none" strike="noStrike" dirty="0">
                <a:solidFill>
                  <a:srgbClr val="A9B7C6"/>
                </a:solidFill>
                <a:effectLst/>
                <a:latin typeface="Courier New" panose="02070309020205020404" pitchFamily="49" charset="0"/>
              </a:rPr>
              <a:t>Light()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CC7832"/>
                </a:solidFill>
                <a:effectLst/>
                <a:latin typeface="Courier New" panose="02070309020205020404" pitchFamily="49" charset="0"/>
              </a:rPr>
              <a:t>boolean</a:t>
            </a:r>
            <a:r>
              <a:rPr lang="en-GB" sz="500" b="0" i="0" u="none" strike="noStrike" dirty="0">
                <a:solidFill>
                  <a:srgbClr val="CC7832"/>
                </a:solidFill>
                <a:effectLst/>
                <a:latin typeface="Courier New" panose="02070309020205020404" pitchFamily="49" charset="0"/>
              </a:rPr>
              <a:t> </a:t>
            </a:r>
            <a:r>
              <a:rPr lang="en-GB" sz="500" b="0" i="0" u="none" strike="noStrike" dirty="0">
                <a:solidFill>
                  <a:srgbClr val="9876AA"/>
                </a:solidFill>
                <a:effectLst/>
                <a:latin typeface="Courier New" panose="02070309020205020404" pitchFamily="49" charset="0"/>
              </a:rPr>
              <a:t>on </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false;</a:t>
            </a:r>
            <a:br>
              <a:rPr lang="en-GB" sz="500" b="0" dirty="0">
                <a:effectLst/>
              </a:rPr>
            </a:br>
            <a:r>
              <a:rPr lang="en-GB" sz="500" b="0" i="0" u="none" strike="noStrike" dirty="0">
                <a:solidFill>
                  <a:srgbClr val="CC7832"/>
                </a:solidFill>
                <a:effectLst/>
                <a:latin typeface="Courier New" panose="02070309020205020404" pitchFamily="49" charset="0"/>
              </a:rPr>
              <a:t>   public </a:t>
            </a:r>
            <a:r>
              <a:rPr lang="en-GB" sz="500" b="0" i="0" u="none" strike="noStrike" dirty="0" err="1">
                <a:solidFill>
                  <a:srgbClr val="FFC66D"/>
                </a:solidFill>
                <a:effectLst/>
                <a:latin typeface="Courier New" panose="02070309020205020404" pitchFamily="49" charset="0"/>
              </a:rPr>
              <a:t>PushSwitch</a:t>
            </a:r>
            <a:r>
              <a:rPr lang="en-GB" sz="500" b="0" i="0" u="none" strike="noStrike" dirty="0">
                <a:solidFill>
                  <a:srgbClr val="A9B7C6"/>
                </a:solidFill>
                <a:effectLst/>
                <a:latin typeface="Courier New" panose="02070309020205020404" pitchFamily="49" charset="0"/>
              </a:rPr>
              <a:t>() {}</a:t>
            </a:r>
            <a:br>
              <a:rPr lang="en-GB" sz="500" b="0" dirty="0">
                <a:effectLst/>
              </a:rPr>
            </a:b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void </a:t>
            </a:r>
            <a:r>
              <a:rPr lang="en-GB" sz="500" b="0" i="0" u="none" strike="noStrike" dirty="0">
                <a:solidFill>
                  <a:srgbClr val="FFC66D"/>
                </a:solidFill>
                <a:effectLst/>
                <a:latin typeface="Courier New" panose="02070309020205020404" pitchFamily="49" charset="0"/>
              </a:rPr>
              <a:t>press</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if </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9876AA"/>
                </a:solidFill>
                <a:effectLst/>
                <a:latin typeface="Courier New" panose="02070309020205020404" pitchFamily="49" charset="0"/>
              </a:rPr>
              <a:t>on</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9876AA"/>
                </a:solidFill>
                <a:effectLst/>
                <a:latin typeface="Courier New" panose="02070309020205020404" pitchFamily="49" charset="0"/>
              </a:rPr>
              <a:t>light</a:t>
            </a:r>
            <a:r>
              <a:rPr lang="en-GB" sz="500" b="0" i="0" u="none" strike="noStrike" dirty="0" err="1">
                <a:solidFill>
                  <a:srgbClr val="A9B7C6"/>
                </a:solidFill>
                <a:effectLst/>
                <a:latin typeface="Courier New" panose="02070309020205020404" pitchFamily="49" charset="0"/>
              </a:rPr>
              <a:t>.off</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if </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9876AA"/>
                </a:solidFill>
                <a:effectLst/>
                <a:latin typeface="Courier New" panose="02070309020205020404" pitchFamily="49" charset="0"/>
              </a:rPr>
              <a:t>on</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9876AA"/>
                </a:solidFill>
                <a:effectLst/>
                <a:latin typeface="Courier New" panose="02070309020205020404" pitchFamily="49" charset="0"/>
              </a:rPr>
              <a:t>light</a:t>
            </a:r>
            <a:r>
              <a:rPr lang="en-GB" sz="500" b="0" i="0" u="none" strike="noStrike" dirty="0" err="1">
                <a:solidFill>
                  <a:srgbClr val="A9B7C6"/>
                </a:solidFill>
                <a:effectLst/>
                <a:latin typeface="Courier New" panose="02070309020205020404" pitchFamily="49" charset="0"/>
              </a:rPr>
              <a:t>.on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a:solidFill>
                  <a:srgbClr val="9876AA"/>
                </a:solidFill>
                <a:effectLst/>
                <a:latin typeface="Courier New" panose="02070309020205020404" pitchFamily="49" charset="0"/>
              </a:rPr>
              <a:t>on </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9876AA"/>
                </a:solidFill>
                <a:effectLst/>
                <a:latin typeface="Courier New" panose="02070309020205020404" pitchFamily="49" charset="0"/>
              </a:rPr>
              <a:t>on</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br>
              <a:rPr lang="en-GB" sz="600" b="0" dirty="0">
                <a:effectLst/>
              </a:rPr>
            </a:br>
            <a:r>
              <a:rPr lang="en-GB" sz="600" b="0" i="0" u="none" strike="noStrike" dirty="0">
                <a:solidFill>
                  <a:srgbClr val="000000"/>
                </a:solidFill>
                <a:effectLst/>
              </a:rPr>
              <a:t>In Java, we fix it by simply making an interface that implements the methods we need of our concrete class, and passing a reference to the concrete class we need. We call the methods on this object passed in. To detect violation of this pattern is to see if we specifically mention the name of an object/class in our use of the program. </a:t>
            </a:r>
            <a:endParaRPr lang="en-GB" sz="6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class </a:t>
            </a:r>
            <a:r>
              <a:rPr lang="en-GB" sz="500" b="0" i="0" u="none" strike="noStrike" dirty="0" err="1">
                <a:solidFill>
                  <a:srgbClr val="A9B7C6"/>
                </a:solidFill>
                <a:effectLst/>
                <a:latin typeface="Courier New" panose="02070309020205020404" pitchFamily="49" charset="0"/>
              </a:rPr>
              <a:t>PushSwitch</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Switchable </a:t>
            </a:r>
            <a:r>
              <a:rPr lang="en-GB" sz="500" b="0" i="0" u="none" strike="noStrike" dirty="0">
                <a:solidFill>
                  <a:srgbClr val="9876AA"/>
                </a:solidFill>
                <a:effectLst/>
                <a:latin typeface="Courier New" panose="02070309020205020404" pitchFamily="49" charset="0"/>
              </a:rPr>
              <a:t>device</a:t>
            </a: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CC7832"/>
                </a:solidFill>
                <a:effectLst/>
                <a:latin typeface="Courier New" panose="02070309020205020404" pitchFamily="49" charset="0"/>
              </a:rPr>
              <a:t>boolean</a:t>
            </a:r>
            <a:r>
              <a:rPr lang="en-GB" sz="500" b="0" i="0" u="none" strike="noStrike" dirty="0">
                <a:solidFill>
                  <a:srgbClr val="CC7832"/>
                </a:solidFill>
                <a:effectLst/>
                <a:latin typeface="Courier New" panose="02070309020205020404" pitchFamily="49" charset="0"/>
              </a:rPr>
              <a:t> </a:t>
            </a:r>
            <a:r>
              <a:rPr lang="en-GB" sz="500" b="0" i="0" u="none" strike="noStrike" dirty="0">
                <a:solidFill>
                  <a:srgbClr val="9876AA"/>
                </a:solidFill>
                <a:effectLst/>
                <a:latin typeface="Courier New" panose="02070309020205020404" pitchFamily="49" charset="0"/>
              </a:rPr>
              <a:t>on </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false;</a:t>
            </a:r>
            <a:br>
              <a:rPr lang="en-GB" sz="500" b="0" dirty="0">
                <a:effectLst/>
              </a:rPr>
            </a:br>
            <a:r>
              <a:rPr lang="en-GB" sz="500" b="0" i="0" u="none" strike="noStrike" dirty="0">
                <a:solidFill>
                  <a:srgbClr val="CC7832"/>
                </a:solidFill>
                <a:effectLst/>
                <a:latin typeface="Courier New" panose="02070309020205020404" pitchFamily="49" charset="0"/>
              </a:rPr>
              <a:t> public </a:t>
            </a:r>
            <a:r>
              <a:rPr lang="en-GB" sz="500" b="0" i="0" u="none" strike="noStrike" dirty="0" err="1">
                <a:solidFill>
                  <a:srgbClr val="FFC66D"/>
                </a:solidFill>
                <a:effectLst/>
                <a:latin typeface="Courier New" panose="02070309020205020404" pitchFamily="49" charset="0"/>
              </a:rPr>
              <a:t>PushSwitch</a:t>
            </a:r>
            <a:r>
              <a:rPr lang="en-GB" sz="500" b="0" i="0" u="none" strike="noStrike" dirty="0">
                <a:solidFill>
                  <a:srgbClr val="A9B7C6"/>
                </a:solidFill>
                <a:effectLst/>
                <a:latin typeface="Courier New" panose="02070309020205020404" pitchFamily="49" charset="0"/>
              </a:rPr>
              <a:t>(Switchable device)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device</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device</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br>
              <a:rPr lang="en-GB" sz="500" b="0" dirty="0">
                <a:effectLst/>
              </a:rPr>
            </a:b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void </a:t>
            </a:r>
            <a:r>
              <a:rPr lang="en-GB" sz="500" b="0" i="0" u="none" strike="noStrike" dirty="0">
                <a:solidFill>
                  <a:srgbClr val="FFC66D"/>
                </a:solidFill>
                <a:effectLst/>
                <a:latin typeface="Courier New" panose="02070309020205020404" pitchFamily="49" charset="0"/>
              </a:rPr>
              <a:t>press</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if </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9876AA"/>
                </a:solidFill>
                <a:effectLst/>
                <a:latin typeface="Courier New" panose="02070309020205020404" pitchFamily="49" charset="0"/>
              </a:rPr>
              <a:t>on</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9876AA"/>
                </a:solidFill>
                <a:effectLst/>
                <a:latin typeface="Courier New" panose="02070309020205020404" pitchFamily="49" charset="0"/>
              </a:rPr>
              <a:t>device</a:t>
            </a:r>
            <a:r>
              <a:rPr lang="en-GB" sz="500" b="0" i="0" u="none" strike="noStrike" dirty="0" err="1">
                <a:solidFill>
                  <a:srgbClr val="A9B7C6"/>
                </a:solidFill>
                <a:effectLst/>
                <a:latin typeface="Courier New" panose="02070309020205020404" pitchFamily="49" charset="0"/>
              </a:rPr>
              <a:t>.off</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if </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9876AA"/>
                </a:solidFill>
                <a:effectLst/>
                <a:latin typeface="Courier New" panose="02070309020205020404" pitchFamily="49" charset="0"/>
              </a:rPr>
              <a:t>on</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9876AA"/>
                </a:solidFill>
                <a:effectLst/>
                <a:latin typeface="Courier New" panose="02070309020205020404" pitchFamily="49" charset="0"/>
              </a:rPr>
              <a:t>device</a:t>
            </a:r>
            <a:r>
              <a:rPr lang="en-GB" sz="500" b="0" i="0" u="none" strike="noStrike" dirty="0" err="1">
                <a:solidFill>
                  <a:srgbClr val="A9B7C6"/>
                </a:solidFill>
                <a:effectLst/>
                <a:latin typeface="Courier New" panose="02070309020205020404" pitchFamily="49" charset="0"/>
              </a:rPr>
              <a:t>.on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a:solidFill>
                  <a:srgbClr val="9876AA"/>
                </a:solidFill>
                <a:effectLst/>
                <a:latin typeface="Courier New" panose="02070309020205020404" pitchFamily="49" charset="0"/>
              </a:rPr>
              <a:t>on </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9876AA"/>
                </a:solidFill>
                <a:effectLst/>
                <a:latin typeface="Courier New" panose="02070309020205020404" pitchFamily="49" charset="0"/>
              </a:rPr>
              <a:t>on</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interface </a:t>
            </a:r>
            <a:r>
              <a:rPr lang="en-GB" sz="500" b="0" i="0" u="none" strike="noStrike" dirty="0">
                <a:solidFill>
                  <a:srgbClr val="A9B7C6"/>
                </a:solidFill>
                <a:effectLst/>
                <a:latin typeface="Courier New" panose="02070309020205020404" pitchFamily="49" charset="0"/>
              </a:rPr>
              <a:t>Switchable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void </a:t>
            </a:r>
            <a:r>
              <a:rPr lang="en-GB" sz="500" b="0" i="0" u="none" strike="noStrike" dirty="0">
                <a:solidFill>
                  <a:srgbClr val="FFC66D"/>
                </a:solidFill>
                <a:effectLst/>
                <a:latin typeface="Courier New" panose="02070309020205020404" pitchFamily="49" charset="0"/>
              </a:rPr>
              <a:t>on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public void </a:t>
            </a:r>
            <a:r>
              <a:rPr lang="en-GB" sz="500" b="0" i="0" u="none" strike="noStrike" dirty="0">
                <a:solidFill>
                  <a:srgbClr val="FFC66D"/>
                </a:solidFill>
                <a:effectLst/>
                <a:latin typeface="Courier New" panose="02070309020205020404" pitchFamily="49" charset="0"/>
              </a:rPr>
              <a:t>off</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r>
              <a:rPr lang="en-GB" sz="600" dirty="0"/>
              <a:t>This can also be used to make testing easier (passing in a Seam so that we don’t execute on the real System – an issue the Singleton pattern might encounter), as it gives us flexibility to use many different implementations.</a:t>
            </a:r>
            <a:br>
              <a:rPr lang="en-GB" sz="600" dirty="0"/>
            </a:br>
            <a:endParaRPr lang="en-GB" sz="600" dirty="0"/>
          </a:p>
        </p:txBody>
      </p:sp>
      <p:sp>
        <p:nvSpPr>
          <p:cNvPr id="10" name="TextBox 9">
            <a:extLst>
              <a:ext uri="{FF2B5EF4-FFF2-40B4-BE49-F238E27FC236}">
                <a16:creationId xmlns:a16="http://schemas.microsoft.com/office/drawing/2014/main" id="{CDF9D8D5-8BE0-3F6F-5A6A-8A045865990B}"/>
              </a:ext>
            </a:extLst>
          </p:cNvPr>
          <p:cNvSpPr txBox="1"/>
          <p:nvPr/>
        </p:nvSpPr>
        <p:spPr>
          <a:xfrm>
            <a:off x="3262227" y="5216548"/>
            <a:ext cx="2040467" cy="2123658"/>
          </a:xfrm>
          <a:prstGeom prst="rect">
            <a:avLst/>
          </a:prstGeom>
          <a:noFill/>
        </p:spPr>
        <p:txBody>
          <a:bodyPr wrap="square" rtlCol="0">
            <a:spAutoFit/>
          </a:bodyPr>
          <a:lstStyle/>
          <a:p>
            <a:r>
              <a:rPr lang="en-GB" sz="600" b="1" u="sng" dirty="0"/>
              <a:t>9) The Singleton Pattern:</a:t>
            </a:r>
          </a:p>
          <a:p>
            <a:r>
              <a:rPr lang="en-GB" sz="600" dirty="0"/>
              <a:t>The singleton pattern is a design pattern that ensures that a class has only one instance, and provides a global access point to that instance. In the singleton pattern, a class has a private constructor and a static method that returns an instance of the class. </a:t>
            </a:r>
            <a:r>
              <a:rPr lang="en-GB" sz="600" b="1" dirty="0"/>
              <a:t>This static method should be synchronised to avoid race conditions on multiple versions of the singleton being instantiated</a:t>
            </a:r>
            <a:r>
              <a:rPr lang="en-GB" sz="600" dirty="0"/>
              <a:t>. The first time the static method is called, it creates a new instance of the class and returns it. Subsequent calls to the static method return the same instance. This ensures that there is only ever one instance of the class, and provides a global point of access to that instance. Allows for lazy creation. However, this pattern does have its issues: </a:t>
            </a:r>
            <a:r>
              <a:rPr lang="en-GB" sz="600" b="0" i="0" dirty="0">
                <a:solidFill>
                  <a:srgbClr val="000000"/>
                </a:solidFill>
                <a:effectLst/>
              </a:rPr>
              <a:t>It becomes very difficult to test the class if there is no seam where we choose if we can use the singleton or not.</a:t>
            </a:r>
            <a:br>
              <a:rPr lang="en-GB" sz="600" dirty="0"/>
            </a:br>
            <a:endParaRPr lang="en-GB" sz="600" i="0" u="none" strike="noStrike" dirty="0">
              <a:solidFill>
                <a:srgbClr val="000000"/>
              </a:solidFill>
              <a:effectLst/>
            </a:endParaRPr>
          </a:p>
          <a:p>
            <a:pPr rtl="0">
              <a:spcBef>
                <a:spcPts val="0"/>
              </a:spcBef>
              <a:spcAft>
                <a:spcPts val="0"/>
              </a:spcAft>
            </a:pPr>
            <a:endParaRPr lang="en-GB" sz="600" dirty="0">
              <a:effectLst/>
            </a:endParaRPr>
          </a:p>
          <a:p>
            <a:br>
              <a:rPr lang="en-GB" sz="800" dirty="0"/>
            </a:br>
            <a:br>
              <a:rPr lang="en-GB" sz="500" dirty="0"/>
            </a:br>
            <a:endParaRPr lang="en-GB" sz="500" dirty="0"/>
          </a:p>
          <a:p>
            <a:endParaRPr lang="en-GB" sz="600" dirty="0"/>
          </a:p>
        </p:txBody>
      </p:sp>
      <p:sp>
        <p:nvSpPr>
          <p:cNvPr id="22" name="TextBox 21">
            <a:extLst>
              <a:ext uri="{FF2B5EF4-FFF2-40B4-BE49-F238E27FC236}">
                <a16:creationId xmlns:a16="http://schemas.microsoft.com/office/drawing/2014/main" id="{0EF07240-4DB1-CFD8-B2B7-F16F8B30C79E}"/>
              </a:ext>
            </a:extLst>
          </p:cNvPr>
          <p:cNvSpPr txBox="1"/>
          <p:nvPr/>
        </p:nvSpPr>
        <p:spPr>
          <a:xfrm>
            <a:off x="3262228" y="2054799"/>
            <a:ext cx="2040467" cy="3877985"/>
          </a:xfrm>
          <a:prstGeom prst="rect">
            <a:avLst/>
          </a:prstGeom>
          <a:noFill/>
        </p:spPr>
        <p:txBody>
          <a:bodyPr wrap="square" rtlCol="0">
            <a:spAutoFit/>
          </a:bodyPr>
          <a:lstStyle/>
          <a:p>
            <a:r>
              <a:rPr lang="en-GB" sz="600" b="1" u="sng" dirty="0"/>
              <a:t>8) The Builder Pattern:</a:t>
            </a:r>
          </a:p>
          <a:p>
            <a:pPr rtl="0">
              <a:spcBef>
                <a:spcPts val="0"/>
              </a:spcBef>
              <a:spcAft>
                <a:spcPts val="0"/>
              </a:spcAft>
            </a:pPr>
            <a:r>
              <a:rPr lang="en-GB" sz="600" b="0" i="0" u="none" strike="noStrike" dirty="0">
                <a:solidFill>
                  <a:srgbClr val="000000"/>
                </a:solidFill>
                <a:effectLst/>
              </a:rPr>
              <a:t>The builder pattern is a design pattern that allows for the creation of complex objects using a </a:t>
            </a:r>
            <a:r>
              <a:rPr lang="en-GB" sz="600" b="1" i="0" u="none" strike="noStrike" dirty="0">
                <a:solidFill>
                  <a:srgbClr val="000000"/>
                </a:solidFill>
                <a:effectLst/>
              </a:rPr>
              <a:t>step-by-step approach</a:t>
            </a:r>
            <a:r>
              <a:rPr lang="en-GB" sz="600" b="0" i="0" u="none" strike="noStrike" dirty="0">
                <a:solidFill>
                  <a:srgbClr val="000000"/>
                </a:solidFill>
                <a:effectLst/>
              </a:rPr>
              <a:t>. It is particularly useful when the construction of an object involves many steps or requires complex logic, and you want to hide this complexity from the client code that uses the object. </a:t>
            </a:r>
            <a:r>
              <a:rPr lang="en-GB" sz="600" i="0" u="none" strike="noStrike" dirty="0">
                <a:solidFill>
                  <a:srgbClr val="000000"/>
                </a:solidFill>
              </a:rPr>
              <a:t>I</a:t>
            </a:r>
            <a:r>
              <a:rPr lang="en-GB" sz="600" b="0" i="0" u="none" strike="noStrike" dirty="0">
                <a:solidFill>
                  <a:srgbClr val="000000"/>
                </a:solidFill>
                <a:effectLst/>
              </a:rPr>
              <a:t>n the builder pattern,</a:t>
            </a:r>
            <a:r>
              <a:rPr lang="en-GB" sz="600" b="1" i="0" u="none" strike="noStrike" dirty="0">
                <a:solidFill>
                  <a:srgbClr val="000000"/>
                </a:solidFill>
                <a:effectLst/>
              </a:rPr>
              <a:t> a builder class is used to represent the construction process of an object</a:t>
            </a:r>
            <a:r>
              <a:rPr lang="en-GB" sz="600" b="0" i="0" u="none" strike="noStrike" dirty="0">
                <a:solidFill>
                  <a:srgbClr val="000000"/>
                </a:solidFill>
                <a:effectLst/>
              </a:rPr>
              <a:t>.</a:t>
            </a:r>
            <a:br>
              <a:rPr lang="en-GB" sz="600" b="0" dirty="0">
                <a:effectLst/>
              </a:rPr>
            </a:br>
            <a:r>
              <a:rPr lang="en-GB" sz="600" i="0" u="none" strike="noStrike" dirty="0">
                <a:solidFill>
                  <a:srgbClr val="000000"/>
                </a:solidFill>
                <a:effectLst/>
              </a:rPr>
              <a:t>The builder class has methods for configuring the various parts of the object, and a separate build method that creates the object based on the current configuration. The client code uses the builder class to create the object step by step, calling the various configuration methods as needed.</a:t>
            </a: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class </a:t>
            </a:r>
            <a:r>
              <a:rPr lang="en-GB" sz="500" b="0" i="0" u="none" strike="noStrike" dirty="0">
                <a:solidFill>
                  <a:srgbClr val="A9B7C6"/>
                </a:solidFill>
                <a:effectLst/>
                <a:latin typeface="Courier New" panose="02070309020205020404" pitchFamily="49" charset="0"/>
              </a:rPr>
              <a:t>Computer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private </a:t>
            </a:r>
            <a:r>
              <a:rPr lang="en-GB" sz="500" b="0" i="0" u="none" strike="noStrike" dirty="0">
                <a:solidFill>
                  <a:srgbClr val="A9B7C6"/>
                </a:solidFill>
                <a:effectLst/>
                <a:latin typeface="Courier New" panose="02070309020205020404" pitchFamily="49" charset="0"/>
              </a:rPr>
              <a:t>String </a:t>
            </a:r>
            <a:r>
              <a:rPr lang="en-GB" sz="500" b="0" i="0" u="none" strike="noStrike" dirty="0">
                <a:solidFill>
                  <a:srgbClr val="9876AA"/>
                </a:solidFill>
                <a:effectLst/>
                <a:latin typeface="Courier New" panose="02070309020205020404" pitchFamily="49" charset="0"/>
              </a:rPr>
              <a:t>processor</a:t>
            </a:r>
            <a:r>
              <a:rPr lang="en-GB" sz="500" b="0" i="0" u="none" strike="noStrike" dirty="0">
                <a:solidFill>
                  <a:srgbClr val="CC7832"/>
                </a:solidFill>
                <a:effectLst/>
                <a:latin typeface="Courier New" panose="02070309020205020404" pitchFamily="49" charset="0"/>
              </a:rPr>
              <a:t>; private </a:t>
            </a:r>
            <a:r>
              <a:rPr lang="en-GB" sz="500" b="0" i="0" u="none" strike="noStrike" dirty="0">
                <a:solidFill>
                  <a:srgbClr val="A9B7C6"/>
                </a:solidFill>
                <a:effectLst/>
                <a:latin typeface="Courier New" panose="02070309020205020404" pitchFamily="49" charset="0"/>
              </a:rPr>
              <a:t>String</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9876AA"/>
                </a:solidFill>
                <a:effectLst/>
                <a:latin typeface="Courier New" panose="02070309020205020404" pitchFamily="49" charset="0"/>
              </a:rPr>
              <a:t>memory</a:t>
            </a:r>
            <a:r>
              <a:rPr lang="en-GB" sz="500" b="0" i="0" u="none" strike="noStrike" dirty="0">
                <a:solidFill>
                  <a:srgbClr val="CC7832"/>
                </a:solidFill>
                <a:effectLst/>
                <a:latin typeface="Courier New" panose="02070309020205020404" pitchFamily="49" charset="0"/>
              </a:rPr>
              <a:t>; private </a:t>
            </a:r>
            <a:r>
              <a:rPr lang="en-GB" sz="500" b="0" i="0" u="none" strike="noStrike" dirty="0">
                <a:solidFill>
                  <a:srgbClr val="A9B7C6"/>
                </a:solidFill>
                <a:effectLst/>
                <a:latin typeface="Courier New" panose="02070309020205020404" pitchFamily="49" charset="0"/>
              </a:rPr>
              <a:t>String </a:t>
            </a:r>
            <a:r>
              <a:rPr lang="en-GB" sz="500" b="0" i="0" u="none" strike="noStrike" dirty="0">
                <a:solidFill>
                  <a:srgbClr val="9876AA"/>
                </a:solidFill>
                <a:effectLst/>
                <a:latin typeface="Courier New" panose="02070309020205020404" pitchFamily="49" charset="0"/>
              </a:rPr>
              <a:t>storage</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private </a:t>
            </a:r>
            <a:r>
              <a:rPr lang="en-GB" sz="500" b="0" i="0" u="none" strike="noStrike" dirty="0">
                <a:solidFill>
                  <a:srgbClr val="FFC66D"/>
                </a:solidFill>
                <a:effectLst/>
                <a:latin typeface="Courier New" panose="02070309020205020404" pitchFamily="49" charset="0"/>
              </a:rPr>
              <a:t>Computer</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A9B7C6"/>
                </a:solidFill>
                <a:effectLst/>
                <a:latin typeface="Courier New" panose="02070309020205020404" pitchFamily="49" charset="0"/>
              </a:rPr>
              <a:t>ComputerBuilder</a:t>
            </a:r>
            <a:r>
              <a:rPr lang="en-GB" sz="500" b="0" i="0" u="none" strike="noStrike" dirty="0">
                <a:solidFill>
                  <a:srgbClr val="A9B7C6"/>
                </a:solidFill>
                <a:effectLst/>
                <a:latin typeface="Courier New" panose="02070309020205020404" pitchFamily="49" charset="0"/>
              </a:rPr>
              <a:t> builder)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processor</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builder.</a:t>
            </a:r>
            <a:r>
              <a:rPr lang="en-GB" sz="500" b="0" i="0" u="none" strike="noStrike" dirty="0" err="1">
                <a:solidFill>
                  <a:srgbClr val="9876AA"/>
                </a:solidFill>
                <a:effectLst/>
                <a:latin typeface="Courier New" panose="02070309020205020404" pitchFamily="49" charset="0"/>
              </a:rPr>
              <a:t>p</a:t>
            </a:r>
            <a:r>
              <a:rPr lang="en-GB" sz="500" b="0" i="0" u="none" strike="noStrike" dirty="0">
                <a:solidFill>
                  <a:srgbClr val="CC7832"/>
                </a:solidFill>
                <a:effectLst/>
                <a:latin typeface="Courier New" panose="02070309020205020404" pitchFamily="49" charset="0"/>
              </a:rPr>
              <a:t>; </a:t>
            </a:r>
          </a:p>
          <a:p>
            <a:pPr rtl="0">
              <a:spcBef>
                <a:spcPts val="0"/>
              </a:spcBef>
              <a:spcAft>
                <a:spcPts val="0"/>
              </a:spcAft>
            </a:pPr>
            <a:r>
              <a:rPr lang="en-GB" sz="500" dirty="0">
                <a:solidFill>
                  <a:srgbClr val="CC7832"/>
                </a:solidFill>
                <a:latin typeface="Courier New" panose="02070309020205020404" pitchFamily="49" charset="0"/>
              </a:rPr>
              <a:t>       </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memory</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builder.</a:t>
            </a:r>
            <a:r>
              <a:rPr lang="en-GB" sz="500" b="0" i="0" u="none" strike="noStrike" dirty="0" err="1">
                <a:solidFill>
                  <a:srgbClr val="9876AA"/>
                </a:solidFill>
                <a:effectLst/>
                <a:latin typeface="Courier New" panose="02070309020205020404" pitchFamily="49" charset="0"/>
              </a:rPr>
              <a:t>m</a:t>
            </a:r>
            <a:r>
              <a:rPr lang="en-GB" sz="500" b="0" i="0" u="none" strike="noStrike" dirty="0">
                <a:solidFill>
                  <a:srgbClr val="CC7832"/>
                </a:solidFill>
                <a:effectLst/>
                <a:latin typeface="Courier New" panose="02070309020205020404" pitchFamily="49" charset="0"/>
              </a:rPr>
              <a:t>; </a:t>
            </a:r>
          </a:p>
          <a:p>
            <a:pPr rtl="0">
              <a:spcBef>
                <a:spcPts val="0"/>
              </a:spcBef>
              <a:spcAft>
                <a:spcPts val="0"/>
              </a:spcAft>
            </a:pPr>
            <a:r>
              <a:rPr lang="en-GB" sz="500" dirty="0">
                <a:solidFill>
                  <a:srgbClr val="CC7832"/>
                </a:solidFill>
                <a:latin typeface="Courier New" panose="02070309020205020404" pitchFamily="49" charset="0"/>
              </a:rPr>
              <a:t>       </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storage</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builder.</a:t>
            </a:r>
            <a:r>
              <a:rPr lang="en-GB" sz="500" b="0" i="0" u="none" strike="noStrike" dirty="0" err="1">
                <a:solidFill>
                  <a:srgbClr val="9876AA"/>
                </a:solidFill>
                <a:effectLst/>
                <a:latin typeface="Courier New" panose="02070309020205020404" pitchFamily="49" charset="0"/>
              </a:rPr>
              <a:t>s</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static class </a:t>
            </a:r>
            <a:r>
              <a:rPr lang="en-GB" sz="500" b="0" i="0" u="none" strike="noStrike" dirty="0" err="1">
                <a:solidFill>
                  <a:srgbClr val="A9B7C6"/>
                </a:solidFill>
                <a:effectLst/>
                <a:latin typeface="Courier New" panose="02070309020205020404" pitchFamily="49" charset="0"/>
              </a:rPr>
              <a:t>ComputerBuilder</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private </a:t>
            </a:r>
            <a:r>
              <a:rPr lang="en-GB" sz="500" b="0" i="0" u="none" strike="noStrike" dirty="0">
                <a:solidFill>
                  <a:srgbClr val="A9B7C6"/>
                </a:solidFill>
                <a:effectLst/>
                <a:latin typeface="Courier New" panose="02070309020205020404" pitchFamily="49" charset="0"/>
              </a:rPr>
              <a:t>String </a:t>
            </a:r>
            <a:r>
              <a:rPr lang="en-GB" sz="500" b="0" i="0" u="none" strike="noStrike" dirty="0">
                <a:solidFill>
                  <a:srgbClr val="9876AA"/>
                </a:solidFill>
                <a:effectLst/>
                <a:latin typeface="Courier New" panose="02070309020205020404" pitchFamily="49" charset="0"/>
              </a:rPr>
              <a:t>p</a:t>
            </a:r>
            <a:r>
              <a:rPr lang="en-GB" sz="500" b="0" i="0" u="none" strike="noStrike" dirty="0">
                <a:solidFill>
                  <a:srgbClr val="CC7832"/>
                </a:solidFill>
                <a:effectLst/>
                <a:latin typeface="Courier New" panose="02070309020205020404" pitchFamily="49" charset="0"/>
              </a:rPr>
              <a:t>; private </a:t>
            </a:r>
            <a:r>
              <a:rPr lang="en-GB" sz="500" b="0" i="0" u="none" strike="noStrike" dirty="0">
                <a:solidFill>
                  <a:srgbClr val="A9B7C6"/>
                </a:solidFill>
                <a:effectLst/>
                <a:latin typeface="Courier New" panose="02070309020205020404" pitchFamily="49" charset="0"/>
              </a:rPr>
              <a:t>String </a:t>
            </a:r>
            <a:r>
              <a:rPr lang="en-GB" sz="500" b="0" i="0" u="none" strike="noStrike" dirty="0">
                <a:solidFill>
                  <a:srgbClr val="9876AA"/>
                </a:solidFill>
                <a:effectLst/>
                <a:latin typeface="Courier New" panose="02070309020205020404" pitchFamily="49" charset="0"/>
              </a:rPr>
              <a:t>m</a:t>
            </a:r>
            <a:r>
              <a:rPr lang="en-GB" sz="500" b="0" i="0" u="none" strike="noStrike" dirty="0">
                <a:solidFill>
                  <a:srgbClr val="CC7832"/>
                </a:solidFill>
                <a:effectLst/>
                <a:latin typeface="Courier New" panose="02070309020205020404" pitchFamily="49" charset="0"/>
              </a:rPr>
              <a:t>; </a:t>
            </a:r>
          </a:p>
          <a:p>
            <a:pPr rtl="0">
              <a:spcBef>
                <a:spcPts val="0"/>
              </a:spcBef>
              <a:spcAft>
                <a:spcPts val="0"/>
              </a:spcAft>
            </a:pPr>
            <a:r>
              <a:rPr lang="en-GB" sz="500" dirty="0">
                <a:solidFill>
                  <a:srgbClr val="CC7832"/>
                </a:solidFill>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private </a:t>
            </a:r>
            <a:r>
              <a:rPr lang="en-GB" sz="500" b="0" i="0" u="none" strike="noStrike" dirty="0">
                <a:solidFill>
                  <a:srgbClr val="A9B7C6"/>
                </a:solidFill>
                <a:effectLst/>
                <a:latin typeface="Courier New" panose="02070309020205020404" pitchFamily="49" charset="0"/>
              </a:rPr>
              <a:t>String </a:t>
            </a:r>
            <a:r>
              <a:rPr lang="en-GB" sz="500" b="0" i="0" u="none" strike="noStrike" dirty="0">
                <a:solidFill>
                  <a:srgbClr val="9876AA"/>
                </a:solidFill>
                <a:effectLst/>
                <a:latin typeface="Courier New" panose="02070309020205020404" pitchFamily="49" charset="0"/>
              </a:rPr>
              <a:t>s</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public </a:t>
            </a:r>
            <a:r>
              <a:rPr lang="en-GB" sz="500" b="0" i="0" u="none" strike="noStrike" dirty="0" err="1">
                <a:solidFill>
                  <a:srgbClr val="A9B7C6"/>
                </a:solidFill>
                <a:effectLst/>
                <a:latin typeface="Courier New" panose="02070309020205020404" pitchFamily="49" charset="0"/>
              </a:rPr>
              <a:t>ComputerBuilder</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FFC66D"/>
                </a:solidFill>
                <a:effectLst/>
                <a:latin typeface="Courier New" panose="02070309020205020404" pitchFamily="49" charset="0"/>
              </a:rPr>
              <a:t>withP</a:t>
            </a:r>
            <a:r>
              <a:rPr lang="en-GB" sz="500" b="0" i="0" u="none" strike="noStrike" dirty="0">
                <a:solidFill>
                  <a:srgbClr val="A9B7C6"/>
                </a:solidFill>
                <a:effectLst/>
                <a:latin typeface="Courier New" panose="02070309020205020404" pitchFamily="49" charset="0"/>
              </a:rPr>
              <a:t>(String p)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p</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p</a:t>
            </a:r>
            <a:r>
              <a:rPr lang="en-GB" sz="500" b="0" i="0" u="none" strike="noStrike" dirty="0">
                <a:solidFill>
                  <a:srgbClr val="CC7832"/>
                </a:solidFill>
                <a:effectLst/>
                <a:latin typeface="Courier New" panose="02070309020205020404" pitchFamily="49" charset="0"/>
              </a:rPr>
              <a:t>; return this;</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a:t>
            </a:r>
            <a:r>
              <a:rPr lang="en-GB" sz="500" b="0" i="0" u="none" strike="noStrike" dirty="0" err="1">
                <a:solidFill>
                  <a:srgbClr val="A9B7C6"/>
                </a:solidFill>
                <a:effectLst/>
                <a:latin typeface="Courier New" panose="02070309020205020404" pitchFamily="49" charset="0"/>
              </a:rPr>
              <a:t>ComputerBuilder</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FFC66D"/>
                </a:solidFill>
                <a:effectLst/>
                <a:latin typeface="Courier New" panose="02070309020205020404" pitchFamily="49" charset="0"/>
              </a:rPr>
              <a:t>withM</a:t>
            </a:r>
            <a:r>
              <a:rPr lang="en-GB" sz="500" b="0" i="0" u="none" strike="noStrike" dirty="0">
                <a:solidFill>
                  <a:srgbClr val="A9B7C6"/>
                </a:solidFill>
                <a:effectLst/>
                <a:latin typeface="Courier New" panose="02070309020205020404" pitchFamily="49" charset="0"/>
              </a:rPr>
              <a:t>(String m)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m</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m</a:t>
            </a:r>
            <a:r>
              <a:rPr lang="en-GB" sz="500" b="0" i="0" u="none" strike="noStrike" dirty="0">
                <a:solidFill>
                  <a:srgbClr val="CC7832"/>
                </a:solidFill>
                <a:effectLst/>
                <a:latin typeface="Courier New" panose="02070309020205020404" pitchFamily="49" charset="0"/>
              </a:rPr>
              <a:t>; return this;</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a:t>
            </a:r>
            <a:r>
              <a:rPr lang="en-GB" sz="500" b="0" i="0" u="none" strike="noStrike" dirty="0" err="1">
                <a:solidFill>
                  <a:srgbClr val="A9B7C6"/>
                </a:solidFill>
                <a:effectLst/>
                <a:latin typeface="Courier New" panose="02070309020205020404" pitchFamily="49" charset="0"/>
              </a:rPr>
              <a:t>ComputerBuilder</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FFC66D"/>
                </a:solidFill>
                <a:effectLst/>
                <a:latin typeface="Courier New" panose="02070309020205020404" pitchFamily="49" charset="0"/>
              </a:rPr>
              <a:t>withS</a:t>
            </a:r>
            <a:r>
              <a:rPr lang="en-GB" sz="500" b="0" i="0" u="none" strike="noStrike" dirty="0">
                <a:solidFill>
                  <a:srgbClr val="A9B7C6"/>
                </a:solidFill>
                <a:effectLst/>
                <a:latin typeface="Courier New" panose="02070309020205020404" pitchFamily="49" charset="0"/>
              </a:rPr>
              <a:t>(String s)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s</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s</a:t>
            </a:r>
            <a:r>
              <a:rPr lang="en-GB" sz="500" b="0" i="0" u="none" strike="noStrike" dirty="0">
                <a:solidFill>
                  <a:srgbClr val="CC7832"/>
                </a:solidFill>
                <a:effectLst/>
                <a:latin typeface="Courier New" panose="02070309020205020404" pitchFamily="49" charset="0"/>
              </a:rPr>
              <a:t>; return this;</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a:t>
            </a:r>
            <a:r>
              <a:rPr lang="en-GB" sz="500" b="0" i="0" u="none" strike="noStrike" dirty="0">
                <a:solidFill>
                  <a:srgbClr val="A9B7C6"/>
                </a:solidFill>
                <a:effectLst/>
                <a:latin typeface="Courier New" panose="02070309020205020404" pitchFamily="49" charset="0"/>
              </a:rPr>
              <a:t>Computer </a:t>
            </a:r>
            <a:r>
              <a:rPr lang="en-GB" sz="500" b="0" i="0" u="none" strike="noStrike" dirty="0">
                <a:solidFill>
                  <a:srgbClr val="FFC66D"/>
                </a:solidFill>
                <a:effectLst/>
                <a:latin typeface="Courier New" panose="02070309020205020404" pitchFamily="49" charset="0"/>
              </a:rPr>
              <a:t>build</a:t>
            </a:r>
            <a:r>
              <a:rPr lang="en-GB" sz="500" b="0" i="0" u="none" strike="noStrike" dirty="0">
                <a:solidFill>
                  <a:srgbClr val="A9B7C6"/>
                </a:solidFill>
                <a:effectLst/>
                <a:latin typeface="Courier New" panose="02070309020205020404" pitchFamily="49" charset="0"/>
              </a:rPr>
              <a:t>()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return new </a:t>
            </a:r>
            <a:r>
              <a:rPr lang="en-GB" sz="500" b="0" i="0" u="none" strike="noStrike" dirty="0">
                <a:solidFill>
                  <a:srgbClr val="A9B7C6"/>
                </a:solidFill>
                <a:effectLst/>
                <a:latin typeface="Courier New" panose="02070309020205020404" pitchFamily="49" charset="0"/>
              </a:rPr>
              <a:t>Computer(</a:t>
            </a:r>
            <a:r>
              <a:rPr lang="en-GB" sz="500" b="0" i="0" u="none" strike="noStrike" dirty="0">
                <a:solidFill>
                  <a:srgbClr val="CC7832"/>
                </a:solidFill>
                <a:effectLst/>
                <a:latin typeface="Courier New" panose="02070309020205020404" pitchFamily="49" charset="0"/>
              </a:rPr>
              <a:t>this</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dirty="0"/>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static void </a:t>
            </a:r>
            <a:r>
              <a:rPr lang="en-GB" sz="500" b="0" i="0" u="none" strike="noStrike" dirty="0">
                <a:solidFill>
                  <a:srgbClr val="FFC66D"/>
                </a:solidFill>
                <a:effectLst/>
                <a:latin typeface="Courier New" panose="02070309020205020404" pitchFamily="49" charset="0"/>
              </a:rPr>
              <a:t>main</a:t>
            </a:r>
            <a:r>
              <a:rPr lang="en-GB" sz="500" b="0" i="0" u="none" strike="noStrike" dirty="0">
                <a:solidFill>
                  <a:srgbClr val="A9B7C6"/>
                </a:solidFill>
                <a:effectLst/>
                <a:latin typeface="Courier New" panose="02070309020205020404" pitchFamily="49" charset="0"/>
              </a:rPr>
              <a:t>(String[] </a:t>
            </a:r>
            <a:r>
              <a:rPr lang="en-GB" sz="500" b="0" i="0" u="none" strike="noStrike" dirty="0" err="1">
                <a:solidFill>
                  <a:srgbClr val="A9B7C6"/>
                </a:solidFill>
                <a:effectLst/>
                <a:latin typeface="Courier New" panose="02070309020205020404" pitchFamily="49" charset="0"/>
              </a:rPr>
              <a:t>args</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Computer c = </a:t>
            </a:r>
            <a:r>
              <a:rPr lang="en-GB" sz="500" b="0" i="0" u="none" strike="noStrike" dirty="0">
                <a:solidFill>
                  <a:srgbClr val="CC7832"/>
                </a:solidFill>
                <a:effectLst/>
                <a:latin typeface="Courier New" panose="02070309020205020404" pitchFamily="49" charset="0"/>
              </a:rPr>
              <a:t>new </a:t>
            </a:r>
            <a:r>
              <a:rPr lang="en-GB" sz="500" b="0" i="0" u="none" strike="noStrike" dirty="0" err="1">
                <a:solidFill>
                  <a:srgbClr val="A9B7C6"/>
                </a:solidFill>
                <a:effectLst/>
                <a:latin typeface="Courier New" panose="02070309020205020404" pitchFamily="49" charset="0"/>
              </a:rPr>
              <a:t>Computer.ComputerBuilder</a:t>
            </a:r>
            <a:r>
              <a:rPr lang="en-GB" sz="500" b="0" i="0" u="none" strike="noStrike" dirty="0">
                <a:solidFill>
                  <a:srgbClr val="A9B7C6"/>
                </a:solidFill>
                <a:effectLst/>
                <a:latin typeface="Courier New" panose="02070309020205020404" pitchFamily="49" charset="0"/>
              </a:rPr>
              <a:t>()</a:t>
            </a: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withP</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"i9"</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A9B7C6"/>
                </a:solidFill>
                <a:effectLst/>
                <a:latin typeface="Courier New" panose="02070309020205020404" pitchFamily="49" charset="0"/>
              </a:rPr>
              <a:t>withM</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"2TB"</a:t>
            </a:r>
            <a:r>
              <a:rPr lang="en-GB" sz="500" b="0" i="0" u="none" strike="noStrike" dirty="0">
                <a:solidFill>
                  <a:srgbClr val="A9B7C6"/>
                </a:solidFill>
                <a:effectLst/>
                <a:latin typeface="Courier New" panose="02070309020205020404" pitchFamily="49" charset="0"/>
              </a:rPr>
              <a:t>)</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withS</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"12PB"</a:t>
            </a:r>
            <a:r>
              <a:rPr lang="en-GB" sz="500" b="0" i="0" u="none" strike="noStrike" dirty="0">
                <a:solidFill>
                  <a:srgbClr val="A9B7C6"/>
                </a:solidFill>
                <a:effectLst/>
                <a:latin typeface="Courier New" panose="02070309020205020404" pitchFamily="49" charset="0"/>
              </a:rPr>
              <a:t>).build()</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r>
              <a:rPr lang="en-GB" sz="500" dirty="0">
                <a:solidFill>
                  <a:srgbClr val="A9B7C6"/>
                </a:solidFill>
                <a:latin typeface="Courier New" panose="02070309020205020404" pitchFamily="49" charset="0"/>
              </a:rPr>
              <a:t>}</a:t>
            </a:r>
            <a:br>
              <a:rPr lang="en-GB" sz="800" dirty="0"/>
            </a:br>
            <a:endParaRPr lang="en-GB" sz="600" i="0" u="none" strike="noStrike" dirty="0">
              <a:solidFill>
                <a:srgbClr val="000000"/>
              </a:solidFill>
              <a:effectLst/>
              <a:latin typeface="Arial" panose="020B0604020202020204" pitchFamily="34" charset="0"/>
            </a:endParaRPr>
          </a:p>
          <a:p>
            <a:pPr rtl="0">
              <a:spcBef>
                <a:spcPts val="0"/>
              </a:spcBef>
              <a:spcAft>
                <a:spcPts val="0"/>
              </a:spcAft>
            </a:pPr>
            <a:endParaRPr lang="en-GB" sz="600" dirty="0">
              <a:effectLst/>
            </a:endParaRPr>
          </a:p>
          <a:p>
            <a:br>
              <a:rPr lang="en-GB" sz="800" dirty="0"/>
            </a:br>
            <a:br>
              <a:rPr lang="en-GB" sz="500" dirty="0"/>
            </a:br>
            <a:endParaRPr lang="en-GB" sz="500" dirty="0"/>
          </a:p>
          <a:p>
            <a:endParaRPr lang="en-GB" sz="600" dirty="0"/>
          </a:p>
        </p:txBody>
      </p:sp>
      <p:sp>
        <p:nvSpPr>
          <p:cNvPr id="23" name="TextBox 22">
            <a:extLst>
              <a:ext uri="{FF2B5EF4-FFF2-40B4-BE49-F238E27FC236}">
                <a16:creationId xmlns:a16="http://schemas.microsoft.com/office/drawing/2014/main" id="{0FC47DED-8222-9806-06B1-091474A753C6}"/>
              </a:ext>
            </a:extLst>
          </p:cNvPr>
          <p:cNvSpPr txBox="1"/>
          <p:nvPr/>
        </p:nvSpPr>
        <p:spPr>
          <a:xfrm>
            <a:off x="5121606" y="2934260"/>
            <a:ext cx="1691252" cy="4262705"/>
          </a:xfrm>
          <a:prstGeom prst="rect">
            <a:avLst/>
          </a:prstGeom>
          <a:noFill/>
        </p:spPr>
        <p:txBody>
          <a:bodyPr wrap="square" rtlCol="0">
            <a:spAutoFit/>
          </a:bodyPr>
          <a:lstStyle/>
          <a:p>
            <a:r>
              <a:rPr lang="en-GB" sz="600" b="1" u="sng" dirty="0"/>
              <a:t>11) The Command Pattern</a:t>
            </a:r>
          </a:p>
          <a:p>
            <a:r>
              <a:rPr lang="en-GB" sz="600" dirty="0"/>
              <a:t>The classical way of doing Concurrency in Java is by making classes extend Thread and have a .start() method, or implement Runnable and have the .run() method. </a:t>
            </a:r>
            <a:r>
              <a:rPr lang="en-GB" sz="600" b="1" dirty="0"/>
              <a:t>The Command Pattern </a:t>
            </a:r>
            <a:r>
              <a:rPr lang="en-GB" sz="600" dirty="0"/>
              <a:t>involves a command queue – where we queue up our commands, and run .</a:t>
            </a:r>
            <a:r>
              <a:rPr lang="en-GB" sz="600" dirty="0" err="1"/>
              <a:t>executeAll</a:t>
            </a:r>
            <a:r>
              <a:rPr lang="en-GB" sz="600" dirty="0"/>
              <a:t>() to execute them. Having some producer threads queue up commands, and some consumer threads process them improves performance as it acts as a load balancer.</a:t>
            </a:r>
          </a:p>
          <a:p>
            <a:pPr rtl="0">
              <a:spcBef>
                <a:spcPts val="0"/>
              </a:spcBef>
              <a:spcAft>
                <a:spcPts val="0"/>
              </a:spcAft>
            </a:pPr>
            <a:r>
              <a:rPr lang="en-GB" sz="500" b="0" i="0" u="none" strike="noStrike" dirty="0">
                <a:solidFill>
                  <a:srgbClr val="CC7832"/>
                </a:solidFill>
                <a:effectLst/>
                <a:latin typeface="Courier New" panose="02070309020205020404" pitchFamily="49" charset="0"/>
              </a:rPr>
              <a:t>import </a:t>
            </a:r>
            <a:r>
              <a:rPr lang="en-GB" sz="500" b="0" i="0" u="none" strike="noStrike" dirty="0" err="1">
                <a:solidFill>
                  <a:srgbClr val="A9B7C6"/>
                </a:solidFill>
                <a:effectLst/>
                <a:latin typeface="Courier New" panose="02070309020205020404" pitchFamily="49" charset="0"/>
              </a:rPr>
              <a:t>java.util.concurrent.Executor</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import </a:t>
            </a:r>
            <a:r>
              <a:rPr lang="en-GB" sz="500" b="0" i="0" u="none" strike="noStrike" dirty="0" err="1">
                <a:solidFill>
                  <a:srgbClr val="A9B7C6"/>
                </a:solidFill>
                <a:effectLst/>
                <a:latin typeface="Courier New" panose="02070309020205020404" pitchFamily="49" charset="0"/>
              </a:rPr>
              <a:t>java.util.concurrent.Executors</a:t>
            </a:r>
            <a:r>
              <a:rPr lang="en-GB" sz="500" b="0" i="0" u="none" strike="noStrike" dirty="0">
                <a:solidFill>
                  <a:srgbClr val="CC7832"/>
                </a:solidFill>
                <a:effectLst/>
                <a:latin typeface="Courier New" panose="02070309020205020404" pitchFamily="49" charset="0"/>
              </a:rPr>
              <a:t>;</a:t>
            </a:r>
            <a:br>
              <a:rPr lang="en-GB" sz="500" b="0" dirty="0">
                <a:effectLst/>
              </a:rPr>
            </a:br>
            <a:r>
              <a:rPr lang="en-GB" sz="500" b="0" i="0" u="none" strike="noStrike" dirty="0">
                <a:solidFill>
                  <a:srgbClr val="CC7832"/>
                </a:solidFill>
                <a:effectLst/>
                <a:latin typeface="Courier New" panose="02070309020205020404" pitchFamily="49" charset="0"/>
              </a:rPr>
              <a:t>public class </a:t>
            </a:r>
            <a:r>
              <a:rPr lang="en-GB" sz="500" b="0" i="0" u="none" strike="noStrike" dirty="0">
                <a:solidFill>
                  <a:srgbClr val="A9B7C6"/>
                </a:solidFill>
                <a:effectLst/>
                <a:latin typeface="Courier New" panose="02070309020205020404" pitchFamily="49" charset="0"/>
              </a:rPr>
              <a:t>Execution {</a:t>
            </a:r>
            <a:endParaRPr lang="en-GB" sz="500" dirty="0"/>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static void </a:t>
            </a:r>
            <a:r>
              <a:rPr lang="en-GB" sz="500" b="0" i="0" u="none" strike="noStrike" dirty="0">
                <a:solidFill>
                  <a:srgbClr val="FFC66D"/>
                </a:solidFill>
                <a:effectLst/>
                <a:latin typeface="Courier New" panose="02070309020205020404" pitchFamily="49" charset="0"/>
              </a:rPr>
              <a:t>main</a:t>
            </a:r>
            <a:r>
              <a:rPr lang="en-GB" sz="500" b="0" i="0" u="none" strike="noStrike" dirty="0">
                <a:solidFill>
                  <a:srgbClr val="A9B7C6"/>
                </a:solidFill>
                <a:effectLst/>
                <a:latin typeface="Courier New" panose="02070309020205020404" pitchFamily="49" charset="0"/>
              </a:rPr>
              <a:t>(String[] </a:t>
            </a:r>
            <a:r>
              <a:rPr lang="en-GB" sz="500" b="0" i="0" u="none" strike="noStrike" dirty="0" err="1">
                <a:solidFill>
                  <a:srgbClr val="A9B7C6"/>
                </a:solidFill>
                <a:effectLst/>
                <a:latin typeface="Courier New" panose="02070309020205020404" pitchFamily="49" charset="0"/>
              </a:rPr>
              <a:t>args</a:t>
            </a:r>
            <a:r>
              <a:rPr lang="en-GB" sz="500" b="0" i="0" u="none" strike="noStrike" dirty="0">
                <a:solidFill>
                  <a:srgbClr val="A9B7C6"/>
                </a:solidFill>
                <a:effectLst/>
                <a:latin typeface="Courier New" panose="02070309020205020404" pitchFamily="49" charset="0"/>
              </a:rPr>
              <a:t>){</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Executor </a:t>
            </a:r>
            <a:r>
              <a:rPr lang="en-GB" sz="500" b="0" i="0" u="none" strike="noStrike" dirty="0" err="1">
                <a:solidFill>
                  <a:srgbClr val="A9B7C6"/>
                </a:solidFill>
                <a:effectLst/>
                <a:latin typeface="Courier New" panose="02070309020205020404" pitchFamily="49" charset="0"/>
              </a:rPr>
              <a:t>executor</a:t>
            </a:r>
            <a:r>
              <a:rPr lang="en-GB" sz="500" b="0" i="0" u="none" strike="noStrike" dirty="0">
                <a:solidFill>
                  <a:srgbClr val="A9B7C6"/>
                </a:solidFill>
                <a:effectLst/>
                <a:latin typeface="Courier New" panose="02070309020205020404" pitchFamily="49" charset="0"/>
              </a:rPr>
              <a:t> = Executors.</a:t>
            </a:r>
          </a:p>
          <a:p>
            <a:pPr rtl="0">
              <a:spcBef>
                <a:spcPts val="0"/>
              </a:spcBef>
              <a:spcAft>
                <a:spcPts val="0"/>
              </a:spcAft>
            </a:pPr>
            <a:r>
              <a:rPr lang="en-GB" sz="500" b="0" i="1" u="none" strike="noStrike" dirty="0">
                <a:solidFill>
                  <a:srgbClr val="A9B7C6"/>
                </a:solidFill>
                <a:effectLst/>
                <a:latin typeface="Courier New" panose="02070309020205020404" pitchFamily="49" charset="0"/>
              </a:rPr>
              <a:t> </a:t>
            </a:r>
            <a:r>
              <a:rPr lang="en-GB" sz="500" b="0" i="1" u="none" strike="noStrike" dirty="0" err="1">
                <a:solidFill>
                  <a:srgbClr val="A9B7C6"/>
                </a:solidFill>
                <a:effectLst/>
                <a:latin typeface="Courier New" panose="02070309020205020404" pitchFamily="49" charset="0"/>
              </a:rPr>
              <a:t>newFixedThreadPool</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897BB"/>
                </a:solidFill>
                <a:effectLst/>
                <a:latin typeface="Courier New" panose="02070309020205020404" pitchFamily="49" charset="0"/>
              </a:rPr>
              <a:t>2</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executor.execute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new </a:t>
            </a:r>
            <a:r>
              <a:rPr lang="en-GB" sz="500" b="0" i="0" u="none" strike="noStrike" dirty="0">
                <a:solidFill>
                  <a:srgbClr val="A9B7C6"/>
                </a:solidFill>
                <a:effectLst/>
                <a:latin typeface="Courier New" panose="02070309020205020404" pitchFamily="49" charset="0"/>
              </a:rPr>
              <a:t>Counter(</a:t>
            </a:r>
            <a:r>
              <a:rPr lang="en-GB" sz="500" b="0" i="0" u="none" strike="noStrike" dirty="0">
                <a:solidFill>
                  <a:srgbClr val="6A8759"/>
                </a:solidFill>
                <a:effectLst/>
                <a:latin typeface="Courier New" panose="02070309020205020404" pitchFamily="49" charset="0"/>
              </a:rPr>
              <a:t>"A"</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6897BB"/>
                </a:solidFill>
                <a:effectLst/>
                <a:latin typeface="Courier New" panose="02070309020205020404" pitchFamily="49" charset="0"/>
              </a:rPr>
              <a:t>10</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executor.execute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new </a:t>
            </a:r>
            <a:r>
              <a:rPr lang="en-GB" sz="500" b="0" i="0" u="none" strike="noStrike" dirty="0">
                <a:solidFill>
                  <a:srgbClr val="A9B7C6"/>
                </a:solidFill>
                <a:effectLst/>
                <a:latin typeface="Courier New" panose="02070309020205020404" pitchFamily="49" charset="0"/>
              </a:rPr>
              <a:t>Counter(</a:t>
            </a:r>
            <a:r>
              <a:rPr lang="en-GB" sz="500" b="0" i="0" u="none" strike="noStrike" dirty="0">
                <a:solidFill>
                  <a:srgbClr val="6A8759"/>
                </a:solidFill>
                <a:effectLst/>
                <a:latin typeface="Courier New" panose="02070309020205020404" pitchFamily="49" charset="0"/>
              </a:rPr>
              <a:t>"B"</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6897BB"/>
                </a:solidFill>
                <a:effectLst/>
                <a:latin typeface="Courier New" panose="02070309020205020404" pitchFamily="49" charset="0"/>
              </a:rPr>
              <a:t>10</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executor.execute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new </a:t>
            </a:r>
            <a:r>
              <a:rPr lang="en-GB" sz="500" b="0" i="0" u="none" strike="noStrike" dirty="0">
                <a:solidFill>
                  <a:srgbClr val="A9B7C6"/>
                </a:solidFill>
                <a:effectLst/>
                <a:latin typeface="Courier New" panose="02070309020205020404" pitchFamily="49" charset="0"/>
              </a:rPr>
              <a:t>Counter(</a:t>
            </a:r>
            <a:r>
              <a:rPr lang="en-GB" sz="500" b="0" i="0" u="none" strike="noStrike" dirty="0">
                <a:solidFill>
                  <a:srgbClr val="6A8759"/>
                </a:solidFill>
                <a:effectLst/>
                <a:latin typeface="Courier New" panose="02070309020205020404" pitchFamily="49" charset="0"/>
              </a:rPr>
              <a:t>"C"</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6897BB"/>
                </a:solidFill>
                <a:effectLst/>
                <a:latin typeface="Courier New" panose="02070309020205020404" pitchFamily="49" charset="0"/>
              </a:rPr>
              <a:t>10</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System.</a:t>
            </a:r>
            <a:r>
              <a:rPr lang="en-GB" sz="500" b="0" i="1" u="none" strike="noStrike" dirty="0" err="1">
                <a:solidFill>
                  <a:srgbClr val="9876AA"/>
                </a:solidFill>
                <a:effectLst/>
                <a:latin typeface="Courier New" panose="02070309020205020404" pitchFamily="49" charset="0"/>
              </a:rPr>
              <a:t>out</a:t>
            </a:r>
            <a:r>
              <a:rPr lang="en-GB" sz="500" b="0" i="0" u="none" strike="noStrike" dirty="0" err="1">
                <a:solidFill>
                  <a:srgbClr val="A9B7C6"/>
                </a:solidFill>
                <a:effectLst/>
                <a:latin typeface="Courier New" panose="02070309020205020404" pitchFamily="49" charset="0"/>
              </a:rPr>
              <a:t>.println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"We've done."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endParaRPr lang="en-GB" sz="500" dirty="0">
              <a:solidFill>
                <a:srgbClr val="A9B7C6"/>
              </a:solidFill>
              <a:latin typeface="Courier New" panose="02070309020205020404" pitchFamily="49" charset="0"/>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static class </a:t>
            </a:r>
            <a:r>
              <a:rPr lang="en-GB" sz="500" b="0" i="0" u="none" strike="noStrike" dirty="0">
                <a:solidFill>
                  <a:srgbClr val="A9B7C6"/>
                </a:solidFill>
                <a:effectLst/>
                <a:latin typeface="Courier New" panose="02070309020205020404" pitchFamily="49" charset="0"/>
              </a:rPr>
              <a:t>Counter </a:t>
            </a:r>
            <a:r>
              <a:rPr lang="en-GB" sz="500" b="0" i="0" u="none" strike="noStrike" dirty="0">
                <a:solidFill>
                  <a:srgbClr val="CC7832"/>
                </a:solidFill>
                <a:effectLst/>
                <a:latin typeface="Courier New" panose="02070309020205020404" pitchFamily="49" charset="0"/>
              </a:rPr>
              <a:t>implements     </a:t>
            </a:r>
          </a:p>
          <a:p>
            <a:pPr rtl="0">
              <a:spcBef>
                <a:spcPts val="0"/>
              </a:spcBef>
              <a:spcAft>
                <a:spcPts val="0"/>
              </a:spcAft>
            </a:pPr>
            <a:r>
              <a:rPr lang="en-GB" sz="500" b="0" i="0" u="none" strike="noStrike" dirty="0">
                <a:solidFill>
                  <a:srgbClr val="A9B7C6"/>
                </a:solidFill>
                <a:effectLst/>
                <a:latin typeface="Courier New" panose="02070309020205020404" pitchFamily="49" charset="0"/>
              </a:rPr>
              <a:t>Runnable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String </a:t>
            </a:r>
            <a:r>
              <a:rPr lang="en-GB" sz="500" b="0" i="0" u="none" strike="noStrike" dirty="0">
                <a:solidFill>
                  <a:srgbClr val="9876AA"/>
                </a:solidFill>
                <a:effectLst/>
                <a:latin typeface="Courier New" panose="02070309020205020404" pitchFamily="49" charset="0"/>
              </a:rPr>
              <a:t>name</a:t>
            </a:r>
            <a:r>
              <a:rPr lang="en-GB" sz="500" b="0" i="0" u="none" strike="noStrike" dirty="0">
                <a:solidFill>
                  <a:srgbClr val="CC7832"/>
                </a:solidFill>
                <a:effectLst/>
                <a:latin typeface="Courier New" panose="02070309020205020404" pitchFamily="49" charset="0"/>
              </a:rPr>
              <a:t>; int </a:t>
            </a:r>
            <a:r>
              <a:rPr lang="en-GB" sz="500" b="0" i="0" u="none" strike="noStrike" dirty="0" err="1">
                <a:solidFill>
                  <a:srgbClr val="9876AA"/>
                </a:solidFill>
                <a:effectLst/>
                <a:latin typeface="Courier New" panose="02070309020205020404" pitchFamily="49" charset="0"/>
              </a:rPr>
              <a:t>countTo</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6897BB"/>
                </a:solidFill>
                <a:effectLst/>
                <a:latin typeface="Courier New" panose="02070309020205020404" pitchFamily="49" charset="0"/>
              </a:rPr>
              <a:t>0</a:t>
            </a:r>
            <a:r>
              <a:rPr lang="en-GB" sz="500" b="0" i="0" u="none" strike="noStrike" dirty="0">
                <a:solidFill>
                  <a:srgbClr val="CC7832"/>
                </a:solidFill>
                <a:effectLst/>
                <a:latin typeface="Courier New" panose="02070309020205020404" pitchFamily="49" charset="0"/>
              </a:rPr>
              <a:t>;</a:t>
            </a:r>
          </a:p>
          <a:p>
            <a:pPr rtl="0">
              <a:spcBef>
                <a:spcPts val="0"/>
              </a:spcBef>
              <a:spcAft>
                <a:spcPts val="0"/>
              </a:spcAft>
            </a:pPr>
            <a:r>
              <a:rPr lang="en-GB" sz="500" dirty="0">
                <a:solidFill>
                  <a:srgbClr val="CC7832"/>
                </a:solidFill>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a:t>
            </a:r>
            <a:r>
              <a:rPr lang="en-GB" sz="500" b="0" i="0" u="none" strike="noStrike" dirty="0">
                <a:solidFill>
                  <a:srgbClr val="FFC66D"/>
                </a:solidFill>
                <a:effectLst/>
                <a:latin typeface="Courier New" panose="02070309020205020404" pitchFamily="49" charset="0"/>
              </a:rPr>
              <a:t>Counter</a:t>
            </a:r>
            <a:r>
              <a:rPr lang="en-GB" sz="500" b="0" i="0" u="none" strike="noStrike" dirty="0">
                <a:solidFill>
                  <a:srgbClr val="A9B7C6"/>
                </a:solidFill>
                <a:effectLst/>
                <a:latin typeface="Courier New" panose="02070309020205020404" pitchFamily="49" charset="0"/>
              </a:rPr>
              <a:t>(String n</a:t>
            </a:r>
            <a:r>
              <a:rPr lang="en-GB" sz="500" b="0" i="0" u="none" strike="noStrike" dirty="0">
                <a:solidFill>
                  <a:srgbClr val="CC7832"/>
                </a:solidFill>
                <a:effectLst/>
                <a:latin typeface="Courier New" panose="02070309020205020404" pitchFamily="49" charset="0"/>
              </a:rPr>
              <a:t>, int </a:t>
            </a:r>
            <a:r>
              <a:rPr lang="en-GB" sz="500" b="0" i="0" u="none" strike="noStrike" dirty="0">
                <a:solidFill>
                  <a:srgbClr val="A9B7C6"/>
                </a:solidFill>
                <a:effectLst/>
                <a:latin typeface="Courier New" panose="02070309020205020404" pitchFamily="49" charset="0"/>
              </a:rPr>
              <a:t>c){</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this</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9876AA"/>
                </a:solidFill>
                <a:effectLst/>
                <a:latin typeface="Courier New" panose="02070309020205020404" pitchFamily="49" charset="0"/>
              </a:rPr>
              <a:t>name </a:t>
            </a:r>
            <a:r>
              <a:rPr lang="en-GB" sz="500" b="0" i="0" u="none" strike="noStrike" dirty="0">
                <a:solidFill>
                  <a:srgbClr val="A9B7C6"/>
                </a:solidFill>
                <a:effectLst/>
                <a:latin typeface="Courier New" panose="02070309020205020404" pitchFamily="49" charset="0"/>
              </a:rPr>
              <a:t>= n</a:t>
            </a: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countTo</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c</a:t>
            </a:r>
            <a:r>
              <a:rPr lang="en-GB" sz="500" b="0" i="0" u="none" strike="noStrike" dirty="0">
                <a:solidFill>
                  <a:srgbClr val="CC7832"/>
                </a:solidFill>
                <a:effectLst/>
                <a:latin typeface="Courier New" panose="02070309020205020404" pitchFamily="49" charset="0"/>
              </a:rPr>
              <a:t>;</a:t>
            </a:r>
          </a:p>
          <a:p>
            <a:pPr rtl="0">
              <a:spcBef>
                <a:spcPts val="0"/>
              </a:spcBef>
              <a:spcAft>
                <a:spcPts val="0"/>
              </a:spcAft>
            </a:pPr>
            <a:r>
              <a:rPr lang="en-GB" sz="500" dirty="0">
                <a:solidFill>
                  <a:srgbClr val="CC7832"/>
                </a:solidFill>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a:t>
            </a:r>
          </a:p>
          <a:p>
            <a:pPr rtl="0">
              <a:spcBef>
                <a:spcPts val="0"/>
              </a:spcBef>
              <a:spcAft>
                <a:spcPts val="0"/>
              </a:spcAft>
            </a:pPr>
            <a:r>
              <a:rPr lang="en-GB" sz="500" b="0" i="0" u="none" strike="noStrike" dirty="0">
                <a:solidFill>
                  <a:srgbClr val="BBB529"/>
                </a:solidFill>
                <a:effectLst/>
                <a:latin typeface="Courier New" panose="02070309020205020404" pitchFamily="49" charset="0"/>
              </a:rPr>
              <a:t>  @Override</a:t>
            </a:r>
            <a:endParaRPr lang="en-GB" sz="500" b="0" dirty="0">
              <a:effectLst/>
            </a:endParaRPr>
          </a:p>
          <a:p>
            <a:pPr rtl="0">
              <a:spcBef>
                <a:spcPts val="0"/>
              </a:spcBef>
              <a:spcAft>
                <a:spcPts val="0"/>
              </a:spcAft>
            </a:pPr>
            <a:r>
              <a:rPr lang="en-GB" sz="500" b="0" i="0" u="none" strike="noStrike" dirty="0">
                <a:solidFill>
                  <a:srgbClr val="BBB529"/>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void </a:t>
            </a:r>
            <a:r>
              <a:rPr lang="en-GB" sz="500" b="0" i="0" u="none" strike="noStrike" dirty="0">
                <a:solidFill>
                  <a:srgbClr val="FFC66D"/>
                </a:solidFill>
                <a:effectLst/>
                <a:latin typeface="Courier New" panose="02070309020205020404" pitchFamily="49" charset="0"/>
              </a:rPr>
              <a:t>run</a:t>
            </a:r>
            <a:r>
              <a:rPr lang="en-GB" sz="500" b="0" i="0" u="none" strike="noStrike" dirty="0">
                <a:solidFill>
                  <a:srgbClr val="A9B7C6"/>
                </a:solidFill>
                <a:effectLst/>
                <a:latin typeface="Courier New" panose="02070309020205020404" pitchFamily="49" charset="0"/>
              </a:rPr>
              <a:t>() {</a:t>
            </a:r>
            <a:endParaRPr lang="en-GB" sz="500" dirty="0"/>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System.</a:t>
            </a:r>
            <a:r>
              <a:rPr lang="en-GB" sz="500" b="0" i="1" u="none" strike="noStrike" dirty="0" err="1">
                <a:solidFill>
                  <a:srgbClr val="9876AA"/>
                </a:solidFill>
                <a:effectLst/>
                <a:latin typeface="Courier New" panose="02070309020205020404" pitchFamily="49" charset="0"/>
              </a:rPr>
              <a:t>out</a:t>
            </a:r>
            <a:r>
              <a:rPr lang="en-GB" sz="500" b="0" i="0" u="none" strike="noStrike" dirty="0" err="1">
                <a:solidFill>
                  <a:srgbClr val="A9B7C6"/>
                </a:solidFill>
                <a:effectLst/>
                <a:latin typeface="Courier New" panose="02070309020205020404" pitchFamily="49" charset="0"/>
              </a:rPr>
              <a:t>.println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"name: " </a:t>
            </a:r>
            <a:r>
              <a:rPr lang="en-GB" sz="500" b="0" i="0" u="none" strike="noStrike" dirty="0">
                <a:solidFill>
                  <a:srgbClr val="A9B7C6"/>
                </a:solidFill>
                <a:effectLst/>
                <a:latin typeface="Courier New" panose="02070309020205020404" pitchFamily="49" charset="0"/>
              </a:rPr>
              <a:t>+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a:solidFill>
                  <a:srgbClr val="9876AA"/>
                </a:solidFill>
                <a:effectLst/>
                <a:latin typeface="Courier New" panose="02070309020205020404" pitchFamily="49" charset="0"/>
              </a:rPr>
              <a:t>name </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6A8759"/>
                </a:solidFill>
                <a:effectLst/>
                <a:latin typeface="Courier New" panose="02070309020205020404" pitchFamily="49" charset="0"/>
              </a:rPr>
              <a:t>" count: " </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9876AA"/>
                </a:solidFill>
                <a:effectLst/>
                <a:latin typeface="Courier New" panose="02070309020205020404" pitchFamily="49" charset="0"/>
              </a:rPr>
              <a:t>countTo</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  </a:t>
            </a:r>
          </a:p>
          <a:p>
            <a:pPr rtl="0">
              <a:spcBef>
                <a:spcPts val="0"/>
              </a:spcBef>
              <a:spcAft>
                <a:spcPts val="0"/>
              </a:spcAft>
            </a:pPr>
            <a:r>
              <a:rPr lang="en-GB" sz="500" dirty="0">
                <a:solidFill>
                  <a:srgbClr val="CC7832"/>
                </a:solidFill>
                <a:latin typeface="Courier New" panose="02070309020205020404" pitchFamily="49" charset="0"/>
              </a:rPr>
              <a:t>    </a:t>
            </a:r>
            <a:r>
              <a:rPr lang="en-GB" sz="500" b="0" i="0" u="none" strike="noStrike" dirty="0" err="1">
                <a:solidFill>
                  <a:srgbClr val="9876AA"/>
                </a:solidFill>
                <a:effectLst/>
                <a:latin typeface="Courier New" panose="02070309020205020404" pitchFamily="49" charset="0"/>
              </a:rPr>
              <a:t>countTo</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p>
          <a:p>
            <a:pPr rtl="0">
              <a:spcBef>
                <a:spcPts val="0"/>
              </a:spcBef>
              <a:spcAft>
                <a:spcPts val="0"/>
              </a:spcAft>
            </a:pPr>
            <a:r>
              <a:rPr lang="en-GB" sz="500" b="0" i="0" u="none" strike="noStrike" dirty="0">
                <a:solidFill>
                  <a:srgbClr val="A9B7C6"/>
                </a:solidFill>
                <a:effectLst/>
                <a:latin typeface="Courier New" panose="02070309020205020404" pitchFamily="49" charset="0"/>
              </a:rPr>
              <a:t>}</a:t>
            </a:r>
            <a:endParaRPr lang="en-GB" sz="500" b="0" dirty="0">
              <a:effectLst/>
            </a:endParaRPr>
          </a:p>
          <a:p>
            <a:r>
              <a:rPr lang="en-GB" sz="600" dirty="0"/>
              <a:t>An </a:t>
            </a:r>
            <a:r>
              <a:rPr lang="en-GB" sz="600" b="1" dirty="0" err="1"/>
              <a:t>ExecutorService</a:t>
            </a:r>
            <a:r>
              <a:rPr lang="en-GB" sz="600" b="1" dirty="0"/>
              <a:t> </a:t>
            </a:r>
            <a:r>
              <a:rPr lang="en-GB" sz="600" dirty="0"/>
              <a:t>is an </a:t>
            </a:r>
            <a:r>
              <a:rPr lang="en-GB" sz="600" b="1" dirty="0"/>
              <a:t>Executor </a:t>
            </a:r>
            <a:r>
              <a:rPr lang="en-GB" sz="600" dirty="0"/>
              <a:t>but with more methods. We could have also </a:t>
            </a:r>
            <a:r>
              <a:rPr lang="en-GB" sz="600" b="1" dirty="0"/>
              <a:t>implemented </a:t>
            </a:r>
            <a:r>
              <a:rPr lang="en-GB" sz="600" b="1" dirty="0" err="1"/>
              <a:t>java.util.concurrent.Callable</a:t>
            </a:r>
            <a:r>
              <a:rPr lang="en-GB" sz="600" b="1" dirty="0"/>
              <a:t> </a:t>
            </a:r>
            <a:r>
              <a:rPr lang="en-GB" sz="600" dirty="0"/>
              <a:t>instead of Runnable, which allows us to return a value with .call(). To get our values we use a </a:t>
            </a:r>
            <a:r>
              <a:rPr lang="en-GB" sz="600" b="1" dirty="0"/>
              <a:t>Future </a:t>
            </a:r>
            <a:r>
              <a:rPr lang="en-GB" sz="600" dirty="0"/>
              <a:t>(Futures have a few methods like .get())</a:t>
            </a:r>
            <a:r>
              <a:rPr lang="en-GB" sz="600" b="1" dirty="0"/>
              <a:t>:</a:t>
            </a:r>
            <a:endParaRPr lang="en-GB" sz="500" b="0" i="0" u="none" strike="noStrike" dirty="0">
              <a:solidFill>
                <a:srgbClr val="CC7832"/>
              </a:solidFill>
              <a:effectLst/>
              <a:latin typeface="Courier New" panose="02070309020205020404" pitchFamily="49" charset="0"/>
            </a:endParaRPr>
          </a:p>
          <a:p>
            <a:pPr rtl="0">
              <a:spcBef>
                <a:spcPts val="0"/>
              </a:spcBef>
              <a:spcAft>
                <a:spcPts val="0"/>
              </a:spcAft>
            </a:pPr>
            <a:r>
              <a:rPr lang="en-GB" sz="500" b="0" i="0" u="none" strike="noStrike" dirty="0" err="1">
                <a:solidFill>
                  <a:srgbClr val="A9B7C6"/>
                </a:solidFill>
                <a:effectLst/>
                <a:latin typeface="Courier New" panose="02070309020205020404" pitchFamily="49" charset="0"/>
              </a:rPr>
              <a:t>ExecutorService</a:t>
            </a:r>
            <a:r>
              <a:rPr lang="en-GB" sz="500" b="0" i="0" u="none" strike="noStrike" dirty="0">
                <a:solidFill>
                  <a:srgbClr val="A9B7C6"/>
                </a:solidFill>
                <a:effectLst/>
                <a:latin typeface="Courier New" panose="02070309020205020404" pitchFamily="49" charset="0"/>
              </a:rPr>
              <a:t> executor = </a:t>
            </a:r>
            <a:r>
              <a:rPr lang="en-GB" sz="500" b="0" i="0" u="none" strike="noStrike" dirty="0" err="1">
                <a:solidFill>
                  <a:srgbClr val="A9B7C6"/>
                </a:solidFill>
                <a:effectLst/>
                <a:latin typeface="Courier New" panose="02070309020205020404" pitchFamily="49" charset="0"/>
              </a:rPr>
              <a:t>Executors.</a:t>
            </a:r>
            <a:r>
              <a:rPr lang="en-GB" sz="500" b="0" i="1" u="none" strike="noStrike" dirty="0" err="1">
                <a:solidFill>
                  <a:srgbClr val="A9B7C6"/>
                </a:solidFill>
                <a:effectLst/>
                <a:latin typeface="Courier New" panose="02070309020205020404" pitchFamily="49" charset="0"/>
              </a:rPr>
              <a:t>newFixedThreadPool</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897BB"/>
                </a:solidFill>
                <a:effectLst/>
                <a:latin typeface="Courier New" panose="02070309020205020404" pitchFamily="49" charset="0"/>
              </a:rPr>
              <a:t>2</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r>
              <a:rPr lang="en-GB" sz="500" b="0" i="0" u="none" strike="noStrike" dirty="0">
                <a:solidFill>
                  <a:srgbClr val="A9B7C6"/>
                </a:solidFill>
                <a:effectLst/>
                <a:latin typeface="Courier New" panose="02070309020205020404" pitchFamily="49" charset="0"/>
              </a:rPr>
              <a:t>Future&lt;Integer&gt; f = </a:t>
            </a:r>
            <a:r>
              <a:rPr lang="en-GB" sz="500" b="0" i="0" u="none" strike="noStrike" dirty="0" err="1">
                <a:solidFill>
                  <a:srgbClr val="A9B7C6"/>
                </a:solidFill>
                <a:effectLst/>
                <a:latin typeface="Courier New" panose="02070309020205020404" pitchFamily="49" charset="0"/>
              </a:rPr>
              <a:t>executor.submit</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new </a:t>
            </a:r>
            <a:r>
              <a:rPr lang="en-GB" sz="500" b="0" i="0" u="none" strike="noStrike" dirty="0" err="1">
                <a:solidFill>
                  <a:srgbClr val="A9B7C6"/>
                </a:solidFill>
                <a:effectLst/>
                <a:latin typeface="Courier New" panose="02070309020205020404" pitchFamily="49" charset="0"/>
              </a:rPr>
              <a:t>Cnt</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"A"</a:t>
            </a:r>
            <a:r>
              <a:rPr lang="en-GB" sz="500" b="0" i="0" u="none" strike="noStrike" dirty="0">
                <a:solidFill>
                  <a:srgbClr val="CC7832"/>
                </a:solidFill>
                <a:effectLst/>
                <a:latin typeface="Courier New" panose="02070309020205020404" pitchFamily="49" charset="0"/>
              </a:rPr>
              <a:t>, </a:t>
            </a:r>
            <a:r>
              <a:rPr lang="en-GB" sz="500" b="0" i="0" u="none" strike="noStrike" dirty="0">
                <a:solidFill>
                  <a:srgbClr val="6897BB"/>
                </a:solidFill>
                <a:effectLst/>
                <a:latin typeface="Courier New" panose="02070309020205020404" pitchFamily="49" charset="0"/>
              </a:rPr>
              <a:t>10</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dirty="0">
              <a:solidFill>
                <a:srgbClr val="CC7832"/>
              </a:solidFill>
              <a:latin typeface="Courier New" panose="02070309020205020404" pitchFamily="49" charset="0"/>
            </a:endParaRPr>
          </a:p>
          <a:p>
            <a:r>
              <a:rPr lang="en-GB" sz="600" b="0" i="0" u="none" strike="noStrike" dirty="0">
                <a:effectLst/>
              </a:rPr>
              <a:t>Where </a:t>
            </a:r>
            <a:r>
              <a:rPr lang="en-GB" sz="600" b="0" i="0" u="none" strike="noStrike" dirty="0" err="1">
                <a:effectLst/>
              </a:rPr>
              <a:t>Cnt</a:t>
            </a:r>
            <a:r>
              <a:rPr lang="en-GB" sz="600" b="0" i="0" u="none" strike="noStrike" dirty="0">
                <a:effectLst/>
              </a:rPr>
              <a:t> is a class which implements Callable and the .call method.</a:t>
            </a:r>
          </a:p>
          <a:p>
            <a:endParaRPr lang="en-GB" sz="500" dirty="0"/>
          </a:p>
          <a:p>
            <a:br>
              <a:rPr lang="en-GB" sz="600" dirty="0"/>
            </a:br>
            <a:endParaRPr lang="en-GB" sz="600" dirty="0"/>
          </a:p>
        </p:txBody>
      </p:sp>
      <p:sp>
        <p:nvSpPr>
          <p:cNvPr id="30" name="TextBox 29">
            <a:extLst>
              <a:ext uri="{FF2B5EF4-FFF2-40B4-BE49-F238E27FC236}">
                <a16:creationId xmlns:a16="http://schemas.microsoft.com/office/drawing/2014/main" id="{C1339528-C374-722A-F3BF-560E450E7B21}"/>
              </a:ext>
            </a:extLst>
          </p:cNvPr>
          <p:cNvSpPr txBox="1"/>
          <p:nvPr/>
        </p:nvSpPr>
        <p:spPr>
          <a:xfrm>
            <a:off x="6601009" y="-47332"/>
            <a:ext cx="2040467" cy="3108543"/>
          </a:xfrm>
          <a:prstGeom prst="rect">
            <a:avLst/>
          </a:prstGeom>
          <a:noFill/>
        </p:spPr>
        <p:txBody>
          <a:bodyPr wrap="square" rtlCol="0">
            <a:spAutoFit/>
          </a:bodyPr>
          <a:lstStyle/>
          <a:p>
            <a:r>
              <a:rPr lang="en-GB" sz="600" b="1" u="sng" dirty="0"/>
              <a:t>12) Futures and Latches</a:t>
            </a:r>
          </a:p>
          <a:p>
            <a:pPr rtl="0">
              <a:spcBef>
                <a:spcPts val="0"/>
              </a:spcBef>
              <a:spcAft>
                <a:spcPts val="0"/>
              </a:spcAft>
            </a:pPr>
            <a:r>
              <a:rPr lang="en-GB" sz="600" b="0" i="0" u="none" strike="noStrike" dirty="0">
                <a:solidFill>
                  <a:srgbClr val="000000"/>
                </a:solidFill>
                <a:effectLst/>
              </a:rPr>
              <a:t>A </a:t>
            </a:r>
            <a:r>
              <a:rPr lang="en-GB" sz="600" b="1" i="0" u="none" strike="noStrike" dirty="0">
                <a:solidFill>
                  <a:srgbClr val="000000"/>
                </a:solidFill>
                <a:effectLst/>
              </a:rPr>
              <a:t>Future </a:t>
            </a:r>
            <a:r>
              <a:rPr lang="en-GB" sz="600" b="0" i="0" u="none" strike="noStrike" dirty="0">
                <a:solidFill>
                  <a:srgbClr val="000000"/>
                </a:solidFill>
                <a:effectLst/>
              </a:rPr>
              <a:t>represents the result of an asynchronous computation. It acts as a </a:t>
            </a:r>
            <a:r>
              <a:rPr lang="en-GB" sz="600" b="1" i="0" u="none" strike="noStrike" dirty="0">
                <a:solidFill>
                  <a:srgbClr val="000000"/>
                </a:solidFill>
                <a:effectLst/>
              </a:rPr>
              <a:t>placeholder for the result of a task that has not yet been completed</a:t>
            </a:r>
            <a:r>
              <a:rPr lang="en-GB" sz="600" b="0" i="0" u="none" strike="noStrike" dirty="0">
                <a:solidFill>
                  <a:srgbClr val="000000"/>
                </a:solidFill>
                <a:effectLst/>
              </a:rPr>
              <a:t>. You can use a Future to</a:t>
            </a:r>
            <a:r>
              <a:rPr lang="en-GB" sz="600" b="1" i="0" u="none" strike="noStrike" dirty="0">
                <a:solidFill>
                  <a:srgbClr val="000000"/>
                </a:solidFill>
                <a:effectLst/>
              </a:rPr>
              <a:t> check the status of a task, cancel a task, or retrieve the result of a completed task</a:t>
            </a:r>
            <a:r>
              <a:rPr lang="en-GB" sz="600" b="0" i="0" u="none" strike="noStrike" dirty="0">
                <a:solidFill>
                  <a:srgbClr val="000000"/>
                </a:solidFill>
                <a:effectLst/>
              </a:rPr>
              <a:t>. You can also use a Future to block the current thread until the task has completed, if desired.</a:t>
            </a:r>
            <a:r>
              <a:rPr lang="en-GB" sz="600" dirty="0"/>
              <a:t> </a:t>
            </a:r>
            <a:r>
              <a:rPr lang="en-GB" sz="600" b="1" i="0" u="none" strike="noStrike" dirty="0">
                <a:solidFill>
                  <a:srgbClr val="000000"/>
                </a:solidFill>
                <a:effectLst/>
              </a:rPr>
              <a:t>Methods</a:t>
            </a:r>
            <a:r>
              <a:rPr lang="en-GB" sz="600" b="0" i="0" u="none" strike="noStrike" dirty="0">
                <a:solidFill>
                  <a:srgbClr val="000000"/>
                </a:solidFill>
                <a:effectLst/>
              </a:rPr>
              <a:t>: </a:t>
            </a:r>
            <a:r>
              <a:rPr lang="en-GB" sz="600" b="0" i="1" u="none" strike="noStrike" dirty="0">
                <a:solidFill>
                  <a:srgbClr val="000000"/>
                </a:solidFill>
                <a:effectLst/>
              </a:rPr>
              <a:t>get(), get(timeout), cancel(</a:t>
            </a:r>
            <a:r>
              <a:rPr lang="en-GB" sz="600" b="0" i="1" u="none" strike="noStrike" dirty="0" err="1">
                <a:solidFill>
                  <a:srgbClr val="000000"/>
                </a:solidFill>
                <a:effectLst/>
              </a:rPr>
              <a:t>boolean</a:t>
            </a:r>
            <a:r>
              <a:rPr lang="en-GB" sz="600" b="0" i="1" u="none" strike="noStrike" dirty="0">
                <a:solidFill>
                  <a:srgbClr val="000000"/>
                </a:solidFill>
                <a:effectLst/>
              </a:rPr>
              <a:t> </a:t>
            </a:r>
            <a:r>
              <a:rPr lang="en-GB" sz="600" b="0" i="1" u="none" strike="noStrike" dirty="0" err="1">
                <a:solidFill>
                  <a:srgbClr val="000000"/>
                </a:solidFill>
                <a:effectLst/>
              </a:rPr>
              <a:t>mayInterruptIfRunning</a:t>
            </a:r>
            <a:r>
              <a:rPr lang="en-GB" sz="600" b="0" i="1" u="none" strike="noStrike" dirty="0">
                <a:solidFill>
                  <a:srgbClr val="000000"/>
                </a:solidFill>
                <a:effectLst/>
              </a:rPr>
              <a:t>), </a:t>
            </a:r>
            <a:r>
              <a:rPr lang="en-GB" sz="600" b="0" i="1" u="none" strike="noStrike" dirty="0" err="1">
                <a:solidFill>
                  <a:srgbClr val="000000"/>
                </a:solidFill>
                <a:effectLst/>
              </a:rPr>
              <a:t>isDone</a:t>
            </a:r>
            <a:r>
              <a:rPr lang="en-GB" sz="600" b="0" i="1" u="none" strike="noStrike" dirty="0">
                <a:solidFill>
                  <a:srgbClr val="000000"/>
                </a:solidFill>
                <a:effectLst/>
              </a:rPr>
              <a:t>(), cancelled(</a:t>
            </a:r>
            <a:r>
              <a:rPr lang="en-GB" sz="600" b="0" i="0" u="none" strike="noStrike" dirty="0">
                <a:solidFill>
                  <a:srgbClr val="000000"/>
                </a:solidFill>
                <a:effectLst/>
              </a:rPr>
              <a:t>).</a:t>
            </a:r>
            <a:br>
              <a:rPr lang="en-GB" sz="600" b="0" dirty="0">
                <a:effectLst/>
              </a:rPr>
            </a:br>
            <a:r>
              <a:rPr lang="en-GB" sz="600" b="0" i="0" u="none" strike="noStrike" dirty="0">
                <a:solidFill>
                  <a:srgbClr val="000000"/>
                </a:solidFill>
                <a:effectLst/>
              </a:rPr>
              <a:t>A </a:t>
            </a:r>
            <a:r>
              <a:rPr lang="en-GB" sz="600" b="1" i="0" u="none" strike="noStrike" dirty="0">
                <a:solidFill>
                  <a:srgbClr val="000000"/>
                </a:solidFill>
                <a:effectLst/>
              </a:rPr>
              <a:t>latch </a:t>
            </a:r>
            <a:r>
              <a:rPr lang="en-GB" sz="600" b="0" i="0" u="none" strike="noStrike" dirty="0">
                <a:solidFill>
                  <a:srgbClr val="000000"/>
                </a:solidFill>
                <a:effectLst/>
              </a:rPr>
              <a:t>is a concurrent utility that allows one or more threads to </a:t>
            </a:r>
            <a:r>
              <a:rPr lang="en-GB" sz="600" b="1" i="0" u="none" strike="noStrike" dirty="0">
                <a:solidFill>
                  <a:srgbClr val="000000"/>
                </a:solidFill>
                <a:effectLst/>
              </a:rPr>
              <a:t>wait for a set of operations to complete</a:t>
            </a:r>
            <a:r>
              <a:rPr lang="en-GB" sz="600" b="0" i="0" u="none" strike="noStrike" dirty="0">
                <a:solidFill>
                  <a:srgbClr val="000000"/>
                </a:solidFill>
                <a:effectLst/>
              </a:rPr>
              <a:t>. A latch is</a:t>
            </a:r>
            <a:r>
              <a:rPr lang="en-GB" sz="600" b="1" i="0" u="none" strike="noStrike" dirty="0">
                <a:solidFill>
                  <a:srgbClr val="000000"/>
                </a:solidFill>
                <a:effectLst/>
              </a:rPr>
              <a:t> initialised with a count, and the count is decremented each time the latch is released - when a thread finishes its task</a:t>
            </a:r>
            <a:r>
              <a:rPr lang="en-GB" sz="600" b="0" i="0" u="none" strike="noStrike" dirty="0">
                <a:solidFill>
                  <a:srgbClr val="000000"/>
                </a:solidFill>
                <a:effectLst/>
              </a:rPr>
              <a:t>. When the count reaches zero, the latch is considered to be "open", and any threads that are waiting for the latch to open will be released.</a:t>
            </a:r>
          </a:p>
          <a:p>
            <a:pPr rtl="0">
              <a:spcBef>
                <a:spcPts val="0"/>
              </a:spcBef>
              <a:spcAft>
                <a:spcPts val="0"/>
              </a:spcAft>
            </a:pPr>
            <a:r>
              <a:rPr lang="en-GB" sz="600" dirty="0">
                <a:solidFill>
                  <a:srgbClr val="000000"/>
                </a:solidFill>
              </a:rPr>
              <a:t>To use it in Java, we want to decrement our latch in our run/call method. We initialise it at the number of threads we want to wait on.</a:t>
            </a: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static void </a:t>
            </a:r>
            <a:r>
              <a:rPr lang="en-GB" sz="500" b="0" i="0" u="none" strike="noStrike" dirty="0">
                <a:solidFill>
                  <a:srgbClr val="FFC66D"/>
                </a:solidFill>
                <a:effectLst/>
                <a:latin typeface="Courier New" panose="02070309020205020404" pitchFamily="49" charset="0"/>
              </a:rPr>
              <a:t>main</a:t>
            </a:r>
            <a:r>
              <a:rPr lang="en-GB" sz="500" b="0" i="0" u="none" strike="noStrike" dirty="0">
                <a:solidFill>
                  <a:srgbClr val="A9B7C6"/>
                </a:solidFill>
                <a:effectLst/>
                <a:latin typeface="Courier New" panose="02070309020205020404" pitchFamily="49" charset="0"/>
              </a:rPr>
              <a:t>(String[] </a:t>
            </a:r>
            <a:r>
              <a:rPr lang="en-GB" sz="500" b="0" i="0" u="none" strike="noStrike" dirty="0" err="1">
                <a:solidFill>
                  <a:srgbClr val="A9B7C6"/>
                </a:solidFill>
                <a:effectLst/>
                <a:latin typeface="Courier New" panose="02070309020205020404" pitchFamily="49" charset="0"/>
              </a:rPr>
              <a:t>args</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throws </a:t>
            </a:r>
            <a:r>
              <a:rPr lang="en-GB" sz="500" b="0" i="0" u="none" strike="noStrike" dirty="0" err="1">
                <a:solidFill>
                  <a:srgbClr val="A9B7C6"/>
                </a:solidFill>
                <a:effectLst/>
                <a:latin typeface="Courier New" panose="02070309020205020404" pitchFamily="49" charset="0"/>
              </a:rPr>
              <a:t>InterruptedException</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int </a:t>
            </a:r>
            <a:r>
              <a:rPr lang="en-GB" sz="500" b="0" i="0" u="none" strike="noStrike" dirty="0" err="1">
                <a:solidFill>
                  <a:srgbClr val="A9B7C6"/>
                </a:solidFill>
                <a:effectLst/>
                <a:latin typeface="Courier New" panose="02070309020205020404" pitchFamily="49" charset="0"/>
              </a:rPr>
              <a:t>threadsToWaitOn</a:t>
            </a:r>
            <a:r>
              <a:rPr lang="en-GB" sz="500" b="0" i="0" u="none" strike="noStrike" dirty="0">
                <a:solidFill>
                  <a:srgbClr val="A9B7C6"/>
                </a:solidFill>
                <a:effectLst/>
                <a:latin typeface="Courier New" panose="02070309020205020404" pitchFamily="49" charset="0"/>
              </a:rPr>
              <a:t> = </a:t>
            </a:r>
            <a:r>
              <a:rPr lang="en-GB" sz="500" b="0" i="0" u="none" strike="noStrike" dirty="0">
                <a:solidFill>
                  <a:srgbClr val="6897BB"/>
                </a:solidFill>
                <a:effectLst/>
                <a:latin typeface="Courier New" panose="02070309020205020404" pitchFamily="49" charset="0"/>
              </a:rPr>
              <a:t>4</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CountDownLatch</a:t>
            </a:r>
            <a:r>
              <a:rPr lang="en-GB" sz="500" b="0" i="0" u="none" strike="noStrike" dirty="0">
                <a:solidFill>
                  <a:srgbClr val="A9B7C6"/>
                </a:solidFill>
                <a:effectLst/>
                <a:latin typeface="Courier New" panose="02070309020205020404" pitchFamily="49" charset="0"/>
              </a:rPr>
              <a:t> latch = </a:t>
            </a:r>
            <a:r>
              <a:rPr lang="en-GB" sz="500" b="0" i="0" u="none" strike="noStrike" dirty="0">
                <a:solidFill>
                  <a:srgbClr val="CC7832"/>
                </a:solidFill>
                <a:effectLst/>
                <a:latin typeface="Courier New" panose="02070309020205020404" pitchFamily="49" charset="0"/>
              </a:rPr>
              <a:t>new </a:t>
            </a:r>
          </a:p>
          <a:p>
            <a:pPr rtl="0">
              <a:spcBef>
                <a:spcPts val="0"/>
              </a:spcBef>
              <a:spcAft>
                <a:spcPts val="0"/>
              </a:spcAft>
            </a:pPr>
            <a:r>
              <a:rPr lang="en-GB" sz="500" dirty="0">
                <a:solidFill>
                  <a:srgbClr val="CC7832"/>
                </a:solidFill>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CountDownLatch</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A9B7C6"/>
                </a:solidFill>
                <a:effectLst/>
                <a:latin typeface="Courier New" panose="02070309020205020404" pitchFamily="49" charset="0"/>
              </a:rPr>
              <a:t>threadsToWaitOn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ExecutorService</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executorService</a:t>
            </a:r>
            <a:r>
              <a:rPr lang="en-GB" sz="500" b="0" i="0" u="none" strike="noStrike" dirty="0">
                <a:solidFill>
                  <a:srgbClr val="A9B7C6"/>
                </a:solidFill>
                <a:effectLst/>
                <a:latin typeface="Courier New" panose="02070309020205020404" pitchFamily="49" charset="0"/>
              </a:rPr>
              <a:t> = </a:t>
            </a:r>
          </a:p>
          <a:p>
            <a:pPr rtl="0">
              <a:spcBef>
                <a:spcPts val="0"/>
              </a:spcBef>
              <a:spcAft>
                <a:spcPts val="0"/>
              </a:spcAft>
            </a:pPr>
            <a:r>
              <a:rPr lang="en-GB" sz="500" dirty="0">
                <a:solidFill>
                  <a:srgbClr val="A9B7C6"/>
                </a:solidFill>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Executors.</a:t>
            </a:r>
            <a:r>
              <a:rPr lang="en-GB" sz="500" b="0" i="1" u="none" strike="noStrike" dirty="0" err="1">
                <a:solidFill>
                  <a:srgbClr val="A9B7C6"/>
                </a:solidFill>
                <a:effectLst/>
                <a:latin typeface="Courier New" panose="02070309020205020404" pitchFamily="49" charset="0"/>
              </a:rPr>
              <a:t>newFixedThreadPool</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A9B7C6"/>
                </a:solidFill>
                <a:effectLst/>
                <a:latin typeface="Courier New" panose="02070309020205020404" pitchFamily="49" charset="0"/>
              </a:rPr>
              <a:t>threadsToWaitOn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a:solidFill>
                  <a:srgbClr val="808080"/>
                </a:solidFill>
                <a:effectLst/>
                <a:latin typeface="Courier New" panose="02070309020205020404" pitchFamily="49" charset="0"/>
              </a:rPr>
              <a:t>/* ... do the execution ... */</a:t>
            </a:r>
            <a:endParaRPr lang="en-GB" sz="500" b="0" dirty="0">
              <a:effectLst/>
            </a:endParaRPr>
          </a:p>
          <a:p>
            <a:pPr rtl="0">
              <a:spcBef>
                <a:spcPts val="0"/>
              </a:spcBef>
              <a:spcAft>
                <a:spcPts val="0"/>
              </a:spcAft>
            </a:pPr>
            <a:r>
              <a:rPr lang="en-GB" sz="500" b="0" i="0" u="none" strike="noStrike" dirty="0">
                <a:solidFill>
                  <a:srgbClr val="808080"/>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latch.await</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p>
          <a:p>
            <a:pPr rtl="0">
              <a:spcBef>
                <a:spcPts val="0"/>
              </a:spcBef>
              <a:spcAft>
                <a:spcPts val="0"/>
              </a:spcAft>
            </a:pPr>
            <a:endParaRPr lang="en-GB" sz="500" i="0" u="none" strike="noStrike" dirty="0">
              <a:solidFill>
                <a:srgbClr val="A9B7C6"/>
              </a:solidFill>
              <a:latin typeface="Courier New" panose="02070309020205020404" pitchFamily="49" charset="0"/>
            </a:endParaRPr>
          </a:p>
          <a:p>
            <a:pPr rtl="0">
              <a:spcBef>
                <a:spcPts val="0"/>
              </a:spcBef>
              <a:spcAft>
                <a:spcPts val="0"/>
              </a:spcAft>
            </a:pPr>
            <a:br>
              <a:rPr lang="en-GB" sz="800" dirty="0"/>
            </a:br>
            <a:endParaRPr lang="en-GB" sz="600" b="0" dirty="0">
              <a:effectLst/>
            </a:endParaRPr>
          </a:p>
          <a:p>
            <a:br>
              <a:rPr lang="en-GB" sz="600" dirty="0"/>
            </a:br>
            <a:endParaRPr lang="en-GB" sz="600" dirty="0"/>
          </a:p>
        </p:txBody>
      </p:sp>
      <p:sp>
        <p:nvSpPr>
          <p:cNvPr id="32" name="TextBox 31">
            <a:extLst>
              <a:ext uri="{FF2B5EF4-FFF2-40B4-BE49-F238E27FC236}">
                <a16:creationId xmlns:a16="http://schemas.microsoft.com/office/drawing/2014/main" id="{37BF5277-9187-7A06-9675-70ACDE0AF503}"/>
              </a:ext>
            </a:extLst>
          </p:cNvPr>
          <p:cNvSpPr txBox="1"/>
          <p:nvPr/>
        </p:nvSpPr>
        <p:spPr>
          <a:xfrm>
            <a:off x="6601009" y="2478733"/>
            <a:ext cx="2040467" cy="2923877"/>
          </a:xfrm>
          <a:prstGeom prst="rect">
            <a:avLst/>
          </a:prstGeom>
          <a:noFill/>
        </p:spPr>
        <p:txBody>
          <a:bodyPr wrap="square" rtlCol="0">
            <a:spAutoFit/>
          </a:bodyPr>
          <a:lstStyle/>
          <a:p>
            <a:r>
              <a:rPr lang="en-GB" sz="600" b="1" u="sng" dirty="0"/>
              <a:t>13) Interactive Applications</a:t>
            </a:r>
          </a:p>
          <a:p>
            <a:r>
              <a:rPr lang="en-GB" sz="600" dirty="0"/>
              <a:t>This is what a simple swing app looks like:</a:t>
            </a:r>
          </a:p>
          <a:p>
            <a:pPr rtl="0">
              <a:spcBef>
                <a:spcPts val="0"/>
              </a:spcBef>
              <a:spcAft>
                <a:spcPts val="0"/>
              </a:spcAft>
            </a:pPr>
            <a:r>
              <a:rPr lang="en-GB" sz="500" b="0" i="0" u="none" strike="noStrike" dirty="0">
                <a:solidFill>
                  <a:srgbClr val="CC7832"/>
                </a:solidFill>
                <a:effectLst/>
                <a:latin typeface="Courier New" panose="02070309020205020404" pitchFamily="49" charset="0"/>
              </a:rPr>
              <a:t>import </a:t>
            </a:r>
            <a:r>
              <a:rPr lang="en-GB" sz="500" b="0" i="0" u="none" strike="noStrike" dirty="0" err="1">
                <a:solidFill>
                  <a:srgbClr val="A9B7C6"/>
                </a:solidFill>
                <a:effectLst/>
                <a:latin typeface="Courier New" panose="02070309020205020404" pitchFamily="49" charset="0"/>
              </a:rPr>
              <a:t>javax.swing</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br>
              <a:rPr lang="en-GB" sz="500" b="0" dirty="0">
                <a:effectLst/>
              </a:rPr>
            </a:br>
            <a:r>
              <a:rPr lang="en-GB" sz="500" b="0" i="0" u="none" strike="noStrike" dirty="0">
                <a:solidFill>
                  <a:srgbClr val="CC7832"/>
                </a:solidFill>
                <a:effectLst/>
                <a:latin typeface="Courier New" panose="02070309020205020404" pitchFamily="49" charset="0"/>
              </a:rPr>
              <a:t>public class </a:t>
            </a:r>
            <a:r>
              <a:rPr lang="en-GB" sz="500" b="0" i="0" u="none" strike="noStrike" dirty="0" err="1">
                <a:solidFill>
                  <a:srgbClr val="A9B7C6"/>
                </a:solidFill>
                <a:effectLst/>
                <a:latin typeface="Courier New" panose="02070309020205020404" pitchFamily="49" charset="0"/>
              </a:rPr>
              <a:t>swingApp</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static void </a:t>
            </a:r>
            <a:r>
              <a:rPr lang="en-GB" sz="500" b="0" i="0" u="none" strike="noStrike" dirty="0">
                <a:solidFill>
                  <a:srgbClr val="FFC66D"/>
                </a:solidFill>
                <a:effectLst/>
                <a:latin typeface="Courier New" panose="02070309020205020404" pitchFamily="49" charset="0"/>
              </a:rPr>
              <a:t>main</a:t>
            </a:r>
            <a:r>
              <a:rPr lang="en-GB" sz="500" b="0" i="0" u="none" strike="noStrike" dirty="0">
                <a:solidFill>
                  <a:srgbClr val="A9B7C6"/>
                </a:solidFill>
                <a:effectLst/>
                <a:latin typeface="Courier New" panose="02070309020205020404" pitchFamily="49" charset="0"/>
              </a:rPr>
              <a:t>(String[] </a:t>
            </a:r>
            <a:r>
              <a:rPr lang="en-GB" sz="500" b="0" i="0" u="none" strike="noStrike" dirty="0" err="1">
                <a:solidFill>
                  <a:srgbClr val="A9B7C6"/>
                </a:solidFill>
                <a:effectLst/>
                <a:latin typeface="Courier New" panose="02070309020205020404" pitchFamily="49" charset="0"/>
              </a:rPr>
              <a:t>args</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new </a:t>
            </a:r>
            <a:r>
              <a:rPr lang="en-GB" sz="500" b="0" i="0" u="none" strike="noStrike" dirty="0" err="1">
                <a:solidFill>
                  <a:srgbClr val="A9B7C6"/>
                </a:solidFill>
                <a:effectLst/>
                <a:latin typeface="Courier New" panose="02070309020205020404" pitchFamily="49" charset="0"/>
              </a:rPr>
              <a:t>swingApp</a:t>
            </a:r>
            <a:r>
              <a:rPr lang="en-GB" sz="500" b="0" i="0" u="none" strike="noStrike" dirty="0">
                <a:solidFill>
                  <a:srgbClr val="A9B7C6"/>
                </a:solidFill>
                <a:effectLst/>
                <a:latin typeface="Courier New" panose="02070309020205020404" pitchFamily="49" charset="0"/>
              </a:rPr>
              <a:t>().display()</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private void </a:t>
            </a:r>
            <a:r>
              <a:rPr lang="en-GB" sz="500" b="0" i="0" u="none" strike="noStrike" dirty="0">
                <a:solidFill>
                  <a:srgbClr val="FFC66D"/>
                </a:solidFill>
                <a:effectLst/>
                <a:latin typeface="Courier New" panose="02070309020205020404" pitchFamily="49" charset="0"/>
              </a:rPr>
              <a:t>display</a:t>
            </a:r>
            <a:r>
              <a:rPr lang="en-GB" sz="500" b="0" i="0" u="none" strike="noStrike" dirty="0">
                <a:solidFill>
                  <a:srgbClr val="A9B7C6"/>
                </a:solidFill>
                <a:effectLst/>
                <a:latin typeface="Courier New" panose="02070309020205020404" pitchFamily="49" charset="0"/>
              </a:rPr>
              <a:t>()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JFrame</a:t>
            </a:r>
            <a:r>
              <a:rPr lang="en-GB" sz="500" b="0" i="0" u="none" strike="noStrike" dirty="0">
                <a:solidFill>
                  <a:srgbClr val="A9B7C6"/>
                </a:solidFill>
                <a:effectLst/>
                <a:latin typeface="Courier New" panose="02070309020205020404" pitchFamily="49" charset="0"/>
              </a:rPr>
              <a:t> frame = </a:t>
            </a:r>
            <a:r>
              <a:rPr lang="en-GB" sz="500" b="0" i="0" u="none" strike="noStrike" dirty="0">
                <a:solidFill>
                  <a:srgbClr val="CC7832"/>
                </a:solidFill>
                <a:effectLst/>
                <a:latin typeface="Courier New" panose="02070309020205020404" pitchFamily="49" charset="0"/>
              </a:rPr>
              <a:t>new </a:t>
            </a:r>
            <a:r>
              <a:rPr lang="en-GB" sz="500" b="0" i="0" u="none" strike="noStrike" dirty="0" err="1">
                <a:solidFill>
                  <a:srgbClr val="A9B7C6"/>
                </a:solidFill>
                <a:effectLst/>
                <a:latin typeface="Courier New" panose="02070309020205020404" pitchFamily="49" charset="0"/>
              </a:rPr>
              <a:t>JFrame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"Example App"</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frame.setSize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897BB"/>
                </a:solidFill>
                <a:effectLst/>
                <a:latin typeface="Courier New" panose="02070309020205020404" pitchFamily="49" charset="0"/>
              </a:rPr>
              <a:t>400</a:t>
            </a:r>
            <a:r>
              <a:rPr lang="en-GB" sz="500" b="0" i="0" u="none" strike="noStrike" dirty="0">
                <a:solidFill>
                  <a:srgbClr val="CC7832"/>
                </a:solidFill>
                <a:effectLst/>
                <a:latin typeface="Courier New" panose="02070309020205020404" pitchFamily="49" charset="0"/>
              </a:rPr>
              <a:t>, </a:t>
            </a:r>
            <a:r>
              <a:rPr lang="en-GB" sz="500" b="0" i="0" u="none" strike="noStrike" dirty="0">
                <a:solidFill>
                  <a:srgbClr val="6897BB"/>
                </a:solidFill>
                <a:effectLst/>
                <a:latin typeface="Courier New" panose="02070309020205020404" pitchFamily="49" charset="0"/>
              </a:rPr>
              <a:t>300</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JPanel</a:t>
            </a:r>
            <a:r>
              <a:rPr lang="en-GB" sz="500" b="0" i="0" u="none" strike="noStrike" dirty="0">
                <a:solidFill>
                  <a:srgbClr val="A9B7C6"/>
                </a:solidFill>
                <a:effectLst/>
                <a:latin typeface="Courier New" panose="02070309020205020404" pitchFamily="49" charset="0"/>
              </a:rPr>
              <a:t> panel = </a:t>
            </a:r>
            <a:r>
              <a:rPr lang="en-GB" sz="500" b="0" i="0" u="none" strike="noStrike" dirty="0">
                <a:solidFill>
                  <a:srgbClr val="CC7832"/>
                </a:solidFill>
                <a:effectLst/>
                <a:latin typeface="Courier New" panose="02070309020205020404" pitchFamily="49" charset="0"/>
              </a:rPr>
              <a:t>new </a:t>
            </a:r>
            <a:r>
              <a:rPr lang="en-GB" sz="500" b="0" i="0" u="none" strike="noStrike" dirty="0" err="1">
                <a:solidFill>
                  <a:srgbClr val="A9B7C6"/>
                </a:solidFill>
                <a:effectLst/>
                <a:latin typeface="Courier New" panose="02070309020205020404" pitchFamily="49" charset="0"/>
              </a:rPr>
              <a:t>JPanel</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JTextField</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tf</a:t>
            </a:r>
            <a:r>
              <a:rPr lang="en-GB" sz="500" b="0" i="0" u="none" strike="noStrike" dirty="0">
                <a:solidFill>
                  <a:srgbClr val="A9B7C6"/>
                </a:solidFill>
                <a:effectLst/>
                <a:latin typeface="Courier New" panose="02070309020205020404" pitchFamily="49" charset="0"/>
              </a:rPr>
              <a:t> = </a:t>
            </a:r>
            <a:r>
              <a:rPr lang="en-GB" sz="500" b="0" i="0" u="none" strike="noStrike" dirty="0">
                <a:solidFill>
                  <a:srgbClr val="CC7832"/>
                </a:solidFill>
                <a:effectLst/>
                <a:latin typeface="Courier New" panose="02070309020205020404" pitchFamily="49" charset="0"/>
              </a:rPr>
              <a:t>new </a:t>
            </a:r>
            <a:r>
              <a:rPr lang="en-GB" sz="500" b="0" i="0" u="none" strike="noStrike" dirty="0" err="1">
                <a:solidFill>
                  <a:srgbClr val="A9B7C6"/>
                </a:solidFill>
                <a:effectLst/>
                <a:latin typeface="Courier New" panose="02070309020205020404" pitchFamily="49" charset="0"/>
              </a:rPr>
              <a:t>JTextField</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897BB"/>
                </a:solidFill>
                <a:effectLst/>
                <a:latin typeface="Courier New" panose="02070309020205020404" pitchFamily="49" charset="0"/>
              </a:rPr>
              <a:t>10</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JButton</a:t>
            </a:r>
            <a:r>
              <a:rPr lang="en-GB" sz="500" b="0" i="0" u="none" strike="noStrike" dirty="0">
                <a:solidFill>
                  <a:srgbClr val="A9B7C6"/>
                </a:solidFill>
                <a:effectLst/>
                <a:latin typeface="Courier New" panose="02070309020205020404" pitchFamily="49" charset="0"/>
              </a:rPr>
              <a:t> b = </a:t>
            </a:r>
            <a:r>
              <a:rPr lang="en-GB" sz="500" b="0" i="0" u="none" strike="noStrike" dirty="0">
                <a:solidFill>
                  <a:srgbClr val="CC7832"/>
                </a:solidFill>
                <a:effectLst/>
                <a:latin typeface="Courier New" panose="02070309020205020404" pitchFamily="49" charset="0"/>
              </a:rPr>
              <a:t>new </a:t>
            </a:r>
            <a:r>
              <a:rPr lang="en-GB" sz="500" b="0" i="0" u="none" strike="noStrike" dirty="0" err="1">
                <a:solidFill>
                  <a:srgbClr val="A9B7C6"/>
                </a:solidFill>
                <a:effectLst/>
                <a:latin typeface="Courier New" panose="02070309020205020404" pitchFamily="49" charset="0"/>
              </a:rPr>
              <a:t>JButton</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"Press"</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panel.add</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A9B7C6"/>
                </a:solidFill>
                <a:effectLst/>
                <a:latin typeface="Courier New" panose="02070309020205020404" pitchFamily="49" charset="0"/>
              </a:rPr>
              <a:t>tf</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panel.add</a:t>
            </a:r>
            <a:r>
              <a:rPr lang="en-GB" sz="500" b="0" i="0" u="none" strike="noStrike" dirty="0">
                <a:solidFill>
                  <a:srgbClr val="A9B7C6"/>
                </a:solidFill>
                <a:effectLst/>
                <a:latin typeface="Courier New" panose="02070309020205020404" pitchFamily="49" charset="0"/>
              </a:rPr>
              <a:t>(b)</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frame.add</a:t>
            </a:r>
            <a:r>
              <a:rPr lang="en-GB" sz="500" b="0" i="0" u="none" strike="noStrike" dirty="0">
                <a:solidFill>
                  <a:srgbClr val="A9B7C6"/>
                </a:solidFill>
                <a:effectLst/>
                <a:latin typeface="Courier New" panose="02070309020205020404" pitchFamily="49" charset="0"/>
              </a:rPr>
              <a:t>(panel)</a:t>
            </a: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frame.setVisible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true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frame.setDefaultCloseOperation</a:t>
            </a:r>
            <a:r>
              <a:rPr lang="en-GB" sz="500" b="0" i="0" u="none" strike="noStrike" dirty="0">
                <a:solidFill>
                  <a:srgbClr val="A9B7C6"/>
                </a:solidFill>
                <a:effectLst/>
                <a:latin typeface="Courier New" panose="02070309020205020404" pitchFamily="49" charset="0"/>
              </a:rPr>
              <a:t>(</a:t>
            </a:r>
            <a:r>
              <a:rPr lang="en-GB" sz="500" b="0" i="0" u="none" strike="noStrike" dirty="0" err="1">
                <a:solidFill>
                  <a:srgbClr val="A9B7C6"/>
                </a:solidFill>
                <a:effectLst/>
                <a:latin typeface="Courier New" panose="02070309020205020404" pitchFamily="49" charset="0"/>
              </a:rPr>
              <a:t>WindowConstants.</a:t>
            </a:r>
            <a:r>
              <a:rPr lang="en-GB" sz="500" b="0" i="1" u="none" strike="noStrike" dirty="0" err="1">
                <a:solidFill>
                  <a:srgbClr val="9876AA"/>
                </a:solidFill>
                <a:effectLst/>
                <a:latin typeface="Courier New" panose="02070309020205020404" pitchFamily="49" charset="0"/>
              </a:rPr>
              <a:t>EXIT_ON_CLOSE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600" dirty="0"/>
          </a:p>
          <a:p>
            <a:pPr rtl="0">
              <a:spcBef>
                <a:spcPts val="0"/>
              </a:spcBef>
              <a:spcAft>
                <a:spcPts val="0"/>
              </a:spcAft>
            </a:pPr>
            <a:r>
              <a:rPr lang="en-GB" sz="600" b="1" u="sng" dirty="0"/>
              <a:t>13.1) The Observer Pattern</a:t>
            </a:r>
          </a:p>
          <a:p>
            <a:pPr rtl="0">
              <a:spcBef>
                <a:spcPts val="0"/>
              </a:spcBef>
              <a:spcAft>
                <a:spcPts val="0"/>
              </a:spcAft>
            </a:pPr>
            <a:r>
              <a:rPr lang="en-GB" sz="600" dirty="0"/>
              <a:t>The </a:t>
            </a:r>
            <a:r>
              <a:rPr lang="en-GB" sz="600" b="1" dirty="0"/>
              <a:t>Observer Pattern </a:t>
            </a:r>
            <a:r>
              <a:rPr lang="en-GB" sz="600" dirty="0"/>
              <a:t>is a software design pattern in which an </a:t>
            </a:r>
            <a:r>
              <a:rPr lang="en-GB" sz="600" b="1" dirty="0"/>
              <a:t>object</a:t>
            </a:r>
            <a:r>
              <a:rPr lang="en-GB" sz="600" dirty="0"/>
              <a:t>, </a:t>
            </a:r>
            <a:r>
              <a:rPr lang="en-GB" sz="600" b="1" dirty="0"/>
              <a:t>called the subject </a:t>
            </a:r>
            <a:r>
              <a:rPr lang="en-GB" sz="600" dirty="0"/>
              <a:t>(which we want to observe), maintains a list of its dependents, </a:t>
            </a:r>
            <a:r>
              <a:rPr lang="en-GB" sz="600" b="1" dirty="0"/>
              <a:t>called</a:t>
            </a:r>
            <a:r>
              <a:rPr lang="en-GB" sz="600" dirty="0"/>
              <a:t> </a:t>
            </a:r>
            <a:r>
              <a:rPr lang="en-GB" sz="600" b="1" dirty="0"/>
              <a:t>observers</a:t>
            </a:r>
            <a:r>
              <a:rPr lang="en-GB" sz="600" dirty="0"/>
              <a:t>. When a change of state happens, it notifies these observers which act accordingly. It is mainly used to implement distributed event handling systems, e.g. GUIs. For GUI objects we do this by adding </a:t>
            </a:r>
            <a:r>
              <a:rPr lang="en-GB" sz="600" dirty="0" err="1"/>
              <a:t>ActionListeners</a:t>
            </a:r>
            <a:r>
              <a:rPr lang="en-GB" sz="600" dirty="0"/>
              <a:t> in the Display:</a:t>
            </a:r>
          </a:p>
          <a:p>
            <a:pPr rtl="0">
              <a:spcBef>
                <a:spcPts val="0"/>
              </a:spcBef>
              <a:spcAft>
                <a:spcPts val="0"/>
              </a:spcAft>
            </a:pPr>
            <a:r>
              <a:rPr lang="en-GB" sz="500" b="0" i="0" u="none" strike="noStrike" dirty="0" err="1">
                <a:solidFill>
                  <a:srgbClr val="A9B7C6"/>
                </a:solidFill>
                <a:effectLst/>
                <a:latin typeface="Courier New" panose="02070309020205020404" pitchFamily="49" charset="0"/>
              </a:rPr>
              <a:t>b.addActionListener</a:t>
            </a:r>
            <a:r>
              <a:rPr lang="en-GB" sz="500" b="0" i="0" u="none" strike="noStrike" dirty="0">
                <a:solidFill>
                  <a:srgbClr val="A9B7C6"/>
                </a:solidFill>
                <a:effectLst/>
                <a:latin typeface="Courier New" panose="02070309020205020404" pitchFamily="49" charset="0"/>
              </a:rPr>
              <a:t>(e-&gt;</a:t>
            </a:r>
            <a:r>
              <a:rPr lang="en-GB" sz="500" b="0" i="0" u="none" strike="noStrike" dirty="0" err="1">
                <a:solidFill>
                  <a:srgbClr val="B389C5"/>
                </a:solidFill>
                <a:effectLst/>
                <a:latin typeface="Courier New" panose="02070309020205020404" pitchFamily="49" charset="0"/>
              </a:rPr>
              <a:t>tf</a:t>
            </a:r>
            <a:r>
              <a:rPr lang="en-GB" sz="500" b="0" i="0" u="none" strike="noStrike" dirty="0" err="1">
                <a:solidFill>
                  <a:srgbClr val="A9B7C6"/>
                </a:solidFill>
                <a:effectLst/>
                <a:latin typeface="Courier New" panose="02070309020205020404" pitchFamily="49" charset="0"/>
              </a:rPr>
              <a:t>.setText</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6A8759"/>
                </a:solidFill>
                <a:effectLst/>
                <a:latin typeface="Courier New" panose="02070309020205020404" pitchFamily="49" charset="0"/>
              </a:rPr>
              <a:t>“K"</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br>
              <a:rPr lang="en-GB" sz="600" dirty="0"/>
            </a:br>
            <a:r>
              <a:rPr lang="en-GB" sz="600" dirty="0"/>
              <a:t>We may want multiple Observers on our Display, in which case we can have an </a:t>
            </a:r>
            <a:r>
              <a:rPr lang="en-GB" sz="600" dirty="0" err="1"/>
              <a:t>addObserver</a:t>
            </a:r>
            <a:r>
              <a:rPr lang="en-GB" sz="600" dirty="0"/>
              <a:t> method which adds to our list of observers. Any changes then have all observers notified.</a:t>
            </a:r>
            <a:br>
              <a:rPr lang="en-GB" sz="600" dirty="0"/>
            </a:br>
            <a:endParaRPr lang="en-GB" sz="600" dirty="0"/>
          </a:p>
          <a:p>
            <a:pPr rtl="0">
              <a:spcBef>
                <a:spcPts val="0"/>
              </a:spcBef>
              <a:spcAft>
                <a:spcPts val="0"/>
              </a:spcAft>
            </a:pPr>
            <a:endParaRPr lang="en-GB" sz="600" b="0" dirty="0">
              <a:effectLst/>
            </a:endParaRPr>
          </a:p>
          <a:p>
            <a:br>
              <a:rPr lang="en-GB" sz="600" dirty="0"/>
            </a:br>
            <a:endParaRPr lang="en-GB" sz="600" dirty="0"/>
          </a:p>
        </p:txBody>
      </p:sp>
      <p:sp>
        <p:nvSpPr>
          <p:cNvPr id="35" name="TextBox 34">
            <a:extLst>
              <a:ext uri="{FF2B5EF4-FFF2-40B4-BE49-F238E27FC236}">
                <a16:creationId xmlns:a16="http://schemas.microsoft.com/office/drawing/2014/main" id="{A369E478-A370-98A1-19EC-925435A7FB2C}"/>
              </a:ext>
            </a:extLst>
          </p:cNvPr>
          <p:cNvSpPr txBox="1"/>
          <p:nvPr/>
        </p:nvSpPr>
        <p:spPr>
          <a:xfrm>
            <a:off x="6601008" y="4907280"/>
            <a:ext cx="1985009" cy="2123658"/>
          </a:xfrm>
          <a:prstGeom prst="rect">
            <a:avLst/>
          </a:prstGeom>
          <a:noFill/>
        </p:spPr>
        <p:txBody>
          <a:bodyPr wrap="square">
            <a:spAutoFit/>
          </a:bodyPr>
          <a:lstStyle/>
          <a:p>
            <a:pPr rtl="0">
              <a:spcBef>
                <a:spcPts val="0"/>
              </a:spcBef>
              <a:spcAft>
                <a:spcPts val="0"/>
              </a:spcAft>
            </a:pPr>
            <a:r>
              <a:rPr lang="en-GB" sz="600" b="1" i="0" u="sng" strike="noStrike" dirty="0">
                <a:solidFill>
                  <a:srgbClr val="000000"/>
                </a:solidFill>
                <a:effectLst/>
              </a:rPr>
              <a:t>13.2) The Model-View-Controller (MVC) Design Pattern</a:t>
            </a:r>
          </a:p>
          <a:p>
            <a:pPr rtl="0">
              <a:spcBef>
                <a:spcPts val="0"/>
              </a:spcBef>
              <a:spcAft>
                <a:spcPts val="0"/>
              </a:spcAft>
            </a:pPr>
            <a:r>
              <a:rPr lang="en-GB" sz="600" b="0" i="0" u="none" strike="noStrike" dirty="0">
                <a:solidFill>
                  <a:srgbClr val="000000"/>
                </a:solidFill>
                <a:effectLst/>
              </a:rPr>
              <a:t>This is a software design pattern in GUIs that </a:t>
            </a:r>
            <a:r>
              <a:rPr lang="en-GB" sz="600" b="1" i="0" u="none" strike="noStrike" dirty="0">
                <a:solidFill>
                  <a:srgbClr val="000000"/>
                </a:solidFill>
                <a:effectLst/>
              </a:rPr>
              <a:t>separates the representation of information from the user's interaction with it. </a:t>
            </a:r>
            <a:r>
              <a:rPr lang="en-GB" sz="600" dirty="0">
                <a:solidFill>
                  <a:srgbClr val="000000"/>
                </a:solidFill>
              </a:rPr>
              <a:t>Model = </a:t>
            </a:r>
            <a:r>
              <a:rPr lang="en-GB" sz="600" i="0" u="none" strike="noStrike" dirty="0">
                <a:solidFill>
                  <a:srgbClr val="000000"/>
                </a:solidFill>
                <a:effectLst/>
              </a:rPr>
              <a:t>application data and business logic, View = presentation of the data</a:t>
            </a:r>
            <a:r>
              <a:rPr lang="en-GB" sz="600" b="0" i="0" u="none" strike="noStrike" dirty="0">
                <a:solidFill>
                  <a:srgbClr val="000000"/>
                </a:solidFill>
                <a:effectLst/>
              </a:rPr>
              <a:t>, </a:t>
            </a:r>
            <a:r>
              <a:rPr lang="en-GB" sz="600" dirty="0">
                <a:solidFill>
                  <a:srgbClr val="000000"/>
                </a:solidFill>
              </a:rPr>
              <a:t>C</a:t>
            </a:r>
            <a:r>
              <a:rPr lang="en-GB" sz="600" b="0" i="0" u="none" strike="noStrike" dirty="0">
                <a:solidFill>
                  <a:srgbClr val="000000"/>
                </a:solidFill>
                <a:effectLst/>
              </a:rPr>
              <a:t>ontroller = input handler, converting input into commands for the model or view.</a:t>
            </a:r>
            <a:r>
              <a:rPr lang="en-GB" sz="600" b="0" dirty="0">
                <a:effectLst/>
              </a:rPr>
              <a:t> </a:t>
            </a:r>
            <a:r>
              <a:rPr lang="en-GB" sz="600" i="0" u="none" strike="noStrike" dirty="0">
                <a:solidFill>
                  <a:srgbClr val="000000"/>
                </a:solidFill>
                <a:effectLst/>
              </a:rPr>
              <a:t>It updates the model and view components as needed. </a:t>
            </a:r>
            <a:r>
              <a:rPr lang="en-GB" sz="600" b="0" dirty="0">
                <a:effectLst/>
              </a:rPr>
              <a:t>To implement it in Java, we’d</a:t>
            </a:r>
            <a:r>
              <a:rPr lang="en-GB" sz="600" dirty="0"/>
              <a:t> </a:t>
            </a:r>
            <a:r>
              <a:rPr lang="en-GB" sz="600" b="0" i="0" u="none" strike="noStrike" dirty="0">
                <a:solidFill>
                  <a:srgbClr val="000000"/>
                </a:solidFill>
                <a:effectLst/>
              </a:rPr>
              <a:t>typically have 3 different classes representin</a:t>
            </a:r>
            <a:r>
              <a:rPr lang="en-GB" sz="600" dirty="0">
                <a:solidFill>
                  <a:srgbClr val="000000"/>
                </a:solidFill>
              </a:rPr>
              <a:t>g each of the three. We’d  wire up these classes as follows:</a:t>
            </a:r>
            <a:endParaRPr lang="en-GB" sz="600" b="0" dirty="0">
              <a:effectLst/>
            </a:endParaRPr>
          </a:p>
          <a:p>
            <a:pPr rtl="0">
              <a:spcBef>
                <a:spcPts val="0"/>
              </a:spcBef>
              <a:spcAft>
                <a:spcPts val="0"/>
              </a:spcAft>
            </a:pPr>
            <a:r>
              <a:rPr lang="en-GB" sz="600" b="0" i="0" u="none" strike="noStrike" dirty="0">
                <a:solidFill>
                  <a:srgbClr val="000000"/>
                </a:solidFill>
                <a:effectLst/>
              </a:rPr>
              <a:t>1) The View contains the code for displaying the UI and nothing else. For each of the things required to sense input, we initialise them with </a:t>
            </a:r>
            <a:r>
              <a:rPr lang="en-GB" sz="600" b="1" i="0" u="none" strike="noStrike" dirty="0" err="1">
                <a:solidFill>
                  <a:srgbClr val="000000"/>
                </a:solidFill>
                <a:effectLst/>
              </a:rPr>
              <a:t>actionListeners</a:t>
            </a:r>
            <a:r>
              <a:rPr lang="en-GB" sz="600" b="1" i="0" u="none" strike="noStrike" dirty="0">
                <a:solidFill>
                  <a:srgbClr val="000000"/>
                </a:solidFill>
                <a:effectLst/>
              </a:rPr>
              <a:t>()</a:t>
            </a:r>
            <a:r>
              <a:rPr lang="en-GB" sz="600" b="0" i="0" u="none" strike="noStrike" dirty="0">
                <a:solidFill>
                  <a:srgbClr val="000000"/>
                </a:solidFill>
                <a:effectLst/>
              </a:rPr>
              <a:t> here, pointing to a method in the controller. The </a:t>
            </a:r>
            <a:r>
              <a:rPr lang="en-GB" sz="600" b="1" i="0" u="none" strike="noStrike" dirty="0">
                <a:solidFill>
                  <a:srgbClr val="000000"/>
                </a:solidFill>
                <a:effectLst/>
              </a:rPr>
              <a:t>view contains a reference to the controller.</a:t>
            </a:r>
            <a:endParaRPr lang="en-GB" sz="600" b="1" dirty="0">
              <a:effectLst/>
            </a:endParaRPr>
          </a:p>
          <a:p>
            <a:pPr rtl="0">
              <a:spcBef>
                <a:spcPts val="0"/>
              </a:spcBef>
              <a:spcAft>
                <a:spcPts val="0"/>
              </a:spcAft>
            </a:pPr>
            <a:r>
              <a:rPr lang="en-GB" sz="600" b="0" i="0" u="none" strike="noStrike" dirty="0">
                <a:solidFill>
                  <a:srgbClr val="000000"/>
                </a:solidFill>
                <a:effectLst/>
              </a:rPr>
              <a:t>2) The Controller detects input and sends it to the correct method in the Model to be processed. Thus, the </a:t>
            </a:r>
            <a:r>
              <a:rPr lang="en-GB" sz="600" b="1" i="0" u="none" strike="noStrike" dirty="0">
                <a:solidFill>
                  <a:srgbClr val="000000"/>
                </a:solidFill>
                <a:effectLst/>
              </a:rPr>
              <a:t>controller has a reference to the Model.</a:t>
            </a:r>
          </a:p>
          <a:p>
            <a:pPr rtl="0">
              <a:spcBef>
                <a:spcPts val="0"/>
              </a:spcBef>
              <a:spcAft>
                <a:spcPts val="0"/>
              </a:spcAft>
            </a:pPr>
            <a:r>
              <a:rPr lang="en-GB" sz="600" b="0" i="0" u="none" strike="noStrike" dirty="0">
                <a:solidFill>
                  <a:srgbClr val="000000"/>
                </a:solidFill>
                <a:effectLst/>
              </a:rPr>
              <a:t>3) The model computes everything and stores any data. </a:t>
            </a:r>
            <a:r>
              <a:rPr lang="en-GB" sz="600" dirty="0">
                <a:solidFill>
                  <a:srgbClr val="000000"/>
                </a:solidFill>
              </a:rPr>
              <a:t>Any updates are sent back to the View (</a:t>
            </a:r>
            <a:r>
              <a:rPr lang="en-GB" sz="600" b="1" dirty="0">
                <a:solidFill>
                  <a:srgbClr val="000000"/>
                </a:solidFill>
              </a:rPr>
              <a:t>it is an observer of the Model</a:t>
            </a:r>
            <a:r>
              <a:rPr lang="en-GB" sz="600" dirty="0">
                <a:solidFill>
                  <a:srgbClr val="000000"/>
                </a:solidFill>
              </a:rPr>
              <a:t>)</a:t>
            </a:r>
            <a:br>
              <a:rPr lang="en-GB" sz="600" b="0" i="0" u="none" strike="noStrike" dirty="0">
                <a:solidFill>
                  <a:srgbClr val="000000"/>
                </a:solidFill>
                <a:effectLst/>
              </a:rPr>
            </a:br>
            <a:endParaRPr lang="en-GB" sz="600" b="0" dirty="0">
              <a:effectLst/>
            </a:endParaRPr>
          </a:p>
        </p:txBody>
      </p:sp>
      <p:sp>
        <p:nvSpPr>
          <p:cNvPr id="37" name="TextBox 36">
            <a:extLst>
              <a:ext uri="{FF2B5EF4-FFF2-40B4-BE49-F238E27FC236}">
                <a16:creationId xmlns:a16="http://schemas.microsoft.com/office/drawing/2014/main" id="{ABC898D4-E86B-7EEF-7512-942F72D2ABDE}"/>
              </a:ext>
            </a:extLst>
          </p:cNvPr>
          <p:cNvSpPr txBox="1"/>
          <p:nvPr/>
        </p:nvSpPr>
        <p:spPr>
          <a:xfrm>
            <a:off x="8472805" y="-48874"/>
            <a:ext cx="1985009" cy="1569660"/>
          </a:xfrm>
          <a:prstGeom prst="rect">
            <a:avLst/>
          </a:prstGeom>
          <a:noFill/>
        </p:spPr>
        <p:txBody>
          <a:bodyPr wrap="square">
            <a:spAutoFit/>
          </a:bodyPr>
          <a:lstStyle/>
          <a:p>
            <a:pPr rtl="0">
              <a:spcBef>
                <a:spcPts val="0"/>
              </a:spcBef>
              <a:spcAft>
                <a:spcPts val="0"/>
              </a:spcAft>
            </a:pPr>
            <a:r>
              <a:rPr lang="en-GB" sz="600" b="1" i="0" u="sng" strike="noStrike" dirty="0">
                <a:solidFill>
                  <a:srgbClr val="000000"/>
                </a:solidFill>
                <a:effectLst/>
              </a:rPr>
              <a:t>13.3) Presentation, Abstraction, Control (PAC) Pattern</a:t>
            </a:r>
          </a:p>
          <a:p>
            <a:pPr rtl="0">
              <a:spcBef>
                <a:spcPts val="0"/>
              </a:spcBef>
              <a:spcAft>
                <a:spcPts val="0"/>
              </a:spcAft>
            </a:pPr>
            <a:r>
              <a:rPr lang="en-GB" sz="600" b="0" i="0" u="none" strike="noStrike" dirty="0">
                <a:solidFill>
                  <a:srgbClr val="000000"/>
                </a:solidFill>
                <a:effectLst/>
              </a:rPr>
              <a:t>This design pattern is a software architecture pattern </a:t>
            </a:r>
            <a:r>
              <a:rPr lang="en-GB" sz="600" i="0" u="none" strike="noStrike" dirty="0">
                <a:solidFill>
                  <a:srgbClr val="000000"/>
                </a:solidFill>
                <a:effectLst/>
              </a:rPr>
              <a:t>that separates the </a:t>
            </a:r>
            <a:r>
              <a:rPr lang="en-GB" sz="600" b="1" i="0" u="none" strike="noStrike" dirty="0">
                <a:solidFill>
                  <a:srgbClr val="000000"/>
                </a:solidFill>
                <a:effectLst/>
              </a:rPr>
              <a:t>presentation layer (user interface) </a:t>
            </a:r>
            <a:r>
              <a:rPr lang="en-GB" sz="600" i="0" u="none" strike="noStrike" dirty="0">
                <a:solidFill>
                  <a:srgbClr val="000000"/>
                </a:solidFill>
                <a:effectLst/>
              </a:rPr>
              <a:t>from the </a:t>
            </a:r>
            <a:r>
              <a:rPr lang="en-GB" sz="600" b="1" i="0" u="none" strike="noStrike" dirty="0">
                <a:solidFill>
                  <a:srgbClr val="000000"/>
                </a:solidFill>
                <a:effectLst/>
              </a:rPr>
              <a:t>abstraction layer (business logic &amp; data manipulation) </a:t>
            </a:r>
            <a:r>
              <a:rPr lang="en-GB" sz="600" i="0" u="none" strike="noStrike" dirty="0">
                <a:solidFill>
                  <a:srgbClr val="000000"/>
                </a:solidFill>
                <a:effectLst/>
              </a:rPr>
              <a:t>and </a:t>
            </a:r>
            <a:r>
              <a:rPr lang="en-GB" sz="600" b="1" i="0" u="none" strike="noStrike" dirty="0">
                <a:solidFill>
                  <a:srgbClr val="000000"/>
                </a:solidFill>
                <a:effectLst/>
              </a:rPr>
              <a:t>the control layer (workflow of application &amp; flow of information). </a:t>
            </a:r>
            <a:r>
              <a:rPr lang="en-GB" sz="600" b="0" i="0" u="none" strike="noStrike" dirty="0">
                <a:solidFill>
                  <a:srgbClr val="000000"/>
                </a:solidFill>
                <a:effectLst/>
              </a:rPr>
              <a:t>This allows the separation of concerns between these different layers, making it easier to design and maintain the software. It allows developers to more easily update and maintain the user interface without affecting the underlying business logic or workflow of the application.</a:t>
            </a:r>
            <a:br>
              <a:rPr lang="en-GB" sz="600" b="0" dirty="0">
                <a:effectLst/>
              </a:rPr>
            </a:br>
            <a:r>
              <a:rPr lang="en-GB" sz="600" b="0" i="0" u="none" strike="noStrike" dirty="0">
                <a:solidFill>
                  <a:srgbClr val="000000"/>
                </a:solidFill>
                <a:effectLst/>
              </a:rPr>
              <a:t>The way this is setup is we have many small MVC setups, each called an </a:t>
            </a:r>
            <a:r>
              <a:rPr lang="en-GB" sz="600" b="1" i="0" u="none" strike="noStrike" dirty="0">
                <a:solidFill>
                  <a:srgbClr val="000000"/>
                </a:solidFill>
                <a:effectLst/>
              </a:rPr>
              <a:t>agent</a:t>
            </a:r>
            <a:r>
              <a:rPr lang="en-GB" sz="600" b="0" i="0" u="none" strike="noStrike" dirty="0">
                <a:solidFill>
                  <a:srgbClr val="000000"/>
                </a:solidFill>
                <a:effectLst/>
              </a:rPr>
              <a:t>. Each </a:t>
            </a:r>
            <a:r>
              <a:rPr lang="en-GB" sz="600" b="1" i="0" u="none" strike="noStrike" dirty="0">
                <a:solidFill>
                  <a:srgbClr val="000000"/>
                </a:solidFill>
                <a:effectLst/>
              </a:rPr>
              <a:t>agent</a:t>
            </a:r>
            <a:r>
              <a:rPr lang="en-GB" sz="600" b="0" i="0" u="none" strike="noStrike" dirty="0">
                <a:solidFill>
                  <a:srgbClr val="000000"/>
                </a:solidFill>
                <a:effectLst/>
              </a:rPr>
              <a:t> only looks after a particular part of the UI. </a:t>
            </a:r>
            <a:endParaRPr lang="en-GB" sz="600" b="0" dirty="0">
              <a:effectLst/>
            </a:endParaRPr>
          </a:p>
          <a:p>
            <a:br>
              <a:rPr lang="en-GB" sz="600" dirty="0"/>
            </a:br>
            <a:endParaRPr lang="en-GB" sz="600" b="0" dirty="0">
              <a:effectLst/>
            </a:endParaRPr>
          </a:p>
        </p:txBody>
      </p:sp>
      <p:pic>
        <p:nvPicPr>
          <p:cNvPr id="39" name="Picture 38">
            <a:extLst>
              <a:ext uri="{FF2B5EF4-FFF2-40B4-BE49-F238E27FC236}">
                <a16:creationId xmlns:a16="http://schemas.microsoft.com/office/drawing/2014/main" id="{47FD2A6E-8CE9-DFBD-2184-64F30E67474B}"/>
              </a:ext>
            </a:extLst>
          </p:cNvPr>
          <p:cNvPicPr>
            <a:picLocks noChangeAspect="1"/>
          </p:cNvPicPr>
          <p:nvPr/>
        </p:nvPicPr>
        <p:blipFill>
          <a:blip r:embed="rId2"/>
          <a:stretch>
            <a:fillRect/>
          </a:stretch>
        </p:blipFill>
        <p:spPr>
          <a:xfrm>
            <a:off x="8566909" y="1221377"/>
            <a:ext cx="851137" cy="672391"/>
          </a:xfrm>
          <a:prstGeom prst="rect">
            <a:avLst/>
          </a:prstGeom>
        </p:spPr>
      </p:pic>
      <p:sp>
        <p:nvSpPr>
          <p:cNvPr id="40" name="TextBox 39">
            <a:extLst>
              <a:ext uri="{FF2B5EF4-FFF2-40B4-BE49-F238E27FC236}">
                <a16:creationId xmlns:a16="http://schemas.microsoft.com/office/drawing/2014/main" id="{C39CA82D-AC3C-3D72-0476-79514FA669DC}"/>
              </a:ext>
            </a:extLst>
          </p:cNvPr>
          <p:cNvSpPr txBox="1"/>
          <p:nvPr/>
        </p:nvSpPr>
        <p:spPr>
          <a:xfrm>
            <a:off x="9278434" y="1138962"/>
            <a:ext cx="1072518" cy="923330"/>
          </a:xfrm>
          <a:prstGeom prst="rect">
            <a:avLst/>
          </a:prstGeom>
          <a:noFill/>
        </p:spPr>
        <p:txBody>
          <a:bodyPr wrap="square">
            <a:spAutoFit/>
          </a:bodyPr>
          <a:lstStyle/>
          <a:p>
            <a:pPr rtl="0">
              <a:spcBef>
                <a:spcPts val="0"/>
              </a:spcBef>
              <a:spcAft>
                <a:spcPts val="0"/>
              </a:spcAft>
            </a:pPr>
            <a:r>
              <a:rPr lang="en-GB" sz="600" b="0" i="0" u="none" strike="noStrike" dirty="0">
                <a:solidFill>
                  <a:srgbClr val="000000"/>
                </a:solidFill>
                <a:effectLst/>
                <a:cs typeface="Arial" panose="020B0604020202020204" pitchFamily="34" charset="0"/>
              </a:rPr>
              <a:t>Since each agent controls a different part of the UI and different parts of the UI may need to interact with each other, the agents must be able to communicate with each other. They do this through their controllers.</a:t>
            </a:r>
          </a:p>
          <a:p>
            <a:pPr rtl="0">
              <a:spcBef>
                <a:spcPts val="0"/>
              </a:spcBef>
              <a:spcAft>
                <a:spcPts val="0"/>
              </a:spcAft>
            </a:pPr>
            <a:endParaRPr lang="en-GB" sz="600" b="0" dirty="0">
              <a:effectLst/>
              <a:cs typeface="Arial" panose="020B0604020202020204" pitchFamily="34" charset="0"/>
            </a:endParaRPr>
          </a:p>
        </p:txBody>
      </p:sp>
      <p:sp>
        <p:nvSpPr>
          <p:cNvPr id="42" name="TextBox 41">
            <a:extLst>
              <a:ext uri="{FF2B5EF4-FFF2-40B4-BE49-F238E27FC236}">
                <a16:creationId xmlns:a16="http://schemas.microsoft.com/office/drawing/2014/main" id="{AF8012F6-E243-75CF-D588-611A60C11777}"/>
              </a:ext>
            </a:extLst>
          </p:cNvPr>
          <p:cNvSpPr txBox="1"/>
          <p:nvPr/>
        </p:nvSpPr>
        <p:spPr>
          <a:xfrm>
            <a:off x="8472805" y="1851563"/>
            <a:ext cx="1867376" cy="1292662"/>
          </a:xfrm>
          <a:prstGeom prst="rect">
            <a:avLst/>
          </a:prstGeom>
          <a:noFill/>
        </p:spPr>
        <p:txBody>
          <a:bodyPr wrap="square" rtlCol="0">
            <a:spAutoFit/>
          </a:bodyPr>
          <a:lstStyle/>
          <a:p>
            <a:pPr rtl="0">
              <a:spcBef>
                <a:spcPts val="0"/>
              </a:spcBef>
              <a:spcAft>
                <a:spcPts val="0"/>
              </a:spcAft>
            </a:pPr>
            <a:r>
              <a:rPr lang="en-GB" sz="600" i="0" u="none" strike="noStrike" dirty="0">
                <a:solidFill>
                  <a:srgbClr val="000000"/>
                </a:solidFill>
                <a:effectLst/>
              </a:rPr>
              <a:t>This models the hierarchical structure we see in UIs.</a:t>
            </a:r>
            <a:r>
              <a:rPr lang="en-GB" sz="600" dirty="0"/>
              <a:t> </a:t>
            </a:r>
            <a:r>
              <a:rPr lang="en-GB" sz="600" dirty="0">
                <a:solidFill>
                  <a:srgbClr val="000000"/>
                </a:solidFill>
              </a:rPr>
              <a:t>A</a:t>
            </a:r>
            <a:r>
              <a:rPr lang="en-GB" sz="600" b="0" i="0" u="none" strike="noStrike" dirty="0">
                <a:solidFill>
                  <a:srgbClr val="000000"/>
                </a:solidFill>
                <a:effectLst/>
              </a:rPr>
              <a:t>n agent can only communicate one level up or down, so if we need to communicate between two “distant” agents, this takes a lot of resources.</a:t>
            </a:r>
            <a:r>
              <a:rPr lang="en-GB" sz="600" dirty="0"/>
              <a:t> </a:t>
            </a:r>
            <a:r>
              <a:rPr lang="en-GB" sz="600" b="0" i="0" u="none" strike="noStrike" dirty="0">
                <a:solidFill>
                  <a:srgbClr val="000000"/>
                </a:solidFill>
                <a:effectLst/>
              </a:rPr>
              <a:t>We can fix this by using an </a:t>
            </a:r>
            <a:r>
              <a:rPr lang="en-GB" sz="600" b="1" i="0" u="none" strike="noStrike" dirty="0">
                <a:solidFill>
                  <a:srgbClr val="000000"/>
                </a:solidFill>
                <a:effectLst/>
              </a:rPr>
              <a:t>Event Bus</a:t>
            </a:r>
            <a:r>
              <a:rPr lang="en-GB" sz="600" b="0" i="0" u="none" strike="noStrike" dirty="0">
                <a:solidFill>
                  <a:srgbClr val="000000"/>
                </a:solidFill>
                <a:effectLst/>
              </a:rPr>
              <a:t>. Instead we have all our agents but they don’t form a tree, instead we send publish our Event to an Event Bus, and all agents are subscribed to the Event Bus. The relevant Agent can be notified then as a result if a message needs to be communicated to it. This is more efficient, but </a:t>
            </a:r>
            <a:r>
              <a:rPr lang="en-GB" sz="600" b="1" i="0" u="none" strike="noStrike" dirty="0">
                <a:solidFill>
                  <a:srgbClr val="000000"/>
                </a:solidFill>
                <a:effectLst/>
              </a:rPr>
              <a:t>we lose the hierarchical nature our tree gave us. </a:t>
            </a:r>
            <a:endParaRPr lang="en-GB" sz="600" b="1" dirty="0">
              <a:effectLst/>
            </a:endParaRPr>
          </a:p>
          <a:p>
            <a:br>
              <a:rPr lang="en-GB" sz="600" dirty="0"/>
            </a:br>
            <a:endParaRPr lang="en-GB" sz="600" b="0" dirty="0">
              <a:effectLst/>
            </a:endParaRPr>
          </a:p>
        </p:txBody>
      </p:sp>
      <p:sp>
        <p:nvSpPr>
          <p:cNvPr id="46" name="TextBox 45">
            <a:extLst>
              <a:ext uri="{FF2B5EF4-FFF2-40B4-BE49-F238E27FC236}">
                <a16:creationId xmlns:a16="http://schemas.microsoft.com/office/drawing/2014/main" id="{1331A1A5-FFAE-67DB-356C-282DB62517C7}"/>
              </a:ext>
            </a:extLst>
          </p:cNvPr>
          <p:cNvSpPr txBox="1"/>
          <p:nvPr/>
        </p:nvSpPr>
        <p:spPr>
          <a:xfrm>
            <a:off x="8472805" y="2834495"/>
            <a:ext cx="1867376" cy="4216539"/>
          </a:xfrm>
          <a:prstGeom prst="rect">
            <a:avLst/>
          </a:prstGeom>
          <a:noFill/>
        </p:spPr>
        <p:txBody>
          <a:bodyPr wrap="square" rtlCol="0">
            <a:spAutoFit/>
          </a:bodyPr>
          <a:lstStyle/>
          <a:p>
            <a:r>
              <a:rPr lang="en-GB" sz="600" b="1" u="sng" dirty="0"/>
              <a:t>14) System Integration</a:t>
            </a:r>
          </a:p>
          <a:p>
            <a:r>
              <a:rPr lang="en-GB" sz="600" dirty="0"/>
              <a:t>When we want to combine code from different systems with that of our own, or code of our peers, we carry out System Integration. A number of patterns help us do this. </a:t>
            </a:r>
            <a:endParaRPr lang="en-GB" sz="600" b="1" dirty="0"/>
          </a:p>
          <a:p>
            <a:r>
              <a:rPr lang="en-GB" sz="600" b="1" u="sng" dirty="0"/>
              <a:t>14.1) The Adaptor Pattern</a:t>
            </a:r>
            <a:endParaRPr lang="en-GB" sz="600" u="sng" dirty="0"/>
          </a:p>
          <a:p>
            <a:r>
              <a:rPr lang="en-GB" sz="600" dirty="0"/>
              <a:t>The Adapter pattern lets us use otherwise </a:t>
            </a:r>
            <a:r>
              <a:rPr lang="en-GB" sz="600" b="1" dirty="0"/>
              <a:t>incompatible classes </a:t>
            </a:r>
            <a:r>
              <a:rPr lang="en-GB" sz="600" dirty="0"/>
              <a:t>by providing an interface compatible with the client. We have a class called Square. We want to use this class </a:t>
            </a:r>
            <a:r>
              <a:rPr lang="en-GB" sz="600" b="1" dirty="0"/>
              <a:t>in a program that expects a Rectangle</a:t>
            </a:r>
            <a:r>
              <a:rPr lang="en-GB" sz="600" dirty="0"/>
              <a:t>, but the Rectangle </a:t>
            </a:r>
            <a:r>
              <a:rPr lang="en-GB" sz="600" b="1" dirty="0"/>
              <a:t>interface does not have a method for setting the length of all sides at once like the Square class does</a:t>
            </a:r>
            <a:r>
              <a:rPr lang="en-GB" sz="600" dirty="0"/>
              <a:t>. Adapters fix this:</a:t>
            </a: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interface </a:t>
            </a:r>
            <a:r>
              <a:rPr lang="en-GB" sz="500" b="0" i="0" u="none" strike="noStrike" dirty="0">
                <a:solidFill>
                  <a:srgbClr val="A9B7C6"/>
                </a:solidFill>
                <a:effectLst/>
                <a:latin typeface="Courier New" panose="02070309020205020404" pitchFamily="49" charset="0"/>
              </a:rPr>
              <a:t>Rectangle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int </a:t>
            </a:r>
            <a:r>
              <a:rPr lang="en-GB" sz="500" b="0" i="0" u="none" strike="noStrike" dirty="0" err="1">
                <a:solidFill>
                  <a:srgbClr val="FFC66D"/>
                </a:solidFill>
                <a:effectLst/>
                <a:latin typeface="Courier New" panose="02070309020205020404" pitchFamily="49" charset="0"/>
              </a:rPr>
              <a:t>getWidth</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dirty="0"/>
          </a:p>
          <a:p>
            <a:pPr rtl="0">
              <a:spcBef>
                <a:spcPts val="0"/>
              </a:spcBef>
              <a:spcAft>
                <a:spcPts val="0"/>
              </a:spcAft>
            </a:pPr>
            <a:r>
              <a:rPr lang="en-GB" sz="500" dirty="0">
                <a:solidFill>
                  <a:srgbClr val="CC7832"/>
                </a:solidFill>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int </a:t>
            </a:r>
            <a:r>
              <a:rPr lang="en-GB" sz="500" b="0" i="0" u="none" strike="noStrike" dirty="0" err="1">
                <a:solidFill>
                  <a:srgbClr val="FFC66D"/>
                </a:solidFill>
                <a:effectLst/>
                <a:latin typeface="Courier New" panose="02070309020205020404" pitchFamily="49" charset="0"/>
              </a:rPr>
              <a:t>getHeight</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public void </a:t>
            </a:r>
            <a:r>
              <a:rPr lang="en-GB" sz="500" b="0" i="0" u="none" strike="noStrike" dirty="0" err="1">
                <a:solidFill>
                  <a:srgbClr val="FFC66D"/>
                </a:solidFill>
                <a:effectLst/>
                <a:latin typeface="Courier New" panose="02070309020205020404" pitchFamily="49" charset="0"/>
              </a:rPr>
              <a:t>setWidth</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int </a:t>
            </a:r>
            <a:r>
              <a:rPr lang="en-GB" sz="500" b="0" i="0" u="none" strike="noStrike" dirty="0">
                <a:solidFill>
                  <a:srgbClr val="A9B7C6"/>
                </a:solidFill>
                <a:effectLst/>
                <a:latin typeface="Courier New" panose="02070309020205020404" pitchFamily="49" charset="0"/>
              </a:rPr>
              <a:t>height)</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public void </a:t>
            </a:r>
            <a:r>
              <a:rPr lang="en-GB" sz="500" b="0" i="0" u="none" strike="noStrike" dirty="0" err="1">
                <a:solidFill>
                  <a:srgbClr val="FFC66D"/>
                </a:solidFill>
                <a:effectLst/>
                <a:latin typeface="Courier New" panose="02070309020205020404" pitchFamily="49" charset="0"/>
              </a:rPr>
              <a:t>setHeight</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int </a:t>
            </a:r>
            <a:r>
              <a:rPr lang="en-GB" sz="500" b="0" i="0" u="none" strike="noStrike" dirty="0">
                <a:solidFill>
                  <a:srgbClr val="A9B7C6"/>
                </a:solidFill>
                <a:effectLst/>
                <a:latin typeface="Courier New" panose="02070309020205020404" pitchFamily="49" charset="0"/>
              </a:rPr>
              <a:t>height)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public class </a:t>
            </a:r>
            <a:r>
              <a:rPr lang="en-GB" sz="500" b="0" i="0" u="none" strike="noStrike" dirty="0" err="1">
                <a:solidFill>
                  <a:srgbClr val="A9B7C6"/>
                </a:solidFill>
                <a:effectLst/>
                <a:latin typeface="Courier New" panose="02070309020205020404" pitchFamily="49" charset="0"/>
              </a:rPr>
              <a:t>SquareToRectangleAdapter</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implements </a:t>
            </a:r>
            <a:r>
              <a:rPr lang="en-GB" sz="500" b="0" i="0" u="none" strike="noStrike" dirty="0">
                <a:solidFill>
                  <a:srgbClr val="A9B7C6"/>
                </a:solidFill>
                <a:effectLst/>
                <a:latin typeface="Courier New" panose="02070309020205020404" pitchFamily="49" charset="0"/>
              </a:rPr>
              <a:t>Rectangle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private </a:t>
            </a:r>
            <a:r>
              <a:rPr lang="en-GB" sz="500" b="0" i="0" u="none" strike="noStrike" dirty="0">
                <a:solidFill>
                  <a:srgbClr val="A9B7C6"/>
                </a:solidFill>
                <a:effectLst/>
                <a:latin typeface="Courier New" panose="02070309020205020404" pitchFamily="49" charset="0"/>
              </a:rPr>
              <a:t>Square </a:t>
            </a:r>
            <a:r>
              <a:rPr lang="en-GB" sz="500" b="0" i="0" u="none" strike="noStrike" dirty="0" err="1">
                <a:solidFill>
                  <a:srgbClr val="9876AA"/>
                </a:solidFill>
                <a:effectLst/>
                <a:latin typeface="Courier New" panose="02070309020205020404" pitchFamily="49" charset="0"/>
              </a:rPr>
              <a:t>square</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public </a:t>
            </a:r>
            <a:r>
              <a:rPr lang="en-GB" sz="500" b="0" i="0" u="none" strike="noStrike" dirty="0" err="1">
                <a:solidFill>
                  <a:srgbClr val="FFC66D"/>
                </a:solidFill>
                <a:effectLst/>
                <a:latin typeface="Courier New" panose="02070309020205020404" pitchFamily="49" charset="0"/>
              </a:rPr>
              <a:t>SquareToRectangleAdapter</a:t>
            </a:r>
            <a:r>
              <a:rPr lang="en-GB" sz="500" b="0" i="0" u="none" strike="noStrike" dirty="0">
                <a:solidFill>
                  <a:srgbClr val="A9B7C6"/>
                </a:solidFill>
                <a:effectLst/>
                <a:latin typeface="Courier New" panose="02070309020205020404" pitchFamily="49" charset="0"/>
              </a:rPr>
              <a:t>(Square square) {</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square</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square</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BBB529"/>
                </a:solidFill>
                <a:effectLst/>
                <a:latin typeface="Courier New" panose="02070309020205020404" pitchFamily="49" charset="0"/>
              </a:rPr>
              <a:t>@Override </a:t>
            </a:r>
            <a:r>
              <a:rPr lang="en-GB" sz="500" b="0" i="0" u="none" strike="noStrike" dirty="0">
                <a:solidFill>
                  <a:srgbClr val="CC7832"/>
                </a:solidFill>
                <a:effectLst/>
                <a:latin typeface="Courier New" panose="02070309020205020404" pitchFamily="49" charset="0"/>
              </a:rPr>
              <a:t>public int </a:t>
            </a:r>
            <a:r>
              <a:rPr lang="en-GB" sz="500" b="0" i="0" u="none" strike="noStrike" dirty="0" err="1">
                <a:solidFill>
                  <a:srgbClr val="FFC66D"/>
                </a:solidFill>
                <a:effectLst/>
                <a:latin typeface="Courier New" panose="02070309020205020404" pitchFamily="49" charset="0"/>
              </a:rPr>
              <a:t>getWidth</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return </a:t>
            </a:r>
            <a:r>
              <a:rPr lang="en-GB" sz="500" b="0" i="0" u="none" strike="noStrike" dirty="0" err="1">
                <a:solidFill>
                  <a:srgbClr val="9876AA"/>
                </a:solidFill>
                <a:effectLst/>
                <a:latin typeface="Courier New" panose="02070309020205020404" pitchFamily="49" charset="0"/>
              </a:rPr>
              <a:t>square</a:t>
            </a:r>
            <a:r>
              <a:rPr lang="en-GB" sz="500" b="0" i="0" u="none" strike="noStrike" dirty="0" err="1">
                <a:solidFill>
                  <a:srgbClr val="A9B7C6"/>
                </a:solidFill>
                <a:effectLst/>
                <a:latin typeface="Courier New" panose="02070309020205020404" pitchFamily="49" charset="0"/>
              </a:rPr>
              <a:t>.getSideLength</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BBB529"/>
                </a:solidFill>
                <a:effectLst/>
                <a:latin typeface="Courier New" panose="02070309020205020404" pitchFamily="49" charset="0"/>
              </a:rPr>
              <a:t>@Override </a:t>
            </a:r>
            <a:r>
              <a:rPr lang="en-GB" sz="500" b="0" i="0" u="none" strike="noStrike" dirty="0">
                <a:solidFill>
                  <a:srgbClr val="CC7832"/>
                </a:solidFill>
                <a:effectLst/>
                <a:latin typeface="Courier New" panose="02070309020205020404" pitchFamily="49" charset="0"/>
              </a:rPr>
              <a:t>public int </a:t>
            </a:r>
            <a:r>
              <a:rPr lang="en-GB" sz="500" b="0" i="0" u="none" strike="noStrike" dirty="0" err="1">
                <a:solidFill>
                  <a:srgbClr val="FFC66D"/>
                </a:solidFill>
                <a:effectLst/>
                <a:latin typeface="Courier New" panose="02070309020205020404" pitchFamily="49" charset="0"/>
              </a:rPr>
              <a:t>getHeight</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return </a:t>
            </a:r>
            <a:r>
              <a:rPr lang="en-GB" sz="500" b="0" i="0" u="none" strike="noStrike" dirty="0" err="1">
                <a:solidFill>
                  <a:srgbClr val="9876AA"/>
                </a:solidFill>
                <a:effectLst/>
                <a:latin typeface="Courier New" panose="02070309020205020404" pitchFamily="49" charset="0"/>
              </a:rPr>
              <a:t>square</a:t>
            </a:r>
            <a:r>
              <a:rPr lang="en-GB" sz="500" b="0" i="0" u="none" strike="noStrike" dirty="0" err="1">
                <a:solidFill>
                  <a:srgbClr val="A9B7C6"/>
                </a:solidFill>
                <a:effectLst/>
                <a:latin typeface="Courier New" panose="02070309020205020404" pitchFamily="49" charset="0"/>
              </a:rPr>
              <a:t>.getSideLength</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BBB529"/>
                </a:solidFill>
                <a:effectLst/>
                <a:latin typeface="Courier New" panose="02070309020205020404" pitchFamily="49" charset="0"/>
              </a:rPr>
              <a:t>@Override </a:t>
            </a:r>
            <a:r>
              <a:rPr lang="en-GB" sz="500" b="0" i="0" u="none" strike="noStrike" dirty="0">
                <a:solidFill>
                  <a:srgbClr val="CC7832"/>
                </a:solidFill>
                <a:effectLst/>
                <a:latin typeface="Courier New" panose="02070309020205020404" pitchFamily="49" charset="0"/>
              </a:rPr>
              <a:t>public void </a:t>
            </a:r>
            <a:r>
              <a:rPr lang="en-GB" sz="500" b="0" i="0" u="none" strike="noStrike" dirty="0" err="1">
                <a:solidFill>
                  <a:srgbClr val="FFC66D"/>
                </a:solidFill>
                <a:effectLst/>
                <a:latin typeface="Courier New" panose="02070309020205020404" pitchFamily="49" charset="0"/>
              </a:rPr>
              <a:t>setWidth</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int </a:t>
            </a:r>
            <a:r>
              <a:rPr lang="en-GB" sz="500" b="0" i="0" u="none" strike="noStrike" dirty="0">
                <a:solidFill>
                  <a:srgbClr val="A9B7C6"/>
                </a:solidFill>
                <a:effectLst/>
                <a:latin typeface="Courier New" panose="02070309020205020404" pitchFamily="49" charset="0"/>
              </a:rPr>
              <a:t>width) {</a:t>
            </a:r>
            <a:r>
              <a:rPr lang="en-GB" sz="500" b="0" i="0" u="none" strike="noStrike" dirty="0" err="1">
                <a:solidFill>
                  <a:srgbClr val="A9B7C6"/>
                </a:solidFill>
                <a:effectLst/>
                <a:latin typeface="Courier New" panose="02070309020205020404" pitchFamily="49" charset="0"/>
              </a:rPr>
              <a:t>setHeight</a:t>
            </a:r>
            <a:r>
              <a:rPr lang="en-GB" sz="500" b="0" i="0" u="none" strike="noStrike" dirty="0">
                <a:solidFill>
                  <a:srgbClr val="A9B7C6"/>
                </a:solidFill>
                <a:effectLst/>
                <a:latin typeface="Courier New" panose="02070309020205020404" pitchFamily="49" charset="0"/>
              </a:rPr>
              <a:t>(width)</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BBB529"/>
                </a:solidFill>
                <a:effectLst/>
                <a:latin typeface="Courier New" panose="02070309020205020404" pitchFamily="49" charset="0"/>
              </a:rPr>
              <a:t>@Override </a:t>
            </a:r>
            <a:r>
              <a:rPr lang="en-GB" sz="500" b="0" i="0" u="none" strike="noStrike" dirty="0">
                <a:solidFill>
                  <a:srgbClr val="CC7832"/>
                </a:solidFill>
                <a:effectLst/>
                <a:latin typeface="Courier New" panose="02070309020205020404" pitchFamily="49" charset="0"/>
              </a:rPr>
              <a:t>public void </a:t>
            </a:r>
            <a:r>
              <a:rPr lang="en-GB" sz="500" b="0" i="0" u="none" strike="noStrike" dirty="0" err="1">
                <a:solidFill>
                  <a:srgbClr val="FFC66D"/>
                </a:solidFill>
                <a:effectLst/>
                <a:latin typeface="Courier New" panose="02070309020205020404" pitchFamily="49" charset="0"/>
              </a:rPr>
              <a:t>setHeight</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int </a:t>
            </a:r>
            <a:r>
              <a:rPr lang="en-GB" sz="500" b="0" i="0" u="none" strike="noStrike" dirty="0">
                <a:solidFill>
                  <a:srgbClr val="A9B7C6"/>
                </a:solidFill>
                <a:effectLst/>
                <a:latin typeface="Courier New" panose="02070309020205020404" pitchFamily="49" charset="0"/>
              </a:rPr>
              <a:t>height) {</a:t>
            </a:r>
            <a:r>
              <a:rPr lang="en-GB" sz="500" b="0" i="0" u="none" strike="noStrike" dirty="0" err="1">
                <a:solidFill>
                  <a:srgbClr val="9876AA"/>
                </a:solidFill>
                <a:effectLst/>
                <a:latin typeface="Courier New" panose="02070309020205020404" pitchFamily="49" charset="0"/>
              </a:rPr>
              <a:t>square</a:t>
            </a:r>
            <a:r>
              <a:rPr lang="en-GB" sz="500" b="0" i="0" u="none" strike="noStrike" dirty="0" err="1">
                <a:solidFill>
                  <a:srgbClr val="A9B7C6"/>
                </a:solidFill>
                <a:effectLst/>
                <a:latin typeface="Courier New" panose="02070309020205020404" pitchFamily="49" charset="0"/>
              </a:rPr>
              <a:t>.setSideLength</a:t>
            </a:r>
            <a:r>
              <a:rPr lang="en-GB" sz="500" b="0" i="0" u="none" strike="noStrike" dirty="0">
                <a:solidFill>
                  <a:srgbClr val="A9B7C6"/>
                </a:solidFill>
                <a:effectLst/>
                <a:latin typeface="Courier New" panose="02070309020205020404" pitchFamily="49" charset="0"/>
              </a:rPr>
              <a:t>(height)</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br>
              <a:rPr lang="en-GB" sz="500" b="0" dirty="0">
                <a:effectLst/>
              </a:rPr>
            </a:b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class </a:t>
            </a:r>
            <a:r>
              <a:rPr lang="en-GB" sz="500" b="0" i="0" u="none" strike="noStrike" dirty="0">
                <a:solidFill>
                  <a:srgbClr val="A9B7C6"/>
                </a:solidFill>
                <a:effectLst/>
                <a:latin typeface="Courier New" panose="02070309020205020404" pitchFamily="49" charset="0"/>
              </a:rPr>
              <a:t>Square {</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int </a:t>
            </a:r>
            <a:r>
              <a:rPr lang="en-GB" sz="500" b="0" i="0" u="none" strike="noStrike" dirty="0" err="1">
                <a:solidFill>
                  <a:srgbClr val="9876AA"/>
                </a:solidFill>
                <a:effectLst/>
                <a:latin typeface="Courier New" panose="02070309020205020404" pitchFamily="49" charset="0"/>
              </a:rPr>
              <a:t>sideLength</a:t>
            </a:r>
            <a:r>
              <a:rPr lang="en-GB" sz="500" b="0" i="0" u="none" strike="noStrike" dirty="0">
                <a:solidFill>
                  <a:srgbClr val="CC7832"/>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CC7832"/>
                </a:solidFill>
                <a:effectLst/>
                <a:latin typeface="Courier New" panose="02070309020205020404" pitchFamily="49" charset="0"/>
              </a:rPr>
              <a:t>       public </a:t>
            </a:r>
            <a:r>
              <a:rPr lang="en-GB" sz="500" b="0" i="0" u="none" strike="noStrike" dirty="0">
                <a:solidFill>
                  <a:srgbClr val="FFC66D"/>
                </a:solidFill>
                <a:effectLst/>
                <a:latin typeface="Courier New" panose="02070309020205020404" pitchFamily="49" charset="0"/>
              </a:rPr>
              <a:t>Square</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int </a:t>
            </a:r>
            <a:r>
              <a:rPr lang="en-GB" sz="500" b="0" i="0" u="none" strike="noStrike" dirty="0" err="1">
                <a:solidFill>
                  <a:srgbClr val="A9B7C6"/>
                </a:solidFill>
                <a:effectLst/>
                <a:latin typeface="Courier New" panose="02070309020205020404" pitchFamily="49" charset="0"/>
              </a:rPr>
              <a:t>sideLength</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sideLength</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a:t>
            </a:r>
            <a:r>
              <a:rPr lang="en-GB" sz="500" b="0" i="0" u="none" strike="noStrike" dirty="0" err="1">
                <a:solidFill>
                  <a:srgbClr val="A9B7C6"/>
                </a:solidFill>
                <a:effectLst/>
                <a:latin typeface="Courier New" panose="02070309020205020404" pitchFamily="49" charset="0"/>
              </a:rPr>
              <a:t>sideLength</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int </a:t>
            </a:r>
            <a:r>
              <a:rPr lang="en-GB" sz="500" b="0" i="0" u="none" strike="noStrike" dirty="0" err="1">
                <a:solidFill>
                  <a:srgbClr val="FFC66D"/>
                </a:solidFill>
                <a:effectLst/>
                <a:latin typeface="Courier New" panose="02070309020205020404" pitchFamily="49" charset="0"/>
              </a:rPr>
              <a:t>getSideLength</a:t>
            </a: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return </a:t>
            </a:r>
            <a:r>
              <a:rPr lang="en-GB" sz="500" b="0" i="0" u="none" strike="noStrike" dirty="0" err="1">
                <a:solidFill>
                  <a:srgbClr val="9876AA"/>
                </a:solidFill>
                <a:effectLst/>
                <a:latin typeface="Courier New" panose="02070309020205020404" pitchFamily="49" charset="0"/>
              </a:rPr>
              <a:t>sideLength</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pPr rtl="0">
              <a:spcBef>
                <a:spcPts val="0"/>
              </a:spcBef>
              <a:spcAft>
                <a:spcPts val="0"/>
              </a:spcAft>
            </a:pPr>
            <a:r>
              <a:rPr lang="en-GB" sz="500" b="0" i="0" u="none" strike="noStrike" dirty="0">
                <a:solidFill>
                  <a:srgbClr val="A9B7C6"/>
                </a:solidFill>
                <a:effectLst/>
                <a:latin typeface="Courier New" panose="02070309020205020404" pitchFamily="49" charset="0"/>
              </a:rPr>
              <a:t>       </a:t>
            </a:r>
            <a:r>
              <a:rPr lang="en-GB" sz="500" b="0" i="0" u="none" strike="noStrike" dirty="0">
                <a:solidFill>
                  <a:srgbClr val="CC7832"/>
                </a:solidFill>
                <a:effectLst/>
                <a:latin typeface="Courier New" panose="02070309020205020404" pitchFamily="49" charset="0"/>
              </a:rPr>
              <a:t>public int </a:t>
            </a:r>
            <a:r>
              <a:rPr lang="en-GB" sz="500" b="0" i="0" u="none" strike="noStrike" dirty="0" err="1">
                <a:solidFill>
                  <a:srgbClr val="FFC66D"/>
                </a:solidFill>
                <a:effectLst/>
                <a:latin typeface="Courier New" panose="02070309020205020404" pitchFamily="49" charset="0"/>
              </a:rPr>
              <a:t>setSideLength</a:t>
            </a:r>
            <a:r>
              <a:rPr lang="en-GB" sz="500" b="0" i="0" u="none" strike="noStrike" dirty="0">
                <a:solidFill>
                  <a:srgbClr val="A9B7C6"/>
                </a:solidFill>
                <a:effectLst/>
                <a:latin typeface="Courier New" panose="02070309020205020404" pitchFamily="49" charset="0"/>
              </a:rPr>
              <a:t>(</a:t>
            </a:r>
            <a:r>
              <a:rPr lang="en-GB" sz="500" b="0" i="0" u="none" strike="noStrike" dirty="0">
                <a:solidFill>
                  <a:srgbClr val="CC7832"/>
                </a:solidFill>
                <a:effectLst/>
                <a:latin typeface="Courier New" panose="02070309020205020404" pitchFamily="49" charset="0"/>
              </a:rPr>
              <a:t>int </a:t>
            </a:r>
            <a:r>
              <a:rPr lang="en-GB" sz="500" b="0" i="0" u="none" strike="noStrike" dirty="0">
                <a:solidFill>
                  <a:srgbClr val="A9B7C6"/>
                </a:solidFill>
                <a:effectLst/>
                <a:latin typeface="Courier New" panose="02070309020205020404" pitchFamily="49" charset="0"/>
              </a:rPr>
              <a:t>length) {</a:t>
            </a:r>
            <a:r>
              <a:rPr lang="en-GB" sz="500" b="0" i="0" u="none" strike="noStrike" dirty="0" err="1">
                <a:solidFill>
                  <a:srgbClr val="CC7832"/>
                </a:solidFill>
                <a:effectLst/>
                <a:latin typeface="Courier New" panose="02070309020205020404" pitchFamily="49" charset="0"/>
              </a:rPr>
              <a:t>this</a:t>
            </a:r>
            <a:r>
              <a:rPr lang="en-GB" sz="500" b="0" i="0" u="none" strike="noStrike" dirty="0" err="1">
                <a:solidFill>
                  <a:srgbClr val="A9B7C6"/>
                </a:solidFill>
                <a:effectLst/>
                <a:latin typeface="Courier New" panose="02070309020205020404" pitchFamily="49" charset="0"/>
              </a:rPr>
              <a:t>.</a:t>
            </a:r>
            <a:r>
              <a:rPr lang="en-GB" sz="500" b="0" i="0" u="none" strike="noStrike" dirty="0" err="1">
                <a:solidFill>
                  <a:srgbClr val="9876AA"/>
                </a:solidFill>
                <a:effectLst/>
                <a:latin typeface="Courier New" panose="02070309020205020404" pitchFamily="49" charset="0"/>
              </a:rPr>
              <a:t>sideLength</a:t>
            </a:r>
            <a:r>
              <a:rPr lang="en-GB" sz="500" b="0" i="0" u="none" strike="noStrike" dirty="0">
                <a:solidFill>
                  <a:srgbClr val="9876AA"/>
                </a:solidFill>
                <a:effectLst/>
                <a:latin typeface="Courier New" panose="02070309020205020404" pitchFamily="49" charset="0"/>
              </a:rPr>
              <a:t> </a:t>
            </a:r>
            <a:r>
              <a:rPr lang="en-GB" sz="500" b="0" i="0" u="none" strike="noStrike" dirty="0">
                <a:solidFill>
                  <a:srgbClr val="A9B7C6"/>
                </a:solidFill>
                <a:effectLst/>
                <a:latin typeface="Courier New" panose="02070309020205020404" pitchFamily="49" charset="0"/>
              </a:rPr>
              <a:t>= length</a:t>
            </a:r>
            <a:r>
              <a:rPr lang="en-GB" sz="500" b="0" i="0" u="none" strike="noStrike" dirty="0">
                <a:solidFill>
                  <a:srgbClr val="CC7832"/>
                </a:solidFill>
                <a:effectLst/>
                <a:latin typeface="Courier New" panose="02070309020205020404" pitchFamily="49" charset="0"/>
              </a:rPr>
              <a:t>;</a:t>
            </a:r>
            <a:r>
              <a:rPr lang="en-GB" sz="500" b="0" i="0" u="none" strike="noStrike" dirty="0">
                <a:solidFill>
                  <a:srgbClr val="A9B7C6"/>
                </a:solidFill>
                <a:effectLst/>
                <a:latin typeface="Courier New" panose="02070309020205020404" pitchFamily="49" charset="0"/>
              </a:rPr>
              <a:t>}}}</a:t>
            </a:r>
            <a:endParaRPr lang="en-GB" sz="500" b="0" dirty="0">
              <a:effectLst/>
            </a:endParaRPr>
          </a:p>
          <a:p>
            <a:r>
              <a:rPr lang="en-GB" sz="600" dirty="0"/>
              <a:t>This allows the program to use the </a:t>
            </a:r>
            <a:r>
              <a:rPr lang="en-GB" sz="600" dirty="0" err="1"/>
              <a:t>SquareToRectangle</a:t>
            </a:r>
            <a:endParaRPr lang="en-GB" sz="600" dirty="0"/>
          </a:p>
          <a:p>
            <a:r>
              <a:rPr lang="en-GB" sz="600" dirty="0"/>
              <a:t>Adapter class as if it were a Rectangle object, while still being able to take advantage of the functionality provided by the Square class.</a:t>
            </a:r>
            <a:br>
              <a:rPr lang="en-GB" sz="600" dirty="0"/>
            </a:br>
            <a:r>
              <a:rPr lang="en-GB" sz="600" dirty="0"/>
              <a:t>We should use it when we want to insulate our implementation from a third party library / something which may change unexpectedly. This makes our code more flexible, and it could let us switch over to a different implementation more easily. </a:t>
            </a:r>
            <a:br>
              <a:rPr lang="en-GB" sz="600" dirty="0"/>
            </a:br>
            <a:endParaRPr lang="en-GB" sz="600" b="0" dirty="0">
              <a:effectLst/>
            </a:endParaRPr>
          </a:p>
        </p:txBody>
      </p:sp>
      <p:sp>
        <p:nvSpPr>
          <p:cNvPr id="47" name="TextBox 46">
            <a:extLst>
              <a:ext uri="{FF2B5EF4-FFF2-40B4-BE49-F238E27FC236}">
                <a16:creationId xmlns:a16="http://schemas.microsoft.com/office/drawing/2014/main" id="{45D59605-85D3-115B-488E-C2E5EC2B444E}"/>
              </a:ext>
            </a:extLst>
          </p:cNvPr>
          <p:cNvSpPr txBox="1"/>
          <p:nvPr/>
        </p:nvSpPr>
        <p:spPr>
          <a:xfrm>
            <a:off x="10286717" y="-49940"/>
            <a:ext cx="1985010" cy="1231106"/>
          </a:xfrm>
          <a:prstGeom prst="rect">
            <a:avLst/>
          </a:prstGeom>
          <a:noFill/>
        </p:spPr>
        <p:txBody>
          <a:bodyPr wrap="square" rtlCol="0">
            <a:spAutoFit/>
          </a:bodyPr>
          <a:lstStyle/>
          <a:p>
            <a:r>
              <a:rPr lang="en-GB" sz="600" b="1" u="sng" dirty="0"/>
              <a:t>14.2) The Decorator Pattern</a:t>
            </a:r>
          </a:p>
          <a:p>
            <a:pPr rtl="0">
              <a:spcBef>
                <a:spcPts val="0"/>
              </a:spcBef>
              <a:spcAft>
                <a:spcPts val="0"/>
              </a:spcAft>
            </a:pPr>
            <a:r>
              <a:rPr lang="en-GB" sz="600" b="0" i="0" u="none" strike="noStrike" dirty="0">
                <a:solidFill>
                  <a:srgbClr val="000000"/>
                </a:solidFill>
                <a:effectLst/>
              </a:rPr>
              <a:t>The Decorator pattern is a design pattern that allows you to add </a:t>
            </a:r>
            <a:r>
              <a:rPr lang="en-GB" sz="600" b="1" i="0" u="none" strike="noStrike" dirty="0">
                <a:solidFill>
                  <a:srgbClr val="000000"/>
                </a:solidFill>
                <a:effectLst/>
              </a:rPr>
              <a:t>new behaviour to existing objects dynamically.</a:t>
            </a:r>
            <a:r>
              <a:rPr lang="en-GB" sz="600" b="0" i="0" u="none" strike="noStrike" dirty="0">
                <a:solidFill>
                  <a:srgbClr val="000000"/>
                </a:solidFill>
                <a:effectLst/>
              </a:rPr>
              <a:t> It is an alternative to subclassing, which involves creating a new class that is a modified version of an existing class.</a:t>
            </a:r>
            <a:br>
              <a:rPr lang="en-GB" sz="600" b="0" dirty="0">
                <a:effectLst/>
              </a:rPr>
            </a:br>
            <a:r>
              <a:rPr lang="en-GB" sz="600" b="0" i="0" u="none" strike="noStrike" dirty="0">
                <a:solidFill>
                  <a:srgbClr val="000000"/>
                </a:solidFill>
                <a:effectLst/>
              </a:rPr>
              <a:t>We </a:t>
            </a:r>
            <a:r>
              <a:rPr lang="en-GB" sz="600" i="0" u="none" strike="noStrike" dirty="0">
                <a:solidFill>
                  <a:srgbClr val="000000"/>
                </a:solidFill>
                <a:effectLst/>
              </a:rPr>
              <a:t>create a wrapper class that "decorates" the original class by adding new behaviour. The wrapper class contains a reference to the original class and delegates method calls to it, while also adding new behaviour before or after the method call.</a:t>
            </a:r>
            <a:endParaRPr lang="en-GB" sz="600" dirty="0">
              <a:effectLst/>
            </a:endParaRPr>
          </a:p>
          <a:p>
            <a:br>
              <a:rPr lang="en-GB" sz="800" dirty="0"/>
            </a:br>
            <a:endParaRPr lang="en-GB" sz="600" b="1" u="sng" dirty="0"/>
          </a:p>
        </p:txBody>
      </p:sp>
      <p:sp>
        <p:nvSpPr>
          <p:cNvPr id="48" name="TextBox 47">
            <a:extLst>
              <a:ext uri="{FF2B5EF4-FFF2-40B4-BE49-F238E27FC236}">
                <a16:creationId xmlns:a16="http://schemas.microsoft.com/office/drawing/2014/main" id="{8AAB2E30-D9CF-D6E6-FD41-358607F63181}"/>
              </a:ext>
            </a:extLst>
          </p:cNvPr>
          <p:cNvSpPr txBox="1"/>
          <p:nvPr/>
        </p:nvSpPr>
        <p:spPr>
          <a:xfrm>
            <a:off x="10286717" y="836366"/>
            <a:ext cx="1985010" cy="2492990"/>
          </a:xfrm>
          <a:prstGeom prst="rect">
            <a:avLst/>
          </a:prstGeom>
          <a:noFill/>
        </p:spPr>
        <p:txBody>
          <a:bodyPr wrap="square" rtlCol="0">
            <a:spAutoFit/>
          </a:bodyPr>
          <a:lstStyle/>
          <a:p>
            <a:r>
              <a:rPr lang="en-GB" sz="600" b="1" u="sng" dirty="0"/>
              <a:t>14.2) The Facade Pattern</a:t>
            </a:r>
          </a:p>
          <a:p>
            <a:pPr rtl="0">
              <a:spcBef>
                <a:spcPts val="0"/>
              </a:spcBef>
              <a:spcAft>
                <a:spcPts val="0"/>
              </a:spcAft>
            </a:pPr>
            <a:r>
              <a:rPr lang="en-GB" sz="600" b="0" i="0" u="none" strike="noStrike" dirty="0">
                <a:solidFill>
                  <a:srgbClr val="000000"/>
                </a:solidFill>
                <a:effectLst/>
              </a:rPr>
              <a:t>The facade pattern is a design pattern that provides a simplified interface to a complex system of classes, libraries, or frameworks. We hide away complexities to make the interface easier to use.</a:t>
            </a:r>
            <a:r>
              <a:rPr lang="en-GB" sz="600" i="0" u="none" strike="noStrike" dirty="0">
                <a:solidFill>
                  <a:srgbClr val="000000"/>
                </a:solidFill>
              </a:rPr>
              <a:t> </a:t>
            </a:r>
            <a:r>
              <a:rPr lang="en-GB" sz="600" b="0" i="0" u="none" strike="noStrike" dirty="0">
                <a:solidFill>
                  <a:srgbClr val="000000"/>
                </a:solidFill>
                <a:effectLst/>
              </a:rPr>
              <a:t>The facade pattern is useful when you want to </a:t>
            </a:r>
            <a:r>
              <a:rPr lang="en-GB" sz="600" b="1" i="0" u="none" strike="noStrike" dirty="0">
                <a:solidFill>
                  <a:srgbClr val="000000"/>
                </a:solidFill>
                <a:effectLst/>
              </a:rPr>
              <a:t>provide a simple interface to a complex system</a:t>
            </a:r>
            <a:r>
              <a:rPr lang="en-GB" sz="600" b="0" i="0" u="none" strike="noStrike" dirty="0">
                <a:solidFill>
                  <a:srgbClr val="000000"/>
                </a:solidFill>
                <a:effectLst/>
              </a:rPr>
              <a:t>, or when you want to </a:t>
            </a:r>
            <a:r>
              <a:rPr lang="en-GB" sz="600" b="1" i="0" u="none" strike="noStrike" dirty="0">
                <a:solidFill>
                  <a:srgbClr val="000000"/>
                </a:solidFill>
                <a:effectLst/>
              </a:rPr>
              <a:t>decouple a client from the implementation details of a subsystem</a:t>
            </a:r>
            <a:r>
              <a:rPr lang="en-GB" sz="600" b="0" i="0" u="none" strike="noStrike" dirty="0">
                <a:solidFill>
                  <a:srgbClr val="000000"/>
                </a:solidFill>
                <a:effectLst/>
              </a:rPr>
              <a:t>. It can also be helpful for reducing the number of dependencies between classes, which can make it easier to maintain and test your code.</a:t>
            </a:r>
            <a:r>
              <a:rPr lang="en-GB" sz="600" dirty="0"/>
              <a:t> </a:t>
            </a:r>
            <a:r>
              <a:rPr lang="en-GB" sz="600" b="0" i="0" u="none" strike="noStrike" dirty="0">
                <a:solidFill>
                  <a:srgbClr val="000000"/>
                </a:solidFill>
                <a:effectLst/>
              </a:rPr>
              <a:t>In the facade pattern, the facade class acts as a wrapper for the subsystem classes. It provides a simpler, easier-to-use interface to the subsystem, while still allowing the client to access the subsystem classes directly if needed. The facade class may also provide additional functionality that is not available in the subsystem classes.</a:t>
            </a:r>
            <a:endParaRPr lang="en-GB" sz="600" b="0" dirty="0">
              <a:effectLst/>
            </a:endParaRPr>
          </a:p>
          <a:p>
            <a:pPr rtl="0">
              <a:spcBef>
                <a:spcPts val="0"/>
              </a:spcBef>
              <a:spcAft>
                <a:spcPts val="0"/>
              </a:spcAft>
            </a:pPr>
            <a:r>
              <a:rPr lang="en-GB" sz="600" b="1" i="0" u="sng" dirty="0">
                <a:solidFill>
                  <a:srgbClr val="000000"/>
                </a:solidFill>
                <a:effectLst/>
                <a:cs typeface="Arial" panose="020B0604020202020204" pitchFamily="34" charset="0"/>
              </a:rPr>
              <a:t>14.3) The Simplicator Pattern</a:t>
            </a:r>
            <a:endParaRPr lang="en-GB" sz="600" b="1" dirty="0">
              <a:effectLst/>
              <a:cs typeface="Arial" panose="020B0604020202020204" pitchFamily="34" charset="0"/>
            </a:endParaRPr>
          </a:p>
          <a:p>
            <a:pPr rtl="0">
              <a:spcBef>
                <a:spcPts val="0"/>
              </a:spcBef>
              <a:spcAft>
                <a:spcPts val="0"/>
              </a:spcAft>
            </a:pPr>
            <a:r>
              <a:rPr lang="en-GB" sz="600" b="0" i="0" u="none" strike="noStrike" dirty="0">
                <a:solidFill>
                  <a:srgbClr val="000000"/>
                </a:solidFill>
                <a:effectLst/>
                <a:cs typeface="Arial" panose="020B0604020202020204" pitchFamily="34" charset="0"/>
              </a:rPr>
              <a:t>Similar to the Façade Pattern. We put an interface in front of a more complicated one, and standardise / simplify what is contained in the old interface to make it more easy to use.</a:t>
            </a:r>
            <a:endParaRPr lang="en-GB" sz="600" b="0" dirty="0">
              <a:effectLst/>
              <a:cs typeface="Arial" panose="020B0604020202020204" pitchFamily="34" charset="0"/>
            </a:endParaRPr>
          </a:p>
          <a:p>
            <a:br>
              <a:rPr lang="en-GB" sz="600" dirty="0">
                <a:cs typeface="Arial" panose="020B0604020202020204" pitchFamily="34" charset="0"/>
              </a:rPr>
            </a:br>
            <a:br>
              <a:rPr lang="en-GB" sz="600" dirty="0">
                <a:cs typeface="Arial" panose="020B0604020202020204" pitchFamily="34" charset="0"/>
              </a:rPr>
            </a:br>
            <a:br>
              <a:rPr lang="en-GB" sz="600" dirty="0">
                <a:cs typeface="Arial" panose="020B0604020202020204" pitchFamily="34" charset="0"/>
              </a:rPr>
            </a:br>
            <a:endParaRPr lang="en-GB" sz="600" b="1" u="sng" dirty="0">
              <a:cs typeface="Arial" panose="020B0604020202020204" pitchFamily="34" charset="0"/>
            </a:endParaRPr>
          </a:p>
        </p:txBody>
      </p:sp>
      <p:sp>
        <p:nvSpPr>
          <p:cNvPr id="49" name="TextBox 48">
            <a:extLst>
              <a:ext uri="{FF2B5EF4-FFF2-40B4-BE49-F238E27FC236}">
                <a16:creationId xmlns:a16="http://schemas.microsoft.com/office/drawing/2014/main" id="{E8A6B15D-346E-E0C6-FC4B-71424051CDA5}"/>
              </a:ext>
            </a:extLst>
          </p:cNvPr>
          <p:cNvSpPr txBox="1"/>
          <p:nvPr/>
        </p:nvSpPr>
        <p:spPr>
          <a:xfrm>
            <a:off x="10286717" y="2835937"/>
            <a:ext cx="1985010" cy="1600438"/>
          </a:xfrm>
          <a:prstGeom prst="rect">
            <a:avLst/>
          </a:prstGeom>
          <a:noFill/>
        </p:spPr>
        <p:txBody>
          <a:bodyPr wrap="square" rtlCol="0">
            <a:spAutoFit/>
          </a:bodyPr>
          <a:lstStyle/>
          <a:p>
            <a:r>
              <a:rPr lang="en-GB" sz="600" b="1" u="sng" dirty="0"/>
              <a:t>14.4) The Proxy Pattern</a:t>
            </a:r>
          </a:p>
          <a:p>
            <a:pPr rtl="0">
              <a:spcBef>
                <a:spcPts val="0"/>
              </a:spcBef>
              <a:spcAft>
                <a:spcPts val="0"/>
              </a:spcAft>
            </a:pPr>
            <a:r>
              <a:rPr lang="en-GB" sz="600" b="0" i="0" u="none" strike="noStrike" dirty="0">
                <a:solidFill>
                  <a:srgbClr val="000000"/>
                </a:solidFill>
                <a:effectLst/>
              </a:rPr>
              <a:t>The proxy pattern is a design pattern that provides a surrogate or placeholder object that controls access to another object. </a:t>
            </a:r>
            <a:r>
              <a:rPr lang="en-GB" sz="600" b="1" i="0" u="none" strike="noStrike" dirty="0">
                <a:solidFill>
                  <a:srgbClr val="000000"/>
                </a:solidFill>
                <a:effectLst/>
              </a:rPr>
              <a:t>The proxy object controls access to the original object</a:t>
            </a:r>
            <a:r>
              <a:rPr lang="en-GB" sz="600" b="0" i="0" u="none" strike="noStrike" dirty="0">
                <a:solidFill>
                  <a:srgbClr val="000000"/>
                </a:solidFill>
                <a:effectLst/>
              </a:rPr>
              <a:t>, and can be used to add additional functionality or behaviour when accessing the original object. The original object might be expensive to access, require security clearance, we might want to load balance or do caching.</a:t>
            </a:r>
            <a:r>
              <a:rPr lang="en-GB" sz="600" dirty="0"/>
              <a:t> </a:t>
            </a:r>
            <a:r>
              <a:rPr lang="en-GB" sz="600" b="0" i="0" u="none" strike="noStrike" dirty="0">
                <a:solidFill>
                  <a:srgbClr val="000000"/>
                </a:solidFill>
                <a:effectLst/>
              </a:rPr>
              <a:t>We share an interface between the real system and the proxy.</a:t>
            </a:r>
            <a:r>
              <a:rPr lang="en-GB" sz="600" dirty="0"/>
              <a:t> </a:t>
            </a:r>
            <a:r>
              <a:rPr lang="en-GB" sz="600" b="0" i="0" u="none" strike="noStrike" dirty="0">
                <a:solidFill>
                  <a:srgbClr val="000000"/>
                </a:solidFill>
                <a:effectLst/>
              </a:rPr>
              <a:t>The proxy may or may not delegate to the real service on a request.</a:t>
            </a:r>
            <a:endParaRPr lang="en-GB" sz="600" b="0" dirty="0">
              <a:effectLst/>
            </a:endParaRPr>
          </a:p>
          <a:p>
            <a:br>
              <a:rPr lang="en-GB" sz="800" dirty="0"/>
            </a:br>
            <a:br>
              <a:rPr lang="en-GB" sz="600" dirty="0">
                <a:cs typeface="Arial" panose="020B0604020202020204" pitchFamily="34" charset="0"/>
              </a:rPr>
            </a:br>
            <a:br>
              <a:rPr lang="en-GB" sz="600" dirty="0">
                <a:cs typeface="Arial" panose="020B0604020202020204" pitchFamily="34" charset="0"/>
              </a:rPr>
            </a:br>
            <a:br>
              <a:rPr lang="en-GB" sz="600" dirty="0">
                <a:cs typeface="Arial" panose="020B0604020202020204" pitchFamily="34" charset="0"/>
              </a:rPr>
            </a:br>
            <a:endParaRPr lang="en-GB" sz="600" b="1" u="sng" dirty="0">
              <a:cs typeface="Arial" panose="020B0604020202020204" pitchFamily="34" charset="0"/>
            </a:endParaRPr>
          </a:p>
        </p:txBody>
      </p:sp>
      <p:sp>
        <p:nvSpPr>
          <p:cNvPr id="50" name="TextBox 49">
            <a:extLst>
              <a:ext uri="{FF2B5EF4-FFF2-40B4-BE49-F238E27FC236}">
                <a16:creationId xmlns:a16="http://schemas.microsoft.com/office/drawing/2014/main" id="{8140C9C1-AF74-5FD7-9F4D-2FB547B26591}"/>
              </a:ext>
            </a:extLst>
          </p:cNvPr>
          <p:cNvSpPr txBox="1"/>
          <p:nvPr/>
        </p:nvSpPr>
        <p:spPr>
          <a:xfrm>
            <a:off x="10286717" y="3817705"/>
            <a:ext cx="1985010" cy="3323987"/>
          </a:xfrm>
          <a:prstGeom prst="rect">
            <a:avLst/>
          </a:prstGeom>
          <a:noFill/>
        </p:spPr>
        <p:txBody>
          <a:bodyPr wrap="square" rtlCol="0">
            <a:spAutoFit/>
          </a:bodyPr>
          <a:lstStyle/>
          <a:p>
            <a:pPr rtl="0">
              <a:spcBef>
                <a:spcPts val="0"/>
              </a:spcBef>
              <a:spcAft>
                <a:spcPts val="0"/>
              </a:spcAft>
            </a:pPr>
            <a:r>
              <a:rPr lang="en-GB" sz="600" b="1" i="0" u="sng" dirty="0">
                <a:solidFill>
                  <a:srgbClr val="000000"/>
                </a:solidFill>
                <a:effectLst/>
              </a:rPr>
              <a:t>14.5) Hexagonal Architecture / Ports and Adaptors</a:t>
            </a:r>
            <a:endParaRPr lang="en-GB" sz="600" b="1" dirty="0">
              <a:effectLst/>
            </a:endParaRPr>
          </a:p>
          <a:p>
            <a:pPr rtl="0">
              <a:spcBef>
                <a:spcPts val="0"/>
              </a:spcBef>
              <a:spcAft>
                <a:spcPts val="0"/>
              </a:spcAft>
            </a:pPr>
            <a:r>
              <a:rPr lang="en-GB" sz="600" b="0" i="0" u="none" strike="noStrike" dirty="0">
                <a:solidFill>
                  <a:srgbClr val="000000"/>
                </a:solidFill>
                <a:effectLst/>
              </a:rPr>
              <a:t>This pattern promotes the separation of concerns between the business logic of a software application and its external dependencies.</a:t>
            </a:r>
            <a:r>
              <a:rPr lang="en-GB" sz="600" i="0" u="none" strike="noStrike" dirty="0">
                <a:solidFill>
                  <a:srgbClr val="000000"/>
                </a:solidFill>
              </a:rPr>
              <a:t> </a:t>
            </a:r>
            <a:r>
              <a:rPr lang="en-GB" sz="600" b="0" i="0" u="none" strike="noStrike" dirty="0">
                <a:solidFill>
                  <a:srgbClr val="000000"/>
                </a:solidFill>
                <a:effectLst/>
              </a:rPr>
              <a:t>In hexagonal architecture, the business logic of the application is contained within the core of the application,</a:t>
            </a:r>
            <a:r>
              <a:rPr lang="en-GB" sz="600" b="1" i="0" u="none" strike="noStrike" dirty="0">
                <a:solidFill>
                  <a:srgbClr val="000000"/>
                </a:solidFill>
                <a:effectLst/>
              </a:rPr>
              <a:t> </a:t>
            </a:r>
            <a:r>
              <a:rPr lang="en-GB" sz="600" i="0" u="none" strike="noStrike" dirty="0">
                <a:solidFill>
                  <a:srgbClr val="000000"/>
                </a:solidFill>
                <a:effectLst/>
              </a:rPr>
              <a:t>and is surrounded </a:t>
            </a:r>
            <a:r>
              <a:rPr lang="en-GB" sz="600" b="1" i="0" u="none" strike="noStrike" dirty="0">
                <a:solidFill>
                  <a:srgbClr val="000000"/>
                </a:solidFill>
                <a:effectLst/>
              </a:rPr>
              <a:t>by a layer of adapters </a:t>
            </a:r>
            <a:r>
              <a:rPr lang="en-GB" sz="600" i="0" u="none" strike="noStrike" dirty="0">
                <a:solidFill>
                  <a:srgbClr val="000000"/>
                </a:solidFill>
                <a:effectLst/>
              </a:rPr>
              <a:t>that allow the application to </a:t>
            </a:r>
            <a:r>
              <a:rPr lang="en-GB" sz="600" b="1" i="0" u="none" strike="noStrike" dirty="0">
                <a:solidFill>
                  <a:srgbClr val="000000"/>
                </a:solidFill>
                <a:effectLst/>
              </a:rPr>
              <a:t>communicate with external dependencies </a:t>
            </a:r>
            <a:r>
              <a:rPr lang="en-GB" sz="600" i="0" u="none" strike="noStrike" dirty="0">
                <a:solidFill>
                  <a:srgbClr val="000000"/>
                </a:solidFill>
                <a:effectLst/>
              </a:rPr>
              <a:t>such as databases, user interfaces, and external APIs. </a:t>
            </a:r>
            <a:r>
              <a:rPr lang="en-GB" sz="600" b="0" i="0" u="none" strike="noStrike" dirty="0">
                <a:solidFill>
                  <a:srgbClr val="000000"/>
                </a:solidFill>
                <a:effectLst/>
              </a:rPr>
              <a:t>This is based on the idea that the business logic of an application should be independent of the specific details of the external dependencies it interacts with. This makes it easier to test and maintain the application, and allows the application to be more flexible and adaptable to change. The code which is specific to the third party library is only on the outer layer, not polluting the business logic.</a:t>
            </a:r>
            <a:r>
              <a:rPr lang="en-GB" sz="600" dirty="0"/>
              <a:t> I</a:t>
            </a:r>
            <a:r>
              <a:rPr lang="en-GB" sz="600" b="0" i="0" u="none" strike="noStrike" dirty="0">
                <a:solidFill>
                  <a:srgbClr val="000000"/>
                </a:solidFill>
                <a:effectLst/>
              </a:rPr>
              <a:t>f we need to work with a different third party library then </a:t>
            </a:r>
            <a:r>
              <a:rPr lang="en-GB" sz="600" b="1" i="0" u="none" strike="noStrike" dirty="0">
                <a:solidFill>
                  <a:srgbClr val="000000"/>
                </a:solidFill>
                <a:effectLst/>
              </a:rPr>
              <a:t>we can just use a different adapter</a:t>
            </a:r>
            <a:r>
              <a:rPr lang="en-GB" sz="600" b="0" i="0" u="none" strike="noStrike" dirty="0">
                <a:solidFill>
                  <a:srgbClr val="000000"/>
                </a:solidFill>
                <a:effectLst/>
              </a:rPr>
              <a:t>. </a:t>
            </a:r>
            <a:br>
              <a:rPr lang="en-GB" sz="600" b="0" dirty="0">
                <a:effectLst/>
              </a:rPr>
            </a:br>
            <a:r>
              <a:rPr lang="en-GB" sz="600" b="1" i="0" u="sng" dirty="0">
                <a:solidFill>
                  <a:srgbClr val="000000"/>
                </a:solidFill>
                <a:effectLst/>
              </a:rPr>
              <a:t>14.5.1) Testing our Hexagonally Structured System</a:t>
            </a:r>
            <a:endParaRPr lang="en-GB" sz="600" b="1" dirty="0">
              <a:effectLst/>
            </a:endParaRPr>
          </a:p>
          <a:p>
            <a:pPr rtl="0">
              <a:spcBef>
                <a:spcPts val="0"/>
              </a:spcBef>
              <a:spcAft>
                <a:spcPts val="0"/>
              </a:spcAft>
            </a:pPr>
            <a:r>
              <a:rPr lang="en-GB" sz="600" b="0" i="0" u="none" strike="noStrike" dirty="0">
                <a:solidFill>
                  <a:srgbClr val="000000"/>
                </a:solidFill>
                <a:effectLst/>
              </a:rPr>
              <a:t>We can test the entire core with </a:t>
            </a:r>
            <a:r>
              <a:rPr lang="en-GB" sz="600" b="1" i="0" u="none" strike="noStrike" dirty="0">
                <a:solidFill>
                  <a:srgbClr val="000000"/>
                </a:solidFill>
                <a:effectLst/>
              </a:rPr>
              <a:t>Unit Tests</a:t>
            </a:r>
            <a:r>
              <a:rPr lang="en-GB" sz="600" b="0" i="0" u="none" strike="noStrike" dirty="0">
                <a:solidFill>
                  <a:srgbClr val="000000"/>
                </a:solidFill>
                <a:effectLst/>
              </a:rPr>
              <a:t>.</a:t>
            </a:r>
            <a:r>
              <a:rPr lang="en-GB" sz="600" i="0" u="none" strike="noStrike" dirty="0">
                <a:solidFill>
                  <a:srgbClr val="000000"/>
                </a:solidFill>
              </a:rPr>
              <a:t> </a:t>
            </a:r>
            <a:r>
              <a:rPr lang="en-GB" sz="600" b="0" i="0" u="none" strike="noStrike" dirty="0">
                <a:solidFill>
                  <a:srgbClr val="000000"/>
                </a:solidFill>
                <a:effectLst/>
              </a:rPr>
              <a:t>We test the adapters layer and communication with outside systems with</a:t>
            </a:r>
            <a:r>
              <a:rPr lang="en-GB" sz="600" b="1" i="0" u="none" strike="noStrike" dirty="0">
                <a:solidFill>
                  <a:srgbClr val="000000"/>
                </a:solidFill>
                <a:effectLst/>
              </a:rPr>
              <a:t> Integration Tests </a:t>
            </a:r>
            <a:r>
              <a:rPr lang="en-GB" sz="600" i="0" u="none" strike="noStrike" dirty="0">
                <a:solidFill>
                  <a:srgbClr val="000000"/>
                </a:solidFill>
                <a:effectLst/>
              </a:rPr>
              <a:t>(which test the interaction between different components/modules of the system).</a:t>
            </a:r>
            <a:r>
              <a:rPr lang="en-GB" sz="600" i="0" u="none" strike="noStrike" dirty="0">
                <a:solidFill>
                  <a:srgbClr val="000000"/>
                </a:solidFill>
              </a:rPr>
              <a:t> We can test </a:t>
            </a:r>
            <a:r>
              <a:rPr lang="en-GB" sz="600" dirty="0">
                <a:solidFill>
                  <a:srgbClr val="000000"/>
                </a:solidFill>
              </a:rPr>
              <a:t>our entire application with </a:t>
            </a:r>
            <a:r>
              <a:rPr lang="en-GB" sz="600" b="1" dirty="0">
                <a:solidFill>
                  <a:srgbClr val="000000"/>
                </a:solidFill>
              </a:rPr>
              <a:t>System </a:t>
            </a:r>
            <a:r>
              <a:rPr lang="en-GB" sz="600" dirty="0">
                <a:solidFill>
                  <a:srgbClr val="000000"/>
                </a:solidFill>
              </a:rPr>
              <a:t>T</a:t>
            </a:r>
            <a:r>
              <a:rPr lang="en-GB" sz="600" i="0" u="none" strike="noStrike" dirty="0">
                <a:solidFill>
                  <a:srgbClr val="000000"/>
                </a:solidFill>
                <a:effectLst/>
              </a:rPr>
              <a:t>ests which invoke the full system and interact with the third party</a:t>
            </a:r>
            <a:r>
              <a:rPr lang="en-GB" sz="600" b="0" i="0" u="none" strike="noStrike" dirty="0">
                <a:solidFill>
                  <a:srgbClr val="000000"/>
                </a:solidFill>
                <a:effectLst/>
              </a:rPr>
              <a:t>. That means we can perform a real transaction end to end across the system. Takes a lot of time and we don’t get good specialised feedback as to what failed – just that something did fail, unlike Unit Tests.</a:t>
            </a:r>
            <a:r>
              <a:rPr lang="en-GB" sz="600" i="0" u="none" strike="noStrike" dirty="0">
                <a:solidFill>
                  <a:srgbClr val="000000"/>
                </a:solidFill>
              </a:rPr>
              <a:t> Integration Tests are essential </a:t>
            </a:r>
            <a:r>
              <a:rPr lang="en-GB" sz="600" b="0" i="0" u="none" strike="noStrike" dirty="0">
                <a:solidFill>
                  <a:srgbClr val="000000"/>
                </a:solidFill>
                <a:effectLst/>
              </a:rPr>
              <a:t>though to make sure everything works end to end.</a:t>
            </a:r>
            <a:r>
              <a:rPr lang="en-GB" sz="600" dirty="0"/>
              <a:t> An ideal split of test coverage is 7</a:t>
            </a:r>
            <a:r>
              <a:rPr lang="en-GB" sz="600" b="0" i="0" u="none" strike="noStrike" dirty="0">
                <a:solidFill>
                  <a:srgbClr val="000000"/>
                </a:solidFill>
                <a:effectLst/>
              </a:rPr>
              <a:t>0% Unit Tests, 20% Integration Tests, 10% System Tests.</a:t>
            </a:r>
            <a:endParaRPr lang="en-GB" sz="600" b="0" dirty="0">
              <a:effectLst/>
            </a:endParaRPr>
          </a:p>
          <a:p>
            <a:br>
              <a:rPr lang="en-GB" sz="600" dirty="0"/>
            </a:br>
            <a:endParaRPr lang="en-GB" sz="600" b="1" u="sng" dirty="0">
              <a:cs typeface="Arial" panose="020B0604020202020204" pitchFamily="34" charset="0"/>
            </a:endParaRPr>
          </a:p>
        </p:txBody>
      </p:sp>
    </p:spTree>
    <p:extLst>
      <p:ext uri="{BB962C8B-B14F-4D97-AF65-F5344CB8AC3E}">
        <p14:creationId xmlns:p14="http://schemas.microsoft.com/office/powerpoint/2010/main" val="238714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039A7-893C-B6F7-DD59-3A4A418E4DE6}"/>
              </a:ext>
            </a:extLst>
          </p:cNvPr>
          <p:cNvSpPr txBox="1"/>
          <p:nvPr/>
        </p:nvSpPr>
        <p:spPr>
          <a:xfrm>
            <a:off x="0" y="-21545"/>
            <a:ext cx="2165684" cy="1015663"/>
          </a:xfrm>
          <a:prstGeom prst="rect">
            <a:avLst/>
          </a:prstGeom>
          <a:noFill/>
        </p:spPr>
        <p:txBody>
          <a:bodyPr wrap="square" rtlCol="0">
            <a:spAutoFit/>
          </a:bodyPr>
          <a:lstStyle/>
          <a:p>
            <a:r>
              <a:rPr lang="en-GB" sz="600" b="1" u="sng" dirty="0"/>
              <a:t>15.1) Services</a:t>
            </a:r>
          </a:p>
          <a:p>
            <a:r>
              <a:rPr lang="en-GB" sz="600" b="1" dirty="0"/>
              <a:t>Services</a:t>
            </a:r>
            <a:r>
              <a:rPr lang="en-GB" sz="600" dirty="0"/>
              <a:t> - software components that can be downloaded and assembled into new systems. Splitting services into multiple components, helps organisation and parallelizing computation. Of our components some provide services, others are clients of them. Microservice architectures where apps are built from many small services that together form the full system rather than a monolithic app are ideal. We can use graphs to visualise how all the services interact. The web itself has evolved into a distributed system with many microservices. </a:t>
            </a:r>
          </a:p>
        </p:txBody>
      </p:sp>
      <p:sp>
        <p:nvSpPr>
          <p:cNvPr id="5" name="TextBox 4">
            <a:extLst>
              <a:ext uri="{FF2B5EF4-FFF2-40B4-BE49-F238E27FC236}">
                <a16:creationId xmlns:a16="http://schemas.microsoft.com/office/drawing/2014/main" id="{81E8F9D7-8942-9379-3BB4-02806BA9346D}"/>
              </a:ext>
            </a:extLst>
          </p:cNvPr>
          <p:cNvSpPr txBox="1"/>
          <p:nvPr/>
        </p:nvSpPr>
        <p:spPr>
          <a:xfrm>
            <a:off x="0" y="994118"/>
            <a:ext cx="2165684" cy="4431983"/>
          </a:xfrm>
          <a:prstGeom prst="rect">
            <a:avLst/>
          </a:prstGeom>
          <a:noFill/>
        </p:spPr>
        <p:txBody>
          <a:bodyPr wrap="square" rtlCol="0">
            <a:spAutoFit/>
          </a:bodyPr>
          <a:lstStyle/>
          <a:p>
            <a:r>
              <a:rPr lang="en-GB" sz="600" b="1" u="sng" dirty="0"/>
              <a:t>15.2) REST</a:t>
            </a:r>
          </a:p>
          <a:p>
            <a:r>
              <a:rPr lang="en-GB" sz="600" dirty="0"/>
              <a:t>REST services are built around the idea of resources and representations. Resources are things in the world, physical or conceptual, identified by URIs - Uniform Resource Indicators (similar to URLs – in the URL https:// football/player/robin, Robin indicates a specific player). Transferring resource representations allows us to communicate between services. We can have multiple representations of the same resource e.g. XML / JSON. Binary formats exist too which are platform independent, though we’d need a parser at both ends to send data between different systems in different languages. The </a:t>
            </a:r>
            <a:r>
              <a:rPr lang="en-GB" sz="600" b="1" dirty="0"/>
              <a:t>Richardson Maturity Model </a:t>
            </a:r>
            <a:r>
              <a:rPr lang="en-GB" sz="600" dirty="0"/>
              <a:t>categorises webservices based on how much they use URI for classifying resources, HTTP methods, and Hypermedia. </a:t>
            </a:r>
            <a:r>
              <a:rPr lang="en-GB" sz="600" b="1" dirty="0"/>
              <a:t>1) Level 0</a:t>
            </a:r>
            <a:r>
              <a:rPr lang="en-GB" sz="600" dirty="0"/>
              <a:t>: Uses HTTP to transport data, doesn’t use URIs to identity resources, different HTTP methods to describe actions, or hypermedia. A single URI is used to identify the service “endpoint”, to which requests are posted. In a Level 0 service, each request consists of a document or a set of parameters that describes the request. All requests generally go to the same URI by the same method. The service parses the request document to determine what the client wants. An example of this is using a SOAP (Simple Object Access Protocol) envelope to wrap an XML document describing a request. Technologies such as WSDL attempt to describe the protocol expected by a service, and describe the format of request/response documents. </a:t>
            </a:r>
            <a:r>
              <a:rPr lang="en-GB" sz="600" b="1" dirty="0"/>
              <a:t>2)</a:t>
            </a:r>
            <a:r>
              <a:rPr lang="en-GB" sz="600" dirty="0"/>
              <a:t> </a:t>
            </a:r>
            <a:r>
              <a:rPr lang="en-GB" sz="600" b="1" dirty="0"/>
              <a:t>Level 1 </a:t>
            </a:r>
            <a:r>
              <a:rPr lang="en-GB" sz="600" dirty="0"/>
              <a:t>services make use of more URIs to represent different types of resources in the system, but typically do not take advantage of all of the available HTTP methods. They also do not respect the correct semantics for HTTP methods like GET, as they often use GET requests to cause side-effects on the state of the system. </a:t>
            </a:r>
            <a:r>
              <a:rPr lang="en-GB" sz="600" b="1" dirty="0"/>
              <a:t>3) Level 2 </a:t>
            </a:r>
            <a:r>
              <a:rPr lang="en-GB" sz="600" dirty="0"/>
              <a:t>services use URIs to represent different types of resources, and also respond to different HTTP methods (GET, POST, PUT and DELETE) to update the state of these resources. They send appropriate HTTP status codes with their responses, which allow the client to track the effects of the calls they have made. </a:t>
            </a:r>
            <a:r>
              <a:rPr lang="en-GB" sz="600" b="1" dirty="0"/>
              <a:t>4) Level 3 </a:t>
            </a:r>
            <a:r>
              <a:rPr lang="en-GB" sz="600" dirty="0"/>
              <a:t>is the highest level in the Richardson model, and characterises fully RESTful services. It builds on Level 2, with the same ideas of identifying resources using URIs, and acting upon these resources using different HTTP methods. The key point about Level 3 services is that the representations that they use contain hyperlinks to other resources that the client can follow. With Level 2 services, clients often follow URI templates to construct the URI for a particular resource. In Level 3 services we might do a search, and then get back a document containing links to the user records, which we can follow, without having to assume the structure of those links.</a:t>
            </a:r>
          </a:p>
        </p:txBody>
      </p:sp>
      <p:sp>
        <p:nvSpPr>
          <p:cNvPr id="6" name="TextBox 5">
            <a:extLst>
              <a:ext uri="{FF2B5EF4-FFF2-40B4-BE49-F238E27FC236}">
                <a16:creationId xmlns:a16="http://schemas.microsoft.com/office/drawing/2014/main" id="{C91D69E9-925B-61A4-F984-8CE6DE39CFD7}"/>
              </a:ext>
            </a:extLst>
          </p:cNvPr>
          <p:cNvSpPr txBox="1"/>
          <p:nvPr/>
        </p:nvSpPr>
        <p:spPr>
          <a:xfrm>
            <a:off x="1982804" y="0"/>
            <a:ext cx="2086837" cy="4339650"/>
          </a:xfrm>
          <a:prstGeom prst="rect">
            <a:avLst/>
          </a:prstGeom>
          <a:noFill/>
        </p:spPr>
        <p:txBody>
          <a:bodyPr wrap="square" rtlCol="0">
            <a:spAutoFit/>
          </a:bodyPr>
          <a:lstStyle/>
          <a:p>
            <a:r>
              <a:rPr lang="en-GB" sz="600" b="1" u="sng" dirty="0"/>
              <a:t>17) Map Reduce:</a:t>
            </a:r>
          </a:p>
          <a:p>
            <a:r>
              <a:rPr lang="en-GB" sz="600" dirty="0"/>
              <a:t>Map Reduce is a way of distributing computation to speed the entire process up. In the example of summing squares [1, 2, 3, 4] we can do this by mapping some (get [1,4], [9, 16]), reducing some (get 5, 25), then reducing these to get our final answer (30). This can clearly be parallelized. This process inspired Hadoop. Mapper:</a:t>
            </a:r>
          </a:p>
          <a:p>
            <a:r>
              <a:rPr lang="en-GB" sz="600" dirty="0">
                <a:solidFill>
                  <a:schemeClr val="accent5"/>
                </a:solidFill>
              </a:rPr>
              <a:t>public class </a:t>
            </a:r>
            <a:r>
              <a:rPr lang="en-GB" sz="600" dirty="0"/>
              <a:t>Map </a:t>
            </a:r>
            <a:r>
              <a:rPr lang="en-GB" sz="600" dirty="0">
                <a:solidFill>
                  <a:schemeClr val="accent5"/>
                </a:solidFill>
              </a:rPr>
              <a:t>extends</a:t>
            </a:r>
            <a:r>
              <a:rPr lang="en-GB" sz="600" dirty="0"/>
              <a:t> Mapper { </a:t>
            </a:r>
          </a:p>
          <a:p>
            <a:r>
              <a:rPr lang="en-GB" sz="600" dirty="0"/>
              <a:t>  </a:t>
            </a:r>
            <a:r>
              <a:rPr lang="en-GB" sz="600" dirty="0">
                <a:solidFill>
                  <a:schemeClr val="accent5"/>
                </a:solidFill>
              </a:rPr>
              <a:t>private final static </a:t>
            </a:r>
            <a:r>
              <a:rPr lang="en-GB" sz="600" dirty="0" err="1"/>
              <a:t>IntWritable</a:t>
            </a:r>
            <a:r>
              <a:rPr lang="en-GB" sz="600" dirty="0"/>
              <a:t> </a:t>
            </a:r>
            <a:r>
              <a:rPr lang="en-GB" sz="600" dirty="0">
                <a:solidFill>
                  <a:srgbClr val="7030A0"/>
                </a:solidFill>
              </a:rPr>
              <a:t>one</a:t>
            </a:r>
            <a:r>
              <a:rPr lang="en-GB" sz="600" dirty="0"/>
              <a:t> = </a:t>
            </a:r>
            <a:r>
              <a:rPr lang="en-GB" sz="600" dirty="0">
                <a:solidFill>
                  <a:schemeClr val="accent5"/>
                </a:solidFill>
              </a:rPr>
              <a:t>new</a:t>
            </a:r>
            <a:r>
              <a:rPr lang="en-GB" sz="600" dirty="0"/>
              <a:t> </a:t>
            </a:r>
            <a:r>
              <a:rPr lang="en-GB" sz="600" dirty="0" err="1"/>
              <a:t>IntWritable</a:t>
            </a:r>
            <a:r>
              <a:rPr lang="en-GB" sz="600" dirty="0"/>
              <a:t>(1);</a:t>
            </a:r>
          </a:p>
          <a:p>
            <a:r>
              <a:rPr lang="en-GB" sz="600" dirty="0">
                <a:solidFill>
                  <a:schemeClr val="accent5"/>
                </a:solidFill>
              </a:rPr>
              <a:t>  private</a:t>
            </a:r>
            <a:r>
              <a:rPr lang="en-GB" sz="600" dirty="0"/>
              <a:t> Text </a:t>
            </a:r>
            <a:r>
              <a:rPr lang="en-GB" sz="600" dirty="0">
                <a:solidFill>
                  <a:srgbClr val="7030A0"/>
                </a:solidFill>
              </a:rPr>
              <a:t>word</a:t>
            </a:r>
            <a:r>
              <a:rPr lang="en-GB" sz="600" dirty="0"/>
              <a:t> = </a:t>
            </a:r>
            <a:r>
              <a:rPr lang="en-GB" sz="600" dirty="0">
                <a:solidFill>
                  <a:schemeClr val="accent5"/>
                </a:solidFill>
              </a:rPr>
              <a:t>new</a:t>
            </a:r>
            <a:r>
              <a:rPr lang="en-GB" sz="600" dirty="0"/>
              <a:t> Text(); </a:t>
            </a:r>
          </a:p>
          <a:p>
            <a:r>
              <a:rPr lang="en-GB" sz="600" dirty="0"/>
              <a:t>  </a:t>
            </a:r>
            <a:r>
              <a:rPr lang="en-GB" sz="600" dirty="0">
                <a:solidFill>
                  <a:schemeClr val="accent1"/>
                </a:solidFill>
              </a:rPr>
              <a:t>public void </a:t>
            </a:r>
            <a:r>
              <a:rPr lang="en-GB" sz="600" dirty="0"/>
              <a:t>map(</a:t>
            </a:r>
            <a:r>
              <a:rPr lang="en-GB" sz="600" dirty="0" err="1">
                <a:solidFill>
                  <a:srgbClr val="7030A0"/>
                </a:solidFill>
              </a:rPr>
              <a:t>LongWritable</a:t>
            </a:r>
            <a:r>
              <a:rPr lang="en-GB" sz="600" dirty="0"/>
              <a:t> key, </a:t>
            </a:r>
            <a:r>
              <a:rPr lang="en-GB" sz="600" dirty="0">
                <a:solidFill>
                  <a:srgbClr val="7030A0"/>
                </a:solidFill>
              </a:rPr>
              <a:t>Text</a:t>
            </a:r>
            <a:r>
              <a:rPr lang="en-GB" sz="600" dirty="0"/>
              <a:t> value, </a:t>
            </a:r>
            <a:r>
              <a:rPr lang="en-GB" sz="600" dirty="0">
                <a:solidFill>
                  <a:srgbClr val="7030A0"/>
                </a:solidFill>
              </a:rPr>
              <a:t>Context</a:t>
            </a:r>
          </a:p>
          <a:p>
            <a:r>
              <a:rPr lang="en-GB" sz="600" dirty="0"/>
              <a:t>     context) </a:t>
            </a:r>
            <a:r>
              <a:rPr lang="en-GB" sz="600" dirty="0">
                <a:solidFill>
                  <a:schemeClr val="accent1"/>
                </a:solidFill>
              </a:rPr>
              <a:t>throws</a:t>
            </a:r>
            <a:r>
              <a:rPr lang="en-GB" sz="600" dirty="0"/>
              <a:t> </a:t>
            </a:r>
            <a:r>
              <a:rPr lang="en-GB" sz="600" dirty="0" err="1">
                <a:solidFill>
                  <a:schemeClr val="accent1"/>
                </a:solidFill>
              </a:rPr>
              <a:t>IOException</a:t>
            </a:r>
            <a:r>
              <a:rPr lang="en-GB" sz="600" dirty="0">
                <a:solidFill>
                  <a:schemeClr val="accent1"/>
                </a:solidFill>
              </a:rPr>
              <a:t>, </a:t>
            </a:r>
            <a:r>
              <a:rPr lang="en-GB" sz="600" dirty="0" err="1">
                <a:solidFill>
                  <a:schemeClr val="accent1"/>
                </a:solidFill>
              </a:rPr>
              <a:t>InterruptedException</a:t>
            </a:r>
            <a:r>
              <a:rPr lang="en-GB" sz="600" dirty="0">
                <a:solidFill>
                  <a:schemeClr val="accent1"/>
                </a:solidFill>
              </a:rPr>
              <a:t> </a:t>
            </a:r>
            <a:r>
              <a:rPr lang="en-GB" sz="600" dirty="0"/>
              <a:t>{</a:t>
            </a:r>
          </a:p>
          <a:p>
            <a:r>
              <a:rPr lang="en-GB" sz="600" dirty="0"/>
              <a:t>     </a:t>
            </a:r>
            <a:r>
              <a:rPr lang="en-GB" sz="600" dirty="0">
                <a:solidFill>
                  <a:srgbClr val="7030A0"/>
                </a:solidFill>
              </a:rPr>
              <a:t>String</a:t>
            </a:r>
            <a:r>
              <a:rPr lang="en-GB" sz="600" dirty="0"/>
              <a:t> line = </a:t>
            </a:r>
            <a:r>
              <a:rPr lang="en-GB" sz="600" dirty="0" err="1"/>
              <a:t>value.toString</a:t>
            </a:r>
            <a:r>
              <a:rPr lang="en-GB" sz="600" dirty="0"/>
              <a:t>(); </a:t>
            </a:r>
          </a:p>
          <a:p>
            <a:r>
              <a:rPr lang="en-GB" sz="600" dirty="0"/>
              <a:t>     </a:t>
            </a:r>
            <a:r>
              <a:rPr lang="en-GB" sz="600" dirty="0" err="1">
                <a:solidFill>
                  <a:srgbClr val="7030A0"/>
                </a:solidFill>
              </a:rPr>
              <a:t>StringTokenizer</a:t>
            </a:r>
            <a:r>
              <a:rPr lang="en-GB" sz="600" dirty="0"/>
              <a:t> tokenizer = new </a:t>
            </a:r>
            <a:r>
              <a:rPr lang="en-GB" sz="600" dirty="0" err="1"/>
              <a:t>StringTokenizer</a:t>
            </a:r>
            <a:r>
              <a:rPr lang="en-GB" sz="600" dirty="0"/>
              <a:t>(line);</a:t>
            </a:r>
          </a:p>
          <a:p>
            <a:r>
              <a:rPr lang="en-GB" sz="600" dirty="0"/>
              <a:t>     </a:t>
            </a:r>
            <a:r>
              <a:rPr lang="en-GB" sz="600" dirty="0">
                <a:solidFill>
                  <a:schemeClr val="accent1"/>
                </a:solidFill>
              </a:rPr>
              <a:t>while</a:t>
            </a:r>
            <a:r>
              <a:rPr lang="en-GB" sz="600" dirty="0"/>
              <a:t> (</a:t>
            </a:r>
            <a:r>
              <a:rPr lang="en-GB" sz="600" dirty="0" err="1"/>
              <a:t>tokenizer.hasMoreTokens</a:t>
            </a:r>
            <a:r>
              <a:rPr lang="en-GB" sz="600" dirty="0"/>
              <a:t>()) {</a:t>
            </a:r>
          </a:p>
          <a:p>
            <a:r>
              <a:rPr lang="en-GB" sz="600" dirty="0"/>
              <a:t>       </a:t>
            </a:r>
            <a:r>
              <a:rPr lang="en-GB" sz="600" dirty="0" err="1"/>
              <a:t>word.set</a:t>
            </a:r>
            <a:r>
              <a:rPr lang="en-GB" sz="600" dirty="0"/>
              <a:t>(</a:t>
            </a:r>
            <a:r>
              <a:rPr lang="en-GB" sz="600" dirty="0" err="1"/>
              <a:t>tokenizer.nextToken</a:t>
            </a:r>
            <a:r>
              <a:rPr lang="en-GB" sz="600" dirty="0"/>
              <a:t>()); </a:t>
            </a:r>
          </a:p>
          <a:p>
            <a:r>
              <a:rPr lang="en-GB" sz="600" dirty="0"/>
              <a:t>       </a:t>
            </a:r>
            <a:r>
              <a:rPr lang="en-GB" sz="600" dirty="0" err="1"/>
              <a:t>context.write</a:t>
            </a:r>
            <a:r>
              <a:rPr lang="en-GB" sz="600" dirty="0"/>
              <a:t>(word, one);  </a:t>
            </a:r>
          </a:p>
          <a:p>
            <a:r>
              <a:rPr lang="en-GB" sz="600" dirty="0"/>
              <a:t>    }}</a:t>
            </a:r>
          </a:p>
          <a:p>
            <a:r>
              <a:rPr lang="en-GB" sz="600" dirty="0"/>
              <a:t>}</a:t>
            </a:r>
          </a:p>
          <a:p>
            <a:r>
              <a:rPr lang="en-GB" sz="600" dirty="0"/>
              <a:t>The type parameters on Mapper reflect the types of k1, v1, k2 and v2. context. We emit a pair from the mapper by calling </a:t>
            </a:r>
            <a:r>
              <a:rPr lang="en-GB" sz="600" dirty="0" err="1"/>
              <a:t>context.write</a:t>
            </a:r>
            <a:r>
              <a:rPr lang="en-GB" sz="600" dirty="0"/>
              <a:t>(word, one). </a:t>
            </a:r>
            <a:r>
              <a:rPr lang="en-GB" sz="600" dirty="0" err="1"/>
              <a:t>Num</a:t>
            </a:r>
            <a:r>
              <a:rPr lang="en-GB" sz="600" dirty="0"/>
              <a:t> output pairs from the mapper isn’t necessarily equal to </a:t>
            </a:r>
            <a:r>
              <a:rPr lang="en-GB" sz="600" dirty="0" err="1"/>
              <a:t>num</a:t>
            </a:r>
            <a:r>
              <a:rPr lang="en-GB" sz="600" dirty="0"/>
              <a:t> input pairs. Reducer:</a:t>
            </a:r>
          </a:p>
          <a:p>
            <a:r>
              <a:rPr lang="en-GB" sz="600" dirty="0">
                <a:solidFill>
                  <a:schemeClr val="accent1"/>
                </a:solidFill>
              </a:rPr>
              <a:t>public class </a:t>
            </a:r>
            <a:r>
              <a:rPr lang="en-GB" sz="600" dirty="0"/>
              <a:t>Reduce </a:t>
            </a:r>
            <a:r>
              <a:rPr lang="en-GB" sz="600" dirty="0">
                <a:solidFill>
                  <a:schemeClr val="accent1"/>
                </a:solidFill>
              </a:rPr>
              <a:t>extends</a:t>
            </a:r>
            <a:r>
              <a:rPr lang="en-GB" sz="600" dirty="0"/>
              <a:t> Reducer { </a:t>
            </a:r>
          </a:p>
          <a:p>
            <a:r>
              <a:rPr lang="en-GB" sz="600" dirty="0">
                <a:solidFill>
                  <a:schemeClr val="accent1"/>
                </a:solidFill>
              </a:rPr>
              <a:t>  public void </a:t>
            </a:r>
            <a:r>
              <a:rPr lang="en-GB" sz="600" dirty="0"/>
              <a:t>reduce(</a:t>
            </a:r>
            <a:r>
              <a:rPr lang="en-GB" sz="600" dirty="0">
                <a:solidFill>
                  <a:srgbClr val="7030A0"/>
                </a:solidFill>
              </a:rPr>
              <a:t>Text</a:t>
            </a:r>
            <a:r>
              <a:rPr lang="en-GB" sz="600" dirty="0"/>
              <a:t> key, </a:t>
            </a:r>
            <a:r>
              <a:rPr lang="en-GB" sz="600" dirty="0" err="1">
                <a:solidFill>
                  <a:srgbClr val="7030A0"/>
                </a:solidFill>
              </a:rPr>
              <a:t>Iterable</a:t>
            </a:r>
            <a:r>
              <a:rPr lang="en-GB" sz="600" dirty="0"/>
              <a:t> values, </a:t>
            </a:r>
            <a:r>
              <a:rPr lang="en-GB" sz="600" dirty="0">
                <a:solidFill>
                  <a:srgbClr val="7030A0"/>
                </a:solidFill>
              </a:rPr>
              <a:t>Context</a:t>
            </a:r>
          </a:p>
          <a:p>
            <a:r>
              <a:rPr lang="en-GB" sz="600" dirty="0">
                <a:solidFill>
                  <a:srgbClr val="7030A0"/>
                </a:solidFill>
              </a:rPr>
              <a:t>          </a:t>
            </a:r>
            <a:r>
              <a:rPr lang="en-GB" sz="600" dirty="0"/>
              <a:t>context) </a:t>
            </a:r>
            <a:r>
              <a:rPr lang="en-GB" sz="600" dirty="0">
                <a:solidFill>
                  <a:srgbClr val="0070C0"/>
                </a:solidFill>
              </a:rPr>
              <a:t>throws</a:t>
            </a:r>
            <a:r>
              <a:rPr lang="en-GB" sz="600" dirty="0"/>
              <a:t> </a:t>
            </a:r>
            <a:r>
              <a:rPr lang="en-GB" sz="600" dirty="0" err="1">
                <a:solidFill>
                  <a:srgbClr val="7030A0"/>
                </a:solidFill>
              </a:rPr>
              <a:t>IOException</a:t>
            </a:r>
            <a:r>
              <a:rPr lang="en-GB" sz="600" dirty="0"/>
              <a:t>, </a:t>
            </a:r>
            <a:r>
              <a:rPr lang="en-GB" sz="600" dirty="0" err="1">
                <a:solidFill>
                  <a:srgbClr val="7030A0"/>
                </a:solidFill>
              </a:rPr>
              <a:t>InterruptedException</a:t>
            </a:r>
            <a:r>
              <a:rPr lang="en-GB" sz="600" dirty="0"/>
              <a:t> {</a:t>
            </a:r>
          </a:p>
          <a:p>
            <a:r>
              <a:rPr lang="en-GB" sz="600" dirty="0"/>
              <a:t>     </a:t>
            </a:r>
            <a:r>
              <a:rPr lang="en-GB" sz="600" dirty="0">
                <a:solidFill>
                  <a:srgbClr val="7030A0"/>
                </a:solidFill>
              </a:rPr>
              <a:t>int</a:t>
            </a:r>
            <a:r>
              <a:rPr lang="en-GB" sz="600" dirty="0"/>
              <a:t> sum = 0; </a:t>
            </a:r>
          </a:p>
          <a:p>
            <a:r>
              <a:rPr lang="en-GB" sz="600" dirty="0"/>
              <a:t>     </a:t>
            </a:r>
            <a:r>
              <a:rPr lang="en-GB" sz="600" dirty="0">
                <a:solidFill>
                  <a:srgbClr val="0070C0"/>
                </a:solidFill>
              </a:rPr>
              <a:t>for</a:t>
            </a:r>
            <a:r>
              <a:rPr lang="en-GB" sz="600" dirty="0"/>
              <a:t> (</a:t>
            </a:r>
            <a:r>
              <a:rPr lang="en-GB" sz="600" dirty="0" err="1"/>
              <a:t>IntWritable</a:t>
            </a:r>
            <a:r>
              <a:rPr lang="en-GB" sz="600" dirty="0"/>
              <a:t> </a:t>
            </a:r>
            <a:r>
              <a:rPr lang="en-GB" sz="600" dirty="0" err="1"/>
              <a:t>val</a:t>
            </a:r>
            <a:r>
              <a:rPr lang="en-GB" sz="600" dirty="0"/>
              <a:t> : values) { </a:t>
            </a:r>
          </a:p>
          <a:p>
            <a:r>
              <a:rPr lang="en-GB" sz="600" dirty="0"/>
              <a:t>       sum += </a:t>
            </a:r>
            <a:r>
              <a:rPr lang="en-GB" sz="600" dirty="0" err="1"/>
              <a:t>val.get</a:t>
            </a:r>
            <a:r>
              <a:rPr lang="en-GB" sz="600" dirty="0"/>
              <a:t>(); </a:t>
            </a:r>
          </a:p>
          <a:p>
            <a:r>
              <a:rPr lang="en-GB" sz="600" dirty="0"/>
              <a:t>     } </a:t>
            </a:r>
          </a:p>
          <a:p>
            <a:r>
              <a:rPr lang="en-GB" sz="600" dirty="0"/>
              <a:t>     </a:t>
            </a:r>
            <a:r>
              <a:rPr lang="en-GB" sz="600" dirty="0" err="1"/>
              <a:t>context.write</a:t>
            </a:r>
            <a:r>
              <a:rPr lang="en-GB" sz="600" dirty="0"/>
              <a:t>(key, </a:t>
            </a:r>
            <a:r>
              <a:rPr lang="en-GB" sz="600" dirty="0">
                <a:solidFill>
                  <a:srgbClr val="0070C0"/>
                </a:solidFill>
              </a:rPr>
              <a:t>new</a:t>
            </a:r>
            <a:r>
              <a:rPr lang="en-GB" sz="600" dirty="0"/>
              <a:t> </a:t>
            </a:r>
            <a:r>
              <a:rPr lang="en-GB" sz="600" dirty="0" err="1"/>
              <a:t>IntWritable</a:t>
            </a:r>
            <a:r>
              <a:rPr lang="en-GB" sz="600" dirty="0"/>
              <a:t>(sum)); </a:t>
            </a:r>
          </a:p>
          <a:p>
            <a:r>
              <a:rPr lang="en-GB" sz="600" dirty="0"/>
              <a:t>   } } </a:t>
            </a:r>
          </a:p>
          <a:p>
            <a:r>
              <a:rPr lang="en-GB" sz="600" dirty="0"/>
              <a:t>Depending on the complexity of each phase, we could have more Reducers than Mappers. Reducers can be chained if the reduce function is commutative and associative. This can lead to improved efficiency as the initial reductions can be done nearer to the mappers, so we don’t have to move so much data around. The magic of MapReduce is in the shuffle. This is where all of the key-value pairs output from the map for a given key value are gathered up and supplied to the same reducer, so that it can do its work. An example use of MapReduce could be a distributed grep - I want to grep for a certain word in a very large file: gigabytes or terabytes of data. The map function emits a line if it matches a supplied pattern. The reduce function is an identity function that just copies the supplied intermediate data to the output.</a:t>
            </a:r>
          </a:p>
        </p:txBody>
      </p:sp>
      <p:sp>
        <p:nvSpPr>
          <p:cNvPr id="7" name="TextBox 6">
            <a:extLst>
              <a:ext uri="{FF2B5EF4-FFF2-40B4-BE49-F238E27FC236}">
                <a16:creationId xmlns:a16="http://schemas.microsoft.com/office/drawing/2014/main" id="{BCCAA2A1-4D8F-D0A5-F67E-E449EBE02F1F}"/>
              </a:ext>
            </a:extLst>
          </p:cNvPr>
          <p:cNvSpPr txBox="1"/>
          <p:nvPr/>
        </p:nvSpPr>
        <p:spPr>
          <a:xfrm>
            <a:off x="0" y="5380672"/>
            <a:ext cx="2165683" cy="1477328"/>
          </a:xfrm>
          <a:prstGeom prst="rect">
            <a:avLst/>
          </a:prstGeom>
          <a:noFill/>
        </p:spPr>
        <p:txBody>
          <a:bodyPr wrap="square" rtlCol="0">
            <a:spAutoFit/>
          </a:bodyPr>
          <a:lstStyle/>
          <a:p>
            <a:r>
              <a:rPr lang="en-GB" sz="600" b="1" u="sng" dirty="0"/>
              <a:t>16) Refactoring Techniques:</a:t>
            </a:r>
          </a:p>
          <a:p>
            <a:r>
              <a:rPr lang="en-GB" sz="600" b="1" dirty="0"/>
              <a:t>1) Compose Method </a:t>
            </a:r>
            <a:r>
              <a:rPr lang="en-GB" sz="600" dirty="0"/>
              <a:t>– break down long methods into </a:t>
            </a:r>
            <a:r>
              <a:rPr lang="en-GB" sz="600" dirty="0" err="1"/>
              <a:t>submethods</a:t>
            </a:r>
            <a:r>
              <a:rPr lang="en-GB" sz="600" dirty="0"/>
              <a:t>. Gives names to pieces of code, improves abstract ion and clarity. </a:t>
            </a:r>
            <a:r>
              <a:rPr lang="en-GB" sz="600" b="1" dirty="0"/>
              <a:t>2) </a:t>
            </a:r>
            <a:r>
              <a:rPr lang="en-GB" sz="600" b="1" dirty="0" err="1"/>
              <a:t>Inlining</a:t>
            </a:r>
            <a:r>
              <a:rPr lang="en-GB" sz="600" b="1" dirty="0"/>
              <a:t> Variables </a:t>
            </a:r>
            <a:r>
              <a:rPr lang="en-GB" sz="600" dirty="0"/>
              <a:t>– If we have variables that are used only once, we can just put their definition in place of where they were used and get rid of the variable. </a:t>
            </a:r>
            <a:r>
              <a:rPr lang="en-GB" sz="600" b="1" dirty="0"/>
              <a:t>3) Extracting to Class or Method</a:t>
            </a:r>
            <a:r>
              <a:rPr lang="en-GB" sz="600" dirty="0"/>
              <a:t> – If we have duplication between classes we can extract it out to a common class and then call that classes’ method. Similarly with methods. </a:t>
            </a:r>
            <a:r>
              <a:rPr lang="en-GB" sz="600" b="1" dirty="0"/>
              <a:t>4) Using Polymorphism to replace Conditionals </a:t>
            </a:r>
            <a:r>
              <a:rPr lang="en-GB" sz="600" dirty="0"/>
              <a:t>– If we call a method conditionally, rather than passing a Boolean into somewhere else which then checks which method to call, we should just make some interface which two different classes implement with an overridden method. We just call the method then, and polymorphism handles all the checking</a:t>
            </a:r>
            <a:endParaRPr lang="en-GB" sz="600" b="1" dirty="0"/>
          </a:p>
        </p:txBody>
      </p:sp>
      <p:sp>
        <p:nvSpPr>
          <p:cNvPr id="8" name="TextBox 7">
            <a:extLst>
              <a:ext uri="{FF2B5EF4-FFF2-40B4-BE49-F238E27FC236}">
                <a16:creationId xmlns:a16="http://schemas.microsoft.com/office/drawing/2014/main" id="{A4F13B5F-7CCA-61BD-DDE2-3EE68DCF798B}"/>
              </a:ext>
            </a:extLst>
          </p:cNvPr>
          <p:cNvSpPr txBox="1"/>
          <p:nvPr/>
        </p:nvSpPr>
        <p:spPr>
          <a:xfrm>
            <a:off x="1982804" y="4321352"/>
            <a:ext cx="2086836" cy="2492990"/>
          </a:xfrm>
          <a:prstGeom prst="rect">
            <a:avLst/>
          </a:prstGeom>
          <a:noFill/>
        </p:spPr>
        <p:txBody>
          <a:bodyPr wrap="square" rtlCol="0">
            <a:spAutoFit/>
          </a:bodyPr>
          <a:lstStyle/>
          <a:p>
            <a:r>
              <a:rPr lang="en-GB" sz="600" b="1" u="sng" dirty="0"/>
              <a:t>18) Working with Legacy Systems:</a:t>
            </a:r>
          </a:p>
          <a:p>
            <a:r>
              <a:rPr lang="en-GB" sz="600" dirty="0"/>
              <a:t>The first thing we should do is discover the dependencies of objects. We can visualise the dependencies using diagrams.</a:t>
            </a:r>
          </a:p>
          <a:p>
            <a:r>
              <a:rPr lang="en-GB" sz="600" dirty="0"/>
              <a:t>Aim to refactor things only the things that you have to, and the things that you understand. </a:t>
            </a:r>
            <a:r>
              <a:rPr lang="en-GB" sz="600" b="1" dirty="0"/>
              <a:t>Keep the stuff that works, and don’t change too much.</a:t>
            </a:r>
            <a:r>
              <a:rPr lang="en-GB" sz="600" dirty="0"/>
              <a:t> Test harnesses keep us safe – when we are making large changes we can ensure that we did not break the system by unit testing at the micro level, and integration testing at the macro level. If a Legacy System doesn’t have tests then we’ll have to add them – but this code might not be amenable to testing. In order to be able to effectively test particular units of a system, we need to be able to break dependencies so that during the test phase we can test an isolated unit. For example, during our unit test, we do not want the code to be writing data into a database. We can break these dependencies by making use a </a:t>
            </a:r>
            <a:r>
              <a:rPr lang="en-GB" sz="600" b="1" dirty="0"/>
              <a:t>seam. </a:t>
            </a:r>
            <a:r>
              <a:rPr lang="en-GB" sz="600" dirty="0"/>
              <a:t>A seam is a place where you can alter the behaviour of your program without editing it in that place. This is the point where you decide to use one behaviour or the other. To make use of an object seam, we must be able to pass in our test implementation, instead of the real implementation of the dependency. This may require a refactor to do so. We may also want our test code implementation to check other things: e.g. if we have some code that writes its results into a database, we could test that this works in our test implementation.</a:t>
            </a:r>
          </a:p>
        </p:txBody>
      </p:sp>
      <p:sp>
        <p:nvSpPr>
          <p:cNvPr id="9" name="TextBox 8">
            <a:extLst>
              <a:ext uri="{FF2B5EF4-FFF2-40B4-BE49-F238E27FC236}">
                <a16:creationId xmlns:a16="http://schemas.microsoft.com/office/drawing/2014/main" id="{A41AFA65-9349-4AB0-553B-B418DC7283BC}"/>
              </a:ext>
            </a:extLst>
          </p:cNvPr>
          <p:cNvSpPr txBox="1"/>
          <p:nvPr/>
        </p:nvSpPr>
        <p:spPr>
          <a:xfrm>
            <a:off x="3944539" y="49"/>
            <a:ext cx="1968581" cy="2031325"/>
          </a:xfrm>
          <a:prstGeom prst="rect">
            <a:avLst/>
          </a:prstGeom>
          <a:noFill/>
        </p:spPr>
        <p:txBody>
          <a:bodyPr wrap="square" rtlCol="0">
            <a:spAutoFit/>
          </a:bodyPr>
          <a:lstStyle/>
          <a:p>
            <a:r>
              <a:rPr lang="en-GB" sz="600" b="1" u="sng" dirty="0"/>
              <a:t>19) Code Metrics:</a:t>
            </a:r>
          </a:p>
          <a:p>
            <a:r>
              <a:rPr lang="en-GB" sz="600" dirty="0"/>
              <a:t>Coupling is one metric. </a:t>
            </a:r>
            <a:r>
              <a:rPr lang="en-GB" sz="600" b="1" dirty="0"/>
              <a:t>Stability:</a:t>
            </a:r>
            <a:r>
              <a:rPr lang="en-GB" sz="600" dirty="0"/>
              <a:t> ratio of afferent to efferent couplings of an object. Objects (at the core of the system) that are depended on a lot shouldn’t be changed much, if an object is changed a lot we would hope it is one on the edge of the system. </a:t>
            </a:r>
            <a:r>
              <a:rPr lang="en-GB" sz="600" b="1" dirty="0"/>
              <a:t>Dependencies</a:t>
            </a:r>
            <a:r>
              <a:rPr lang="en-GB" sz="600" dirty="0"/>
              <a:t> can be represented by a </a:t>
            </a:r>
            <a:r>
              <a:rPr lang="en-GB" sz="600" b="1" dirty="0"/>
              <a:t>dependency structure matrix </a:t>
            </a:r>
            <a:r>
              <a:rPr lang="en-GB" sz="600" dirty="0"/>
              <a:t>which are useful as they help us find cyclic dependencies which indicate </a:t>
            </a:r>
            <a:r>
              <a:rPr lang="en-GB" sz="600" b="1" dirty="0"/>
              <a:t>very tight coupling</a:t>
            </a:r>
            <a:r>
              <a:rPr lang="en-GB" sz="600" dirty="0"/>
              <a:t>. </a:t>
            </a:r>
            <a:r>
              <a:rPr lang="en-GB" sz="600" b="1" dirty="0"/>
              <a:t>Complexity </a:t>
            </a:r>
            <a:r>
              <a:rPr lang="en-GB" sz="600" dirty="0"/>
              <a:t>of code can be computed in a few ways: 1) </a:t>
            </a:r>
            <a:r>
              <a:rPr lang="en-GB" sz="600" b="1" dirty="0"/>
              <a:t>McCabe Complexity </a:t>
            </a:r>
            <a:r>
              <a:rPr lang="en-GB" sz="600" dirty="0"/>
              <a:t>(treats prog as CFG, counts nodes and edges to try work out number of exec. paths). Gives lower bound of unit tests needed for the program too.  2) </a:t>
            </a:r>
            <a:r>
              <a:rPr lang="en-GB" sz="600" b="1" dirty="0"/>
              <a:t>WILT </a:t>
            </a:r>
            <a:r>
              <a:rPr lang="en-GB" sz="600" dirty="0"/>
              <a:t>– we compute the integral of the indented area. 3) </a:t>
            </a:r>
            <a:r>
              <a:rPr lang="en-GB" sz="600" b="1" dirty="0"/>
              <a:t>ABC Metric </a:t>
            </a:r>
            <a:r>
              <a:rPr lang="en-GB" sz="600" dirty="0"/>
              <a:t>– counts the occurrences of Assignments, Branches, Conditional statements. Function calls get counted too (Flog). Flay is a tool which looks for cloned code by examining the AST. A file’s </a:t>
            </a:r>
            <a:r>
              <a:rPr lang="en-GB" sz="600" b="1" dirty="0"/>
              <a:t>turbulence </a:t>
            </a:r>
            <a:r>
              <a:rPr lang="en-GB" sz="600" dirty="0"/>
              <a:t>– the number of commits which changed it. We can also measure what files get changed in the same commits to see what things are coupled.</a:t>
            </a:r>
          </a:p>
        </p:txBody>
      </p:sp>
      <p:sp>
        <p:nvSpPr>
          <p:cNvPr id="10" name="TextBox 9">
            <a:extLst>
              <a:ext uri="{FF2B5EF4-FFF2-40B4-BE49-F238E27FC236}">
                <a16:creationId xmlns:a16="http://schemas.microsoft.com/office/drawing/2014/main" id="{FD70BE2F-B0C6-DAD1-18FB-6CD3E138269D}"/>
              </a:ext>
            </a:extLst>
          </p:cNvPr>
          <p:cNvSpPr txBox="1"/>
          <p:nvPr/>
        </p:nvSpPr>
        <p:spPr>
          <a:xfrm>
            <a:off x="3961922" y="1936557"/>
            <a:ext cx="1951198" cy="1107996"/>
          </a:xfrm>
          <a:prstGeom prst="rect">
            <a:avLst/>
          </a:prstGeom>
          <a:noFill/>
        </p:spPr>
        <p:txBody>
          <a:bodyPr wrap="square" rtlCol="0">
            <a:spAutoFit/>
          </a:bodyPr>
          <a:lstStyle/>
          <a:p>
            <a:r>
              <a:rPr lang="en-GB" sz="600" b="1" u="sng" dirty="0"/>
              <a:t>20) The Waterfall Development Model:</a:t>
            </a:r>
          </a:p>
          <a:p>
            <a:r>
              <a:rPr lang="en-GB" sz="600" dirty="0"/>
              <a:t>The Waterfall Development model sets out a number of phases (e.g. System Requirements, Software Requirements, Analysis, Design, Implementation, Testing, Deployment, Maintenance)  for project development. The idea is that once the previous phase is completed, we are completely done with that task and do not rework it. This issue is that this model is too rigid - and we can’t fix previous parts that might be wrong / doesn’t allow much space for client feedback along the way.</a:t>
            </a:r>
          </a:p>
        </p:txBody>
      </p:sp>
      <p:sp>
        <p:nvSpPr>
          <p:cNvPr id="11" name="TextBox 10">
            <a:extLst>
              <a:ext uri="{FF2B5EF4-FFF2-40B4-BE49-F238E27FC236}">
                <a16:creationId xmlns:a16="http://schemas.microsoft.com/office/drawing/2014/main" id="{8727F0EC-90F1-DDC2-3EC7-EF0F814412CA}"/>
              </a:ext>
            </a:extLst>
          </p:cNvPr>
          <p:cNvSpPr txBox="1"/>
          <p:nvPr/>
        </p:nvSpPr>
        <p:spPr>
          <a:xfrm>
            <a:off x="3978351" y="2954656"/>
            <a:ext cx="1951198" cy="1569660"/>
          </a:xfrm>
          <a:prstGeom prst="rect">
            <a:avLst/>
          </a:prstGeom>
          <a:noFill/>
        </p:spPr>
        <p:txBody>
          <a:bodyPr wrap="square" rtlCol="0">
            <a:spAutoFit/>
          </a:bodyPr>
          <a:lstStyle/>
          <a:p>
            <a:r>
              <a:rPr lang="en-GB" sz="600" b="1" u="sng" dirty="0"/>
              <a:t>20.1) The Agile Development Model:</a:t>
            </a:r>
          </a:p>
          <a:p>
            <a:r>
              <a:rPr lang="en-GB" sz="600" dirty="0"/>
              <a:t>Teams work in short, iterative development cycles called "sprints," which typically last one to four weeks. At the end of each sprint, the team delivers a potentially shippable product. The first release happens much more quickly, so we can get feedback and generate revenue more quickly. Agile teams use regular, frequent communication and collaboration with customers to gather feedback and adjust their plans as needed. Agile methodologies are designed to be flexible and adaptable, and can be applied to a wide range of software development projects. They are particularly well-suited to projects with rapidly changing or evolving requirements, or where the requirements are not fully understood at the outset of the project.</a:t>
            </a:r>
          </a:p>
          <a:p>
            <a:endParaRPr lang="en-GB" sz="600" b="1" u="sng" dirty="0"/>
          </a:p>
        </p:txBody>
      </p:sp>
      <p:sp>
        <p:nvSpPr>
          <p:cNvPr id="12" name="TextBox 11">
            <a:extLst>
              <a:ext uri="{FF2B5EF4-FFF2-40B4-BE49-F238E27FC236}">
                <a16:creationId xmlns:a16="http://schemas.microsoft.com/office/drawing/2014/main" id="{C6282AAB-C602-6135-96F5-726FAF746295}"/>
              </a:ext>
            </a:extLst>
          </p:cNvPr>
          <p:cNvSpPr txBox="1"/>
          <p:nvPr/>
        </p:nvSpPr>
        <p:spPr>
          <a:xfrm>
            <a:off x="5758160" y="5013848"/>
            <a:ext cx="1985010" cy="1384995"/>
          </a:xfrm>
          <a:prstGeom prst="rect">
            <a:avLst/>
          </a:prstGeom>
          <a:noFill/>
        </p:spPr>
        <p:txBody>
          <a:bodyPr wrap="square" rtlCol="0">
            <a:spAutoFit/>
          </a:bodyPr>
          <a:lstStyle/>
          <a:p>
            <a:r>
              <a:rPr lang="en-GB" sz="600" b="1" u="sng" dirty="0"/>
              <a:t>20.1.3) Continuous Integration</a:t>
            </a:r>
          </a:p>
          <a:p>
            <a:r>
              <a:rPr lang="en-GB" sz="600" dirty="0"/>
              <a:t>To be Agile, we want to continually push our small changes to the master branch frequently with short lived branches. To do this effectively we need an automated build which will compile, run all unit tests, restyle, do checks, and then package for release. Without CI, we could make mistakes doing these things. CI Servers such as Jenkins can monitor pushes to server control, checkout the code, clean everything, run all the tests and build the application. It can also gather statistics on e.g. test failures, what changes have been made. It then tells us whether we are ready to release or not and if our feature is complete.</a:t>
            </a:r>
          </a:p>
          <a:p>
            <a:endParaRPr lang="en-GB" sz="600" b="1" u="sng" dirty="0"/>
          </a:p>
        </p:txBody>
      </p:sp>
      <p:sp>
        <p:nvSpPr>
          <p:cNvPr id="13" name="TextBox 12">
            <a:extLst>
              <a:ext uri="{FF2B5EF4-FFF2-40B4-BE49-F238E27FC236}">
                <a16:creationId xmlns:a16="http://schemas.microsoft.com/office/drawing/2014/main" id="{1B2BF584-AFF9-4063-0F6D-128EB3180069}"/>
              </a:ext>
            </a:extLst>
          </p:cNvPr>
          <p:cNvSpPr txBox="1"/>
          <p:nvPr/>
        </p:nvSpPr>
        <p:spPr>
          <a:xfrm>
            <a:off x="3978351" y="4321352"/>
            <a:ext cx="1951198" cy="2769989"/>
          </a:xfrm>
          <a:prstGeom prst="rect">
            <a:avLst/>
          </a:prstGeom>
          <a:noFill/>
        </p:spPr>
        <p:txBody>
          <a:bodyPr wrap="square" rtlCol="0">
            <a:spAutoFit/>
          </a:bodyPr>
          <a:lstStyle/>
          <a:p>
            <a:r>
              <a:rPr lang="en-GB" sz="600" b="1" u="sng" dirty="0"/>
              <a:t>20.1.1) Scrum:</a:t>
            </a:r>
          </a:p>
          <a:p>
            <a:pPr rtl="0">
              <a:spcBef>
                <a:spcPts val="0"/>
              </a:spcBef>
              <a:spcAft>
                <a:spcPts val="0"/>
              </a:spcAft>
            </a:pPr>
            <a:r>
              <a:rPr lang="en-GB" sz="600" b="0" i="0" u="none" strike="noStrike" dirty="0">
                <a:solidFill>
                  <a:srgbClr val="000000"/>
                </a:solidFill>
                <a:effectLst/>
              </a:rPr>
              <a:t>Scrum is a framework for agile software development. It is a </a:t>
            </a:r>
            <a:r>
              <a:rPr lang="en-GB" sz="600" b="1" i="0" u="none" strike="noStrike" dirty="0">
                <a:solidFill>
                  <a:srgbClr val="000000"/>
                </a:solidFill>
                <a:effectLst/>
              </a:rPr>
              <a:t>lightweight, iterative, and incremental approach to software development that emphasises collaboration, flexibility, and the ability to respond to change</a:t>
            </a:r>
            <a:r>
              <a:rPr lang="en-GB" sz="600" b="0" i="0" u="none" strike="noStrike" dirty="0">
                <a:solidFill>
                  <a:srgbClr val="000000"/>
                </a:solidFill>
                <a:effectLst/>
              </a:rPr>
              <a:t>.</a:t>
            </a:r>
            <a:br>
              <a:rPr lang="en-GB" sz="600" b="0" dirty="0">
                <a:effectLst/>
              </a:rPr>
            </a:br>
            <a:r>
              <a:rPr lang="en-GB" sz="600" b="0" dirty="0">
                <a:effectLst/>
              </a:rPr>
              <a:t>A </a:t>
            </a:r>
            <a:r>
              <a:rPr lang="en-GB" sz="600" b="0" i="0" u="none" strike="noStrike" dirty="0">
                <a:solidFill>
                  <a:srgbClr val="000000"/>
                </a:solidFill>
                <a:effectLst/>
              </a:rPr>
              <a:t>project is divided into small, iterative development cycles called "sprints," which typically last one to four weeks. At the beginning of each sprint, the team selects a set of high-priority features to be implemented in the current sprint. The team then works together to develop and deliver the selected features by the end of the sprint.</a:t>
            </a:r>
            <a:br>
              <a:rPr lang="en-GB" sz="600" b="0" dirty="0">
                <a:effectLst/>
              </a:rPr>
            </a:br>
            <a:r>
              <a:rPr lang="en-GB" sz="600" b="0" i="0" u="none" strike="noStrike" dirty="0">
                <a:solidFill>
                  <a:srgbClr val="000000"/>
                </a:solidFill>
                <a:effectLst/>
              </a:rPr>
              <a:t>Scrum teams consist of a </a:t>
            </a:r>
            <a:r>
              <a:rPr lang="en-GB" sz="600" b="1" i="0" u="none" strike="noStrike" dirty="0">
                <a:solidFill>
                  <a:srgbClr val="000000"/>
                </a:solidFill>
                <a:effectLst/>
              </a:rPr>
              <a:t>product owner, a Scrum master, and the development team</a:t>
            </a:r>
            <a:r>
              <a:rPr lang="en-GB" sz="600" b="0" i="0" u="none" strike="noStrike" dirty="0">
                <a:solidFill>
                  <a:srgbClr val="000000"/>
                </a:solidFill>
                <a:effectLst/>
              </a:rPr>
              <a:t>. The Product </a:t>
            </a:r>
            <a:r>
              <a:rPr lang="en-GB" sz="600" dirty="0">
                <a:solidFill>
                  <a:srgbClr val="000000"/>
                </a:solidFill>
              </a:rPr>
              <a:t>O</a:t>
            </a:r>
            <a:r>
              <a:rPr lang="en-GB" sz="600" b="0" i="0" u="none" strike="noStrike" dirty="0">
                <a:solidFill>
                  <a:srgbClr val="000000"/>
                </a:solidFill>
                <a:effectLst/>
              </a:rPr>
              <a:t>wner is responsible for defining and prioritising the features to be developed. The Scrum master is responsible for ensuring that the Scrum process is followed, and the development team is responsible for actually developing the software.</a:t>
            </a:r>
            <a:r>
              <a:rPr lang="en-GB" sz="600" i="0" u="none" strike="noStrike" dirty="0">
                <a:solidFill>
                  <a:srgbClr val="000000"/>
                </a:solidFill>
              </a:rPr>
              <a:t> </a:t>
            </a:r>
            <a:r>
              <a:rPr lang="en-GB" sz="600" b="0" i="0" u="none" strike="noStrike" dirty="0">
                <a:solidFill>
                  <a:srgbClr val="000000"/>
                </a:solidFill>
                <a:effectLst/>
              </a:rPr>
              <a:t>Scrum teams use regular, frequent communication and collaboration to ensure that the project is on track and to gather feedback from customers and stakeholders</a:t>
            </a:r>
            <a:r>
              <a:rPr lang="en-GB" sz="600" b="1" i="0" u="none" strike="noStrike" dirty="0">
                <a:solidFill>
                  <a:srgbClr val="000000"/>
                </a:solidFill>
                <a:effectLst/>
              </a:rPr>
              <a:t>. This is done through regular meetings called "scrums,"</a:t>
            </a:r>
            <a:r>
              <a:rPr lang="en-GB" sz="600" b="0" i="0" u="none" strike="noStrike" dirty="0">
                <a:solidFill>
                  <a:srgbClr val="000000"/>
                </a:solidFill>
                <a:effectLst/>
              </a:rPr>
              <a:t> which are short, focused discussions to review progress and identify any obstacles that need to be addressed.</a:t>
            </a:r>
            <a:br>
              <a:rPr lang="en-GB" sz="600" b="0" dirty="0">
                <a:effectLst/>
              </a:rPr>
            </a:br>
            <a:r>
              <a:rPr lang="en-GB" sz="600" b="0" i="0" u="none" strike="noStrike" dirty="0">
                <a:solidFill>
                  <a:srgbClr val="000000"/>
                </a:solidFill>
                <a:effectLst/>
              </a:rPr>
              <a:t>Scrum masters - facilitate the progress.</a:t>
            </a:r>
            <a:endParaRPr lang="en-GB" sz="600" b="0" dirty="0">
              <a:effectLst/>
            </a:endParaRPr>
          </a:p>
          <a:p>
            <a:pPr rtl="0">
              <a:spcBef>
                <a:spcPts val="0"/>
              </a:spcBef>
              <a:spcAft>
                <a:spcPts val="0"/>
              </a:spcAft>
            </a:pPr>
            <a:r>
              <a:rPr lang="en-GB" sz="600" b="0" i="0" u="none" strike="noStrike" dirty="0">
                <a:solidFill>
                  <a:srgbClr val="000000"/>
                </a:solidFill>
                <a:effectLst/>
              </a:rPr>
              <a:t>Product owner - decisions on what the clients get.</a:t>
            </a:r>
            <a:endParaRPr lang="en-GB" sz="600" b="0" dirty="0">
              <a:effectLst/>
            </a:endParaRPr>
          </a:p>
          <a:p>
            <a:br>
              <a:rPr lang="en-GB" sz="600" dirty="0"/>
            </a:br>
            <a:endParaRPr lang="en-GB" sz="600" b="1" u="sng" dirty="0"/>
          </a:p>
        </p:txBody>
      </p:sp>
      <p:sp>
        <p:nvSpPr>
          <p:cNvPr id="14" name="TextBox 13">
            <a:extLst>
              <a:ext uri="{FF2B5EF4-FFF2-40B4-BE49-F238E27FC236}">
                <a16:creationId xmlns:a16="http://schemas.microsoft.com/office/drawing/2014/main" id="{70E2203B-A296-2B8D-494A-9DD28B7204D7}"/>
              </a:ext>
            </a:extLst>
          </p:cNvPr>
          <p:cNvSpPr txBox="1"/>
          <p:nvPr/>
        </p:nvSpPr>
        <p:spPr>
          <a:xfrm>
            <a:off x="5740777" y="-21545"/>
            <a:ext cx="1951198" cy="2862322"/>
          </a:xfrm>
          <a:prstGeom prst="rect">
            <a:avLst/>
          </a:prstGeom>
          <a:noFill/>
        </p:spPr>
        <p:txBody>
          <a:bodyPr wrap="square" rtlCol="0">
            <a:spAutoFit/>
          </a:bodyPr>
          <a:lstStyle/>
          <a:p>
            <a:r>
              <a:rPr lang="en-GB" sz="600" b="1" u="sng" dirty="0"/>
              <a:t>20.1.1) Extreme Programming</a:t>
            </a:r>
          </a:p>
          <a:p>
            <a:pPr rtl="0">
              <a:spcBef>
                <a:spcPts val="0"/>
              </a:spcBef>
              <a:spcAft>
                <a:spcPts val="0"/>
              </a:spcAft>
            </a:pPr>
            <a:r>
              <a:rPr lang="en-GB" sz="600" b="0" i="0" u="none" strike="noStrike" dirty="0">
                <a:solidFill>
                  <a:srgbClr val="000000"/>
                </a:solidFill>
                <a:effectLst/>
              </a:rPr>
              <a:t>This is a software development methodology that emphasises the importance of customer satisfaction, communication, and simplicity. It was developed as  a response to problems seen in traditional software development processes.</a:t>
            </a:r>
            <a:br>
              <a:rPr lang="en-GB" sz="600" b="0" dirty="0">
                <a:effectLst/>
              </a:rPr>
            </a:br>
            <a:r>
              <a:rPr lang="en-GB" sz="600" b="0" i="0" u="none" strike="noStrike" dirty="0">
                <a:solidFill>
                  <a:srgbClr val="000000"/>
                </a:solidFill>
                <a:effectLst/>
              </a:rPr>
              <a:t>XP is based on the following principles:</a:t>
            </a:r>
            <a:endParaRPr lang="en-GB" sz="600" b="0" dirty="0">
              <a:effectLst/>
            </a:endParaRPr>
          </a:p>
          <a:p>
            <a:pPr rtl="0" fontAlgn="base">
              <a:spcBef>
                <a:spcPts val="0"/>
              </a:spcBef>
              <a:spcAft>
                <a:spcPts val="0"/>
              </a:spcAft>
            </a:pPr>
            <a:r>
              <a:rPr lang="en-GB" sz="600" b="1" i="0" u="none" strike="noStrike" dirty="0">
                <a:solidFill>
                  <a:srgbClr val="000000"/>
                </a:solidFill>
                <a:effectLst/>
              </a:rPr>
              <a:t>Communication</a:t>
            </a:r>
            <a:r>
              <a:rPr lang="en-GB" sz="600" b="0" i="0" u="none" strike="noStrike" dirty="0">
                <a:solidFill>
                  <a:srgbClr val="000000"/>
                </a:solidFill>
                <a:effectLst/>
              </a:rPr>
              <a:t>: The development team should communicate constantly and openly with the customer, and </a:t>
            </a:r>
            <a:r>
              <a:rPr lang="en-GB" sz="600" b="1" i="0" u="none" strike="noStrike" dirty="0">
                <a:solidFill>
                  <a:srgbClr val="000000"/>
                </a:solidFill>
                <a:effectLst/>
              </a:rPr>
              <a:t>all team members should be involved in the decision-making process</a:t>
            </a:r>
            <a:r>
              <a:rPr lang="en-GB" sz="600" b="0" i="0" u="none" strike="noStrike" dirty="0">
                <a:solidFill>
                  <a:srgbClr val="000000"/>
                </a:solidFill>
                <a:effectLst/>
              </a:rPr>
              <a:t>.</a:t>
            </a:r>
          </a:p>
          <a:p>
            <a:pPr rtl="0" fontAlgn="base">
              <a:spcBef>
                <a:spcPts val="0"/>
              </a:spcBef>
              <a:spcAft>
                <a:spcPts val="0"/>
              </a:spcAft>
            </a:pPr>
            <a:r>
              <a:rPr lang="en-GB" sz="600" b="1" i="0" u="none" strike="noStrike" dirty="0">
                <a:solidFill>
                  <a:srgbClr val="000000"/>
                </a:solidFill>
                <a:effectLst/>
              </a:rPr>
              <a:t>Simplicity</a:t>
            </a:r>
            <a:r>
              <a:rPr lang="en-GB" sz="600" b="0" i="0" u="none" strike="noStrike" dirty="0">
                <a:solidFill>
                  <a:srgbClr val="000000"/>
                </a:solidFill>
                <a:effectLst/>
              </a:rPr>
              <a:t>: The development team should focus on the most important features of the software and keep the </a:t>
            </a:r>
            <a:r>
              <a:rPr lang="en-GB" sz="600" b="1" i="0" u="none" strike="noStrike" dirty="0">
                <a:solidFill>
                  <a:srgbClr val="000000"/>
                </a:solidFill>
                <a:effectLst/>
              </a:rPr>
              <a:t>design as simple as possible</a:t>
            </a:r>
            <a:r>
              <a:rPr lang="en-GB" sz="600" b="0" i="0" u="none" strike="noStrike" dirty="0">
                <a:solidFill>
                  <a:srgbClr val="000000"/>
                </a:solidFill>
                <a:effectLst/>
              </a:rPr>
              <a:t>.</a:t>
            </a:r>
          </a:p>
          <a:p>
            <a:pPr rtl="0" fontAlgn="base">
              <a:spcBef>
                <a:spcPts val="0"/>
              </a:spcBef>
              <a:spcAft>
                <a:spcPts val="0"/>
              </a:spcAft>
            </a:pPr>
            <a:r>
              <a:rPr lang="en-GB" sz="600" b="1" i="0" u="none" strike="noStrike" dirty="0">
                <a:solidFill>
                  <a:srgbClr val="000000"/>
                </a:solidFill>
                <a:effectLst/>
              </a:rPr>
              <a:t>Feedback</a:t>
            </a:r>
            <a:r>
              <a:rPr lang="en-GB" sz="600" b="0" i="0" u="none" strike="noStrike" dirty="0">
                <a:solidFill>
                  <a:srgbClr val="000000"/>
                </a:solidFill>
                <a:effectLst/>
              </a:rPr>
              <a:t>: The development team should </a:t>
            </a:r>
            <a:r>
              <a:rPr lang="en-GB" sz="600" b="1" i="0" u="none" strike="noStrike" dirty="0">
                <a:solidFill>
                  <a:srgbClr val="000000"/>
                </a:solidFill>
                <a:effectLst/>
              </a:rPr>
              <a:t>get frequent feedback from the customer</a:t>
            </a:r>
            <a:r>
              <a:rPr lang="en-GB" sz="600" b="0" i="0" u="none" strike="noStrike" dirty="0">
                <a:solidFill>
                  <a:srgbClr val="000000"/>
                </a:solidFill>
                <a:effectLst/>
              </a:rPr>
              <a:t> and use it to make adjustments to the software.</a:t>
            </a:r>
          </a:p>
          <a:p>
            <a:pPr rtl="0" fontAlgn="base">
              <a:spcBef>
                <a:spcPts val="0"/>
              </a:spcBef>
              <a:spcAft>
                <a:spcPts val="0"/>
              </a:spcAft>
            </a:pPr>
            <a:r>
              <a:rPr lang="en-GB" sz="600" b="1" i="0" u="none" strike="noStrike" dirty="0">
                <a:solidFill>
                  <a:srgbClr val="000000"/>
                </a:solidFill>
                <a:effectLst/>
              </a:rPr>
              <a:t>Courage</a:t>
            </a:r>
            <a:r>
              <a:rPr lang="en-GB" sz="600" b="0" i="0" u="none" strike="noStrike" dirty="0">
                <a:solidFill>
                  <a:srgbClr val="000000"/>
                </a:solidFill>
                <a:effectLst/>
              </a:rPr>
              <a:t>: The development team should have the </a:t>
            </a:r>
            <a:r>
              <a:rPr lang="en-GB" sz="600" b="1" i="0" u="none" strike="noStrike" dirty="0">
                <a:solidFill>
                  <a:srgbClr val="000000"/>
                </a:solidFill>
                <a:effectLst/>
              </a:rPr>
              <a:t>courage to make changes to the software when necessary</a:t>
            </a:r>
            <a:r>
              <a:rPr lang="en-GB" sz="600" b="0" i="0" u="none" strike="noStrike" dirty="0">
                <a:solidFill>
                  <a:srgbClr val="000000"/>
                </a:solidFill>
                <a:effectLst/>
              </a:rPr>
              <a:t>, even if it means throwing away code that has already been written.</a:t>
            </a:r>
            <a:br>
              <a:rPr lang="en-GB" sz="600" b="0" dirty="0">
                <a:effectLst/>
              </a:rPr>
            </a:br>
            <a:r>
              <a:rPr lang="en-GB" sz="600" b="0" i="0" u="none" strike="noStrike" dirty="0">
                <a:solidFill>
                  <a:srgbClr val="000000"/>
                </a:solidFill>
                <a:effectLst/>
              </a:rPr>
              <a:t>XP involves a number of specific practices, such as pair programming, TDD (write tests before code), and CI (where code changes are integrated into the main branch of the codebase frequently).</a:t>
            </a:r>
            <a:endParaRPr lang="en-GB" sz="600" b="0" dirty="0">
              <a:effectLst/>
            </a:endParaRPr>
          </a:p>
          <a:p>
            <a:pPr rtl="0">
              <a:spcBef>
                <a:spcPts val="0"/>
              </a:spcBef>
              <a:spcAft>
                <a:spcPts val="0"/>
              </a:spcAft>
            </a:pPr>
            <a:r>
              <a:rPr lang="en-GB" sz="600" b="0" i="0" u="none" strike="noStrike" dirty="0">
                <a:solidFill>
                  <a:srgbClr val="000000"/>
                </a:solidFill>
                <a:effectLst/>
              </a:rPr>
              <a:t>XP is particularly well-suited for projects that require rapid iteration and frequent changes.</a:t>
            </a:r>
            <a:endParaRPr lang="en-GB" sz="600" b="0" dirty="0">
              <a:effectLst/>
            </a:endParaRPr>
          </a:p>
          <a:p>
            <a:br>
              <a:rPr lang="en-GB" sz="600" dirty="0"/>
            </a:br>
            <a:br>
              <a:rPr lang="en-GB" sz="600" dirty="0"/>
            </a:br>
            <a:endParaRPr lang="en-GB" sz="600" b="1" u="sng" dirty="0"/>
          </a:p>
        </p:txBody>
      </p:sp>
      <p:sp>
        <p:nvSpPr>
          <p:cNvPr id="15" name="TextBox 14">
            <a:extLst>
              <a:ext uri="{FF2B5EF4-FFF2-40B4-BE49-F238E27FC236}">
                <a16:creationId xmlns:a16="http://schemas.microsoft.com/office/drawing/2014/main" id="{2150E2E0-4DA6-9D2F-6EDC-FCA1DCC3F0BC}"/>
              </a:ext>
            </a:extLst>
          </p:cNvPr>
          <p:cNvSpPr txBox="1"/>
          <p:nvPr/>
        </p:nvSpPr>
        <p:spPr>
          <a:xfrm>
            <a:off x="5758160" y="2437758"/>
            <a:ext cx="1951198" cy="3139321"/>
          </a:xfrm>
          <a:prstGeom prst="rect">
            <a:avLst/>
          </a:prstGeom>
          <a:noFill/>
        </p:spPr>
        <p:txBody>
          <a:bodyPr wrap="square" rtlCol="0">
            <a:spAutoFit/>
          </a:bodyPr>
          <a:lstStyle/>
          <a:p>
            <a:r>
              <a:rPr lang="en-GB" sz="600" b="1" u="sng" dirty="0"/>
              <a:t>20.1.2) Kanban</a:t>
            </a:r>
          </a:p>
          <a:p>
            <a:pPr rtl="0">
              <a:spcBef>
                <a:spcPts val="0"/>
              </a:spcBef>
              <a:spcAft>
                <a:spcPts val="0"/>
              </a:spcAft>
            </a:pPr>
            <a:r>
              <a:rPr lang="en-GB" sz="600" b="0" i="0" u="none" strike="noStrike" dirty="0">
                <a:solidFill>
                  <a:srgbClr val="000000"/>
                </a:solidFill>
                <a:effectLst/>
              </a:rPr>
              <a:t>Kanban is based on the idea of using a "kanban board" </a:t>
            </a:r>
            <a:r>
              <a:rPr lang="en-GB" sz="600" b="1" i="0" u="none" strike="noStrike" dirty="0">
                <a:solidFill>
                  <a:srgbClr val="000000"/>
                </a:solidFill>
                <a:effectLst/>
              </a:rPr>
              <a:t>to track the progress of work </a:t>
            </a:r>
            <a:r>
              <a:rPr lang="en-GB" sz="600" b="0" i="0" u="none" strike="noStrike" dirty="0">
                <a:solidFill>
                  <a:srgbClr val="000000"/>
                </a:solidFill>
                <a:effectLst/>
              </a:rPr>
              <a:t>through a series of columns, each representing a different stage of the process.</a:t>
            </a:r>
            <a:br>
              <a:rPr lang="en-GB" sz="600" b="0" dirty="0">
                <a:effectLst/>
              </a:rPr>
            </a:br>
            <a:r>
              <a:rPr lang="en-GB" sz="600" dirty="0">
                <a:solidFill>
                  <a:srgbClr val="000000"/>
                </a:solidFill>
              </a:rPr>
              <a:t>W</a:t>
            </a:r>
            <a:r>
              <a:rPr lang="en-GB" sz="600" b="0" i="0" u="none" strike="noStrike" dirty="0">
                <a:solidFill>
                  <a:srgbClr val="000000"/>
                </a:solidFill>
                <a:effectLst/>
              </a:rPr>
              <a:t>ork is represented by cards or items on the kanban board, and the </a:t>
            </a:r>
            <a:r>
              <a:rPr lang="en-GB" sz="600" b="1" i="0" u="none" strike="noStrike" dirty="0">
                <a:solidFill>
                  <a:srgbClr val="000000"/>
                </a:solidFill>
                <a:effectLst/>
              </a:rPr>
              <a:t>board is divided into columns that represent the different stages of the workflow</a:t>
            </a:r>
            <a:r>
              <a:rPr lang="en-GB" sz="600" b="0" i="0" u="none" strike="noStrike" dirty="0">
                <a:solidFill>
                  <a:srgbClr val="000000"/>
                </a:solidFill>
                <a:effectLst/>
              </a:rPr>
              <a:t>. For example, a kanban board for a software development project might have columns for "To Do", "In Progress", and "Done". As work is completed, items are moved from one column to the next, allowing team members to see the progress of the work at a glance.</a:t>
            </a:r>
            <a:br>
              <a:rPr lang="en-GB" sz="600" b="0" dirty="0">
                <a:effectLst/>
              </a:rPr>
            </a:br>
            <a:r>
              <a:rPr lang="en-GB" sz="600" b="0" i="0" u="none" strike="noStrike" dirty="0">
                <a:solidFill>
                  <a:srgbClr val="000000"/>
                </a:solidFill>
                <a:effectLst/>
              </a:rPr>
              <a:t>One of the key principles of Kanban </a:t>
            </a:r>
            <a:r>
              <a:rPr lang="en-GB" sz="600" b="1" i="0" u="none" strike="noStrike" dirty="0">
                <a:solidFill>
                  <a:srgbClr val="000000"/>
                </a:solidFill>
                <a:effectLst/>
              </a:rPr>
              <a:t>is the idea of "pull" rather than "push". </a:t>
            </a:r>
            <a:r>
              <a:rPr lang="en-GB" sz="600" b="0" i="0" u="none" strike="noStrike" dirty="0">
                <a:solidFill>
                  <a:srgbClr val="000000"/>
                </a:solidFill>
                <a:effectLst/>
              </a:rPr>
              <a:t>In a traditional "push" system, work is pushed through the workflow as quickly as possible, regardless of whether it is actually needed. In a Kanban system, work is only </a:t>
            </a:r>
            <a:r>
              <a:rPr lang="en-GB" sz="600" b="1" i="0" u="none" strike="noStrike" dirty="0">
                <a:solidFill>
                  <a:srgbClr val="000000"/>
                </a:solidFill>
                <a:effectLst/>
              </a:rPr>
              <a:t>pulled into the next stage of the workflow when it is needed, which helps to prevent overloading and waste</a:t>
            </a:r>
            <a:r>
              <a:rPr lang="en-GB" sz="600" b="0" i="0" u="none" strike="noStrike" dirty="0">
                <a:solidFill>
                  <a:srgbClr val="000000"/>
                </a:solidFill>
                <a:effectLst/>
              </a:rPr>
              <a:t>.</a:t>
            </a:r>
            <a:br>
              <a:rPr lang="en-GB" sz="600" b="0" dirty="0">
                <a:effectLst/>
              </a:rPr>
            </a:br>
            <a:r>
              <a:rPr lang="en-GB" sz="600" b="0" i="0" u="none" strike="noStrike" dirty="0">
                <a:solidFill>
                  <a:srgbClr val="000000"/>
                </a:solidFill>
                <a:effectLst/>
              </a:rPr>
              <a:t>Kanban is particularly well-suited for projects that involve frequent changes and the need for flexible scheduling. It can be used in a variety of different contexts, including manufacturing, product development, and service delivery.</a:t>
            </a:r>
            <a:br>
              <a:rPr lang="en-GB" sz="600" b="0" dirty="0">
                <a:effectLst/>
              </a:rPr>
            </a:br>
            <a:r>
              <a:rPr lang="en-GB" sz="600" b="0" i="0" u="none" strike="noStrike" dirty="0">
                <a:solidFill>
                  <a:srgbClr val="000000"/>
                </a:solidFill>
                <a:effectLst/>
              </a:rPr>
              <a:t>We must focus on what is most important to do right now, we don’t get ahead of ourselves. We just do what is next needed for a more useful product.</a:t>
            </a:r>
            <a:endParaRPr lang="en-GB" sz="600" b="0" dirty="0">
              <a:effectLst/>
            </a:endParaRPr>
          </a:p>
          <a:p>
            <a:br>
              <a:rPr lang="en-GB" sz="600" dirty="0"/>
            </a:br>
            <a:br>
              <a:rPr lang="en-GB" sz="600" dirty="0"/>
            </a:br>
            <a:br>
              <a:rPr lang="en-GB" sz="600" dirty="0"/>
            </a:br>
            <a:endParaRPr lang="en-GB" sz="600" b="1" u="sng" dirty="0"/>
          </a:p>
        </p:txBody>
      </p:sp>
      <p:sp>
        <p:nvSpPr>
          <p:cNvPr id="16" name="TextBox 15">
            <a:extLst>
              <a:ext uri="{FF2B5EF4-FFF2-40B4-BE49-F238E27FC236}">
                <a16:creationId xmlns:a16="http://schemas.microsoft.com/office/drawing/2014/main" id="{42059415-96A9-C9DC-2920-53011FFC78FA}"/>
              </a:ext>
            </a:extLst>
          </p:cNvPr>
          <p:cNvSpPr txBox="1"/>
          <p:nvPr/>
        </p:nvSpPr>
        <p:spPr>
          <a:xfrm>
            <a:off x="7513320" y="-21545"/>
            <a:ext cx="1595120" cy="1554272"/>
          </a:xfrm>
          <a:prstGeom prst="rect">
            <a:avLst/>
          </a:prstGeom>
          <a:noFill/>
        </p:spPr>
        <p:txBody>
          <a:bodyPr wrap="square" rtlCol="0">
            <a:spAutoFit/>
          </a:bodyPr>
          <a:lstStyle/>
          <a:p>
            <a:r>
              <a:rPr lang="en-GB" sz="600" b="1" u="sng" dirty="0"/>
              <a:t>21) Tell, Don’t Ask</a:t>
            </a:r>
          </a:p>
          <a:p>
            <a:r>
              <a:rPr lang="en-GB" sz="600" b="0" i="0" dirty="0">
                <a:effectLst/>
              </a:rPr>
              <a:t>"Tell, don't ask" means </a:t>
            </a:r>
            <a:r>
              <a:rPr lang="en-GB" sz="600" b="1" dirty="0">
                <a:solidFill>
                  <a:srgbClr val="000000"/>
                </a:solidFill>
                <a:cs typeface="Arial" panose="020B0604020202020204" pitchFamily="34" charset="0"/>
              </a:rPr>
              <a:t>c</a:t>
            </a:r>
            <a:r>
              <a:rPr lang="en-GB" sz="600" b="1" i="0" dirty="0">
                <a:solidFill>
                  <a:srgbClr val="000000"/>
                </a:solidFill>
                <a:effectLst/>
                <a:cs typeface="Arial" panose="020B0604020202020204" pitchFamily="34" charset="0"/>
              </a:rPr>
              <a:t>lasses should tell other classes to do something rather than asking for the information to do it themselves. </a:t>
            </a:r>
            <a:r>
              <a:rPr lang="en-GB" sz="600" dirty="0"/>
              <a:t>This is good as commanding classes reduces coupling in code – using commands means that fewer classes have to know about the internals. If any internals then get changed, many classes will have to be changed too.</a:t>
            </a:r>
          </a:p>
          <a:p>
            <a:r>
              <a:rPr lang="en-GB" sz="600" dirty="0"/>
              <a:t>Something like “</a:t>
            </a:r>
            <a:r>
              <a:rPr lang="en-GB" sz="500" b="0" i="0" dirty="0" err="1">
                <a:solidFill>
                  <a:srgbClr val="000000"/>
                </a:solidFill>
                <a:effectLst/>
                <a:latin typeface="Courier New" panose="02070309020205020404" pitchFamily="49" charset="0"/>
                <a:cs typeface="Courier New" panose="02070309020205020404" pitchFamily="49" charset="0"/>
              </a:rPr>
              <a:t>boxOffice.getCustomerDatabase</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err="1">
                <a:solidFill>
                  <a:srgbClr val="000000"/>
                </a:solidFill>
                <a:effectLst/>
                <a:latin typeface="Courier New" panose="02070309020205020404" pitchFamily="49" charset="0"/>
                <a:cs typeface="Courier New" panose="02070309020205020404" pitchFamily="49" charset="0"/>
              </a:rPr>
              <a:t>getCustomer</a:t>
            </a:r>
            <a:r>
              <a:rPr lang="en-GB" sz="500" b="0" i="0" dirty="0">
                <a:solidFill>
                  <a:srgbClr val="000000"/>
                </a:solidFill>
                <a:effectLst/>
                <a:latin typeface="Courier New" panose="02070309020205020404" pitchFamily="49" charset="0"/>
                <a:cs typeface="Courier New" panose="02070309020205020404" pitchFamily="49" charset="0"/>
              </a:rPr>
              <a:t>(customer).</a:t>
            </a:r>
            <a:r>
              <a:rPr lang="en-GB" sz="500" b="0" i="0" dirty="0" err="1">
                <a:solidFill>
                  <a:srgbClr val="000000"/>
                </a:solidFill>
                <a:effectLst/>
                <a:latin typeface="Courier New" panose="02070309020205020404" pitchFamily="49" charset="0"/>
                <a:cs typeface="Courier New" panose="02070309020205020404" pitchFamily="49" charset="0"/>
              </a:rPr>
              <a:t>getTickets</a:t>
            </a:r>
            <a:r>
              <a:rPr lang="en-GB" sz="500" b="0" i="0" dirty="0">
                <a:solidFill>
                  <a:srgbClr val="000000"/>
                </a:solidFill>
                <a:effectLst/>
                <a:latin typeface="Courier New" panose="02070309020205020404" pitchFamily="49" charset="0"/>
                <a:cs typeface="Courier New" panose="02070309020205020404" pitchFamily="49" charset="0"/>
              </a:rPr>
              <a:t>().add(</a:t>
            </a:r>
            <a:r>
              <a:rPr lang="en-GB" sz="500" b="0" i="0" dirty="0" err="1">
                <a:solidFill>
                  <a:srgbClr val="000000"/>
                </a:solidFill>
                <a:effectLst/>
                <a:latin typeface="Courier New" panose="02070309020205020404" pitchFamily="49" charset="0"/>
                <a:cs typeface="Courier New" panose="02070309020205020404" pitchFamily="49" charset="0"/>
              </a:rPr>
              <a:t>ticketId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600" b="0" i="0" dirty="0">
                <a:solidFill>
                  <a:srgbClr val="000000"/>
                </a:solidFill>
                <a:effectLst/>
              </a:rPr>
              <a:t>is known as a </a:t>
            </a:r>
            <a:r>
              <a:rPr lang="en-GB" sz="600" b="1" i="0" dirty="0">
                <a:solidFill>
                  <a:srgbClr val="000000"/>
                </a:solidFill>
                <a:effectLst/>
              </a:rPr>
              <a:t>trainwreck</a:t>
            </a:r>
            <a:r>
              <a:rPr lang="en-GB" sz="600" b="0" i="0" dirty="0">
                <a:solidFill>
                  <a:srgbClr val="000000"/>
                </a:solidFill>
                <a:effectLst/>
              </a:rPr>
              <a:t> and shouldn’t be around if the Law of Demeter is followed.</a:t>
            </a:r>
            <a:endParaRPr lang="en-GB" sz="600" dirty="0"/>
          </a:p>
        </p:txBody>
      </p:sp>
      <p:sp>
        <p:nvSpPr>
          <p:cNvPr id="17" name="TextBox 16">
            <a:extLst>
              <a:ext uri="{FF2B5EF4-FFF2-40B4-BE49-F238E27FC236}">
                <a16:creationId xmlns:a16="http://schemas.microsoft.com/office/drawing/2014/main" id="{408D1D15-9D29-D375-7316-8DB235465EDB}"/>
              </a:ext>
            </a:extLst>
          </p:cNvPr>
          <p:cNvSpPr txBox="1"/>
          <p:nvPr/>
        </p:nvSpPr>
        <p:spPr>
          <a:xfrm>
            <a:off x="7529749" y="1431161"/>
            <a:ext cx="1595120" cy="5355312"/>
          </a:xfrm>
          <a:prstGeom prst="rect">
            <a:avLst/>
          </a:prstGeom>
          <a:noFill/>
        </p:spPr>
        <p:txBody>
          <a:bodyPr wrap="square" rtlCol="0">
            <a:spAutoFit/>
          </a:bodyPr>
          <a:lstStyle/>
          <a:p>
            <a:r>
              <a:rPr lang="en-GB" sz="600" b="1" u="sng" dirty="0"/>
              <a:t>22) Identifying Design Patterns / Design Patterns to use:</a:t>
            </a:r>
          </a:p>
          <a:p>
            <a:r>
              <a:rPr lang="en-GB" sz="600" b="1" dirty="0"/>
              <a:t>1) Template Method Pattern: </a:t>
            </a:r>
            <a:r>
              <a:rPr lang="en-GB" sz="600" dirty="0"/>
              <a:t>If we have some methods composed to do a process in some superclass, and subclasses override some of these methods then we have this pattern. If we are in a situation where there is lots of code duplication of the same methods, then we can refactor out the common code to some superclass and leave the differing code in the subclasses.</a:t>
            </a:r>
          </a:p>
          <a:p>
            <a:r>
              <a:rPr lang="en-GB" sz="600" b="1" dirty="0"/>
              <a:t>2) Strategy Pattern: </a:t>
            </a:r>
            <a:r>
              <a:rPr lang="en-GB" sz="600" dirty="0"/>
              <a:t>If we have some field which is an interface type, and we call into a method of the field to select our “execution strategy” then we have this pattern. If we are in a situation where we want to select which method to execute based on what class we are in then we should use this pattern</a:t>
            </a:r>
            <a:r>
              <a:rPr lang="en-GB" sz="600" b="1" dirty="0"/>
              <a:t>.</a:t>
            </a:r>
          </a:p>
          <a:p>
            <a:r>
              <a:rPr lang="en-GB" sz="600" b="1" dirty="0"/>
              <a:t>3) Factory Pattern: </a:t>
            </a:r>
            <a:r>
              <a:rPr lang="en-GB" sz="600" dirty="0"/>
              <a:t>If we have some method which instantiates some classes based on some input data at runtime then we have a Factory. If we want more convenient instantiation of objects based on some data we have then we should use this pattern.</a:t>
            </a:r>
          </a:p>
          <a:p>
            <a:r>
              <a:rPr lang="en-GB" sz="600" b="1" dirty="0"/>
              <a:t>4) Builder Pattern: </a:t>
            </a:r>
            <a:r>
              <a:rPr lang="en-GB" sz="600" dirty="0"/>
              <a:t>If we are sequentially composing methods to define fields of some complex class then we are using this pattern. If we are trying to define some complex constructor then we should use this pattern to initialise each field step by step.</a:t>
            </a:r>
          </a:p>
          <a:p>
            <a:r>
              <a:rPr lang="en-GB" sz="600" b="1" dirty="0"/>
              <a:t>5) Singleton Pattern:</a:t>
            </a:r>
            <a:r>
              <a:rPr lang="en-GB" sz="600" dirty="0"/>
              <a:t> If we have an object that has a private constructor and some other method which only instantiates the object once / refers to some previously defined version of this object then we are using the Singleton Pattern. If we are confident that only one version of a class is required and want global access to it (and want to avoid instantiating it multiple times – could be expensive) then we should use this pattern. We should also ensure that we can test properly (do we have a seam or are we forced to always use the singleton?)</a:t>
            </a:r>
          </a:p>
          <a:p>
            <a:r>
              <a:rPr lang="en-GB" sz="600" b="1" dirty="0"/>
              <a:t>6) Command Pattern: </a:t>
            </a:r>
            <a:r>
              <a:rPr lang="en-GB" sz="600" dirty="0"/>
              <a:t>If we’re submitting commands to some queue and processing them – typically in a multi threaded fashion then we’re using this pattern. If we want to do load balancing and have some threads dedicated to producing work and others carrying out then this pattern is good.</a:t>
            </a:r>
          </a:p>
          <a:p>
            <a:r>
              <a:rPr lang="en-GB" sz="600" b="1" dirty="0"/>
              <a:t>7) Observer Pattern: </a:t>
            </a:r>
            <a:r>
              <a:rPr lang="en-GB" sz="600" dirty="0"/>
              <a:t>This is present if we have some sort object that gets updated as a result of specific changes to our current object (usually stored a field – could be a list of observers). We should use this pattern if we want other objects to respond to changes to our current object.</a:t>
            </a:r>
            <a:endParaRPr lang="en-GB" sz="600" b="1" dirty="0"/>
          </a:p>
        </p:txBody>
      </p:sp>
      <p:sp>
        <p:nvSpPr>
          <p:cNvPr id="3" name="TextBox 2">
            <a:extLst>
              <a:ext uri="{FF2B5EF4-FFF2-40B4-BE49-F238E27FC236}">
                <a16:creationId xmlns:a16="http://schemas.microsoft.com/office/drawing/2014/main" id="{EA1B8743-169A-253A-8F38-576FB1ECCC2F}"/>
              </a:ext>
            </a:extLst>
          </p:cNvPr>
          <p:cNvSpPr txBox="1"/>
          <p:nvPr/>
        </p:nvSpPr>
        <p:spPr>
          <a:xfrm>
            <a:off x="8983861" y="-138451"/>
            <a:ext cx="1387857" cy="6432530"/>
          </a:xfrm>
          <a:prstGeom prst="rect">
            <a:avLst/>
          </a:prstGeom>
          <a:noFill/>
        </p:spPr>
        <p:txBody>
          <a:bodyPr wrap="square">
            <a:spAutoFit/>
          </a:bodyPr>
          <a:lstStyle/>
          <a:p>
            <a:endParaRPr lang="en-GB" sz="600" dirty="0"/>
          </a:p>
          <a:p>
            <a:r>
              <a:rPr lang="en-GB" sz="600" b="1" dirty="0"/>
              <a:t>8) MVC Pattern: </a:t>
            </a:r>
            <a:r>
              <a:rPr lang="en-GB" sz="600" dirty="0"/>
              <a:t> If we have some sort of Model which is completely isolated, except for the fact that it has a View observer, a controller which has reference to this model and calls its methods, and a view which has the controller as an observer then we are using this pattern. We should use this pattern to structure GUI code.</a:t>
            </a:r>
          </a:p>
          <a:p>
            <a:r>
              <a:rPr lang="en-GB" sz="600" b="1" dirty="0"/>
              <a:t>9) PAC Pattern: </a:t>
            </a:r>
            <a:r>
              <a:rPr lang="en-GB" sz="600" dirty="0"/>
              <a:t>If we have agents that only know about agents (which only control a specific part of the UI) above and below them.  We can use this pattern when structuring GUI code.</a:t>
            </a:r>
            <a:endParaRPr lang="en-GB" sz="600" b="1" dirty="0"/>
          </a:p>
          <a:p>
            <a:r>
              <a:rPr lang="en-GB" sz="600" b="1" dirty="0"/>
              <a:t>10) The Adaptor Pattern: </a:t>
            </a:r>
          </a:p>
          <a:p>
            <a:r>
              <a:rPr lang="en-GB" sz="600" dirty="0"/>
              <a:t>Related to Hexagonal Architecture. It is in use if we see some sort of adapter class which implements an interface which is in use in our program, and holds an inner class (usually a third party library class) to which it delegates most method calls to, while also implementing the methods of the interface it has. </a:t>
            </a:r>
            <a:r>
              <a:rPr lang="en-GB" sz="600" b="1" dirty="0"/>
              <a:t>We should use it when we want to insulate our implementation from a third party library / something which may change unexpectedly.</a:t>
            </a:r>
          </a:p>
          <a:p>
            <a:r>
              <a:rPr lang="en-GB" sz="600" b="1" dirty="0"/>
              <a:t>11) Tell; Don’t Ask</a:t>
            </a:r>
          </a:p>
          <a:p>
            <a:r>
              <a:rPr lang="en-GB" sz="600" dirty="0"/>
              <a:t>If our classes tell other classes to perform a specific task, rather than seeking specific information from those classes to then carry out the operation themselves in their own method call then we are following this pattern. We would want to follow this pattern so that we don’t have trainwrecks </a:t>
            </a:r>
            <a:r>
              <a:rPr lang="en-GB" sz="500" dirty="0"/>
              <a:t>(“</a:t>
            </a:r>
            <a:r>
              <a:rPr lang="en-GB" sz="500" b="0" i="0" dirty="0" err="1">
                <a:solidFill>
                  <a:srgbClr val="000000"/>
                </a:solidFill>
                <a:effectLst/>
                <a:latin typeface="Courier New" panose="02070309020205020404" pitchFamily="49" charset="0"/>
                <a:cs typeface="Courier New" panose="02070309020205020404" pitchFamily="49" charset="0"/>
              </a:rPr>
              <a:t>boxOffice.getCustomerDatabase</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err="1">
                <a:solidFill>
                  <a:srgbClr val="000000"/>
                </a:solidFill>
                <a:effectLst/>
                <a:latin typeface="Courier New" panose="02070309020205020404" pitchFamily="49" charset="0"/>
                <a:cs typeface="Courier New" panose="02070309020205020404" pitchFamily="49" charset="0"/>
              </a:rPr>
              <a:t>getCustomer</a:t>
            </a:r>
            <a:r>
              <a:rPr lang="en-GB" sz="500" b="0" i="0" dirty="0">
                <a:solidFill>
                  <a:srgbClr val="000000"/>
                </a:solidFill>
                <a:effectLst/>
                <a:latin typeface="Courier New" panose="02070309020205020404" pitchFamily="49" charset="0"/>
                <a:cs typeface="Courier New" panose="02070309020205020404" pitchFamily="49" charset="0"/>
              </a:rPr>
              <a:t>(customer).</a:t>
            </a:r>
            <a:r>
              <a:rPr lang="en-GB" sz="500" b="0" i="0" dirty="0" err="1">
                <a:solidFill>
                  <a:srgbClr val="000000"/>
                </a:solidFill>
                <a:effectLst/>
                <a:latin typeface="Courier New" panose="02070309020205020404" pitchFamily="49" charset="0"/>
                <a:cs typeface="Courier New" panose="02070309020205020404" pitchFamily="49" charset="0"/>
              </a:rPr>
              <a:t>getTickets</a:t>
            </a:r>
            <a:r>
              <a:rPr lang="en-GB" sz="500" b="0" i="0" dirty="0">
                <a:solidFill>
                  <a:srgbClr val="000000"/>
                </a:solidFill>
                <a:effectLst/>
                <a:latin typeface="Courier New" panose="02070309020205020404" pitchFamily="49" charset="0"/>
                <a:cs typeface="Courier New" panose="02070309020205020404" pitchFamily="49" charset="0"/>
              </a:rPr>
              <a:t>().add(</a:t>
            </a:r>
            <a:r>
              <a:rPr lang="en-GB" sz="500" b="0" i="0" dirty="0" err="1">
                <a:solidFill>
                  <a:srgbClr val="000000"/>
                </a:solidFill>
                <a:effectLst/>
                <a:latin typeface="Courier New" panose="02070309020205020404" pitchFamily="49" charset="0"/>
                <a:cs typeface="Courier New" panose="02070309020205020404" pitchFamily="49" charset="0"/>
              </a:rPr>
              <a:t>ticketId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600" dirty="0"/>
              <a:t>so we can avoid violating the Law of Demeter (and thus following this reduces the coupling of our code, and means that classes don’t need to know about the internals of other far off classes, thereby making our code less rigid, immobile and fragile).</a:t>
            </a:r>
          </a:p>
          <a:p>
            <a:r>
              <a:rPr lang="en-GB" sz="600" b="1" dirty="0"/>
              <a:t>12) Hexagonal Architecture: </a:t>
            </a:r>
          </a:p>
          <a:p>
            <a:r>
              <a:rPr lang="en-GB" sz="600" dirty="0"/>
              <a:t>If we have internal logic that is insulated from the outside (3</a:t>
            </a:r>
            <a:r>
              <a:rPr lang="en-GB" sz="600" baseline="30000" dirty="0"/>
              <a:t>rd</a:t>
            </a:r>
            <a:r>
              <a:rPr lang="en-GB" sz="600" dirty="0"/>
              <a:t> party libraries or other objects that interact with outside systems) through the use of ports and adapters then we are using this architecture. If we want to insulate our inner business logic from 3</a:t>
            </a:r>
            <a:r>
              <a:rPr lang="en-GB" sz="600" baseline="30000" dirty="0"/>
              <a:t>rd</a:t>
            </a:r>
            <a:r>
              <a:rPr lang="en-GB" sz="600" dirty="0"/>
              <a:t> party libraries then we should setup a hexagonal architecture.</a:t>
            </a:r>
          </a:p>
          <a:p>
            <a:r>
              <a:rPr lang="en-GB" sz="600" b="1" dirty="0"/>
              <a:t>13) The Decorator Pattern:</a:t>
            </a:r>
          </a:p>
          <a:p>
            <a:r>
              <a:rPr lang="en-GB" sz="600" dirty="0"/>
              <a:t>The Decorator Pattern is in use if we have some class A as a field of another class B, and B adds some extra methods, or does some processes before and/or after deferring to methods in A. We should use it if we want to add more features to a class without subclassing.</a:t>
            </a:r>
          </a:p>
        </p:txBody>
      </p:sp>
      <p:sp>
        <p:nvSpPr>
          <p:cNvPr id="19" name="TextBox 18">
            <a:extLst>
              <a:ext uri="{FF2B5EF4-FFF2-40B4-BE49-F238E27FC236}">
                <a16:creationId xmlns:a16="http://schemas.microsoft.com/office/drawing/2014/main" id="{9FF98C06-2A52-8A85-5BD1-DA2D1D926C15}"/>
              </a:ext>
            </a:extLst>
          </p:cNvPr>
          <p:cNvSpPr txBox="1"/>
          <p:nvPr/>
        </p:nvSpPr>
        <p:spPr>
          <a:xfrm>
            <a:off x="10209196" y="-21545"/>
            <a:ext cx="1982804" cy="1938992"/>
          </a:xfrm>
          <a:prstGeom prst="rect">
            <a:avLst/>
          </a:prstGeom>
          <a:noFill/>
        </p:spPr>
        <p:txBody>
          <a:bodyPr wrap="square">
            <a:spAutoFit/>
          </a:bodyPr>
          <a:lstStyle/>
          <a:p>
            <a:r>
              <a:rPr lang="en-GB" sz="600" i="1" dirty="0"/>
              <a:t>The following patterns are less likely to be the subject of an exam question</a:t>
            </a:r>
            <a:endParaRPr lang="en-GB" sz="600" b="1" dirty="0"/>
          </a:p>
          <a:p>
            <a:r>
              <a:rPr lang="en-GB" sz="600" b="1" dirty="0"/>
              <a:t>14) The Facade Pattern:</a:t>
            </a:r>
          </a:p>
          <a:p>
            <a:r>
              <a:rPr lang="en-GB" sz="600" dirty="0"/>
              <a:t>The Façade pattern is in use if we have an interface in front of a more complicated API to simplify the use of the complicated API / tailor it to a specific use. </a:t>
            </a:r>
            <a:r>
              <a:rPr lang="en-GB" sz="600" b="0" i="0" u="none" strike="noStrike" dirty="0">
                <a:solidFill>
                  <a:srgbClr val="000000"/>
                </a:solidFill>
                <a:effectLst/>
              </a:rPr>
              <a:t>The facade pattern is useful when you want to </a:t>
            </a:r>
            <a:r>
              <a:rPr lang="en-GB" sz="600" b="1" i="0" u="none" strike="noStrike" dirty="0">
                <a:solidFill>
                  <a:srgbClr val="000000"/>
                </a:solidFill>
                <a:effectLst/>
              </a:rPr>
              <a:t>provide a simple interface to a complex system</a:t>
            </a:r>
            <a:r>
              <a:rPr lang="en-GB" sz="600" b="0" i="0" u="none" strike="noStrike" dirty="0">
                <a:solidFill>
                  <a:srgbClr val="000000"/>
                </a:solidFill>
                <a:effectLst/>
              </a:rPr>
              <a:t>, or when you want to </a:t>
            </a:r>
            <a:r>
              <a:rPr lang="en-GB" sz="600" b="1" i="0" u="none" strike="noStrike" dirty="0">
                <a:solidFill>
                  <a:srgbClr val="000000"/>
                </a:solidFill>
                <a:effectLst/>
              </a:rPr>
              <a:t>decouple a client from the implementation details of a subsystem</a:t>
            </a:r>
            <a:r>
              <a:rPr lang="en-GB" sz="600" b="0" i="0" u="none" strike="noStrike" dirty="0">
                <a:solidFill>
                  <a:srgbClr val="000000"/>
                </a:solidFill>
                <a:effectLst/>
              </a:rPr>
              <a:t>. </a:t>
            </a:r>
          </a:p>
          <a:p>
            <a:r>
              <a:rPr lang="en-GB" sz="600" b="1" dirty="0"/>
              <a:t>15) The </a:t>
            </a:r>
            <a:r>
              <a:rPr lang="en-GB" sz="600" b="1" dirty="0" err="1"/>
              <a:t>Simplicator</a:t>
            </a:r>
            <a:r>
              <a:rPr lang="en-GB" sz="600" b="1" dirty="0"/>
              <a:t> Pattern:</a:t>
            </a:r>
          </a:p>
          <a:p>
            <a:r>
              <a:rPr lang="en-GB" sz="600" dirty="0"/>
              <a:t>Similar to the façade pattern – it is in use when we provide a simpler easier to use API in front of a hard to use class. </a:t>
            </a:r>
          </a:p>
          <a:p>
            <a:r>
              <a:rPr lang="en-GB" sz="600" b="1" dirty="0"/>
              <a:t>16) The Proxy Pattern:</a:t>
            </a:r>
          </a:p>
          <a:p>
            <a:r>
              <a:rPr lang="en-GB" sz="600" dirty="0"/>
              <a:t>This is in use when we are controlling access to some object and its methods in some way – we have some class in front of it. This is useful if we want to reduce access to our other class. Implement security clearance or cache results.</a:t>
            </a:r>
          </a:p>
        </p:txBody>
      </p:sp>
    </p:spTree>
    <p:extLst>
      <p:ext uri="{BB962C8B-B14F-4D97-AF65-F5344CB8AC3E}">
        <p14:creationId xmlns:p14="http://schemas.microsoft.com/office/powerpoint/2010/main" val="3031475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8628</Words>
  <Application>Microsoft Office PowerPoint</Application>
  <PresentationFormat>Widescreen</PresentationFormat>
  <Paragraphs>330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10</cp:revision>
  <dcterms:created xsi:type="dcterms:W3CDTF">2023-03-29T15:43:07Z</dcterms:created>
  <dcterms:modified xsi:type="dcterms:W3CDTF">2023-03-31T16:26:10Z</dcterms:modified>
</cp:coreProperties>
</file>