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DACD590-1BD1-411D-9F99-4EC3D46A82BA}">
          <p14:sldIdLst/>
        </p14:section>
        <p14:section name="Untitled Section" id="{4FDFDD86-9783-48FD-9483-DA56E07540D0}">
          <p14:sldIdLst/>
        </p14:section>
        <p14:section name="Untitled Section" id="{8F431CD3-CED9-4EBF-AAC1-EBB97B0932F1}">
          <p14:sldIdLst/>
        </p14:section>
        <p14:section name="Untitled Section" id="{9662CD56-84AF-4336-B0DB-C8CBC73F1066}">
          <p14:sldIdLst/>
        </p14:section>
        <p14:section name="Untitled Section" id="{8EA28C8D-2DB2-425D-B96C-F85E762AB302}">
          <p14:sldIdLst/>
        </p14:section>
        <p14:section name="Untitled Section" id="{C745CBB7-3EDA-4D9E-9C86-942983130936}">
          <p14:sldIdLst/>
        </p14:section>
        <p14:section name="Untitled Section" id="{D72467B9-CAF6-4E30-92CF-C09898828C65}">
          <p14:sldIdLst/>
        </p14:section>
        <p14:section name="Untitled Section" id="{751B5BD8-EF4C-458B-8340-3A0267D07611}">
          <p14:sldIdLst/>
        </p14:section>
        <p14:section name="Untitled Section" id="{06754A03-D038-4D3B-9E9E-3498497AE438}">
          <p14:sldIdLst/>
        </p14:section>
        <p14:section name="Untitled Section" id="{B4AFBD7C-FC7E-44C1-95CF-E5321A6C29D5}">
          <p14:sldIdLst/>
        </p14:section>
        <p14:section name="Untitled Section" id="{94C078FF-5AC9-42ED-8ED2-907D6910591B}">
          <p14:sldIdLst/>
        </p14:section>
        <p14:section name="Untitled Section" id="{0AB50F37-1231-4787-9D69-7086D684E24B}">
          <p14:sldIdLst/>
        </p14:section>
        <p14:section name="Untitled Section" id="{281083B0-B2E5-45A2-8BF1-D013A6181376}">
          <p14:sldIdLst/>
        </p14:section>
        <p14:section name="Untitled Section" id="{DB0A55B2-1ECF-4D4D-8281-F15CD3EFDF14}">
          <p14:sldIdLst/>
        </p14:section>
        <p14:section name="Untitled Section" id="{CE7FB4E2-3C3E-4577-971F-1E960BDDA684}">
          <p14:sldIdLst/>
        </p14:section>
        <p14:section name="Untitled Section" id="{EAA3D969-D947-40E0-84C7-7D80019F4772}">
          <p14:sldIdLst/>
        </p14:section>
        <p14:section name="Untitled Section" id="{10362384-EF9A-4127-8153-EC24F03FEE0A}">
          <p14:sldIdLst/>
        </p14:section>
        <p14:section name="Untitled Section" id="{E0113A44-21B9-4CA1-B2D5-36F5411E6B39}">
          <p14:sldIdLst/>
        </p14:section>
        <p14:section name="Untitled Section" id="{0FC5281D-0FFA-4EF6-B732-1A27A58E6687}">
          <p14:sldIdLst/>
        </p14:section>
        <p14:section name="Untitled Section" id="{CD11F3D0-562F-4C09-B1B4-7EDC4841CDA9}">
          <p14:sldIdLst/>
        </p14:section>
        <p14:section name="Untitled Section" id="{F070A04E-73AE-49FE-902C-04AA218EB020}">
          <p14:sldIdLst>
            <p14:sldId id="256"/>
          </p14:sldIdLst>
        </p14:section>
        <p14:section name="Untitled Section" id="{F86D1167-737D-402F-9A6C-2CBF6C6FD2A0}">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2704" y="-392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7E62C-3AB4-4D11-B6EC-FCABEFAC8F95}" type="datetimeFigureOut">
              <a:rPr lang="en-GB" smtClean="0"/>
              <a:t>11/04/2023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3D45C-3A35-4384-BDF5-9FA3A0C1D0BE}" type="slidenum">
              <a:rPr lang="en-GB" smtClean="0"/>
              <a:t>‹#›</a:t>
            </a:fld>
            <a:endParaRPr lang="en-GB"/>
          </a:p>
        </p:txBody>
      </p:sp>
    </p:spTree>
    <p:extLst>
      <p:ext uri="{BB962C8B-B14F-4D97-AF65-F5344CB8AC3E}">
        <p14:creationId xmlns:p14="http://schemas.microsoft.com/office/powerpoint/2010/main" val="173477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D3D45C-3A35-4384-BDF5-9FA3A0C1D0BE}" type="slidenum">
              <a:rPr lang="en-GB" smtClean="0"/>
              <a:t>1</a:t>
            </a:fld>
            <a:endParaRPr lang="en-GB"/>
          </a:p>
        </p:txBody>
      </p:sp>
    </p:spTree>
    <p:extLst>
      <p:ext uri="{BB962C8B-B14F-4D97-AF65-F5344CB8AC3E}">
        <p14:creationId xmlns:p14="http://schemas.microsoft.com/office/powerpoint/2010/main" val="355646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D3D45C-3A35-4384-BDF5-9FA3A0C1D0BE}" type="slidenum">
              <a:rPr lang="en-GB" smtClean="0"/>
              <a:t>2</a:t>
            </a:fld>
            <a:endParaRPr lang="en-GB"/>
          </a:p>
        </p:txBody>
      </p:sp>
    </p:spTree>
    <p:extLst>
      <p:ext uri="{BB962C8B-B14F-4D97-AF65-F5344CB8AC3E}">
        <p14:creationId xmlns:p14="http://schemas.microsoft.com/office/powerpoint/2010/main" val="73543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71613-FDBE-40D6-A9CE-53B9CF992D98}"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236469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71613-FDBE-40D6-A9CE-53B9CF992D98}"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2428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71613-FDBE-40D6-A9CE-53B9CF992D98}"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162583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71613-FDBE-40D6-A9CE-53B9CF992D98}"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18673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71613-FDBE-40D6-A9CE-53B9CF992D98}"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113299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71613-FDBE-40D6-A9CE-53B9CF992D98}"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189736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71613-FDBE-40D6-A9CE-53B9CF992D98}" type="datetimeFigureOut">
              <a:rPr lang="en-GB" smtClean="0"/>
              <a:t>11/04/2023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426167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71613-FDBE-40D6-A9CE-53B9CF992D98}" type="datetimeFigureOut">
              <a:rPr lang="en-GB" smtClean="0"/>
              <a:t>11/04/2023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178913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71613-FDBE-40D6-A9CE-53B9CF992D98}" type="datetimeFigureOut">
              <a:rPr lang="en-GB" smtClean="0"/>
              <a:t>11/04/2023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43933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B6371613-FDBE-40D6-A9CE-53B9CF992D98}"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237698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B6371613-FDBE-40D6-A9CE-53B9CF992D98}"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AB26E3-2D36-4F0F-9539-0C2B30FB8A29}" type="slidenum">
              <a:rPr lang="en-GB" smtClean="0"/>
              <a:t>‹#›</a:t>
            </a:fld>
            <a:endParaRPr lang="en-GB"/>
          </a:p>
        </p:txBody>
      </p:sp>
    </p:spTree>
    <p:extLst>
      <p:ext uri="{BB962C8B-B14F-4D97-AF65-F5344CB8AC3E}">
        <p14:creationId xmlns:p14="http://schemas.microsoft.com/office/powerpoint/2010/main" val="41236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B6371613-FDBE-40D6-A9CE-53B9CF992D98}" type="datetimeFigureOut">
              <a:rPr lang="en-GB" smtClean="0"/>
              <a:t>11/04/2023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89AB26E3-2D36-4F0F-9539-0C2B30FB8A29}" type="slidenum">
              <a:rPr lang="en-GB" smtClean="0"/>
              <a:t>‹#›</a:t>
            </a:fld>
            <a:endParaRPr lang="en-GB"/>
          </a:p>
        </p:txBody>
      </p:sp>
    </p:spTree>
    <p:extLst>
      <p:ext uri="{BB962C8B-B14F-4D97-AF65-F5344CB8AC3E}">
        <p14:creationId xmlns:p14="http://schemas.microsoft.com/office/powerpoint/2010/main" val="233764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3676B-0B0A-6C1F-2E8D-2B68A6B376FB}"/>
              </a:ext>
            </a:extLst>
          </p:cNvPr>
          <p:cNvSpPr txBox="1"/>
          <p:nvPr/>
        </p:nvSpPr>
        <p:spPr>
          <a:xfrm>
            <a:off x="-85725" y="-49212"/>
            <a:ext cx="1973792" cy="770980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 Time Complexities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define the cost for evaluating algorithms based on their input size. We analyse performance on this as it varies. For insert :: int -&gt; [int] -&gt; [int] we work out this cost by writing a recurrence relation. We perform worst case analysis – for insert this would be an insert right at the end: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2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(n) =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(n-1) = 1 + 1 +…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(n-n) = 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(0) = n+1.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Thus insert is O(n). We do all our calculations under strict evaluation.</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-&gt; [int]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x:xs</a:t>
            </a:r>
            <a:r>
              <a:rPr lang="en-GB" sz="500" kern="100" spc="-46" dirty="0">
                <a:latin typeface="Verdana" panose="020B0604030504040204" pitchFamily="34" charset="0"/>
                <a:ea typeface="Verdana" panose="020B0604030504040204" pitchFamily="34" charset="0"/>
                <a:cs typeface="Courier New" panose="02070309020205020404" pitchFamily="49" charset="0"/>
              </a:rPr>
              <a:t>) = insert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have: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(0) =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(n) =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(n-1)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(n-1).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400" kern="100" spc="-46"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(n-1)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(n-1)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1 + n +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insert</a:t>
            </a:r>
            <a:r>
              <a:rPr lang="en-GB" sz="500" kern="100" spc="-46" dirty="0">
                <a:latin typeface="Verdana" panose="020B0604030504040204" pitchFamily="34" charset="0"/>
                <a:ea typeface="Verdana" panose="020B0604030504040204" pitchFamily="34" charset="0"/>
                <a:cs typeface="Courier New" panose="02070309020205020404" pitchFamily="49" charset="0"/>
              </a:rPr>
              <a:t>(n-2)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(n-2)).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2n+1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(n-2)</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(0) = 1, (1) = 3, (2) = 6, (3) = 1 + 3 + 6 =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pattern unfolds to: n+1 + n + n-1 + …  2 + 1 , and is thus the sum n+1 numbers. This is (n+1)x(n+2) / 2, and thus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2) Evaluation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 other evaluation models, like lazy evaluation, minimum = head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isort</a:t>
            </a:r>
            <a:r>
              <a:rPr lang="en-GB" sz="500" kern="100" spc="-46" dirty="0">
                <a:latin typeface="Verdana" panose="020B0604030504040204" pitchFamily="34" charset="0"/>
                <a:ea typeface="Verdana" panose="020B0604030504040204" pitchFamily="34" charset="0"/>
                <a:cs typeface="Courier New" panose="02070309020205020404" pitchFamily="49" charset="0"/>
              </a:rPr>
              <a:t> is actually O(n). This is hard to deal with thus I’ll only do strict evaluation.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2.1) Normal Forms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There are 3 types of normal forms when reducing a function (a function is f(x) = y &lt;-&gt; f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λx</a:t>
            </a:r>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b="1" kern="100" spc="-46" dirty="0">
                <a:latin typeface="Verdana" panose="020B0604030504040204" pitchFamily="34" charset="0"/>
                <a:ea typeface="Verdana" panose="020B0604030504040204" pitchFamily="34" charset="0"/>
                <a:cs typeface="Courier New" panose="02070309020205020404" pitchFamily="49" charset="0"/>
              </a:rPr>
              <a:t>Lambda Calculus form</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Normal Form: Cannot be evaluated any further - no further reductions.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Weak Head Normal Form: Just a constructor, we know what type it is from the constructor, but it is reducible. e.g. [3+2], λx.3+4, Just(8+9)</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2.2) Expressions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key to giving an algorithm an overall cost is to give a series of rules that will assign a cost to a function by allocating a cost to its constituent parts. </a:t>
            </a:r>
            <a:r>
              <a:rPr lang="en-GB" sz="500" b="1" kern="100" spc="-46" dirty="0">
                <a:latin typeface="Verdana" panose="020B0604030504040204" pitchFamily="34" charset="0"/>
                <a:ea typeface="Verdana" panose="020B0604030504040204" pitchFamily="34" charset="0"/>
                <a:cs typeface="Courier New" panose="02070309020205020404" pitchFamily="49" charset="0"/>
              </a:rPr>
              <a:t>Expressions </a:t>
            </a:r>
            <a:r>
              <a:rPr lang="en-GB" sz="500" kern="100" spc="-46" dirty="0">
                <a:latin typeface="Verdana" panose="020B0604030504040204" pitchFamily="34" charset="0"/>
                <a:ea typeface="Verdana" panose="020B0604030504040204" pitchFamily="34" charset="0"/>
                <a:cs typeface="Courier New" panose="02070309020205020404" pitchFamily="49" charset="0"/>
              </a:rPr>
              <a:t>can be broken down into terms of the following grammar: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 ::= x                                 (variables)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k                                 (constants)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f  e1…</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en</a:t>
            </a:r>
            <a:r>
              <a:rPr lang="en-GB" sz="500" kern="100" spc="-46" dirty="0">
                <a:latin typeface="Verdana" panose="020B0604030504040204" pitchFamily="34" charset="0"/>
                <a:ea typeface="Verdana" panose="020B0604030504040204" pitchFamily="34" charset="0"/>
                <a:cs typeface="Courier New" panose="02070309020205020404" pitchFamily="49" charset="0"/>
              </a:rPr>
              <a:t>                     (applications)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if e then e1  else e2    (conditionals)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rPr>
              <a:t>function</a:t>
            </a:r>
            <a:r>
              <a:rPr lang="en-GB" sz="500" kern="100" spc="-46" dirty="0">
                <a:latin typeface="Verdana" panose="020B0604030504040204" pitchFamily="34" charset="0"/>
                <a:ea typeface="Verdana" panose="020B0604030504040204" pitchFamily="34" charset="0"/>
                <a:cs typeface="Courier New" panose="02070309020205020404" pitchFamily="49" charset="0"/>
              </a:rPr>
              <a:t> f in this language is assume to be defined by the form f x1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 e. </a:t>
            </a:r>
            <a:r>
              <a:rPr lang="en-GB" sz="500" b="1" kern="100" spc="-46" dirty="0">
                <a:latin typeface="Verdana" panose="020B0604030504040204" pitchFamily="34" charset="0"/>
                <a:ea typeface="Verdana" panose="020B0604030504040204" pitchFamily="34" charset="0"/>
                <a:cs typeface="Courier New" panose="02070309020205020404" pitchFamily="49" charset="0"/>
              </a:rPr>
              <a:t>Infix operations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are written as x + y instead of (+) x y.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Primitive constants </a:t>
            </a:r>
            <a:r>
              <a:rPr lang="en-GB" sz="500" kern="100" spc="-46" dirty="0">
                <a:latin typeface="Verdana" panose="020B0604030504040204" pitchFamily="34" charset="0"/>
                <a:ea typeface="Verdana" panose="020B0604030504040204" pitchFamily="34" charset="0"/>
                <a:cs typeface="Courier New" panose="02070309020205020404" pitchFamily="49" charset="0"/>
              </a:rPr>
              <a:t>such as True, False, 0, 1, 2, are available, as are stand operations on them such as ¬, ⩽, (+), and (×). </a:t>
            </a:r>
            <a:r>
              <a:rPr lang="en-GB" sz="500" b="1" kern="100" spc="-46" dirty="0">
                <a:latin typeface="Verdana" panose="020B0604030504040204" pitchFamily="34" charset="0"/>
                <a:ea typeface="Verdana" panose="020B0604030504040204" pitchFamily="34" charset="0"/>
                <a:cs typeface="Courier New" panose="02070309020205020404" pitchFamily="49" charset="0"/>
              </a:rPr>
              <a:t>List constants and operations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are also primitive, such as [ ], (:), null, head and tail. There are </a:t>
            </a:r>
            <a:r>
              <a:rPr lang="en-GB" sz="500" b="1" kern="100" spc="-46" dirty="0">
                <a:latin typeface="Verdana" panose="020B0604030504040204" pitchFamily="34" charset="0"/>
                <a:ea typeface="Verdana" panose="020B0604030504040204" pitchFamily="34" charset="0"/>
                <a:cs typeface="Courier New" panose="02070309020205020404" pitchFamily="49" charset="0"/>
              </a:rPr>
              <a:t>two main types of evaluation order</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changes runtime as mentioned before: 1) </a:t>
            </a:r>
            <a:r>
              <a:rPr lang="en-GB" sz="500" b="1" kern="100" spc="-46" dirty="0">
                <a:latin typeface="Verdana" panose="020B0604030504040204" pitchFamily="34" charset="0"/>
                <a:ea typeface="Verdana" panose="020B0604030504040204" pitchFamily="34" charset="0"/>
                <a:cs typeface="Courier New" panose="02070309020205020404" pitchFamily="49" charset="0"/>
              </a:rPr>
              <a:t>Applicative order</a:t>
            </a:r>
            <a:r>
              <a:rPr lang="en-GB" sz="500" kern="100" spc="-46" dirty="0">
                <a:latin typeface="Verdana" panose="020B0604030504040204" pitchFamily="34" charset="0"/>
                <a:ea typeface="Verdana" panose="020B0604030504040204" pitchFamily="34" charset="0"/>
                <a:cs typeface="Courier New" panose="02070309020205020404" pitchFamily="49" charset="0"/>
              </a:rPr>
              <a:t>: Evaluating arguments to a function before evaluating the function itself.  2) </a:t>
            </a:r>
            <a:r>
              <a:rPr lang="en-GB" sz="500" b="1" kern="100" spc="-46" dirty="0">
                <a:latin typeface="Verdana" panose="020B0604030504040204" pitchFamily="34" charset="0"/>
                <a:ea typeface="Verdana" panose="020B0604030504040204" pitchFamily="34" charset="0"/>
                <a:cs typeface="Courier New" panose="02070309020205020404" pitchFamily="49" charset="0"/>
              </a:rPr>
              <a:t>Normal order</a:t>
            </a:r>
            <a:r>
              <a:rPr lang="en-GB" sz="500" kern="100" spc="-46" dirty="0">
                <a:latin typeface="Verdana" panose="020B0604030504040204" pitchFamily="34" charset="0"/>
                <a:ea typeface="Verdana" panose="020B0604030504040204" pitchFamily="34" charset="0"/>
                <a:cs typeface="Courier New" panose="02070309020205020404" pitchFamily="49" charset="0"/>
              </a:rPr>
              <a:t>: evaluating the function before evaluating its arguments. Applicative order doesn’t always terminate, but if it does then these both always reduce to some normal form. In a strict setting we use applicative order, in a lazy setting we use normal order.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2.3) Strict Time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Given a function f of n arguments, T(f)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 – the number of steps it takes to evaluate f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can be worked out as follows: 1) For primitive f, T(f)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 = 0, e.g. T (head)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0, T((+)) x y = 0. 2) For any other function: f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 = e, T(f)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 = 1 + T(e) (We are given that the arguments are already evaluated. Evaluating a function is 1 step, and then we need to carry out the function body e). Now, T(e) can be defined in terms of expressions, by induction on 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Primitives and Variables: </a:t>
            </a:r>
            <a:r>
              <a:rPr lang="en-GB" sz="500" kern="100" spc="-46" dirty="0">
                <a:latin typeface="Verdana" panose="020B0604030504040204" pitchFamily="34" charset="0"/>
                <a:ea typeface="Verdana" panose="020B0604030504040204" pitchFamily="34" charset="0"/>
                <a:cs typeface="Courier New" panose="02070309020205020404" pitchFamily="49" charset="0"/>
              </a:rPr>
              <a:t>T(x) = 0, T(k) = 0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Application: </a:t>
            </a:r>
            <a:r>
              <a:rPr lang="en-GB" sz="500" kern="100" spc="-46" dirty="0">
                <a:latin typeface="Verdana" panose="020B0604030504040204" pitchFamily="34" charset="0"/>
                <a:ea typeface="Verdana" panose="020B0604030504040204" pitchFamily="34" charset="0"/>
                <a:cs typeface="Courier New" panose="02070309020205020404" pitchFamily="49" charset="0"/>
              </a:rPr>
              <a:t>T(f e1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en</a:t>
            </a:r>
            <a:r>
              <a:rPr lang="en-GB" sz="500" kern="100" spc="-46" dirty="0">
                <a:latin typeface="Verdana" panose="020B0604030504040204" pitchFamily="34" charset="0"/>
                <a:ea typeface="Verdana" panose="020B0604030504040204" pitchFamily="34" charset="0"/>
                <a:cs typeface="Courier New" panose="02070309020205020404" pitchFamily="49" charset="0"/>
              </a:rPr>
              <a:t>) = T(f) e1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en</a:t>
            </a:r>
            <a:r>
              <a:rPr lang="en-GB" sz="500" kern="100" spc="-46" dirty="0">
                <a:latin typeface="Verdana" panose="020B0604030504040204" pitchFamily="34" charset="0"/>
                <a:ea typeface="Verdana" panose="020B0604030504040204" pitchFamily="34" charset="0"/>
                <a:cs typeface="Courier New" panose="02070309020205020404" pitchFamily="49" charset="0"/>
              </a:rPr>
              <a:t> + T(e1) + … + 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Conditional: </a:t>
            </a:r>
            <a:r>
              <a:rPr lang="en-GB" sz="500" kern="100" spc="-46" dirty="0">
                <a:latin typeface="Verdana" panose="020B0604030504040204" pitchFamily="34" charset="0"/>
                <a:ea typeface="Verdana" panose="020B0604030504040204" pitchFamily="34" charset="0"/>
                <a:cs typeface="Courier New" panose="02070309020205020404" pitchFamily="49" charset="0"/>
              </a:rPr>
              <a:t>T(if e then e1 else e2)=T(e)+if e then T(e1)</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elseT</a:t>
            </a:r>
            <a:r>
              <a:rPr lang="en-GB" sz="500" kern="100" spc="-46" dirty="0">
                <a:latin typeface="Verdana" panose="020B0604030504040204" pitchFamily="34" charset="0"/>
                <a:ea typeface="Verdana" panose="020B0604030504040204" pitchFamily="34" charset="0"/>
                <a:cs typeface="Courier New" panose="02070309020205020404" pitchFamily="49" charset="0"/>
              </a:rPr>
              <a:t>(e2)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Examples: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T(3+4) = T((+) 3 4) + T(3) + T(4) = 0 + 0 + 0 = 0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is:if</a:t>
            </a:r>
            <a:r>
              <a:rPr lang="en-GB" sz="500" kern="100" spc="-46" dirty="0">
                <a:latin typeface="Verdana" panose="020B0604030504040204" pitchFamily="34" charset="0"/>
                <a:ea typeface="Verdana" panose="020B0604030504040204" pitchFamily="34" charset="0"/>
                <a:cs typeface="Courier New" panose="02070309020205020404" pitchFamily="49" charset="0"/>
              </a:rPr>
              <a:t>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1 + length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 T(if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1++ length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cond</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rule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1 + </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T(null </a:t>
            </a:r>
            <a:r>
              <a:rPr lang="en-GB" sz="500" strike="sngStrike"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+if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T(0)</a:t>
            </a:r>
            <a:r>
              <a:rPr lang="en-GB" sz="500" kern="100" spc="-46" dirty="0">
                <a:latin typeface="Verdana" panose="020B0604030504040204" pitchFamily="34" charset="0"/>
                <a:ea typeface="Verdana" panose="020B0604030504040204" pitchFamily="34" charset="0"/>
                <a:cs typeface="Courier New" panose="02070309020205020404" pitchFamily="49" charset="0"/>
              </a:rPr>
              <a:t> else T(1+length(tail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cond</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1 + if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T(+) 1 (length (tail </a:t>
            </a:r>
            <a:r>
              <a:rPr lang="en-GB" sz="500" strike="sngStrike"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+T(1)+T(length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b="1" kern="100" spc="-46" dirty="0">
                <a:latin typeface="Verdana" panose="020B0604030504040204" pitchFamily="34" charset="0"/>
                <a:ea typeface="Verdana" panose="020B0604030504040204" pitchFamily="34" charset="0"/>
                <a:cs typeface="Courier New" panose="02070309020205020404" pitchFamily="49" charset="0"/>
              </a:rPr>
              <a:t>app rule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1 + if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T(length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T(tail </a:t>
            </a:r>
            <a:r>
              <a:rPr lang="en-GB" sz="500" strike="sngStrike"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strike="sngStrike"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prim rule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applied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primitive/var rule </a:t>
            </a:r>
            <a:r>
              <a:rPr lang="en-GB" sz="500" kern="100" spc="-46" dirty="0">
                <a:latin typeface="Verdana" panose="020B0604030504040204" pitchFamily="34" charset="0"/>
                <a:ea typeface="Verdana" panose="020B0604030504040204" pitchFamily="34" charset="0"/>
                <a:cs typeface="Courier New" panose="02070309020205020404" pitchFamily="49" charset="0"/>
              </a:rPr>
              <a:t>throughout multiple times, for terms like T(n).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So T(length)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 + if null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T (length)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generating a recurrence relation.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Composition Rule: The cost of f(g(x)) is T(f(g(x)) </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 (f) (g x) + T(g) x</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3) Asymptotic Functions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High to low cost: </a:t>
            </a:r>
            <a:r>
              <a:rPr lang="pt-BR" sz="500" kern="100" spc="-46" dirty="0">
                <a:latin typeface="Verdana" panose="020B0604030504040204" pitchFamily="34" charset="0"/>
                <a:ea typeface="Verdana" panose="020B0604030504040204" pitchFamily="34" charset="0"/>
                <a:cs typeface="Courier New" panose="02070309020205020404" pitchFamily="49" charset="0"/>
              </a:rPr>
              <a:t>O(n</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rPr>
              <a:t>n</a:t>
            </a:r>
            <a:r>
              <a:rPr lang="pt-BR" sz="500" kern="100" spc="-46" dirty="0">
                <a:latin typeface="Verdana" panose="020B0604030504040204" pitchFamily="34" charset="0"/>
                <a:ea typeface="Verdana" panose="020B0604030504040204" pitchFamily="34" charset="0"/>
                <a:cs typeface="Courier New" panose="02070309020205020404" pitchFamily="49" charset="0"/>
              </a:rPr>
              <a:t>), O(k</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rPr>
              <a:t>n</a:t>
            </a:r>
            <a:r>
              <a:rPr lang="pt-BR" sz="500" kern="100" spc="-46" dirty="0">
                <a:latin typeface="Verdana" panose="020B0604030504040204" pitchFamily="34" charset="0"/>
                <a:ea typeface="Verdana" panose="020B0604030504040204" pitchFamily="34" charset="0"/>
                <a:cs typeface="Courier New" panose="02070309020205020404" pitchFamily="49" charset="0"/>
              </a:rPr>
              <a:t>), O(n!), O(n</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rPr>
              <a:t>k</a:t>
            </a:r>
            <a:r>
              <a:rPr lang="pt-BR" sz="500" kern="100" spc="-46" dirty="0">
                <a:latin typeface="Verdana" panose="020B0604030504040204" pitchFamily="34" charset="0"/>
                <a:ea typeface="Verdana" panose="020B0604030504040204" pitchFamily="34" charset="0"/>
                <a:cs typeface="Courier New" panose="02070309020205020404" pitchFamily="49" charset="0"/>
              </a:rPr>
              <a:t>), O(n log</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rPr>
              <a:t>n</a:t>
            </a:r>
            <a:r>
              <a:rPr lang="pt-BR" sz="500" kern="100" spc="-46" dirty="0">
                <a:latin typeface="Verdana" panose="020B0604030504040204" pitchFamily="34" charset="0"/>
                <a:ea typeface="Verdana" panose="020B0604030504040204" pitchFamily="34" charset="0"/>
                <a:cs typeface="Courier New" panose="02070309020205020404" pitchFamily="49" charset="0"/>
              </a:rPr>
              <a:t>), O(n), O(root n), O(log n), O(1)</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When dealing with asymptotics we restrict ourselves to a family of mathematical functions called </a:t>
            </a:r>
            <a:r>
              <a:rPr lang="pt-BR" sz="500" b="1" kern="100" spc="-46" dirty="0">
                <a:latin typeface="Verdana" panose="020B0604030504040204" pitchFamily="34" charset="0"/>
                <a:ea typeface="Verdana" panose="020B0604030504040204" pitchFamily="34" charset="0"/>
                <a:cs typeface="Courier New" panose="02070309020205020404" pitchFamily="49" charset="0"/>
              </a:rPr>
              <a:t>L-Functions.</a:t>
            </a:r>
          </a:p>
          <a:p>
            <a:r>
              <a:rPr lang="pt-BR" sz="500" b="1" u="sng" kern="100" spc="-46" dirty="0">
                <a:latin typeface="Verdana" panose="020B0604030504040204" pitchFamily="34" charset="0"/>
                <a:ea typeface="Verdana" panose="020B0604030504040204" pitchFamily="34" charset="0"/>
                <a:cs typeface="Courier New" panose="02070309020205020404" pitchFamily="49" charset="0"/>
              </a:rPr>
              <a:t>3.1) L-Functions </a:t>
            </a:r>
            <a:r>
              <a:rPr lang="pt-BR" sz="500" kern="100" spc="-46" dirty="0">
                <a:latin typeface="Verdana" panose="020B0604030504040204" pitchFamily="34" charset="0"/>
                <a:ea typeface="Verdana" panose="020B0604030504040204" pitchFamily="34" charset="0"/>
                <a:cs typeface="Courier New" panose="02070309020205020404" pitchFamily="49" charset="0"/>
              </a:rPr>
              <a:t>– an L Function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is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real</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monotonic </a:t>
            </a:r>
            <a:r>
              <a:rPr lang="en-GB" sz="500" kern="100" spc="-46" dirty="0">
                <a:latin typeface="Verdana" panose="020B0604030504040204" pitchFamily="34" charset="0"/>
                <a:ea typeface="Verdana" panose="020B0604030504040204" pitchFamily="34" charset="0"/>
                <a:cs typeface="Courier New" panose="02070309020205020404" pitchFamily="49" charset="0"/>
              </a:rPr>
              <a:t>(only moves in 1 direction on y axis), one-valued function (each point has a unique value in the range) on a real variable </a:t>
            </a:r>
            <a:r>
              <a:rPr lang="en-GB" sz="500" b="1" kern="100" spc="-46" dirty="0">
                <a:latin typeface="Verdana" panose="020B0604030504040204" pitchFamily="34" charset="0"/>
                <a:ea typeface="Verdana" panose="020B0604030504040204" pitchFamily="34" charset="0"/>
                <a:cs typeface="Courier New" panose="02070309020205020404" pitchFamily="49" charset="0"/>
              </a:rPr>
              <a:t>defined for all values greater than some definite value </a:t>
            </a:r>
            <a:r>
              <a:rPr lang="en-GB" sz="500" kern="100" spc="-46" dirty="0">
                <a:latin typeface="Verdana" panose="020B0604030504040204" pitchFamily="34" charset="0"/>
                <a:ea typeface="Verdana" panose="020B0604030504040204" pitchFamily="34" charset="0"/>
                <a:cs typeface="Courier New" panose="02070309020205020404" pitchFamily="49" charset="0"/>
              </a:rPr>
              <a:t>by a finite combination of algebraic symbols, exponentials, and logarithms, operating on real constants and the variable. </a:t>
            </a:r>
            <a:r>
              <a:rPr lang="pt-BR" sz="500" b="1" kern="100" spc="-46" dirty="0">
                <a:latin typeface="Verdana" panose="020B0604030504040204" pitchFamily="34" charset="0"/>
                <a:ea typeface="Verdana" panose="020B0604030504040204" pitchFamily="34" charset="0"/>
                <a:cs typeface="Courier New" panose="02070309020205020404" pitchFamily="49" charset="0"/>
              </a:rPr>
              <a:t>Theorem</a:t>
            </a:r>
            <a:r>
              <a:rPr lang="pt-BR"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Any L-function f is ultimately continuous, of constant sign, monotonic, and as n → ∞, the value f(n) tends to one of 0, ∞, or some other definite limit. Can categorise L-Functions with Du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Bois</a:t>
            </a:r>
            <a:r>
              <a:rPr lang="en-GB" sz="500" kern="100" spc="-46">
                <a:latin typeface="Verdana" panose="020B0604030504040204" pitchFamily="34" charset="0"/>
                <a:ea typeface="Verdana" panose="020B0604030504040204" pitchFamily="34" charset="0"/>
                <a:cs typeface="Courier New" panose="02070309020205020404" pitchFamily="49" charset="0"/>
              </a:rPr>
              <a:t> Reymond.</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 name="TextBox 1">
            <a:extLst>
              <a:ext uri="{FF2B5EF4-FFF2-40B4-BE49-F238E27FC236}">
                <a16:creationId xmlns:a16="http://schemas.microsoft.com/office/drawing/2014/main" id="{FD242D51-571C-5635-6D59-2C40797A1F43}"/>
              </a:ext>
            </a:extLst>
          </p:cNvPr>
          <p:cNvSpPr txBox="1"/>
          <p:nvPr/>
        </p:nvSpPr>
        <p:spPr>
          <a:xfrm>
            <a:off x="1743616" y="-53974"/>
            <a:ext cx="2066384"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3.2) Du-</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rPr>
              <a:t>Bois</a:t>
            </a:r>
            <a:r>
              <a:rPr lang="en-GB" sz="500" b="1" u="sng" kern="100" spc="-46" dirty="0">
                <a:latin typeface="Verdana" panose="020B0604030504040204" pitchFamily="34" charset="0"/>
                <a:ea typeface="Verdana" panose="020B0604030504040204" pitchFamily="34" charset="0"/>
                <a:cs typeface="Courier New" panose="02070309020205020404" pitchFamily="49" charset="0"/>
              </a:rPr>
              <a:t> Reymond Notation </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first important concept when looking at complexity is the notion of the rate of increase of a function relative to another: a function can only be seen to grow quickly or slowly with respect to some other function. As is standard, the rate of increase of two functions can be understood as the ratio between them.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Now suppose f and g are L-functions, and consider the ratio of the L-function f /g(n) = f(n)/g(n) as n tends to infinity. This gives rise to a family of operations, ≺, ≼, ≍, ≽, and ≻ that can be used to compare functions: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g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f(n) / g(n) = 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g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f(n) / g(n) &lt;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g ⇐⇒ 0 &lt;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f(n) / g(n) &lt;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g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f(n) / g(n) &gt;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g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f(n) / g(n) = ∞ (3.5)</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These operations have good calculational properties: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have </a:t>
            </a:r>
            <a:r>
              <a:rPr lang="en-GB" sz="500" b="1" kern="100" spc="-46" dirty="0">
                <a:latin typeface="Verdana" panose="020B0604030504040204" pitchFamily="34" charset="0"/>
                <a:ea typeface="Verdana" panose="020B0604030504040204" pitchFamily="34" charset="0"/>
                <a:cs typeface="Courier New" panose="02070309020205020404" pitchFamily="49" charset="0"/>
              </a:rPr>
              <a:t>trichotomy</a:t>
            </a:r>
            <a:r>
              <a:rPr lang="en-GB" sz="500" kern="100" spc="-46" dirty="0">
                <a:latin typeface="Verdana" panose="020B0604030504040204" pitchFamily="34" charset="0"/>
                <a:ea typeface="Verdana" panose="020B0604030504040204" pitchFamily="34" charset="0"/>
                <a:cs typeface="Courier New" panose="02070309020205020404" pitchFamily="49" charset="0"/>
              </a:rPr>
              <a:t>: f is less than g, f is comparable to g, f is more than g.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Converse</a:t>
            </a:r>
            <a:r>
              <a:rPr lang="en-GB" sz="500" kern="100" spc="-46" dirty="0">
                <a:latin typeface="Verdana" panose="020B0604030504040204" pitchFamily="34" charset="0"/>
                <a:ea typeface="Verdana" panose="020B0604030504040204" pitchFamily="34" charset="0"/>
                <a:cs typeface="Courier New" panose="02070309020205020404" pitchFamily="49" charset="0"/>
              </a:rPr>
              <a:t>: f &lt; g ↔  g &gt; f.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Transitivity</a:t>
            </a:r>
            <a:r>
              <a:rPr lang="en-GB" sz="500" kern="100" spc="-46" dirty="0">
                <a:latin typeface="Verdana" panose="020B0604030504040204" pitchFamily="34" charset="0"/>
                <a:ea typeface="Verdana" panose="020B0604030504040204" pitchFamily="34" charset="0"/>
                <a:cs typeface="Courier New" panose="02070309020205020404" pitchFamily="49" charset="0"/>
              </a:rPr>
              <a:t>: f &lt; g &amp;&amp; g &lt; h ↔ f &lt; h (same with less and equal).</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3.3) Bachman-Landau (Big-O) Notation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o(g(n)) ⇐⇒ f ≺ 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O(g(n)) ⇐⇒ f ≼ 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a:t>
            </a:r>
            <a:r>
              <a:rPr lang="el-GR" sz="500" kern="100" spc="-46" dirty="0">
                <a:latin typeface="Verdana" panose="020B0604030504040204" pitchFamily="34" charset="0"/>
                <a:ea typeface="Verdana" panose="020B0604030504040204" pitchFamily="34" charset="0"/>
                <a:cs typeface="Courier New" panose="02070309020205020404" pitchFamily="49" charset="0"/>
              </a:rPr>
              <a:t>Θ(</a:t>
            </a:r>
            <a:r>
              <a:rPr lang="en-GB" sz="500" kern="100" spc="-46" dirty="0">
                <a:latin typeface="Verdana" panose="020B0604030504040204" pitchFamily="34" charset="0"/>
                <a:ea typeface="Verdana" panose="020B0604030504040204" pitchFamily="34" charset="0"/>
                <a:cs typeface="Courier New" panose="02070309020205020404" pitchFamily="49" charset="0"/>
              </a:rPr>
              <a:t>g(n)) ⇐⇒ f ≍ 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a:t>
            </a:r>
            <a:r>
              <a:rPr lang="el-GR" sz="500" kern="100" spc="-46" dirty="0">
                <a:latin typeface="Verdana" panose="020B0604030504040204" pitchFamily="34" charset="0"/>
                <a:ea typeface="Verdana" panose="020B0604030504040204" pitchFamily="34" charset="0"/>
                <a:cs typeface="Courier New" panose="02070309020205020404" pitchFamily="49" charset="0"/>
              </a:rPr>
              <a:t>Ω(</a:t>
            </a:r>
            <a:r>
              <a:rPr lang="en-GB" sz="500" kern="100" spc="-46" dirty="0">
                <a:latin typeface="Verdana" panose="020B0604030504040204" pitchFamily="34" charset="0"/>
                <a:ea typeface="Verdana" panose="020B0604030504040204" pitchFamily="34" charset="0"/>
                <a:cs typeface="Courier New" panose="02070309020205020404" pitchFamily="49" charset="0"/>
              </a:rPr>
              <a:t>g(n)) ⇐⇒ f ≽ g (3.12)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 ∈ </a:t>
            </a:r>
            <a:r>
              <a:rPr lang="el-GR" sz="500" kern="100" spc="-46" dirty="0">
                <a:latin typeface="Verdana" panose="020B0604030504040204" pitchFamily="34" charset="0"/>
                <a:ea typeface="Verdana" panose="020B0604030504040204" pitchFamily="34" charset="0"/>
                <a:cs typeface="Courier New" panose="02070309020205020404" pitchFamily="49" charset="0"/>
              </a:rPr>
              <a:t>ω(</a:t>
            </a:r>
            <a:r>
              <a:rPr lang="en-GB" sz="500" kern="100" spc="-46" dirty="0">
                <a:latin typeface="Verdana" panose="020B0604030504040204" pitchFamily="34" charset="0"/>
                <a:ea typeface="Verdana" panose="020B0604030504040204" pitchFamily="34" charset="0"/>
                <a:cs typeface="Courier New" panose="02070309020205020404" pitchFamily="49" charset="0"/>
              </a:rPr>
              <a:t>g(n)) ⇐⇒ f ≻ g (3.13)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These sets can also be defined directly: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o(g(n)) = { f |∀</a:t>
            </a:r>
            <a:r>
              <a:rPr lang="el-GR" sz="500" kern="100" spc="-46" dirty="0">
                <a:latin typeface="Verdana" panose="020B0604030504040204" pitchFamily="34" charset="0"/>
                <a:ea typeface="Verdana" panose="020B0604030504040204" pitchFamily="34" charset="0"/>
                <a:cs typeface="Courier New" panose="02070309020205020404" pitchFamily="49" charset="0"/>
              </a:rPr>
              <a:t>δ &gt; 0.∃</a:t>
            </a:r>
            <a:r>
              <a:rPr lang="en-GB" sz="500" kern="100" spc="-46" dirty="0">
                <a:latin typeface="Verdana" panose="020B0604030504040204" pitchFamily="34" charset="0"/>
                <a:ea typeface="Verdana" panose="020B0604030504040204" pitchFamily="34" charset="0"/>
                <a:cs typeface="Courier New" panose="02070309020205020404" pitchFamily="49" charset="0"/>
              </a:rPr>
              <a:t>n0 &gt; 0.∀n &gt; n0. f(n) &lt; </a:t>
            </a:r>
            <a:r>
              <a:rPr lang="el-GR" sz="500" kern="100" spc="-46" dirty="0">
                <a:latin typeface="Verdana" panose="020B0604030504040204" pitchFamily="34" charset="0"/>
                <a:ea typeface="Verdana" panose="020B0604030504040204" pitchFamily="34" charset="0"/>
                <a:cs typeface="Courier New" panose="02070309020205020404" pitchFamily="49" charset="0"/>
              </a:rPr>
              <a:t>δ</a:t>
            </a:r>
            <a:r>
              <a:rPr lang="en-GB" sz="500" kern="100" spc="-46" dirty="0">
                <a:latin typeface="Verdana" panose="020B0604030504040204" pitchFamily="34" charset="0"/>
                <a:ea typeface="Verdana" panose="020B0604030504040204" pitchFamily="34" charset="0"/>
                <a:cs typeface="Courier New" panose="02070309020205020404" pitchFamily="49" charset="0"/>
              </a:rPr>
              <a:t>g(n)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O(g(n)) = { f |∃</a:t>
            </a:r>
            <a:r>
              <a:rPr lang="el-GR" sz="500" kern="100" spc="-46" dirty="0">
                <a:latin typeface="Verdana" panose="020B0604030504040204" pitchFamily="34" charset="0"/>
                <a:ea typeface="Verdana" panose="020B0604030504040204" pitchFamily="34" charset="0"/>
                <a:cs typeface="Courier New" panose="02070309020205020404" pitchFamily="49" charset="0"/>
              </a:rPr>
              <a:t>δ &gt; 0.∃</a:t>
            </a:r>
            <a:r>
              <a:rPr lang="en-GB" sz="500" kern="100" spc="-46" dirty="0">
                <a:latin typeface="Verdana" panose="020B0604030504040204" pitchFamily="34" charset="0"/>
                <a:ea typeface="Verdana" panose="020B0604030504040204" pitchFamily="34" charset="0"/>
                <a:cs typeface="Courier New" panose="02070309020205020404" pitchFamily="49" charset="0"/>
              </a:rPr>
              <a:t>n0 &gt; 0.∀n &gt; n0. f(n) ⩽ </a:t>
            </a:r>
            <a:r>
              <a:rPr lang="el-GR" sz="500" kern="100" spc="-46" dirty="0">
                <a:latin typeface="Verdana" panose="020B0604030504040204" pitchFamily="34" charset="0"/>
                <a:ea typeface="Verdana" panose="020B0604030504040204" pitchFamily="34" charset="0"/>
                <a:cs typeface="Courier New" panose="02070309020205020404" pitchFamily="49" charset="0"/>
              </a:rPr>
              <a:t>δ</a:t>
            </a:r>
            <a:r>
              <a:rPr lang="en-GB" sz="500" kern="100" spc="-46" dirty="0">
                <a:latin typeface="Verdana" panose="020B0604030504040204" pitchFamily="34" charset="0"/>
                <a:ea typeface="Verdana" panose="020B0604030504040204" pitchFamily="34" charset="0"/>
                <a:cs typeface="Courier New" panose="02070309020205020404" pitchFamily="49" charset="0"/>
              </a:rPr>
              <a:t>g(n) }  </a:t>
            </a:r>
          </a:p>
          <a:p>
            <a:r>
              <a:rPr lang="el-GR" sz="500" kern="100" spc="-46" dirty="0">
                <a:latin typeface="Verdana" panose="020B0604030504040204" pitchFamily="34" charset="0"/>
                <a:ea typeface="Verdana" panose="020B0604030504040204" pitchFamily="34" charset="0"/>
                <a:cs typeface="Courier New" panose="02070309020205020404" pitchFamily="49" charset="0"/>
              </a:rPr>
              <a:t>Θ(</a:t>
            </a:r>
            <a:r>
              <a:rPr lang="en-GB" sz="500" kern="100" spc="-46" dirty="0">
                <a:latin typeface="Verdana" panose="020B0604030504040204" pitchFamily="34" charset="0"/>
                <a:ea typeface="Verdana" panose="020B0604030504040204" pitchFamily="34" charset="0"/>
                <a:cs typeface="Courier New" panose="02070309020205020404" pitchFamily="49" charset="0"/>
              </a:rPr>
              <a:t>g(n)) = O(g(n)) ∩ </a:t>
            </a:r>
            <a:r>
              <a:rPr lang="el-GR" sz="500" kern="100" spc="-46" dirty="0">
                <a:latin typeface="Verdana" panose="020B0604030504040204" pitchFamily="34" charset="0"/>
                <a:ea typeface="Verdana" panose="020B0604030504040204" pitchFamily="34" charset="0"/>
                <a:cs typeface="Courier New" panose="02070309020205020404" pitchFamily="49" charset="0"/>
              </a:rPr>
              <a:t>Ω(</a:t>
            </a:r>
            <a:r>
              <a:rPr lang="en-GB" sz="500" kern="100" spc="-46" dirty="0">
                <a:latin typeface="Verdana" panose="020B0604030504040204" pitchFamily="34" charset="0"/>
                <a:ea typeface="Verdana" panose="020B0604030504040204" pitchFamily="34" charset="0"/>
                <a:cs typeface="Courier New" panose="02070309020205020404" pitchFamily="49" charset="0"/>
              </a:rPr>
              <a:t>g(n)) (3.16) </a:t>
            </a:r>
          </a:p>
          <a:p>
            <a:r>
              <a:rPr lang="el-GR" sz="500" kern="100" spc="-46" dirty="0">
                <a:latin typeface="Verdana" panose="020B0604030504040204" pitchFamily="34" charset="0"/>
                <a:ea typeface="Verdana" panose="020B0604030504040204" pitchFamily="34" charset="0"/>
                <a:cs typeface="Courier New" panose="02070309020205020404" pitchFamily="49" charset="0"/>
              </a:rPr>
              <a:t>Ω(</a:t>
            </a:r>
            <a:r>
              <a:rPr lang="en-GB" sz="500" kern="100" spc="-46" dirty="0">
                <a:latin typeface="Verdana" panose="020B0604030504040204" pitchFamily="34" charset="0"/>
                <a:ea typeface="Verdana" panose="020B0604030504040204" pitchFamily="34" charset="0"/>
                <a:cs typeface="Courier New" panose="02070309020205020404" pitchFamily="49" charset="0"/>
              </a:rPr>
              <a:t>g(n)) = { f |∃</a:t>
            </a:r>
            <a:r>
              <a:rPr lang="el-GR" sz="500" kern="100" spc="-46" dirty="0">
                <a:latin typeface="Verdana" panose="020B0604030504040204" pitchFamily="34" charset="0"/>
                <a:ea typeface="Verdana" panose="020B0604030504040204" pitchFamily="34" charset="0"/>
                <a:cs typeface="Courier New" panose="02070309020205020404" pitchFamily="49" charset="0"/>
              </a:rPr>
              <a:t>δ &gt; 0.∃</a:t>
            </a:r>
            <a:r>
              <a:rPr lang="en-GB" sz="500" kern="100" spc="-46" dirty="0">
                <a:latin typeface="Verdana" panose="020B0604030504040204" pitchFamily="34" charset="0"/>
                <a:ea typeface="Verdana" panose="020B0604030504040204" pitchFamily="34" charset="0"/>
                <a:cs typeface="Courier New" panose="02070309020205020404" pitchFamily="49" charset="0"/>
              </a:rPr>
              <a:t>n0 &gt; 0.∀n &gt; n0. f(n) ⩾ </a:t>
            </a:r>
            <a:r>
              <a:rPr lang="el-GR" sz="500" kern="100" spc="-46" dirty="0">
                <a:latin typeface="Verdana" panose="020B0604030504040204" pitchFamily="34" charset="0"/>
                <a:ea typeface="Verdana" panose="020B0604030504040204" pitchFamily="34" charset="0"/>
                <a:cs typeface="Courier New" panose="02070309020205020404" pitchFamily="49" charset="0"/>
              </a:rPr>
              <a:t>δ</a:t>
            </a:r>
            <a:r>
              <a:rPr lang="en-GB" sz="500" kern="100" spc="-46" dirty="0">
                <a:latin typeface="Verdana" panose="020B0604030504040204" pitchFamily="34" charset="0"/>
                <a:ea typeface="Verdana" panose="020B0604030504040204" pitchFamily="34" charset="0"/>
                <a:cs typeface="Courier New" panose="02070309020205020404" pitchFamily="49" charset="0"/>
              </a:rPr>
              <a:t>g(n) } (3.17) </a:t>
            </a:r>
          </a:p>
          <a:p>
            <a:r>
              <a:rPr lang="el-GR" sz="500" kern="100" spc="-46" dirty="0">
                <a:latin typeface="Verdana" panose="020B0604030504040204" pitchFamily="34" charset="0"/>
                <a:ea typeface="Verdana" panose="020B0604030504040204" pitchFamily="34" charset="0"/>
                <a:cs typeface="Courier New" panose="02070309020205020404" pitchFamily="49" charset="0"/>
              </a:rPr>
              <a:t>ω(</a:t>
            </a:r>
            <a:r>
              <a:rPr lang="en-GB" sz="500" kern="100" spc="-46" dirty="0">
                <a:latin typeface="Verdana" panose="020B0604030504040204" pitchFamily="34" charset="0"/>
                <a:ea typeface="Verdana" panose="020B0604030504040204" pitchFamily="34" charset="0"/>
                <a:cs typeface="Courier New" panose="02070309020205020404" pitchFamily="49" charset="0"/>
              </a:rPr>
              <a:t>g(n)) = { f |∀</a:t>
            </a:r>
            <a:r>
              <a:rPr lang="el-GR" sz="500" kern="100" spc="-46" dirty="0">
                <a:latin typeface="Verdana" panose="020B0604030504040204" pitchFamily="34" charset="0"/>
                <a:ea typeface="Verdana" panose="020B0604030504040204" pitchFamily="34" charset="0"/>
                <a:cs typeface="Courier New" panose="02070309020205020404" pitchFamily="49" charset="0"/>
              </a:rPr>
              <a:t>δ &gt; 0.∃</a:t>
            </a:r>
            <a:r>
              <a:rPr lang="en-GB" sz="500" kern="100" spc="-46" dirty="0">
                <a:latin typeface="Verdana" panose="020B0604030504040204" pitchFamily="34" charset="0"/>
                <a:ea typeface="Verdana" panose="020B0604030504040204" pitchFamily="34" charset="0"/>
                <a:cs typeface="Courier New" panose="02070309020205020404" pitchFamily="49" charset="0"/>
              </a:rPr>
              <a:t>n0 &gt; 0.∀n &gt; n0. f(n) &gt; </a:t>
            </a:r>
            <a:r>
              <a:rPr lang="el-GR" sz="500" kern="100" spc="-46" dirty="0">
                <a:latin typeface="Verdana" panose="020B0604030504040204" pitchFamily="34" charset="0"/>
                <a:ea typeface="Verdana" panose="020B0604030504040204" pitchFamily="34" charset="0"/>
                <a:cs typeface="Courier New" panose="02070309020205020404" pitchFamily="49" charset="0"/>
              </a:rPr>
              <a:t>δ</a:t>
            </a:r>
            <a:r>
              <a:rPr lang="en-GB" sz="500" kern="100" spc="-46" dirty="0">
                <a:latin typeface="Verdana" panose="020B0604030504040204" pitchFamily="34" charset="0"/>
                <a:ea typeface="Verdana" panose="020B0604030504040204" pitchFamily="34" charset="0"/>
                <a:cs typeface="Courier New" panose="02070309020205020404" pitchFamily="49" charset="0"/>
              </a:rPr>
              <a:t>g(n) } (3.18) (3.19)</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4) Lists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Lists in Haskell are defined like so: data [a] = [ ] | (:) a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data keyword indicates that a new datatype is being introduced. The type itself is called [a], which can be constructed by means of the constructors, [ ] for empty lists, and (:) for adding an element to a list, introduced to the right of the equality symbol. The types of these constructors is: [ ] :: [a] (:) :: a → [a] → [a] The ++ operation is 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 → [a] →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whole list must be traversed, so given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n, then T(++)(n) ∈ O(n). This pattern of recursion on the structure of a list itself crops up frequently, and is captured by the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(a → b → b) → b → [a] → b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f k [ ] = k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f k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f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f k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applies functions to a list like so f x1 (f x2 (...(f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k))), effectively applying the two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arg</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to things adjacently until we get the result. When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is used with is a binary operator (⋄), the following holds: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ϵ [x1, x2,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 = x1 ⋄ (x2 ⋄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 ϵ))) Furthermore, when (⋄) is associative and ϵ is a neutral element, this is simply: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ϵ [x1, x2,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 = x1 ⋄ x2 ⋄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xn</a:t>
            </a:r>
            <a:r>
              <a:rPr lang="en-GB" sz="500" kern="100" spc="-46" dirty="0">
                <a:latin typeface="Verdana" panose="020B0604030504040204" pitchFamily="34" charset="0"/>
                <a:ea typeface="Verdana" panose="020B0604030504040204" pitchFamily="34" charset="0"/>
                <a:cs typeface="Courier New" panose="02070309020205020404" pitchFamily="49" charset="0"/>
              </a:rPr>
              <a:t> One way to interpret this is that applying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is a destructor of lists, dual to the operations (:) and [ ] which are constructors. This can be seen by considering the effect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 ] , it is equal to the identity function. Thus we can define some list operations in terms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concat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xs1, xs2…]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++xs1++xs2…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xss</a:t>
            </a:r>
            <a:r>
              <a:rPr lang="en-GB" sz="500" kern="100" spc="-46" dirty="0">
                <a:latin typeface="Verdana" panose="020B0604030504040204" pitchFamily="34" charset="0"/>
                <a:ea typeface="Verdana" panose="020B0604030504040204" pitchFamily="34" charset="0"/>
                <a:cs typeface="Courier New" panose="02070309020205020404" pitchFamily="49" charset="0"/>
              </a:rPr>
              <a:t>, thus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concat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 []. It is O(nm), 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num</a:t>
            </a:r>
            <a:r>
              <a:rPr lang="en-GB" sz="500" kern="100" spc="-46" dirty="0">
                <a:latin typeface="Verdana" panose="020B0604030504040204" pitchFamily="34" charset="0"/>
                <a:ea typeface="Verdana" panose="020B0604030504040204" pitchFamily="34" charset="0"/>
                <a:cs typeface="Courier New" panose="02070309020205020404" pitchFamily="49" charset="0"/>
              </a:rPr>
              <a:t> lists, m = length of longest list.</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but left recursive:</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kern="100" spc="-46" dirty="0">
                <a:latin typeface="Verdana" panose="020B0604030504040204" pitchFamily="34" charset="0"/>
                <a:ea typeface="Verdana" panose="020B0604030504040204" pitchFamily="34" charset="0"/>
                <a:cs typeface="Courier New" panose="02070309020205020404" pitchFamily="49" charset="0"/>
              </a:rPr>
              <a:t> :: (b → a → b) → b → [a] → b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kern="100" spc="-46" dirty="0">
                <a:latin typeface="Verdana" panose="020B0604030504040204" pitchFamily="34" charset="0"/>
                <a:ea typeface="Verdana" panose="020B0604030504040204" pitchFamily="34" charset="0"/>
                <a:cs typeface="Courier New" panose="02070309020205020404" pitchFamily="49" charset="0"/>
              </a:rPr>
              <a:t> f k [ ] = k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kern="100" spc="-46" dirty="0">
                <a:latin typeface="Verdana" panose="020B0604030504040204" pitchFamily="34" charset="0"/>
                <a:ea typeface="Verdana" panose="020B0604030504040204" pitchFamily="34" charset="0"/>
                <a:cs typeface="Courier New" panose="02070309020205020404" pitchFamily="49" charset="0"/>
              </a:rPr>
              <a:t> f k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kern="100" spc="-46" dirty="0">
                <a:latin typeface="Verdana" panose="020B0604030504040204" pitchFamily="34" charset="0"/>
                <a:ea typeface="Verdana" panose="020B0604030504040204" pitchFamily="34" charset="0"/>
                <a:cs typeface="Courier New" panose="02070309020205020404" pitchFamily="49" charset="0"/>
              </a:rPr>
              <a:t> f (f k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Some functions are </a:t>
            </a:r>
            <a:r>
              <a:rPr lang="en-GB" sz="500" b="1" kern="100" spc="-46" dirty="0">
                <a:latin typeface="Verdana" panose="020B0604030504040204" pitchFamily="34" charset="0"/>
                <a:ea typeface="Verdana" panose="020B0604030504040204" pitchFamily="34" charset="0"/>
                <a:cs typeface="Courier New" panose="02070309020205020404" pitchFamily="49" charset="0"/>
              </a:rPr>
              <a:t>faster/slower using left recursion </a:t>
            </a:r>
            <a:r>
              <a:rPr lang="en-GB" sz="500" kern="100" spc="-46" dirty="0">
                <a:latin typeface="Verdana" panose="020B0604030504040204" pitchFamily="34" charset="0"/>
                <a:ea typeface="Verdana" panose="020B0604030504040204" pitchFamily="34" charset="0"/>
                <a:cs typeface="Courier New" panose="02070309020205020404" pitchFamily="49" charset="0"/>
              </a:rPr>
              <a:t>rather than right recursion despite producing the same results.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concatl</a:t>
            </a:r>
            <a:r>
              <a:rPr lang="en-GB" sz="500" kern="100" spc="-46" dirty="0">
                <a:latin typeface="Verdana" panose="020B0604030504040204" pitchFamily="34" charset="0"/>
                <a:ea typeface="Verdana" panose="020B0604030504040204" pitchFamily="34" charset="0"/>
                <a:cs typeface="Courier New" panose="02070309020205020404" pitchFamily="49" charset="0"/>
              </a:rPr>
              <a:t> using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foldl</a:t>
            </a:r>
            <a:r>
              <a:rPr lang="en-GB" sz="500" kern="100" spc="-46" dirty="0">
                <a:latin typeface="Verdana" panose="020B0604030504040204" pitchFamily="34" charset="0"/>
                <a:ea typeface="Verdana" panose="020B0604030504040204" pitchFamily="34" charset="0"/>
                <a:cs typeface="Courier New" panose="02070309020205020404" pitchFamily="49" charset="0"/>
              </a:rPr>
              <a:t> is much slower,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500" kern="100" spc="-46" dirty="0">
                <a:latin typeface="Verdana" panose="020B0604030504040204" pitchFamily="34" charset="0"/>
                <a:ea typeface="Verdana" panose="020B0604030504040204" pitchFamily="34" charset="0"/>
                <a:cs typeface="Courier New" panose="02070309020205020404" pitchFamily="49" charset="0"/>
              </a:rPr>
              <a:t>m) as we have our resultant list on the left hand side each time, rather than what we’re adding. And we see the definition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concat</a:t>
            </a:r>
            <a:r>
              <a:rPr lang="en-GB" sz="500" kern="100" spc="-46" dirty="0">
                <a:latin typeface="Verdana" panose="020B0604030504040204" pitchFamily="34" charset="0"/>
                <a:ea typeface="Verdana" panose="020B0604030504040204" pitchFamily="34" charset="0"/>
                <a:cs typeface="Courier New" panose="02070309020205020404" pitchFamily="49" charset="0"/>
              </a:rPr>
              <a:t> means that we’d thus traverse much more space). </a:t>
            </a:r>
            <a:r>
              <a:rPr lang="en-GB" sz="500" b="1" kern="100" spc="-46" dirty="0">
                <a:latin typeface="Verdana" panose="020B0604030504040204" pitchFamily="34" charset="0"/>
                <a:ea typeface="Verdana" panose="020B0604030504040204" pitchFamily="34" charset="0"/>
                <a:cs typeface="Courier New" panose="02070309020205020404" pitchFamily="49" charset="0"/>
              </a:rPr>
              <a:t>Just because functions produce the same result doesn’t mean they’re the same speed</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Monoid:</a:t>
            </a:r>
            <a:r>
              <a:rPr lang="en-GB" sz="500" kern="100" spc="-46" dirty="0">
                <a:latin typeface="Verdana" panose="020B0604030504040204" pitchFamily="34" charset="0"/>
                <a:ea typeface="Verdana" panose="020B0604030504040204" pitchFamily="34" charset="0"/>
                <a:cs typeface="Courier New" panose="02070309020205020404" pitchFamily="49" charset="0"/>
              </a:rPr>
              <a:t> a set X that is equipped with an associative binary operation (⋄) : X × X → X and a neutral (identity) element ϵ : X.</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5) Abstract Lists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Abstract interfaces for lists can be created that can be instantiated to </a:t>
            </a:r>
            <a:r>
              <a:rPr lang="en-GB" sz="500" b="1" kern="100" spc="-46" dirty="0">
                <a:latin typeface="Verdana" panose="020B0604030504040204" pitchFamily="34" charset="0"/>
                <a:ea typeface="Verdana" panose="020B0604030504040204" pitchFamily="34" charset="0"/>
                <a:cs typeface="Courier New" panose="02070309020205020404" pitchFamily="49" charset="0"/>
              </a:rPr>
              <a:t>different concrete implementations with varying complexity characteristics.</a:t>
            </a:r>
            <a:r>
              <a:rPr lang="en-GB" sz="500" kern="100" spc="-46" dirty="0">
                <a:latin typeface="Verdana" panose="020B0604030504040204" pitchFamily="34" charset="0"/>
                <a:ea typeface="Verdana" panose="020B0604030504040204" pitchFamily="34" charset="0"/>
                <a:cs typeface="Courier New" panose="02070309020205020404" pitchFamily="49" charset="0"/>
              </a:rPr>
              <a:t> Our interface looks like this: </a:t>
            </a:r>
            <a:r>
              <a:rPr lang="en-GB" sz="500" i="1" kern="100" spc="-46" dirty="0">
                <a:latin typeface="Verdana" panose="020B0604030504040204" pitchFamily="34" charset="0"/>
                <a:ea typeface="Verdana" panose="020B0604030504040204" pitchFamily="34" charset="0"/>
                <a:cs typeface="Courier New" panose="02070309020205020404" pitchFamily="49" charset="0"/>
              </a:rPr>
              <a:t>class List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list</a:t>
            </a:r>
            <a:r>
              <a:rPr lang="en-GB" sz="500" i="1" kern="100" spc="-46" dirty="0">
                <a:latin typeface="Verdana" panose="020B0604030504040204" pitchFamily="34" charset="0"/>
                <a:ea typeface="Verdana" panose="020B0604030504040204" pitchFamily="34" charset="0"/>
                <a:cs typeface="Courier New" panose="02070309020205020404" pitchFamily="49" charset="0"/>
              </a:rPr>
              <a:t> where</a:t>
            </a:r>
          </a:p>
          <a:p>
            <a:r>
              <a:rPr lang="en-GB" sz="500" i="1"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i="1" kern="100" spc="-46" dirty="0">
                <a:latin typeface="Verdana" panose="020B0604030504040204" pitchFamily="34" charset="0"/>
                <a:ea typeface="Verdana" panose="020B0604030504040204" pitchFamily="34" charset="0"/>
                <a:cs typeface="Courier New" panose="02070309020205020404" pitchFamily="49" charset="0"/>
              </a:rPr>
              <a:t> :: [a] → list a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[a] </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normalize :: list a → list a                empty :: list a</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single :: a → list a                            cons :: a → list a → list a </a:t>
            </a:r>
          </a:p>
          <a:p>
            <a:r>
              <a:rPr lang="en-GB" sz="500" i="1"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a → list a                 head :: list a → a </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tail :: list a → list a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init</a:t>
            </a:r>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list a </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last :: list a → a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Bool </a:t>
            </a:r>
          </a:p>
          <a:p>
            <a:r>
              <a:rPr lang="en-GB" sz="500" i="1"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Bool                   length :: list a → Int </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 :: list a → list a → list a          (!!) :: list a → Int → a</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takes us to our abstract implementation,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from it. normalize applies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id, and should be maintained as such) empty is a function constructing the empty list, single is a constructor. cons adds an item to front,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to end. !! returns a specific index of the list. We have to use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in our concrete definitions usually: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 :: a → list a → list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single :: a → list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single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 list a → a → list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[x])</a:t>
            </a:r>
          </a:p>
        </p:txBody>
      </p:sp>
      <p:sp>
        <p:nvSpPr>
          <p:cNvPr id="3" name="TextBox 2">
            <a:extLst>
              <a:ext uri="{FF2B5EF4-FFF2-40B4-BE49-F238E27FC236}">
                <a16:creationId xmlns:a16="http://schemas.microsoft.com/office/drawing/2014/main" id="{3DA4AB0C-AFEB-8CD3-2E82-697590C9CE21}"/>
              </a:ext>
            </a:extLst>
          </p:cNvPr>
          <p:cNvSpPr txBox="1"/>
          <p:nvPr/>
        </p:nvSpPr>
        <p:spPr>
          <a:xfrm>
            <a:off x="3626919" y="-57149"/>
            <a:ext cx="2600625" cy="7571303"/>
          </a:xfrm>
          <a:prstGeom prst="rect">
            <a:avLst/>
          </a:prstGeom>
          <a:noFill/>
        </p:spPr>
        <p:txBody>
          <a:bodyPr wrap="square" rtlCol="0">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Here are some concrete implementations of lists: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4.1) Default Lists</a:t>
            </a:r>
            <a:r>
              <a:rPr lang="en-GB" sz="500" kern="100" spc="-46" dirty="0">
                <a:latin typeface="Verdana" panose="020B0604030504040204" pitchFamily="34" charset="0"/>
                <a:ea typeface="Verdana" panose="020B0604030504040204" pitchFamily="34" charset="0"/>
                <a:cs typeface="Courier New" panose="02070309020205020404" pitchFamily="49" charset="0"/>
              </a:rPr>
              <a:t> – the standard list implementation.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are simply the identity function. We can define all functions by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referring to their Prelude </a:t>
            </a:r>
            <a:r>
              <a:rPr lang="en-GB" sz="500" kern="100" spc="-46" dirty="0">
                <a:latin typeface="Verdana" panose="020B0604030504040204" pitchFamily="34" charset="0"/>
                <a:ea typeface="Verdana" panose="020B0604030504040204" pitchFamily="34" charset="0"/>
                <a:cs typeface="Courier New" panose="02070309020205020404" pitchFamily="49" charset="0"/>
              </a:rPr>
              <a:t>versions or redefining them in place.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4.2) Tree Lists</a:t>
            </a:r>
            <a:r>
              <a:rPr lang="en-GB" sz="500" kern="100" spc="-46" dirty="0">
                <a:latin typeface="Verdana" panose="020B0604030504040204" pitchFamily="34" charset="0"/>
                <a:ea typeface="Verdana" panose="020B0604030504040204" pitchFamily="34" charset="0"/>
                <a:cs typeface="Courier New" panose="02070309020205020404" pitchFamily="49" charset="0"/>
              </a:rPr>
              <a:t> - A binary tree with values at its leaves can be considered to be a list, where an in-order traversal of the list from left to right corresponds to the order of the list elements. This representation is good as </a:t>
            </a:r>
            <a:r>
              <a:rPr lang="en-GB" sz="500" b="1" kern="100" spc="-46" dirty="0">
                <a:latin typeface="Verdana" panose="020B0604030504040204" pitchFamily="34" charset="0"/>
                <a:ea typeface="Verdana" panose="020B0604030504040204" pitchFamily="34" charset="0"/>
                <a:cs typeface="Courier New" panose="02070309020205020404" pitchFamily="49" charset="0"/>
              </a:rPr>
              <a:t>appending two trees together is achieved by simply placing them under a parent fork</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4.3) Difference Lists</a:t>
            </a:r>
            <a:r>
              <a:rPr lang="en-GB" sz="500" kern="100" spc="-46" dirty="0">
                <a:latin typeface="Verdana" panose="020B0604030504040204" pitchFamily="34" charset="0"/>
                <a:ea typeface="Verdana" panose="020B0604030504040204" pitchFamily="34" charset="0"/>
                <a:cs typeface="Courier New" panose="02070309020205020404" pitchFamily="49" charset="0"/>
              </a:rPr>
              <a:t> – We get constant time cons,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and ++. Other operations become more expensive though. For a difference list we replace (++) with function composition. Thus appending lists together always ends up in a right-associated list which occurs because of the definition of 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(b → c) → (a → b) → (a → c)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 ◦ f) x = g (f x)</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If f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g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and h = (zs++), then their composition: ((zs++)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 = zs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Thus we get right associative appends which is desirable as it is O(1).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is how we implement them:</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newtype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Note carefully that the append function (++) used here has type: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List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list a → list a → list a This has a constraint that states that list must be a member of the List class, which allows it to work on different types, as annotated in the calculation. With this intuition in mind, the following definitions come out: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instance List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intention is that variables such as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represent functions on lists, so that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6) Divide and Conquer</a:t>
            </a:r>
            <a:r>
              <a:rPr lang="en-GB" sz="500" kern="100" spc="-46" dirty="0">
                <a:latin typeface="Verdana" panose="020B0604030504040204" pitchFamily="34" charset="0"/>
                <a:ea typeface="Verdana" panose="020B0604030504040204" pitchFamily="34" charset="0"/>
                <a:cs typeface="Courier New" panose="02070309020205020404" pitchFamily="49" charset="0"/>
              </a:rPr>
              <a:t> – fundamental algorithmic strategy. Consists of three parts: 1) Divide a problem into subproblems 2) Solve subproblems into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subsolutions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3) Combine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subsolutions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into a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example is merge sort: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 = [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[x] = [x]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merge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us)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vs)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(us, vs)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splitAt</a:t>
            </a:r>
            <a:r>
              <a:rPr lang="en-GB" sz="500" kern="100" spc="-46" dirty="0">
                <a:latin typeface="Verdana" panose="020B0604030504040204" pitchFamily="34" charset="0"/>
                <a:ea typeface="Verdana" panose="020B0604030504040204" pitchFamily="34" charset="0"/>
                <a:cs typeface="Courier New" panose="02070309020205020404" pitchFamily="49" charset="0"/>
              </a:rPr>
              <a:t> (n ‘div‘ 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n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merge :: [Int] → [Int]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merge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merge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merge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x : merge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y : merge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msort</a:t>
            </a:r>
            <a:r>
              <a:rPr lang="en-GB" sz="500" kern="100" spc="-46" dirty="0">
                <a:latin typeface="Verdana" panose="020B0604030504040204" pitchFamily="34" charset="0"/>
                <a:ea typeface="Verdana" panose="020B0604030504040204" pitchFamily="34" charset="0"/>
                <a:cs typeface="Courier New" panose="02070309020205020404" pitchFamily="49" charset="0"/>
              </a:rPr>
              <a:t> splits the list in halves, and then we merge back up starting with the smallest lists. We see that merge does the bulk of the work in its recursive case, swapping the value of x and  y. This repeated splitting gives us </a:t>
            </a:r>
            <a:r>
              <a:rPr lang="nb-NO" sz="500" kern="100" spc="-46" dirty="0">
                <a:latin typeface="Verdana" panose="020B0604030504040204" pitchFamily="34" charset="0"/>
                <a:ea typeface="Verdana" panose="020B0604030504040204" pitchFamily="34" charset="0"/>
                <a:cs typeface="Courier New" panose="02070309020205020404" pitchFamily="49" charset="0"/>
              </a:rPr>
              <a:t>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msort</a:t>
            </a:r>
            <a:r>
              <a:rPr lang="nb-NO" sz="500" kern="100" spc="-46" dirty="0">
                <a:latin typeface="Verdana" panose="020B0604030504040204" pitchFamily="34" charset="0"/>
                <a:ea typeface="Verdana" panose="020B0604030504040204" pitchFamily="34" charset="0"/>
                <a:cs typeface="Courier New" panose="02070309020205020404" pitchFamily="49" charset="0"/>
              </a:rPr>
              <a:t>(0) = 1 ,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msort</a:t>
            </a:r>
            <a:r>
              <a:rPr lang="nb-NO" sz="500" kern="100" spc="-46" dirty="0">
                <a:latin typeface="Verdana" panose="020B0604030504040204" pitchFamily="34" charset="0"/>
                <a:ea typeface="Verdana" panose="020B0604030504040204" pitchFamily="34" charset="0"/>
                <a:cs typeface="Courier New" panose="02070309020205020404" pitchFamily="49" charset="0"/>
              </a:rPr>
              <a:t>(1) = 1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msort</a:t>
            </a:r>
            <a:r>
              <a:rPr lang="nb-NO" sz="500" kern="100" spc="-46" dirty="0">
                <a:latin typeface="Verdana" panose="020B0604030504040204" pitchFamily="34" charset="0"/>
                <a:ea typeface="Verdana" panose="020B0604030504040204" pitchFamily="34" charset="0"/>
                <a:cs typeface="Courier New" panose="02070309020205020404" pitchFamily="49" charset="0"/>
              </a:rPr>
              <a:t>(n) =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length</a:t>
            </a:r>
            <a:r>
              <a:rPr lang="nb-NO" sz="500" kern="100" spc="-46" dirty="0">
                <a:latin typeface="Verdana" panose="020B0604030504040204" pitchFamily="34" charset="0"/>
                <a:ea typeface="Verdana" panose="020B0604030504040204" pitchFamily="34" charset="0"/>
                <a:cs typeface="Courier New" panose="02070309020205020404" pitchFamily="49" charset="0"/>
              </a:rPr>
              <a:t>(n) +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splitAt</a:t>
            </a:r>
            <a:r>
              <a:rPr lang="nb-NO" sz="500" kern="100" spc="-46" dirty="0">
                <a:latin typeface="Verdana" panose="020B0604030504040204" pitchFamily="34" charset="0"/>
                <a:ea typeface="Verdana" panose="020B0604030504040204" pitchFamily="34" charset="0"/>
                <a:cs typeface="Courier New" panose="02070309020205020404" pitchFamily="49" charset="0"/>
              </a:rPr>
              <a:t>(n/2) +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merge</a:t>
            </a:r>
            <a:r>
              <a:rPr lang="nb-NO" sz="500" kern="100" spc="-46" dirty="0">
                <a:latin typeface="Verdana" panose="020B0604030504040204" pitchFamily="34" charset="0"/>
                <a:ea typeface="Verdana" panose="020B0604030504040204" pitchFamily="34" charset="0"/>
                <a:cs typeface="Courier New" panose="02070309020205020404" pitchFamily="49" charset="0"/>
              </a:rPr>
              <a:t>(n/2) + 2 × T</a:t>
            </a:r>
            <a:r>
              <a:rPr lang="nb-NO" sz="500" kern="100" spc="-46" baseline="-25000" dirty="0">
                <a:latin typeface="Verdana" panose="020B0604030504040204" pitchFamily="34" charset="0"/>
                <a:ea typeface="Verdana" panose="020B0604030504040204" pitchFamily="34" charset="0"/>
                <a:cs typeface="Courier New" panose="02070309020205020404" pitchFamily="49" charset="0"/>
              </a:rPr>
              <a:t>msort</a:t>
            </a:r>
            <a:r>
              <a:rPr lang="nb-NO" sz="500" kern="100" spc="-46" dirty="0">
                <a:latin typeface="Verdana" panose="020B0604030504040204" pitchFamily="34" charset="0"/>
                <a:ea typeface="Verdana" panose="020B0604030504040204" pitchFamily="34" charset="0"/>
                <a:cs typeface="Courier New" panose="02070309020205020404" pitchFamily="49" charset="0"/>
              </a:rPr>
              <a:t>(n/2), and solving it gives us O(n log n). The key is that to merge two lists of size n (we only merge lists of similar size), it takes at most n/2 comparisons. And we build the list up merging as we go so we are comparing using small lists.  Quicksort is another divide and conquer algorithm. The time complexity is usually O(n log n), but with bad pivot choice is O(n</a:t>
            </a:r>
            <a:r>
              <a:rPr lang="nb-NO" sz="5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nb-NO" sz="500" kern="100" spc="-46" dirty="0">
                <a:latin typeface="Verdana" panose="020B0604030504040204" pitchFamily="34" charset="0"/>
                <a:ea typeface="Verdana" panose="020B0604030504040204" pitchFamily="34" charset="0"/>
                <a:cs typeface="Courier New" panose="02070309020205020404" pitchFamily="49" charset="0"/>
              </a:rPr>
              <a:t>) and thus the worst case (and so time complexity) is O(n</a:t>
            </a:r>
            <a:r>
              <a:rPr lang="nb-NO" sz="6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nb-NO" sz="600" kern="100" spc="-46" dirty="0">
                <a:latin typeface="Verdana" panose="020B0604030504040204" pitchFamily="34" charset="0"/>
                <a:ea typeface="Verdana" panose="020B0604030504040204" pitchFamily="34" charset="0"/>
                <a:cs typeface="Courier New" panose="02070309020205020404" pitchFamily="49" charset="0"/>
              </a:rPr>
              <a:t>). </a:t>
            </a:r>
            <a:r>
              <a:rPr lang="nb-NO" sz="500" kern="100" spc="-46" dirty="0">
                <a:latin typeface="Verdana" panose="020B0604030504040204" pitchFamily="34" charset="0"/>
                <a:ea typeface="Verdana" panose="020B0604030504040204" pitchFamily="34" charset="0"/>
                <a:cs typeface="Courier New" panose="02070309020205020404" pitchFamily="49" charset="0"/>
              </a:rPr>
              <a:t>Here we choose pivot = first element always, split into a list of items smaller than it and one bigger. We then qsort these two lists which are split, and combine results.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 = [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[x] = [x]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us ++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vs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(us, vs) = partition (&lt;x)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partition :: (a → Bool) → [a] → ([a],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partition 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(filter 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filter (¬ ◦ 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7</a:t>
            </a:r>
            <a:r>
              <a:rPr lang="en-GB" sz="500" b="1" u="sng" kern="100" spc="-46" dirty="0">
                <a:latin typeface="Verdana" panose="020B0604030504040204" pitchFamily="34" charset="0"/>
                <a:ea typeface="Verdana" panose="020B0604030504040204" pitchFamily="34" charset="0"/>
                <a:cs typeface="Courier New" panose="02070309020205020404" pitchFamily="49" charset="0"/>
              </a:rPr>
              <a:t>) Dynamic Programming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a:t>
            </a:r>
            <a:r>
              <a:rPr lang="en-GB" sz="500" i="1" kern="100" spc="-46" dirty="0">
                <a:latin typeface="Verdana" panose="020B0604030504040204" pitchFamily="34" charset="0"/>
                <a:ea typeface="Verdana" panose="020B0604030504040204" pitchFamily="34" charset="0"/>
                <a:cs typeface="Courier New" panose="02070309020205020404" pitchFamily="49" charset="0"/>
              </a:rPr>
              <a:t>trade storage for speed </a:t>
            </a:r>
            <a:r>
              <a:rPr lang="en-GB" sz="500" kern="100" spc="-46" dirty="0">
                <a:latin typeface="Verdana" panose="020B0604030504040204" pitchFamily="34" charset="0"/>
                <a:ea typeface="Verdana" panose="020B0604030504040204" pitchFamily="34" charset="0"/>
                <a:cs typeface="Courier New" panose="02070309020205020404" pitchFamily="49" charset="0"/>
              </a:rPr>
              <a:t>using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memoization</a:t>
            </a:r>
            <a:r>
              <a:rPr lang="en-GB" sz="500" kern="100" spc="-46" dirty="0">
                <a:latin typeface="Verdana" panose="020B0604030504040204" pitchFamily="34" charset="0"/>
                <a:ea typeface="Verdana" panose="020B0604030504040204" pitchFamily="34" charset="0"/>
                <a:cs typeface="Courier New" panose="02070309020205020404" pitchFamily="49" charset="0"/>
              </a:rPr>
              <a:t>. The speedup comes from caching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subsolutions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with memorization and later looking them up rather than recomputing these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subsolutions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Our strategy is: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Write an inefficient recursive algorithm that solves the problem.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Improve efficiency by storing intermediate shared results. (using tabulate and memo)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should use an array to store results in Haskell as arrays are O(1) compared to a list’s O(n). We make arrays from lists using this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array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The array type has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 which can be used to look things up in constant time.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 Int → Integer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0 =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1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n = fib (n − 1) + fib (n − 2)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Here’s an example, computing the nth Fibonacci number in O(n), using bottom up DP. </a:t>
            </a:r>
            <a:r>
              <a:rPr lang="en-GB" sz="500" b="1" kern="100" spc="-46" dirty="0">
                <a:latin typeface="Verdana" panose="020B0604030504040204" pitchFamily="34" charset="0"/>
                <a:ea typeface="Verdana" panose="020B0604030504040204" pitchFamily="34" charset="0"/>
                <a:cs typeface="Courier New" panose="02070309020205020404" pitchFamily="49" charset="0"/>
              </a:rPr>
              <a:t>memo </a:t>
            </a:r>
            <a:r>
              <a:rPr lang="en-GB" sz="500" kern="100" spc="-46" dirty="0">
                <a:latin typeface="Verdana" panose="020B0604030504040204" pitchFamily="34" charset="0"/>
                <a:ea typeface="Verdana" panose="020B0604030504040204" pitchFamily="34" charset="0"/>
                <a:cs typeface="Courier New" panose="02070309020205020404" pitchFamily="49" charset="0"/>
              </a:rPr>
              <a:t>must be in the same scope as table. We see memo mirrors our old fib recursive.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 Int → Integer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n = table !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table :: Array Int Integer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table = tabulate (0, n) memo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0 =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1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n = table ! (n − 1) + table ! (n − 2)</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pl-PL" sz="500" kern="100" spc="-46" dirty="0">
                <a:latin typeface="Verdana" panose="020B0604030504040204" pitchFamily="34" charset="0"/>
                <a:ea typeface="Verdana" panose="020B0604030504040204" pitchFamily="34" charset="0"/>
                <a:cs typeface="Courier New" panose="02070309020205020404" pitchFamily="49" charset="0"/>
              </a:rPr>
              <a:t>tabulate :: Ix i ⇒ (i, i) → (i → a) → Array i a </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pl-PL" sz="500" kern="100" spc="-46" dirty="0">
                <a:latin typeface="Verdana" panose="020B0604030504040204" pitchFamily="34" charset="0"/>
                <a:ea typeface="Verdana" panose="020B0604030504040204" pitchFamily="34" charset="0"/>
                <a:cs typeface="Courier New" panose="02070309020205020404" pitchFamily="49" charset="0"/>
              </a:rPr>
              <a:t>tabulate (u, v) f = array (u, v) [ (i, f i) | i ← range (u, v)]</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Here’s the standard tabulate function which produces our table by applying our function f to all values between x and y. (0, and n in this case). The magic comes from tabulating with our memo function. All we have to do now is customise our function supplied to tabulate, to get the values we need (it should follow the pattern of the old recursive version), and get the correct array index as the final answer.</a:t>
            </a:r>
          </a:p>
        </p:txBody>
      </p:sp>
      <p:sp>
        <p:nvSpPr>
          <p:cNvPr id="5" name="TextBox 4">
            <a:extLst>
              <a:ext uri="{FF2B5EF4-FFF2-40B4-BE49-F238E27FC236}">
                <a16:creationId xmlns:a16="http://schemas.microsoft.com/office/drawing/2014/main" id="{3713A424-A099-6E44-B3F9-ACF5A1CC1098}"/>
              </a:ext>
            </a:extLst>
          </p:cNvPr>
          <p:cNvSpPr txBox="1"/>
          <p:nvPr/>
        </p:nvSpPr>
        <p:spPr>
          <a:xfrm>
            <a:off x="6054736" y="-57149"/>
            <a:ext cx="2615131" cy="7402026"/>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7.1) Edit Distance Problem</a:t>
            </a:r>
            <a:r>
              <a:rPr lang="en-GB" sz="500" kern="100" spc="-46" dirty="0">
                <a:latin typeface="Verdana" panose="020B0604030504040204" pitchFamily="34" charset="0"/>
                <a:ea typeface="Verdana" panose="020B0604030504040204" pitchFamily="34" charset="0"/>
                <a:cs typeface="Courier New" panose="02070309020205020404" pitchFamily="49" charset="0"/>
              </a:rPr>
              <a:t> – this is a complex DP problem which requires a 2d array, and thus indexing. In this problem we need to find the number of insertions, deletions and updates it takes to turn one string into another. The problem is simplified by considering only deletions and updates – insertion of a char into a string is the same as deleting the char from the other. One way to visualise it is moving to the left = deletion of first char in first string, right = deletion of first from right, middle = deletion of both first chars if they match. We capture this with this recursive algorithm:</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 String → String →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xxs</a:t>
            </a:r>
            <a:r>
              <a:rPr lang="en-GB" sz="500" kern="100" spc="-46" dirty="0">
                <a:latin typeface="Verdana" panose="020B0604030504040204" pitchFamily="34" charset="0"/>
                <a:ea typeface="Verdana" panose="020B0604030504040204" pitchFamily="34" charset="0"/>
                <a:cs typeface="Courier New" panose="02070309020205020404" pitchFamily="49" charset="0"/>
              </a:rPr>
              <a:t>@(x:xs)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yys</a:t>
            </a:r>
            <a:r>
              <a:rPr lang="en-GB" sz="500" kern="100" spc="-46" dirty="0">
                <a:latin typeface="Verdana" panose="020B0604030504040204" pitchFamily="34" charset="0"/>
                <a:ea typeface="Verdana" panose="020B0604030504040204" pitchFamily="34" charset="0"/>
                <a:cs typeface="Courier New" panose="02070309020205020404" pitchFamily="49" charset="0"/>
              </a:rPr>
              <a:t>@(y:ys) = minimum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yys</a:t>
            </a:r>
            <a:r>
              <a:rPr lang="en-GB" sz="500" kern="100" spc="-46" dirty="0">
                <a:latin typeface="Verdana" panose="020B0604030504040204" pitchFamily="34" charset="0"/>
                <a:ea typeface="Verdana" panose="020B0604030504040204" pitchFamily="34" charset="0"/>
                <a:cs typeface="Courier New" panose="02070309020205020404" pitchFamily="49" charset="0"/>
              </a:rPr>
              <a:t>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if x ≡ y then 0 else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Minimum lets us consider the cheapest cost of three choices at each node. This is very inefficient - O(3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|m+n|</a:t>
            </a:r>
            <a:r>
              <a:rPr lang="en-GB" sz="500" kern="100" spc="-46" dirty="0">
                <a:latin typeface="Verdana" panose="020B0604030504040204" pitchFamily="34" charset="0"/>
                <a:ea typeface="Verdana" panose="020B0604030504040204" pitchFamily="34" charset="0"/>
                <a:cs typeface="Courier New" panose="02070309020205020404" pitchFamily="49" charset="0"/>
              </a:rPr>
              <a:t>). We can fix this with DP, but we need to make our problem amenable to DP as strings can’t be used to index into an array. We do this by measuring our progress across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with indices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and j rather than cutting the head of the string away:</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 String → String → Int → Int →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0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0 j = j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 minimum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(j−1)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(i−1) j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(i−1) (j−1) + if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x≡y</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0 else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n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(n − j)</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Tabularizing this is quite easy now. Just take our template, replace memo with the definition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pass in a 2d array index into  tabulate (doesn’t need to be redefined) We do have to use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to make arrays rather than lists – to remove the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 String → String →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dist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table ! (m,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table = tabulate ((0, 0),(m, 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uncurry</a:t>
            </a:r>
            <a:r>
              <a:rPr lang="en-GB" sz="500" kern="100" spc="-46" dirty="0">
                <a:latin typeface="Verdana" panose="020B0604030504040204" pitchFamily="34" charset="0"/>
                <a:ea typeface="Verdana" panose="020B0604030504040204" pitchFamily="34" charset="0"/>
                <a:cs typeface="Courier New" panose="02070309020205020404" pitchFamily="49" charset="0"/>
              </a:rPr>
              <a:t> memo)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 Int → Int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0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0 j =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 minimum [table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− 1) + 1, table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− 1, j)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table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− 1, j − 1) + if x ≡ y then 0 else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 (m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 (n −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n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 Array Int Char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also do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(0, length xs-1)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8) Amortized Analysis </a:t>
            </a:r>
            <a:r>
              <a:rPr lang="en-GB" sz="500" kern="100" spc="-46" dirty="0">
                <a:latin typeface="Verdana" panose="020B0604030504040204" pitchFamily="34" charset="0"/>
                <a:ea typeface="Verdana" panose="020B0604030504040204" pitchFamily="34" charset="0"/>
                <a:cs typeface="Courier New" panose="02070309020205020404" pitchFamily="49" charset="0"/>
              </a:rPr>
              <a:t> - Sometimes the cost of an algorithm can’t be derived by its  singular runtime – we need the wider context. This is done with </a:t>
            </a:r>
            <a:r>
              <a:rPr lang="en-GB" sz="500" b="1" kern="100" spc="-46" dirty="0">
                <a:latin typeface="Verdana" panose="020B0604030504040204" pitchFamily="34" charset="0"/>
                <a:ea typeface="Verdana" panose="020B0604030504040204" pitchFamily="34" charset="0"/>
                <a:cs typeface="Courier New" panose="02070309020205020404" pitchFamily="49" charset="0"/>
              </a:rPr>
              <a:t>Amortized Analysis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8.1) Deques</a:t>
            </a:r>
            <a:r>
              <a:rPr lang="en-GB" sz="500" kern="100" spc="-46" dirty="0">
                <a:latin typeface="Verdana" panose="020B0604030504040204" pitchFamily="34" charset="0"/>
                <a:ea typeface="Verdana" panose="020B0604030504040204" pitchFamily="34" charset="0"/>
                <a:cs typeface="Courier New" panose="02070309020205020404" pitchFamily="49" charset="0"/>
              </a:rPr>
              <a:t> -  in normal lists, adding to the back is expensive (O(n)). This is shown with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 based on ++. A double ended queue is a queue where elements can be added to the front or back of the list. </a:t>
            </a:r>
            <a:r>
              <a:rPr lang="pt-BR" sz="500" kern="100" spc="-46" dirty="0">
                <a:latin typeface="Verdana" panose="020B0604030504040204" pitchFamily="34" charset="0"/>
                <a:ea typeface="Verdana" panose="020B0604030504040204" pitchFamily="34" charset="0"/>
                <a:cs typeface="Courier New" panose="02070309020205020404" pitchFamily="49" charset="0"/>
              </a:rPr>
              <a:t>data Deque a = Deque [a][a]</a:t>
            </a:r>
            <a:r>
              <a:rPr lang="en-GB" sz="500" kern="100" spc="-46" dirty="0">
                <a:latin typeface="Verdana" panose="020B0604030504040204" pitchFamily="34" charset="0"/>
                <a:ea typeface="Verdana" panose="020B0604030504040204" pitchFamily="34" charset="0"/>
                <a:cs typeface="Courier New" panose="02070309020205020404" pitchFamily="49" charset="0"/>
              </a:rPr>
              <a:t> Deques have two lists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This has a list of elements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and reversed elements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To add to the back we add to the second list. This is because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is implemented by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reverse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so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is always reversed when we use it (and thus these operations are more expensive but adding to back is cheap). Two invariants are maintained to keep operations efficient </a:t>
            </a:r>
            <a:r>
              <a:rPr lang="en-GB" sz="500" b="1" kern="100" spc="-46" dirty="0">
                <a:latin typeface="Verdana" panose="020B0604030504040204" pitchFamily="34" charset="0"/>
                <a:ea typeface="Verdana" panose="020B0604030504040204" pitchFamily="34" charset="0"/>
                <a:cs typeface="Courier New" panose="02070309020205020404" pitchFamily="49" charset="0"/>
              </a:rPr>
              <a:t>as a whole</a:t>
            </a:r>
            <a:r>
              <a:rPr lang="en-GB" sz="500" kern="100" spc="-46" dirty="0">
                <a:latin typeface="Verdana" panose="020B0604030504040204" pitchFamily="34" charset="0"/>
                <a:ea typeface="Verdana" panose="020B0604030504040204" pitchFamily="34" charset="0"/>
                <a:cs typeface="Courier New" panose="02070309020205020404" pitchFamily="49" charset="0"/>
              </a:rPr>
              <a:t>: 1)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b="1" kern="100" spc="-46" dirty="0">
                <a:latin typeface="Verdana" panose="020B0604030504040204" pitchFamily="34" charset="0"/>
                <a:ea typeface="Verdana" panose="020B0604030504040204" pitchFamily="34" charset="0"/>
                <a:cs typeface="Courier New" panose="02070309020205020404" pitchFamily="49" charset="0"/>
              </a:rPr>
              <a:t> ⇒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b="1" kern="100" spc="-46" dirty="0">
                <a:latin typeface="Verdana" panose="020B0604030504040204" pitchFamily="34" charset="0"/>
                <a:ea typeface="Verdana" panose="020B0604030504040204" pitchFamily="34" charset="0"/>
                <a:cs typeface="Courier New" panose="02070309020205020404" pitchFamily="49" charset="0"/>
              </a:rPr>
              <a:t> ∨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sy</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b="1" kern="100" spc="-46" dirty="0">
                <a:latin typeface="Verdana" panose="020B0604030504040204" pitchFamily="34" charset="0"/>
                <a:ea typeface="Verdana" panose="020B0604030504040204" pitchFamily="34" charset="0"/>
                <a:cs typeface="Courier New" panose="02070309020205020404" pitchFamily="49" charset="0"/>
              </a:rPr>
              <a:t> ⇒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b="1" kern="100" spc="-46" dirty="0">
                <a:latin typeface="Verdana" panose="020B0604030504040204" pitchFamily="34" charset="0"/>
                <a:ea typeface="Verdana" panose="020B0604030504040204" pitchFamily="34" charset="0"/>
                <a:cs typeface="Courier New" panose="02070309020205020404" pitchFamily="49" charset="0"/>
              </a:rPr>
              <a:t> ∨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If one of the lists is empty the other one has at most one element.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is then: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(reverse zs)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zs)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splitAt</a:t>
            </a:r>
            <a:r>
              <a:rPr lang="en-GB" sz="500" kern="100" spc="-46" dirty="0">
                <a:latin typeface="Verdana" panose="020B0604030504040204" pitchFamily="34" charset="0"/>
                <a:ea typeface="Verdana" panose="020B0604030504040204" pitchFamily="34" charset="0"/>
                <a:cs typeface="Courier New" panose="02070309020205020404" pitchFamily="49" charset="0"/>
              </a:rPr>
              <a:t>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xs‘div</a:t>
            </a:r>
            <a:r>
              <a:rPr lang="en-GB" sz="500" kern="100" spc="-46" dirty="0">
                <a:latin typeface="Verdana" panose="020B0604030504040204" pitchFamily="34" charset="0"/>
                <a:ea typeface="Verdana" panose="020B0604030504040204" pitchFamily="34" charset="0"/>
                <a:cs typeface="Courier New" panose="02070309020205020404" pitchFamily="49" charset="0"/>
              </a:rPr>
              <a:t>‘ 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empty :: Deque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empty = Deque [ ]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must be implemented like so to maintain the invariant: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 Deque a → a → Deque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(Deque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x =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x =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Following this implementation: checking if a deque is empty / single:</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 Deque a → Bool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kern="100" spc="-46" dirty="0">
                <a:latin typeface="Verdana" panose="020B0604030504040204" pitchFamily="34" charset="0"/>
                <a:ea typeface="Verdana" panose="020B0604030504040204" pitchFamily="34" charset="0"/>
                <a:cs typeface="Courier New" panose="02070309020205020404" pitchFamily="49" charset="0"/>
              </a:rPr>
              <a:t> :: Deque a → Bool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kern="100" spc="-46" dirty="0">
                <a:latin typeface="Verdana" panose="020B0604030504040204" pitchFamily="34" charset="0"/>
                <a:ea typeface="Verdana" panose="020B0604030504040204" pitchFamily="34" charset="0"/>
                <a:cs typeface="Courier New" panose="02070309020205020404" pitchFamily="49" charset="0"/>
              </a:rPr>
              <a:t>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xs∧isSingle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isSingle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important thing is tail: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tail :: Deque a → Deque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tail (Deque [ ] [ ]) = error "tail: empty list"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tail (Deque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empty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tail (Deque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(reverse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tail (Deque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deque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case is expensive – O(n) (uses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and reverse). Consider carrying out tail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for a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of length n. Based off this worst case we’d assume the cost of tail is O(n). However consider repeated calls of tail in a chain until the list is exhausted. We’d only ever encounter the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rd</a:t>
            </a:r>
            <a:r>
              <a:rPr lang="en-GB" sz="500" kern="100" spc="-46" dirty="0">
                <a:latin typeface="Verdana" panose="020B0604030504040204" pitchFamily="34" charset="0"/>
                <a:ea typeface="Verdana" panose="020B0604030504040204" pitchFamily="34" charset="0"/>
                <a:cs typeface="Courier New" panose="02070309020205020404" pitchFamily="49" charset="0"/>
              </a:rPr>
              <a:t> case ONCE – our cost being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500" kern="100" spc="-46" dirty="0">
                <a:latin typeface="Verdana" panose="020B0604030504040204" pitchFamily="34" charset="0"/>
                <a:ea typeface="Verdana" panose="020B0604030504040204" pitchFamily="34" charset="0"/>
                <a:cs typeface="Courier New" panose="02070309020205020404" pitchFamily="49" charset="0"/>
              </a:rPr>
              <a:t>) for having n calls of an algorithm of worst case cost O(n) is misleading. We should do </a:t>
            </a:r>
            <a:r>
              <a:rPr lang="en-GB" sz="500" b="1" kern="100" spc="-46" dirty="0">
                <a:latin typeface="Verdana" panose="020B0604030504040204" pitchFamily="34" charset="0"/>
                <a:ea typeface="Verdana" panose="020B0604030504040204" pitchFamily="34" charset="0"/>
                <a:cs typeface="Courier New" panose="02070309020205020404" pitchFamily="49" charset="0"/>
              </a:rPr>
              <a:t>Amortized Analysis: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8.2) Amortization</a:t>
            </a:r>
            <a:r>
              <a:rPr lang="en-GB" sz="500" kern="100" spc="-46" dirty="0">
                <a:latin typeface="Verdana" panose="020B0604030504040204" pitchFamily="34" charset="0"/>
                <a:ea typeface="Verdana" panose="020B0604030504040204" pitchFamily="34" charset="0"/>
                <a:cs typeface="Courier New" panose="02070309020205020404" pitchFamily="49" charset="0"/>
              </a:rPr>
              <a:t> – The general setting is a sequence of operations op</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0</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 acting on an initial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datastructure</a:t>
            </a:r>
            <a:r>
              <a:rPr lang="en-GB" sz="500" kern="100" spc="-46" dirty="0">
                <a:latin typeface="Verdana" panose="020B0604030504040204" pitchFamily="34" charset="0"/>
                <a:ea typeface="Verdana" panose="020B0604030504040204" pitchFamily="34" charset="0"/>
                <a:cs typeface="Courier New" panose="02070309020205020404" pitchFamily="49" charset="0"/>
              </a:rPr>
              <a:t> xs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0</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nl-NL" sz="500" kern="100" spc="-46" dirty="0" err="1">
                <a:latin typeface="Verdana" panose="020B0604030504040204" pitchFamily="34" charset="0"/>
                <a:ea typeface="Verdana" panose="020B0604030504040204" pitchFamily="34" charset="0"/>
                <a:cs typeface="Courier New" panose="02070309020205020404" pitchFamily="49" charset="0"/>
              </a:rPr>
              <a:t>To</a:t>
            </a:r>
            <a:r>
              <a:rPr lang="nl-NL" sz="500" kern="100" spc="-46" dirty="0">
                <a:latin typeface="Verdana" panose="020B0604030504040204" pitchFamily="34" charset="0"/>
                <a:ea typeface="Verdana" panose="020B0604030504040204" pitchFamily="34" charset="0"/>
                <a:cs typeface="Courier New" panose="02070309020205020404" pitchFamily="49" charset="0"/>
              </a:rPr>
              <a:t> </a:t>
            </a:r>
            <a:r>
              <a:rPr lang="nl-NL" sz="500" kern="100" spc="-46" dirty="0" err="1">
                <a:latin typeface="Verdana" panose="020B0604030504040204" pitchFamily="34" charset="0"/>
                <a:ea typeface="Verdana" panose="020B0604030504040204" pitchFamily="34" charset="0"/>
                <a:cs typeface="Courier New" panose="02070309020205020404" pitchFamily="49" charset="0"/>
              </a:rPr>
              <a:t>perform</a:t>
            </a:r>
            <a:r>
              <a:rPr lang="nl-NL" sz="500" kern="100" spc="-46" dirty="0">
                <a:latin typeface="Verdana" panose="020B0604030504040204" pitchFamily="34" charset="0"/>
                <a:ea typeface="Verdana" panose="020B0604030504040204" pitchFamily="34" charset="0"/>
                <a:cs typeface="Courier New" panose="02070309020205020404" pitchFamily="49" charset="0"/>
              </a:rPr>
              <a:t> </a:t>
            </a:r>
            <a:r>
              <a:rPr lang="nl-NL" sz="500" kern="100" spc="-46" dirty="0" err="1">
                <a:latin typeface="Verdana" panose="020B0604030504040204" pitchFamily="34" charset="0"/>
                <a:ea typeface="Verdana" panose="020B0604030504040204" pitchFamily="34" charset="0"/>
                <a:cs typeface="Courier New" panose="02070309020205020404" pitchFamily="49" charset="0"/>
              </a:rPr>
              <a:t>amortized</a:t>
            </a:r>
            <a:r>
              <a:rPr lang="nl-NL" sz="500" kern="100" spc="-46" dirty="0">
                <a:latin typeface="Verdana" panose="020B0604030504040204" pitchFamily="34" charset="0"/>
                <a:ea typeface="Verdana" panose="020B0604030504040204" pitchFamily="34" charset="0"/>
                <a:cs typeface="Courier New" panose="02070309020205020404" pitchFamily="49" charset="0"/>
              </a:rPr>
              <a:t> analysis we must:</a:t>
            </a:r>
          </a:p>
          <a:p>
            <a:r>
              <a:rPr lang="nl-NL" sz="500" kern="100" spc="-46" dirty="0">
                <a:latin typeface="Verdana" panose="020B0604030504040204" pitchFamily="34" charset="0"/>
                <a:ea typeface="Verdana" panose="020B0604030504040204" pitchFamily="34" charset="0"/>
                <a:cs typeface="Courier New" panose="02070309020205020404" pitchFamily="49" charset="0"/>
              </a:rPr>
              <a:t>1. </a:t>
            </a:r>
            <a:r>
              <a:rPr lang="nl-NL" sz="500" kern="100" spc="-46" dirty="0" err="1">
                <a:latin typeface="Verdana" panose="020B0604030504040204" pitchFamily="34" charset="0"/>
                <a:ea typeface="Verdana" panose="020B0604030504040204" pitchFamily="34" charset="0"/>
                <a:cs typeface="Courier New" panose="02070309020205020404" pitchFamily="49" charset="0"/>
              </a:rPr>
              <a:t>Define</a:t>
            </a:r>
            <a:r>
              <a:rPr lang="nl-NL" sz="500" kern="100" spc="-46" dirty="0">
                <a:latin typeface="Verdana" panose="020B0604030504040204" pitchFamily="34" charset="0"/>
                <a:ea typeface="Verdana" panose="020B0604030504040204" pitchFamily="34" charset="0"/>
                <a:cs typeface="Courier New" panose="02070309020205020404" pitchFamily="49" charset="0"/>
              </a:rPr>
              <a:t> a </a:t>
            </a:r>
            <a:r>
              <a:rPr lang="nl-NL" sz="500" b="1" kern="100" spc="-46" dirty="0" err="1">
                <a:latin typeface="Verdana" panose="020B0604030504040204" pitchFamily="34" charset="0"/>
                <a:ea typeface="Verdana" panose="020B0604030504040204" pitchFamily="34" charset="0"/>
                <a:cs typeface="Courier New" panose="02070309020205020404" pitchFamily="49" charset="0"/>
              </a:rPr>
              <a:t>cost</a:t>
            </a:r>
            <a:r>
              <a:rPr lang="nl-NL" sz="500" b="1" kern="100" spc="-46" dirty="0">
                <a:latin typeface="Verdana" panose="020B0604030504040204" pitchFamily="34" charset="0"/>
                <a:ea typeface="Verdana" panose="020B0604030504040204" pitchFamily="34" charset="0"/>
                <a:cs typeface="Courier New" panose="02070309020205020404" pitchFamily="49" charset="0"/>
              </a:rPr>
              <a:t> </a:t>
            </a:r>
            <a:r>
              <a:rPr lang="nl-NL" sz="500" b="1" kern="100" spc="-46" dirty="0" err="1">
                <a:latin typeface="Verdana" panose="020B0604030504040204" pitchFamily="34" charset="0"/>
                <a:ea typeface="Verdana" panose="020B0604030504040204" pitchFamily="34" charset="0"/>
                <a:cs typeface="Courier New" panose="02070309020205020404" pitchFamily="49" charset="0"/>
              </a:rPr>
              <a:t>function</a:t>
            </a:r>
            <a:r>
              <a:rPr lang="nl-NL" sz="500" b="1" kern="100" spc="-46" dirty="0">
                <a:latin typeface="Verdana" panose="020B0604030504040204" pitchFamily="34" charset="0"/>
                <a:ea typeface="Verdana" panose="020B0604030504040204" pitchFamily="34" charset="0"/>
                <a:cs typeface="Courier New" panose="02070309020205020404" pitchFamily="49" charset="0"/>
              </a:rPr>
              <a:t> </a:t>
            </a:r>
            <a:r>
              <a:rPr lang="nl-NL" sz="500" kern="100" spc="-46" dirty="0" err="1">
                <a:latin typeface="Verdana" panose="020B0604030504040204" pitchFamily="34" charset="0"/>
                <a:ea typeface="Verdana" panose="020B0604030504040204" pitchFamily="34" charset="0"/>
                <a:cs typeface="Courier New" panose="02070309020205020404" pitchFamily="49" charset="0"/>
              </a:rPr>
              <a:t>C</a:t>
            </a:r>
            <a:r>
              <a:rPr lang="nl-NL" sz="600" kern="100" spc="-46" baseline="-25000" dirty="0" err="1">
                <a:latin typeface="Verdana" panose="020B0604030504040204" pitchFamily="34" charset="0"/>
                <a:ea typeface="Verdana" panose="020B0604030504040204" pitchFamily="34" charset="0"/>
                <a:cs typeface="Courier New" panose="02070309020205020404" pitchFamily="49" charset="0"/>
              </a:rPr>
              <a:t>opi</a:t>
            </a:r>
            <a:r>
              <a:rPr lang="nl-NL" sz="600" kern="100" spc="-46" baseline="-25000" dirty="0">
                <a:latin typeface="Verdana" panose="020B0604030504040204" pitchFamily="34" charset="0"/>
                <a:ea typeface="Verdana" panose="020B0604030504040204" pitchFamily="34" charset="0"/>
                <a:cs typeface="Courier New" panose="02070309020205020404" pitchFamily="49" charset="0"/>
              </a:rPr>
              <a:t> </a:t>
            </a:r>
            <a:r>
              <a:rPr lang="nl-NL" sz="500" kern="100" spc="-46" dirty="0">
                <a:latin typeface="Verdana" panose="020B0604030504040204" pitchFamily="34" charset="0"/>
                <a:ea typeface="Verdana" panose="020B0604030504040204" pitchFamily="34" charset="0"/>
                <a:cs typeface="Courier New" panose="02070309020205020404" pitchFamily="49" charset="0"/>
              </a:rPr>
              <a:t>(</a:t>
            </a:r>
            <a:r>
              <a:rPr lang="nl-NL" sz="500" kern="100" spc="-46" dirty="0" err="1">
                <a:latin typeface="Verdana" panose="020B0604030504040204" pitchFamily="34" charset="0"/>
                <a:ea typeface="Verdana" panose="020B0604030504040204" pitchFamily="34" charset="0"/>
                <a:cs typeface="Courier New" panose="02070309020205020404" pitchFamily="49" charset="0"/>
              </a:rPr>
              <a:t>xs</a:t>
            </a:r>
            <a:r>
              <a:rPr lang="nl-NL"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nl-NL"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for each operation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b="1" kern="100" spc="-46" dirty="0">
                <a:latin typeface="Verdana" panose="020B0604030504040204" pitchFamily="34" charset="0"/>
                <a:ea typeface="Verdana" panose="020B0604030504040204" pitchFamily="34" charset="0"/>
                <a:cs typeface="Courier New" panose="02070309020205020404" pitchFamily="49" charset="0"/>
              </a:rPr>
              <a:t> on data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Define an </a:t>
            </a:r>
            <a:r>
              <a:rPr lang="en-GB" sz="500" b="1" kern="100" spc="-46" dirty="0">
                <a:latin typeface="Verdana" panose="020B0604030504040204" pitchFamily="34" charset="0"/>
                <a:ea typeface="Verdana" panose="020B0604030504040204" pitchFamily="34" charset="0"/>
                <a:cs typeface="Courier New" panose="02070309020205020404" pitchFamily="49" charset="0"/>
              </a:rPr>
              <a:t>amortized cost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opi</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for each operation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b="1" kern="100" spc="-46" dirty="0">
                <a:latin typeface="Verdana" panose="020B0604030504040204" pitchFamily="34" charset="0"/>
                <a:ea typeface="Verdana" panose="020B0604030504040204" pitchFamily="34" charset="0"/>
                <a:cs typeface="Courier New" panose="02070309020205020404" pitchFamily="49" charset="0"/>
              </a:rPr>
              <a:t> on data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rPr>
              <a:t>i</a:t>
            </a:r>
            <a:endParaRPr lang="en-GB" sz="500" b="1" kern="100" spc="-46" baseline="-25000"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3. A size function S(</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that calculates the size of 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costs functions estimate how many steps it would take for each operation to execute. The goal is to define these functions so that they can do an accounting of how much work needs to be done to execute an operation on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datastructure</a:t>
            </a:r>
            <a:r>
              <a:rPr lang="en-GB" sz="500" kern="100" spc="-46" dirty="0">
                <a:latin typeface="Verdana" panose="020B0604030504040204" pitchFamily="34" charset="0"/>
                <a:ea typeface="Verdana" panose="020B0604030504040204" pitchFamily="34" charset="0"/>
                <a:cs typeface="Courier New" panose="02070309020205020404" pitchFamily="49" charset="0"/>
              </a:rPr>
              <a:t>. They should be defined so that the following holds: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400"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a:t>
            </a:r>
            <a:r>
              <a:rPr lang="en-GB" sz="400"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S(</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S(xs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i+1</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says for any given 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xsi</a:t>
            </a:r>
            <a:r>
              <a:rPr lang="en-GB" sz="500" kern="100" spc="-46" dirty="0">
                <a:latin typeface="Verdana" panose="020B0604030504040204" pitchFamily="34" charset="0"/>
                <a:ea typeface="Verdana" panose="020B0604030504040204" pitchFamily="34" charset="0"/>
                <a:cs typeface="Courier New" panose="02070309020205020404" pitchFamily="49" charset="0"/>
              </a:rPr>
              <a:t>, the cost of executing the operation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opi</a:t>
            </a:r>
            <a:r>
              <a:rPr lang="en-GB" sz="500" kern="100" spc="-46" dirty="0">
                <a:latin typeface="Verdana" panose="020B0604030504040204" pitchFamily="34" charset="0"/>
                <a:ea typeface="Verdana" panose="020B0604030504040204" pitchFamily="34" charset="0"/>
                <a:cs typeface="Courier New" panose="02070309020205020404" pitchFamily="49" charset="0"/>
              </a:rPr>
              <a:t> is less than the amortized cost, plus the difference between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datastructure</a:t>
            </a:r>
            <a:r>
              <a:rPr lang="en-GB" sz="500" kern="100" spc="-46" dirty="0">
                <a:latin typeface="Verdana" panose="020B0604030504040204" pitchFamily="34" charset="0"/>
                <a:ea typeface="Verdana" panose="020B0604030504040204" pitchFamily="34" charset="0"/>
                <a:cs typeface="Courier New" panose="02070309020205020404" pitchFamily="49" charset="0"/>
              </a:rPr>
              <a:t> before and after the operation. If this inequality can be shown to be true, then the summation over a series of operations is given by:</a:t>
            </a:r>
          </a:p>
        </p:txBody>
      </p:sp>
      <p:pic>
        <p:nvPicPr>
          <p:cNvPr id="7" name="Picture 6">
            <a:extLst>
              <a:ext uri="{FF2B5EF4-FFF2-40B4-BE49-F238E27FC236}">
                <a16:creationId xmlns:a16="http://schemas.microsoft.com/office/drawing/2014/main" id="{90C788AF-BD36-865A-70E9-28B7E91D4463}"/>
              </a:ext>
            </a:extLst>
          </p:cNvPr>
          <p:cNvPicPr>
            <a:picLocks noChangeAspect="1"/>
          </p:cNvPicPr>
          <p:nvPr/>
        </p:nvPicPr>
        <p:blipFill rotWithShape="1">
          <a:blip r:embed="rId3"/>
          <a:srcRect t="6535"/>
          <a:stretch/>
        </p:blipFill>
        <p:spPr>
          <a:xfrm>
            <a:off x="6288938" y="7153697"/>
            <a:ext cx="1677458" cy="235175"/>
          </a:xfrm>
          <a:prstGeom prst="rect">
            <a:avLst/>
          </a:prstGeom>
        </p:spPr>
      </p:pic>
      <p:sp>
        <p:nvSpPr>
          <p:cNvPr id="8" name="TextBox 7">
            <a:extLst>
              <a:ext uri="{FF2B5EF4-FFF2-40B4-BE49-F238E27FC236}">
                <a16:creationId xmlns:a16="http://schemas.microsoft.com/office/drawing/2014/main" id="{18418960-4B17-3EFB-8DE7-DE4F5984128B}"/>
              </a:ext>
            </a:extLst>
          </p:cNvPr>
          <p:cNvSpPr txBox="1"/>
          <p:nvPr/>
        </p:nvSpPr>
        <p:spPr>
          <a:xfrm>
            <a:off x="8472280" y="-57149"/>
            <a:ext cx="2172437" cy="7448193"/>
          </a:xfrm>
          <a:prstGeom prst="rect">
            <a:avLst/>
          </a:prstGeom>
          <a:noFill/>
        </p:spPr>
        <p:txBody>
          <a:bodyPr wrap="square" rtlCol="0">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When S(xs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0</a:t>
            </a:r>
            <a:r>
              <a:rPr lang="en-GB" sz="500" kern="100" spc="-46" dirty="0">
                <a:latin typeface="Verdana" panose="020B0604030504040204" pitchFamily="34" charset="0"/>
                <a:ea typeface="Verdana" panose="020B0604030504040204" pitchFamily="34" charset="0"/>
                <a:cs typeface="Courier New" panose="02070309020205020404" pitchFamily="49" charset="0"/>
              </a:rPr>
              <a:t>) = 0 then this implies: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means the sum of the cost functions is less than the sum of the amortized costs. </a:t>
            </a:r>
            <a:r>
              <a:rPr lang="en-GB" sz="500" b="1" kern="100" spc="-46" dirty="0">
                <a:latin typeface="Verdana" panose="020B0604030504040204" pitchFamily="34" charset="0"/>
                <a:ea typeface="Verdana" panose="020B0604030504040204" pitchFamily="34" charset="0"/>
                <a:cs typeface="Courier New" panose="02070309020205020404" pitchFamily="49" charset="0"/>
              </a:rPr>
              <a:t>For example if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A</a:t>
            </a:r>
            <a:r>
              <a:rPr lang="en-GB" sz="400" b="1" kern="100" spc="-46" dirty="0" err="1">
                <a:latin typeface="Verdana" panose="020B0604030504040204" pitchFamily="34" charset="0"/>
                <a:ea typeface="Verdana" panose="020B0604030504040204" pitchFamily="34" charset="0"/>
                <a:cs typeface="Courier New" panose="02070309020205020404" pitchFamily="49" charset="0"/>
              </a:rPr>
              <a:t>op</a:t>
            </a:r>
            <a:r>
              <a:rPr lang="en-GB" sz="400" b="1"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300" b="1" kern="100" spc="-46" baseline="30000"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b="1" kern="100" spc="-46" dirty="0">
                <a:latin typeface="Verdana" panose="020B0604030504040204" pitchFamily="34" charset="0"/>
                <a:ea typeface="Verdana" panose="020B0604030504040204" pitchFamily="34" charset="0"/>
                <a:cs typeface="Courier New" panose="02070309020205020404" pitchFamily="49" charset="0"/>
              </a:rPr>
              <a:t>) = 1, then the cost function is bounded by O(n) – this is how we derive the Amortized cost.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Example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Assign costs: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cons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snoc</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head</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last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tail</a:t>
            </a:r>
            <a:r>
              <a:rPr lang="en-GB" sz="500" kern="100" spc="-46" dirty="0">
                <a:latin typeface="Verdana" panose="020B0604030504040204" pitchFamily="34" charset="0"/>
                <a:ea typeface="Verdana" panose="020B0604030504040204" pitchFamily="34" charset="0"/>
                <a:cs typeface="Courier New" panose="02070309020205020404" pitchFamily="49" charset="0"/>
              </a:rPr>
              <a:t>(Deque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if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&gt; 1 then 1 else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2) We assign an amortized cost that is higher than some operations and lower than others: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a:t>
            </a:r>
            <a:r>
              <a:rPr lang="en-GB" sz="400" kern="100" spc="-46" dirty="0" err="1">
                <a:latin typeface="Verdana" panose="020B0604030504040204" pitchFamily="34" charset="0"/>
                <a:ea typeface="Verdana" panose="020B0604030504040204" pitchFamily="34" charset="0"/>
                <a:cs typeface="Courier New" panose="02070309020205020404" pitchFamily="49" charset="0"/>
              </a:rPr>
              <a:t>op</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We assign a size S(deque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(measures imbalance between two lists as tail is expensive when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Now, if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can be shown to hold then these are valid: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Consider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tail (Deque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where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 the worst case, when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is a singleton list, this implies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k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S(Deque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 1 (because we encounter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reverse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constructs a new deque with the elements split across the two lists evenly). So, substituting into (*) this results in: </a:t>
            </a:r>
          </a:p>
          <a:p>
            <a:r>
              <a:rPr lang="en-GB" sz="400" kern="100" spc="-46" dirty="0" err="1">
                <a:latin typeface="Verdana" panose="020B0604030504040204" pitchFamily="34" charset="0"/>
                <a:ea typeface="Verdana" panose="020B0604030504040204" pitchFamily="34" charset="0"/>
                <a:cs typeface="Courier New" panose="02070309020205020404" pitchFamily="49" charset="0"/>
              </a:rPr>
              <a:t>Ctail</a:t>
            </a:r>
            <a:r>
              <a:rPr lang="en-GB" sz="400" kern="100" spc="-46" dirty="0">
                <a:latin typeface="Verdana" panose="020B0604030504040204" pitchFamily="34" charset="0"/>
                <a:ea typeface="Verdana" panose="020B0604030504040204" pitchFamily="34" charset="0"/>
                <a:cs typeface="Courier New" panose="02070309020205020404" pitchFamily="49" charset="0"/>
              </a:rPr>
              <a:t>(Deque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Atail</a:t>
            </a:r>
            <a:r>
              <a:rPr lang="en-GB" sz="400" kern="100" spc="-46" dirty="0">
                <a:latin typeface="Verdana" panose="020B0604030504040204" pitchFamily="34" charset="0"/>
                <a:ea typeface="Verdana" panose="020B0604030504040204" pitchFamily="34" charset="0"/>
                <a:cs typeface="Courier New" panose="02070309020205020404" pitchFamily="49" charset="0"/>
              </a:rPr>
              <a:t>(Deque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 S(Deque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 S(Deque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The RHS evals to: </a:t>
            </a:r>
          </a:p>
          <a:p>
            <a:r>
              <a:rPr lang="en-GB" sz="400" kern="100" spc="-46" dirty="0">
                <a:latin typeface="Verdana" panose="020B0604030504040204" pitchFamily="34" charset="0"/>
                <a:ea typeface="Verdana" panose="020B0604030504040204" pitchFamily="34" charset="0"/>
                <a:cs typeface="Courier New" panose="02070309020205020404" pitchFamily="49" charset="0"/>
              </a:rPr>
              <a:t>2 + |length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400" kern="100" spc="-46" dirty="0">
                <a:latin typeface="Verdana" panose="020B0604030504040204" pitchFamily="34" charset="0"/>
                <a:ea typeface="Verdana" panose="020B0604030504040204" pitchFamily="34" charset="0"/>
                <a:cs typeface="Courier New" panose="02070309020205020404" pitchFamily="49" charset="0"/>
              </a:rPr>
              <a:t> – length </a:t>
            </a:r>
            <a:r>
              <a:rPr lang="en-GB" sz="4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400" kern="100" spc="-46" dirty="0">
                <a:latin typeface="Verdana" panose="020B0604030504040204" pitchFamily="34" charset="0"/>
                <a:ea typeface="Verdana" panose="020B0604030504040204" pitchFamily="34" charset="0"/>
                <a:cs typeface="Courier New" panose="02070309020205020404" pitchFamily="49" charset="0"/>
              </a:rPr>
              <a:t>’| = (k − 1) − 1. The LHS is k. LHS &lt;= RHS.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is clearly true.  Therefore our choice of C, A and S are correct, and the time complexity of these instructions is bounded by O(n) (as A was constant time), and the amortized cost of tail is O(1)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Using the triangle inequality (our thing on RHS ⩾ {|a − b| ⩽ |a| + |b|} is often important).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9) Random Access Lists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9.1)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b="1" kern="100" spc="-46" dirty="0">
                <a:latin typeface="Verdana" panose="020B0604030504040204" pitchFamily="34" charset="0"/>
                <a:ea typeface="Verdana" panose="020B0604030504040204" pitchFamily="34" charset="0"/>
                <a:cs typeface="Courier New" panose="02070309020205020404" pitchFamily="49" charset="0"/>
              </a:rPr>
              <a:t> Numbers</a:t>
            </a:r>
            <a:r>
              <a:rPr lang="en-GB" sz="500" kern="100" spc="-46" dirty="0">
                <a:latin typeface="Verdana" panose="020B0604030504040204" pitchFamily="34" charset="0"/>
                <a:ea typeface="Verdana" panose="020B0604030504040204" pitchFamily="34" charset="0"/>
                <a:cs typeface="Courier New" panose="02070309020205020404" pitchFamily="49" charset="0"/>
              </a:rPr>
              <a:t> are a simplistic way of counting natural numbers: a number is either zero, or one more than some other number.  This represented by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datatype with some simple functions below: 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Zero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dec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dec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n) =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add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add Zero n =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add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m) 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(add m 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is essentially the same as the structure of lists, except lists have some data involved.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 cons, dec = tail, add = ++, zero = empty,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 cons a list a). A better counting system is Binary:</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9.2) Binary Numbers: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nn-NO" sz="500" kern="100" spc="-46" dirty="0">
                <a:latin typeface="Verdana" panose="020B0604030504040204" pitchFamily="34" charset="0"/>
                <a:ea typeface="Verdana" panose="020B0604030504040204" pitchFamily="34" charset="0"/>
                <a:cs typeface="Courier New" panose="02070309020205020404" pitchFamily="49" charset="0"/>
              </a:rPr>
              <a:t>type Binary = [Digit] </a:t>
            </a:r>
          </a:p>
          <a:p>
            <a:r>
              <a:rPr lang="nn-NO" sz="500" kern="100" spc="-46" dirty="0">
                <a:latin typeface="Verdana" panose="020B0604030504040204" pitchFamily="34" charset="0"/>
                <a:ea typeface="Verdana" panose="020B0604030504040204" pitchFamily="34" charset="0"/>
                <a:cs typeface="Courier New" panose="02070309020205020404" pitchFamily="49" charset="0"/>
              </a:rPr>
              <a:t>data Digit = O | I </a:t>
            </a:r>
          </a:p>
          <a:p>
            <a:r>
              <a:rPr lang="nn-NO" sz="500" kern="100" spc="-46" dirty="0">
                <a:latin typeface="Verdana" panose="020B0604030504040204" pitchFamily="34" charset="0"/>
                <a:ea typeface="Verdana" panose="020B0604030504040204" pitchFamily="34" charset="0"/>
                <a:cs typeface="Courier New" panose="02070309020205020404" pitchFamily="49" charset="0"/>
              </a:rPr>
              <a:t>     deriving Eq</a:t>
            </a:r>
          </a:p>
          <a:p>
            <a:r>
              <a:rPr lang="nn-NO" sz="500" kern="100" spc="-46" dirty="0">
                <a:latin typeface="Verdana" panose="020B0604030504040204" pitchFamily="34" charset="0"/>
                <a:ea typeface="Verdana" panose="020B0604030504040204" pitchFamily="34" charset="0"/>
                <a:cs typeface="Courier New" panose="02070309020205020404" pitchFamily="49" charset="0"/>
              </a:rPr>
              <a:t>We use a list of digits to store our number, LSB first ([I,O,I,I] = 2</a:t>
            </a:r>
            <a:r>
              <a:rPr lang="nn-NO" sz="500" kern="100" spc="-46" baseline="30000" dirty="0">
                <a:latin typeface="Verdana" panose="020B0604030504040204" pitchFamily="34" charset="0"/>
                <a:ea typeface="Verdana" panose="020B0604030504040204" pitchFamily="34" charset="0"/>
                <a:cs typeface="Courier New" panose="02070309020205020404" pitchFamily="49" charset="0"/>
              </a:rPr>
              <a:t>0</a:t>
            </a:r>
            <a:r>
              <a:rPr lang="nn-NO" sz="500" kern="100" spc="-46" dirty="0">
                <a:latin typeface="Verdana" panose="020B0604030504040204" pitchFamily="34" charset="0"/>
                <a:ea typeface="Verdana" panose="020B0604030504040204" pitchFamily="34" charset="0"/>
                <a:cs typeface="Courier New" panose="02070309020205020404" pitchFamily="49" charset="0"/>
              </a:rPr>
              <a:t> + 2</a:t>
            </a:r>
            <a:r>
              <a:rPr lang="nn-NO" sz="50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nn-NO" sz="500" kern="100" spc="-46" dirty="0">
                <a:latin typeface="Verdana" panose="020B0604030504040204" pitchFamily="34" charset="0"/>
                <a:ea typeface="Verdana" panose="020B0604030504040204" pitchFamily="34" charset="0"/>
                <a:cs typeface="Courier New" panose="02070309020205020404" pitchFamily="49" charset="0"/>
              </a:rPr>
              <a:t> + 2</a:t>
            </a:r>
            <a:r>
              <a:rPr lang="nn-NO" sz="500" kern="100" spc="-46" baseline="30000" dirty="0">
                <a:latin typeface="Verdana" panose="020B0604030504040204" pitchFamily="34" charset="0"/>
                <a:ea typeface="Verdana" panose="020B0604030504040204" pitchFamily="34" charset="0"/>
                <a:cs typeface="Courier New" panose="02070309020205020404" pitchFamily="49" charset="0"/>
              </a:rPr>
              <a:t>3 </a:t>
            </a:r>
            <a:r>
              <a:rPr lang="nn-NO" sz="500" kern="100" spc="-46" dirty="0">
                <a:latin typeface="Verdana" panose="020B0604030504040204" pitchFamily="34" charset="0"/>
                <a:ea typeface="Verdana" panose="020B0604030504040204" pitchFamily="34" charset="0"/>
                <a:cs typeface="Courier New" panose="02070309020205020404" pitchFamily="49" charset="0"/>
              </a:rPr>
              <a:t>= 13). Add, sub are defined standardly. inc is defined as follows: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 Binary → Binary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 ] = [I]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(O : bs) = I : bs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(I : bs) = O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bs)</a:t>
            </a:r>
          </a:p>
          <a:p>
            <a:r>
              <a:rPr lang="nn-NO" sz="500" kern="100" spc="-46" dirty="0">
                <a:latin typeface="Verdana" panose="020B0604030504040204" pitchFamily="34" charset="0"/>
                <a:ea typeface="Verdana" panose="020B0604030504040204" pitchFamily="34" charset="0"/>
                <a:cs typeface="Courier New" panose="02070309020205020404" pitchFamily="49" charset="0"/>
              </a:rPr>
              <a:t>The worst case (I : bs) is O(n). But this case doesn’t always occur so we can use Amortized Analysis:</a:t>
            </a:r>
          </a:p>
          <a:p>
            <a:r>
              <a:rPr lang="nn-NO" sz="500" kern="100" spc="-46" dirty="0">
                <a:latin typeface="Verdana" panose="020B0604030504040204" pitchFamily="34" charset="0"/>
                <a:ea typeface="Verdana" panose="020B0604030504040204" pitchFamily="34" charset="0"/>
                <a:cs typeface="Courier New" panose="02070309020205020404" pitchFamily="49" charset="0"/>
              </a:rPr>
              <a:t>1) The cost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4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t + 1 where t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takeWhile</a:t>
            </a:r>
            <a:r>
              <a:rPr lang="en-GB" sz="500" kern="100" spc="-46" dirty="0">
                <a:latin typeface="Verdana" panose="020B0604030504040204" pitchFamily="34" charset="0"/>
                <a:ea typeface="Verdana" panose="020B0604030504040204" pitchFamily="34" charset="0"/>
                <a:cs typeface="Courier New" panose="02070309020205020404" pitchFamily="49" charset="0"/>
              </a:rPr>
              <a:t> (≡ I) bs)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b where b = length (filter (≡ I) bs) (aka the absolutely explosively bad case).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On Size Functions: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we're looking for some thing which gets "worse and worse" until we reach the "bad state" from which an expensive operation puts us into "the good state“. Our size function is the measure of the potential for an expensive operation to occur. For the dequeue case, we took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a:t>
            </a:r>
            <a:r>
              <a:rPr lang="en-GB" sz="500" kern="100" spc="-46" dirty="0">
                <a:latin typeface="Verdana" panose="020B0604030504040204" pitchFamily="34" charset="0"/>
                <a:ea typeface="Verdana" panose="020B0604030504040204" pitchFamily="34" charset="0"/>
                <a:cs typeface="Courier New" panose="02070309020205020404" pitchFamily="49" charset="0"/>
              </a:rPr>
              <a:t>| as this measures the balance between the two, which gets worse before exploding and being repaired. For the binary number case we measure (length (filter (== I) bs) as we measure the number of  Is which gets worse before exploding and being repaired. With Amortized Analysis, we just want to prove that our explosion happens over enough time and is cheap enough that our time complexity isn’t fucked.</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Now apply these to (*): Given a list of binary digits bs and another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bs, the following holds: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C</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(bs)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bs′</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 + 1 ⩽ 2 + b − b ′ where b ′ = b − t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 + 1 ⩽ 2 + b − (b − t + 1) ⇔ t + 1 ⩽ t + 1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is true so the approx. amortized cost is O(1).</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9.3) Binary Tree Lookup </a:t>
            </a:r>
            <a:r>
              <a:rPr lang="en-GB" sz="500" kern="100" spc="-46" dirty="0">
                <a:latin typeface="Verdana" panose="020B0604030504040204" pitchFamily="34" charset="0"/>
                <a:ea typeface="Verdana" panose="020B0604030504040204" pitchFamily="34" charset="0"/>
                <a:cs typeface="Courier New" panose="02070309020205020404" pitchFamily="49" charset="0"/>
              </a:rPr>
              <a:t>– Balanced Binary Trees are efficient.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data</a:t>
            </a:r>
            <a:r>
              <a:rPr lang="en-GB" sz="500" kern="100" spc="-46" dirty="0">
                <a:latin typeface="Verdana" panose="020B0604030504040204" pitchFamily="34" charset="0"/>
                <a:ea typeface="Verdana" panose="020B0604030504040204" pitchFamily="34" charset="0"/>
                <a:cs typeface="Courier New" panose="02070309020205020404" pitchFamily="49" charset="0"/>
              </a:rPr>
              <a:t> Tree a = Tip | Leaf a | Fork Int (Tree a) (Tree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Three constructors, 2 base cases. Tip = tree with no data, Leaf x only has one item. Fork n l r puts two trees together and the size of the tree. We only store data in the leaves, not in each node. We use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smart constructor </a:t>
            </a:r>
            <a:r>
              <a:rPr lang="en-GB" sz="500" kern="100" spc="-46" dirty="0">
                <a:latin typeface="Verdana" panose="020B0604030504040204" pitchFamily="34" charset="0"/>
                <a:ea typeface="Verdana" panose="020B0604030504040204" pitchFamily="34" charset="0"/>
                <a:cs typeface="Courier New" panose="02070309020205020404" pitchFamily="49" charset="0"/>
              </a:rPr>
              <a:t>to maintain that the size is properly stored in 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fork :: Tree a → Tree a → Tree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fork l r = Fork (length l + length r) l 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construct lists from these quite easily, the base cases are easy and the recursive case just does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r. The length function is simply 0 and 1 for the base cases, and n for the Fork case.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lookup function is slightly unusual:</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 :: Tree a → Int → a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Tip !! n = error "(!!): no values in a Tip!"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Leaf x !! 0 = x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Fork n l r !! 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k &lt; m = l !! k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r !! (k −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m = length 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Balanced tree -&gt; O(log n) time for as we recurse into one half.</a:t>
            </a:r>
          </a:p>
        </p:txBody>
      </p:sp>
      <p:pic>
        <p:nvPicPr>
          <p:cNvPr id="12" name="Picture 11">
            <a:extLst>
              <a:ext uri="{FF2B5EF4-FFF2-40B4-BE49-F238E27FC236}">
                <a16:creationId xmlns:a16="http://schemas.microsoft.com/office/drawing/2014/main" id="{C6F1401E-2251-799B-FAE4-C64232E8AF14}"/>
              </a:ext>
            </a:extLst>
          </p:cNvPr>
          <p:cNvPicPr>
            <a:picLocks noChangeAspect="1"/>
          </p:cNvPicPr>
          <p:nvPr/>
        </p:nvPicPr>
        <p:blipFill rotWithShape="1">
          <a:blip r:embed="rId4"/>
          <a:srcRect l="1728" t="1" b="-1"/>
          <a:stretch/>
        </p:blipFill>
        <p:spPr>
          <a:xfrm>
            <a:off x="8894234" y="65619"/>
            <a:ext cx="812799" cy="194947"/>
          </a:xfrm>
          <a:prstGeom prst="rect">
            <a:avLst/>
          </a:prstGeom>
        </p:spPr>
      </p:pic>
    </p:spTree>
    <p:extLst>
      <p:ext uri="{BB962C8B-B14F-4D97-AF65-F5344CB8AC3E}">
        <p14:creationId xmlns:p14="http://schemas.microsoft.com/office/powerpoint/2010/main" val="305761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BB1C0B-EAA9-98E2-25BE-D827AEF7E546}"/>
              </a:ext>
            </a:extLst>
          </p:cNvPr>
          <p:cNvSpPr txBox="1"/>
          <p:nvPr/>
        </p:nvSpPr>
        <p:spPr>
          <a:xfrm>
            <a:off x="-85725" y="-49212"/>
            <a:ext cx="1743076"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9.4) Random Access Lists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standard list representation models itself 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Peano</a:t>
            </a:r>
            <a:r>
              <a:rPr lang="en-GB" sz="500" kern="100" spc="-46" dirty="0">
                <a:latin typeface="Verdana" panose="020B0604030504040204" pitchFamily="34" charset="0"/>
                <a:ea typeface="Verdana" panose="020B0604030504040204" pitchFamily="34" charset="0"/>
                <a:cs typeface="Courier New" panose="02070309020205020404" pitchFamily="49" charset="0"/>
              </a:rPr>
              <a:t> Numbers. Random Access Lists model the structure on </a:t>
            </a:r>
            <a:r>
              <a:rPr lang="en-GB" sz="500" b="1" kern="100" spc="-46" dirty="0">
                <a:latin typeface="Verdana" panose="020B0604030504040204" pitchFamily="34" charset="0"/>
                <a:ea typeface="Verdana" panose="020B0604030504040204" pitchFamily="34" charset="0"/>
                <a:cs typeface="Courier New" panose="02070309020205020404" pitchFamily="49" charset="0"/>
              </a:rPr>
              <a:t>Binary Numbers </a:t>
            </a:r>
            <a:r>
              <a:rPr lang="en-GB" sz="500" kern="100" spc="-46" dirty="0">
                <a:latin typeface="Verdana" panose="020B0604030504040204" pitchFamily="34" charset="0"/>
                <a:ea typeface="Verdana" panose="020B0604030504040204" pitchFamily="34" charset="0"/>
                <a:cs typeface="Courier New" panose="02070309020205020404" pitchFamily="49" charset="0"/>
              </a:rPr>
              <a:t>instead, which has its own benefits.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newtype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[Tree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has the same complexity as a tree.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Int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 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isEmpty</a:t>
            </a:r>
            <a:r>
              <a:rPr lang="en-GB" sz="500" kern="100" spc="-46" dirty="0">
                <a:latin typeface="Verdana" panose="020B0604030504040204" pitchFamily="34" charset="0"/>
                <a:ea typeface="Verdana" panose="020B0604030504040204" pitchFamily="34" charset="0"/>
                <a:cs typeface="Courier New" panose="02070309020205020404" pitchFamily="49" charset="0"/>
              </a:rPr>
              <a:t> 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 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k &lt; m = t !! 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 (k −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m = length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Given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the cost of performing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k is O(log k) in the worst case. The interesting operation is the cons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(Leaf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 Tree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 [Tree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Tip:ts</a:t>
            </a:r>
            <a:r>
              <a:rPr lang="en-GB" sz="500" kern="100" spc="-46" dirty="0">
                <a:latin typeface="Verdana" panose="020B0604030504040204" pitchFamily="34" charset="0"/>
                <a:ea typeface="Verdana" panose="020B0604030504040204" pitchFamily="34" charset="0"/>
                <a:cs typeface="Courier New" panose="02070309020205020404" pitchFamily="49" charset="0"/>
              </a:rPr>
              <a:t>)) = 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 Tip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(fork t 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Notice that this follows the structure of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inc</a:t>
            </a:r>
            <a:r>
              <a:rPr lang="en-GB" sz="500" kern="100" spc="-46" dirty="0">
                <a:latin typeface="Verdana" panose="020B0604030504040204" pitchFamily="34" charset="0"/>
                <a:ea typeface="Verdana" panose="020B0604030504040204" pitchFamily="34" charset="0"/>
                <a:cs typeface="Courier New" panose="02070309020205020404" pitchFamily="49" charset="0"/>
              </a:rPr>
              <a:t> :: Binary → Binary function, benefiting from similar amortized complexity.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10) Searching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search for an item in a structure, we must have some notion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equality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 a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 a → a → Bool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Valid implementations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 need to have an equality operator that behaves well - we need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reflexity</a:t>
            </a:r>
            <a:r>
              <a:rPr lang="en-GB" sz="500" b="1" kern="100" spc="-46" dirty="0">
                <a:latin typeface="Verdana" panose="020B0604030504040204" pitchFamily="34" charset="0"/>
                <a:ea typeface="Verdana" panose="020B0604030504040204" pitchFamily="34" charset="0"/>
                <a:cs typeface="Courier New" panose="02070309020205020404" pitchFamily="49" charset="0"/>
              </a:rPr>
              <a:t>, transitivity and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antisymmetry</a:t>
            </a:r>
            <a:r>
              <a:rPr lang="en-GB" sz="500" kern="100" spc="-46" dirty="0">
                <a:latin typeface="Verdana" panose="020B0604030504040204" pitchFamily="34" charset="0"/>
                <a:ea typeface="Verdana" panose="020B0604030504040204" pitchFamily="34" charset="0"/>
                <a:cs typeface="Courier New" panose="02070309020205020404" pitchFamily="49" charset="0"/>
              </a:rPr>
              <a:t>. The language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doesn’t enforce this, we must implement it validly.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Here’s an example implementation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Fruit = Apple | Orange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instance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 Fruit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Apple  ≡ Apple  = True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Orange ≡ Orange = True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_ ≡ _      = False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simplest way to search a list is to just query the entire thing until we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elem</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a:t>
            </a:r>
            <a:r>
              <a:rPr lang="fr-FR" sz="500" kern="100" spc="-46" dirty="0" err="1">
                <a:latin typeface="Verdana" panose="020B0604030504040204" pitchFamily="34" charset="0"/>
                <a:ea typeface="Verdana" panose="020B0604030504040204" pitchFamily="34" charset="0"/>
                <a:cs typeface="Courier New" panose="02070309020205020404" pitchFamily="49" charset="0"/>
              </a:rPr>
              <a:t>ummage</a:t>
            </a:r>
            <a:r>
              <a:rPr lang="fr-FR" sz="500" kern="100" spc="-46" dirty="0">
                <a:latin typeface="Verdana" panose="020B0604030504040204" pitchFamily="34" charset="0"/>
                <a:ea typeface="Verdana" panose="020B0604030504040204" pitchFamily="34" charset="0"/>
                <a:cs typeface="Courier New" panose="02070309020205020404" pitchFamily="49" charset="0"/>
              </a:rPr>
              <a:t> x [ ] = False </a:t>
            </a:r>
          </a:p>
          <a:p>
            <a:r>
              <a:rPr lang="fr-FR" sz="500" kern="100" spc="-46" dirty="0" err="1">
                <a:latin typeface="Verdana" panose="020B0604030504040204" pitchFamily="34" charset="0"/>
                <a:ea typeface="Verdana" panose="020B0604030504040204" pitchFamily="34" charset="0"/>
                <a:cs typeface="Courier New" panose="02070309020205020404" pitchFamily="49" charset="0"/>
              </a:rPr>
              <a:t>rummage</a:t>
            </a:r>
            <a:r>
              <a:rPr lang="fr-FR" sz="500" kern="100" spc="-46" dirty="0">
                <a:latin typeface="Verdana" panose="020B0604030504040204" pitchFamily="34" charset="0"/>
                <a:ea typeface="Verdana" panose="020B0604030504040204" pitchFamily="34" charset="0"/>
                <a:cs typeface="Courier New" panose="02070309020205020404" pitchFamily="49" charset="0"/>
              </a:rPr>
              <a:t> x (y : </a:t>
            </a:r>
            <a:r>
              <a:rPr lang="fr-FR" sz="500" kern="100" spc="-46" dirty="0" err="1">
                <a:latin typeface="Verdana" panose="020B0604030504040204" pitchFamily="34" charset="0"/>
                <a:ea typeface="Verdana" panose="020B0604030504040204" pitchFamily="34" charset="0"/>
                <a:cs typeface="Courier New" panose="02070309020205020404" pitchFamily="49" charset="0"/>
              </a:rPr>
              <a:t>ys</a:t>
            </a:r>
            <a:r>
              <a:rPr lang="fr-FR" sz="500" kern="100" spc="-46" dirty="0">
                <a:latin typeface="Verdana" panose="020B0604030504040204" pitchFamily="34" charset="0"/>
                <a:ea typeface="Verdana" panose="020B0604030504040204" pitchFamily="34" charset="0"/>
                <a:cs typeface="Courier New" panose="02070309020205020404" pitchFamily="49" charset="0"/>
              </a:rPr>
              <a:t>) = x ≡ y ∨ </a:t>
            </a:r>
            <a:r>
              <a:rPr lang="fr-FR" sz="500" kern="100" spc="-46" dirty="0" err="1">
                <a:latin typeface="Verdana" panose="020B0604030504040204" pitchFamily="34" charset="0"/>
                <a:ea typeface="Verdana" panose="020B0604030504040204" pitchFamily="34" charset="0"/>
                <a:cs typeface="Courier New" panose="02070309020205020404" pitchFamily="49" charset="0"/>
              </a:rPr>
              <a:t>rummage</a:t>
            </a:r>
            <a:r>
              <a:rPr lang="fr-FR" sz="500" kern="100" spc="-46" dirty="0">
                <a:latin typeface="Verdana" panose="020B0604030504040204" pitchFamily="34" charset="0"/>
                <a:ea typeface="Verdana" panose="020B0604030504040204" pitchFamily="34" charset="0"/>
                <a:cs typeface="Courier New" panose="02070309020205020404" pitchFamily="49" charset="0"/>
              </a:rPr>
              <a:t> x </a:t>
            </a:r>
            <a:r>
              <a:rPr lang="fr-FR" sz="500" kern="100" spc="-46" dirty="0" err="1">
                <a:latin typeface="Verdana" panose="020B0604030504040204" pitchFamily="34" charset="0"/>
                <a:ea typeface="Verdana" panose="020B0604030504040204" pitchFamily="34" charset="0"/>
                <a:cs typeface="Courier New" panose="02070309020205020404" pitchFamily="49" charset="0"/>
              </a:rPr>
              <a:t>ys</a:t>
            </a:r>
            <a:endParaRPr lang="fr-FR"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improve on this by using a data structure with more order</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10.1) Ordered Lists</a:t>
            </a:r>
            <a:r>
              <a:rPr lang="en-GB" sz="500" kern="100" spc="-46" dirty="0">
                <a:latin typeface="Verdana" panose="020B0604030504040204" pitchFamily="34" charset="0"/>
                <a:ea typeface="Verdana" panose="020B0604030504040204" pitchFamily="34" charset="0"/>
                <a:cs typeface="Courier New" panose="02070309020205020404" pitchFamily="49" charset="0"/>
              </a:rPr>
              <a:t>: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assumption that the elements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can be ordered is recorded with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Ord constraint, which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expects  the (⩽) relation to be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defined. The Ord class itself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relies on the existence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 so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that the  order (⩽)  can be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compatible with equality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 a ⇒ Ord a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 a → a → Bool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require that the ⩽ relation is a partial order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transitive, reflexive, antisymmetric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(x ⩽ y ∧ y ⩽ x). We could implement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empty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insert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delete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member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Bool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union :: Ord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inter :: Ord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write member like so, but it has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same time complexity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 Ord a ⇒ a → [a] → Bool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x [ ] = False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x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 = x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y ∨ (x &lt; y ∧ member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10.2) Search 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 Quicksort works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by taking a pivot that partitions data into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two parts. The structure of this recursion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can be captured in this tree: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Tree a = Nil | Node (Tree a) a (Tree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Constructing this tree is like the splitting step of quicksort: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instance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Tree where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Tree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 ] = Nil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us)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vs)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(us, vs) = partition (⩽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allows faster access to elements when balanced.</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 Ord a ⇒ a → Tree a → Bool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x Nil = False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member x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True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&lt; y = member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member x rt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If the tree is balanced, then its depth will force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member</a:t>
            </a:r>
            <a:r>
              <a:rPr lang="en-GB" sz="500" kern="100" spc="-46" dirty="0">
                <a:latin typeface="Verdana" panose="020B0604030504040204" pitchFamily="34" charset="0"/>
                <a:ea typeface="Verdana" panose="020B0604030504040204" pitchFamily="34" charset="0"/>
                <a:cs typeface="Courier New" panose="02070309020205020404" pitchFamily="49" charset="0"/>
              </a:rPr>
              <a:t>(n) ∈ O(log(n)), where n is the number of elements in the tree. The worst case is still linear though. </a:t>
            </a:r>
          </a:p>
        </p:txBody>
      </p:sp>
      <p:sp>
        <p:nvSpPr>
          <p:cNvPr id="3" name="TextBox 2">
            <a:extLst>
              <a:ext uri="{FF2B5EF4-FFF2-40B4-BE49-F238E27FC236}">
                <a16:creationId xmlns:a16="http://schemas.microsoft.com/office/drawing/2014/main" id="{69879C88-9C6B-BAE3-CB34-88E6070DC23F}"/>
              </a:ext>
            </a:extLst>
          </p:cNvPr>
          <p:cNvSpPr txBox="1"/>
          <p:nvPr/>
        </p:nvSpPr>
        <p:spPr>
          <a:xfrm>
            <a:off x="1483783" y="-53445"/>
            <a:ext cx="1904310" cy="7632859"/>
          </a:xfrm>
          <a:prstGeom prst="rect">
            <a:avLst/>
          </a:prstGeom>
          <a:noFill/>
        </p:spPr>
        <p:txBody>
          <a:bodyPr wrap="square">
            <a:spAutoFit/>
          </a:bodyPr>
          <a:lstStyle/>
          <a:p>
            <a:r>
              <a:rPr lang="en-GB" sz="500" b="1" kern="100" spc="-46" dirty="0">
                <a:latin typeface="Verdana" panose="020B0604030504040204" pitchFamily="34" charset="0"/>
                <a:ea typeface="Verdana" panose="020B0604030504040204" pitchFamily="34" charset="0"/>
                <a:cs typeface="Courier New" panose="02070309020205020404" pitchFamily="49" charset="0"/>
              </a:rPr>
              <a:t>10.2.1) Binary Search (AVL) 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 balanced trees by keeping track of height: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type Height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Htip|HNode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make sure trees are constructed in the proper way where height is preserved, a smart constructor is used: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x rt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x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h =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height rt) + 1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height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HTip</a:t>
            </a:r>
            <a:r>
              <a:rPr lang="en-GB" sz="500" kern="100" spc="-46" dirty="0">
                <a:latin typeface="Verdana" panose="020B0604030504040204" pitchFamily="34" charset="0"/>
                <a:ea typeface="Verdana" panose="020B0604030504040204" pitchFamily="34" charset="0"/>
                <a:cs typeface="Courier New" panose="02070309020205020404" pitchFamily="49" charset="0"/>
              </a:rPr>
              <a:t> =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x rt) = h</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is the difficult case, as we must maintain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balancedness</a:t>
            </a:r>
            <a:r>
              <a:rPr lang="en-GB" sz="500" kern="100" spc="-46" dirty="0">
                <a:latin typeface="Verdana" panose="020B0604030504040204" pitchFamily="34" charset="0"/>
                <a:ea typeface="Verdana" panose="020B0604030504040204" pitchFamily="34" charset="0"/>
                <a:cs typeface="Courier New" panose="02070309020205020404" pitchFamily="49" charset="0"/>
              </a:rPr>
              <a:t> of our tree. We use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and balancer smart constructors, to maintain the invariant:</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The difference in height between siblings is at most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instance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HTip</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HTip</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HTip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&lt;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(insert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balancer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(insert x rt)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There are multiple cases to consider for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and balancer: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The height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and rt differ by at most 1 already. Focusing on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case – inserting into the left tree, we only need compare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height rt: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height rt ⩽ 1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fall into this case tree must be one of the two balanced trees</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2) Assume the difference is exactly 2, this occurs if the initial tree has an imbalance of at most 1 to begin with. Inserting another element will increase the imbalance by 1 level. If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height rt + 2 then further analysis on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subchildren</a:t>
            </a:r>
            <a:r>
              <a:rPr lang="en-GB" sz="500" kern="100" spc="-46" dirty="0">
                <a:latin typeface="Verdana" panose="020B0604030504040204" pitchFamily="34" charset="0"/>
                <a:ea typeface="Verdana" panose="020B0604030504040204" pitchFamily="34" charset="0"/>
                <a:cs typeface="Courier New" panose="02070309020205020404" pitchFamily="49" charset="0"/>
              </a:rPr>
              <a: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yields some interesting cases.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Suppose that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&gt;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Assuming that height rt = h, then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h + 2, and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 h + 1. This is depicted by the left hand diagram below, and can be rotated to the right using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to produce the balanced tree to the right.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final case is when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&lt;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Assuming h = height rt it’s possible to reason the tree is shaped as so, 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w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lrlt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rrlt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These cases can be encoded by: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case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llt</a:t>
            </a:r>
            <a:r>
              <a:rPr lang="en-GB" sz="500" kern="100" spc="-46" dirty="0">
                <a:latin typeface="Verdana" panose="020B0604030504040204" pitchFamily="34" charset="0"/>
                <a:ea typeface="Verdana" panose="020B0604030504040204" pitchFamily="34" charset="0"/>
                <a:cs typeface="Courier New" panose="02070309020205020404" pitchFamily="49" charset="0"/>
              </a:rPr>
              <a:t> ⩾ height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rlt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(rotl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All that is needed is a suitable definition of rotl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can be done by simple pattern matching: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p x q) y 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p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q y 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rotl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rotl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p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q y 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hnode</a:t>
            </a:r>
            <a:r>
              <a:rPr lang="en-GB" sz="500" kern="100" spc="-46" dirty="0">
                <a:latin typeface="Verdana" panose="020B0604030504040204" pitchFamily="34" charset="0"/>
                <a:ea typeface="Verdana" panose="020B0604030504040204" pitchFamily="34" charset="0"/>
                <a:cs typeface="Courier New" panose="02070309020205020404" pitchFamily="49" charset="0"/>
              </a:rPr>
              <a:t> p x q) y 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code for balancer follows a similar reasoning.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rotl,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balancel</a:t>
            </a:r>
            <a:r>
              <a:rPr lang="en-GB" sz="500" kern="100" spc="-46" dirty="0">
                <a:latin typeface="Verdana" panose="020B0604030504040204" pitchFamily="34" charset="0"/>
                <a:ea typeface="Verdana" panose="020B0604030504040204" pitchFamily="34" charset="0"/>
                <a:cs typeface="Courier New" panose="02070309020205020404" pitchFamily="49" charset="0"/>
              </a:rPr>
              <a:t> and balancer are all O(1), the insert function costs only O(log(n)) time, assuming a balanced tree, to create a balanced tree with an element inserted. This all works as our value size invariants are maintained.</a:t>
            </a:r>
          </a:p>
        </p:txBody>
      </p:sp>
      <p:pic>
        <p:nvPicPr>
          <p:cNvPr id="6" name="Picture 5">
            <a:extLst>
              <a:ext uri="{FF2B5EF4-FFF2-40B4-BE49-F238E27FC236}">
                <a16:creationId xmlns:a16="http://schemas.microsoft.com/office/drawing/2014/main" id="{138F3EDD-4D9D-CFAF-1B3B-C6EF94112AEE}"/>
              </a:ext>
            </a:extLst>
          </p:cNvPr>
          <p:cNvPicPr>
            <a:picLocks noChangeAspect="1"/>
          </p:cNvPicPr>
          <p:nvPr/>
        </p:nvPicPr>
        <p:blipFill rotWithShape="1">
          <a:blip r:embed="rId3"/>
          <a:srcRect t="1642" b="4688"/>
          <a:stretch/>
        </p:blipFill>
        <p:spPr>
          <a:xfrm>
            <a:off x="1437429" y="2339109"/>
            <a:ext cx="1904310" cy="533519"/>
          </a:xfrm>
          <a:prstGeom prst="rect">
            <a:avLst/>
          </a:prstGeom>
        </p:spPr>
      </p:pic>
      <p:pic>
        <p:nvPicPr>
          <p:cNvPr id="10" name="Picture 9">
            <a:extLst>
              <a:ext uri="{FF2B5EF4-FFF2-40B4-BE49-F238E27FC236}">
                <a16:creationId xmlns:a16="http://schemas.microsoft.com/office/drawing/2014/main" id="{F06B196C-3AC9-0731-AF00-307E95C61227}"/>
              </a:ext>
            </a:extLst>
          </p:cNvPr>
          <p:cNvPicPr>
            <a:picLocks noChangeAspect="1"/>
          </p:cNvPicPr>
          <p:nvPr/>
        </p:nvPicPr>
        <p:blipFill rotWithShape="1">
          <a:blip r:embed="rId4"/>
          <a:srcRect t="1157" r="647" b="3455"/>
          <a:stretch/>
        </p:blipFill>
        <p:spPr>
          <a:xfrm>
            <a:off x="1804190" y="4487350"/>
            <a:ext cx="951626" cy="773626"/>
          </a:xfrm>
          <a:prstGeom prst="rect">
            <a:avLst/>
          </a:prstGeom>
        </p:spPr>
      </p:pic>
      <p:sp>
        <p:nvSpPr>
          <p:cNvPr id="13" name="TextBox 12">
            <a:extLst>
              <a:ext uri="{FF2B5EF4-FFF2-40B4-BE49-F238E27FC236}">
                <a16:creationId xmlns:a16="http://schemas.microsoft.com/office/drawing/2014/main" id="{BEBC7725-3155-E8D4-60B0-3F86FA93D496}"/>
              </a:ext>
            </a:extLst>
          </p:cNvPr>
          <p:cNvSpPr txBox="1"/>
          <p:nvPr/>
        </p:nvSpPr>
        <p:spPr>
          <a:xfrm>
            <a:off x="3188759" y="-53445"/>
            <a:ext cx="1932516" cy="4247317"/>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11) Red Black 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 Another way of creating balanced trees, they don’t store height but rather the colour of a node - red/black.</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data Colour = R | B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data RBTree a = E | N Colour (RBTree a) a (RBTree a)</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have </a:t>
            </a:r>
            <a:r>
              <a:rPr lang="en-GB" sz="500" b="1" kern="100" spc="-46" dirty="0">
                <a:latin typeface="Verdana" panose="020B0604030504040204" pitchFamily="34" charset="0"/>
                <a:ea typeface="Verdana" panose="020B0604030504040204" pitchFamily="34" charset="0"/>
                <a:cs typeface="Courier New" panose="02070309020205020404" pitchFamily="49" charset="0"/>
              </a:rPr>
              <a:t>two invariants: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Every red node has a black parent node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rPr>
              <a:t>Every path from the root node to a leaf must have the same number of black nodes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These invariants enforce that the tree is imbalanced by at most a factor of 2 in one of the branches. Grants fast searching.</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instance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Poset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where I</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nsert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t = blacken (go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go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go E = N R E x 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go t@(N c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&lt; y = balance c (go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&gt; y = balance c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y (go rt)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blacken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blacken (N 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x rt) = N B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x rt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blacken t = 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Blacken is only ever applied to the result of go t, so it will only ever affect the root node, enforcing variant 1 for that node. The balance function balances the tree by ensuring no red nodes with red children. Assuming that the tree is valid to start with, the only new red node will have been inserted at one of the leaves. The innermost application of balance will be able to fix a potential red-red conflict, but may itself create a new red node that needs fixing by the next call to balance. 4 cases for balance: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5" name="Picture 14">
            <a:extLst>
              <a:ext uri="{FF2B5EF4-FFF2-40B4-BE49-F238E27FC236}">
                <a16:creationId xmlns:a16="http://schemas.microsoft.com/office/drawing/2014/main" id="{7CD980FD-568E-D209-42F8-7CDF809533B6}"/>
              </a:ext>
            </a:extLst>
          </p:cNvPr>
          <p:cNvPicPr>
            <a:picLocks noChangeAspect="1"/>
          </p:cNvPicPr>
          <p:nvPr/>
        </p:nvPicPr>
        <p:blipFill rotWithShape="1">
          <a:blip r:embed="rId5"/>
          <a:srcRect t="4201" b="-1"/>
          <a:stretch/>
        </p:blipFill>
        <p:spPr>
          <a:xfrm>
            <a:off x="3278984" y="763926"/>
            <a:ext cx="975699" cy="922879"/>
          </a:xfrm>
          <a:prstGeom prst="rect">
            <a:avLst/>
          </a:prstGeom>
        </p:spPr>
      </p:pic>
      <p:pic>
        <p:nvPicPr>
          <p:cNvPr id="17" name="Picture 16">
            <a:extLst>
              <a:ext uri="{FF2B5EF4-FFF2-40B4-BE49-F238E27FC236}">
                <a16:creationId xmlns:a16="http://schemas.microsoft.com/office/drawing/2014/main" id="{31A0AF60-7ACD-7E79-646F-95B67679A913}"/>
              </a:ext>
            </a:extLst>
          </p:cNvPr>
          <p:cNvPicPr>
            <a:picLocks noChangeAspect="1"/>
          </p:cNvPicPr>
          <p:nvPr/>
        </p:nvPicPr>
        <p:blipFill rotWithShape="1">
          <a:blip r:embed="rId6"/>
          <a:srcRect b="2559"/>
          <a:stretch/>
        </p:blipFill>
        <p:spPr>
          <a:xfrm>
            <a:off x="1077144" y="5324368"/>
            <a:ext cx="2717588" cy="742311"/>
          </a:xfrm>
          <a:prstGeom prst="rect">
            <a:avLst/>
          </a:prstGeom>
        </p:spPr>
      </p:pic>
      <p:pic>
        <p:nvPicPr>
          <p:cNvPr id="19" name="Picture 18">
            <a:extLst>
              <a:ext uri="{FF2B5EF4-FFF2-40B4-BE49-F238E27FC236}">
                <a16:creationId xmlns:a16="http://schemas.microsoft.com/office/drawing/2014/main" id="{F847D222-5C0B-1D17-9FAC-00A7044BCFF9}"/>
              </a:ext>
            </a:extLst>
          </p:cNvPr>
          <p:cNvPicPr>
            <a:picLocks noChangeAspect="1"/>
          </p:cNvPicPr>
          <p:nvPr/>
        </p:nvPicPr>
        <p:blipFill rotWithShape="1">
          <a:blip r:embed="rId7"/>
          <a:srcRect l="979" t="-2290" b="2290"/>
          <a:stretch/>
        </p:blipFill>
        <p:spPr>
          <a:xfrm>
            <a:off x="865674" y="3569719"/>
            <a:ext cx="2717588" cy="679832"/>
          </a:xfrm>
          <a:prstGeom prst="rect">
            <a:avLst/>
          </a:prstGeom>
        </p:spPr>
      </p:pic>
      <p:sp>
        <p:nvSpPr>
          <p:cNvPr id="21" name="TextBox 20">
            <a:extLst>
              <a:ext uri="{FF2B5EF4-FFF2-40B4-BE49-F238E27FC236}">
                <a16:creationId xmlns:a16="http://schemas.microsoft.com/office/drawing/2014/main" id="{07900644-2D8B-9997-47F3-85E09142E7A6}"/>
              </a:ext>
            </a:extLst>
          </p:cNvPr>
          <p:cNvSpPr txBox="1"/>
          <p:nvPr/>
        </p:nvSpPr>
        <p:spPr>
          <a:xfrm>
            <a:off x="2725236" y="4423958"/>
            <a:ext cx="598114" cy="1246495"/>
          </a:xfrm>
          <a:prstGeom prst="rect">
            <a:avLst/>
          </a:prstGeom>
          <a:noFill/>
        </p:spPr>
        <p:txBody>
          <a:bodyPr wrap="square" rtlCol="0">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To balance this tree we need to place x as the root and have subtrees of equal height h+1. We do this by first rotating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lt</a:t>
            </a:r>
            <a:r>
              <a:rPr lang="en-GB" sz="500" kern="100" spc="-46" dirty="0">
                <a:latin typeface="Verdana" panose="020B0604030504040204" pitchFamily="34" charset="0"/>
                <a:ea typeface="Verdana" panose="020B0604030504040204" pitchFamily="34" charset="0"/>
                <a:cs typeface="Courier New" panose="02070309020205020404" pitchFamily="49" charset="0"/>
              </a:rPr>
              <a:t> to the left, and then rotating the entire thing to the right.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dirty="0">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2F434129-D9AE-21E8-30E1-3D07BFD1831E}"/>
              </a:ext>
            </a:extLst>
          </p:cNvPr>
          <p:cNvSpPr txBox="1"/>
          <p:nvPr/>
        </p:nvSpPr>
        <p:spPr>
          <a:xfrm>
            <a:off x="4141007" y="702205"/>
            <a:ext cx="980268" cy="1092607"/>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The insert x function inserts a new red leaf at the bottom of the tree that contains x. We recursively call the go function on the appropriate subtree until an empty node is found. Every node along the path to that leaf is balanced by applying the balance function. To ensure that the parent node is not red, the blacken function is applied to the final result.</a:t>
            </a:r>
          </a:p>
        </p:txBody>
      </p:sp>
      <p:pic>
        <p:nvPicPr>
          <p:cNvPr id="25" name="Picture 24">
            <a:extLst>
              <a:ext uri="{FF2B5EF4-FFF2-40B4-BE49-F238E27FC236}">
                <a16:creationId xmlns:a16="http://schemas.microsoft.com/office/drawing/2014/main" id="{9799975A-A625-62DC-ED37-8A103603A853}"/>
              </a:ext>
            </a:extLst>
          </p:cNvPr>
          <p:cNvPicPr>
            <a:picLocks noChangeAspect="1"/>
          </p:cNvPicPr>
          <p:nvPr/>
        </p:nvPicPr>
        <p:blipFill>
          <a:blip r:embed="rId8"/>
          <a:stretch>
            <a:fillRect/>
          </a:stretch>
        </p:blipFill>
        <p:spPr>
          <a:xfrm>
            <a:off x="3278984" y="3347548"/>
            <a:ext cx="1932516" cy="562894"/>
          </a:xfrm>
          <a:prstGeom prst="rect">
            <a:avLst/>
          </a:prstGeom>
        </p:spPr>
      </p:pic>
      <p:pic>
        <p:nvPicPr>
          <p:cNvPr id="27" name="Picture 26">
            <a:extLst>
              <a:ext uri="{FF2B5EF4-FFF2-40B4-BE49-F238E27FC236}">
                <a16:creationId xmlns:a16="http://schemas.microsoft.com/office/drawing/2014/main" id="{E313DD7A-356C-F095-75BF-38D817B7E4B5}"/>
              </a:ext>
            </a:extLst>
          </p:cNvPr>
          <p:cNvPicPr>
            <a:picLocks noChangeAspect="1"/>
          </p:cNvPicPr>
          <p:nvPr/>
        </p:nvPicPr>
        <p:blipFill rotWithShape="1">
          <a:blip r:embed="rId9"/>
          <a:srcRect l="2994" t="6562" b="1854"/>
          <a:stretch/>
        </p:blipFill>
        <p:spPr>
          <a:xfrm>
            <a:off x="3660775" y="3971701"/>
            <a:ext cx="855214" cy="515520"/>
          </a:xfrm>
          <a:prstGeom prst="rect">
            <a:avLst/>
          </a:prstGeom>
        </p:spPr>
      </p:pic>
      <p:sp>
        <p:nvSpPr>
          <p:cNvPr id="28" name="TextBox 27">
            <a:extLst>
              <a:ext uri="{FF2B5EF4-FFF2-40B4-BE49-F238E27FC236}">
                <a16:creationId xmlns:a16="http://schemas.microsoft.com/office/drawing/2014/main" id="{303FB2ED-8F14-F313-2A28-2F33289430DB}"/>
              </a:ext>
            </a:extLst>
          </p:cNvPr>
          <p:cNvSpPr txBox="1"/>
          <p:nvPr/>
        </p:nvSpPr>
        <p:spPr>
          <a:xfrm>
            <a:off x="3493037" y="3863068"/>
            <a:ext cx="1456708" cy="707886"/>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We arrange the resulting tree like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9" name="TextBox 28">
            <a:extLst>
              <a:ext uri="{FF2B5EF4-FFF2-40B4-BE49-F238E27FC236}">
                <a16:creationId xmlns:a16="http://schemas.microsoft.com/office/drawing/2014/main" id="{A3DCC21E-1022-EC91-D04B-F8C2A3313057}"/>
              </a:ext>
            </a:extLst>
          </p:cNvPr>
          <p:cNvSpPr txBox="1"/>
          <p:nvPr/>
        </p:nvSpPr>
        <p:spPr>
          <a:xfrm>
            <a:off x="3135085" y="4442075"/>
            <a:ext cx="2348108" cy="1246495"/>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We do this with pattern matching all 4 cases:</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 Colour → RBTree a → a → RBTree a → RBTree a</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B (N R (NR a x b) y c) z d = N R (N B a x b) y (N B c z d)</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B (N R a x (NR b y c)) z d = N R (N B a x b) y (N B c z d)</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B a x (N R (N R b y c) z d) = N R (N B a x b) y (N B c z d)</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B a x (N R b y (N R c z d)) = N R (N B a x b) y (N B c z d)</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balance c lt x rt = N c lt x rt</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Building an RBT from a list can be achieved by recursively inserting all the elements from the list into a tree. This costs O(n log n) but is O(n) if sorted list</a:t>
            </a:r>
          </a:p>
          <a:p>
            <a:r>
              <a:rPr lang="pt-BR" sz="500" b="1" u="sng" kern="100" spc="-46" dirty="0">
                <a:latin typeface="Verdana" panose="020B0604030504040204" pitchFamily="34" charset="0"/>
                <a:ea typeface="Verdana" panose="020B0604030504040204" pitchFamily="34" charset="0"/>
                <a:cs typeface="Courier New" panose="02070309020205020404" pitchFamily="49" charset="0"/>
              </a:rPr>
              <a:t>12) Randomized Algorithms</a:t>
            </a:r>
            <a:r>
              <a:rPr lang="pt-BR" sz="500" kern="100" spc="-46" dirty="0">
                <a:latin typeface="Verdana" panose="020B0604030504040204" pitchFamily="34" charset="0"/>
                <a:ea typeface="Verdana" panose="020B0604030504040204" pitchFamily="34" charset="0"/>
                <a:cs typeface="Courier New" panose="02070309020205020404" pitchFamily="49" charset="0"/>
              </a:rPr>
              <a:t> – an algorithm that uses random values in its execution to produce a result. They’re desirable when they produce results quickly with high probability. Two types: </a:t>
            </a:r>
            <a:r>
              <a:rPr lang="en-GB" sz="500" b="1" kern="100" spc="-46" dirty="0">
                <a:latin typeface="Verdana" panose="020B0604030504040204" pitchFamily="34" charset="0"/>
                <a:ea typeface="Verdana" panose="020B0604030504040204" pitchFamily="34" charset="0"/>
                <a:cs typeface="Courier New" panose="02070309020205020404" pitchFamily="49" charset="0"/>
              </a:rPr>
              <a:t>Monte Carlo </a:t>
            </a:r>
            <a:r>
              <a:rPr lang="en-GB" sz="500" kern="100" spc="-46" dirty="0">
                <a:latin typeface="Verdana" panose="020B0604030504040204" pitchFamily="34" charset="0"/>
                <a:ea typeface="Verdana" panose="020B0604030504040204" pitchFamily="34" charset="0"/>
                <a:cs typeface="Courier New" panose="02070309020205020404" pitchFamily="49" charset="0"/>
              </a:rPr>
              <a:t>algorithms have a predictable running time but unpredictably compute a correct result, and </a:t>
            </a:r>
            <a:r>
              <a:rPr lang="en-GB" sz="500" b="1" kern="100" spc="-46" dirty="0">
                <a:latin typeface="Verdana" panose="020B0604030504040204" pitchFamily="34" charset="0"/>
                <a:ea typeface="Verdana" panose="020B0604030504040204" pitchFamily="34" charset="0"/>
                <a:cs typeface="Courier New" panose="02070309020205020404" pitchFamily="49" charset="0"/>
              </a:rPr>
              <a:t>Las Vegas </a:t>
            </a:r>
            <a:r>
              <a:rPr lang="en-GB" sz="500" kern="100" spc="-46" dirty="0">
                <a:latin typeface="Verdana" panose="020B0604030504040204" pitchFamily="34" charset="0"/>
                <a:ea typeface="Verdana" panose="020B0604030504040204" pitchFamily="34" charset="0"/>
                <a:cs typeface="Courier New" panose="02070309020205020404" pitchFamily="49" charset="0"/>
              </a:rPr>
              <a:t>algorithms have an unpredictable running time, but predictably compute a correct result. Leibniz’s law (identity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indiscernibles</a:t>
            </a:r>
            <a:r>
              <a:rPr lang="en-GB" sz="500" kern="100" spc="-46" dirty="0">
                <a:latin typeface="Verdana" panose="020B0604030504040204" pitchFamily="34" charset="0"/>
                <a:ea typeface="Verdana" panose="020B0604030504040204" pitchFamily="34" charset="0"/>
                <a:cs typeface="Courier New" panose="02070309020205020404" pitchFamily="49" charset="0"/>
              </a:rPr>
              <a:t>): x = y ⇒ f x = f y. This</a:t>
            </a:r>
            <a:endParaRPr lang="pt-BR"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5" name="TextBox 4">
            <a:extLst>
              <a:ext uri="{FF2B5EF4-FFF2-40B4-BE49-F238E27FC236}">
                <a16:creationId xmlns:a16="http://schemas.microsoft.com/office/drawing/2014/main" id="{F6E4D462-85F7-64DF-1476-B2AD3FA01E33}"/>
              </a:ext>
            </a:extLst>
          </p:cNvPr>
          <p:cNvSpPr txBox="1"/>
          <p:nvPr/>
        </p:nvSpPr>
        <p:spPr>
          <a:xfrm>
            <a:off x="3696854" y="5582830"/>
            <a:ext cx="1954646" cy="707886"/>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holds true for any function. Thus the idea for random value generation is to start with a seed value, from which a random value and a new seed can be extracted. Seed values have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type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and can be created with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import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System.Random</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Once created this can be passed into the random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random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p:txBody>
      </p:sp>
      <p:sp>
        <p:nvSpPr>
          <p:cNvPr id="7" name="TextBox 6">
            <a:extLst>
              <a:ext uri="{FF2B5EF4-FFF2-40B4-BE49-F238E27FC236}">
                <a16:creationId xmlns:a16="http://schemas.microsoft.com/office/drawing/2014/main" id="{04EA69D7-A2E4-7296-90A6-B6D524B75ED7}"/>
              </a:ext>
            </a:extLst>
          </p:cNvPr>
          <p:cNvSpPr txBox="1"/>
          <p:nvPr/>
        </p:nvSpPr>
        <p:spPr>
          <a:xfrm>
            <a:off x="3163406" y="6195305"/>
            <a:ext cx="2319787" cy="1268039"/>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We can easily produce a list of randoms by just calling random seed, and then doing x : randoms seed’. We can do other types by implementing this interface: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 Random a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random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randoms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 (a,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randomRs</a:t>
            </a:r>
            <a:r>
              <a:rPr lang="en-GB" sz="500" kern="100" spc="-46" dirty="0">
                <a:latin typeface="Verdana" panose="020B0604030504040204" pitchFamily="34" charset="0"/>
                <a:ea typeface="Verdana" panose="020B0604030504040204" pitchFamily="34" charset="0"/>
                <a:cs typeface="Courier New" panose="02070309020205020404" pitchFamily="49" charset="0"/>
              </a:rPr>
              <a:t> :: (a,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[a]</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Randomized </a:t>
            </a:r>
            <a:r>
              <a:rPr lang="el-GR" sz="640" b="1" dirty="0">
                <a:latin typeface="Verdana" panose="020B0604030504040204" pitchFamily="34" charset="0"/>
                <a:ea typeface="Verdana" panose="020B0604030504040204" pitchFamily="34" charset="0"/>
              </a:rPr>
              <a:t>π</a:t>
            </a:r>
            <a:r>
              <a:rPr lang="en-GB" sz="640" b="1" dirty="0">
                <a:latin typeface="Verdana" panose="020B0604030504040204" pitchFamily="34" charset="0"/>
                <a:ea typeface="Verdana" panose="020B0604030504040204" pitchFamily="34" charset="0"/>
              </a:rPr>
              <a:t> </a:t>
            </a:r>
            <a:r>
              <a:rPr lang="en-GB" sz="500" dirty="0">
                <a:latin typeface="Verdana" panose="020B0604030504040204" pitchFamily="34" charset="0"/>
                <a:ea typeface="Verdana" panose="020B0604030504040204" pitchFamily="34"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to compute pi, we can generate a random coordinate pair (range 0 to 1), and see if the Pythagorean distance from 0 is less than 1. If it is then we have a hit. We compute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num</a:t>
            </a:r>
            <a:r>
              <a:rPr lang="en-GB" sz="500" kern="100" spc="-46" dirty="0">
                <a:latin typeface="Verdana" panose="020B0604030504040204" pitchFamily="34" charset="0"/>
                <a:ea typeface="Verdana" panose="020B0604030504040204" pitchFamily="34" charset="0"/>
                <a:cs typeface="Courier New" panose="02070309020205020404" pitchFamily="49" charset="0"/>
              </a:rPr>
              <a:t> hits / sample size * 4, to get pi. (as the ratio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circlesize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squaresize</a:t>
            </a:r>
            <a:r>
              <a:rPr lang="en-GB" sz="500" kern="100" spc="-46" dirty="0">
                <a:latin typeface="Verdana" panose="020B0604030504040204" pitchFamily="34" charset="0"/>
                <a:ea typeface="Verdana" panose="020B0604030504040204" pitchFamily="34" charset="0"/>
                <a:cs typeface="Courier New" panose="02070309020205020404" pitchFamily="49" charset="0"/>
              </a:rPr>
              <a:t> = pi/4).</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important point to note here is that the variables seed, seed′ , and seed′′ must be carefully scheduled to happen sequentially. Inside checks if we’re inside the circle:</a:t>
            </a:r>
          </a:p>
          <a:p>
            <a:r>
              <a:rPr lang="fr-FR" sz="500" kern="100" spc="-46" dirty="0" err="1">
                <a:latin typeface="Verdana" panose="020B0604030504040204" pitchFamily="34" charset="0"/>
                <a:ea typeface="Verdana" panose="020B0604030504040204" pitchFamily="34" charset="0"/>
                <a:cs typeface="Courier New" panose="02070309020205020404" pitchFamily="49" charset="0"/>
              </a:rPr>
              <a:t>inside</a:t>
            </a:r>
            <a:r>
              <a:rPr lang="fr-FR" sz="500" kern="100" spc="-46" dirty="0">
                <a:latin typeface="Verdana" panose="020B0604030504040204" pitchFamily="34" charset="0"/>
                <a:ea typeface="Verdana" panose="020B0604030504040204" pitchFamily="34" charset="0"/>
                <a:cs typeface="Courier New" panose="02070309020205020404" pitchFamily="49" charset="0"/>
              </a:rPr>
              <a:t> :: (Double, Double) → </a:t>
            </a:r>
            <a:r>
              <a:rPr lang="fr-FR" sz="500" kern="100" spc="-46" dirty="0" err="1">
                <a:latin typeface="Verdana" panose="020B0604030504040204" pitchFamily="34" charset="0"/>
                <a:ea typeface="Verdana" panose="020B0604030504040204" pitchFamily="34" charset="0"/>
                <a:cs typeface="Courier New" panose="02070309020205020404" pitchFamily="49" charset="0"/>
              </a:rPr>
              <a:t>Bool</a:t>
            </a:r>
            <a:r>
              <a:rPr lang="fr-FR" sz="500" kern="100" spc="-46" dirty="0">
                <a:latin typeface="Verdana" panose="020B0604030504040204" pitchFamily="34" charset="0"/>
                <a:ea typeface="Verdana" panose="020B0604030504040204" pitchFamily="34" charset="0"/>
                <a:cs typeface="Courier New" panose="02070309020205020404" pitchFamily="49" charset="0"/>
              </a:rPr>
              <a:t> </a:t>
            </a:r>
          </a:p>
          <a:p>
            <a:r>
              <a:rPr lang="fr-FR" sz="500" kern="100" spc="-46" dirty="0" err="1">
                <a:latin typeface="Verdana" panose="020B0604030504040204" pitchFamily="34" charset="0"/>
                <a:ea typeface="Verdana" panose="020B0604030504040204" pitchFamily="34" charset="0"/>
                <a:cs typeface="Courier New" panose="02070309020205020404" pitchFamily="49" charset="0"/>
              </a:rPr>
              <a:t>inside</a:t>
            </a:r>
            <a:r>
              <a:rPr lang="fr-FR" sz="500" kern="100" spc="-46" dirty="0">
                <a:latin typeface="Verdana" panose="020B0604030504040204" pitchFamily="34" charset="0"/>
                <a:ea typeface="Verdana" panose="020B0604030504040204" pitchFamily="34" charset="0"/>
                <a:cs typeface="Courier New" panose="02070309020205020404" pitchFamily="49" charset="0"/>
              </a:rPr>
              <a:t> (x, y) = x × x + y × y ⩽ 1</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9" name="TextBox 8">
            <a:extLst>
              <a:ext uri="{FF2B5EF4-FFF2-40B4-BE49-F238E27FC236}">
                <a16:creationId xmlns:a16="http://schemas.microsoft.com/office/drawing/2014/main" id="{CAB1D8A1-86E9-F1DE-C870-6AB569F5C03D}"/>
              </a:ext>
            </a:extLst>
          </p:cNvPr>
          <p:cNvSpPr txBox="1"/>
          <p:nvPr/>
        </p:nvSpPr>
        <p:spPr>
          <a:xfrm>
            <a:off x="4994580" y="-130585"/>
            <a:ext cx="2237316" cy="3785652"/>
          </a:xfrm>
          <a:prstGeom prst="rect">
            <a:avLst/>
          </a:prstGeom>
          <a:noFill/>
        </p:spPr>
        <p:txBody>
          <a:bodyPr wrap="square">
            <a:spAutoFit/>
          </a:bodyPr>
          <a:lstStyle/>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Double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42) samples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 Int → Double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seed 0 m = 4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samples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seed n m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let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x,seed</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1) seed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y,seed</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1) seed′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 = if inside (x, y) then m + 1 else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n′ = n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in loop seed′′ n ′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samples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samples = 10000</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12.2) Sequencing Random Generators</a:t>
            </a:r>
            <a:r>
              <a:rPr lang="en-GB" sz="500" kern="100" spc="-46" dirty="0">
                <a:latin typeface="Verdana" panose="020B0604030504040204" pitchFamily="34" charset="0"/>
                <a:ea typeface="Verdana" panose="020B0604030504040204" pitchFamily="34" charset="0"/>
                <a:cs typeface="Courier New" panose="02070309020205020404" pitchFamily="49" charset="0"/>
              </a:rPr>
              <a:t>: Threading seeds around can be error prone, so instead we can handle seed gen automatically by using a context m. The key change in the following code is the use of the do keyword, which indicates that the following block of code is to be executed sequentially, one line at a time:</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MonadRandom</a:t>
            </a:r>
            <a:r>
              <a:rPr lang="en-GB" sz="500" kern="100" spc="-46" dirty="0">
                <a:latin typeface="Verdana" panose="020B0604030504040204" pitchFamily="34" charset="0"/>
                <a:ea typeface="Verdana" panose="020B0604030504040204" pitchFamily="34" charset="0"/>
                <a:cs typeface="Courier New" panose="02070309020205020404" pitchFamily="49" charset="0"/>
              </a:rPr>
              <a:t> m ⇒ m Double</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loop 10000000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MonadRandom</a:t>
            </a:r>
            <a:r>
              <a:rPr lang="en-GB" sz="500" kern="100" spc="-46" dirty="0">
                <a:latin typeface="Verdana" panose="020B0604030504040204" pitchFamily="34" charset="0"/>
                <a:ea typeface="Verdana" panose="020B0604030504040204" pitchFamily="34" charset="0"/>
                <a:cs typeface="Courier New" panose="02070309020205020404" pitchFamily="49" charset="0"/>
              </a:rPr>
              <a:t> m ⇒ Int → Int → m Double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0 m = return (4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samples)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n m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getRandomR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getRandomR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let m′ = if inside (x, y) then m + 1 else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n ′ = n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n′ 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base case has a return, and the assignment of x and y is through special notation that indicates they’re of a sequential operation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getRandomR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1):</a:t>
            </a:r>
          </a:p>
          <a:p>
            <a:r>
              <a:rPr lang="sv-SE" sz="500" kern="100" spc="-46" dirty="0">
                <a:latin typeface="Verdana" panose="020B0604030504040204" pitchFamily="34" charset="0"/>
                <a:ea typeface="Verdana" panose="020B0604030504040204" pitchFamily="34" charset="0"/>
                <a:cs typeface="Courier New" panose="02070309020205020404" pitchFamily="49" charset="0"/>
              </a:rPr>
              <a:t>getRandomR :: MonadRandom m ⇒ (Int, Int) → m Int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Its pure counterpart 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Since we’re wrapping a type into a higher level monad type, all random functions have a monad version:</a:t>
            </a:r>
          </a:p>
          <a:p>
            <a:r>
              <a:rPr lang="en-GB" sz="500" dirty="0">
                <a:latin typeface="Verdana" panose="020B0604030504040204" pitchFamily="34" charset="0"/>
                <a:ea typeface="Verdana" panose="020B0604030504040204" pitchFamily="34" charset="0"/>
                <a:cs typeface="Courier New" panose="02070309020205020404" pitchFamily="49" charset="0"/>
              </a:rPr>
              <a:t>class Monad m ⇒ </a:t>
            </a:r>
            <a:r>
              <a:rPr lang="en-GB" sz="500" dirty="0" err="1">
                <a:latin typeface="Verdana" panose="020B0604030504040204" pitchFamily="34" charset="0"/>
                <a:ea typeface="Verdana" panose="020B0604030504040204" pitchFamily="34" charset="0"/>
                <a:cs typeface="Courier New" panose="02070309020205020404" pitchFamily="49" charset="0"/>
              </a:rPr>
              <a:t>MonadRandom</a:t>
            </a:r>
            <a:r>
              <a:rPr lang="en-GB" sz="500" dirty="0">
                <a:latin typeface="Verdana" panose="020B0604030504040204" pitchFamily="34" charset="0"/>
                <a:ea typeface="Verdana" panose="020B0604030504040204" pitchFamily="34" charset="0"/>
                <a:cs typeface="Courier New" panose="02070309020205020404" pitchFamily="49" charset="0"/>
              </a:rPr>
              <a:t> m where </a:t>
            </a:r>
          </a:p>
          <a:p>
            <a:r>
              <a:rPr lang="en-GB" sz="500" dirty="0" err="1">
                <a:latin typeface="Verdana" panose="020B0604030504040204" pitchFamily="34" charset="0"/>
                <a:ea typeface="Verdana" panose="020B0604030504040204" pitchFamily="34" charset="0"/>
                <a:cs typeface="Courier New" panose="02070309020205020404" pitchFamily="49" charset="0"/>
              </a:rPr>
              <a:t>getRandom</a:t>
            </a:r>
            <a:r>
              <a:rPr lang="en-GB" sz="500" dirty="0">
                <a:latin typeface="Verdana" panose="020B0604030504040204" pitchFamily="34" charset="0"/>
                <a:ea typeface="Verdana" panose="020B0604030504040204" pitchFamily="34" charset="0"/>
                <a:cs typeface="Courier New" panose="02070309020205020404" pitchFamily="49" charset="0"/>
              </a:rPr>
              <a:t> :: Random a ⇒ m a </a:t>
            </a:r>
          </a:p>
          <a:p>
            <a:r>
              <a:rPr lang="en-GB" sz="500" dirty="0" err="1">
                <a:latin typeface="Verdana" panose="020B0604030504040204" pitchFamily="34" charset="0"/>
                <a:ea typeface="Verdana" panose="020B0604030504040204" pitchFamily="34" charset="0"/>
                <a:cs typeface="Courier New" panose="02070309020205020404" pitchFamily="49" charset="0"/>
              </a:rPr>
              <a:t>getRandoms</a:t>
            </a:r>
            <a:r>
              <a:rPr lang="en-GB" sz="500" dirty="0">
                <a:latin typeface="Verdana" panose="020B0604030504040204" pitchFamily="34" charset="0"/>
                <a:ea typeface="Verdana" panose="020B0604030504040204" pitchFamily="34" charset="0"/>
                <a:cs typeface="Courier New" panose="02070309020205020404" pitchFamily="49" charset="0"/>
              </a:rPr>
              <a:t> :: Random a ⇒ m [a] </a:t>
            </a:r>
          </a:p>
          <a:p>
            <a:r>
              <a:rPr lang="en-GB" sz="500" dirty="0" err="1">
                <a:latin typeface="Verdana" panose="020B0604030504040204" pitchFamily="34" charset="0"/>
                <a:ea typeface="Verdana" panose="020B0604030504040204" pitchFamily="34" charset="0"/>
                <a:cs typeface="Courier New" panose="02070309020205020404" pitchFamily="49" charset="0"/>
              </a:rPr>
              <a:t>getRandomR</a:t>
            </a:r>
            <a:r>
              <a:rPr lang="en-GB" sz="500" dirty="0">
                <a:latin typeface="Verdana" panose="020B0604030504040204" pitchFamily="34" charset="0"/>
                <a:ea typeface="Verdana" panose="020B0604030504040204" pitchFamily="34" charset="0"/>
                <a:cs typeface="Courier New" panose="02070309020205020404" pitchFamily="49" charset="0"/>
              </a:rPr>
              <a:t> :: Random a ⇒ (a, a) → m a</a:t>
            </a:r>
          </a:p>
          <a:p>
            <a:r>
              <a:rPr lang="en-GB" sz="500" dirty="0" err="1">
                <a:latin typeface="Verdana" panose="020B0604030504040204" pitchFamily="34" charset="0"/>
                <a:ea typeface="Verdana" panose="020B0604030504040204" pitchFamily="34" charset="0"/>
                <a:cs typeface="Courier New" panose="02070309020205020404" pitchFamily="49" charset="0"/>
              </a:rPr>
              <a:t>getRandomRs</a:t>
            </a:r>
            <a:r>
              <a:rPr lang="en-GB" sz="500" dirty="0">
                <a:latin typeface="Verdana" panose="020B0604030504040204" pitchFamily="34" charset="0"/>
                <a:ea typeface="Verdana" panose="020B0604030504040204" pitchFamily="34" charset="0"/>
                <a:cs typeface="Courier New" panose="02070309020205020404" pitchFamily="49" charset="0"/>
              </a:rPr>
              <a:t> :: Random a ⇒ (a, a) → m [a]</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(remember a monad consists of a type constructor that takes a type as argument and returns a context for the monad computations which can involve side effects or state, a unit function – return or pure which takes a type and wraps it in the monad lifting it to the monadic context, and a bind function that takes a monad and transforms its inner value and returns a new monad – allowing for sequencing of computations.) A different approach is to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12.3) Random Streams</a:t>
            </a:r>
            <a:r>
              <a:rPr lang="en-GB" sz="500" kern="100" spc="-46" dirty="0">
                <a:latin typeface="Verdana" panose="020B0604030504040204" pitchFamily="34" charset="0"/>
                <a:ea typeface="Verdana" panose="020B0604030504040204" pitchFamily="34" charset="0"/>
                <a:cs typeface="Courier New" panose="02070309020205020404" pitchFamily="49" charset="0"/>
              </a:rPr>
              <a:t> - In this version, all of the random values are generated before being transformed into an appropriate sample. In this</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8" name="TextBox 7">
            <a:extLst>
              <a:ext uri="{FF2B5EF4-FFF2-40B4-BE49-F238E27FC236}">
                <a16:creationId xmlns:a16="http://schemas.microsoft.com/office/drawing/2014/main" id="{7906140F-64A1-64E6-612B-3C180871872A}"/>
              </a:ext>
            </a:extLst>
          </p:cNvPr>
          <p:cNvSpPr txBox="1"/>
          <p:nvPr/>
        </p:nvSpPr>
        <p:spPr>
          <a:xfrm>
            <a:off x="5114670" y="3513276"/>
            <a:ext cx="2128563" cy="477054"/>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version, we use the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randomRs</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and  all rand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vals</a:t>
            </a:r>
            <a:r>
              <a:rPr lang="en-GB" sz="500" kern="100" spc="-46" dirty="0">
                <a:latin typeface="Verdana" panose="020B0604030504040204" pitchFamily="34" charset="0"/>
                <a:ea typeface="Verdana" panose="020B0604030504040204" pitchFamily="34" charset="0"/>
                <a:cs typeface="Courier New" panose="02070309020205020404" pitchFamily="49" charset="0"/>
              </a:rPr>
              <a:t> are generated before transformation into a sample: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Double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montePi</a:t>
            </a:r>
            <a:r>
              <a:rPr lang="en-GB" sz="500" kern="100" spc="-46" dirty="0">
                <a:latin typeface="Verdana" panose="020B0604030504040204" pitchFamily="34" charset="0"/>
                <a:ea typeface="Verdana" panose="020B0604030504040204" pitchFamily="34" charset="0"/>
                <a:cs typeface="Courier New" panose="02070309020205020404" pitchFamily="49" charset="0"/>
              </a:rPr>
              <a:t>′′ = 4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(length (filter inside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fromIntegral</a:t>
            </a:r>
            <a:r>
              <a:rPr lang="en-GB" sz="500" kern="100" spc="-46" dirty="0">
                <a:latin typeface="Verdana" panose="020B0604030504040204" pitchFamily="34" charset="0"/>
                <a:ea typeface="Verdana" panose="020B0604030504040204" pitchFamily="34" charset="0"/>
                <a:cs typeface="Courier New" panose="02070309020205020404" pitchFamily="49" charset="0"/>
              </a:rPr>
              <a:t> samples </a:t>
            </a:r>
          </a:p>
        </p:txBody>
      </p:sp>
      <p:sp>
        <p:nvSpPr>
          <p:cNvPr id="12" name="TextBox 11">
            <a:extLst>
              <a:ext uri="{FF2B5EF4-FFF2-40B4-BE49-F238E27FC236}">
                <a16:creationId xmlns:a16="http://schemas.microsoft.com/office/drawing/2014/main" id="{EA1218E7-027E-CA34-9108-CAFDA2A638E6}"/>
              </a:ext>
            </a:extLst>
          </p:cNvPr>
          <p:cNvSpPr txBox="1"/>
          <p:nvPr/>
        </p:nvSpPr>
        <p:spPr>
          <a:xfrm>
            <a:off x="5113373" y="3894849"/>
            <a:ext cx="2155456" cy="707886"/>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xys</a:t>
            </a:r>
            <a:r>
              <a:rPr lang="en-GB" sz="500" kern="100" spc="-46" dirty="0">
                <a:latin typeface="Verdana" panose="020B0604030504040204" pitchFamily="34" charset="0"/>
                <a:ea typeface="Verdana" panose="020B0604030504040204" pitchFamily="34" charset="0"/>
                <a:cs typeface="Courier New" panose="02070309020205020404" pitchFamily="49" charset="0"/>
              </a:rPr>
              <a:t> = take samples (pairs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randomRs</a:t>
            </a:r>
            <a:r>
              <a:rPr lang="en-GB" sz="500" kern="100" spc="-46" dirty="0">
                <a:latin typeface="Verdana" panose="020B0604030504040204" pitchFamily="34" charset="0"/>
                <a:ea typeface="Verdana" panose="020B0604030504040204" pitchFamily="34" charset="0"/>
                <a:cs typeface="Courier New" panose="02070309020205020404" pitchFamily="49" charset="0"/>
              </a:rPr>
              <a:t> (0, 1)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42) :: [Double]))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pairs :: [a] → [ (a,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pairs (x :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xys</a:t>
            </a:r>
            <a:r>
              <a:rPr lang="en-GB" sz="500" kern="100" spc="-46" dirty="0">
                <a:latin typeface="Verdana" panose="020B0604030504040204" pitchFamily="34" charset="0"/>
                <a:ea typeface="Verdana" panose="020B0604030504040204" pitchFamily="34" charset="0"/>
                <a:cs typeface="Courier New" panose="02070309020205020404" pitchFamily="49" charset="0"/>
              </a:rPr>
              <a:t>) = (x, y) : pairs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xys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works nicely but the seed 42 is hard coded in – we can instead make it a parameter. Either that or we use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MonadRandom</a:t>
            </a:r>
            <a:r>
              <a:rPr lang="en-GB" sz="500" kern="100" spc="-46" dirty="0">
                <a:latin typeface="Verdana" panose="020B0604030504040204" pitchFamily="34" charset="0"/>
                <a:ea typeface="Verdana" panose="020B0604030504040204" pitchFamily="34" charset="0"/>
                <a:cs typeface="Courier New" panose="02070309020205020404" pitchFamily="49" charset="0"/>
              </a:rPr>
              <a:t> constraint: </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FA81AED1-7337-F3C7-12E1-6D2C4A2260EB}"/>
              </a:ext>
            </a:extLst>
          </p:cNvPr>
          <p:cNvSpPr txBox="1"/>
          <p:nvPr/>
        </p:nvSpPr>
        <p:spPr>
          <a:xfrm>
            <a:off x="5364240" y="4332334"/>
            <a:ext cx="1878993" cy="2939266"/>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15)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rPr>
              <a:t>Treaps</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randomise so that the tree is balanced on construction, rather than carefully balance.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Treaps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let us do this – which are combos of binary trees and heaps. We have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invariant </a:t>
            </a:r>
            <a:r>
              <a:rPr lang="en-GB" sz="500" kern="100" spc="-46" dirty="0">
                <a:latin typeface="Verdana" panose="020B0604030504040204" pitchFamily="34" charset="0"/>
                <a:ea typeface="Verdana" panose="020B0604030504040204" pitchFamily="34" charset="0"/>
                <a:cs typeface="Courier New" panose="02070309020205020404" pitchFamily="49" charset="0"/>
              </a:rPr>
              <a:t>that values are stored in symmetric order –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the value on the left of a node is less than it and the value on the right is greater than it.</a:t>
            </a:r>
            <a:r>
              <a:rPr lang="en-GB" sz="500" kern="100" spc="-46" dirty="0">
                <a:latin typeface="Verdana" panose="020B0604030504040204" pitchFamily="34" charset="0"/>
                <a:ea typeface="Verdana" panose="020B0604030504040204" pitchFamily="34" charset="0"/>
                <a:cs typeface="Courier New" panose="02070309020205020404" pitchFamily="49" charset="0"/>
              </a:rPr>
              <a:t> We also have the invariant that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parent nodes have a higher priority than their children: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Empty |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deriving Show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Node l v p r holds a left child l, a value v, a priority p, and a right child r. This allows for an efficient member function, which recurses into the left or right depending on the value of x vs the comparing node.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inserts a value (with its priority) maintaining our invariants: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 Ord a ⇒ a → Int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p Empty = Node Empty x p Empty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p (Node a y q b)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&lt;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lnode</a:t>
            </a:r>
            <a:r>
              <a:rPr lang="en-GB" sz="500" kern="100" spc="-46" dirty="0">
                <a:latin typeface="Verdana" panose="020B0604030504040204" pitchFamily="34" charset="0"/>
                <a:ea typeface="Verdana" panose="020B0604030504040204" pitchFamily="34" charset="0"/>
                <a:cs typeface="Courier New" panose="02070309020205020404" pitchFamily="49" charset="0"/>
              </a:rPr>
              <a:t> (insert x p a) y q b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Node a y q b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&gt;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y q (insert x p b)</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Smart constructors: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lnode</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Int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lnode</a:t>
            </a:r>
            <a:r>
              <a:rPr lang="en-GB" sz="500" kern="100" spc="-46" dirty="0">
                <a:latin typeface="Verdana" panose="020B0604030504040204" pitchFamily="34" charset="0"/>
                <a:ea typeface="Verdana" panose="020B0604030504040204" pitchFamily="34" charset="0"/>
                <a:cs typeface="Courier New" panose="02070309020205020404" pitchFamily="49" charset="0"/>
              </a:rPr>
              <a:t> Empty y q c = Node Empty y q c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lnode</a:t>
            </a:r>
            <a:r>
              <a:rPr lang="en-GB" sz="500" kern="100" spc="-46" dirty="0">
                <a:latin typeface="Verdana" panose="020B0604030504040204" pitchFamily="34" charset="0"/>
                <a:ea typeface="Verdana" panose="020B0604030504040204" pitchFamily="34" charset="0"/>
                <a:cs typeface="Courier New" panose="02070309020205020404" pitchFamily="49" charset="0"/>
              </a:rPr>
              <a:t> l@(Node a x p b) y q c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q ⩽ p = Node l y q c -- = Node (Node a x p b) y q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Node a x p (Node b y q c)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rnode</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Int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x p Empty = Node a x p Empty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x p r@(Node b y q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p ⩽ q = Node a x p r -- = Node a x p (Node b y q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Node (Node a x p b) y q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delete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a:t>
            </a:r>
            <a:r>
              <a:rPr lang="en-GB" sz="500" kern="100" spc="-46" dirty="0">
                <a:latin typeface="Verdana" panose="020B0604030504040204" pitchFamily="34" charset="0"/>
                <a:ea typeface="Verdana" panose="020B0604030504040204" pitchFamily="34" charset="0"/>
                <a:cs typeface="Courier New" panose="02070309020205020404" pitchFamily="49" charset="0"/>
              </a:rPr>
              <a:t> node, we follow much the same structure as insert, we call delete recursively, returning Empty in the Empty case, and using Node rather than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lnode</a:t>
            </a:r>
            <a:r>
              <a:rPr lang="en-GB" sz="500" kern="100" spc="-46" dirty="0">
                <a:latin typeface="Verdana" panose="020B0604030504040204" pitchFamily="34" charset="0"/>
                <a:ea typeface="Verdana" panose="020B0604030504040204" pitchFamily="34" charset="0"/>
                <a:cs typeface="Courier New" panose="02070309020205020404" pitchFamily="49" charset="0"/>
              </a:rPr>
              <a:t> or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rnode</a:t>
            </a:r>
            <a:r>
              <a:rPr lang="en-GB" sz="500" kern="100" spc="-46" dirty="0">
                <a:latin typeface="Verdana" panose="020B0604030504040204" pitchFamily="34" charset="0"/>
                <a:ea typeface="Verdana" panose="020B0604030504040204" pitchFamily="34" charset="0"/>
                <a:cs typeface="Courier New" panose="02070309020205020404" pitchFamily="49" charset="0"/>
              </a:rPr>
              <a:t>. We use merge in the recursive case</a:t>
            </a:r>
          </a:p>
        </p:txBody>
      </p:sp>
      <p:sp>
        <p:nvSpPr>
          <p:cNvPr id="18" name="TextBox 17">
            <a:extLst>
              <a:ext uri="{FF2B5EF4-FFF2-40B4-BE49-F238E27FC236}">
                <a16:creationId xmlns:a16="http://schemas.microsoft.com/office/drawing/2014/main" id="{AE613050-D36A-DB56-1B10-59B467E2283D}"/>
              </a:ext>
            </a:extLst>
          </p:cNvPr>
          <p:cNvSpPr txBox="1"/>
          <p:nvPr/>
        </p:nvSpPr>
        <p:spPr>
          <a:xfrm>
            <a:off x="7082050" y="-53445"/>
            <a:ext cx="2162925" cy="7555915"/>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but merge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in the equals case: which merges two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treaps</a:t>
            </a:r>
            <a:r>
              <a:rPr lang="en-GB" sz="500" kern="100" spc="-46" dirty="0">
                <a:latin typeface="Verdana" panose="020B0604030504040204" pitchFamily="34" charset="0"/>
                <a:ea typeface="Verdana" panose="020B0604030504040204" pitchFamily="34" charset="0"/>
                <a:cs typeface="Courier New" panose="02070309020205020404" pitchFamily="49" charset="0"/>
              </a:rPr>
              <a:t> by doing two easy base cases, and in the recursive case we make a new node and merge into the left or right by comparing on priority: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merge l@(Node a x p b) r@(Node c y q 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p &lt; q = Node a x p (merge b 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otherwise = Node (merge l c) y q 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can be implemented efficiently using function composition and an accumulating parameter.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can be done to but we need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val</a:t>
            </a:r>
            <a:r>
              <a:rPr lang="en-GB" sz="500" kern="100" spc="-46" dirty="0">
                <a:latin typeface="Verdana" panose="020B0604030504040204" pitchFamily="34" charset="0"/>
                <a:ea typeface="Verdana" panose="020B0604030504040204" pitchFamily="34" charset="0"/>
                <a:cs typeface="Courier New" panose="02070309020205020404" pitchFamily="49" charset="0"/>
              </a:rPr>
              <a:t>-param pairs, if the priorities are randomly distributed, the tree is on average the resulting tree is balanced.</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12.4) Randomised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rPr>
              <a:t>Treaps</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Treaps</a:t>
            </a:r>
            <a:r>
              <a:rPr lang="en-GB" sz="500" kern="100" spc="-46" dirty="0">
                <a:latin typeface="Verdana" panose="020B0604030504040204" pitchFamily="34" charset="0"/>
                <a:ea typeface="Verdana" panose="020B0604030504040204" pitchFamily="34" charset="0"/>
                <a:cs typeface="Courier New" panose="02070309020205020404" pitchFamily="49" charset="0"/>
              </a:rPr>
              <a:t> have a specialised insert function which means they don’t adhere to the standard interface. </a:t>
            </a:r>
            <a:r>
              <a:rPr lang="en-GB" sz="500" b="1" kern="100" spc="-46" dirty="0">
                <a:latin typeface="Verdana" panose="020B0604030504040204" pitchFamily="34" charset="0"/>
                <a:ea typeface="Verdana" panose="020B0604030504040204" pitchFamily="34" charset="0"/>
                <a:cs typeface="Courier New" panose="02070309020205020404" pitchFamily="49" charset="0"/>
              </a:rPr>
              <a:t>Randomised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Treaps</a:t>
            </a:r>
            <a:r>
              <a:rPr lang="en-GB" sz="500" kern="100" spc="-46" dirty="0">
                <a:latin typeface="Verdana" panose="020B0604030504040204" pitchFamily="34" charset="0"/>
                <a:ea typeface="Verdana" panose="020B0604030504040204" pitchFamily="34" charset="0"/>
                <a:cs typeface="Courier New" panose="02070309020205020404" pitchFamily="49" charset="0"/>
              </a:rPr>
              <a:t> are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treaps</a:t>
            </a:r>
            <a:r>
              <a:rPr lang="en-GB" sz="500" kern="100" spc="-46" dirty="0">
                <a:latin typeface="Verdana" panose="020B0604030504040204" pitchFamily="34" charset="0"/>
                <a:ea typeface="Verdana" panose="020B0604030504040204" pitchFamily="34" charset="0"/>
                <a:cs typeface="Courier New" panose="02070309020205020404" pitchFamily="49" charset="0"/>
              </a:rPr>
              <a:t> who’s priorities are independent CRVs. These can be extracted from a standard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RNGer</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is abstracted by the type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is used to create a random variable whenever random::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insert′ as such uses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RNGer</a:t>
            </a:r>
            <a:r>
              <a:rPr lang="en-GB" sz="500" kern="100" spc="-46" dirty="0">
                <a:latin typeface="Verdana" panose="020B0604030504040204" pitchFamily="34" charset="0"/>
                <a:ea typeface="Verdana" panose="020B0604030504040204" pitchFamily="34" charset="0"/>
                <a:cs typeface="Courier New" panose="02070309020205020404" pitchFamily="49" charset="0"/>
              </a:rPr>
              <a:t> to create a new priority for each insertion, and updates the generator in the structure accordingly: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s 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s′ (insert x p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(p, seed′) = random 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instantiate a new randomized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we use the empty constructor with a deterministic seed:</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empty′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empty′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42) Empty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allow for a different tree for each instance, we require a seed threaded through (rather than 42…)</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foldr</a:t>
            </a:r>
            <a:r>
              <a:rPr lang="en-GB" sz="500" kern="100" spc="-46" dirty="0">
                <a:latin typeface="Verdana" panose="020B0604030504040204" pitchFamily="34" charset="0"/>
                <a:ea typeface="Verdana" panose="020B0604030504040204" pitchFamily="34" charset="0"/>
                <a:cs typeface="Courier New" panose="02070309020205020404" pitchFamily="49" charset="0"/>
              </a:rPr>
              <a:t> insert′ empty′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RTreap</a:t>
            </a:r>
            <a:r>
              <a:rPr lang="en-GB" sz="500" kern="100" spc="-46" dirty="0">
                <a:latin typeface="Verdana" panose="020B0604030504040204" pitchFamily="34" charset="0"/>
                <a:ea typeface="Verdana" panose="020B0604030504040204" pitchFamily="34" charset="0"/>
                <a:cs typeface="Courier New" panose="02070309020205020404" pitchFamily="49" charset="0"/>
              </a:rPr>
              <a:t> seed 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12.5) Randomised Quicksort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has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worstcase</a:t>
            </a:r>
            <a:r>
              <a:rPr lang="en-GB" sz="500" kern="100" spc="-46" dirty="0">
                <a:latin typeface="Verdana" panose="020B0604030504040204" pitchFamily="34" charset="0"/>
                <a:ea typeface="Verdana" panose="020B0604030504040204" pitchFamily="34" charset="0"/>
                <a:cs typeface="Courier New" panose="02070309020205020404" pitchFamily="49" charset="0"/>
              </a:rPr>
              <a:t> runtime O(</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nlogn</a:t>
            </a:r>
            <a:r>
              <a:rPr lang="en-GB" sz="500" kern="100" spc="-46" dirty="0">
                <a:latin typeface="Verdana" panose="020B0604030504040204" pitchFamily="34" charset="0"/>
                <a:ea typeface="Verdana" panose="020B0604030504040204" pitchFamily="34" charset="0"/>
                <a:cs typeface="Courier New" panose="02070309020205020404" pitchFamily="49" charset="0"/>
              </a:rPr>
              <a:t>). The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rquicksort</a:t>
            </a:r>
            <a:r>
              <a:rPr lang="en-GB" sz="500" kern="100" spc="-46" dirty="0">
                <a:latin typeface="Verdana" panose="020B0604030504040204" pitchFamily="34" charset="0"/>
                <a:ea typeface="Verdana" panose="020B0604030504040204" pitchFamily="34" charset="0"/>
                <a:cs typeface="Courier New" panose="02070309020205020404" pitchFamily="49" charset="0"/>
              </a:rPr>
              <a:t> below uses a fixed seed, since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uses empty′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rquicksort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rquicksort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toList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fromList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13) Randomized Binary Search Trees </a:t>
            </a:r>
            <a:r>
              <a:rPr lang="en-GB" sz="500" kern="100" spc="-46" dirty="0">
                <a:latin typeface="Verdana" panose="020B0604030504040204" pitchFamily="34" charset="0"/>
                <a:ea typeface="Verdana" panose="020B0604030504040204" pitchFamily="34" charset="0"/>
                <a:cs typeface="Courier New" panose="02070309020205020404" pitchFamily="49" charset="0"/>
              </a:rPr>
              <a:t>– behaves like a BST, but has a probability of having a value inserted at the root. Here’s a normal BST below:</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BNil</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have two inserts, one is the normal one on BSTs, the other places an element at the root accordingly with rotations: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BNil</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BNil</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BNil</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l y 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&lt;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x l) y 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l y 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&gt; y = rotl l 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x r)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rotr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x b) y c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b y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rotl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rotl a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b y c)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BNode</a:t>
            </a:r>
            <a:r>
              <a:rPr lang="en-GB" sz="500" kern="100" spc="-46" dirty="0">
                <a:latin typeface="Verdana" panose="020B0604030504040204" pitchFamily="34" charset="0"/>
                <a:ea typeface="Verdana" panose="020B0604030504040204" pitchFamily="34" charset="0"/>
                <a:cs typeface="Courier New" panose="02070309020205020404" pitchFamily="49" charset="0"/>
              </a:rPr>
              <a:t> a x b) y c</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Here’s a Randomized Binary Search Tree: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empty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simply instantiates the seed</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empty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empty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mkStdGen</a:t>
            </a:r>
            <a:r>
              <a:rPr lang="en-GB" sz="500" kern="100" spc="-46" dirty="0">
                <a:latin typeface="Verdana" panose="020B0604030504040204" pitchFamily="34" charset="0"/>
                <a:ea typeface="Verdana" panose="020B0604030504040204" pitchFamily="34" charset="0"/>
                <a:cs typeface="Courier New" panose="02070309020205020404" pitchFamily="49" charset="0"/>
              </a:rPr>
              <a:t> 42) 0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BNil</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inserts an element into a tree with n elements in the ordinary way, but with probability 1/n+1 will instead insert the value at the root.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 Ord a ⇒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insert′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seed n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p ≡ 0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seed′ (n + 1)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insertRoot</a:t>
            </a:r>
            <a:r>
              <a:rPr lang="en-GB" sz="500" kern="100" spc="-46" dirty="0">
                <a:latin typeface="Verdana" panose="020B0604030504040204" pitchFamily="34" charset="0"/>
                <a:ea typeface="Verdana" panose="020B0604030504040204" pitchFamily="34" charset="0"/>
                <a:cs typeface="Courier New" panose="02070309020205020404" pitchFamily="49" charset="0"/>
              </a:rPr>
              <a:t> x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RBTree</a:t>
            </a:r>
            <a:r>
              <a:rPr lang="en-GB" sz="500" kern="100" spc="-46" dirty="0">
                <a:latin typeface="Verdana" panose="020B0604030504040204" pitchFamily="34" charset="0"/>
                <a:ea typeface="Verdana" panose="020B0604030504040204" pitchFamily="34" charset="0"/>
                <a:cs typeface="Courier New" panose="02070309020205020404" pitchFamily="49" charset="0"/>
              </a:rPr>
              <a:t> seed′ (n + 1) (insert x 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p,seed</a:t>
            </a:r>
            <a:r>
              <a:rPr lang="en-GB" sz="500" kern="100" spc="-46" dirty="0">
                <a:latin typeface="Verdana" panose="020B0604030504040204" pitchFamily="34" charset="0"/>
                <a:ea typeface="Verdana" panose="020B0604030504040204" pitchFamily="34" charset="0"/>
                <a:cs typeface="Courier New" panose="02070309020205020404" pitchFamily="49" charset="0"/>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randomR</a:t>
            </a:r>
            <a:r>
              <a:rPr lang="en-GB" sz="500" kern="100" spc="-46" dirty="0">
                <a:latin typeface="Verdana" panose="020B0604030504040204" pitchFamily="34" charset="0"/>
                <a:ea typeface="Verdana" panose="020B0604030504040204" pitchFamily="34" charset="0"/>
                <a:cs typeface="Courier New" panose="02070309020205020404" pitchFamily="49" charset="0"/>
              </a:rPr>
              <a:t> (0, n) seed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maintains balance with a very high probability, but only returns correct results when distinct elements inserted using this function at most once.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14) Mutable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rPr>
              <a:t>Datastructures</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could implement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fibonacci</a:t>
            </a:r>
            <a:r>
              <a:rPr lang="en-GB" sz="500" kern="100" spc="-46" dirty="0">
                <a:latin typeface="Verdana" panose="020B0604030504040204" pitchFamily="34" charset="0"/>
                <a:ea typeface="Verdana" panose="020B0604030504040204" pitchFamily="34" charset="0"/>
                <a:cs typeface="Courier New" panose="02070309020205020404" pitchFamily="49" charset="0"/>
              </a:rPr>
              <a:t> using mutable state to keep track of the previous two fibs: A mutable value of type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s a holds a mutable reference to a that can be created, read, and modified with three primitive functions: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newSTRef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 a → ST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s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readSTRef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s a → ST s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writeSTRef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s a → a → ST 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These operations all return values that work within an ST s context. Such values can only be extracted with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forall</a:t>
            </a:r>
            <a:r>
              <a:rPr lang="en-GB" sz="500" kern="100" spc="-46" dirty="0">
                <a:latin typeface="Verdana" panose="020B0604030504040204" pitchFamily="34" charset="0"/>
                <a:ea typeface="Verdana" panose="020B0604030504040204" pitchFamily="34" charset="0"/>
                <a:cs typeface="Courier New" panose="02070309020205020404" pitchFamily="49" charset="0"/>
              </a:rPr>
              <a:t> s ◦ ST s a) →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processes a sequential computation, but remains a pure value by preventing any of its internal state from escaping to the outside world. Here’s an imperative fib in Haskell. The dollar means a set of parenthesis wrapping our do block</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 Int → Integer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fib′ 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rx</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newSTRef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0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newSTRef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let loop 0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return x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n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rx</a:t>
            </a:r>
            <a:r>
              <a:rPr lang="en-GB" sz="500" kern="100" spc="-46" dirty="0">
                <a:latin typeface="Verdana" panose="020B0604030504040204" pitchFamily="34" charset="0"/>
                <a:ea typeface="Verdana" panose="020B0604030504040204" pitchFamily="34" charset="0"/>
                <a:cs typeface="Courier New" panose="02070309020205020404" pitchFamily="49" charset="0"/>
              </a:rPr>
              <a:t> 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writeSTRef</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ry</a:t>
            </a:r>
            <a:r>
              <a:rPr lang="en-GB" sz="500" kern="100" spc="-46" dirty="0">
                <a:latin typeface="Verdana" panose="020B0604030504040204" pitchFamily="34" charset="0"/>
                <a:ea typeface="Verdana" panose="020B0604030504040204" pitchFamily="34" charset="0"/>
                <a:cs typeface="Courier New" panose="02070309020205020404" pitchFamily="49" charset="0"/>
              </a:rPr>
              <a:t> (x + 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(n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n</a:t>
            </a:r>
          </a:p>
        </p:txBody>
      </p:sp>
      <p:sp>
        <p:nvSpPr>
          <p:cNvPr id="2" name="TextBox 1">
            <a:extLst>
              <a:ext uri="{FF2B5EF4-FFF2-40B4-BE49-F238E27FC236}">
                <a16:creationId xmlns:a16="http://schemas.microsoft.com/office/drawing/2014/main" id="{8CB458D8-30FE-BF06-DDF3-1DDDA5C97781}"/>
              </a:ext>
            </a:extLst>
          </p:cNvPr>
          <p:cNvSpPr txBox="1"/>
          <p:nvPr/>
        </p:nvSpPr>
        <p:spPr>
          <a:xfrm>
            <a:off x="9102446" y="-53445"/>
            <a:ext cx="1534016" cy="6786473"/>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Sequence does a set of instructions. All this code sat inside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clause. Do indicates that the code that follows should be executed in sequence, one line after the other. The definition of loop reveals that in the base case the value x is returned. This is the value that is extracted by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Just as we had mutable references, we also have operations for mutable arrays:</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newArray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a→ST</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a→i→ST</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writeArray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a→i→a→ST</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could implement a checklist: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checklist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newArray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(0, m − 1) False :: ST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Int Bool)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x True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x &lt; 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getElem</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ays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This particular algorithm relies on mutability. To indicate this the main body of the code is wrapped within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indicates that the code that follows is to be executed sequentially. We use these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funcs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newArray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 → ST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ST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a → ST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14.1) Mutable Quicksort: </a:t>
            </a:r>
            <a:r>
              <a:rPr lang="en-GB" sz="500" kern="100" spc="-46" dirty="0">
                <a:latin typeface="Verdana" panose="020B0604030504040204" pitchFamily="34" charset="0"/>
                <a:ea typeface="Verdana" panose="020B0604030504040204" pitchFamily="34" charset="0"/>
                <a:cs typeface="Courier New" panose="02070309020205020404" pitchFamily="49" charset="0"/>
              </a:rPr>
              <a:t>Works in place w/o intermediate data structures. Swapping in place: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swap::</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a→Int→Int→ST</a:t>
            </a:r>
            <a:r>
              <a:rPr lang="en-GB" sz="500" kern="100" spc="-46" dirty="0">
                <a:latin typeface="Verdana" panose="020B0604030504040204" pitchFamily="34" charset="0"/>
                <a:ea typeface="Verdana" panose="020B0604030504040204" pitchFamily="34" charset="0"/>
                <a:cs typeface="Courier New" panose="02070309020205020404" pitchFamily="49" charset="0"/>
              </a:rPr>
              <a:t> s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swap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y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writeArray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j x</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mutable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is taken as a parameter, as well as two indices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and j. The variables x and y are read from the array, and a written into the swapped positions.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takes in a list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and sets up the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with the appropriate size. This is then fed into the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does the real work.</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 [a] → [a]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newListArray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(0, 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b="1" kern="100" spc="-46" dirty="0">
                <a:latin typeface="Verdana" panose="020B0604030504040204" pitchFamily="34" charset="0"/>
                <a:ea typeface="Verdana" panose="020B0604030504040204" pitchFamily="34" charset="0"/>
                <a:cs typeface="Courier New" panose="02070309020205020404" pitchFamily="49" charset="0"/>
              </a:rPr>
              <a:t> 0 n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getElems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n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fact that there is mutation happening is hidden from the rest of the system by wrapping sequential steps within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is relatively simple: it takes in the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as an argument as well as the two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and j that indicate the range of values that should be sorted.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a→Int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Int→ST</a:t>
            </a:r>
            <a:r>
              <a:rPr lang="en-GB" sz="500" kern="100" spc="-46" dirty="0">
                <a:latin typeface="Verdana" panose="020B0604030504040204" pitchFamily="34" charset="0"/>
                <a:ea typeface="Verdana" panose="020B0604030504040204" pitchFamily="34" charset="0"/>
                <a:cs typeface="Courier New" panose="02070309020205020404" pitchFamily="49" charset="0"/>
              </a:rPr>
              <a:t> 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j = return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k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(k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(k + 1) j</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j then this represents either a singleton or no value, in which case the work is complete. Otherwise, we call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which does the real work of partitioning the array between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and j. It returns some index k which indicates the index of the pivot that was chosen.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aqsort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is then recursively called on the two partitions on either side of k.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is used to work with the mutable array and perform the partitioning in place. Calling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p q will partition the values in the array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between the indexes p and q, using the pivot at index p as the pivot.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Version which does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partitioning on ordinary lists. It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does this differently, by first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converting the list into an array,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before calling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2" name="TextBox 21">
            <a:extLst>
              <a:ext uri="{FF2B5EF4-FFF2-40B4-BE49-F238E27FC236}">
                <a16:creationId xmlns:a16="http://schemas.microsoft.com/office/drawing/2014/main" id="{5497F295-B8D8-DFDE-89EA-9E40365F3D22}"/>
              </a:ext>
            </a:extLst>
          </p:cNvPr>
          <p:cNvSpPr txBox="1"/>
          <p:nvPr/>
        </p:nvSpPr>
        <p:spPr>
          <a:xfrm>
            <a:off x="8237331" y="6225392"/>
            <a:ext cx="1209518" cy="1169551"/>
          </a:xfrm>
          <a:prstGeom prst="rect">
            <a:avLst/>
          </a:prstGeom>
          <a:noFill/>
        </p:spPr>
        <p:txBody>
          <a:bodyPr wrap="square">
            <a:spAutoFit/>
          </a:bodyPr>
          <a:lstStyle/>
          <a:p>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 Ord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s Int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a→Int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Int→ST</a:t>
            </a:r>
            <a:r>
              <a:rPr lang="en-GB" sz="500" kern="100" spc="-46" dirty="0">
                <a:latin typeface="Verdana" panose="020B0604030504040204" pitchFamily="34" charset="0"/>
                <a:ea typeface="Verdana" panose="020B0604030504040204" pitchFamily="34" charset="0"/>
                <a:cs typeface="Courier New" panose="02070309020205020404" pitchFamily="49" charset="0"/>
              </a:rPr>
              <a:t> s Int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p q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x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p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let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&gt; j = do swap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p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return j</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u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readArray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if u &lt; x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then do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+ 1)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else do swap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(j − 1)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loop (p + 1) q</a:t>
            </a:r>
          </a:p>
        </p:txBody>
      </p:sp>
      <p:sp>
        <p:nvSpPr>
          <p:cNvPr id="26" name="TextBox 25">
            <a:extLst>
              <a:ext uri="{FF2B5EF4-FFF2-40B4-BE49-F238E27FC236}">
                <a16:creationId xmlns:a16="http://schemas.microsoft.com/office/drawing/2014/main" id="{0057CDA5-5A24-DD09-69B8-556BC4D1BEBA}"/>
              </a:ext>
            </a:extLst>
          </p:cNvPr>
          <p:cNvSpPr txBox="1"/>
          <p:nvPr/>
        </p:nvSpPr>
        <p:spPr>
          <a:xfrm>
            <a:off x="9602043" y="6296870"/>
            <a:ext cx="1034419" cy="630942"/>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partition :: Ord a ⇒ [a] →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partition [ ] =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partition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runST</a:t>
            </a:r>
            <a:r>
              <a:rPr lang="en-GB" sz="500" kern="100" spc="-46" dirty="0">
                <a:latin typeface="Verdana" panose="020B0604030504040204" pitchFamily="34" charset="0"/>
                <a:ea typeface="Verdana" panose="020B0604030504040204" pitchFamily="34" charset="0"/>
                <a:cs typeface="Courier New" panose="02070309020205020404" pitchFamily="49" charset="0"/>
              </a:rPr>
              <a:t> $ do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newListArray</a:t>
            </a:r>
            <a:r>
              <a:rPr lang="en-GB" sz="500" kern="100" spc="-46" dirty="0">
                <a:latin typeface="Verdana" panose="020B0604030504040204" pitchFamily="34" charset="0"/>
                <a:ea typeface="Verdana" panose="020B0604030504040204" pitchFamily="34" charset="0"/>
                <a:cs typeface="Courier New" panose="02070309020205020404" pitchFamily="49" charset="0"/>
              </a:rPr>
              <a:t> (0, 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apartition</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0 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getElems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axs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n = length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xs</a:t>
            </a:r>
            <a:r>
              <a:rPr lang="en-GB" sz="500" kern="100" spc="-46" dirty="0">
                <a:latin typeface="Verdana" panose="020B0604030504040204" pitchFamily="34" charset="0"/>
                <a:ea typeface="Verdana" panose="020B0604030504040204" pitchFamily="34" charset="0"/>
                <a:cs typeface="Courier New" panose="02070309020205020404" pitchFamily="49" charset="0"/>
              </a:rPr>
              <a:t> − 1. </a:t>
            </a:r>
            <a:endParaRPr lang="en-GB" sz="500" dirty="0"/>
          </a:p>
        </p:txBody>
      </p:sp>
    </p:spTree>
    <p:extLst>
      <p:ext uri="{BB962C8B-B14F-4D97-AF65-F5344CB8AC3E}">
        <p14:creationId xmlns:p14="http://schemas.microsoft.com/office/powerpoint/2010/main" val="3321449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3838</TotalTime>
  <Words>12213</Words>
  <Application>Microsoft Office PowerPoint</Application>
  <PresentationFormat>Custom</PresentationFormat>
  <Paragraphs>735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18</cp:revision>
  <dcterms:created xsi:type="dcterms:W3CDTF">2023-04-06T14:05:37Z</dcterms:created>
  <dcterms:modified xsi:type="dcterms:W3CDTF">2023-04-11T20:39:28Z</dcterms:modified>
</cp:coreProperties>
</file>