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10547350" cy="741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AD957FF6-CB44-43DA-A6D9-B68C1E1C4386}">
          <p14:sldIdLst/>
        </p14:section>
        <p14:section name="Untitled Section" id="{A195E51B-48A2-466F-AFE4-13DD1F4E8E4B}">
          <p14:sldIdLst/>
        </p14:section>
        <p14:section name="Untitled Section" id="{C6030956-A2AC-4EA5-9E80-15E93BD3CEBF}">
          <p14:sldIdLst/>
        </p14:section>
        <p14:section name="Untitled Section" id="{72789155-D14F-47F9-9FDC-B46BE10100E1}">
          <p14:sldIdLst/>
        </p14:section>
        <p14:section name="Untitled Section" id="{6326BE76-F18D-4EAC-88C8-5CEE170C95C3}">
          <p14:sldIdLst/>
        </p14:section>
        <p14:section name="Untitled Section" id="{1438E0B1-8C15-4F1B-B5C3-123D796AB004}">
          <p14:sldIdLst/>
        </p14:section>
        <p14:section name="Untitled Section" id="{97F415EB-18BE-4C85-9A72-D00B28DF980C}">
          <p14:sldIdLst/>
        </p14:section>
        <p14:section name="Untitled Section" id="{61F01C79-E222-4548-8594-73789F5BD836}">
          <p14:sldIdLst/>
        </p14:section>
        <p14:section name="Untitled Section" id="{E29BB7F0-ECA6-4390-A6BF-689B60535AA5}">
          <p14:sldIdLst/>
        </p14:section>
        <p14:section name="Untitled Section" id="{72E499CA-D4FE-4F06-AA1C-20402D16E014}">
          <p14:sldIdLst/>
        </p14:section>
        <p14:section name="Untitled Section" id="{1B59620F-44B9-4D57-A867-D6B97950D800}">
          <p14:sldIdLst/>
        </p14:section>
        <p14:section name="Untitled Section" id="{761B28A5-1A89-48CD-97EC-986C97FB9AC1}">
          <p14:sldIdLst/>
        </p14:section>
        <p14:section name="Untitled Section" id="{933AEB6F-ABB7-4F64-B270-F7843F3D7B92}">
          <p14:sldIdLst/>
        </p14:section>
        <p14:section name="Untitled Section" id="{D733B5D4-B867-434F-BB6D-98AB32AEA96D}">
          <p14:sldIdLst/>
        </p14:section>
        <p14:section name="Untitled Section" id="{7A16608D-D90E-4B2A-801B-AF67978E6044}">
          <p14:sldIdLst/>
        </p14:section>
        <p14:section name="Untitled Section" id="{68BD750C-B022-47A5-9828-C32158534902}">
          <p14:sldIdLst>
            <p14:sldId id="256"/>
          </p14:sldIdLst>
        </p14:section>
        <p14:section name="Untitled Section" id="{EC17B6E9-F46B-4AFC-8A02-449832A26A3C}">
          <p14:sldIdLst/>
        </p14:section>
        <p14:section name="Untitled Section" id="{69457A91-0FFE-40A6-AFC4-7CB2E859207F}">
          <p14:sldIdLst/>
        </p14:section>
        <p14:section name="Untitled Section" id="{BE8804F7-9997-43E8-818F-42120C014BB0}">
          <p14:sldIdLst>
            <p14:sldId id="2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00" d="100"/>
          <a:sy n="200" d="100"/>
        </p:scale>
        <p:origin x="-7132" y="-67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1051" y="1213555"/>
            <a:ext cx="8965248" cy="2581593"/>
          </a:xfrm>
        </p:spPr>
        <p:txBody>
          <a:bodyPr anchor="b"/>
          <a:lstStyle>
            <a:lvl1pPr algn="ctr">
              <a:defRPr sz="6488"/>
            </a:lvl1pPr>
          </a:lstStyle>
          <a:p>
            <a:r>
              <a:rPr lang="en-US"/>
              <a:t>Click to edit Master title style</a:t>
            </a:r>
            <a:endParaRPr lang="en-US" dirty="0"/>
          </a:p>
        </p:txBody>
      </p:sp>
      <p:sp>
        <p:nvSpPr>
          <p:cNvPr id="3" name="Subtitle 2"/>
          <p:cNvSpPr>
            <a:spLocks noGrp="1"/>
          </p:cNvSpPr>
          <p:nvPr>
            <p:ph type="subTitle" idx="1"/>
          </p:nvPr>
        </p:nvSpPr>
        <p:spPr>
          <a:xfrm>
            <a:off x="1318419" y="3894704"/>
            <a:ext cx="7910513" cy="1790293"/>
          </a:xfrm>
        </p:spPr>
        <p:txBody>
          <a:bodyPr/>
          <a:lstStyle>
            <a:lvl1pPr marL="0" indent="0" algn="ctr">
              <a:buNone/>
              <a:defRPr sz="2595"/>
            </a:lvl1pPr>
            <a:lvl2pPr marL="494370" indent="0" algn="ctr">
              <a:buNone/>
              <a:defRPr sz="2163"/>
            </a:lvl2pPr>
            <a:lvl3pPr marL="988741" indent="0" algn="ctr">
              <a:buNone/>
              <a:defRPr sz="1946"/>
            </a:lvl3pPr>
            <a:lvl4pPr marL="1483111" indent="0" algn="ctr">
              <a:buNone/>
              <a:defRPr sz="1730"/>
            </a:lvl4pPr>
            <a:lvl5pPr marL="1977481" indent="0" algn="ctr">
              <a:buNone/>
              <a:defRPr sz="1730"/>
            </a:lvl5pPr>
            <a:lvl6pPr marL="2471852" indent="0" algn="ctr">
              <a:buNone/>
              <a:defRPr sz="1730"/>
            </a:lvl6pPr>
            <a:lvl7pPr marL="2966222" indent="0" algn="ctr">
              <a:buNone/>
              <a:defRPr sz="1730"/>
            </a:lvl7pPr>
            <a:lvl8pPr marL="3460593" indent="0" algn="ctr">
              <a:buNone/>
              <a:defRPr sz="1730"/>
            </a:lvl8pPr>
            <a:lvl9pPr marL="3954963" indent="0" algn="ctr">
              <a:buNone/>
              <a:defRPr sz="173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395D60-7EBF-4185-AD6D-ED33BE956D3F}" type="datetimeFigureOut">
              <a:rPr lang="en-GB" smtClean="0"/>
              <a:t>17/04/2023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178546-5306-4563-86F1-29EF808A4FD5}" type="slidenum">
              <a:rPr lang="en-GB" smtClean="0"/>
              <a:t>‹#›</a:t>
            </a:fld>
            <a:endParaRPr lang="en-GB"/>
          </a:p>
        </p:txBody>
      </p:sp>
    </p:spTree>
    <p:extLst>
      <p:ext uri="{BB962C8B-B14F-4D97-AF65-F5344CB8AC3E}">
        <p14:creationId xmlns:p14="http://schemas.microsoft.com/office/powerpoint/2010/main" val="3543781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395D60-7EBF-4185-AD6D-ED33BE956D3F}" type="datetimeFigureOut">
              <a:rPr lang="en-GB" smtClean="0"/>
              <a:t>17/04/2023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178546-5306-4563-86F1-29EF808A4FD5}" type="slidenum">
              <a:rPr lang="en-GB" smtClean="0"/>
              <a:t>‹#›</a:t>
            </a:fld>
            <a:endParaRPr lang="en-GB"/>
          </a:p>
        </p:txBody>
      </p:sp>
    </p:spTree>
    <p:extLst>
      <p:ext uri="{BB962C8B-B14F-4D97-AF65-F5344CB8AC3E}">
        <p14:creationId xmlns:p14="http://schemas.microsoft.com/office/powerpoint/2010/main" val="3033109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47948" y="394792"/>
            <a:ext cx="2274272" cy="62840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25131" y="394792"/>
            <a:ext cx="6690975" cy="6284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395D60-7EBF-4185-AD6D-ED33BE956D3F}" type="datetimeFigureOut">
              <a:rPr lang="en-GB" smtClean="0"/>
              <a:t>17/04/2023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178546-5306-4563-86F1-29EF808A4FD5}" type="slidenum">
              <a:rPr lang="en-GB" smtClean="0"/>
              <a:t>‹#›</a:t>
            </a:fld>
            <a:endParaRPr lang="en-GB"/>
          </a:p>
        </p:txBody>
      </p:sp>
    </p:spTree>
    <p:extLst>
      <p:ext uri="{BB962C8B-B14F-4D97-AF65-F5344CB8AC3E}">
        <p14:creationId xmlns:p14="http://schemas.microsoft.com/office/powerpoint/2010/main" val="179156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395D60-7EBF-4185-AD6D-ED33BE956D3F}" type="datetimeFigureOut">
              <a:rPr lang="en-GB" smtClean="0"/>
              <a:t>17/04/2023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178546-5306-4563-86F1-29EF808A4FD5}" type="slidenum">
              <a:rPr lang="en-GB" smtClean="0"/>
              <a:t>‹#›</a:t>
            </a:fld>
            <a:endParaRPr lang="en-GB"/>
          </a:p>
        </p:txBody>
      </p:sp>
    </p:spTree>
    <p:extLst>
      <p:ext uri="{BB962C8B-B14F-4D97-AF65-F5344CB8AC3E}">
        <p14:creationId xmlns:p14="http://schemas.microsoft.com/office/powerpoint/2010/main" val="1674479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9638" y="1848656"/>
            <a:ext cx="9097089" cy="3084522"/>
          </a:xfrm>
        </p:spPr>
        <p:txBody>
          <a:bodyPr anchor="b"/>
          <a:lstStyle>
            <a:lvl1pPr>
              <a:defRPr sz="6488"/>
            </a:lvl1pPr>
          </a:lstStyle>
          <a:p>
            <a:r>
              <a:rPr lang="en-US"/>
              <a:t>Click to edit Master title style</a:t>
            </a:r>
            <a:endParaRPr lang="en-US" dirty="0"/>
          </a:p>
        </p:txBody>
      </p:sp>
      <p:sp>
        <p:nvSpPr>
          <p:cNvPr id="3" name="Text Placeholder 2"/>
          <p:cNvSpPr>
            <a:spLocks noGrp="1"/>
          </p:cNvSpPr>
          <p:nvPr>
            <p:ph type="body" idx="1"/>
          </p:nvPr>
        </p:nvSpPr>
        <p:spPr>
          <a:xfrm>
            <a:off x="719638" y="4962359"/>
            <a:ext cx="9097089" cy="1622077"/>
          </a:xfrm>
        </p:spPr>
        <p:txBody>
          <a:bodyPr/>
          <a:lstStyle>
            <a:lvl1pPr marL="0" indent="0">
              <a:buNone/>
              <a:defRPr sz="2595">
                <a:solidFill>
                  <a:schemeClr val="tx1"/>
                </a:solidFill>
              </a:defRPr>
            </a:lvl1pPr>
            <a:lvl2pPr marL="494370" indent="0">
              <a:buNone/>
              <a:defRPr sz="2163">
                <a:solidFill>
                  <a:schemeClr val="tx1">
                    <a:tint val="75000"/>
                  </a:schemeClr>
                </a:solidFill>
              </a:defRPr>
            </a:lvl2pPr>
            <a:lvl3pPr marL="988741" indent="0">
              <a:buNone/>
              <a:defRPr sz="1946">
                <a:solidFill>
                  <a:schemeClr val="tx1">
                    <a:tint val="75000"/>
                  </a:schemeClr>
                </a:solidFill>
              </a:defRPr>
            </a:lvl3pPr>
            <a:lvl4pPr marL="1483111" indent="0">
              <a:buNone/>
              <a:defRPr sz="1730">
                <a:solidFill>
                  <a:schemeClr val="tx1">
                    <a:tint val="75000"/>
                  </a:schemeClr>
                </a:solidFill>
              </a:defRPr>
            </a:lvl4pPr>
            <a:lvl5pPr marL="1977481" indent="0">
              <a:buNone/>
              <a:defRPr sz="1730">
                <a:solidFill>
                  <a:schemeClr val="tx1">
                    <a:tint val="75000"/>
                  </a:schemeClr>
                </a:solidFill>
              </a:defRPr>
            </a:lvl5pPr>
            <a:lvl6pPr marL="2471852" indent="0">
              <a:buNone/>
              <a:defRPr sz="1730">
                <a:solidFill>
                  <a:schemeClr val="tx1">
                    <a:tint val="75000"/>
                  </a:schemeClr>
                </a:solidFill>
              </a:defRPr>
            </a:lvl6pPr>
            <a:lvl7pPr marL="2966222" indent="0">
              <a:buNone/>
              <a:defRPr sz="1730">
                <a:solidFill>
                  <a:schemeClr val="tx1">
                    <a:tint val="75000"/>
                  </a:schemeClr>
                </a:solidFill>
              </a:defRPr>
            </a:lvl7pPr>
            <a:lvl8pPr marL="3460593" indent="0">
              <a:buNone/>
              <a:defRPr sz="1730">
                <a:solidFill>
                  <a:schemeClr val="tx1">
                    <a:tint val="75000"/>
                  </a:schemeClr>
                </a:solidFill>
              </a:defRPr>
            </a:lvl8pPr>
            <a:lvl9pPr marL="3954963" indent="0">
              <a:buNone/>
              <a:defRPr sz="173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395D60-7EBF-4185-AD6D-ED33BE956D3F}" type="datetimeFigureOut">
              <a:rPr lang="en-GB" smtClean="0"/>
              <a:t>17/04/2023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178546-5306-4563-86F1-29EF808A4FD5}" type="slidenum">
              <a:rPr lang="en-GB" smtClean="0"/>
              <a:t>‹#›</a:t>
            </a:fld>
            <a:endParaRPr lang="en-GB"/>
          </a:p>
        </p:txBody>
      </p:sp>
    </p:spTree>
    <p:extLst>
      <p:ext uri="{BB962C8B-B14F-4D97-AF65-F5344CB8AC3E}">
        <p14:creationId xmlns:p14="http://schemas.microsoft.com/office/powerpoint/2010/main" val="3304984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5130" y="1973957"/>
            <a:ext cx="4482624" cy="47048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9596" y="1973957"/>
            <a:ext cx="4482624" cy="47048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395D60-7EBF-4185-AD6D-ED33BE956D3F}" type="datetimeFigureOut">
              <a:rPr lang="en-GB" smtClean="0"/>
              <a:t>17/04/2023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C178546-5306-4563-86F1-29EF808A4FD5}" type="slidenum">
              <a:rPr lang="en-GB" smtClean="0"/>
              <a:t>‹#›</a:t>
            </a:fld>
            <a:endParaRPr lang="en-GB"/>
          </a:p>
        </p:txBody>
      </p:sp>
    </p:spTree>
    <p:extLst>
      <p:ext uri="{BB962C8B-B14F-4D97-AF65-F5344CB8AC3E}">
        <p14:creationId xmlns:p14="http://schemas.microsoft.com/office/powerpoint/2010/main" val="418694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6504" y="394793"/>
            <a:ext cx="9097089" cy="1433265"/>
          </a:xfrm>
        </p:spPr>
        <p:txBody>
          <a:bodyPr/>
          <a:lstStyle/>
          <a:p>
            <a:r>
              <a:rPr lang="en-US"/>
              <a:t>Click to edit Master title style</a:t>
            </a:r>
            <a:endParaRPr lang="en-US" dirty="0"/>
          </a:p>
        </p:txBody>
      </p:sp>
      <p:sp>
        <p:nvSpPr>
          <p:cNvPr id="3" name="Text Placeholder 2"/>
          <p:cNvSpPr>
            <a:spLocks noGrp="1"/>
          </p:cNvSpPr>
          <p:nvPr>
            <p:ph type="body" idx="1"/>
          </p:nvPr>
        </p:nvSpPr>
        <p:spPr>
          <a:xfrm>
            <a:off x="726505" y="1817758"/>
            <a:ext cx="4462023" cy="890855"/>
          </a:xfrm>
        </p:spPr>
        <p:txBody>
          <a:bodyPr anchor="b"/>
          <a:lstStyle>
            <a:lvl1pPr marL="0" indent="0">
              <a:buNone/>
              <a:defRPr sz="2595" b="1"/>
            </a:lvl1pPr>
            <a:lvl2pPr marL="494370" indent="0">
              <a:buNone/>
              <a:defRPr sz="2163" b="1"/>
            </a:lvl2pPr>
            <a:lvl3pPr marL="988741" indent="0">
              <a:buNone/>
              <a:defRPr sz="1946" b="1"/>
            </a:lvl3pPr>
            <a:lvl4pPr marL="1483111" indent="0">
              <a:buNone/>
              <a:defRPr sz="1730" b="1"/>
            </a:lvl4pPr>
            <a:lvl5pPr marL="1977481" indent="0">
              <a:buNone/>
              <a:defRPr sz="1730" b="1"/>
            </a:lvl5pPr>
            <a:lvl6pPr marL="2471852" indent="0">
              <a:buNone/>
              <a:defRPr sz="1730" b="1"/>
            </a:lvl6pPr>
            <a:lvl7pPr marL="2966222" indent="0">
              <a:buNone/>
              <a:defRPr sz="1730" b="1"/>
            </a:lvl7pPr>
            <a:lvl8pPr marL="3460593" indent="0">
              <a:buNone/>
              <a:defRPr sz="1730" b="1"/>
            </a:lvl8pPr>
            <a:lvl9pPr marL="3954963" indent="0">
              <a:buNone/>
              <a:defRPr sz="1730" b="1"/>
            </a:lvl9pPr>
          </a:lstStyle>
          <a:p>
            <a:pPr lvl="0"/>
            <a:r>
              <a:rPr lang="en-US"/>
              <a:t>Click to edit Master text styles</a:t>
            </a:r>
          </a:p>
        </p:txBody>
      </p:sp>
      <p:sp>
        <p:nvSpPr>
          <p:cNvPr id="4" name="Content Placeholder 3"/>
          <p:cNvSpPr>
            <a:spLocks noGrp="1"/>
          </p:cNvSpPr>
          <p:nvPr>
            <p:ph sz="half" idx="2"/>
          </p:nvPr>
        </p:nvSpPr>
        <p:spPr>
          <a:xfrm>
            <a:off x="726505" y="2708613"/>
            <a:ext cx="4462023" cy="39839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39596" y="1817758"/>
            <a:ext cx="4483998" cy="890855"/>
          </a:xfrm>
        </p:spPr>
        <p:txBody>
          <a:bodyPr anchor="b"/>
          <a:lstStyle>
            <a:lvl1pPr marL="0" indent="0">
              <a:buNone/>
              <a:defRPr sz="2595" b="1"/>
            </a:lvl1pPr>
            <a:lvl2pPr marL="494370" indent="0">
              <a:buNone/>
              <a:defRPr sz="2163" b="1"/>
            </a:lvl2pPr>
            <a:lvl3pPr marL="988741" indent="0">
              <a:buNone/>
              <a:defRPr sz="1946" b="1"/>
            </a:lvl3pPr>
            <a:lvl4pPr marL="1483111" indent="0">
              <a:buNone/>
              <a:defRPr sz="1730" b="1"/>
            </a:lvl4pPr>
            <a:lvl5pPr marL="1977481" indent="0">
              <a:buNone/>
              <a:defRPr sz="1730" b="1"/>
            </a:lvl5pPr>
            <a:lvl6pPr marL="2471852" indent="0">
              <a:buNone/>
              <a:defRPr sz="1730" b="1"/>
            </a:lvl6pPr>
            <a:lvl7pPr marL="2966222" indent="0">
              <a:buNone/>
              <a:defRPr sz="1730" b="1"/>
            </a:lvl7pPr>
            <a:lvl8pPr marL="3460593" indent="0">
              <a:buNone/>
              <a:defRPr sz="1730" b="1"/>
            </a:lvl8pPr>
            <a:lvl9pPr marL="3954963" indent="0">
              <a:buNone/>
              <a:defRPr sz="1730" b="1"/>
            </a:lvl9pPr>
          </a:lstStyle>
          <a:p>
            <a:pPr lvl="0"/>
            <a:r>
              <a:rPr lang="en-US"/>
              <a:t>Click to edit Master text styles</a:t>
            </a:r>
          </a:p>
        </p:txBody>
      </p:sp>
      <p:sp>
        <p:nvSpPr>
          <p:cNvPr id="6" name="Content Placeholder 5"/>
          <p:cNvSpPr>
            <a:spLocks noGrp="1"/>
          </p:cNvSpPr>
          <p:nvPr>
            <p:ph sz="quarter" idx="4"/>
          </p:nvPr>
        </p:nvSpPr>
        <p:spPr>
          <a:xfrm>
            <a:off x="5339596" y="2708613"/>
            <a:ext cx="4483998" cy="39839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395D60-7EBF-4185-AD6D-ED33BE956D3F}" type="datetimeFigureOut">
              <a:rPr lang="en-GB" smtClean="0"/>
              <a:t>17/04/2023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C178546-5306-4563-86F1-29EF808A4FD5}" type="slidenum">
              <a:rPr lang="en-GB" smtClean="0"/>
              <a:t>‹#›</a:t>
            </a:fld>
            <a:endParaRPr lang="en-GB"/>
          </a:p>
        </p:txBody>
      </p:sp>
    </p:spTree>
    <p:extLst>
      <p:ext uri="{BB962C8B-B14F-4D97-AF65-F5344CB8AC3E}">
        <p14:creationId xmlns:p14="http://schemas.microsoft.com/office/powerpoint/2010/main" val="2420684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395D60-7EBF-4185-AD6D-ED33BE956D3F}" type="datetimeFigureOut">
              <a:rPr lang="en-GB" smtClean="0"/>
              <a:t>17/04/2023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C178546-5306-4563-86F1-29EF808A4FD5}" type="slidenum">
              <a:rPr lang="en-GB" smtClean="0"/>
              <a:t>‹#›</a:t>
            </a:fld>
            <a:endParaRPr lang="en-GB"/>
          </a:p>
        </p:txBody>
      </p:sp>
    </p:spTree>
    <p:extLst>
      <p:ext uri="{BB962C8B-B14F-4D97-AF65-F5344CB8AC3E}">
        <p14:creationId xmlns:p14="http://schemas.microsoft.com/office/powerpoint/2010/main" val="3024689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395D60-7EBF-4185-AD6D-ED33BE956D3F}" type="datetimeFigureOut">
              <a:rPr lang="en-GB" smtClean="0"/>
              <a:t>17/04/2023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C178546-5306-4563-86F1-29EF808A4FD5}" type="slidenum">
              <a:rPr lang="en-GB" smtClean="0"/>
              <a:t>‹#›</a:t>
            </a:fld>
            <a:endParaRPr lang="en-GB"/>
          </a:p>
        </p:txBody>
      </p:sp>
    </p:spTree>
    <p:extLst>
      <p:ext uri="{BB962C8B-B14F-4D97-AF65-F5344CB8AC3E}">
        <p14:creationId xmlns:p14="http://schemas.microsoft.com/office/powerpoint/2010/main" val="2442381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6504" y="494348"/>
            <a:ext cx="3401795" cy="1730216"/>
          </a:xfrm>
        </p:spPr>
        <p:txBody>
          <a:bodyPr anchor="b"/>
          <a:lstStyle>
            <a:lvl1pPr>
              <a:defRPr sz="3460"/>
            </a:lvl1pPr>
          </a:lstStyle>
          <a:p>
            <a:r>
              <a:rPr lang="en-US"/>
              <a:t>Click to edit Master title style</a:t>
            </a:r>
            <a:endParaRPr lang="en-US" dirty="0"/>
          </a:p>
        </p:txBody>
      </p:sp>
      <p:sp>
        <p:nvSpPr>
          <p:cNvPr id="3" name="Content Placeholder 2"/>
          <p:cNvSpPr>
            <a:spLocks noGrp="1"/>
          </p:cNvSpPr>
          <p:nvPr>
            <p:ph idx="1"/>
          </p:nvPr>
        </p:nvSpPr>
        <p:spPr>
          <a:xfrm>
            <a:off x="4483998" y="1067655"/>
            <a:ext cx="5339596" cy="5269607"/>
          </a:xfrm>
        </p:spPr>
        <p:txBody>
          <a:bodyPr/>
          <a:lstStyle>
            <a:lvl1pPr>
              <a:defRPr sz="3460"/>
            </a:lvl1pPr>
            <a:lvl2pPr>
              <a:defRPr sz="3028"/>
            </a:lvl2pPr>
            <a:lvl3pPr>
              <a:defRPr sz="2595"/>
            </a:lvl3pPr>
            <a:lvl4pPr>
              <a:defRPr sz="2163"/>
            </a:lvl4pPr>
            <a:lvl5pPr>
              <a:defRPr sz="2163"/>
            </a:lvl5pPr>
            <a:lvl6pPr>
              <a:defRPr sz="2163"/>
            </a:lvl6pPr>
            <a:lvl7pPr>
              <a:defRPr sz="2163"/>
            </a:lvl7pPr>
            <a:lvl8pPr>
              <a:defRPr sz="2163"/>
            </a:lvl8pPr>
            <a:lvl9pPr>
              <a:defRPr sz="216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6504" y="2224564"/>
            <a:ext cx="3401795" cy="4121280"/>
          </a:xfrm>
        </p:spPr>
        <p:txBody>
          <a:bodyPr/>
          <a:lstStyle>
            <a:lvl1pPr marL="0" indent="0">
              <a:buNone/>
              <a:defRPr sz="1730"/>
            </a:lvl1pPr>
            <a:lvl2pPr marL="494370" indent="0">
              <a:buNone/>
              <a:defRPr sz="1514"/>
            </a:lvl2pPr>
            <a:lvl3pPr marL="988741" indent="0">
              <a:buNone/>
              <a:defRPr sz="1298"/>
            </a:lvl3pPr>
            <a:lvl4pPr marL="1483111" indent="0">
              <a:buNone/>
              <a:defRPr sz="1081"/>
            </a:lvl4pPr>
            <a:lvl5pPr marL="1977481" indent="0">
              <a:buNone/>
              <a:defRPr sz="1081"/>
            </a:lvl5pPr>
            <a:lvl6pPr marL="2471852" indent="0">
              <a:buNone/>
              <a:defRPr sz="1081"/>
            </a:lvl6pPr>
            <a:lvl7pPr marL="2966222" indent="0">
              <a:buNone/>
              <a:defRPr sz="1081"/>
            </a:lvl7pPr>
            <a:lvl8pPr marL="3460593" indent="0">
              <a:buNone/>
              <a:defRPr sz="1081"/>
            </a:lvl8pPr>
            <a:lvl9pPr marL="3954963" indent="0">
              <a:buNone/>
              <a:defRPr sz="1081"/>
            </a:lvl9pPr>
          </a:lstStyle>
          <a:p>
            <a:pPr lvl="0"/>
            <a:r>
              <a:rPr lang="en-US"/>
              <a:t>Click to edit Master text styles</a:t>
            </a:r>
          </a:p>
        </p:txBody>
      </p:sp>
      <p:sp>
        <p:nvSpPr>
          <p:cNvPr id="5" name="Date Placeholder 4"/>
          <p:cNvSpPr>
            <a:spLocks noGrp="1"/>
          </p:cNvSpPr>
          <p:nvPr>
            <p:ph type="dt" sz="half" idx="10"/>
          </p:nvPr>
        </p:nvSpPr>
        <p:spPr/>
        <p:txBody>
          <a:bodyPr/>
          <a:lstStyle/>
          <a:p>
            <a:fld id="{3D395D60-7EBF-4185-AD6D-ED33BE956D3F}" type="datetimeFigureOut">
              <a:rPr lang="en-GB" smtClean="0"/>
              <a:t>17/04/2023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C178546-5306-4563-86F1-29EF808A4FD5}" type="slidenum">
              <a:rPr lang="en-GB" smtClean="0"/>
              <a:t>‹#›</a:t>
            </a:fld>
            <a:endParaRPr lang="en-GB"/>
          </a:p>
        </p:txBody>
      </p:sp>
    </p:spTree>
    <p:extLst>
      <p:ext uri="{BB962C8B-B14F-4D97-AF65-F5344CB8AC3E}">
        <p14:creationId xmlns:p14="http://schemas.microsoft.com/office/powerpoint/2010/main" val="3452984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6504" y="494348"/>
            <a:ext cx="3401795" cy="1730216"/>
          </a:xfrm>
        </p:spPr>
        <p:txBody>
          <a:bodyPr anchor="b"/>
          <a:lstStyle>
            <a:lvl1pPr>
              <a:defRPr sz="3460"/>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3998" y="1067655"/>
            <a:ext cx="5339596" cy="5269607"/>
          </a:xfrm>
        </p:spPr>
        <p:txBody>
          <a:bodyPr anchor="t"/>
          <a:lstStyle>
            <a:lvl1pPr marL="0" indent="0">
              <a:buNone/>
              <a:defRPr sz="3460"/>
            </a:lvl1pPr>
            <a:lvl2pPr marL="494370" indent="0">
              <a:buNone/>
              <a:defRPr sz="3028"/>
            </a:lvl2pPr>
            <a:lvl3pPr marL="988741" indent="0">
              <a:buNone/>
              <a:defRPr sz="2595"/>
            </a:lvl3pPr>
            <a:lvl4pPr marL="1483111" indent="0">
              <a:buNone/>
              <a:defRPr sz="2163"/>
            </a:lvl4pPr>
            <a:lvl5pPr marL="1977481" indent="0">
              <a:buNone/>
              <a:defRPr sz="2163"/>
            </a:lvl5pPr>
            <a:lvl6pPr marL="2471852" indent="0">
              <a:buNone/>
              <a:defRPr sz="2163"/>
            </a:lvl6pPr>
            <a:lvl7pPr marL="2966222" indent="0">
              <a:buNone/>
              <a:defRPr sz="2163"/>
            </a:lvl7pPr>
            <a:lvl8pPr marL="3460593" indent="0">
              <a:buNone/>
              <a:defRPr sz="2163"/>
            </a:lvl8pPr>
            <a:lvl9pPr marL="3954963" indent="0">
              <a:buNone/>
              <a:defRPr sz="2163"/>
            </a:lvl9pPr>
          </a:lstStyle>
          <a:p>
            <a:r>
              <a:rPr lang="en-US" dirty="0"/>
              <a:t>Click icon to add picture</a:t>
            </a:r>
          </a:p>
        </p:txBody>
      </p:sp>
      <p:sp>
        <p:nvSpPr>
          <p:cNvPr id="4" name="Text Placeholder 3"/>
          <p:cNvSpPr>
            <a:spLocks noGrp="1"/>
          </p:cNvSpPr>
          <p:nvPr>
            <p:ph type="body" sz="half" idx="2"/>
          </p:nvPr>
        </p:nvSpPr>
        <p:spPr>
          <a:xfrm>
            <a:off x="726504" y="2224564"/>
            <a:ext cx="3401795" cy="4121280"/>
          </a:xfrm>
        </p:spPr>
        <p:txBody>
          <a:bodyPr/>
          <a:lstStyle>
            <a:lvl1pPr marL="0" indent="0">
              <a:buNone/>
              <a:defRPr sz="1730"/>
            </a:lvl1pPr>
            <a:lvl2pPr marL="494370" indent="0">
              <a:buNone/>
              <a:defRPr sz="1514"/>
            </a:lvl2pPr>
            <a:lvl3pPr marL="988741" indent="0">
              <a:buNone/>
              <a:defRPr sz="1298"/>
            </a:lvl3pPr>
            <a:lvl4pPr marL="1483111" indent="0">
              <a:buNone/>
              <a:defRPr sz="1081"/>
            </a:lvl4pPr>
            <a:lvl5pPr marL="1977481" indent="0">
              <a:buNone/>
              <a:defRPr sz="1081"/>
            </a:lvl5pPr>
            <a:lvl6pPr marL="2471852" indent="0">
              <a:buNone/>
              <a:defRPr sz="1081"/>
            </a:lvl6pPr>
            <a:lvl7pPr marL="2966222" indent="0">
              <a:buNone/>
              <a:defRPr sz="1081"/>
            </a:lvl7pPr>
            <a:lvl8pPr marL="3460593" indent="0">
              <a:buNone/>
              <a:defRPr sz="1081"/>
            </a:lvl8pPr>
            <a:lvl9pPr marL="3954963" indent="0">
              <a:buNone/>
              <a:defRPr sz="1081"/>
            </a:lvl9pPr>
          </a:lstStyle>
          <a:p>
            <a:pPr lvl="0"/>
            <a:r>
              <a:rPr lang="en-US"/>
              <a:t>Click to edit Master text styles</a:t>
            </a:r>
          </a:p>
        </p:txBody>
      </p:sp>
      <p:sp>
        <p:nvSpPr>
          <p:cNvPr id="5" name="Date Placeholder 4"/>
          <p:cNvSpPr>
            <a:spLocks noGrp="1"/>
          </p:cNvSpPr>
          <p:nvPr>
            <p:ph type="dt" sz="half" idx="10"/>
          </p:nvPr>
        </p:nvSpPr>
        <p:spPr/>
        <p:txBody>
          <a:bodyPr/>
          <a:lstStyle/>
          <a:p>
            <a:fld id="{3D395D60-7EBF-4185-AD6D-ED33BE956D3F}" type="datetimeFigureOut">
              <a:rPr lang="en-GB" smtClean="0"/>
              <a:t>17/04/2023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C178546-5306-4563-86F1-29EF808A4FD5}" type="slidenum">
              <a:rPr lang="en-GB" smtClean="0"/>
              <a:t>‹#›</a:t>
            </a:fld>
            <a:endParaRPr lang="en-GB"/>
          </a:p>
        </p:txBody>
      </p:sp>
    </p:spTree>
    <p:extLst>
      <p:ext uri="{BB962C8B-B14F-4D97-AF65-F5344CB8AC3E}">
        <p14:creationId xmlns:p14="http://schemas.microsoft.com/office/powerpoint/2010/main" val="219686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5131" y="394793"/>
            <a:ext cx="9097089" cy="14332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25131" y="1973957"/>
            <a:ext cx="9097089" cy="47048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130" y="6872806"/>
            <a:ext cx="2373154" cy="394791"/>
          </a:xfrm>
          <a:prstGeom prst="rect">
            <a:avLst/>
          </a:prstGeom>
        </p:spPr>
        <p:txBody>
          <a:bodyPr vert="horz" lIns="91440" tIns="45720" rIns="91440" bIns="45720" rtlCol="0" anchor="ctr"/>
          <a:lstStyle>
            <a:lvl1pPr algn="l">
              <a:defRPr sz="1298">
                <a:solidFill>
                  <a:schemeClr val="tx1">
                    <a:tint val="75000"/>
                  </a:schemeClr>
                </a:solidFill>
              </a:defRPr>
            </a:lvl1pPr>
          </a:lstStyle>
          <a:p>
            <a:fld id="{3D395D60-7EBF-4185-AD6D-ED33BE956D3F}" type="datetimeFigureOut">
              <a:rPr lang="en-GB" smtClean="0"/>
              <a:t>17/04/2023</a:t>
            </a:fld>
            <a:endParaRPr lang="en-GB"/>
          </a:p>
        </p:txBody>
      </p:sp>
      <p:sp>
        <p:nvSpPr>
          <p:cNvPr id="5" name="Footer Placeholder 4"/>
          <p:cNvSpPr>
            <a:spLocks noGrp="1"/>
          </p:cNvSpPr>
          <p:nvPr>
            <p:ph type="ftr" sz="quarter" idx="3"/>
          </p:nvPr>
        </p:nvSpPr>
        <p:spPr>
          <a:xfrm>
            <a:off x="3493810" y="6872806"/>
            <a:ext cx="3559731" cy="394791"/>
          </a:xfrm>
          <a:prstGeom prst="rect">
            <a:avLst/>
          </a:prstGeom>
        </p:spPr>
        <p:txBody>
          <a:bodyPr vert="horz" lIns="91440" tIns="45720" rIns="91440" bIns="45720" rtlCol="0" anchor="ctr"/>
          <a:lstStyle>
            <a:lvl1pPr algn="ctr">
              <a:defRPr sz="1298">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449066" y="6872806"/>
            <a:ext cx="2373154" cy="394791"/>
          </a:xfrm>
          <a:prstGeom prst="rect">
            <a:avLst/>
          </a:prstGeom>
        </p:spPr>
        <p:txBody>
          <a:bodyPr vert="horz" lIns="91440" tIns="45720" rIns="91440" bIns="45720" rtlCol="0" anchor="ctr"/>
          <a:lstStyle>
            <a:lvl1pPr algn="r">
              <a:defRPr sz="1298">
                <a:solidFill>
                  <a:schemeClr val="tx1">
                    <a:tint val="75000"/>
                  </a:schemeClr>
                </a:solidFill>
              </a:defRPr>
            </a:lvl1pPr>
          </a:lstStyle>
          <a:p>
            <a:fld id="{AC178546-5306-4563-86F1-29EF808A4FD5}" type="slidenum">
              <a:rPr lang="en-GB" smtClean="0"/>
              <a:t>‹#›</a:t>
            </a:fld>
            <a:endParaRPr lang="en-GB"/>
          </a:p>
        </p:txBody>
      </p:sp>
    </p:spTree>
    <p:extLst>
      <p:ext uri="{BB962C8B-B14F-4D97-AF65-F5344CB8AC3E}">
        <p14:creationId xmlns:p14="http://schemas.microsoft.com/office/powerpoint/2010/main" val="7424206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88741" rtl="0" eaLnBrk="1" latinLnBrk="0" hangingPunct="1">
        <a:lnSpc>
          <a:spcPct val="90000"/>
        </a:lnSpc>
        <a:spcBef>
          <a:spcPct val="0"/>
        </a:spcBef>
        <a:buNone/>
        <a:defRPr sz="4758" kern="1200">
          <a:solidFill>
            <a:schemeClr val="tx1"/>
          </a:solidFill>
          <a:latin typeface="+mj-lt"/>
          <a:ea typeface="+mj-ea"/>
          <a:cs typeface="+mj-cs"/>
        </a:defRPr>
      </a:lvl1pPr>
    </p:titleStyle>
    <p:bodyStyle>
      <a:lvl1pPr marL="247185" indent="-247185" algn="l" defTabSz="988741" rtl="0" eaLnBrk="1" latinLnBrk="0" hangingPunct="1">
        <a:lnSpc>
          <a:spcPct val="90000"/>
        </a:lnSpc>
        <a:spcBef>
          <a:spcPts val="1081"/>
        </a:spcBef>
        <a:buFont typeface="Arial" panose="020B0604020202020204" pitchFamily="34" charset="0"/>
        <a:buChar char="•"/>
        <a:defRPr sz="3028" kern="1200">
          <a:solidFill>
            <a:schemeClr val="tx1"/>
          </a:solidFill>
          <a:latin typeface="+mn-lt"/>
          <a:ea typeface="+mn-ea"/>
          <a:cs typeface="+mn-cs"/>
        </a:defRPr>
      </a:lvl1pPr>
      <a:lvl2pPr marL="741556" indent="-247185" algn="l" defTabSz="988741" rtl="0" eaLnBrk="1" latinLnBrk="0" hangingPunct="1">
        <a:lnSpc>
          <a:spcPct val="90000"/>
        </a:lnSpc>
        <a:spcBef>
          <a:spcPts val="541"/>
        </a:spcBef>
        <a:buFont typeface="Arial" panose="020B0604020202020204" pitchFamily="34" charset="0"/>
        <a:buChar char="•"/>
        <a:defRPr sz="2595" kern="1200">
          <a:solidFill>
            <a:schemeClr val="tx1"/>
          </a:solidFill>
          <a:latin typeface="+mn-lt"/>
          <a:ea typeface="+mn-ea"/>
          <a:cs typeface="+mn-cs"/>
        </a:defRPr>
      </a:lvl2pPr>
      <a:lvl3pPr marL="1235926" indent="-247185" algn="l" defTabSz="988741" rtl="0" eaLnBrk="1" latinLnBrk="0" hangingPunct="1">
        <a:lnSpc>
          <a:spcPct val="90000"/>
        </a:lnSpc>
        <a:spcBef>
          <a:spcPts val="541"/>
        </a:spcBef>
        <a:buFont typeface="Arial" panose="020B0604020202020204" pitchFamily="34" charset="0"/>
        <a:buChar char="•"/>
        <a:defRPr sz="2163" kern="1200">
          <a:solidFill>
            <a:schemeClr val="tx1"/>
          </a:solidFill>
          <a:latin typeface="+mn-lt"/>
          <a:ea typeface="+mn-ea"/>
          <a:cs typeface="+mn-cs"/>
        </a:defRPr>
      </a:lvl3pPr>
      <a:lvl4pPr marL="1730296"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4pPr>
      <a:lvl5pPr marL="2224667"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5pPr>
      <a:lvl6pPr marL="2719037"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6pPr>
      <a:lvl7pPr marL="3213407"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7pPr>
      <a:lvl8pPr marL="3707778"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8pPr>
      <a:lvl9pPr marL="4202148"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9pPr>
    </p:bodyStyle>
    <p:otherStyle>
      <a:defPPr>
        <a:defRPr lang="en-US"/>
      </a:defPPr>
      <a:lvl1pPr marL="0" algn="l" defTabSz="988741" rtl="0" eaLnBrk="1" latinLnBrk="0" hangingPunct="1">
        <a:defRPr sz="1946" kern="1200">
          <a:solidFill>
            <a:schemeClr val="tx1"/>
          </a:solidFill>
          <a:latin typeface="+mn-lt"/>
          <a:ea typeface="+mn-ea"/>
          <a:cs typeface="+mn-cs"/>
        </a:defRPr>
      </a:lvl1pPr>
      <a:lvl2pPr marL="494370" algn="l" defTabSz="988741" rtl="0" eaLnBrk="1" latinLnBrk="0" hangingPunct="1">
        <a:defRPr sz="1946" kern="1200">
          <a:solidFill>
            <a:schemeClr val="tx1"/>
          </a:solidFill>
          <a:latin typeface="+mn-lt"/>
          <a:ea typeface="+mn-ea"/>
          <a:cs typeface="+mn-cs"/>
        </a:defRPr>
      </a:lvl2pPr>
      <a:lvl3pPr marL="988741" algn="l" defTabSz="988741" rtl="0" eaLnBrk="1" latinLnBrk="0" hangingPunct="1">
        <a:defRPr sz="1946" kern="1200">
          <a:solidFill>
            <a:schemeClr val="tx1"/>
          </a:solidFill>
          <a:latin typeface="+mn-lt"/>
          <a:ea typeface="+mn-ea"/>
          <a:cs typeface="+mn-cs"/>
        </a:defRPr>
      </a:lvl3pPr>
      <a:lvl4pPr marL="1483111" algn="l" defTabSz="988741" rtl="0" eaLnBrk="1" latinLnBrk="0" hangingPunct="1">
        <a:defRPr sz="1946" kern="1200">
          <a:solidFill>
            <a:schemeClr val="tx1"/>
          </a:solidFill>
          <a:latin typeface="+mn-lt"/>
          <a:ea typeface="+mn-ea"/>
          <a:cs typeface="+mn-cs"/>
        </a:defRPr>
      </a:lvl4pPr>
      <a:lvl5pPr marL="1977481" algn="l" defTabSz="988741" rtl="0" eaLnBrk="1" latinLnBrk="0" hangingPunct="1">
        <a:defRPr sz="1946" kern="1200">
          <a:solidFill>
            <a:schemeClr val="tx1"/>
          </a:solidFill>
          <a:latin typeface="+mn-lt"/>
          <a:ea typeface="+mn-ea"/>
          <a:cs typeface="+mn-cs"/>
        </a:defRPr>
      </a:lvl5pPr>
      <a:lvl6pPr marL="2471852" algn="l" defTabSz="988741" rtl="0" eaLnBrk="1" latinLnBrk="0" hangingPunct="1">
        <a:defRPr sz="1946" kern="1200">
          <a:solidFill>
            <a:schemeClr val="tx1"/>
          </a:solidFill>
          <a:latin typeface="+mn-lt"/>
          <a:ea typeface="+mn-ea"/>
          <a:cs typeface="+mn-cs"/>
        </a:defRPr>
      </a:lvl6pPr>
      <a:lvl7pPr marL="2966222" algn="l" defTabSz="988741" rtl="0" eaLnBrk="1" latinLnBrk="0" hangingPunct="1">
        <a:defRPr sz="1946" kern="1200">
          <a:solidFill>
            <a:schemeClr val="tx1"/>
          </a:solidFill>
          <a:latin typeface="+mn-lt"/>
          <a:ea typeface="+mn-ea"/>
          <a:cs typeface="+mn-cs"/>
        </a:defRPr>
      </a:lvl7pPr>
      <a:lvl8pPr marL="3460593" algn="l" defTabSz="988741" rtl="0" eaLnBrk="1" latinLnBrk="0" hangingPunct="1">
        <a:defRPr sz="1946" kern="1200">
          <a:solidFill>
            <a:schemeClr val="tx1"/>
          </a:solidFill>
          <a:latin typeface="+mn-lt"/>
          <a:ea typeface="+mn-ea"/>
          <a:cs typeface="+mn-cs"/>
        </a:defRPr>
      </a:lvl8pPr>
      <a:lvl9pPr marL="3954963" algn="l" defTabSz="988741" rtl="0" eaLnBrk="1" latinLnBrk="0" hangingPunct="1">
        <a:defRPr sz="1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18" Type="http://schemas.openxmlformats.org/officeDocument/2006/relationships/image" Target="../media/image34.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png"/><Relationship Id="rId2" Type="http://schemas.openxmlformats.org/officeDocument/2006/relationships/image" Target="../media/image18.png"/><Relationship Id="rId16" Type="http://schemas.openxmlformats.org/officeDocument/2006/relationships/image" Target="../media/image32.png"/><Relationship Id="rId20"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png"/><Relationship Id="rId19" Type="http://schemas.openxmlformats.org/officeDocument/2006/relationships/image" Target="../media/image35.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C1D591-E518-2D78-6DE3-DA9131B6C7E8}"/>
              </a:ext>
            </a:extLst>
          </p:cNvPr>
          <p:cNvSpPr txBox="1"/>
          <p:nvPr/>
        </p:nvSpPr>
        <p:spPr>
          <a:xfrm>
            <a:off x="-85725" y="-49212"/>
            <a:ext cx="1341438" cy="7632859"/>
          </a:xfrm>
          <a:prstGeom prst="rect">
            <a:avLst/>
          </a:prstGeom>
          <a:noFill/>
        </p:spPr>
        <p:txBody>
          <a:bodyPr wrap="square" rtlCol="0">
            <a:spAutoFit/>
          </a:bodyPr>
          <a:lstStyle/>
          <a:p>
            <a:r>
              <a:rPr lang="en-GB" sz="500" b="1" u="sng" kern="100" spc="-46" dirty="0">
                <a:latin typeface="Verdana" panose="020B0604030504040204" pitchFamily="34" charset="0"/>
                <a:ea typeface="Verdana" panose="020B0604030504040204" pitchFamily="34" charset="0"/>
                <a:cs typeface="Courier New" panose="02070309020205020404" pitchFamily="49" charset="0"/>
              </a:rPr>
              <a:t>1) Definitions &amp; Properties</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Linear Dependence </a:t>
            </a:r>
            <a:r>
              <a:rPr lang="en-GB" sz="500" kern="100" spc="-46" dirty="0">
                <a:latin typeface="Verdana" panose="020B0604030504040204" pitchFamily="34" charset="0"/>
                <a:ea typeface="Verdana" panose="020B0604030504040204" pitchFamily="34" charset="0"/>
                <a:cs typeface="Courier New" panose="02070309020205020404" pitchFamily="49" charset="0"/>
              </a:rPr>
              <a:t>– if some sum of our vectors with any coefficients = 0, they are linearly dependent. If we have pivot vars, we are linearly independent, else we’re not.</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Properties of Determinants</a:t>
            </a:r>
            <a:r>
              <a:rPr lang="en-GB" sz="500" kern="100" spc="-46" dirty="0">
                <a:latin typeface="Verdana" panose="020B0604030504040204" pitchFamily="34" charset="0"/>
                <a:ea typeface="Verdana" panose="020B0604030504040204" pitchFamily="34" charset="0"/>
                <a:cs typeface="Courier New" panose="02070309020205020404" pitchFamily="49" charset="0"/>
              </a:rPr>
              <a:t>: A, B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rPr>
              <a:t>n×n</a:t>
            </a:r>
            <a:endParaRPr lang="en-GB" sz="500" kern="100" spc="-46" baseline="30000" dirty="0">
              <a:latin typeface="Verdana" panose="020B0604030504040204" pitchFamily="34" charset="0"/>
              <a:ea typeface="Verdana" panose="020B0604030504040204" pitchFamily="34" charset="0"/>
              <a:cs typeface="Courier New" panose="02070309020205020404" pitchFamily="49" charset="0"/>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rPr>
              <a:t>1) det(A</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rPr>
              <a:t>T</a:t>
            </a:r>
            <a:r>
              <a:rPr lang="en-GB" sz="500" kern="100" spc="-46" dirty="0">
                <a:latin typeface="Verdana" panose="020B0604030504040204" pitchFamily="34" charset="0"/>
                <a:ea typeface="Verdana" panose="020B0604030504040204" pitchFamily="34" charset="0"/>
                <a:cs typeface="Courier New" panose="02070309020205020404" pitchFamily="49" charset="0"/>
              </a:rPr>
              <a:t>) = det(A)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2) det(AB) = det(BA) = det(A)det(B). det(kA)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k</a:t>
            </a:r>
            <a:r>
              <a:rPr lang="en-GB" sz="600" kern="100" spc="-46" baseline="30000" dirty="0" err="1">
                <a:latin typeface="Verdana" panose="020B0604030504040204" pitchFamily="34" charset="0"/>
                <a:ea typeface="Verdana" panose="020B0604030504040204" pitchFamily="34" charset="0"/>
                <a:cs typeface="Courier New" panose="02070309020205020404" pitchFamily="49" charset="0"/>
              </a:rPr>
              <a:t>n</a:t>
            </a:r>
            <a:r>
              <a:rPr lang="en-GB" sz="500" kern="100" spc="-46" dirty="0" err="1">
                <a:latin typeface="Verdana" panose="020B0604030504040204" pitchFamily="34" charset="0"/>
                <a:ea typeface="Verdana" panose="020B0604030504040204" pitchFamily="34" charset="0"/>
                <a:cs typeface="Courier New" panose="02070309020205020404" pitchFamily="49" charset="0"/>
              </a:rPr>
              <a:t>det</a:t>
            </a:r>
            <a:r>
              <a:rPr lang="en-GB" sz="500" kern="100" spc="-46" dirty="0">
                <a:latin typeface="Verdana" panose="020B0604030504040204" pitchFamily="34" charset="0"/>
                <a:ea typeface="Verdana" panose="020B0604030504040204" pitchFamily="34" charset="0"/>
                <a:cs typeface="Courier New" panose="02070309020205020404" pitchFamily="49" charset="0"/>
              </a:rPr>
              <a:t>(A)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det(A) = 0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Matrix not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Invertable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Else, det(A</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1/det(A).</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can find the determinant of a square matrix only, and this is done by getting into RREF and multiplying by lead diag. The following operations have effects on det: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Swapping row multiplies it by -1</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Adding/subbing rows does nothing</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If any two rows are equal, or lead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diag</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then det = 0.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Multiplying by scalar also increases det by a scalar.</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Trace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sum of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diag</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elems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Rank of invertible matrices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If an n</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matrix is invertible  rank is n  columns are linearly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indep</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rows linearly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indep</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Singular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square matrix is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nonsingular</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the columns are linearly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indep</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 n, or det(A) =/= 0. Else its singular.</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Vector Space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set U =/= ∅ is a vector space if U is closed under addition and scalar multiplication: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pl-PL"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all u, v ∈ U, u + v ∈ U </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pl-PL"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all u ∈ U and c ∈ R, cu ∈ U</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Vector Subspace: subset of a Vector Space</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Generating set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Our vector subspace X is a generating set of U it could express every vector U in the Vector Space as a linear combo of its vectors.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basis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 minimal generating set. To find it we get the REF, and take original vector of each pivot column. Span of this = basis.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simple basis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 one with as many 0s, as possible, gotten by getting RREF and taking the pivot columns span as our simple basis.</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Dimension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number of basis vectors.</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M1) Finding Change of Basis Matrix</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just represent each basis vector in terms of the other basis, and each representation is one of our columns.</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Here, B</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4B’</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+ 6B’</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Euclidean norm</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magnitude of vector, square each item and then root total.</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Parallelogram Law: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 v ∈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u+v</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+||u-v||</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=2||u||</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+2||v||</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endPar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Angle between vectors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cos(x)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u.v</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||u|| ||v||</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Orthogonality</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Vectors u and v are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orthogonal</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u.v</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They’re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orthonormal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they’re orthogonal and their magnitudes are 1.</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matrix A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nxn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orthogonal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they are invertible and A</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Two subspaces are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orthogonal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a:t>
            </a:r>
            <a:r>
              <a:rPr lang="pl-PL"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 ∈ U, ∀v ∈ V,u · v = 0. We write U ⊥ V .</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Cauchy Schwarz inequality: </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 v ∈ R n , |u · v| ≤ ||u|| ||v||</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Triangle inequality: </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 v ∈ R n , ||u + v|| ≤ ||u|| + ||k||</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 ⊥ v  ||u + v||</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||u||</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||v||</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 Linear Maps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map from one vector subspace to another is linear if:</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all u, v ∈ V , f(u + v) = f(u) + f(v)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all u ∈ V and c ∈ R, f(cu)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cf</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basis change matrix from u to v is a linear map. Here the matrix [0 1] … is a linear map from the subspaces visible.</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can compose basis change and linear maps.</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 an f: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linear map, the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Image Space: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refers to the set of points mapped to in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Kernel/Null</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space is the set of points in the N space that is 0.</a:t>
            </a:r>
            <a:endPar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pic>
        <p:nvPicPr>
          <p:cNvPr id="6" name="Picture 5">
            <a:extLst>
              <a:ext uri="{FF2B5EF4-FFF2-40B4-BE49-F238E27FC236}">
                <a16:creationId xmlns:a16="http://schemas.microsoft.com/office/drawing/2014/main" id="{5240A58E-7D06-0A63-7A7D-4AF1A3AA6251}"/>
              </a:ext>
            </a:extLst>
          </p:cNvPr>
          <p:cNvPicPr>
            <a:picLocks noChangeAspect="1"/>
          </p:cNvPicPr>
          <p:nvPr/>
        </p:nvPicPr>
        <p:blipFill rotWithShape="1">
          <a:blip r:embed="rId2"/>
          <a:srcRect t="6213" r="55921"/>
          <a:stretch/>
        </p:blipFill>
        <p:spPr>
          <a:xfrm>
            <a:off x="1" y="3723216"/>
            <a:ext cx="546100" cy="167111"/>
          </a:xfrm>
          <a:prstGeom prst="rect">
            <a:avLst/>
          </a:prstGeom>
        </p:spPr>
      </p:pic>
      <p:pic>
        <p:nvPicPr>
          <p:cNvPr id="7" name="Picture 6">
            <a:extLst>
              <a:ext uri="{FF2B5EF4-FFF2-40B4-BE49-F238E27FC236}">
                <a16:creationId xmlns:a16="http://schemas.microsoft.com/office/drawing/2014/main" id="{2F8F853D-ADBB-5E50-3C2A-7F01672CF235}"/>
              </a:ext>
            </a:extLst>
          </p:cNvPr>
          <p:cNvPicPr>
            <a:picLocks noChangeAspect="1"/>
          </p:cNvPicPr>
          <p:nvPr/>
        </p:nvPicPr>
        <p:blipFill rotWithShape="1">
          <a:blip r:embed="rId2"/>
          <a:srcRect l="56391" t="-296" r="-182" b="1758"/>
          <a:stretch/>
        </p:blipFill>
        <p:spPr>
          <a:xfrm>
            <a:off x="528443" y="3714750"/>
            <a:ext cx="542537" cy="175577"/>
          </a:xfrm>
          <a:prstGeom prst="rect">
            <a:avLst/>
          </a:prstGeom>
        </p:spPr>
      </p:pic>
      <p:pic>
        <p:nvPicPr>
          <p:cNvPr id="9" name="Picture 8">
            <a:extLst>
              <a:ext uri="{FF2B5EF4-FFF2-40B4-BE49-F238E27FC236}">
                <a16:creationId xmlns:a16="http://schemas.microsoft.com/office/drawing/2014/main" id="{0B23992B-D807-6D9E-0E1F-FCDDED2F3BFA}"/>
              </a:ext>
            </a:extLst>
          </p:cNvPr>
          <p:cNvPicPr>
            <a:picLocks noChangeAspect="1"/>
          </p:cNvPicPr>
          <p:nvPr/>
        </p:nvPicPr>
        <p:blipFill rotWithShape="1">
          <a:blip r:embed="rId3"/>
          <a:srcRect t="7273" r="2646"/>
          <a:stretch/>
        </p:blipFill>
        <p:spPr>
          <a:xfrm>
            <a:off x="154563" y="3963987"/>
            <a:ext cx="461387" cy="163518"/>
          </a:xfrm>
          <a:prstGeom prst="rect">
            <a:avLst/>
          </a:prstGeom>
        </p:spPr>
      </p:pic>
      <p:pic>
        <p:nvPicPr>
          <p:cNvPr id="17" name="Picture 16">
            <a:extLst>
              <a:ext uri="{FF2B5EF4-FFF2-40B4-BE49-F238E27FC236}">
                <a16:creationId xmlns:a16="http://schemas.microsoft.com/office/drawing/2014/main" id="{CC684EA9-B545-1AAB-C8C9-21AFEA1F6943}"/>
              </a:ext>
            </a:extLst>
          </p:cNvPr>
          <p:cNvPicPr>
            <a:picLocks noChangeAspect="1"/>
          </p:cNvPicPr>
          <p:nvPr/>
        </p:nvPicPr>
        <p:blipFill rotWithShape="1">
          <a:blip r:embed="rId4"/>
          <a:srcRect l="46248" t="1" b="-1"/>
          <a:stretch/>
        </p:blipFill>
        <p:spPr>
          <a:xfrm>
            <a:off x="31751" y="6171691"/>
            <a:ext cx="973138" cy="242175"/>
          </a:xfrm>
          <a:prstGeom prst="rect">
            <a:avLst/>
          </a:prstGeom>
        </p:spPr>
      </p:pic>
      <p:sp>
        <p:nvSpPr>
          <p:cNvPr id="20" name="TextBox 19">
            <a:extLst>
              <a:ext uri="{FF2B5EF4-FFF2-40B4-BE49-F238E27FC236}">
                <a16:creationId xmlns:a16="http://schemas.microsoft.com/office/drawing/2014/main" id="{6333B2CD-A08F-7A9A-575B-6BF242851D31}"/>
              </a:ext>
            </a:extLst>
          </p:cNvPr>
          <p:cNvSpPr txBox="1"/>
          <p:nvPr/>
        </p:nvSpPr>
        <p:spPr>
          <a:xfrm>
            <a:off x="1102877" y="-49385"/>
            <a:ext cx="1341439" cy="7402026"/>
          </a:xfrm>
          <a:prstGeom prst="rect">
            <a:avLst/>
          </a:prstGeom>
          <a:noFill/>
        </p:spPr>
        <p:txBody>
          <a:bodyPr wrap="square" rtlCol="0">
            <a:spAutoFit/>
          </a:bodyPr>
          <a:lstStyle/>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M2) Finding Image and Basis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can find the basis of an image by just taking the span of the columns of the linear map. We find the basis of the kernel, we find the image, get it into RREF, and solve for the values and free vars as usual.</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Rank Nullity Theorem: </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a linear map R</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R</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linear map with matrix A ∈ R</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m×n</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dim(im(f)) + dim(ker(f)) = </a:t>
            </a: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rk(A) + dim(ker(A)) = n</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M3) Intersection of Subspaces</a:t>
            </a:r>
          </a:p>
          <a:p>
            <a:r>
              <a:rPr lang="da-DK"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U = span {[1 0 0]</a:t>
            </a:r>
            <a:r>
              <a:rPr lang="da-DK"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da-DK"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[0 1 0]</a:t>
            </a:r>
            <a:r>
              <a:rPr lang="da-DK"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da-DK"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da-DK"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V = span {[1 1 1]</a:t>
            </a:r>
            <a:r>
              <a:rPr lang="da-DK"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da-DK"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[-1 1 1]</a:t>
            </a:r>
            <a:r>
              <a:rPr lang="da-DK"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da-DK"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Then we solve x = V</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V</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and x = U</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U</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and get the line.</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 Eigenvalues and Eigenvectors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find the eigenvalues of a Matrix A by solving Characteristic Polynomial (CP) of A.</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Spectrum</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a matrix: set of its eigenvalues. tr(A) = sum of eigenvalues.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det(A) = product of eigenvalues.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Algebraic Multiplicity (AM) of eigenvalue = number of times it is a root of the CP.  The Geometric Multiplicity (GM) = dimension of the eigenspace of the eigenvalue.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&lt;= AM &lt;= GM.</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Eigenspace of a matrix is the span of its eigenvectors, as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eigvals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can have multiple. To find the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EVecs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an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EVal</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solve. (A-</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 0</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M4) Diagonalization of a Matrix A:</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Obtain the eigenvalues by solving CP, get their eigenspaces.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Write the matrix in the form A = PDP</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by writing D = matrix of eigenvalues, P = matrix of eigenvectors, preserving order.</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Similar Matrices: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Two matrices A and B are similar if there is an matrix P such that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 PBP</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Cayley Hamilton Theorem: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we take the characteristic polynomial of A and sub in A itself, we get the 0 matrix. We can find inverses this way:</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 [1 -1, 2 1]. Char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polyn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-2x+3 = 0. Subbing A in: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+2A=3I  A 1/3(-A+2I) = I 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=1/3(2I-A) </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Computational Techniques</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Vector Norms: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Ways of computing size on a vector. They satisfy the properties: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vector x, y in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scalar k</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||x|| &gt; 0. (for non-zero x)</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||k|| ||x||</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x+y</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&lt;= ||x|| + ||y||</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norm is ||v||</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norm = sum of vector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elems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Euclidean Norm</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t>
            </a:r>
            <a:r>
              <a:rPr lang="en-GB" sz="500" baseline="-25000" dirty="0">
                <a:latin typeface="Verdana" panose="020B0604030504040204" pitchFamily="34" charset="0"/>
                <a:ea typeface="Verdana" panose="020B0604030504040204" pitchFamily="34" charset="0"/>
              </a:rPr>
              <a:t>∞</a:t>
            </a:r>
            <a:r>
              <a:rPr lang="en-GB" sz="500" dirty="0">
                <a:latin typeface="Verdana" panose="020B0604030504040204" pitchFamily="34" charset="0"/>
                <a:ea typeface="Verdana" panose="020B0604030504040204" pitchFamily="34" charset="0"/>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max vector entry.</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Any two vector norms ||.||</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are equivalent – there are r &gt; 0 and s &gt; 0 s.t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s||x||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t>
            </a:r>
            <a:r>
              <a:rPr lang="en-GB" sz="500" baseline="-25000" dirty="0" err="1">
                <a:latin typeface="Verdana" panose="020B0604030504040204" pitchFamily="34" charset="0"/>
                <a:ea typeface="Verdana" panose="020B0604030504040204" pitchFamily="34" charset="0"/>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are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equivalent: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√n||x||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√n||x||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Matrix Norms (MN): </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&gt; 0        ||kA|| = ||k|| ||A||</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 B|| &lt;= ||A|| + ||B||, as with vector norms. We only consider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Submultiplicative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MNs, which also have ||AB|| &lt;= ||A|| ||B||</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=max absolute column sum (e.g. for each column, add up the absolute values of each entry. Highest total = L</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=Largest singular value of A.</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Maximum absolute row sum.</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Matrix norm is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consistent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with the vector norms ||.||</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and ||.||</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for all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mxn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&lt;= ||A||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a = b, they’re compatible.</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Subordinate Matrix Norm: </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∀A∈R</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m×n</a:t>
            </a: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 max{ ||Ax|| : x ∈ R</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||x||=1 } (*)</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AKA: max of our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vec</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norm on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taken over all vectors with norm 1.</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max{||</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 x ∈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 /= 0}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max{||</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 ∈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 ≤ 1}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vector norm is compatible with its subordinate matrix norm: for all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mxn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&lt;= ||A|| ||x||.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p = 1, 2 and infinity the MN is subordinate to the vector norm. Thus the matrix norm is also compatible with the vector norm.</a:t>
            </a:r>
          </a:p>
        </p:txBody>
      </p:sp>
      <p:pic>
        <p:nvPicPr>
          <p:cNvPr id="19" name="Picture 18">
            <a:extLst>
              <a:ext uri="{FF2B5EF4-FFF2-40B4-BE49-F238E27FC236}">
                <a16:creationId xmlns:a16="http://schemas.microsoft.com/office/drawing/2014/main" id="{961E9A86-4ABF-7430-1A42-67C85D7FCEEB}"/>
              </a:ext>
            </a:extLst>
          </p:cNvPr>
          <p:cNvPicPr>
            <a:picLocks noChangeAspect="1"/>
          </p:cNvPicPr>
          <p:nvPr/>
        </p:nvPicPr>
        <p:blipFill rotWithShape="1">
          <a:blip r:embed="rId5"/>
          <a:srcRect l="54548" t="4568" r="4007" b="6061"/>
          <a:stretch/>
        </p:blipFill>
        <p:spPr>
          <a:xfrm>
            <a:off x="0" y="6557433"/>
            <a:ext cx="1126067" cy="430111"/>
          </a:xfrm>
          <a:prstGeom prst="rect">
            <a:avLst/>
          </a:prstGeom>
        </p:spPr>
      </p:pic>
      <p:pic>
        <p:nvPicPr>
          <p:cNvPr id="22" name="Picture 21">
            <a:extLst>
              <a:ext uri="{FF2B5EF4-FFF2-40B4-BE49-F238E27FC236}">
                <a16:creationId xmlns:a16="http://schemas.microsoft.com/office/drawing/2014/main" id="{3EECDE1F-D109-976B-28E0-2D2B371A83A6}"/>
              </a:ext>
            </a:extLst>
          </p:cNvPr>
          <p:cNvPicPr>
            <a:picLocks noChangeAspect="1"/>
          </p:cNvPicPr>
          <p:nvPr/>
        </p:nvPicPr>
        <p:blipFill rotWithShape="1">
          <a:blip r:embed="rId6"/>
          <a:srcRect l="18768" t="6702" r="2986" b="3005"/>
          <a:stretch/>
        </p:blipFill>
        <p:spPr>
          <a:xfrm>
            <a:off x="1812489" y="4184655"/>
            <a:ext cx="481495" cy="254084"/>
          </a:xfrm>
          <a:prstGeom prst="rect">
            <a:avLst/>
          </a:prstGeom>
        </p:spPr>
      </p:pic>
      <p:sp>
        <p:nvSpPr>
          <p:cNvPr id="23" name="TextBox 22">
            <a:extLst>
              <a:ext uri="{FF2B5EF4-FFF2-40B4-BE49-F238E27FC236}">
                <a16:creationId xmlns:a16="http://schemas.microsoft.com/office/drawing/2014/main" id="{D81571AC-46EB-6B57-4B45-AA8309D1B51E}"/>
              </a:ext>
            </a:extLst>
          </p:cNvPr>
          <p:cNvSpPr txBox="1"/>
          <p:nvPr/>
        </p:nvSpPr>
        <p:spPr>
          <a:xfrm>
            <a:off x="2293984" y="-49385"/>
            <a:ext cx="1405544" cy="7314823"/>
          </a:xfrm>
          <a:prstGeom prst="rect">
            <a:avLst/>
          </a:prstGeom>
          <a:noFill/>
        </p:spPr>
        <p:txBody>
          <a:bodyPr wrap="square" rtlCol="0">
            <a:spAutoFit/>
          </a:bodyPr>
          <a:lstStyle/>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Complex Linear Maps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Complex number * its conjugate &gt; 0.</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Complex Matrix/Scalar multiplication works normally. The complex conjugate of its matrix simply has us compute the conjugate of each element (if complex). Denote </a:t>
            </a:r>
            <a:r>
              <a:rPr lang="en-GB" sz="500"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as conjugate of u, lowercase = vector, uppercase = matrix. k, z are scalar.</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 = v  </a:t>
            </a:r>
            <a:r>
              <a:rPr lang="en-GB" sz="500"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 B  </a:t>
            </a:r>
            <a:r>
              <a:rPr lang="en-GB" sz="500"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u="sng"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kz</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u="sng"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ku</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(Au)</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u="sng"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a vector, scalar or matrix = its conjugate, then its real.</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M4) Standard Inner Product (SIP)</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SIP of two vectors u, v ∈ C</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u="sng"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Standard Norm: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u="sng"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1/2</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Also, the SIP is non negative – if it is 0 then u = 0.</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Complex Eigenvalues and Eigenvectors: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eigenvalues of a real matrix can be complex. This means our eigenvectors are complex too.</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Least Squares Method</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Endomorphism</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 of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 linear map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aka domain and codomain are the same. </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Automorphism</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bijective endomorphism.</a:t>
            </a: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 R</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 </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automorphism ⇐⇒ f is injective (ker(f) = {0}) ⇐⇒ f is surjective (im(f) = R</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pt-B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Projection of a Subspace: </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U ⊂ R</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be an n dimensional subspace generated by an ordered basis (u</a:t>
            </a:r>
            <a:r>
              <a:rPr lang="pt-B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pt-B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Let U = [U</a:t>
            </a:r>
            <a:r>
              <a:rPr lang="pt-B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pt-B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a:t>
            </a:r>
            <a:r>
              <a:rPr lang="pt-B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orthogonal</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pt-B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projection</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600" kern="100" spc="-46" dirty="0">
                <a:ea typeface="Verdana" panose="020B0604030504040204" pitchFamily="34" charset="0"/>
                <a:cs typeface="Courier New" panose="02070309020205020404" pitchFamily="49" charset="0"/>
                <a:sym typeface="Wingdings" panose="05000000000000000000" pitchFamily="2" charset="2"/>
              </a:rPr>
              <a:t>π</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on U is the following endomorphism:</a:t>
            </a:r>
          </a:p>
          <a:p>
            <a:r>
              <a:rPr lang="en-GB" sz="500" kern="100" spc="-46" dirty="0">
                <a:ea typeface="Verdana" panose="020B0604030504040204" pitchFamily="34" charset="0"/>
                <a:cs typeface="Courier New" panose="02070309020205020404" pitchFamily="49" charset="0"/>
                <a:sym typeface="Wingdings" panose="05000000000000000000" pitchFamily="2" charset="2"/>
              </a:rPr>
              <a:t>π</a:t>
            </a:r>
            <a:r>
              <a:rPr lang="en-GB" sz="4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pl-PL"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
            </a:r>
            <a:r>
              <a:rPr lang="pl-PL"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
            </a:r>
            <a:r>
              <a:rPr lang="pl-PL"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pl-PL"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a:ea typeface="Verdana" panose="020B0604030504040204" pitchFamily="34" charset="0"/>
                <a:cs typeface="Courier New" panose="02070309020205020404" pitchFamily="49" charset="0"/>
                <a:sym typeface="Wingdings" panose="05000000000000000000" pitchFamily="2" charset="2"/>
              </a:rPr>
              <a:t>π</a:t>
            </a:r>
            <a:r>
              <a:rPr lang="en-GB" sz="4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pl-PL"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 = U(U</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pl-PL"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pl-PL"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pl-PL"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de-DE"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im(A) ⊥ </a:t>
            </a:r>
            <a:r>
              <a:rPr lang="de-DE"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ker</a:t>
            </a:r>
            <a:r>
              <a:rPr lang="de-DE"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de-DE"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de-DE"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de-DE"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a:t>
            </a:r>
            <a:r>
              <a:rPr lang="de-DE"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de-DE"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can</a:t>
            </a:r>
            <a:r>
              <a:rPr lang="de-DE"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de-DE"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uniquely</a:t>
            </a:r>
            <a:r>
              <a:rPr lang="de-DE"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de-DE"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decompose</a:t>
            </a:r>
            <a:r>
              <a:rPr lang="de-DE"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de-DE"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vectors</a:t>
            </a:r>
            <a:r>
              <a:rPr lang="de-DE"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A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mn</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all vectors b ∈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there exists a unique b</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im</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and a unique b</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ker</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such that: b = b</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endPar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A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mn</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and b ∈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Suppose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 has no solution for x ∈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i.e., b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im</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LSM finds x ∈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such that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or equivalently,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 minimised.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minimised when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endPar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M5) Least Squares Method (LSM)</a:t>
            </a:r>
          </a:p>
          <a:p>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solving this gives the solution to the least square problem, as this is when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bi.</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Take A = [2 2, 1 2, 2 0], b = [0, 5, 1]</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 has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 solution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So, compute A</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 [9 6, 6 8]</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[3, 10]. We proceed with Gaussian Elim and get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2.</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 Linear Regression</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have a set of points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y a real number, and a is a real vector of dimension n.</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want to find the model of best fit with parameters s</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 and s ∈ R</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so the sum of the errors squared is minimized:</a:t>
            </a:r>
          </a:p>
          <a:p>
            <a:endPar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AKA: We require s</a:t>
            </a:r>
            <a:r>
              <a:rPr lang="pt-B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 . a</a:t>
            </a:r>
            <a:r>
              <a:rPr lang="pt-B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y</a:t>
            </a:r>
            <a:r>
              <a:rPr lang="pt-B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sum of the squared errors is this:</a:t>
            </a:r>
          </a:p>
          <a:p>
            <a:endPar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pt-BR"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M6) Linear Regression Method</a:t>
            </a: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construct a Matrix A, with 1 column, and record each of our as row by row, corresponding to our y (which had that data).	 </a:t>
            </a:r>
          </a:p>
          <a:p>
            <a:endPar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take z = [s</a:t>
            </a:r>
            <a:r>
              <a:rPr lang="pt-B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a:t>
            </a:r>
            <a:r>
              <a:rPr lang="pt-B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s</a:t>
            </a:r>
            <a:r>
              <a:rPr lang="pt-B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R</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n+1</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Az-b =</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 is our vector of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Minimizing Az-b gives us our solution. We do this by solving the normal equation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Az</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To be clear: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 = vector of parameters we want to estimate.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 matrix of data point estimates we’re minimizing</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 = y = vector of measurements</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pic>
        <p:nvPicPr>
          <p:cNvPr id="27" name="Picture 26">
            <a:extLst>
              <a:ext uri="{FF2B5EF4-FFF2-40B4-BE49-F238E27FC236}">
                <a16:creationId xmlns:a16="http://schemas.microsoft.com/office/drawing/2014/main" id="{1F2E742E-C636-184B-F39A-F785A11008CA}"/>
              </a:ext>
            </a:extLst>
          </p:cNvPr>
          <p:cNvPicPr>
            <a:picLocks noChangeAspect="1"/>
          </p:cNvPicPr>
          <p:nvPr/>
        </p:nvPicPr>
        <p:blipFill>
          <a:blip r:embed="rId7"/>
          <a:stretch>
            <a:fillRect/>
          </a:stretch>
        </p:blipFill>
        <p:spPr>
          <a:xfrm>
            <a:off x="2397711" y="4632963"/>
            <a:ext cx="993641" cy="145411"/>
          </a:xfrm>
          <a:prstGeom prst="rect">
            <a:avLst/>
          </a:prstGeom>
        </p:spPr>
      </p:pic>
      <p:pic>
        <p:nvPicPr>
          <p:cNvPr id="8" name="Picture 7">
            <a:extLst>
              <a:ext uri="{FF2B5EF4-FFF2-40B4-BE49-F238E27FC236}">
                <a16:creationId xmlns:a16="http://schemas.microsoft.com/office/drawing/2014/main" id="{76B8919B-7790-D1AC-840C-7D2D2AFF596E}"/>
              </a:ext>
            </a:extLst>
          </p:cNvPr>
          <p:cNvPicPr>
            <a:picLocks noChangeAspect="1"/>
          </p:cNvPicPr>
          <p:nvPr/>
        </p:nvPicPr>
        <p:blipFill rotWithShape="1">
          <a:blip r:embed="rId8"/>
          <a:srcRect l="3221" t="3444" b="1351"/>
          <a:stretch/>
        </p:blipFill>
        <p:spPr>
          <a:xfrm>
            <a:off x="2380299" y="5472953"/>
            <a:ext cx="1069339" cy="616301"/>
          </a:xfrm>
          <a:prstGeom prst="rect">
            <a:avLst/>
          </a:prstGeom>
        </p:spPr>
      </p:pic>
      <p:pic>
        <p:nvPicPr>
          <p:cNvPr id="11" name="Picture 10">
            <a:extLst>
              <a:ext uri="{FF2B5EF4-FFF2-40B4-BE49-F238E27FC236}">
                <a16:creationId xmlns:a16="http://schemas.microsoft.com/office/drawing/2014/main" id="{859F1383-DE93-9DD0-220F-48C0917428B1}"/>
              </a:ext>
            </a:extLst>
          </p:cNvPr>
          <p:cNvPicPr>
            <a:picLocks noChangeAspect="1"/>
          </p:cNvPicPr>
          <p:nvPr/>
        </p:nvPicPr>
        <p:blipFill>
          <a:blip r:embed="rId9"/>
          <a:stretch>
            <a:fillRect/>
          </a:stretch>
        </p:blipFill>
        <p:spPr>
          <a:xfrm>
            <a:off x="2564965" y="6089254"/>
            <a:ext cx="917622" cy="285765"/>
          </a:xfrm>
          <a:prstGeom prst="rect">
            <a:avLst/>
          </a:prstGeom>
        </p:spPr>
      </p:pic>
      <p:pic>
        <p:nvPicPr>
          <p:cNvPr id="13" name="Picture 12">
            <a:extLst>
              <a:ext uri="{FF2B5EF4-FFF2-40B4-BE49-F238E27FC236}">
                <a16:creationId xmlns:a16="http://schemas.microsoft.com/office/drawing/2014/main" id="{208C53F7-99A4-4938-3EF2-E03B7E657561}"/>
              </a:ext>
            </a:extLst>
          </p:cNvPr>
          <p:cNvPicPr>
            <a:picLocks noChangeAspect="1"/>
          </p:cNvPicPr>
          <p:nvPr/>
        </p:nvPicPr>
        <p:blipFill rotWithShape="1">
          <a:blip r:embed="rId10"/>
          <a:srcRect t="5478" b="5519"/>
          <a:stretch/>
        </p:blipFill>
        <p:spPr>
          <a:xfrm>
            <a:off x="2358590" y="4933950"/>
            <a:ext cx="1188603" cy="219075"/>
          </a:xfrm>
          <a:prstGeom prst="rect">
            <a:avLst/>
          </a:prstGeom>
        </p:spPr>
      </p:pic>
      <p:sp>
        <p:nvSpPr>
          <p:cNvPr id="14" name="TextBox 13">
            <a:extLst>
              <a:ext uri="{FF2B5EF4-FFF2-40B4-BE49-F238E27FC236}">
                <a16:creationId xmlns:a16="http://schemas.microsoft.com/office/drawing/2014/main" id="{5E6E53D7-2641-F3E3-8FEB-BEB7EA76576B}"/>
              </a:ext>
            </a:extLst>
          </p:cNvPr>
          <p:cNvSpPr txBox="1"/>
          <p:nvPr/>
        </p:nvSpPr>
        <p:spPr>
          <a:xfrm>
            <a:off x="3547193" y="-49385"/>
            <a:ext cx="1666833" cy="7709803"/>
          </a:xfrm>
          <a:prstGeom prst="rect">
            <a:avLst/>
          </a:prstGeom>
          <a:noFill/>
        </p:spPr>
        <p:txBody>
          <a:bodyPr wrap="square" rtlCol="0">
            <a:spAutoFit/>
          </a:bodyPr>
          <a:lstStyle/>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 Spectral Decomposition of Symmetric Matrices</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Orthogonality of Matrix A = A is invertible and A</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transformations performed by an orthogonal matrix can be interpreted as a change of basis or a series of rotations and reflections. </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Properties of Orthogonal Matrices:</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Orthogonal Matrix transformations preserve Euclidean length of vectors: </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 ∈ R</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||Qu||</a:t>
            </a:r>
            <a:r>
              <a:rPr lang="pt-B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||u||</a:t>
            </a:r>
            <a:r>
              <a:rPr lang="pt-B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endPar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Orthogonal transformations preserve the magnitude of the angle between vectors: ∀u, v ∈ R</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pt-BR" sz="500"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Qu Qv</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pt-BR" sz="500"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 v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det = 1 or -1.</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All eigenvalues have a modulus of 1</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Properties of Symmetric Matrices: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If A is a real symmetric matrix, then all its Eigenvalues are real.</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If A is a real symmetric matrix, then for each Eigenvalue the algebraic multiplicity and geometric multiplicity are equal.</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If A is an n by n real symmetric matrix, eigenvectors for distinct eigenvalues are orthogonal.</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Spectral Theorem:</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A is a real, symmetric matrix then it can be diagonalised like so: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 QDQ</a:t>
            </a:r>
            <a:r>
              <a:rPr lang="en-GB" sz="500" b="1"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QDQ</a:t>
            </a:r>
            <a:r>
              <a:rPr lang="en-GB" sz="500" b="1"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where: Q is an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orthogonal</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matrix and D is a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diagonal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matrix of eigenvalues. </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M7) Gram-Schmidt (GS) Process: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we have a linearly independent set of vectors that are a basis for V, we can use the GS Process to convert this set into an orthonormal basis for V (a set of unit vectors that form a basis for V which are all orthogonal to each other).</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From left to right, considering 1 to n vectors at a time: The first vector v</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orthogonal to everything so far as we haven’t considered any other vectors yet. We need to make sure the magnitude is 1 though by dividing our first vector by its magnitude to get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b="1"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For the 2</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nd</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vector v</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need to find an orthogonal version to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b="1"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do this by replacing v</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with v</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(v</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.u)u, and then normalise to get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b="1"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(aka we replace v</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with v</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but removing its projection on the u plane).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We do the same thing for 3</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rd</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onwards, subtracting its projection onto all the planes from before: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b="1"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b="1"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((v</a:t>
            </a:r>
            <a:r>
              <a:rPr lang="en-GB" sz="500" b="1"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b="1"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b="1"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((v</a:t>
            </a:r>
            <a:r>
              <a:rPr lang="en-GB" sz="500" b="1"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b="1"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b="1"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Formula: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proj</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proj</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 - proj</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uj-1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M8) Spectral Decomposition Method on Matrix A:</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Solve the Char Polynomial to get the eigenvalues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For each eigenvalue k</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find the corresponding eigenspace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the dimensions of which are equal to the multiplicity of K</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For each eigenspace find an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orthonormal basis</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Combine these basis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columnwise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form the matrix Q – the matrix Q is orthogonal as these basis are all orthogonal to each other.</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 The columns of Q are eigenvectors of A. We write P as the diagonal eigenvalues matrix, and now A = QPQ</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Symmetric matrices perform scaling operations in the direction of their eigenvectors.</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7) Singular Value Decomposition</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is real symmetric matrix.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is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positive definite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iff</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 R</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x</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 &gt; 0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It’s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positive semi-definite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iff</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 R</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x</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 &gt;= 0</a:t>
            </a:r>
          </a:p>
          <a:p>
            <a:r>
              <a:rPr lang="pt-B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Theorem: </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Positive definiteness in terms of Eigenvalues</a:t>
            </a: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Positive definite  all eigenvalues are strictly positive</a:t>
            </a: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Positive semi definite  eigenvalues are non negative</a:t>
            </a:r>
          </a:p>
          <a:p>
            <a:r>
              <a:rPr lang="pt-B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Properties of A</a:t>
            </a:r>
            <a:r>
              <a:rPr lang="pt-BR" sz="500" b="1"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pt-B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and AA</a:t>
            </a:r>
            <a:r>
              <a:rPr lang="pt-BR" sz="500" b="1"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 </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Take arbritrary A ∈ R</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mn</a:t>
            </a: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 R</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AA</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R</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mm</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are both </a:t>
            </a:r>
            <a:r>
              <a:rPr lang="pt-B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symmetric </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and </a:t>
            </a:r>
            <a:r>
              <a:rPr lang="pt-B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positive-semi definite.</a:t>
            </a: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This gives rise to SVD – a more general decomposition than spectral, which takes more work to get into but still exhibits useful properties.</a:t>
            </a:r>
          </a:p>
          <a:p>
            <a:r>
              <a:rPr lang="pt-BR"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SVD Definition:</a:t>
            </a: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Take arbritrary A ∈ R</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mn</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SVD of A is any decomposition of the form: </a:t>
            </a:r>
            <a:r>
              <a:rPr lang="pt-B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 USV</a:t>
            </a:r>
            <a:r>
              <a:rPr lang="pt-BR" sz="500" b="1"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endParaRPr lang="pt-BR"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Where: U ∈ R</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mm </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and V ∈ R</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are orthogonal matrices.</a:t>
            </a: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 ∈ R</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mn</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 diagonal matrix, S = </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diag(σ</a:t>
            </a:r>
            <a:r>
              <a:rPr lang="el-G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σ</a:t>
            </a:r>
            <a:r>
              <a:rPr lang="el-G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σ</a:t>
            </a:r>
            <a:r>
              <a:rPr lang="el-G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 σ</a:t>
            </a:r>
            <a:r>
              <a:rPr lang="el-G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where p = min(m, n).</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σ</a:t>
            </a:r>
            <a:r>
              <a:rPr lang="el-G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σ</a:t>
            </a:r>
            <a:r>
              <a:rPr lang="el-G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 . . ≥ σ</a:t>
            </a:r>
            <a:r>
              <a:rPr lang="pt-B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write largest first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values </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σ</a:t>
            </a:r>
            <a:r>
              <a:rPr lang="el-G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σ</a:t>
            </a:r>
            <a:r>
              <a:rPr lang="el-G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 . . ≥ σ</a:t>
            </a:r>
            <a:r>
              <a:rPr lang="pt-B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are known as the singular values of A.</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Useful Properties of SVD:</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SVD: A = USV</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U = [u</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,u</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V = [v</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then </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 </a:t>
            </a:r>
            <a:r>
              <a:rPr lang="el-G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σ</a:t>
            </a:r>
            <a:r>
              <a:rPr lang="el-GR" sz="500" b="1"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b="1"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b="1"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b="1"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l-G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σ</a:t>
            </a:r>
            <a:r>
              <a:rPr lang="en-GB" sz="500" b="1"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b="1"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b="1"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b="1"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 · · + </a:t>
            </a:r>
            <a:r>
              <a:rPr lang="el-G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σ</a:t>
            </a:r>
            <a:r>
              <a:rPr lang="en-GB" sz="500" b="1"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b="1"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b="1"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b="1"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endParaRPr lang="pt-B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There is a link between Rank of a Matrix and SVD, the </a:t>
            </a:r>
            <a:r>
              <a:rPr lang="pt-B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rank of A = num singular positive values in S.</a:t>
            </a: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Let A ∈ R</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mn</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pt-B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largest singular value of A.</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A ∈ R</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mn</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pt-B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positive singular values of A are the positive square roots of the eigenvalues of AA</a:t>
            </a:r>
            <a:r>
              <a:rPr lang="pt-BR" sz="500" b="1"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pt-B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or A</a:t>
            </a:r>
            <a:r>
              <a:rPr lang="pt-BR" sz="500" b="1"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pt-B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 The span of the first r columns of U = im(A). The span of the last m-r columns is ker(A), where r is the rank.</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sp>
        <p:nvSpPr>
          <p:cNvPr id="2" name="TextBox 1">
            <a:extLst>
              <a:ext uri="{FF2B5EF4-FFF2-40B4-BE49-F238E27FC236}">
                <a16:creationId xmlns:a16="http://schemas.microsoft.com/office/drawing/2014/main" id="{8F9E7BD5-4154-5F4C-5A22-10345C8C9942}"/>
              </a:ext>
            </a:extLst>
          </p:cNvPr>
          <p:cNvSpPr txBox="1"/>
          <p:nvPr/>
        </p:nvSpPr>
        <p:spPr>
          <a:xfrm>
            <a:off x="5049706" y="-49385"/>
            <a:ext cx="1666833" cy="7555915"/>
          </a:xfrm>
          <a:prstGeom prst="rect">
            <a:avLst/>
          </a:prstGeom>
          <a:noFill/>
        </p:spPr>
        <p:txBody>
          <a:bodyPr wrap="square" rtlCol="0">
            <a:spAutoFit/>
          </a:bodyPr>
          <a:lstStyle/>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M9) Singular Value Decomposition Method</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When matrix has more rows than columns:</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Get the Eigenvalues and Eigenvectors of A</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Eigenvalues are all positive. Each singular value is the positive square root of an eigenvalue. Write S -  the diagonal matrix of singular values.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Construct orthogonal matrix V of Eigenvectors [v</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corresponding to these singular values in order. 3) r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σ</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v</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(aka, 1 over our singular value, multiplied by A, multiplied by our eigenspace span vector), for 1 &lt;=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&lt;= r.</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 Use the Gram Schmidt Process to turn the matrix U into an orthonormal basis.</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When matrix has more columns than rows: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B = A</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Compute SVD of B using the method above.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Sometimes we can’t diagonalize some matrices as there aren’t enough eigenvectors of A to form a basis for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dim(kernel) of (A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for some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EVec</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the multiplicity. Remember, dim(</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ker</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m-rank</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8) Generalised Eigenvectors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Take a square matrix A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non zero vector V ∈ C</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 generalised eigenvector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of rank m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associated with eigenvalue </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(A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 = 0 and (A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m−1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 =/= 0</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Note that any eigenvector associated with its eigenvalue is a generalised eigenvalue of size 1.</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you take an eigenvector of A associated with λ and multiply it by the matrix A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result will be the zero vector. If A has a generalized eigenvector of rank 1 associated with λ, then when you multiply it by A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result will be another eigenvector associated with λ.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A has a generalized eigenvector of rank 2 associated with λ, then when you multiply it by A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result will be a linear combination of a rank 1 generalized eigenvector and another eigenvector associated with λ. This pattern continues for higher-rank generalized eigenvectors. Example: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Take A = [1 1 1, 0 1 0, 0 0 1]. CP: (1- λ)</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1 (with AM = 3). We end up with two linearly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indep</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EVecs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(0, 1, -1)</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(1, 0, 0)</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There is one more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EVec</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for this value which can be computed by (A-I)v</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v</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so v</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0, 1)</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It is not always the case that we can do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(A-I)v</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v</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or v</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generalised eigenvector u3 can always be found by using a suitable linear combination au1 +bu2 of u1 and u2, i.e., we need to find the generalised eigenvector from the eigenspace generated by the eigenvectors for the eigenvalue λ. For an Eigenvalue with AM = x, we have x Generalised Eigenvectors (remember normal eigenvectors count).</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9) Jordan Normal Form</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matrix is in Jordan Normal Form if it is of this form:</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where each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 Jordan block of size k</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with diagonal (not necessarily unique) coefficient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Even if A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its JNF might not be in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but in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Blocs in JNF and Multiplicities of Eigenvalues: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algebraic multiplicity of an eigenvalue λ is the sum of the sizes of blocks with λ on the diagonal. The geometric multiplicity of λ is the number of blocks with λ on the diagonal.</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M10) Finding the JNF of a Matrix</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Find the eigenvalues of A, noting the AMs.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For each eigenvalue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compute the eigenspace (ES)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Note the GMs of each ES and their associated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EVecs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If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&lt;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then we find the missing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generalised eigenvectors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C</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using gaussian elimination such that: (A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v</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k−1</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We must do it with all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Evecs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as each of them might generate part of the Generalised Eigenvectors.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Write these vectors in a change of basis matrix as so:</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 Write JNF as: J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Where each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Jk</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 a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jordan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Block</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of size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with</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diagonal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coeff</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AKA, each block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Jk</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associated with eigenvalue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corresponds to the transformation of each generalised eigenvector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obtained from the eigenvector v</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We have B</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AB = J</a:t>
            </a:r>
          </a:p>
        </p:txBody>
      </p:sp>
      <p:pic>
        <p:nvPicPr>
          <p:cNvPr id="5" name="Picture 4">
            <a:extLst>
              <a:ext uri="{FF2B5EF4-FFF2-40B4-BE49-F238E27FC236}">
                <a16:creationId xmlns:a16="http://schemas.microsoft.com/office/drawing/2014/main" id="{6BC135C0-B39D-F719-7E17-6304DF1CBC2A}"/>
              </a:ext>
            </a:extLst>
          </p:cNvPr>
          <p:cNvPicPr>
            <a:picLocks noChangeAspect="1"/>
          </p:cNvPicPr>
          <p:nvPr/>
        </p:nvPicPr>
        <p:blipFill rotWithShape="1">
          <a:blip r:embed="rId11"/>
          <a:srcRect t="5974"/>
          <a:stretch/>
        </p:blipFill>
        <p:spPr>
          <a:xfrm>
            <a:off x="5153041" y="4038946"/>
            <a:ext cx="1155242" cy="399793"/>
          </a:xfrm>
          <a:prstGeom prst="rect">
            <a:avLst/>
          </a:prstGeom>
        </p:spPr>
      </p:pic>
      <p:pic>
        <p:nvPicPr>
          <p:cNvPr id="12" name="Picture 11">
            <a:extLst>
              <a:ext uri="{FF2B5EF4-FFF2-40B4-BE49-F238E27FC236}">
                <a16:creationId xmlns:a16="http://schemas.microsoft.com/office/drawing/2014/main" id="{EF0D1C00-D9AA-B453-234B-CE430711A16E}"/>
              </a:ext>
            </a:extLst>
          </p:cNvPr>
          <p:cNvPicPr>
            <a:picLocks noChangeAspect="1"/>
          </p:cNvPicPr>
          <p:nvPr/>
        </p:nvPicPr>
        <p:blipFill rotWithShape="1">
          <a:blip r:embed="rId12"/>
          <a:srcRect t="2613"/>
          <a:stretch/>
        </p:blipFill>
        <p:spPr>
          <a:xfrm>
            <a:off x="5153041" y="4593388"/>
            <a:ext cx="1213711" cy="650471"/>
          </a:xfrm>
          <a:prstGeom prst="rect">
            <a:avLst/>
          </a:prstGeom>
        </p:spPr>
      </p:pic>
      <p:pic>
        <p:nvPicPr>
          <p:cNvPr id="16" name="Picture 15">
            <a:extLst>
              <a:ext uri="{FF2B5EF4-FFF2-40B4-BE49-F238E27FC236}">
                <a16:creationId xmlns:a16="http://schemas.microsoft.com/office/drawing/2014/main" id="{248CCB26-2721-831A-F1CE-947DA7914116}"/>
              </a:ext>
            </a:extLst>
          </p:cNvPr>
          <p:cNvPicPr>
            <a:picLocks noChangeAspect="1"/>
          </p:cNvPicPr>
          <p:nvPr/>
        </p:nvPicPr>
        <p:blipFill rotWithShape="1">
          <a:blip r:embed="rId13"/>
          <a:srcRect t="6229" r="41150" b="6498"/>
          <a:stretch/>
        </p:blipFill>
        <p:spPr>
          <a:xfrm>
            <a:off x="4857297" y="6479859"/>
            <a:ext cx="1762164" cy="155148"/>
          </a:xfrm>
          <a:prstGeom prst="rect">
            <a:avLst/>
          </a:prstGeom>
        </p:spPr>
      </p:pic>
      <p:pic>
        <p:nvPicPr>
          <p:cNvPr id="18" name="Picture 17">
            <a:extLst>
              <a:ext uri="{FF2B5EF4-FFF2-40B4-BE49-F238E27FC236}">
                <a16:creationId xmlns:a16="http://schemas.microsoft.com/office/drawing/2014/main" id="{E0C3D2ED-E369-C6FD-00F7-D34EF43CF25E}"/>
              </a:ext>
            </a:extLst>
          </p:cNvPr>
          <p:cNvPicPr>
            <a:picLocks noChangeAspect="1"/>
          </p:cNvPicPr>
          <p:nvPr/>
        </p:nvPicPr>
        <p:blipFill rotWithShape="1">
          <a:blip r:embed="rId13"/>
          <a:srcRect l="58212" t="7426" b="8462"/>
          <a:stretch/>
        </p:blipFill>
        <p:spPr>
          <a:xfrm>
            <a:off x="5333326" y="6614146"/>
            <a:ext cx="1273849" cy="152228"/>
          </a:xfrm>
          <a:prstGeom prst="rect">
            <a:avLst/>
          </a:prstGeom>
        </p:spPr>
      </p:pic>
      <p:pic>
        <p:nvPicPr>
          <p:cNvPr id="24" name="Picture 23">
            <a:extLst>
              <a:ext uri="{FF2B5EF4-FFF2-40B4-BE49-F238E27FC236}">
                <a16:creationId xmlns:a16="http://schemas.microsoft.com/office/drawing/2014/main" id="{2465638B-D0C3-0C30-9CBE-1DF964520904}"/>
              </a:ext>
            </a:extLst>
          </p:cNvPr>
          <p:cNvPicPr>
            <a:picLocks noChangeAspect="1"/>
          </p:cNvPicPr>
          <p:nvPr/>
        </p:nvPicPr>
        <p:blipFill rotWithShape="1">
          <a:blip r:embed="rId14"/>
          <a:srcRect l="13269" r="2451" b="6163"/>
          <a:stretch/>
        </p:blipFill>
        <p:spPr>
          <a:xfrm>
            <a:off x="5642505" y="6773225"/>
            <a:ext cx="964670" cy="296942"/>
          </a:xfrm>
          <a:prstGeom prst="rect">
            <a:avLst/>
          </a:prstGeom>
        </p:spPr>
      </p:pic>
      <p:sp>
        <p:nvSpPr>
          <p:cNvPr id="25" name="TextBox 24">
            <a:extLst>
              <a:ext uri="{FF2B5EF4-FFF2-40B4-BE49-F238E27FC236}">
                <a16:creationId xmlns:a16="http://schemas.microsoft.com/office/drawing/2014/main" id="{A351C19A-44BF-C476-4588-9E775CAF7402}"/>
              </a:ext>
            </a:extLst>
          </p:cNvPr>
          <p:cNvSpPr txBox="1"/>
          <p:nvPr/>
        </p:nvSpPr>
        <p:spPr>
          <a:xfrm>
            <a:off x="6552219" y="-49385"/>
            <a:ext cx="1666833" cy="7094250"/>
          </a:xfrm>
          <a:prstGeom prst="rect">
            <a:avLst/>
          </a:prstGeom>
          <a:noFill/>
        </p:spPr>
        <p:txBody>
          <a:bodyPr wrap="square" rtlCol="0">
            <a:spAutoFit/>
          </a:bodyPr>
          <a:lstStyle/>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M10.1) Example of finding the JNF</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Take A = [-2 2 1, -7 4 2, 5 0 0]. det(A-</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-λ(1-λ)</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have λ</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λ</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 with AM 1 and 2 respectively.</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The eigenspace of λ</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span {[0 -1 2]</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AM = GM, so we’re done.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eigenspace of λ</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span {[1 -1 5</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AM &lt; GM, so we must find a generalised eigenvector.</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We find it by:</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v</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k−1</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λ</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 v</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[1 -1 5]</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 (A-I)</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v</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k−1</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[-3 2 1, -7 3 2, 5 0 -1]v</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v</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[1 -1 5]</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solving this yields v</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3 -5]</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Thus {[0 -1 2]</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[-7 3 2]</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[5 0 -1]</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 basis of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 = [0 1 0, -1 -1 3, 2 5 -5]</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 computing B</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AB gives us = [0 0 0, 0 1 1, 0 0 1] = J.</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10) Cholesky Decomposition</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matrix A</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lower triangular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&lt; j,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a:t>
            </a:r>
            <a:endPar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matrix A</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upper triangular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&lt; j,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These matrices exhibit useful properties. The equation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 can easily be solved on them, by first getting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then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with direct substitution and so on, on lower triangular matrices. For upper triangular we get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first, and go backwards.</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Additional Properties of Symmetric Matrices: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A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be a symmetric matrix.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If A is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positive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definite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all its diagonal elements are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strictly positive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If A is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positive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semi-definite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all its diagonal elements are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non-negative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If A is positive definite then max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A is positive semi definite then max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Thus, the largest coefficient of A is on its diagonal.</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If A is positive definite then the 1x1, 2x2,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mxm</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matrices in the upper left corner of A are also positive definite. Same holds for semi-definite.</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can use these to quickly notice non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positive-semi definite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matrices – if we have a symmetric matrix with a negative element, it cannot be PSD. Also: if we see a matrix element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&gt; max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then its not PSD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the 3</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rd</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element in the first row = 3, 1</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 1</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row = 2, 3</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rd</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 3</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rd</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row = 1, then we violate rule 3 as above).</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Cholesky Decomposition: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any decomposition of a real square matrix A</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of the form A = LL</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where L is a lower triangular matrix.</a:t>
            </a:r>
          </a:p>
          <a:p>
            <a:r>
              <a:rPr lang="en-GB" sz="500" b="1"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A is not positive semi-definite then it doesn’t have a Cholesky Decomposition</a:t>
            </a:r>
            <a:r>
              <a:rPr lang="en-GB" sz="50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A is positive semi definite then it always has a Cholesky Decomposition.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Also there exists a version of L with strictly positive diagonal elements.</a:t>
            </a:r>
          </a:p>
          <a:p>
            <a:endParaRPr lang="en-GB" sz="500" b="1"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M11) Computing the Cholesky Decomposition</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note the dimensions of A. We then choose L to have the same dimensions, set LL</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label each of L’s indexes with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j for row and column num. Then, LL</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looks like:</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can now compute the value of each index by pattern matching to A’s elements and solving our simultaneous equations, to yield L. </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M12) Using Cholesky Decomposition to solve an equation</a:t>
            </a:r>
            <a:endParaRPr lang="en-GB" sz="500"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Given an equation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 where A has a Cholesky Decomposition A = LL</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can solve the equation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LL</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 in 2 steps: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Let y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Solve Ly = b by forward substitution.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Solve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y by backward substitution to find x</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11) QR Decomposition</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QR decomposition is a matrix factorisation method, decomposing our matrix A into an orthogonal matrix Q and an upper triangular matrix such that A = QR.</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M13) QR Decomposition using the Gram-Schmidt Process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are the vector columns of A: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Assume they’re linearly independent.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We apply GS process constructing an orthonormal basis (e</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s.t span{e</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span{a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From the GS formula (computing the orthonormal basis of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by subtracting from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its projection on all previous bases):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Selecting Q and R:</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Set Q = [e</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It is semi orthogonal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Q</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Q = I).</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then set R as so:</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pic>
        <p:nvPicPr>
          <p:cNvPr id="30" name="Picture 29">
            <a:extLst>
              <a:ext uri="{FF2B5EF4-FFF2-40B4-BE49-F238E27FC236}">
                <a16:creationId xmlns:a16="http://schemas.microsoft.com/office/drawing/2014/main" id="{F1E1C33D-C3F9-2501-288D-7A11E06A6CFE}"/>
              </a:ext>
            </a:extLst>
          </p:cNvPr>
          <p:cNvPicPr>
            <a:picLocks noChangeAspect="1"/>
          </p:cNvPicPr>
          <p:nvPr/>
        </p:nvPicPr>
        <p:blipFill rotWithShape="1">
          <a:blip r:embed="rId15"/>
          <a:srcRect l="-174" t="5344" r="1177" b="3432"/>
          <a:stretch/>
        </p:blipFill>
        <p:spPr>
          <a:xfrm>
            <a:off x="6426161" y="4336121"/>
            <a:ext cx="1700610" cy="304710"/>
          </a:xfrm>
          <a:prstGeom prst="rect">
            <a:avLst/>
          </a:prstGeom>
        </p:spPr>
      </p:pic>
      <p:pic>
        <p:nvPicPr>
          <p:cNvPr id="10" name="Picture 9">
            <a:extLst>
              <a:ext uri="{FF2B5EF4-FFF2-40B4-BE49-F238E27FC236}">
                <a16:creationId xmlns:a16="http://schemas.microsoft.com/office/drawing/2014/main" id="{1394F1B6-F883-76C3-00B1-F0AB1177183A}"/>
              </a:ext>
            </a:extLst>
          </p:cNvPr>
          <p:cNvPicPr>
            <a:picLocks noChangeAspect="1"/>
          </p:cNvPicPr>
          <p:nvPr/>
        </p:nvPicPr>
        <p:blipFill rotWithShape="1">
          <a:blip r:embed="rId16"/>
          <a:srcRect b="1654"/>
          <a:stretch/>
        </p:blipFill>
        <p:spPr>
          <a:xfrm>
            <a:off x="6607175" y="6843025"/>
            <a:ext cx="1520825" cy="490329"/>
          </a:xfrm>
          <a:prstGeom prst="rect">
            <a:avLst/>
          </a:prstGeom>
        </p:spPr>
      </p:pic>
      <p:sp>
        <p:nvSpPr>
          <p:cNvPr id="15" name="TextBox 14">
            <a:extLst>
              <a:ext uri="{FF2B5EF4-FFF2-40B4-BE49-F238E27FC236}">
                <a16:creationId xmlns:a16="http://schemas.microsoft.com/office/drawing/2014/main" id="{C131D460-4C5E-58BC-5328-425240741E84}"/>
              </a:ext>
            </a:extLst>
          </p:cNvPr>
          <p:cNvSpPr txBox="1"/>
          <p:nvPr/>
        </p:nvSpPr>
        <p:spPr>
          <a:xfrm>
            <a:off x="8060578" y="-48549"/>
            <a:ext cx="2594722" cy="7632859"/>
          </a:xfrm>
          <a:prstGeom prst="rect">
            <a:avLst/>
          </a:prstGeom>
          <a:noFill/>
        </p:spPr>
        <p:txBody>
          <a:bodyPr wrap="square" rtlCol="0">
            <a:spAutoFit/>
          </a:bodyPr>
          <a:lstStyle/>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M14) QR Decomposition</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A = [1 1 0, 1 0 1, 0 1 1]. </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 1, 0)</a:t>
            </a:r>
            <a:r>
              <a:rPr lang="fr-F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 0, 1)</a:t>
            </a:r>
            <a:r>
              <a:rPr lang="fr-F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1, 1)</a:t>
            </a:r>
            <a:r>
              <a:rPr lang="fr-F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 1, 0)</a:t>
            </a:r>
            <a:r>
              <a:rPr lang="fr-F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√2 (i.e. a but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normalized</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√2, e</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1/√2, e</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1/√2</a:t>
            </a:r>
          </a:p>
          <a:p>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(1/2, −1/2, 1)</a:t>
            </a:r>
            <a:r>
              <a:rPr lang="fr-F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 −1, 2)</a:t>
            </a:r>
            <a:r>
              <a:rPr lang="fr-F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 e</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3/√6, e</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1/√6</a:t>
            </a:r>
          </a:p>
          <a:p>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(e</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(e</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 1, 1)</a:t>
            </a:r>
            <a:r>
              <a:rPr lang="fr-F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with</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 1, 1)</a:t>
            </a:r>
            <a:r>
              <a:rPr lang="fr-F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e</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1/√6.</a:t>
            </a:r>
          </a:p>
          <a:p>
            <a:endPar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fr-FR"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12) Householder </a:t>
            </a:r>
            <a:r>
              <a:rPr lang="fr-FR" sz="500" b="1" u="sng"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Maps</a:t>
            </a:r>
            <a:r>
              <a:rPr lang="fr-FR"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Suppose we have a hyper-plane P going through the origin with unit normal u ∈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i.e., P = {x ∈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The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Householder</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matrix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defined by H</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I - 2uu</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induces reflection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wrt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Properties of a Householder Matrix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involutory</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H</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H</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fr-F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 H</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orthogonal</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a:t>
            </a:r>
            <a:r>
              <a:rPr lang="fr-FR"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H</a:t>
            </a:r>
            <a:r>
              <a:rPr lang="fr-F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 . </a:t>
            </a:r>
          </a:p>
          <a:p>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preserves</a:t>
            </a:r>
            <a:r>
              <a:rPr lang="fr-F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a:t>
            </a:r>
            <a:r>
              <a:rPr lang="fr-FR"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euclidian</a:t>
            </a:r>
            <a:r>
              <a:rPr lang="fr-F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length</a:t>
            </a:r>
            <a:r>
              <a:rPr lang="fr-F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a:t>
            </a:r>
            <a:r>
              <a:rPr lang="fr-FR"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vectors</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||H</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 ||x||. </a:t>
            </a:r>
          </a:p>
          <a:p>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a:t>
            </a:r>
            <a:r>
              <a:rPr lang="fr-FR"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eigenvalues</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are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only</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1 or -1. The </a:t>
            </a:r>
            <a:r>
              <a:rPr lang="fr-FR"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eigenvectors</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are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vectors</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perpendicular</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the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hyperplane</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reflects</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across</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any</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vectors</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 the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hyperplane</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a:t>
            </a:r>
          </a:p>
          <a:p>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preserves</a:t>
            </a:r>
            <a:r>
              <a:rPr lang="fr-F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Euclidian</a:t>
            </a:r>
            <a:r>
              <a:rPr lang="fr-F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length</a:t>
            </a:r>
            <a:r>
              <a:rPr lang="fr-F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angles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between</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vectors</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as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it</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orthogonal,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because</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this</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any</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rotations and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reflections</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are orthogonal transformations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because</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they</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preserve</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aforementioned</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things</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orthogonal projection Q on the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hyperplane</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given</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by: Q = I −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uu</a:t>
            </a:r>
            <a:r>
              <a:rPr lang="fr-FR"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with</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Q</a:t>
            </a:r>
            <a:r>
              <a:rPr lang="fr-F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Q and Q = Q</a:t>
            </a:r>
            <a:r>
              <a:rPr lang="fr-F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fr-FR"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13) QR </a:t>
            </a:r>
            <a:r>
              <a:rPr lang="fr-FR" sz="500" b="1" u="sng"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Algorithm</a:t>
            </a:r>
            <a:endParaRPr lang="fr-FR"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Useful</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find</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eigenvalues</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a matrix. Works for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most</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matrices.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Set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For k ∈ N, apply the QR decomposition to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Q</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k+1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k+1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where Q</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k+1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 an orthogonal matrix and 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k+1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 an upper triangular matrix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Set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k+1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Q</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k+1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Stop after sufficient iterations</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Properties of QR Decomposition:</a:t>
            </a:r>
          </a:p>
          <a:p>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k ∈ N,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similar to A. (similar means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P</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AP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it can be obtained from performing a transformation matrix on A).</a:t>
            </a:r>
          </a:p>
          <a:p>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k ∈ N, we have  that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Q</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AQ</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from above. So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b="1"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A have the same eigenvalues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 is an eigenvector of A</a:t>
            </a:r>
            <a:r>
              <a:rPr lang="en-GB" sz="500" b="1"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and only if </a:t>
            </a:r>
            <a:r>
              <a:rPr lang="en-GB"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Q</a:t>
            </a:r>
            <a:r>
              <a:rPr lang="en-GB" sz="500" b="1"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an eigenvector of A</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The sequence (Ak) converges to an upper triangular matrix under certain conditions. This is important because of property 4. (if A is symmetric)</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eigenvalues of an upper triangular matrix are simply its diagonal elements.</a:t>
            </a:r>
            <a:endParaRPr lang="fr-F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 the QR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decomposition</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easily</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findable</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from</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this</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can converge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it</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an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upper</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triangle matrix,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from</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which</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eigenvalues</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are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easily</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findable</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fr-FR"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Application to </a:t>
            </a:r>
            <a:r>
              <a:rPr lang="fr-FR" sz="500" b="1" u="sng"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Symmetric</a:t>
            </a:r>
            <a:r>
              <a:rPr lang="fr-FR"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Matrices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A is symmetric, so are all the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A is symmetric, the algorithm converges , under certain conditions, to a diagonal matrix, hence the eigenvectors of A are in effect the columns of Q˜ k for large enough k.</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LU Decomposition:</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non singular matrix A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can be factorised as A = LU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where L is a lower triangular matrix and U is an upper triangular matrix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and only if A can be reduced to its row echelon form without swapping any two rows.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A is non singular and A = LU with the diagonal elements of L being all one, then decomposition is unique.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Also, A</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Q</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Q</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A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be a symmetric positive definite matrix with distinct eigenvalues </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a:t>
            </a:r>
            <a:r>
              <a:rPr lang="el-G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&gt; λ</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&gt; ... &gt; λ</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 &gt; 0 with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eigendecomposition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 Q</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Q</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Suppose Q</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LU with unit lower triangular L and the diagonal elements of U are positive. Then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14) Fixed Points</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Convergence of a Sequence of Real Numbers: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be a sequence of real numbers and l ∈ R. The sequence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said to converge to its limit l, lim</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 if and only if: ∀e &gt; 0, ∃N ∈ N such that ∀n &gt; N,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l| &lt; e</a:t>
            </a:r>
            <a:b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b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steps we take to show a sequence of real numbers converges: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Find the limit l</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Take e &gt; 0</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Find N ∈ N such that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l| &lt; e for n &gt; N, the value of N will usually depend on and decrease with e</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Cauchy Sequence: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sequence of real numbers. Then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said to be a Cauchy sequence if and only if: ∀e &gt; 0, ∃N ∈ N such that ∀n, m &gt; N,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&lt; 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This gives rise to the Cauchy Test: Let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sequence of real numbers. Then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convergent if and only if it is a Cauchy sequence</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Metric Spaces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metric space is a tuple (S, d) where S is an non-empty set and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 is a metric over S meaning: A function d : S × S → R such that:</a:t>
            </a:r>
          </a:p>
          <a:p>
            <a:r>
              <a:rPr lang="es-ES"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y ∈ S, d(x, y) ≥ 0  (</a:t>
            </a:r>
            <a:r>
              <a:rPr lang="es-ES"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positivity</a:t>
            </a:r>
            <a:r>
              <a:rPr lang="es-ES"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s-ES"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y ∈ S, d(x, y) = 0 ⇐⇒ x = y (</a:t>
            </a:r>
            <a:r>
              <a:rPr lang="es-ES"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reflexivity</a:t>
            </a:r>
            <a:r>
              <a:rPr lang="es-ES"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s-ES"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y ∈ S, d(x, y) = d(y, x) (</a:t>
            </a:r>
            <a:r>
              <a:rPr lang="es-ES"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symmetry</a:t>
            </a:r>
            <a:r>
              <a:rPr lang="es-ES"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s-ES"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y, z ∈ S, d(x, y) ≤ d(x, z) + d(z, y) (</a:t>
            </a:r>
            <a:r>
              <a:rPr lang="es-ES"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triangle</a:t>
            </a:r>
            <a:r>
              <a:rPr lang="es-ES"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s-ES"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inequality</a:t>
            </a:r>
            <a:r>
              <a:rPr lang="es-ES"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s-ES"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Metric</a:t>
            </a:r>
            <a:r>
              <a:rPr lang="es-ES"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 a </a:t>
            </a:r>
            <a:r>
              <a:rPr lang="es-ES"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normed</a:t>
            </a:r>
            <a:r>
              <a:rPr lang="es-ES"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Vector </a:t>
            </a:r>
            <a:r>
              <a:rPr lang="es-ES"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Space</a:t>
            </a:r>
            <a:r>
              <a:rPr lang="es-ES"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s-ES"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 is a vector space equipped with the norm ||.||.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d be the function defined by                                      . d is a metric space.</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From here we will consider the concepts seen in R but generalised to a metric space (S, d). The generalisations will be pretty straightforward, mostly consisting in swapping the absolute value of the difference with the distance.</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Convergence in a Metric Space: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Convergence in a metric space. Let (S, d) be a metric space and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sequence in S. Then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said to converge to a limit l ∈ S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iff</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 &gt; 0, ∃N ∈ N such that ∀n &gt; N, d(a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 &lt; e</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Cauchy Sequence in a Metric Space: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(S, d) be a metric space and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sequence in S.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 Cauchy sequence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iff</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 &gt; 0, ∃N ∈ N such that ∀n, m &gt; N, d(a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&lt; e</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Cauchy Test on a Metric Space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Let (be S, d) a metric space and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sequence in S: if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convergent, then it is a Cauchy sequence</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Complete Space: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(S, d) be a metric space. Then it is said to be a complete space if and only if every Cauchy sequence in S is also converging in S.</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Completeness of the L1, L2 and L</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Norms: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any k &gt; 0,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equipped with any of the three metrics induced by L1, L2 or L∞ is complete.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space (C[a, b], k · k∞) is complete.</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Only Cauchy Sequences Converge in Complete Metric Spaces: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(S, d) be a complete metric space and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sequence in S.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converges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iff</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it’s a Cauchy Seq.</a:t>
            </a:r>
          </a:p>
        </p:txBody>
      </p:sp>
      <p:pic>
        <p:nvPicPr>
          <p:cNvPr id="26" name="Picture 25">
            <a:extLst>
              <a:ext uri="{FF2B5EF4-FFF2-40B4-BE49-F238E27FC236}">
                <a16:creationId xmlns:a16="http://schemas.microsoft.com/office/drawing/2014/main" id="{B7446234-0D8E-519A-F488-FA51A3D61999}"/>
              </a:ext>
            </a:extLst>
          </p:cNvPr>
          <p:cNvPicPr>
            <a:picLocks noChangeAspect="1"/>
          </p:cNvPicPr>
          <p:nvPr/>
        </p:nvPicPr>
        <p:blipFill rotWithShape="1">
          <a:blip r:embed="rId17"/>
          <a:srcRect l="2036" t="5066" r="1996" b="1469"/>
          <a:stretch/>
        </p:blipFill>
        <p:spPr>
          <a:xfrm>
            <a:off x="8253366" y="386080"/>
            <a:ext cx="2230484" cy="691178"/>
          </a:xfrm>
          <a:prstGeom prst="rect">
            <a:avLst/>
          </a:prstGeom>
        </p:spPr>
      </p:pic>
      <p:pic>
        <p:nvPicPr>
          <p:cNvPr id="29" name="Picture 28">
            <a:extLst>
              <a:ext uri="{FF2B5EF4-FFF2-40B4-BE49-F238E27FC236}">
                <a16:creationId xmlns:a16="http://schemas.microsoft.com/office/drawing/2014/main" id="{653C6805-6B70-B3A4-E070-1EF4EF325F79}"/>
              </a:ext>
            </a:extLst>
          </p:cNvPr>
          <p:cNvPicPr>
            <a:picLocks noChangeAspect="1"/>
          </p:cNvPicPr>
          <p:nvPr/>
        </p:nvPicPr>
        <p:blipFill rotWithShape="1">
          <a:blip r:embed="rId18"/>
          <a:srcRect t="9087" b="10482"/>
          <a:stretch/>
        </p:blipFill>
        <p:spPr>
          <a:xfrm>
            <a:off x="8994556" y="5949557"/>
            <a:ext cx="606643" cy="139697"/>
          </a:xfrm>
          <a:prstGeom prst="rect">
            <a:avLst/>
          </a:prstGeom>
        </p:spPr>
      </p:pic>
    </p:spTree>
    <p:extLst>
      <p:ext uri="{BB962C8B-B14F-4D97-AF65-F5344CB8AC3E}">
        <p14:creationId xmlns:p14="http://schemas.microsoft.com/office/powerpoint/2010/main" val="2229449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F55714-2246-AE02-1895-54106597B2B6}"/>
              </a:ext>
            </a:extLst>
          </p:cNvPr>
          <p:cNvSpPr txBox="1"/>
          <p:nvPr/>
        </p:nvSpPr>
        <p:spPr>
          <a:xfrm>
            <a:off x="-85726" y="-49212"/>
            <a:ext cx="1192743" cy="7632859"/>
          </a:xfrm>
          <a:prstGeom prst="rect">
            <a:avLst/>
          </a:prstGeom>
          <a:noFill/>
        </p:spPr>
        <p:txBody>
          <a:bodyPr wrap="square" rtlCol="0">
            <a:spAutoFit/>
          </a:bodyPr>
          <a:lstStyle/>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15) Fixed Point Equations</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Fixed Point: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S be a non-empty set and f: S → S a function from S to itself. p ∈ S is a fixed point if: f(p) = p</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Contraction: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(S, d) be a metric space and  f: S → S. f is called a contraction of S (or a contracting map)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there exists 0 ≤ α &lt; 1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called the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contraction constant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y ∈ S, d(f(x), f(y)) ≤ αd(x, y).</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Fixed Point Theorem: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(S, d) a complete metric space and f a contraction of S. Then f has a unique fixed point. This leads to the theorem:</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Uniqueness of Solutions of Differential Equations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Differential Equations have unique solutions: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there exists a unique  function x: (t</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 t</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d) satisfying: dx/dt = f(x(t), (t)) with x(t</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Where d = min(</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a,b</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B+bc</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with B = sup{|f(x, t)| : |x-x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|&lt;b, |t -t</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|&lt;a}&gt;0</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16) Condition Numbers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Condition numbers is the measure of the sensitivity of a problem to small fluctuations in its input.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Definition: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P be the problem of interest, d an input, e some perturbation on the input and s(d), s(d + e) the corresponding outputs. Then the condition number of P, κ(P) is:</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our system is g(x) = 0.1x, then</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k(P) = max ||g(d) – g(</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||e|| = ||0.1d – 0.1d + 0.1e|| / ||e||= 0.1. So our condition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num</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constant.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can use it in the context of linear equations too: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x + y = 1.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x + ay = 0, where a is some unknown constant. When a =/= 1, our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eqs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have a solution. When a is close to one, its value drastically changes our solutions: Take a = 0.9999, x = -9999 and y = 10000. </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 this example, d = 0.9999, e = -0.0009, s(d) = (-9999, 10000), s(</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(-999, 1000).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 k(P) = max||s(d) – s(</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e = ||(-9999, 10000) - (-999, 1000)||/-0.0009, = ||(-9000, 9000)||/-0.0009.</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can choose different norms to evaluate the top part, with the l</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norm we end with 2*10</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7</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with the l2, we get root 2 * 10</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7</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To compute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relative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condition number we do:</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Condition Numbers on Square Matrices: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be a non-singular matrix, it’s Condition Number is: κ(A) = ∥A−1∥ ∥A∥ =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Relative Condition Number. </a:t>
            </a:r>
          </a:p>
          <a:p>
            <a:endPar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a linear equation,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 the condition number of the problem = condition number of the matrix A. Big norm != ill conditioned. We might just be working with big numbers!!</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Non square matrices:</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 (A</a:t>
            </a:r>
            <a:r>
              <a:rPr lang="fr-F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fr-F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fr-FR"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matrix (A</a:t>
            </a:r>
            <a:r>
              <a:rPr lang="fr-F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fr-F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a:t>
            </a:r>
            <a:r>
              <a:rPr lang="fr-F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known</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as the </a:t>
            </a:r>
            <a:r>
              <a:rPr lang="fr-F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pseudo inverse </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of A, and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denoted</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a:t>
            </a:r>
            <a:r>
              <a:rPr lang="fr-F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can use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this</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compute</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condition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number</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a non square matrix A: k(A) = ||A</a:t>
            </a:r>
            <a:r>
              <a:rPr lang="fr-F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a:t>
            </a:r>
          </a:p>
          <a:p>
            <a:r>
              <a:rPr lang="fr-FR"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Conditioning</a:t>
            </a:r>
            <a:r>
              <a:rPr lang="fr-F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a </a:t>
            </a:r>
            <a:r>
              <a:rPr lang="fr-FR"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Problem</a:t>
            </a:r>
            <a:r>
              <a:rPr lang="fr-F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endPar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To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decide</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a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problem</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well</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or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ill</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conditioned</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can use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this</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Rule of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Thumb</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guide us: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a condition number κ(A), you lose about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log10(κ(A)) significant figures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 accuracy. If we have an accurate implementation to 12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dp</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the condition number is 1,000,000 then we’ll lose about 6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dp</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 precision.</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pic>
        <p:nvPicPr>
          <p:cNvPr id="7" name="Picture 6">
            <a:extLst>
              <a:ext uri="{FF2B5EF4-FFF2-40B4-BE49-F238E27FC236}">
                <a16:creationId xmlns:a16="http://schemas.microsoft.com/office/drawing/2014/main" id="{F35144F7-AABB-FC09-316B-6D22EC26ACF0}"/>
              </a:ext>
            </a:extLst>
          </p:cNvPr>
          <p:cNvPicPr>
            <a:picLocks noChangeAspect="1"/>
          </p:cNvPicPr>
          <p:nvPr/>
        </p:nvPicPr>
        <p:blipFill rotWithShape="1">
          <a:blip r:embed="rId2"/>
          <a:srcRect t="5463" b="1"/>
          <a:stretch/>
        </p:blipFill>
        <p:spPr>
          <a:xfrm>
            <a:off x="77434" y="1673880"/>
            <a:ext cx="721783" cy="165045"/>
          </a:xfrm>
          <a:prstGeom prst="rect">
            <a:avLst/>
          </a:prstGeom>
        </p:spPr>
      </p:pic>
      <p:pic>
        <p:nvPicPr>
          <p:cNvPr id="9" name="Picture 8">
            <a:extLst>
              <a:ext uri="{FF2B5EF4-FFF2-40B4-BE49-F238E27FC236}">
                <a16:creationId xmlns:a16="http://schemas.microsoft.com/office/drawing/2014/main" id="{E2260D54-E5B8-7912-EB10-4E319094DE85}"/>
              </a:ext>
            </a:extLst>
          </p:cNvPr>
          <p:cNvPicPr>
            <a:picLocks noChangeAspect="1"/>
          </p:cNvPicPr>
          <p:nvPr/>
        </p:nvPicPr>
        <p:blipFill rotWithShape="1">
          <a:blip r:embed="rId3"/>
          <a:srcRect l="1957" t="3534" r="1180" b="4516"/>
          <a:stretch/>
        </p:blipFill>
        <p:spPr>
          <a:xfrm>
            <a:off x="1" y="2679079"/>
            <a:ext cx="1046162" cy="193285"/>
          </a:xfrm>
          <a:prstGeom prst="rect">
            <a:avLst/>
          </a:prstGeom>
        </p:spPr>
      </p:pic>
      <p:pic>
        <p:nvPicPr>
          <p:cNvPr id="11" name="Picture 10">
            <a:extLst>
              <a:ext uri="{FF2B5EF4-FFF2-40B4-BE49-F238E27FC236}">
                <a16:creationId xmlns:a16="http://schemas.microsoft.com/office/drawing/2014/main" id="{01031D9A-FAF6-3DCB-C5CA-3A1D959496E9}"/>
              </a:ext>
            </a:extLst>
          </p:cNvPr>
          <p:cNvPicPr>
            <a:picLocks noChangeAspect="1"/>
          </p:cNvPicPr>
          <p:nvPr/>
        </p:nvPicPr>
        <p:blipFill>
          <a:blip r:embed="rId4"/>
          <a:stretch>
            <a:fillRect/>
          </a:stretch>
        </p:blipFill>
        <p:spPr>
          <a:xfrm>
            <a:off x="0" y="4866028"/>
            <a:ext cx="876652" cy="210979"/>
          </a:xfrm>
          <a:prstGeom prst="rect">
            <a:avLst/>
          </a:prstGeom>
        </p:spPr>
      </p:pic>
      <p:sp>
        <p:nvSpPr>
          <p:cNvPr id="2" name="TextBox 1">
            <a:extLst>
              <a:ext uri="{FF2B5EF4-FFF2-40B4-BE49-F238E27FC236}">
                <a16:creationId xmlns:a16="http://schemas.microsoft.com/office/drawing/2014/main" id="{D9B63428-3356-042D-C4F3-04D2B06B7CA8}"/>
              </a:ext>
            </a:extLst>
          </p:cNvPr>
          <p:cNvSpPr txBox="1"/>
          <p:nvPr/>
        </p:nvSpPr>
        <p:spPr>
          <a:xfrm>
            <a:off x="962377" y="-49212"/>
            <a:ext cx="1528234" cy="7632859"/>
          </a:xfrm>
          <a:prstGeom prst="rect">
            <a:avLst/>
          </a:prstGeom>
          <a:noFill/>
        </p:spPr>
        <p:txBody>
          <a:bodyPr wrap="square" rtlCol="0">
            <a:spAutoFit/>
          </a:bodyPr>
          <a:lstStyle/>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17) Iterative Solutions of Linear Equations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b ∈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want to solve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 Via Gaussian Elimination O(n</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),too expensive. Instead approximate the solution with iteration.</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Theorem of Convergence of Sequences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Let M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c ∈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Let ∥.∥ be a consistent norm on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if ∥M∥ &lt; 1 then the sequence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defined by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k+1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Mx</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c converges for any starting point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 to solve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Ax+b</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solve the equation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Mx+c</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Note how this is in the form required for our Theorem. M = -G</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 c = G</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 A solution to the equation, thanks to fixed point theory would be when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Choosing Efficient Choices of Splitting:</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G</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Rx and G</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 are easy to compute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∥M∥ is small (for fast convergence to a solution).</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We’ll assume A has no 0s on it’s diagonal (if it does we can do a change of basis to achieve it):</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M15) Change of Basis to solve </a:t>
            </a:r>
            <a:r>
              <a:rPr lang="en-GB" sz="500" b="1" u="sng"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want to solve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 with A = [0 1, 1 0]. It has 0s on its diagonal.</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Consider C = 1/√2 (1 1, 1 -1). Then C</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C and:</a:t>
            </a:r>
          </a:p>
          <a:p>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  C</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 = C</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  (C</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AC)C</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 C</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  (C</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AC)C</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 C</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 We select C such that it has a diagonal: here</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AC = [1 0, 0 -1] = B. By denoting C</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 y and C</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 = c it is equivalent to solve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By = c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where B can be split according to the given method. Solving this equation will give y and x can be retrieved as x = Cy</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Methods of splitting:</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Common Splitting</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Then we can write A = D + L + U, where D is the diagonal of A, L, U are the lower and upper triangle parts of A respectively. </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The Jacobi Method</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using the ADLU splitting from earlier: we denote R = L + U. Suppose that for b ∈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want to solve the equation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 Then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  (D+R)x = b  x  = -D</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Rx + D</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 = Mx + c. (M = -D</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 c = -D</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This splitting is good as x</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easily computed as: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reciprocal of each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diag</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element as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diags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 = the combination of the upper and lower triangle matrices, so: Mx = -D</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Rx = </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(This makes sense as -D</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 the negative of the reciprocal of each diagonal element, and  we multiply this by L+U, which is a matrix of elements except the diagonal).</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And since x</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Mx</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c, and C = D</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Computationally to calculate the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ith</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element of x</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only need the b,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row of A, so we can parallelize this – dispatching each row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different thread. </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The Gauss Seidel Method</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use the ADLU splitting, but do A = (D+L) + U.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Then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  (D+L)x = b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 = Mx + c,</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Where M = -(D+L)</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 c = (D+L)</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D+L is a lower triangle matrix with a diagonal D, U is an upper triangle matrix.</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And then x</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k+1</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Mx</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c  (D+L)x</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k+1</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Ux</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 the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element of x</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(n+1)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can be computed thanks to A, x</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 and the k</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elements of x</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(n+1)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k &lt;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As the update is computed with more recent quantities, the convergence is faster.</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Convergence of these methods:</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square matrix is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Strictly Row Diagonally Dominant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A is strictly row diagonally dominant then the Jacobi and Gauss-Seidel methods will converge., with the G-S method converging faster</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M16) Iteratively Solving Linear Equations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 [5 2, 3 4] ∈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2x2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We work in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with the L1-norm. Take G = [5 0, 0 4]. R = [0 2, 3 0]. Since M = -G</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 = -[0 2/5, 3/4 0]. ||M||</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¾ &lt; 1, we can find an iterative solution. </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Other Results: 1) Influence of the Condition Number on Convergence: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These techniques converge faster for low condition numbers. If big, it might even diverge.2)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Irreducible: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matrix is irreducible if it can’t take the form:                      where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are block matrices.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If A is weakly row diagonally dominant and irreducible, Jacobi and G-S still converge.</a:t>
            </a:r>
          </a:p>
        </p:txBody>
      </p:sp>
      <p:pic>
        <p:nvPicPr>
          <p:cNvPr id="4" name="Picture 3">
            <a:extLst>
              <a:ext uri="{FF2B5EF4-FFF2-40B4-BE49-F238E27FC236}">
                <a16:creationId xmlns:a16="http://schemas.microsoft.com/office/drawing/2014/main" id="{39DF98C3-1FDB-68A7-0623-D5525ED11151}"/>
              </a:ext>
            </a:extLst>
          </p:cNvPr>
          <p:cNvPicPr>
            <a:picLocks noChangeAspect="1"/>
          </p:cNvPicPr>
          <p:nvPr/>
        </p:nvPicPr>
        <p:blipFill rotWithShape="1">
          <a:blip r:embed="rId5"/>
          <a:srcRect l="30146" t="6502" r="1065" b="1915"/>
          <a:stretch/>
        </p:blipFill>
        <p:spPr>
          <a:xfrm>
            <a:off x="1062567" y="3343115"/>
            <a:ext cx="1291696" cy="401538"/>
          </a:xfrm>
          <a:prstGeom prst="rect">
            <a:avLst/>
          </a:prstGeom>
        </p:spPr>
      </p:pic>
      <p:pic>
        <p:nvPicPr>
          <p:cNvPr id="8" name="Picture 7">
            <a:extLst>
              <a:ext uri="{FF2B5EF4-FFF2-40B4-BE49-F238E27FC236}">
                <a16:creationId xmlns:a16="http://schemas.microsoft.com/office/drawing/2014/main" id="{30A43B81-694F-D074-9191-ABD4D89D8DCE}"/>
              </a:ext>
            </a:extLst>
          </p:cNvPr>
          <p:cNvPicPr>
            <a:picLocks noChangeAspect="1"/>
          </p:cNvPicPr>
          <p:nvPr/>
        </p:nvPicPr>
        <p:blipFill>
          <a:blip r:embed="rId6"/>
          <a:stretch>
            <a:fillRect/>
          </a:stretch>
        </p:blipFill>
        <p:spPr>
          <a:xfrm>
            <a:off x="1062567" y="4111889"/>
            <a:ext cx="945621" cy="311060"/>
          </a:xfrm>
          <a:prstGeom prst="rect">
            <a:avLst/>
          </a:prstGeom>
        </p:spPr>
      </p:pic>
      <p:pic>
        <p:nvPicPr>
          <p:cNvPr id="12" name="Picture 11">
            <a:extLst>
              <a:ext uri="{FF2B5EF4-FFF2-40B4-BE49-F238E27FC236}">
                <a16:creationId xmlns:a16="http://schemas.microsoft.com/office/drawing/2014/main" id="{B8C45C8C-64AF-51F0-9DE0-529E62A8C5F6}"/>
              </a:ext>
            </a:extLst>
          </p:cNvPr>
          <p:cNvPicPr>
            <a:picLocks noChangeAspect="1"/>
          </p:cNvPicPr>
          <p:nvPr/>
        </p:nvPicPr>
        <p:blipFill rotWithShape="1">
          <a:blip r:embed="rId7"/>
          <a:srcRect l="1404" t="13037" r="1905" b="7918"/>
          <a:stretch/>
        </p:blipFill>
        <p:spPr>
          <a:xfrm>
            <a:off x="1046164" y="5249289"/>
            <a:ext cx="1324504" cy="227606"/>
          </a:xfrm>
          <a:prstGeom prst="rect">
            <a:avLst/>
          </a:prstGeom>
        </p:spPr>
      </p:pic>
      <p:pic>
        <p:nvPicPr>
          <p:cNvPr id="14" name="Picture 13">
            <a:extLst>
              <a:ext uri="{FF2B5EF4-FFF2-40B4-BE49-F238E27FC236}">
                <a16:creationId xmlns:a16="http://schemas.microsoft.com/office/drawing/2014/main" id="{A84355B8-5847-8572-CE3F-6B34435B253E}"/>
              </a:ext>
            </a:extLst>
          </p:cNvPr>
          <p:cNvPicPr>
            <a:picLocks noChangeAspect="1"/>
          </p:cNvPicPr>
          <p:nvPr/>
        </p:nvPicPr>
        <p:blipFill rotWithShape="1">
          <a:blip r:embed="rId8"/>
          <a:srcRect t="5289" b="7633"/>
          <a:stretch/>
        </p:blipFill>
        <p:spPr>
          <a:xfrm>
            <a:off x="1427459" y="5939007"/>
            <a:ext cx="732424" cy="219926"/>
          </a:xfrm>
          <a:prstGeom prst="rect">
            <a:avLst/>
          </a:prstGeom>
        </p:spPr>
      </p:pic>
      <p:pic>
        <p:nvPicPr>
          <p:cNvPr id="18" name="Picture 17">
            <a:extLst>
              <a:ext uri="{FF2B5EF4-FFF2-40B4-BE49-F238E27FC236}">
                <a16:creationId xmlns:a16="http://schemas.microsoft.com/office/drawing/2014/main" id="{72B83146-E18D-9528-1DAC-D560AE902DB0}"/>
              </a:ext>
            </a:extLst>
          </p:cNvPr>
          <p:cNvPicPr>
            <a:picLocks noChangeAspect="1"/>
          </p:cNvPicPr>
          <p:nvPr/>
        </p:nvPicPr>
        <p:blipFill rotWithShape="1">
          <a:blip r:embed="rId9"/>
          <a:srcRect l="1886" t="8081" b="5718"/>
          <a:stretch/>
        </p:blipFill>
        <p:spPr>
          <a:xfrm>
            <a:off x="2059518" y="7085583"/>
            <a:ext cx="311150" cy="147068"/>
          </a:xfrm>
          <a:prstGeom prst="rect">
            <a:avLst/>
          </a:prstGeom>
        </p:spPr>
      </p:pic>
      <p:sp>
        <p:nvSpPr>
          <p:cNvPr id="19" name="TextBox 18">
            <a:extLst>
              <a:ext uri="{FF2B5EF4-FFF2-40B4-BE49-F238E27FC236}">
                <a16:creationId xmlns:a16="http://schemas.microsoft.com/office/drawing/2014/main" id="{6EA24B7F-43F1-32C5-9A68-D12DF1E3D12A}"/>
              </a:ext>
            </a:extLst>
          </p:cNvPr>
          <p:cNvSpPr txBox="1"/>
          <p:nvPr/>
        </p:nvSpPr>
        <p:spPr>
          <a:xfrm>
            <a:off x="2347207" y="-49212"/>
            <a:ext cx="1310681" cy="7555915"/>
          </a:xfrm>
          <a:prstGeom prst="rect">
            <a:avLst/>
          </a:prstGeom>
          <a:noFill/>
        </p:spPr>
        <p:txBody>
          <a:bodyPr wrap="square" rtlCol="0">
            <a:spAutoFit/>
          </a:bodyPr>
          <a:lstStyle/>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18) Iterative Techniques for computing Eigenvectors and Eigenvalues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It’s O(n</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find eigenvectors, as we have to find roots of Char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Polyn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then use Gaussian Elim.</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need numerical methods: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dominant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eigenvalue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A is an eigenvalue with the largest modulus, a dominant eigenvector is an eigenvector of a dominant eigenvalue.</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Power Iteration Theorem: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A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be a diagonalisable matrix with eigenvalues of distinct modulus. Let </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 ∈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 be the dominant eigenvalue.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consider the sequence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defined by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k+1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Then, as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kinfinity</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v, and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This convergence to v is not rigorous – if </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negative then we oscillate between v and –v. </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M17) Power Method:</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 [1 –3 2 4, -3 1 4 2, 2 4 1 -3, 4 2 -3 1]</a:t>
            </a:r>
          </a:p>
          <a:p>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EigenVs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are 2, 4, 6, -8, with eigenspaces: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=span{[-1 1 -1 1]} E</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=span{[1 1 1 1]}</a:t>
            </a:r>
          </a:p>
          <a:p>
            <a:r>
              <a:rPr lang="en-GB" sz="49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t>
            </a:r>
            <a:r>
              <a:rPr lang="en-GB" sz="49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a:t>
            </a:r>
            <a:r>
              <a:rPr lang="en-GB" sz="49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=span{[-1 1 1-1]}E</a:t>
            </a:r>
            <a:r>
              <a:rPr lang="en-GB" sz="49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-8</a:t>
            </a:r>
            <a:r>
              <a:rPr lang="en-GB" sz="49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=span{[-1-1 1 1]}</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Considering the sequence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taking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 0 0 0]. We keep iterating and eventually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15</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[-0.97 -1 0.97 1], the eigenvector corresponding to our eigenvalue of the largest modulus.</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Power Iteration has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limitations:</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chosen at random, it’s possible for it to be such that α1 = ... = αp = 0. In this case, the iteration yields second dominant eigenvalue and eigenvector. We need to make sure there’s a non zero component in the corresponding eigenspace – usually happens in computers due to flop error.</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Eigenvalues might not have distinct modulus, in which case the power iteration will converge to a linear combination of the corresponding eigenvectors.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Convergence might be slow if dominant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evec</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isn’t too dominant.</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18.1) Inverse Power Iteration</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Lets us find the smallest eigenvalue and its eigenvector. We do this by taking the inverse of A, and then performing power method. This yields the eigenvalue 1/</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where </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smallest eigenvalue of A.</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Inverse Power Iteration Theorem:</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A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be a diagonalisable non-singular matrix with eigenvalues of distinct modulus. Let </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 ∈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 be the eigenvalue with the smallest modulus. We consider the sequence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defined by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k+1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Then:</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18.2) Shifts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A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s ∈ R. The matrix A-</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the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shifted matrix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and with the following property:</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A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s ∈ R. λ ∈ R is an eigenvalue of A if and only if λ-s is an eigenvalue of A-</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with the same eigenvectors. Thanks to the shifted matrix, it is possible to focus on a particular eigenvalue of the matrix A.</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Theorem of Shifts: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 diagonalisable matrix with eigenvalues of distinct modulus and s ∈ R. Suppose that the shifted matrix A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non-singular (it is non-singular as long as s is not an eigenvalue of A), then by performing inverse power iterations, we can find the eigenvalue of A that it the closest to 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Thus we can use the Inverse Power Method and Shifts to discover all eigenvalues.</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18.3) Rayleigh Quotient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A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x ∈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Rayleigh quotient R(A, x) is given by: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When using an iterative technique to find the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EVal</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EVec</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a matrix the Rayleigh quotient monitors the convergence to the eigenvalue as it gives access to an approximation of the eigenvalue (rather than the modulus). Applying the Rayleigh quotient to the sequence written before, we have: R(A, x0) = 1, with values in between R(A, x15) = −7.99.</a:t>
            </a:r>
          </a:p>
        </p:txBody>
      </p:sp>
      <p:pic>
        <p:nvPicPr>
          <p:cNvPr id="21" name="Picture 20">
            <a:extLst>
              <a:ext uri="{FF2B5EF4-FFF2-40B4-BE49-F238E27FC236}">
                <a16:creationId xmlns:a16="http://schemas.microsoft.com/office/drawing/2014/main" id="{D9A66566-CAFB-229C-36FD-C357D8D6FF79}"/>
              </a:ext>
            </a:extLst>
          </p:cNvPr>
          <p:cNvPicPr>
            <a:picLocks noChangeAspect="1"/>
          </p:cNvPicPr>
          <p:nvPr/>
        </p:nvPicPr>
        <p:blipFill rotWithShape="1">
          <a:blip r:embed="rId10"/>
          <a:srcRect t="11914" b="7479"/>
          <a:stretch/>
        </p:blipFill>
        <p:spPr>
          <a:xfrm>
            <a:off x="2315456" y="4646859"/>
            <a:ext cx="1310681" cy="219169"/>
          </a:xfrm>
          <a:prstGeom prst="rect">
            <a:avLst/>
          </a:prstGeom>
        </p:spPr>
      </p:pic>
      <p:sp>
        <p:nvSpPr>
          <p:cNvPr id="23" name="TextBox 22">
            <a:extLst>
              <a:ext uri="{FF2B5EF4-FFF2-40B4-BE49-F238E27FC236}">
                <a16:creationId xmlns:a16="http://schemas.microsoft.com/office/drawing/2014/main" id="{A68F91AF-B413-D859-32E5-783A5EF0FAD4}"/>
              </a:ext>
            </a:extLst>
          </p:cNvPr>
          <p:cNvSpPr txBox="1"/>
          <p:nvPr/>
        </p:nvSpPr>
        <p:spPr>
          <a:xfrm>
            <a:off x="3538714" y="-49212"/>
            <a:ext cx="1217151" cy="7478970"/>
          </a:xfrm>
          <a:prstGeom prst="rect">
            <a:avLst/>
          </a:prstGeom>
          <a:noFill/>
        </p:spPr>
        <p:txBody>
          <a:bodyPr wrap="square">
            <a:spAutoFit/>
          </a:bodyPr>
          <a:lstStyle/>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18.4) Deflation</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can use the power method to get the max eigenvalue. But it’s a problem to get the next eigenvalue, as we have to perform a shift – but we don’t actually know what to shift by. Instead we can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deflate our matrix into an A</a:t>
            </a:r>
            <a:r>
              <a:rPr lang="en-GB" sz="500" b="1"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(n-1)(n-1)</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matrix, removing the dominant eigenvector. Let </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be the eigenvalues of A, ordered according to their magnitude with </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being the dominant one. Define H as a non-singular matrix such that: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α</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where α ∈ R \ {0} and e1=[1,0,..., 0]</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the first vector in the standard basis. We then have:</a:t>
            </a: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HAH</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t>
            </a:r>
            <a:r>
              <a:rPr lang="pt-B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HA x</a:t>
            </a:r>
            <a:r>
              <a:rPr lang="pt-B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/α = H λ</a:t>
            </a:r>
            <a:r>
              <a:rPr lang="pt-B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/α x</a:t>
            </a:r>
            <a:r>
              <a:rPr lang="pt-B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λ</a:t>
            </a:r>
            <a:r>
              <a:rPr lang="pt-B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t>
            </a:r>
            <a:r>
              <a:rPr lang="pt-B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endPar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first column of HAH</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is[λ</a:t>
            </a:r>
            <a:r>
              <a:rPr lang="pt-B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 ... 0]</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pt-B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and so HAH</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[λ</a:t>
            </a:r>
            <a:r>
              <a:rPr lang="pt-B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0 B], where </a:t>
            </a: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pt-B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 an (n-1) by (n-1) matrix with eigenvalues </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 λ</a:t>
            </a:r>
            <a:r>
              <a:rPr lang="pt-B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They also have the property:</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λ</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be the second dominant eigenvector of A with λ</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 λ</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 eigenvector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A corresponding to eigenvalue λ</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H</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[β z</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With β = b</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λ</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λ</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z</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 dominant eigenvector of B</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M18) Deflation Method</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A = </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We’ll apply deflation to this using the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Householder matrix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First we need to construct it: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 = I = 2uu</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take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 1 -1 -1]</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which is a vector in the eigenspace of our biggest eigenvalue.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 =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take u = [3 1 -1 -1]</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and so H =</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Since H is a householder matrix, HAH = HAH</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And we receive a matrix B, and -8 is our largest eigenvalue (as we knew).</a:t>
            </a:r>
          </a:p>
          <a:p>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0 , 0]. Performing power iterations on B, the algorithm converges to z</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 1/2 −1]</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with corresponding eigenvalue 6. In this case, β = b</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λ</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and</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which is an eigenvector of A.</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19) Functions of Several Variables</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Functions of N Variables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are rules which assign to each ordered tuple of real numbers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unique real number denoted by f(x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Range = set of values f takes, domain = set of values taken by params. The graph of f is the set of all points (𝑥, 𝑦, 𝑧) in ℝ</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19.1) Level Contours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level curves of a function on two variables are the curves with equation 𝒇(𝒙, 𝒚) = 𝒌, where 𝒌 is a constant (in the range of 𝑓) A level curve 𝑓(𝑥, 𝑦) = 𝑘 is the set of all points in the domain of 𝑓 at which 𝑓 takes on a given value 𝑘.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These look like rings at a height k, around the parts of the graph which assume that value.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Like contour maps, the surface is steep where level curves are close.</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19.2) Partial Derivatives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a function of two variables, the partial derivatives are denoted by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y) = lim</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ℎ→0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𝑓(𝑥+ℎ, 𝑦) − 𝑓(𝑥,𝑦)/ℎ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y) = lim</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ℎ→0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𝑓(𝑥, 𝑦 + ℎ) − 𝑓(𝑥, 𝑦)/ℎ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(AKA just differentiate with respect to 1 and treat the other as a constant).</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pic>
        <p:nvPicPr>
          <p:cNvPr id="25" name="Picture 24">
            <a:extLst>
              <a:ext uri="{FF2B5EF4-FFF2-40B4-BE49-F238E27FC236}">
                <a16:creationId xmlns:a16="http://schemas.microsoft.com/office/drawing/2014/main" id="{EDC1570A-C9AE-4188-493F-A3B7E8503887}"/>
              </a:ext>
            </a:extLst>
          </p:cNvPr>
          <p:cNvPicPr>
            <a:picLocks noChangeAspect="1"/>
          </p:cNvPicPr>
          <p:nvPr/>
        </p:nvPicPr>
        <p:blipFill rotWithShape="1">
          <a:blip r:embed="rId11"/>
          <a:srcRect l="1" t="2042" r="1104"/>
          <a:stretch/>
        </p:blipFill>
        <p:spPr>
          <a:xfrm>
            <a:off x="3845213" y="2212976"/>
            <a:ext cx="655260" cy="369888"/>
          </a:xfrm>
          <a:prstGeom prst="rect">
            <a:avLst/>
          </a:prstGeom>
        </p:spPr>
      </p:pic>
      <p:pic>
        <p:nvPicPr>
          <p:cNvPr id="27" name="Picture 26">
            <a:extLst>
              <a:ext uri="{FF2B5EF4-FFF2-40B4-BE49-F238E27FC236}">
                <a16:creationId xmlns:a16="http://schemas.microsoft.com/office/drawing/2014/main" id="{75345049-54ED-91CD-AC10-2E0D54297C63}"/>
              </a:ext>
            </a:extLst>
          </p:cNvPr>
          <p:cNvPicPr>
            <a:picLocks noChangeAspect="1"/>
          </p:cNvPicPr>
          <p:nvPr/>
        </p:nvPicPr>
        <p:blipFill>
          <a:blip r:embed="rId12"/>
          <a:stretch>
            <a:fillRect/>
          </a:stretch>
        </p:blipFill>
        <p:spPr>
          <a:xfrm>
            <a:off x="3927861" y="3271799"/>
            <a:ext cx="745739" cy="378121"/>
          </a:xfrm>
          <a:prstGeom prst="rect">
            <a:avLst/>
          </a:prstGeom>
        </p:spPr>
      </p:pic>
      <p:pic>
        <p:nvPicPr>
          <p:cNvPr id="29" name="Picture 28">
            <a:extLst>
              <a:ext uri="{FF2B5EF4-FFF2-40B4-BE49-F238E27FC236}">
                <a16:creationId xmlns:a16="http://schemas.microsoft.com/office/drawing/2014/main" id="{5F75B8BF-324E-FB3C-9C95-A88AD3652CF3}"/>
              </a:ext>
            </a:extLst>
          </p:cNvPr>
          <p:cNvPicPr>
            <a:picLocks noChangeAspect="1"/>
          </p:cNvPicPr>
          <p:nvPr/>
        </p:nvPicPr>
        <p:blipFill>
          <a:blip r:embed="rId13"/>
          <a:stretch>
            <a:fillRect/>
          </a:stretch>
        </p:blipFill>
        <p:spPr>
          <a:xfrm>
            <a:off x="3927861" y="3744653"/>
            <a:ext cx="783057" cy="311409"/>
          </a:xfrm>
          <a:prstGeom prst="rect">
            <a:avLst/>
          </a:prstGeom>
        </p:spPr>
      </p:pic>
      <p:pic>
        <p:nvPicPr>
          <p:cNvPr id="31" name="Picture 30">
            <a:extLst>
              <a:ext uri="{FF2B5EF4-FFF2-40B4-BE49-F238E27FC236}">
                <a16:creationId xmlns:a16="http://schemas.microsoft.com/office/drawing/2014/main" id="{2E79D686-BA56-309A-F184-67096E6DE45F}"/>
              </a:ext>
            </a:extLst>
          </p:cNvPr>
          <p:cNvPicPr>
            <a:picLocks noChangeAspect="1"/>
          </p:cNvPicPr>
          <p:nvPr/>
        </p:nvPicPr>
        <p:blipFill>
          <a:blip r:embed="rId14"/>
          <a:stretch>
            <a:fillRect/>
          </a:stretch>
        </p:blipFill>
        <p:spPr>
          <a:xfrm>
            <a:off x="3599039" y="4642822"/>
            <a:ext cx="971266" cy="293427"/>
          </a:xfrm>
          <a:prstGeom prst="rect">
            <a:avLst/>
          </a:prstGeom>
        </p:spPr>
      </p:pic>
      <p:sp>
        <p:nvSpPr>
          <p:cNvPr id="32" name="TextBox 31">
            <a:extLst>
              <a:ext uri="{FF2B5EF4-FFF2-40B4-BE49-F238E27FC236}">
                <a16:creationId xmlns:a16="http://schemas.microsoft.com/office/drawing/2014/main" id="{40E3507C-F849-212F-D8FC-4D0BC3D67923}"/>
              </a:ext>
            </a:extLst>
          </p:cNvPr>
          <p:cNvSpPr txBox="1"/>
          <p:nvPr/>
        </p:nvSpPr>
        <p:spPr>
          <a:xfrm>
            <a:off x="4638048" y="-31879"/>
            <a:ext cx="1528234" cy="7325082"/>
          </a:xfrm>
          <a:prstGeom prst="rect">
            <a:avLst/>
          </a:prstGeom>
          <a:noFill/>
        </p:spPr>
        <p:txBody>
          <a:bodyPr wrap="square">
            <a:spAutoFit/>
          </a:bodyPr>
          <a:lstStyle/>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Geometrically, the partial derivatives of a 2 valued functions are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tanget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lines that are constant to the dimension which they “ignore” (as seen by T</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T</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which are tangents to C</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C</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(both curves are in the range) at P.</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They represent the rate of change of z, with respect to x or y, when the other is fixed. The higher derivatives are computed as imagined</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Clairaut’s theorem: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Suppose 𝑓 is defined on a disk D that contains the point (𝑎, 𝑏). If the functions 𝑓𝑥𝑦 and 𝑓𝑦𝑥 are both continuous on D then 𝒇𝒙𝒚(𝒂, 𝒃) = 𝒇𝒚𝒙(𝒂, 𝒃)</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19.3) Directional Derivatives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a function 𝑧 = 𝑓(𝑥, 𝑦), the partial derivatives 𝑓𝑥 and 𝑓𝑦, represent the rates of change in 𝑧 in the 𝑥 − and 𝑦 − directions, i.e., in the directions of unit vectors 𝐢 and 𝐣. (calculated in the same way as before).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rate of change of an arbitrary unit vector can be found with basic trig.</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Our tangent line represents the rate of change of z at a specific point, the direction of which depends on the variable we diff with respect to.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how much do we move in x and y as we progress?)</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Theorem: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𝑓 is a differentiable function of 𝑥 and 𝑦, then 𝑓 has a directional derivative in the direction of a unit vector 𝐮 = 𝑎, 𝑏: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𝐷</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𝐮</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𝑓(𝑥, 𝑦) = 𝑓</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𝑥</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(𝑥, 𝑦)𝑎 + 𝑓</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𝑦</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(𝑥, 𝑦)𝑏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the unit vector 𝐮 makes an angle 𝜃 with the positive 𝑥-axis, then we can write 𝐮 = &lt;cos 𝜃, sin 𝜃&gt; and the formula becomes 𝐷</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𝐮</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𝑓(𝑥, 𝑦) =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𝑓</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𝑥</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(𝑥, 𝑦) cos 𝜃 + 𝑓</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𝑦</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(𝑥, 𝑦) sin 𝜃</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M19) Calculating the Directional Derivative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The formula is:</a:t>
            </a:r>
          </a:p>
          <a:p>
            <a:r>
              <a:rPr lang="en-GB"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b="1"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y) = </a:t>
            </a:r>
            <a:r>
              <a:rPr lang="en-GB"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en-GB" sz="500" b="1"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y)cos𝜽+</a:t>
            </a:r>
            <a:r>
              <a:rPr lang="en-GB"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en-GB" sz="500" b="1"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y)sin𝜽</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So we partial differentiate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wrt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 and y and then sub in, along with our theta.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We will get a value which represents how much we change in the direction u, per unit u.</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Example: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a function 𝒇</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(𝒙, 𝒚)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𝒙</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𝟑𝒙𝒚 + 𝟒𝒚</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find the directional derivative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𝑫</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𝐮</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𝒇(𝒙, 𝒚) at (1,2) where 𝐮 is the unit vector at an angle 𝜽 = 𝝅/</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𝟔</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y)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y)cos𝜽+</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y)sin𝜽</a:t>
            </a:r>
          </a:p>
          <a:p>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y)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y)cos𝝅/</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𝟔</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y)sin𝝅/</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𝟔</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(3𝑥</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− 3𝑦) √3/2 + (−3𝑥 + 8𝑦) 1/2 =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½[3√3𝑥</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− 3𝑥 + (8 − 3√3)y]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Subbing (1, 2) we get (13 - 3√3) / 2</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20) The Gradient Vector</a:t>
            </a:r>
          </a:p>
          <a:p>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x,y</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&lt;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x,y</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y)&gt; . u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first vector in the dot product is the gradient vector, denoted as grad 𝑓 or 𝜵𝑓.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It is given by this formula:</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𝛻𝑓(𝑥,𝑦) = &lt;𝑓</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(𝑥, 𝑦) , 𝑓</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(𝑥, 𝑦)&gt;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𝜕𝑓/𝜕𝑥𝐢 + 𝜕𝑓/𝜕𝑦</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M20) Calculating Gradient Vector</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To calculate, just differentiate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wrt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 – this is our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component, and differentiate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wrt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y, this is our j component.</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Example: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f(x, y) = x</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- 4y. Find the directional derivative at (2, -1) in the direction of v = 2i + 5j. Taking partial derivatives and subbing in (2,-1), we get 𝛻𝑓(2,-1)=-4𝐢+8𝐣</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This is our gradient vector, and we can continue to get the directional derivative by multiplying it by the directional unit vector, and multiplying u and grad f, then finding the magnitude</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M21) Maximising the Directional Vector</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have a function 𝑓 of two/three variables. To maximise it the directional vector (out of all possible directions), we can use this theorem: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Max(𝐷</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𝐮</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𝑓) = Max(𝛻𝑓⋅𝐮) = Max(|𝛻𝑓||𝐮|cos𝜃) = Max(|𝛻𝑓| cos 𝜃) = |𝛻𝑓|.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max value of cos is 1, at 𝜃 = 0. So the max value of 𝐷</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𝐮</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𝑓 is |𝛻𝑓| when 𝜃 = 0. AKA it’s just the magnitude of the gradient vector – this makes sense as the gradient vector and directional unit vector are going in the same path – the angle between them is 0.</a:t>
            </a:r>
          </a:p>
        </p:txBody>
      </p:sp>
      <p:pic>
        <p:nvPicPr>
          <p:cNvPr id="34" name="Picture 33">
            <a:extLst>
              <a:ext uri="{FF2B5EF4-FFF2-40B4-BE49-F238E27FC236}">
                <a16:creationId xmlns:a16="http://schemas.microsoft.com/office/drawing/2014/main" id="{13B566F8-C79D-CD62-65B6-1AAE55168514}"/>
              </a:ext>
            </a:extLst>
          </p:cNvPr>
          <p:cNvPicPr>
            <a:picLocks noChangeAspect="1"/>
          </p:cNvPicPr>
          <p:nvPr/>
        </p:nvPicPr>
        <p:blipFill rotWithShape="1">
          <a:blip r:embed="rId15"/>
          <a:srcRect l="3469" t="5135" r="3642" b="3126"/>
          <a:stretch/>
        </p:blipFill>
        <p:spPr>
          <a:xfrm>
            <a:off x="4684653" y="475622"/>
            <a:ext cx="1119315" cy="812339"/>
          </a:xfrm>
          <a:prstGeom prst="rect">
            <a:avLst/>
          </a:prstGeom>
        </p:spPr>
      </p:pic>
      <p:sp>
        <p:nvSpPr>
          <p:cNvPr id="3" name="TextBox 2">
            <a:extLst>
              <a:ext uri="{FF2B5EF4-FFF2-40B4-BE49-F238E27FC236}">
                <a16:creationId xmlns:a16="http://schemas.microsoft.com/office/drawing/2014/main" id="{FD5CF74E-2A35-B70B-B980-00DBFC489CFF}"/>
              </a:ext>
            </a:extLst>
          </p:cNvPr>
          <p:cNvSpPr txBox="1"/>
          <p:nvPr/>
        </p:nvSpPr>
        <p:spPr>
          <a:xfrm>
            <a:off x="6011209" y="-31879"/>
            <a:ext cx="1338999" cy="7632859"/>
          </a:xfrm>
          <a:prstGeom prst="rect">
            <a:avLst/>
          </a:prstGeom>
          <a:noFill/>
        </p:spPr>
        <p:txBody>
          <a:bodyPr wrap="square">
            <a:spAutoFit/>
          </a:bodyPr>
          <a:lstStyle/>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Example: f(x, y)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xe</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rate of change of f at the point P(2,0) in the direction from P to Q(1/2, 2).</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𝛻𝑓(𝑥, 𝑦) = &lt;𝑓𝑥, 𝑓𝑦&gt; = &lt;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xe</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 𝛻f(2, 0) = &lt;1, 2&gt;. (Gradient vector)</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unit vector in direction PQ = &lt;-3/2, 2&gt; is &lt;-3/5, 4/5&gt;. (Directional Unit vector)</a:t>
            </a:r>
            <a:b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b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 the rate of change of f in the direction P to Q is: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0) =𝛻𝑓 (2,0) ⋅ u = -3/5 * 4/5 (Directional Derivative).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To find the max rate of change now, we know f increases fastest in the direction of the gradient vector, 𝛻𝑓 (2,0) = &lt;1,2&gt;, and the magnitude of this is √5</a:t>
            </a:r>
            <a:endPar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Tangent Plane: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tangent plane to a surface at a given point is a flat plane that locally approximates the surface at that point, and is parallel to the plane spanned by the partial derivatives of the surface at that point. We have these for 3 valued functions. </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gradient vector 𝜵𝑭(𝒙</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𝒚</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𝒛</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gives the direction of fastest increase of 𝒇.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𝛻𝐹(𝑥</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𝑦</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𝑧</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orthogonal to the level surface 𝑆 of 𝑓 through 𝑃.</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we consider a topographical map of a hill and let 𝑓(𝑥, 𝑦) represent the height above sea level at a point with coordinates (𝑥, 𝑦) then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curve of steepest ascent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can be drawn as shown in the figure by making it perpendicular to all of the contour lines.</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Maxima and Minima:</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Local Maximum &amp; Local Minimum I already know. Absolute Max and Absolute Min I already know. </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M22) Determining whether a function has extreme value at a Critical Point: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take partial derivatives, and see if they’re equal to 0. To be conclusive about our result, we must take the second partial derivative:</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Second Derivative Test:</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Suppose the second partial derivatives of 𝑓 are continuous on a disk with centre (𝑎, 𝑏), and suppose that 𝑓</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𝑥</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(𝑎, 𝑏) = 0, 𝑓</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𝑦</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(𝑎, 𝑏) = 0 and [that is, (𝑎, 𝑏) is a critical point of 𝑓]. </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 𝒇</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𝒙𝒙</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𝒇</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𝒚𝒚</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(𝒇𝒙𝒚)</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where 𝒇𝒙𝒚 = 𝒇𝒚x</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With the matrix denoted as a Hessian Matrix, and D = det.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If 𝐷 &gt; 0 and 𝑓</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𝑥𝑥</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(𝑎, 𝑏) &gt; 0, then 𝑓(𝑎, 𝑏) is a local minimum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 If 𝐷 &gt; 0 and 𝑓</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𝑥𝑥</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(𝑎, 𝑏) &lt; 0, then 𝑓(𝑎, 𝑏) is a local maximum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 If 𝐷 &lt; 0, then 𝑓(𝑎, 𝑏) is not an extrema but a saddle point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 If 𝐷 = 0, then the test is inconclusive and 𝑓(𝑎, 𝑏) could be a local maxima, minima or a saddle point.</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This test generalizes to a test based on the eigenvalues of the function's Hessian matrix at the critical point P. In particular, assuming that all second-order partial derivatives of 𝑓 are continuous on a neighbourhood of a critical point P, then:</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the eigenvalues of the Hessian at P are all positive, then P is a local minimum</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the eigenvalues are all negative, then P is a local maximum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some are positive and some negative, then the point is a saddle point.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the Hessian matrix is singular, or for a case not listed above, the second derivative test is inconclusive.</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23) Gradient Based Optimization</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quadratic n variable function looks like: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𝑄(x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𝑥</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𝑏</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𝑥</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𝑏</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𝑥</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𝑥</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𝑏</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𝑥</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𝑥</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𝑥</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can write this more conveniently with matrices: Q(x)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where x is a column vector with elements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1 &lt;=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&lt;= n, and A is a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symm</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matrix with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2</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Note</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Q(x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cx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+ 5x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expressed as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 </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And then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Q(x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p:txBody>
      </p:sp>
      <p:pic>
        <p:nvPicPr>
          <p:cNvPr id="10" name="Picture 9">
            <a:extLst>
              <a:ext uri="{FF2B5EF4-FFF2-40B4-BE49-F238E27FC236}">
                <a16:creationId xmlns:a16="http://schemas.microsoft.com/office/drawing/2014/main" id="{73DCE491-E25F-3C1A-00EB-048362BC32AF}"/>
              </a:ext>
            </a:extLst>
          </p:cNvPr>
          <p:cNvPicPr>
            <a:picLocks noChangeAspect="1"/>
          </p:cNvPicPr>
          <p:nvPr/>
        </p:nvPicPr>
        <p:blipFill rotWithShape="1">
          <a:blip r:embed="rId16"/>
          <a:srcRect r="70330"/>
          <a:stretch/>
        </p:blipFill>
        <p:spPr>
          <a:xfrm>
            <a:off x="6082308" y="3690273"/>
            <a:ext cx="582429" cy="237762"/>
          </a:xfrm>
          <a:prstGeom prst="rect">
            <a:avLst/>
          </a:prstGeom>
        </p:spPr>
      </p:pic>
      <p:pic>
        <p:nvPicPr>
          <p:cNvPr id="15" name="Picture 14">
            <a:extLst>
              <a:ext uri="{FF2B5EF4-FFF2-40B4-BE49-F238E27FC236}">
                <a16:creationId xmlns:a16="http://schemas.microsoft.com/office/drawing/2014/main" id="{3D3D0DB1-DC7C-9BEF-9DC9-FF98A91D12E8}"/>
              </a:ext>
            </a:extLst>
          </p:cNvPr>
          <p:cNvPicPr>
            <a:picLocks noChangeAspect="1"/>
          </p:cNvPicPr>
          <p:nvPr/>
        </p:nvPicPr>
        <p:blipFill>
          <a:blip r:embed="rId17"/>
          <a:stretch>
            <a:fillRect/>
          </a:stretch>
        </p:blipFill>
        <p:spPr>
          <a:xfrm>
            <a:off x="6723449" y="6977176"/>
            <a:ext cx="501264" cy="377664"/>
          </a:xfrm>
          <a:prstGeom prst="rect">
            <a:avLst/>
          </a:prstGeom>
        </p:spPr>
      </p:pic>
      <p:sp>
        <p:nvSpPr>
          <p:cNvPr id="16" name="TextBox 15">
            <a:extLst>
              <a:ext uri="{FF2B5EF4-FFF2-40B4-BE49-F238E27FC236}">
                <a16:creationId xmlns:a16="http://schemas.microsoft.com/office/drawing/2014/main" id="{615216AC-8110-E2F4-22CE-916C8411719D}"/>
              </a:ext>
            </a:extLst>
          </p:cNvPr>
          <p:cNvSpPr txBox="1"/>
          <p:nvPr/>
        </p:nvSpPr>
        <p:spPr>
          <a:xfrm>
            <a:off x="7274860" y="-31880"/>
            <a:ext cx="1338999" cy="7684155"/>
          </a:xfrm>
          <a:prstGeom prst="rect">
            <a:avLst/>
          </a:prstGeom>
          <a:noFill/>
        </p:spPr>
        <p:txBody>
          <a:bodyPr wrap="square">
            <a:spAutoFit/>
          </a:bodyPr>
          <a:lstStyle/>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23) Gradient Based Optimization</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Iterative algorithms that find the local min or max using good initial guesses.</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23.1) Gradient Descent: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en-GB" sz="500"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 gradient of an n-dimensional function f(</a:t>
            </a:r>
            <a:r>
              <a:rPr lang="en-GB" sz="500"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iteration k.</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Gradient Descent Formula:</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Gradient descent* at iteration 𝑘 + 1: </a:t>
            </a:r>
          </a:p>
          <a:p>
            <a:r>
              <a:rPr lang="en-GB" sz="500"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𝑥</a:t>
            </a:r>
            <a:r>
              <a:rPr lang="ru-RU"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(𝑘+1) </a:t>
            </a:r>
            <a:r>
              <a:rPr lang="ru-RU"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𝑥</a:t>
            </a:r>
            <a:r>
              <a:rPr lang="ru-RU"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(𝑘) </a:t>
            </a:r>
            <a:r>
              <a:rPr lang="ru-RU"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𝛼𝛻𝑓</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𝑥</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ru-RU"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where 𝛼 &gt; 0 is a fixed step size.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(AKA, to compute the next point, we take the current point and subtract the gradient and some step size).</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Steepest Descent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 faster version – as we minimise what we have left.</a:t>
            </a:r>
          </a:p>
          <a:p>
            <a:r>
              <a:rPr lang="en-GB" sz="500"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𝑥</a:t>
            </a:r>
            <a:r>
              <a:rPr lang="ru-RU"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(𝑘+1) </a:t>
            </a:r>
            <a:r>
              <a:rPr lang="ru-RU"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𝑥</a:t>
            </a:r>
            <a:r>
              <a:rPr lang="ru-RU"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(𝑘) </a:t>
            </a:r>
            <a:r>
              <a:rPr lang="ru-RU"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𝛼</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ru-RU"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𝛻𝑓</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𝑥</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argmin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a:t>
            </a:r>
            <a:r>
              <a:rPr lang="en-GB" sz="500"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𝑥</a:t>
            </a:r>
            <a:r>
              <a:rPr lang="ru-RU"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(𝑘) </a:t>
            </a:r>
            <a:r>
              <a:rPr lang="ru-RU"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𝛼𝛻𝑓</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𝑥</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Graphically, we compute the gradient at our point, then go the opposite direction by step size a, and repeat.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quadratic functions of the form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f(x) = 1/2x</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Qx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where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Q</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real symmetric positive definite matrix, b</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 real vector, and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 real vector the gradient of the function is: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𝛻f(x)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Qx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 Hessian = 𝛻</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f(x) = Q.</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With this, the optimal step size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iteration k is: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Hg</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𝛻f(x) and H = Q = 𝛻</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f(x).</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M23) Steepest Descent on Quadratic</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Compute the gradient function,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𝜵𝒇(𝒙), and H which is computed in M22 by taking second derivatives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wrt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specific variables in specific orders.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Sub in the x</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into the gradient function, then compute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Hg</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Then generate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as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𝜵𝒇(𝒙</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Repeat until a constraint is met.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Example: One step</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apply Steepest Descent to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minimize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f(x) =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Choose x</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[2 1]</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gradient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𝜵𝒇(𝒙) = [2x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2x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  = 𝜵</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𝒇(𝒙) = [2 0, 0 2]</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gradient at x</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=[2(2), 2(1)+2]=[4, 2]</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step length a = (g</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((g</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Hg</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[4 4][4 4]</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[4 4][2 0, 0 2][4 4]</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32/64.</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[2 1]</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½[4 4]</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[0 -1].</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continue and find the next gradient is 0, so stop as we found a minimum point.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On a computer, because of flop, we wouldn’t actually have 0. Common stopping criteria include: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||𝛻𝑓|| &lt;e – gradient becomes close to 0</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||f(x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f(k)|| &lt; e – terms don’t change much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||f(x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f(k)|| / max(1, |f(</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 relative measure, or we could take the norm of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instead of function val.</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Rather than computing best step size, we could use a constant, a diminishing one, a small minimization.</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24) Conjugate Gradient Method</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Minimizes a quadratic function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F(x) = ½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where A</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 real symmetric positive definite matrix, and b</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 real vector. The solution to the minimization problem is equivalent to finding x in 𝛻𝐹(𝑥) = 0,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solving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 = 0.</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A-conjugate direction: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𝑑</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𝑖</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ℝ</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are search direction vectors orthogonal to each other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wrt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if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∀𝑖 ≠ 𝑗.</a:t>
            </a:r>
          </a:p>
          <a:p>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 also written as &lt;d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&gt;</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&lt;𝑑</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,𝐴𝑑</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&gt; = &lt;Ad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&gt; = &lt;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These directions 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are A-orthogonal or A-conjugate directions. If A = I these vectors are orthogonal in the normal way.</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M24) Using the Conjugate Gradient Method</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Use a residual vector 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as the initial search direction 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method of selecting 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changes afterwards.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  – Ax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Calculate the scalar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with 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Now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can be computed with the formula: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Compute the residual 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for the next iteration: 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 We are now at iteration 2. Calculate the Scalar 𝛽</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 Use 𝛽</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compute the next search direction 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𝛽</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7) Calculate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using 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8) Find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9) Compute the residual 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use a norm (usually L</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see if we have small enough value to terminate. If not, repeat steps 5-9.</a:t>
            </a:r>
          </a:p>
          <a:p>
            <a:endPar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sp>
        <p:nvSpPr>
          <p:cNvPr id="20" name="TextBox 19">
            <a:extLst>
              <a:ext uri="{FF2B5EF4-FFF2-40B4-BE49-F238E27FC236}">
                <a16:creationId xmlns:a16="http://schemas.microsoft.com/office/drawing/2014/main" id="{E525F64A-4062-6CFD-ED71-F2FF14209FFE}"/>
              </a:ext>
            </a:extLst>
          </p:cNvPr>
          <p:cNvSpPr txBox="1"/>
          <p:nvPr/>
        </p:nvSpPr>
        <p:spPr>
          <a:xfrm>
            <a:off x="8441852" y="-49212"/>
            <a:ext cx="2190588" cy="6478697"/>
          </a:xfrm>
          <a:prstGeom prst="rect">
            <a:avLst/>
          </a:prstGeom>
          <a:noFill/>
        </p:spPr>
        <p:txBody>
          <a:bodyPr wrap="square">
            <a:spAutoFit/>
          </a:bodyPr>
          <a:lstStyle/>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Example: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Use residual vector 𝑟</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as the initial search direction 𝑑</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 [5 1, 1 8], x =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 = [3 2]T 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  – Ax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[3 2]</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 1, 1 8][2 1]</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[-8 -8]</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 -8 -8]</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Calculate scalar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[-8, -8][-8 -8]</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 </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[-8, -8] [5 1, 1 8][-8 -8]</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2/15</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Now 𝑥</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(improved approximation) can be reached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[2 1]</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+ 2/15[-8 -8]</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[0.933, -0.0667]</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Compute the residual for the next iteration 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=[-8 -8]</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2/15[5 1, 1 8][-8 -8]</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[-1.6 1.6]</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 Calculate the scalar B</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[-1.6, 1.6] [-1.6 1.6]</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[-8, -8][-8 -8]</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-0.04</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 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[-1.6 1.6] + 0.04[-8 -8] = [-1.92 1.28]</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7)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[-1.6, -1.6][-1.6 1.6]</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[-1.92, 1.28][5 1, 1 8][-1.92 1.28] = 0.1923</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8) Find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see if we have reached our solution:</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=[0.9333,0.0667]+0.192[-1.92 1.28]=[0.5641, 0.1794]</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9) 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[-1.6 1.6] – 0.1923[5 1, 1 8][-1.92 1.28]</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1.0e – 0.4[-0.64, 0.64]. ||r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9.051e-0.5</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25) Linear Programming</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core is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Simplex Method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which is an error free procedure to maximise a problem that can solve a constraints maximization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minimization problem quickly. These problems are easily graph solvable.</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M25) The Simplex Method</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Write out the list of constraints from our problem</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Use slack variables; tighten inequality constraints to equality constraints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Put the problem into tableau form</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Choose the most negative entry in the z row and mark that column, evaluate the ratios off the solution column and the positive entries in the our chosen column. Choose the smallest of these and mark that row.</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 Divide the row by our chosen value (denoted by our row and column). Then use Gaussian Elimination to clear every other entry in the y column.</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 Repeat step 4 and 5, until all the entries in the z row are non negative. Then our optimum is achieved.</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manufacturing company has two circuit boards, R1 and R2, with different components. R1 has 3 resistors, 1 capacitor, 2 transistors, and 2 inductors, while R2 has 4 resistors, 2 capacitors, and 3 transistors. The company has 2400 resistors, 900 capacitors, 1600 transistors, and 1200 inductors for a day's production. We make a profit of 5p on R1 and 9p on R2. Calculate how many of each circuit board the company should produce daily to maximize its overall profits.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Constraints: We know x &gt;=0, y &gt;= 0. Maximise z(profit) = 5x + 9y</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3x+4y&lt;=2400</a:t>
            </a:r>
            <a:r>
              <a:rPr lang="en-GB" sz="4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x+2y&lt;=900 (b), 2x+3y&lt;=1600 (c), 2x&lt;=1200 (d)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Constraints are now: 3x+4y+r = 2400</a:t>
            </a:r>
            <a:r>
              <a:rPr lang="en-GB" sz="4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x+2y+s  = 900 (b</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2x+3y+t = 1600 (c</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2x + t = 1200   (d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We choose column y, and value 2 (row s), because the ratios are 2400/4, 900/2, 1600/3, of which 900/2 is the smallest.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 (𝑧 row) + 9 ∗ (𝑦 row) • (𝑟 row) − 4 ∗ (𝑦 row) • (𝑡 row) − 3 ∗ (𝑦 row), </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 elided, but we get 𝑧 = 4300, 𝑟 = 100, 𝑦 = 200, 𝑥 = 500 and 𝑢 = 200</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Dual LP Problem</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Every linear programming problem is associated with another problem, known as it’s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Dual Problem</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Duality Principle: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objective function of the minimisation problem reaches its minimum if and only if the objective function of its dual reaches its maximum. And when they do, they are equal.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can find the dual maximization problem by taking the transpose, or a maximization or minimization problem. It might be easier to solve, and ideally we want to solve minimization problems as they’re doable with the above.</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Primal Problem:                  	Dual Problem:</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Minimise: 𝑍 = 12𝑥</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+ 16𝑥</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Maximise: 𝑍 = 40y</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+ 30y</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Subject to the constraints:	Subject to the constraints: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𝑥</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+ 2𝑥</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40 		y</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y</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&lt;= 12</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𝑥</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𝑥</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30 		2y</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y</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&lt;= 16</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𝑥</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𝑥</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y</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&gt;= 0; y</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&gt;= 0</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pic>
        <p:nvPicPr>
          <p:cNvPr id="28" name="Picture 27">
            <a:extLst>
              <a:ext uri="{FF2B5EF4-FFF2-40B4-BE49-F238E27FC236}">
                <a16:creationId xmlns:a16="http://schemas.microsoft.com/office/drawing/2014/main" id="{4A621863-467E-4F28-838B-2F0C20508B75}"/>
              </a:ext>
            </a:extLst>
          </p:cNvPr>
          <p:cNvPicPr>
            <a:picLocks noChangeAspect="1"/>
          </p:cNvPicPr>
          <p:nvPr/>
        </p:nvPicPr>
        <p:blipFill>
          <a:blip r:embed="rId18"/>
          <a:stretch>
            <a:fillRect/>
          </a:stretch>
        </p:blipFill>
        <p:spPr>
          <a:xfrm>
            <a:off x="8517200" y="3426294"/>
            <a:ext cx="1974249" cy="551289"/>
          </a:xfrm>
          <a:prstGeom prst="rect">
            <a:avLst/>
          </a:prstGeom>
        </p:spPr>
      </p:pic>
      <p:pic>
        <p:nvPicPr>
          <p:cNvPr id="33" name="Picture 32">
            <a:extLst>
              <a:ext uri="{FF2B5EF4-FFF2-40B4-BE49-F238E27FC236}">
                <a16:creationId xmlns:a16="http://schemas.microsoft.com/office/drawing/2014/main" id="{26B7929F-651E-8E41-8C87-0EF7B321C83D}"/>
              </a:ext>
            </a:extLst>
          </p:cNvPr>
          <p:cNvPicPr>
            <a:picLocks noChangeAspect="1"/>
          </p:cNvPicPr>
          <p:nvPr/>
        </p:nvPicPr>
        <p:blipFill>
          <a:blip r:embed="rId19"/>
          <a:stretch>
            <a:fillRect/>
          </a:stretch>
        </p:blipFill>
        <p:spPr>
          <a:xfrm>
            <a:off x="8503540" y="4188045"/>
            <a:ext cx="1987910" cy="499442"/>
          </a:xfrm>
          <a:prstGeom prst="rect">
            <a:avLst/>
          </a:prstGeom>
        </p:spPr>
      </p:pic>
      <p:pic>
        <p:nvPicPr>
          <p:cNvPr id="36" name="Picture 35">
            <a:extLst>
              <a:ext uri="{FF2B5EF4-FFF2-40B4-BE49-F238E27FC236}">
                <a16:creationId xmlns:a16="http://schemas.microsoft.com/office/drawing/2014/main" id="{DCECB76E-545C-1AA0-7EA6-DB29C1826F04}"/>
              </a:ext>
            </a:extLst>
          </p:cNvPr>
          <p:cNvPicPr>
            <a:picLocks noChangeAspect="1"/>
          </p:cNvPicPr>
          <p:nvPr/>
        </p:nvPicPr>
        <p:blipFill rotWithShape="1">
          <a:blip r:embed="rId20"/>
          <a:srcRect r="50570"/>
          <a:stretch/>
        </p:blipFill>
        <p:spPr>
          <a:xfrm>
            <a:off x="8664006" y="6158933"/>
            <a:ext cx="1381233" cy="529170"/>
          </a:xfrm>
          <a:prstGeom prst="rect">
            <a:avLst/>
          </a:prstGeom>
        </p:spPr>
      </p:pic>
      <p:pic>
        <p:nvPicPr>
          <p:cNvPr id="37" name="Picture 36">
            <a:extLst>
              <a:ext uri="{FF2B5EF4-FFF2-40B4-BE49-F238E27FC236}">
                <a16:creationId xmlns:a16="http://schemas.microsoft.com/office/drawing/2014/main" id="{46CCB43E-3656-DF41-27C4-5B2409158D43}"/>
              </a:ext>
            </a:extLst>
          </p:cNvPr>
          <p:cNvPicPr>
            <a:picLocks noChangeAspect="1"/>
          </p:cNvPicPr>
          <p:nvPr/>
        </p:nvPicPr>
        <p:blipFill rotWithShape="1">
          <a:blip r:embed="rId20"/>
          <a:srcRect l="49717" t="3426"/>
          <a:stretch/>
        </p:blipFill>
        <p:spPr>
          <a:xfrm>
            <a:off x="8656705" y="6688103"/>
            <a:ext cx="1388533" cy="505021"/>
          </a:xfrm>
          <a:prstGeom prst="rect">
            <a:avLst/>
          </a:prstGeom>
        </p:spPr>
      </p:pic>
    </p:spTree>
    <p:extLst>
      <p:ext uri="{BB962C8B-B14F-4D97-AF65-F5344CB8AC3E}">
        <p14:creationId xmlns:p14="http://schemas.microsoft.com/office/powerpoint/2010/main" val="9182882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3683</TotalTime>
  <Words>13664</Words>
  <Application>Microsoft Office PowerPoint</Application>
  <PresentationFormat>Custom</PresentationFormat>
  <Paragraphs>780</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Verdana</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Gupta, Robin</dc:creator>
  <cp:lastModifiedBy>Gupta, Robin</cp:lastModifiedBy>
  <cp:revision>14</cp:revision>
  <dcterms:created xsi:type="dcterms:W3CDTF">2023-04-12T11:38:36Z</dcterms:created>
  <dcterms:modified xsi:type="dcterms:W3CDTF">2023-04-17T21:02:50Z</dcterms:modified>
</cp:coreProperties>
</file>