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10547350" cy="741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1356"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91051" y="1213555"/>
            <a:ext cx="8965248" cy="2581593"/>
          </a:xfrm>
        </p:spPr>
        <p:txBody>
          <a:bodyPr anchor="b"/>
          <a:lstStyle>
            <a:lvl1pPr algn="ctr">
              <a:defRPr sz="6488"/>
            </a:lvl1pPr>
          </a:lstStyle>
          <a:p>
            <a:r>
              <a:rPr lang="en-US"/>
              <a:t>Click to edit Master title style</a:t>
            </a:r>
            <a:endParaRPr lang="en-US" dirty="0"/>
          </a:p>
        </p:txBody>
      </p:sp>
      <p:sp>
        <p:nvSpPr>
          <p:cNvPr id="3" name="Subtitle 2"/>
          <p:cNvSpPr>
            <a:spLocks noGrp="1"/>
          </p:cNvSpPr>
          <p:nvPr>
            <p:ph type="subTitle" idx="1"/>
          </p:nvPr>
        </p:nvSpPr>
        <p:spPr>
          <a:xfrm>
            <a:off x="1318419" y="3894704"/>
            <a:ext cx="7910513" cy="1790293"/>
          </a:xfrm>
        </p:spPr>
        <p:txBody>
          <a:bodyPr/>
          <a:lstStyle>
            <a:lvl1pPr marL="0" indent="0" algn="ctr">
              <a:buNone/>
              <a:defRPr sz="2595"/>
            </a:lvl1pPr>
            <a:lvl2pPr marL="494370" indent="0" algn="ctr">
              <a:buNone/>
              <a:defRPr sz="2163"/>
            </a:lvl2pPr>
            <a:lvl3pPr marL="988741" indent="0" algn="ctr">
              <a:buNone/>
              <a:defRPr sz="1946"/>
            </a:lvl3pPr>
            <a:lvl4pPr marL="1483111" indent="0" algn="ctr">
              <a:buNone/>
              <a:defRPr sz="1730"/>
            </a:lvl4pPr>
            <a:lvl5pPr marL="1977481" indent="0" algn="ctr">
              <a:buNone/>
              <a:defRPr sz="1730"/>
            </a:lvl5pPr>
            <a:lvl6pPr marL="2471852" indent="0" algn="ctr">
              <a:buNone/>
              <a:defRPr sz="1730"/>
            </a:lvl6pPr>
            <a:lvl7pPr marL="2966222" indent="0" algn="ctr">
              <a:buNone/>
              <a:defRPr sz="1730"/>
            </a:lvl7pPr>
            <a:lvl8pPr marL="3460593" indent="0" algn="ctr">
              <a:buNone/>
              <a:defRPr sz="1730"/>
            </a:lvl8pPr>
            <a:lvl9pPr marL="3954963" indent="0" algn="ctr">
              <a:buNone/>
              <a:defRPr sz="173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B962C0-234D-4A61-9811-E465706684CD}" type="datetimeFigureOut">
              <a:rPr lang="en-GB" smtClean="0"/>
              <a:t>21/04/2023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F12377E-5A19-41AA-AF53-066B43563161}" type="slidenum">
              <a:rPr lang="en-GB" smtClean="0"/>
              <a:t>‹#›</a:t>
            </a:fld>
            <a:endParaRPr lang="en-GB"/>
          </a:p>
        </p:txBody>
      </p:sp>
    </p:spTree>
    <p:extLst>
      <p:ext uri="{BB962C8B-B14F-4D97-AF65-F5344CB8AC3E}">
        <p14:creationId xmlns:p14="http://schemas.microsoft.com/office/powerpoint/2010/main" val="3436190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B962C0-234D-4A61-9811-E465706684CD}" type="datetimeFigureOut">
              <a:rPr lang="en-GB" smtClean="0"/>
              <a:t>21/04/2023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F12377E-5A19-41AA-AF53-066B43563161}" type="slidenum">
              <a:rPr lang="en-GB" smtClean="0"/>
              <a:t>‹#›</a:t>
            </a:fld>
            <a:endParaRPr lang="en-GB"/>
          </a:p>
        </p:txBody>
      </p:sp>
    </p:spTree>
    <p:extLst>
      <p:ext uri="{BB962C8B-B14F-4D97-AF65-F5344CB8AC3E}">
        <p14:creationId xmlns:p14="http://schemas.microsoft.com/office/powerpoint/2010/main" val="217035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47948" y="394792"/>
            <a:ext cx="2274272" cy="62840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25131" y="394792"/>
            <a:ext cx="6690975" cy="62840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B962C0-234D-4A61-9811-E465706684CD}" type="datetimeFigureOut">
              <a:rPr lang="en-GB" smtClean="0"/>
              <a:t>21/04/2023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F12377E-5A19-41AA-AF53-066B43563161}" type="slidenum">
              <a:rPr lang="en-GB" smtClean="0"/>
              <a:t>‹#›</a:t>
            </a:fld>
            <a:endParaRPr lang="en-GB"/>
          </a:p>
        </p:txBody>
      </p:sp>
    </p:spTree>
    <p:extLst>
      <p:ext uri="{BB962C8B-B14F-4D97-AF65-F5344CB8AC3E}">
        <p14:creationId xmlns:p14="http://schemas.microsoft.com/office/powerpoint/2010/main" val="598797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B962C0-234D-4A61-9811-E465706684CD}" type="datetimeFigureOut">
              <a:rPr lang="en-GB" smtClean="0"/>
              <a:t>21/04/2023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F12377E-5A19-41AA-AF53-066B43563161}" type="slidenum">
              <a:rPr lang="en-GB" smtClean="0"/>
              <a:t>‹#›</a:t>
            </a:fld>
            <a:endParaRPr lang="en-GB"/>
          </a:p>
        </p:txBody>
      </p:sp>
    </p:spTree>
    <p:extLst>
      <p:ext uri="{BB962C8B-B14F-4D97-AF65-F5344CB8AC3E}">
        <p14:creationId xmlns:p14="http://schemas.microsoft.com/office/powerpoint/2010/main" val="1670905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19638" y="1848656"/>
            <a:ext cx="9097089" cy="3084522"/>
          </a:xfrm>
        </p:spPr>
        <p:txBody>
          <a:bodyPr anchor="b"/>
          <a:lstStyle>
            <a:lvl1pPr>
              <a:defRPr sz="6488"/>
            </a:lvl1pPr>
          </a:lstStyle>
          <a:p>
            <a:r>
              <a:rPr lang="en-US"/>
              <a:t>Click to edit Master title style</a:t>
            </a:r>
            <a:endParaRPr lang="en-US" dirty="0"/>
          </a:p>
        </p:txBody>
      </p:sp>
      <p:sp>
        <p:nvSpPr>
          <p:cNvPr id="3" name="Text Placeholder 2"/>
          <p:cNvSpPr>
            <a:spLocks noGrp="1"/>
          </p:cNvSpPr>
          <p:nvPr>
            <p:ph type="body" idx="1"/>
          </p:nvPr>
        </p:nvSpPr>
        <p:spPr>
          <a:xfrm>
            <a:off x="719638" y="4962359"/>
            <a:ext cx="9097089" cy="1622077"/>
          </a:xfrm>
        </p:spPr>
        <p:txBody>
          <a:bodyPr/>
          <a:lstStyle>
            <a:lvl1pPr marL="0" indent="0">
              <a:buNone/>
              <a:defRPr sz="2595">
                <a:solidFill>
                  <a:schemeClr val="tx1"/>
                </a:solidFill>
              </a:defRPr>
            </a:lvl1pPr>
            <a:lvl2pPr marL="494370" indent="0">
              <a:buNone/>
              <a:defRPr sz="2163">
                <a:solidFill>
                  <a:schemeClr val="tx1">
                    <a:tint val="75000"/>
                  </a:schemeClr>
                </a:solidFill>
              </a:defRPr>
            </a:lvl2pPr>
            <a:lvl3pPr marL="988741" indent="0">
              <a:buNone/>
              <a:defRPr sz="1946">
                <a:solidFill>
                  <a:schemeClr val="tx1">
                    <a:tint val="75000"/>
                  </a:schemeClr>
                </a:solidFill>
              </a:defRPr>
            </a:lvl3pPr>
            <a:lvl4pPr marL="1483111" indent="0">
              <a:buNone/>
              <a:defRPr sz="1730">
                <a:solidFill>
                  <a:schemeClr val="tx1">
                    <a:tint val="75000"/>
                  </a:schemeClr>
                </a:solidFill>
              </a:defRPr>
            </a:lvl4pPr>
            <a:lvl5pPr marL="1977481" indent="0">
              <a:buNone/>
              <a:defRPr sz="1730">
                <a:solidFill>
                  <a:schemeClr val="tx1">
                    <a:tint val="75000"/>
                  </a:schemeClr>
                </a:solidFill>
              </a:defRPr>
            </a:lvl5pPr>
            <a:lvl6pPr marL="2471852" indent="0">
              <a:buNone/>
              <a:defRPr sz="1730">
                <a:solidFill>
                  <a:schemeClr val="tx1">
                    <a:tint val="75000"/>
                  </a:schemeClr>
                </a:solidFill>
              </a:defRPr>
            </a:lvl6pPr>
            <a:lvl7pPr marL="2966222" indent="0">
              <a:buNone/>
              <a:defRPr sz="1730">
                <a:solidFill>
                  <a:schemeClr val="tx1">
                    <a:tint val="75000"/>
                  </a:schemeClr>
                </a:solidFill>
              </a:defRPr>
            </a:lvl7pPr>
            <a:lvl8pPr marL="3460593" indent="0">
              <a:buNone/>
              <a:defRPr sz="1730">
                <a:solidFill>
                  <a:schemeClr val="tx1">
                    <a:tint val="75000"/>
                  </a:schemeClr>
                </a:solidFill>
              </a:defRPr>
            </a:lvl8pPr>
            <a:lvl9pPr marL="3954963" indent="0">
              <a:buNone/>
              <a:defRPr sz="173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B962C0-234D-4A61-9811-E465706684CD}" type="datetimeFigureOut">
              <a:rPr lang="en-GB" smtClean="0"/>
              <a:t>21/04/2023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F12377E-5A19-41AA-AF53-066B43563161}" type="slidenum">
              <a:rPr lang="en-GB" smtClean="0"/>
              <a:t>‹#›</a:t>
            </a:fld>
            <a:endParaRPr lang="en-GB"/>
          </a:p>
        </p:txBody>
      </p:sp>
    </p:spTree>
    <p:extLst>
      <p:ext uri="{BB962C8B-B14F-4D97-AF65-F5344CB8AC3E}">
        <p14:creationId xmlns:p14="http://schemas.microsoft.com/office/powerpoint/2010/main" val="1107383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5130" y="1973957"/>
            <a:ext cx="4482624" cy="47048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9596" y="1973957"/>
            <a:ext cx="4482624" cy="47048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B962C0-234D-4A61-9811-E465706684CD}" type="datetimeFigureOut">
              <a:rPr lang="en-GB" smtClean="0"/>
              <a:t>21/04/2023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F12377E-5A19-41AA-AF53-066B43563161}" type="slidenum">
              <a:rPr lang="en-GB" smtClean="0"/>
              <a:t>‹#›</a:t>
            </a:fld>
            <a:endParaRPr lang="en-GB"/>
          </a:p>
        </p:txBody>
      </p:sp>
    </p:spTree>
    <p:extLst>
      <p:ext uri="{BB962C8B-B14F-4D97-AF65-F5344CB8AC3E}">
        <p14:creationId xmlns:p14="http://schemas.microsoft.com/office/powerpoint/2010/main" val="2990882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6504" y="394793"/>
            <a:ext cx="9097089" cy="1433265"/>
          </a:xfrm>
        </p:spPr>
        <p:txBody>
          <a:bodyPr/>
          <a:lstStyle/>
          <a:p>
            <a:r>
              <a:rPr lang="en-US"/>
              <a:t>Click to edit Master title style</a:t>
            </a:r>
            <a:endParaRPr lang="en-US" dirty="0"/>
          </a:p>
        </p:txBody>
      </p:sp>
      <p:sp>
        <p:nvSpPr>
          <p:cNvPr id="3" name="Text Placeholder 2"/>
          <p:cNvSpPr>
            <a:spLocks noGrp="1"/>
          </p:cNvSpPr>
          <p:nvPr>
            <p:ph type="body" idx="1"/>
          </p:nvPr>
        </p:nvSpPr>
        <p:spPr>
          <a:xfrm>
            <a:off x="726505" y="1817758"/>
            <a:ext cx="4462023" cy="890855"/>
          </a:xfrm>
        </p:spPr>
        <p:txBody>
          <a:bodyPr anchor="b"/>
          <a:lstStyle>
            <a:lvl1pPr marL="0" indent="0">
              <a:buNone/>
              <a:defRPr sz="2595" b="1"/>
            </a:lvl1pPr>
            <a:lvl2pPr marL="494370" indent="0">
              <a:buNone/>
              <a:defRPr sz="2163" b="1"/>
            </a:lvl2pPr>
            <a:lvl3pPr marL="988741" indent="0">
              <a:buNone/>
              <a:defRPr sz="1946" b="1"/>
            </a:lvl3pPr>
            <a:lvl4pPr marL="1483111" indent="0">
              <a:buNone/>
              <a:defRPr sz="1730" b="1"/>
            </a:lvl4pPr>
            <a:lvl5pPr marL="1977481" indent="0">
              <a:buNone/>
              <a:defRPr sz="1730" b="1"/>
            </a:lvl5pPr>
            <a:lvl6pPr marL="2471852" indent="0">
              <a:buNone/>
              <a:defRPr sz="1730" b="1"/>
            </a:lvl6pPr>
            <a:lvl7pPr marL="2966222" indent="0">
              <a:buNone/>
              <a:defRPr sz="1730" b="1"/>
            </a:lvl7pPr>
            <a:lvl8pPr marL="3460593" indent="0">
              <a:buNone/>
              <a:defRPr sz="1730" b="1"/>
            </a:lvl8pPr>
            <a:lvl9pPr marL="3954963" indent="0">
              <a:buNone/>
              <a:defRPr sz="1730" b="1"/>
            </a:lvl9pPr>
          </a:lstStyle>
          <a:p>
            <a:pPr lvl="0"/>
            <a:r>
              <a:rPr lang="en-US"/>
              <a:t>Click to edit Master text styles</a:t>
            </a:r>
          </a:p>
        </p:txBody>
      </p:sp>
      <p:sp>
        <p:nvSpPr>
          <p:cNvPr id="4" name="Content Placeholder 3"/>
          <p:cNvSpPr>
            <a:spLocks noGrp="1"/>
          </p:cNvSpPr>
          <p:nvPr>
            <p:ph sz="half" idx="2"/>
          </p:nvPr>
        </p:nvSpPr>
        <p:spPr>
          <a:xfrm>
            <a:off x="726505" y="2708613"/>
            <a:ext cx="4462023" cy="39839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39596" y="1817758"/>
            <a:ext cx="4483998" cy="890855"/>
          </a:xfrm>
        </p:spPr>
        <p:txBody>
          <a:bodyPr anchor="b"/>
          <a:lstStyle>
            <a:lvl1pPr marL="0" indent="0">
              <a:buNone/>
              <a:defRPr sz="2595" b="1"/>
            </a:lvl1pPr>
            <a:lvl2pPr marL="494370" indent="0">
              <a:buNone/>
              <a:defRPr sz="2163" b="1"/>
            </a:lvl2pPr>
            <a:lvl3pPr marL="988741" indent="0">
              <a:buNone/>
              <a:defRPr sz="1946" b="1"/>
            </a:lvl3pPr>
            <a:lvl4pPr marL="1483111" indent="0">
              <a:buNone/>
              <a:defRPr sz="1730" b="1"/>
            </a:lvl4pPr>
            <a:lvl5pPr marL="1977481" indent="0">
              <a:buNone/>
              <a:defRPr sz="1730" b="1"/>
            </a:lvl5pPr>
            <a:lvl6pPr marL="2471852" indent="0">
              <a:buNone/>
              <a:defRPr sz="1730" b="1"/>
            </a:lvl6pPr>
            <a:lvl7pPr marL="2966222" indent="0">
              <a:buNone/>
              <a:defRPr sz="1730" b="1"/>
            </a:lvl7pPr>
            <a:lvl8pPr marL="3460593" indent="0">
              <a:buNone/>
              <a:defRPr sz="1730" b="1"/>
            </a:lvl8pPr>
            <a:lvl9pPr marL="3954963" indent="0">
              <a:buNone/>
              <a:defRPr sz="1730" b="1"/>
            </a:lvl9pPr>
          </a:lstStyle>
          <a:p>
            <a:pPr lvl="0"/>
            <a:r>
              <a:rPr lang="en-US"/>
              <a:t>Click to edit Master text styles</a:t>
            </a:r>
          </a:p>
        </p:txBody>
      </p:sp>
      <p:sp>
        <p:nvSpPr>
          <p:cNvPr id="6" name="Content Placeholder 5"/>
          <p:cNvSpPr>
            <a:spLocks noGrp="1"/>
          </p:cNvSpPr>
          <p:nvPr>
            <p:ph sz="quarter" idx="4"/>
          </p:nvPr>
        </p:nvSpPr>
        <p:spPr>
          <a:xfrm>
            <a:off x="5339596" y="2708613"/>
            <a:ext cx="4483998" cy="39839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B962C0-234D-4A61-9811-E465706684CD}" type="datetimeFigureOut">
              <a:rPr lang="en-GB" smtClean="0"/>
              <a:t>21/04/2023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F12377E-5A19-41AA-AF53-066B43563161}" type="slidenum">
              <a:rPr lang="en-GB" smtClean="0"/>
              <a:t>‹#›</a:t>
            </a:fld>
            <a:endParaRPr lang="en-GB"/>
          </a:p>
        </p:txBody>
      </p:sp>
    </p:spTree>
    <p:extLst>
      <p:ext uri="{BB962C8B-B14F-4D97-AF65-F5344CB8AC3E}">
        <p14:creationId xmlns:p14="http://schemas.microsoft.com/office/powerpoint/2010/main" val="302490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B962C0-234D-4A61-9811-E465706684CD}" type="datetimeFigureOut">
              <a:rPr lang="en-GB" smtClean="0"/>
              <a:t>21/04/2023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F12377E-5A19-41AA-AF53-066B43563161}" type="slidenum">
              <a:rPr lang="en-GB" smtClean="0"/>
              <a:t>‹#›</a:t>
            </a:fld>
            <a:endParaRPr lang="en-GB"/>
          </a:p>
        </p:txBody>
      </p:sp>
    </p:spTree>
    <p:extLst>
      <p:ext uri="{BB962C8B-B14F-4D97-AF65-F5344CB8AC3E}">
        <p14:creationId xmlns:p14="http://schemas.microsoft.com/office/powerpoint/2010/main" val="3573560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B962C0-234D-4A61-9811-E465706684CD}" type="datetimeFigureOut">
              <a:rPr lang="en-GB" smtClean="0"/>
              <a:t>21/04/2023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F12377E-5A19-41AA-AF53-066B43563161}" type="slidenum">
              <a:rPr lang="en-GB" smtClean="0"/>
              <a:t>‹#›</a:t>
            </a:fld>
            <a:endParaRPr lang="en-GB"/>
          </a:p>
        </p:txBody>
      </p:sp>
    </p:spTree>
    <p:extLst>
      <p:ext uri="{BB962C8B-B14F-4D97-AF65-F5344CB8AC3E}">
        <p14:creationId xmlns:p14="http://schemas.microsoft.com/office/powerpoint/2010/main" val="984774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6504" y="494348"/>
            <a:ext cx="3401795" cy="1730216"/>
          </a:xfrm>
        </p:spPr>
        <p:txBody>
          <a:bodyPr anchor="b"/>
          <a:lstStyle>
            <a:lvl1pPr>
              <a:defRPr sz="3460"/>
            </a:lvl1pPr>
          </a:lstStyle>
          <a:p>
            <a:r>
              <a:rPr lang="en-US"/>
              <a:t>Click to edit Master title style</a:t>
            </a:r>
            <a:endParaRPr lang="en-US" dirty="0"/>
          </a:p>
        </p:txBody>
      </p:sp>
      <p:sp>
        <p:nvSpPr>
          <p:cNvPr id="3" name="Content Placeholder 2"/>
          <p:cNvSpPr>
            <a:spLocks noGrp="1"/>
          </p:cNvSpPr>
          <p:nvPr>
            <p:ph idx="1"/>
          </p:nvPr>
        </p:nvSpPr>
        <p:spPr>
          <a:xfrm>
            <a:off x="4483998" y="1067655"/>
            <a:ext cx="5339596" cy="5269607"/>
          </a:xfrm>
        </p:spPr>
        <p:txBody>
          <a:bodyPr/>
          <a:lstStyle>
            <a:lvl1pPr>
              <a:defRPr sz="3460"/>
            </a:lvl1pPr>
            <a:lvl2pPr>
              <a:defRPr sz="3028"/>
            </a:lvl2pPr>
            <a:lvl3pPr>
              <a:defRPr sz="2595"/>
            </a:lvl3pPr>
            <a:lvl4pPr>
              <a:defRPr sz="2163"/>
            </a:lvl4pPr>
            <a:lvl5pPr>
              <a:defRPr sz="2163"/>
            </a:lvl5pPr>
            <a:lvl6pPr>
              <a:defRPr sz="2163"/>
            </a:lvl6pPr>
            <a:lvl7pPr>
              <a:defRPr sz="2163"/>
            </a:lvl7pPr>
            <a:lvl8pPr>
              <a:defRPr sz="2163"/>
            </a:lvl8pPr>
            <a:lvl9pPr>
              <a:defRPr sz="216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6504" y="2224564"/>
            <a:ext cx="3401795" cy="4121280"/>
          </a:xfrm>
        </p:spPr>
        <p:txBody>
          <a:bodyPr/>
          <a:lstStyle>
            <a:lvl1pPr marL="0" indent="0">
              <a:buNone/>
              <a:defRPr sz="1730"/>
            </a:lvl1pPr>
            <a:lvl2pPr marL="494370" indent="0">
              <a:buNone/>
              <a:defRPr sz="1514"/>
            </a:lvl2pPr>
            <a:lvl3pPr marL="988741" indent="0">
              <a:buNone/>
              <a:defRPr sz="1298"/>
            </a:lvl3pPr>
            <a:lvl4pPr marL="1483111" indent="0">
              <a:buNone/>
              <a:defRPr sz="1081"/>
            </a:lvl4pPr>
            <a:lvl5pPr marL="1977481" indent="0">
              <a:buNone/>
              <a:defRPr sz="1081"/>
            </a:lvl5pPr>
            <a:lvl6pPr marL="2471852" indent="0">
              <a:buNone/>
              <a:defRPr sz="1081"/>
            </a:lvl6pPr>
            <a:lvl7pPr marL="2966222" indent="0">
              <a:buNone/>
              <a:defRPr sz="1081"/>
            </a:lvl7pPr>
            <a:lvl8pPr marL="3460593" indent="0">
              <a:buNone/>
              <a:defRPr sz="1081"/>
            </a:lvl8pPr>
            <a:lvl9pPr marL="3954963" indent="0">
              <a:buNone/>
              <a:defRPr sz="1081"/>
            </a:lvl9pPr>
          </a:lstStyle>
          <a:p>
            <a:pPr lvl="0"/>
            <a:r>
              <a:rPr lang="en-US"/>
              <a:t>Click to edit Master text styles</a:t>
            </a:r>
          </a:p>
        </p:txBody>
      </p:sp>
      <p:sp>
        <p:nvSpPr>
          <p:cNvPr id="5" name="Date Placeholder 4"/>
          <p:cNvSpPr>
            <a:spLocks noGrp="1"/>
          </p:cNvSpPr>
          <p:nvPr>
            <p:ph type="dt" sz="half" idx="10"/>
          </p:nvPr>
        </p:nvSpPr>
        <p:spPr/>
        <p:txBody>
          <a:bodyPr/>
          <a:lstStyle/>
          <a:p>
            <a:fld id="{FCB962C0-234D-4A61-9811-E465706684CD}" type="datetimeFigureOut">
              <a:rPr lang="en-GB" smtClean="0"/>
              <a:t>21/04/2023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F12377E-5A19-41AA-AF53-066B43563161}" type="slidenum">
              <a:rPr lang="en-GB" smtClean="0"/>
              <a:t>‹#›</a:t>
            </a:fld>
            <a:endParaRPr lang="en-GB"/>
          </a:p>
        </p:txBody>
      </p:sp>
    </p:spTree>
    <p:extLst>
      <p:ext uri="{BB962C8B-B14F-4D97-AF65-F5344CB8AC3E}">
        <p14:creationId xmlns:p14="http://schemas.microsoft.com/office/powerpoint/2010/main" val="3895037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6504" y="494348"/>
            <a:ext cx="3401795" cy="1730216"/>
          </a:xfrm>
        </p:spPr>
        <p:txBody>
          <a:bodyPr anchor="b"/>
          <a:lstStyle>
            <a:lvl1pPr>
              <a:defRPr sz="3460"/>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3998" y="1067655"/>
            <a:ext cx="5339596" cy="5269607"/>
          </a:xfrm>
        </p:spPr>
        <p:txBody>
          <a:bodyPr anchor="t"/>
          <a:lstStyle>
            <a:lvl1pPr marL="0" indent="0">
              <a:buNone/>
              <a:defRPr sz="3460"/>
            </a:lvl1pPr>
            <a:lvl2pPr marL="494370" indent="0">
              <a:buNone/>
              <a:defRPr sz="3028"/>
            </a:lvl2pPr>
            <a:lvl3pPr marL="988741" indent="0">
              <a:buNone/>
              <a:defRPr sz="2595"/>
            </a:lvl3pPr>
            <a:lvl4pPr marL="1483111" indent="0">
              <a:buNone/>
              <a:defRPr sz="2163"/>
            </a:lvl4pPr>
            <a:lvl5pPr marL="1977481" indent="0">
              <a:buNone/>
              <a:defRPr sz="2163"/>
            </a:lvl5pPr>
            <a:lvl6pPr marL="2471852" indent="0">
              <a:buNone/>
              <a:defRPr sz="2163"/>
            </a:lvl6pPr>
            <a:lvl7pPr marL="2966222" indent="0">
              <a:buNone/>
              <a:defRPr sz="2163"/>
            </a:lvl7pPr>
            <a:lvl8pPr marL="3460593" indent="0">
              <a:buNone/>
              <a:defRPr sz="2163"/>
            </a:lvl8pPr>
            <a:lvl9pPr marL="3954963" indent="0">
              <a:buNone/>
              <a:defRPr sz="2163"/>
            </a:lvl9pPr>
          </a:lstStyle>
          <a:p>
            <a:r>
              <a:rPr lang="en-US"/>
              <a:t>Click icon to add picture</a:t>
            </a:r>
            <a:endParaRPr lang="en-US" dirty="0"/>
          </a:p>
        </p:txBody>
      </p:sp>
      <p:sp>
        <p:nvSpPr>
          <p:cNvPr id="4" name="Text Placeholder 3"/>
          <p:cNvSpPr>
            <a:spLocks noGrp="1"/>
          </p:cNvSpPr>
          <p:nvPr>
            <p:ph type="body" sz="half" idx="2"/>
          </p:nvPr>
        </p:nvSpPr>
        <p:spPr>
          <a:xfrm>
            <a:off x="726504" y="2224564"/>
            <a:ext cx="3401795" cy="4121280"/>
          </a:xfrm>
        </p:spPr>
        <p:txBody>
          <a:bodyPr/>
          <a:lstStyle>
            <a:lvl1pPr marL="0" indent="0">
              <a:buNone/>
              <a:defRPr sz="1730"/>
            </a:lvl1pPr>
            <a:lvl2pPr marL="494370" indent="0">
              <a:buNone/>
              <a:defRPr sz="1514"/>
            </a:lvl2pPr>
            <a:lvl3pPr marL="988741" indent="0">
              <a:buNone/>
              <a:defRPr sz="1298"/>
            </a:lvl3pPr>
            <a:lvl4pPr marL="1483111" indent="0">
              <a:buNone/>
              <a:defRPr sz="1081"/>
            </a:lvl4pPr>
            <a:lvl5pPr marL="1977481" indent="0">
              <a:buNone/>
              <a:defRPr sz="1081"/>
            </a:lvl5pPr>
            <a:lvl6pPr marL="2471852" indent="0">
              <a:buNone/>
              <a:defRPr sz="1081"/>
            </a:lvl6pPr>
            <a:lvl7pPr marL="2966222" indent="0">
              <a:buNone/>
              <a:defRPr sz="1081"/>
            </a:lvl7pPr>
            <a:lvl8pPr marL="3460593" indent="0">
              <a:buNone/>
              <a:defRPr sz="1081"/>
            </a:lvl8pPr>
            <a:lvl9pPr marL="3954963" indent="0">
              <a:buNone/>
              <a:defRPr sz="1081"/>
            </a:lvl9pPr>
          </a:lstStyle>
          <a:p>
            <a:pPr lvl="0"/>
            <a:r>
              <a:rPr lang="en-US"/>
              <a:t>Click to edit Master text styles</a:t>
            </a:r>
          </a:p>
        </p:txBody>
      </p:sp>
      <p:sp>
        <p:nvSpPr>
          <p:cNvPr id="5" name="Date Placeholder 4"/>
          <p:cNvSpPr>
            <a:spLocks noGrp="1"/>
          </p:cNvSpPr>
          <p:nvPr>
            <p:ph type="dt" sz="half" idx="10"/>
          </p:nvPr>
        </p:nvSpPr>
        <p:spPr/>
        <p:txBody>
          <a:bodyPr/>
          <a:lstStyle/>
          <a:p>
            <a:fld id="{FCB962C0-234D-4A61-9811-E465706684CD}" type="datetimeFigureOut">
              <a:rPr lang="en-GB" smtClean="0"/>
              <a:t>21/04/2023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F12377E-5A19-41AA-AF53-066B43563161}" type="slidenum">
              <a:rPr lang="en-GB" smtClean="0"/>
              <a:t>‹#›</a:t>
            </a:fld>
            <a:endParaRPr lang="en-GB"/>
          </a:p>
        </p:txBody>
      </p:sp>
    </p:spTree>
    <p:extLst>
      <p:ext uri="{BB962C8B-B14F-4D97-AF65-F5344CB8AC3E}">
        <p14:creationId xmlns:p14="http://schemas.microsoft.com/office/powerpoint/2010/main" val="2815137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5131" y="394793"/>
            <a:ext cx="9097089" cy="14332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25131" y="1973957"/>
            <a:ext cx="9097089" cy="47048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130" y="6872806"/>
            <a:ext cx="2373154" cy="394791"/>
          </a:xfrm>
          <a:prstGeom prst="rect">
            <a:avLst/>
          </a:prstGeom>
        </p:spPr>
        <p:txBody>
          <a:bodyPr vert="horz" lIns="91440" tIns="45720" rIns="91440" bIns="45720" rtlCol="0" anchor="ctr"/>
          <a:lstStyle>
            <a:lvl1pPr algn="l">
              <a:defRPr sz="1298">
                <a:solidFill>
                  <a:schemeClr val="tx1">
                    <a:tint val="75000"/>
                  </a:schemeClr>
                </a:solidFill>
              </a:defRPr>
            </a:lvl1pPr>
          </a:lstStyle>
          <a:p>
            <a:fld id="{FCB962C0-234D-4A61-9811-E465706684CD}" type="datetimeFigureOut">
              <a:rPr lang="en-GB" smtClean="0"/>
              <a:t>21/04/2023</a:t>
            </a:fld>
            <a:endParaRPr lang="en-GB"/>
          </a:p>
        </p:txBody>
      </p:sp>
      <p:sp>
        <p:nvSpPr>
          <p:cNvPr id="5" name="Footer Placeholder 4"/>
          <p:cNvSpPr>
            <a:spLocks noGrp="1"/>
          </p:cNvSpPr>
          <p:nvPr>
            <p:ph type="ftr" sz="quarter" idx="3"/>
          </p:nvPr>
        </p:nvSpPr>
        <p:spPr>
          <a:xfrm>
            <a:off x="3493810" y="6872806"/>
            <a:ext cx="3559731" cy="394791"/>
          </a:xfrm>
          <a:prstGeom prst="rect">
            <a:avLst/>
          </a:prstGeom>
        </p:spPr>
        <p:txBody>
          <a:bodyPr vert="horz" lIns="91440" tIns="45720" rIns="91440" bIns="45720" rtlCol="0" anchor="ctr"/>
          <a:lstStyle>
            <a:lvl1pPr algn="ctr">
              <a:defRPr sz="1298">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7449066" y="6872806"/>
            <a:ext cx="2373154" cy="394791"/>
          </a:xfrm>
          <a:prstGeom prst="rect">
            <a:avLst/>
          </a:prstGeom>
        </p:spPr>
        <p:txBody>
          <a:bodyPr vert="horz" lIns="91440" tIns="45720" rIns="91440" bIns="45720" rtlCol="0" anchor="ctr"/>
          <a:lstStyle>
            <a:lvl1pPr algn="r">
              <a:defRPr sz="1298">
                <a:solidFill>
                  <a:schemeClr val="tx1">
                    <a:tint val="75000"/>
                  </a:schemeClr>
                </a:solidFill>
              </a:defRPr>
            </a:lvl1pPr>
          </a:lstStyle>
          <a:p>
            <a:fld id="{CF12377E-5A19-41AA-AF53-066B43563161}" type="slidenum">
              <a:rPr lang="en-GB" smtClean="0"/>
              <a:t>‹#›</a:t>
            </a:fld>
            <a:endParaRPr lang="en-GB"/>
          </a:p>
        </p:txBody>
      </p:sp>
    </p:spTree>
    <p:extLst>
      <p:ext uri="{BB962C8B-B14F-4D97-AF65-F5344CB8AC3E}">
        <p14:creationId xmlns:p14="http://schemas.microsoft.com/office/powerpoint/2010/main" val="10153948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88741" rtl="0" eaLnBrk="1" latinLnBrk="0" hangingPunct="1">
        <a:lnSpc>
          <a:spcPct val="90000"/>
        </a:lnSpc>
        <a:spcBef>
          <a:spcPct val="0"/>
        </a:spcBef>
        <a:buNone/>
        <a:defRPr sz="4758" kern="1200">
          <a:solidFill>
            <a:schemeClr val="tx1"/>
          </a:solidFill>
          <a:latin typeface="+mj-lt"/>
          <a:ea typeface="+mj-ea"/>
          <a:cs typeface="+mj-cs"/>
        </a:defRPr>
      </a:lvl1pPr>
    </p:titleStyle>
    <p:bodyStyle>
      <a:lvl1pPr marL="247185" indent="-247185" algn="l" defTabSz="988741" rtl="0" eaLnBrk="1" latinLnBrk="0" hangingPunct="1">
        <a:lnSpc>
          <a:spcPct val="90000"/>
        </a:lnSpc>
        <a:spcBef>
          <a:spcPts val="1081"/>
        </a:spcBef>
        <a:buFont typeface="Arial" panose="020B0604020202020204" pitchFamily="34" charset="0"/>
        <a:buChar char="•"/>
        <a:defRPr sz="3028" kern="1200">
          <a:solidFill>
            <a:schemeClr val="tx1"/>
          </a:solidFill>
          <a:latin typeface="+mn-lt"/>
          <a:ea typeface="+mn-ea"/>
          <a:cs typeface="+mn-cs"/>
        </a:defRPr>
      </a:lvl1pPr>
      <a:lvl2pPr marL="741556" indent="-247185" algn="l" defTabSz="988741" rtl="0" eaLnBrk="1" latinLnBrk="0" hangingPunct="1">
        <a:lnSpc>
          <a:spcPct val="90000"/>
        </a:lnSpc>
        <a:spcBef>
          <a:spcPts val="541"/>
        </a:spcBef>
        <a:buFont typeface="Arial" panose="020B0604020202020204" pitchFamily="34" charset="0"/>
        <a:buChar char="•"/>
        <a:defRPr sz="2595" kern="1200">
          <a:solidFill>
            <a:schemeClr val="tx1"/>
          </a:solidFill>
          <a:latin typeface="+mn-lt"/>
          <a:ea typeface="+mn-ea"/>
          <a:cs typeface="+mn-cs"/>
        </a:defRPr>
      </a:lvl2pPr>
      <a:lvl3pPr marL="1235926" indent="-247185" algn="l" defTabSz="988741" rtl="0" eaLnBrk="1" latinLnBrk="0" hangingPunct="1">
        <a:lnSpc>
          <a:spcPct val="90000"/>
        </a:lnSpc>
        <a:spcBef>
          <a:spcPts val="541"/>
        </a:spcBef>
        <a:buFont typeface="Arial" panose="020B0604020202020204" pitchFamily="34" charset="0"/>
        <a:buChar char="•"/>
        <a:defRPr sz="2163" kern="1200">
          <a:solidFill>
            <a:schemeClr val="tx1"/>
          </a:solidFill>
          <a:latin typeface="+mn-lt"/>
          <a:ea typeface="+mn-ea"/>
          <a:cs typeface="+mn-cs"/>
        </a:defRPr>
      </a:lvl3pPr>
      <a:lvl4pPr marL="1730296"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4pPr>
      <a:lvl5pPr marL="2224667"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5pPr>
      <a:lvl6pPr marL="2719037"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6pPr>
      <a:lvl7pPr marL="3213407"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7pPr>
      <a:lvl8pPr marL="3707778"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8pPr>
      <a:lvl9pPr marL="4202148"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9pPr>
    </p:bodyStyle>
    <p:otherStyle>
      <a:defPPr>
        <a:defRPr lang="en-US"/>
      </a:defPPr>
      <a:lvl1pPr marL="0" algn="l" defTabSz="988741" rtl="0" eaLnBrk="1" latinLnBrk="0" hangingPunct="1">
        <a:defRPr sz="1946" kern="1200">
          <a:solidFill>
            <a:schemeClr val="tx1"/>
          </a:solidFill>
          <a:latin typeface="+mn-lt"/>
          <a:ea typeface="+mn-ea"/>
          <a:cs typeface="+mn-cs"/>
        </a:defRPr>
      </a:lvl1pPr>
      <a:lvl2pPr marL="494370" algn="l" defTabSz="988741" rtl="0" eaLnBrk="1" latinLnBrk="0" hangingPunct="1">
        <a:defRPr sz="1946" kern="1200">
          <a:solidFill>
            <a:schemeClr val="tx1"/>
          </a:solidFill>
          <a:latin typeface="+mn-lt"/>
          <a:ea typeface="+mn-ea"/>
          <a:cs typeface="+mn-cs"/>
        </a:defRPr>
      </a:lvl2pPr>
      <a:lvl3pPr marL="988741" algn="l" defTabSz="988741" rtl="0" eaLnBrk="1" latinLnBrk="0" hangingPunct="1">
        <a:defRPr sz="1946" kern="1200">
          <a:solidFill>
            <a:schemeClr val="tx1"/>
          </a:solidFill>
          <a:latin typeface="+mn-lt"/>
          <a:ea typeface="+mn-ea"/>
          <a:cs typeface="+mn-cs"/>
        </a:defRPr>
      </a:lvl3pPr>
      <a:lvl4pPr marL="1483111" algn="l" defTabSz="988741" rtl="0" eaLnBrk="1" latinLnBrk="0" hangingPunct="1">
        <a:defRPr sz="1946" kern="1200">
          <a:solidFill>
            <a:schemeClr val="tx1"/>
          </a:solidFill>
          <a:latin typeface="+mn-lt"/>
          <a:ea typeface="+mn-ea"/>
          <a:cs typeface="+mn-cs"/>
        </a:defRPr>
      </a:lvl4pPr>
      <a:lvl5pPr marL="1977481" algn="l" defTabSz="988741" rtl="0" eaLnBrk="1" latinLnBrk="0" hangingPunct="1">
        <a:defRPr sz="1946" kern="1200">
          <a:solidFill>
            <a:schemeClr val="tx1"/>
          </a:solidFill>
          <a:latin typeface="+mn-lt"/>
          <a:ea typeface="+mn-ea"/>
          <a:cs typeface="+mn-cs"/>
        </a:defRPr>
      </a:lvl5pPr>
      <a:lvl6pPr marL="2471852" algn="l" defTabSz="988741" rtl="0" eaLnBrk="1" latinLnBrk="0" hangingPunct="1">
        <a:defRPr sz="1946" kern="1200">
          <a:solidFill>
            <a:schemeClr val="tx1"/>
          </a:solidFill>
          <a:latin typeface="+mn-lt"/>
          <a:ea typeface="+mn-ea"/>
          <a:cs typeface="+mn-cs"/>
        </a:defRPr>
      </a:lvl6pPr>
      <a:lvl7pPr marL="2966222" algn="l" defTabSz="988741" rtl="0" eaLnBrk="1" latinLnBrk="0" hangingPunct="1">
        <a:defRPr sz="1946" kern="1200">
          <a:solidFill>
            <a:schemeClr val="tx1"/>
          </a:solidFill>
          <a:latin typeface="+mn-lt"/>
          <a:ea typeface="+mn-ea"/>
          <a:cs typeface="+mn-cs"/>
        </a:defRPr>
      </a:lvl7pPr>
      <a:lvl8pPr marL="3460593" algn="l" defTabSz="988741" rtl="0" eaLnBrk="1" latinLnBrk="0" hangingPunct="1">
        <a:defRPr sz="1946" kern="1200">
          <a:solidFill>
            <a:schemeClr val="tx1"/>
          </a:solidFill>
          <a:latin typeface="+mn-lt"/>
          <a:ea typeface="+mn-ea"/>
          <a:cs typeface="+mn-cs"/>
        </a:defRPr>
      </a:lvl8pPr>
      <a:lvl9pPr marL="3954963" algn="l" defTabSz="988741" rtl="0" eaLnBrk="1" latinLnBrk="0" hangingPunct="1">
        <a:defRPr sz="19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F84A67D-6E2C-B0C0-A290-5D2BEDBF8AB8}"/>
              </a:ext>
            </a:extLst>
          </p:cNvPr>
          <p:cNvSpPr txBox="1"/>
          <p:nvPr/>
        </p:nvSpPr>
        <p:spPr>
          <a:xfrm>
            <a:off x="-90804" y="-53975"/>
            <a:ext cx="1818003" cy="6186309"/>
          </a:xfrm>
          <a:prstGeom prst="rect">
            <a:avLst/>
          </a:prstGeom>
          <a:noFill/>
        </p:spPr>
        <p:txBody>
          <a:bodyPr wrap="square" rtlCol="0">
            <a:spAutoFit/>
          </a:bodyPr>
          <a:lstStyle/>
          <a:p>
            <a:r>
              <a:rPr lang="en-GB" sz="450" b="1" u="sng" kern="100" spc="-46" dirty="0">
                <a:latin typeface="Verdana" panose="020B0604030504040204" pitchFamily="34" charset="0"/>
                <a:ea typeface="Verdana" panose="020B0604030504040204" pitchFamily="34" charset="0"/>
              </a:rPr>
              <a:t>1) Computer Networking:</a:t>
            </a:r>
            <a:r>
              <a:rPr lang="en-GB" sz="450" kern="100" spc="-46" dirty="0">
                <a:latin typeface="Verdana" panose="020B0604030504040204" pitchFamily="34" charset="0"/>
                <a:ea typeface="Verdana" panose="020B0604030504040204" pitchFamily="34" charset="0"/>
              </a:rPr>
              <a:t> Interconnecting computer systems via telecommunications methods to share data and resources. </a:t>
            </a:r>
          </a:p>
          <a:p>
            <a:r>
              <a:rPr lang="en-GB" sz="450" kern="100" spc="-46" dirty="0">
                <a:latin typeface="Verdana" panose="020B0604030504040204" pitchFamily="34" charset="0"/>
                <a:ea typeface="Verdana" panose="020B0604030504040204" pitchFamily="34" charset="0"/>
              </a:rPr>
              <a:t>1) </a:t>
            </a:r>
            <a:r>
              <a:rPr lang="en-GB" sz="450" b="1" kern="100" spc="-46" dirty="0">
                <a:latin typeface="Verdana" panose="020B0604030504040204" pitchFamily="34" charset="0"/>
                <a:ea typeface="Verdana" panose="020B0604030504040204" pitchFamily="34" charset="0"/>
              </a:rPr>
              <a:t>Pervasive: </a:t>
            </a:r>
            <a:r>
              <a:rPr lang="en-GB" sz="450" kern="100" spc="-46" dirty="0">
                <a:latin typeface="Verdana" panose="020B0604030504040204" pitchFamily="34" charset="0"/>
                <a:ea typeface="Verdana" panose="020B0604030504040204" pitchFamily="34" charset="0"/>
              </a:rPr>
              <a:t>Networks are everywhere. </a:t>
            </a:r>
          </a:p>
          <a:p>
            <a:r>
              <a:rPr lang="en-GB" sz="450" kern="100" spc="-46" dirty="0">
                <a:latin typeface="Verdana" panose="020B0604030504040204" pitchFamily="34" charset="0"/>
                <a:ea typeface="Verdana" panose="020B0604030504040204" pitchFamily="34" charset="0"/>
              </a:rPr>
              <a:t>2) </a:t>
            </a:r>
            <a:r>
              <a:rPr lang="en-GB" sz="450" b="1" kern="100" spc="-46" dirty="0">
                <a:latin typeface="Verdana" panose="020B0604030504040204" pitchFamily="34" charset="0"/>
                <a:ea typeface="Verdana" panose="020B0604030504040204" pitchFamily="34" charset="0"/>
              </a:rPr>
              <a:t>Distributed: </a:t>
            </a:r>
            <a:r>
              <a:rPr lang="en-GB" sz="450" kern="100" spc="-46" dirty="0">
                <a:latin typeface="Verdana" panose="020B0604030504040204" pitchFamily="34" charset="0"/>
                <a:ea typeface="Verdana" panose="020B0604030504040204" pitchFamily="34" charset="0"/>
              </a:rPr>
              <a:t>Most mainstream software systems are spread out (cloud computing). </a:t>
            </a:r>
          </a:p>
          <a:p>
            <a:r>
              <a:rPr lang="en-GB" sz="450" kern="100" spc="-46" dirty="0">
                <a:latin typeface="Verdana" panose="020B0604030504040204" pitchFamily="34" charset="0"/>
                <a:ea typeface="Verdana" panose="020B0604030504040204" pitchFamily="34" charset="0"/>
              </a:rPr>
              <a:t>3) </a:t>
            </a:r>
            <a:r>
              <a:rPr lang="en-GB" sz="450" b="1" kern="100" spc="-46" dirty="0">
                <a:latin typeface="Verdana" panose="020B0604030504040204" pitchFamily="34" charset="0"/>
                <a:ea typeface="Verdana" panose="020B0604030504040204" pitchFamily="34" charset="0"/>
              </a:rPr>
              <a:t>Performance</a:t>
            </a:r>
            <a:r>
              <a:rPr lang="en-GB" sz="450" kern="100" spc="-46" dirty="0">
                <a:latin typeface="Verdana" panose="020B0604030504040204" pitchFamily="34" charset="0"/>
                <a:ea typeface="Verdana" panose="020B0604030504040204" pitchFamily="34" charset="0"/>
              </a:rPr>
              <a:t> can depend on </a:t>
            </a:r>
            <a:r>
              <a:rPr lang="en-GB" sz="450" b="1" kern="100" spc="-46" dirty="0">
                <a:latin typeface="Verdana" panose="020B0604030504040204" pitchFamily="34" charset="0"/>
                <a:ea typeface="Verdana" panose="020B0604030504040204" pitchFamily="34" charset="0"/>
              </a:rPr>
              <a:t>network usage. </a:t>
            </a:r>
          </a:p>
          <a:p>
            <a:r>
              <a:rPr lang="en-GB" sz="450" kern="100" spc="-46" dirty="0">
                <a:latin typeface="Verdana" panose="020B0604030504040204" pitchFamily="34" charset="0"/>
                <a:ea typeface="Verdana" panose="020B0604030504040204" pitchFamily="34" charset="0"/>
              </a:rPr>
              <a:t>4) </a:t>
            </a:r>
            <a:r>
              <a:rPr lang="en-GB" sz="450" b="1" kern="100" spc="-46" dirty="0">
                <a:latin typeface="Verdana" panose="020B0604030504040204" pitchFamily="34" charset="0"/>
                <a:ea typeface="Verdana" panose="020B0604030504040204" pitchFamily="34" charset="0"/>
              </a:rPr>
              <a:t>Arpanet: </a:t>
            </a:r>
            <a:r>
              <a:rPr lang="en-GB" sz="450" kern="100" spc="-46" dirty="0">
                <a:latin typeface="Verdana" panose="020B0604030504040204" pitchFamily="34" charset="0"/>
                <a:ea typeface="Verdana" panose="020B0604030504040204" pitchFamily="34" charset="0"/>
              </a:rPr>
              <a:t>1969 first internet connection. Connected US Universities. First message was “login”, but it crashed after “lo”. It sent the result after rebooting an hour later. </a:t>
            </a:r>
          </a:p>
          <a:p>
            <a:r>
              <a:rPr lang="en-GB" sz="450" kern="100" spc="-46" dirty="0">
                <a:latin typeface="Verdana" panose="020B0604030504040204" pitchFamily="34" charset="0"/>
                <a:ea typeface="Verdana" panose="020B0604030504040204" pitchFamily="34" charset="0"/>
              </a:rPr>
              <a:t>5) </a:t>
            </a:r>
            <a:r>
              <a:rPr lang="en-GB" sz="450" b="1" kern="100" spc="-46" dirty="0">
                <a:latin typeface="Verdana" panose="020B0604030504040204" pitchFamily="34" charset="0"/>
                <a:ea typeface="Verdana" panose="020B0604030504040204" pitchFamily="34" charset="0"/>
              </a:rPr>
              <a:t>Jobs</a:t>
            </a:r>
            <a:r>
              <a:rPr lang="en-GB" sz="450" kern="100" spc="-46" dirty="0">
                <a:latin typeface="Verdana" panose="020B0604030504040204" pitchFamily="34" charset="0"/>
                <a:ea typeface="Verdana" panose="020B0604030504040204" pitchFamily="34" charset="0"/>
              </a:rPr>
              <a:t>: </a:t>
            </a:r>
            <a:r>
              <a:rPr lang="en-GB" sz="450" b="1" kern="100" spc="-46" dirty="0">
                <a:latin typeface="Verdana" panose="020B0604030504040204" pitchFamily="34" charset="0"/>
                <a:ea typeface="Verdana" panose="020B0604030504040204" pitchFamily="34" charset="0"/>
              </a:rPr>
              <a:t>Network Engineer/Architect</a:t>
            </a:r>
            <a:r>
              <a:rPr lang="en-GB" sz="450" kern="100" spc="-46" dirty="0">
                <a:latin typeface="Verdana" panose="020B0604030504040204" pitchFamily="34" charset="0"/>
                <a:ea typeface="Verdana" panose="020B0604030504040204" pitchFamily="34" charset="0"/>
              </a:rPr>
              <a:t>: Design, build, maintain NWs. </a:t>
            </a:r>
            <a:r>
              <a:rPr lang="en-GB" sz="450" b="1" kern="100" spc="-46" dirty="0">
                <a:latin typeface="Verdana" panose="020B0604030504040204" pitchFamily="34" charset="0"/>
                <a:ea typeface="Verdana" panose="020B0604030504040204" pitchFamily="34" charset="0"/>
              </a:rPr>
              <a:t>Server App Dev: </a:t>
            </a:r>
            <a:r>
              <a:rPr lang="en-GB" sz="450" kern="100" spc="-46" dirty="0">
                <a:latin typeface="Verdana" panose="020B0604030504040204" pitchFamily="34" charset="0"/>
                <a:ea typeface="Verdana" panose="020B0604030504040204" pitchFamily="34" charset="0"/>
              </a:rPr>
              <a:t>Works on server backend for cloud apps. </a:t>
            </a:r>
            <a:r>
              <a:rPr lang="en-GB" sz="450" b="1" kern="100" spc="-46" dirty="0">
                <a:latin typeface="Verdana" panose="020B0604030504040204" pitchFamily="34" charset="0"/>
                <a:ea typeface="Verdana" panose="020B0604030504040204" pitchFamily="34" charset="0"/>
              </a:rPr>
              <a:t>Network Software Eng: </a:t>
            </a:r>
            <a:r>
              <a:rPr lang="en-GB" sz="450" kern="100" spc="-46" dirty="0">
                <a:latin typeface="Verdana" panose="020B0604030504040204" pitchFamily="34" charset="0"/>
                <a:ea typeface="Verdana" panose="020B0604030504040204" pitchFamily="34" charset="0"/>
              </a:rPr>
              <a:t>SWE oriented on NWs. </a:t>
            </a:r>
            <a:r>
              <a:rPr lang="en-GB" sz="450" b="1" kern="100" spc="-46" dirty="0">
                <a:latin typeface="Verdana" panose="020B0604030504040204" pitchFamily="34" charset="0"/>
                <a:ea typeface="Verdana" panose="020B0604030504040204" pitchFamily="34" charset="0"/>
              </a:rPr>
              <a:t>Data </a:t>
            </a:r>
            <a:r>
              <a:rPr lang="en-GB" sz="450" b="1" kern="100" spc="-46" dirty="0" err="1">
                <a:latin typeface="Verdana" panose="020B0604030504040204" pitchFamily="34" charset="0"/>
                <a:ea typeface="Verdana" panose="020B0604030504040204" pitchFamily="34" charset="0"/>
              </a:rPr>
              <a:t>Center</a:t>
            </a:r>
            <a:r>
              <a:rPr lang="en-GB" sz="450" b="1" kern="100" spc="-46" dirty="0">
                <a:latin typeface="Verdana" panose="020B0604030504040204" pitchFamily="34" charset="0"/>
                <a:ea typeface="Verdana" panose="020B0604030504040204" pitchFamily="34" charset="0"/>
              </a:rPr>
              <a:t> / Cloud Platform Admin: </a:t>
            </a:r>
            <a:r>
              <a:rPr lang="en-GB" sz="450" kern="100" spc="-46" dirty="0">
                <a:latin typeface="Verdana" panose="020B0604030504040204" pitchFamily="34" charset="0"/>
                <a:ea typeface="Verdana" panose="020B0604030504040204" pitchFamily="34" charset="0"/>
              </a:rPr>
              <a:t>NWs/Cloud Comp. </a:t>
            </a:r>
            <a:r>
              <a:rPr lang="en-GB" sz="450" b="1" kern="100" spc="-46" dirty="0">
                <a:latin typeface="Verdana" panose="020B0604030504040204" pitchFamily="34" charset="0"/>
                <a:ea typeface="Verdana" panose="020B0604030504040204" pitchFamily="34" charset="0"/>
              </a:rPr>
              <a:t>Network Security Eng: </a:t>
            </a:r>
            <a:r>
              <a:rPr lang="en-GB" sz="450" kern="100" spc="-46" dirty="0">
                <a:latin typeface="Verdana" panose="020B0604030504040204" pitchFamily="34" charset="0"/>
                <a:ea typeface="Verdana" panose="020B0604030504040204" pitchFamily="34" charset="0"/>
              </a:rPr>
              <a:t>NWs + Computer Security.</a:t>
            </a:r>
          </a:p>
          <a:p>
            <a:r>
              <a:rPr lang="en-GB" sz="450" b="1" u="sng" kern="100" spc="-46" dirty="0">
                <a:latin typeface="Verdana" panose="020B0604030504040204" pitchFamily="34" charset="0"/>
                <a:ea typeface="Verdana" panose="020B0604030504040204" pitchFamily="34" charset="0"/>
              </a:rPr>
              <a:t>1.1) Network Stack:</a:t>
            </a:r>
            <a:r>
              <a:rPr lang="en-GB" sz="450" kern="100" spc="-46" dirty="0">
                <a:latin typeface="Verdana" panose="020B0604030504040204" pitchFamily="34" charset="0"/>
                <a:ea typeface="Verdana" panose="020B0604030504040204" pitchFamily="34" charset="0"/>
              </a:rPr>
              <a:t>  </a:t>
            </a:r>
            <a:r>
              <a:rPr lang="en-GB" sz="450" b="1" kern="100" spc="-46" dirty="0">
                <a:solidFill>
                  <a:srgbClr val="0070C0"/>
                </a:solidFill>
                <a:latin typeface="Verdana" panose="020B0604030504040204" pitchFamily="34" charset="0"/>
                <a:ea typeface="Verdana" panose="020B0604030504040204" pitchFamily="34" charset="0"/>
              </a:rPr>
              <a:t>1) Application Layer</a:t>
            </a:r>
            <a:r>
              <a:rPr lang="en-GB" sz="450" kern="100" spc="-46" dirty="0">
                <a:solidFill>
                  <a:srgbClr val="0070C0"/>
                </a:solidFill>
                <a:latin typeface="Verdana" panose="020B0604030504040204" pitchFamily="34" charset="0"/>
                <a:ea typeface="Verdana" panose="020B0604030504040204" pitchFamily="34" charset="0"/>
              </a:rPr>
              <a:t> – send &amp; receive data in a format they specify. Implementation (OS, packet type, network setup) abstracted away. Apps use </a:t>
            </a:r>
            <a:r>
              <a:rPr lang="en-GB" sz="450" b="1" kern="100" spc="-46" dirty="0">
                <a:solidFill>
                  <a:srgbClr val="0070C0"/>
                </a:solidFill>
                <a:latin typeface="Verdana" panose="020B0604030504040204" pitchFamily="34" charset="0"/>
                <a:ea typeface="Verdana" panose="020B0604030504040204" pitchFamily="34" charset="0"/>
              </a:rPr>
              <a:t>Protocols, </a:t>
            </a:r>
            <a:r>
              <a:rPr lang="en-GB" sz="450" kern="100" spc="-46" dirty="0">
                <a:solidFill>
                  <a:srgbClr val="0070C0"/>
                </a:solidFill>
                <a:latin typeface="Verdana" panose="020B0604030504040204" pitchFamily="34" charset="0"/>
                <a:ea typeface="Verdana" panose="020B0604030504040204" pitchFamily="34" charset="0"/>
              </a:rPr>
              <a:t>which define structure of data (requests &amp; responses), port numbers and other conventions. </a:t>
            </a:r>
            <a:r>
              <a:rPr lang="en-GB" sz="450" kern="100" spc="-46" dirty="0">
                <a:solidFill>
                  <a:srgbClr val="00B0F0"/>
                </a:solidFill>
                <a:latin typeface="Verdana" panose="020B0604030504040204" pitchFamily="34" charset="0"/>
                <a:ea typeface="Verdana" panose="020B0604030504040204" pitchFamily="34" charset="0"/>
              </a:rPr>
              <a:t>Example: WWW, part of the internet made by TBL, uses HTTP. Web browsers send GET requests to web servers, which receives, processes, and sends a html page response. The browser receives, processes, displays. </a:t>
            </a:r>
            <a:r>
              <a:rPr lang="en-GB" sz="450" b="1" kern="100" spc="-46" dirty="0">
                <a:solidFill>
                  <a:srgbClr val="0070C0"/>
                </a:solidFill>
                <a:latin typeface="Verdana" panose="020B0604030504040204" pitchFamily="34" charset="0"/>
                <a:ea typeface="Verdana" panose="020B0604030504040204" pitchFamily="34" charset="0"/>
              </a:rPr>
              <a:t>HTTP</a:t>
            </a:r>
            <a:r>
              <a:rPr lang="en-GB" sz="450" kern="100" spc="-46" dirty="0">
                <a:solidFill>
                  <a:srgbClr val="0070C0"/>
                </a:solidFill>
                <a:latin typeface="Verdana" panose="020B0604030504040204" pitchFamily="34" charset="0"/>
                <a:ea typeface="Verdana" panose="020B0604030504040204" pitchFamily="34" charset="0"/>
              </a:rPr>
              <a:t> exists in the app layer of </a:t>
            </a:r>
            <a:r>
              <a:rPr lang="en-GB" sz="450" b="1" kern="100" spc="-46" dirty="0">
                <a:solidFill>
                  <a:srgbClr val="0070C0"/>
                </a:solidFill>
                <a:latin typeface="Verdana" panose="020B0604030504040204" pitchFamily="34" charset="0"/>
                <a:ea typeface="Verdana" panose="020B0604030504040204" pitchFamily="34" charset="0"/>
              </a:rPr>
              <a:t>TCP/IP</a:t>
            </a:r>
            <a:r>
              <a:rPr lang="en-GB" sz="450" kern="100" spc="-46" dirty="0">
                <a:solidFill>
                  <a:srgbClr val="0070C0"/>
                </a:solidFill>
                <a:latin typeface="Verdana" panose="020B0604030504040204" pitchFamily="34" charset="0"/>
                <a:ea typeface="Verdana" panose="020B0604030504040204" pitchFamily="34" charset="0"/>
              </a:rPr>
              <a:t>. </a:t>
            </a:r>
            <a:r>
              <a:rPr lang="en-GB" sz="450" kern="100" spc="-46" dirty="0">
                <a:solidFill>
                  <a:srgbClr val="00B050"/>
                </a:solidFill>
                <a:latin typeface="Verdana" panose="020B0604030504040204" pitchFamily="34" charset="0"/>
                <a:ea typeface="Verdana" panose="020B0604030504040204" pitchFamily="34" charset="0"/>
              </a:rPr>
              <a:t>2) </a:t>
            </a:r>
            <a:r>
              <a:rPr lang="en-GB" sz="450" b="1" kern="100" spc="-46" dirty="0">
                <a:solidFill>
                  <a:srgbClr val="00B050"/>
                </a:solidFill>
                <a:latin typeface="Verdana" panose="020B0604030504040204" pitchFamily="34" charset="0"/>
                <a:ea typeface="Verdana" panose="020B0604030504040204" pitchFamily="34" charset="0"/>
              </a:rPr>
              <a:t>Transport Layer </a:t>
            </a:r>
            <a:r>
              <a:rPr lang="en-GB" sz="450" kern="100" spc="-46" dirty="0">
                <a:solidFill>
                  <a:srgbClr val="00B050"/>
                </a:solidFill>
                <a:latin typeface="Verdana" panose="020B0604030504040204" pitchFamily="34" charset="0"/>
                <a:ea typeface="Verdana" panose="020B0604030504040204" pitchFamily="34" charset="0"/>
              </a:rPr>
              <a:t>– Establishes basic data channels, taking data to be sent/received and converting to/from data packets. </a:t>
            </a:r>
            <a:r>
              <a:rPr lang="en-GB" sz="450" b="1" kern="100" spc="-46" dirty="0">
                <a:solidFill>
                  <a:srgbClr val="00B050"/>
                </a:solidFill>
                <a:latin typeface="Verdana" panose="020B0604030504040204" pitchFamily="34" charset="0"/>
                <a:ea typeface="Verdana" panose="020B0604030504040204" pitchFamily="34" charset="0"/>
              </a:rPr>
              <a:t>Two types of Network Connection</a:t>
            </a:r>
            <a:r>
              <a:rPr lang="en-GB" sz="450" kern="100" spc="-46" dirty="0">
                <a:solidFill>
                  <a:srgbClr val="00B050"/>
                </a:solidFill>
                <a:latin typeface="Verdana" panose="020B0604030504040204" pitchFamily="34" charset="0"/>
                <a:ea typeface="Verdana" panose="020B0604030504040204" pitchFamily="34" charset="0"/>
              </a:rPr>
              <a:t>: 1) </a:t>
            </a:r>
            <a:r>
              <a:rPr lang="en-GB" sz="450" b="1" kern="100" spc="-46" dirty="0">
                <a:solidFill>
                  <a:srgbClr val="00B050"/>
                </a:solidFill>
                <a:latin typeface="Verdana" panose="020B0604030504040204" pitchFamily="34" charset="0"/>
                <a:ea typeface="Verdana" panose="020B0604030504040204" pitchFamily="34" charset="0"/>
              </a:rPr>
              <a:t>Connection Oriented TCP:</a:t>
            </a:r>
            <a:r>
              <a:rPr lang="en-GB" sz="450" kern="100" spc="-46" dirty="0">
                <a:solidFill>
                  <a:srgbClr val="00B050"/>
                </a:solidFill>
                <a:latin typeface="Verdana" panose="020B0604030504040204" pitchFamily="34" charset="0"/>
                <a:ea typeface="Verdana" panose="020B0604030504040204" pitchFamily="34" charset="0"/>
              </a:rPr>
              <a:t> </a:t>
            </a:r>
            <a:r>
              <a:rPr lang="en-GB" sz="450" kern="100" spc="-46" dirty="0" err="1">
                <a:solidFill>
                  <a:srgbClr val="00B050"/>
                </a:solidFill>
                <a:latin typeface="Verdana" panose="020B0604030504040204" pitchFamily="34" charset="0"/>
                <a:ea typeface="Verdana" panose="020B0604030504040204" pitchFamily="34" charset="0"/>
              </a:rPr>
              <a:t>UnACKed</a:t>
            </a:r>
            <a:r>
              <a:rPr lang="en-GB" sz="450" kern="100" spc="-46" dirty="0">
                <a:solidFill>
                  <a:srgbClr val="00B050"/>
                </a:solidFill>
                <a:latin typeface="Verdana" panose="020B0604030504040204" pitchFamily="34" charset="0"/>
                <a:ea typeface="Verdana" panose="020B0604030504040204" pitchFamily="34" charset="0"/>
              </a:rPr>
              <a:t> packets resent. 2) </a:t>
            </a:r>
            <a:r>
              <a:rPr lang="en-GB" sz="450" b="1" kern="100" spc="-46" dirty="0">
                <a:solidFill>
                  <a:srgbClr val="00B050"/>
                </a:solidFill>
                <a:latin typeface="Verdana" panose="020B0604030504040204" pitchFamily="34" charset="0"/>
                <a:ea typeface="Verdana" panose="020B0604030504040204" pitchFamily="34" charset="0"/>
              </a:rPr>
              <a:t>Connectionless UDP: </a:t>
            </a:r>
            <a:r>
              <a:rPr lang="en-GB" sz="450" kern="100" spc="-46" dirty="0">
                <a:solidFill>
                  <a:srgbClr val="00B050"/>
                </a:solidFill>
                <a:latin typeface="Verdana" panose="020B0604030504040204" pitchFamily="34" charset="0"/>
                <a:ea typeface="Verdana" panose="020B0604030504040204" pitchFamily="34" charset="0"/>
              </a:rPr>
              <a:t>No checking, packets sent at once, + performance. </a:t>
            </a:r>
            <a:r>
              <a:rPr lang="en-GB" sz="450" b="1" kern="100" spc="-46" dirty="0">
                <a:solidFill>
                  <a:srgbClr val="FFC000"/>
                </a:solidFill>
                <a:latin typeface="Verdana" panose="020B0604030504040204" pitchFamily="34" charset="0"/>
                <a:ea typeface="Verdana" panose="020B0604030504040204" pitchFamily="34" charset="0"/>
              </a:rPr>
              <a:t>3) Network Layer</a:t>
            </a:r>
            <a:r>
              <a:rPr lang="en-GB" sz="450" kern="100" spc="-46" dirty="0">
                <a:solidFill>
                  <a:srgbClr val="FFC000"/>
                </a:solidFill>
                <a:latin typeface="Verdana" panose="020B0604030504040204" pitchFamily="34" charset="0"/>
                <a:ea typeface="Verdana" panose="020B0604030504040204" pitchFamily="34" charset="0"/>
              </a:rPr>
              <a:t> – Adds IP Addresses and other info to packets, routes them through a mesh network of hosts to reach destination. Path taken frequently changes and is per packet. </a:t>
            </a:r>
            <a:r>
              <a:rPr lang="en-GB" sz="450" b="1" kern="100" spc="-46" dirty="0">
                <a:solidFill>
                  <a:srgbClr val="FF0000"/>
                </a:solidFill>
                <a:latin typeface="Verdana" panose="020B0604030504040204" pitchFamily="34" charset="0"/>
                <a:ea typeface="Verdana" panose="020B0604030504040204" pitchFamily="34" charset="0"/>
              </a:rPr>
              <a:t>4) Data Link Layer – NIC </a:t>
            </a:r>
            <a:r>
              <a:rPr lang="en-GB" sz="450" kern="100" spc="-46" dirty="0">
                <a:solidFill>
                  <a:srgbClr val="FF0000"/>
                </a:solidFill>
                <a:latin typeface="Verdana" panose="020B0604030504040204" pitchFamily="34" charset="0"/>
                <a:ea typeface="Verdana" panose="020B0604030504040204" pitchFamily="34" charset="0"/>
              </a:rPr>
              <a:t>controls communication standards to allow phys. comm. of data to transfer packets between devices. NIC acts as an intermediate, to and from our underlying 4G/5G/</a:t>
            </a:r>
            <a:r>
              <a:rPr lang="en-GB" sz="450" kern="100" spc="-46" dirty="0" err="1">
                <a:solidFill>
                  <a:srgbClr val="FF0000"/>
                </a:solidFill>
                <a:latin typeface="Verdana" panose="020B0604030504040204" pitchFamily="34" charset="0"/>
                <a:ea typeface="Verdana" panose="020B0604030504040204" pitchFamily="34" charset="0"/>
              </a:rPr>
              <a:t>WiFi</a:t>
            </a:r>
            <a:r>
              <a:rPr lang="en-GB" sz="450" kern="100" spc="-46" dirty="0">
                <a:solidFill>
                  <a:srgbClr val="FF0000"/>
                </a:solidFill>
                <a:latin typeface="Verdana" panose="020B0604030504040204" pitchFamily="34" charset="0"/>
                <a:ea typeface="Verdana" panose="020B0604030504040204" pitchFamily="34" charset="0"/>
              </a:rPr>
              <a:t> connections, or Ethernet/Coaxial/</a:t>
            </a:r>
            <a:r>
              <a:rPr lang="en-GB" sz="450" kern="100" spc="-46" dirty="0" err="1">
                <a:solidFill>
                  <a:srgbClr val="FF0000"/>
                </a:solidFill>
                <a:latin typeface="Verdana" panose="020B0604030504040204" pitchFamily="34" charset="0"/>
                <a:ea typeface="Verdana" panose="020B0604030504040204" pitchFamily="34" charset="0"/>
              </a:rPr>
              <a:t>Fiber</a:t>
            </a:r>
            <a:r>
              <a:rPr lang="en-GB" sz="450" kern="100" spc="-46" dirty="0">
                <a:solidFill>
                  <a:srgbClr val="FF0000"/>
                </a:solidFill>
                <a:latin typeface="Verdana" panose="020B0604030504040204" pitchFamily="34" charset="0"/>
                <a:ea typeface="Verdana" panose="020B0604030504040204" pitchFamily="34" charset="0"/>
              </a:rPr>
              <a:t> Optic. </a:t>
            </a:r>
            <a:r>
              <a:rPr lang="en-GB" sz="450" b="1" kern="100" spc="-46" dirty="0">
                <a:solidFill>
                  <a:srgbClr val="C00000"/>
                </a:solidFill>
                <a:latin typeface="Verdana" panose="020B0604030504040204" pitchFamily="34" charset="0"/>
                <a:ea typeface="Verdana" panose="020B0604030504040204" pitchFamily="34" charset="0"/>
              </a:rPr>
              <a:t>5) Physical Layer – </a:t>
            </a:r>
            <a:r>
              <a:rPr lang="en-GB" sz="450" kern="100" spc="-46" dirty="0">
                <a:solidFill>
                  <a:srgbClr val="C00000"/>
                </a:solidFill>
                <a:latin typeface="Verdana" panose="020B0604030504040204" pitchFamily="34" charset="0"/>
                <a:ea typeface="Verdana" panose="020B0604030504040204" pitchFamily="34" charset="0"/>
              </a:rPr>
              <a:t>the hardware that transfers data.</a:t>
            </a:r>
          </a:p>
          <a:p>
            <a:r>
              <a:rPr lang="en-GB" sz="450" b="1" u="sng" kern="100" spc="-46" dirty="0">
                <a:latin typeface="Verdana" panose="020B0604030504040204" pitchFamily="34" charset="0"/>
                <a:ea typeface="Verdana" panose="020B0604030504040204" pitchFamily="34" charset="0"/>
              </a:rPr>
              <a:t>1.2) The Internet:</a:t>
            </a:r>
            <a:r>
              <a:rPr lang="en-GB" sz="450" kern="100" spc="-46" dirty="0">
                <a:latin typeface="Verdana" panose="020B0604030504040204" pitchFamily="34" charset="0"/>
                <a:ea typeface="Verdana" panose="020B0604030504040204" pitchFamily="34" charset="0"/>
              </a:rPr>
              <a:t> </a:t>
            </a:r>
            <a:r>
              <a:rPr lang="en-GB" sz="450" b="1" kern="100" spc="-46" dirty="0">
                <a:latin typeface="Verdana" panose="020B0604030504040204" pitchFamily="34" charset="0"/>
                <a:ea typeface="Verdana" panose="020B0604030504040204" pitchFamily="34" charset="0"/>
              </a:rPr>
              <a:t>Packet: </a:t>
            </a:r>
            <a:r>
              <a:rPr lang="en-GB" sz="450" kern="100" spc="-46" dirty="0">
                <a:latin typeface="Verdana" panose="020B0604030504040204" pitchFamily="34" charset="0"/>
                <a:ea typeface="Verdana" panose="020B0604030504040204" pitchFamily="34" charset="0"/>
              </a:rPr>
              <a:t>Formatted unit of data.</a:t>
            </a:r>
            <a:r>
              <a:rPr lang="en-GB" sz="450" b="1" kern="100" spc="-46" dirty="0">
                <a:latin typeface="Verdana" panose="020B0604030504040204" pitchFamily="34" charset="0"/>
                <a:ea typeface="Verdana" panose="020B0604030504040204" pitchFamily="34" charset="0"/>
              </a:rPr>
              <a:t> </a:t>
            </a:r>
          </a:p>
          <a:p>
            <a:r>
              <a:rPr lang="en-GB" sz="450" b="1" kern="100" spc="-46" dirty="0">
                <a:latin typeface="Verdana" panose="020B0604030504040204" pitchFamily="34" charset="0"/>
                <a:ea typeface="Verdana" panose="020B0604030504040204" pitchFamily="34" charset="0"/>
              </a:rPr>
              <a:t>1) Packet Switching: Switches/Routers </a:t>
            </a:r>
            <a:r>
              <a:rPr lang="en-GB" sz="450" kern="100" spc="-46" dirty="0">
                <a:latin typeface="Verdana" panose="020B0604030504040204" pitchFamily="34" charset="0"/>
                <a:ea typeface="Verdana" panose="020B0604030504040204" pitchFamily="34" charset="0"/>
              </a:rPr>
              <a:t>operate on individual packets, receiving and forwarding them (</a:t>
            </a:r>
            <a:r>
              <a:rPr lang="en-GB" sz="450" b="1" kern="100" spc="-46" dirty="0">
                <a:solidFill>
                  <a:srgbClr val="FF0000"/>
                </a:solidFill>
                <a:latin typeface="Verdana" panose="020B0604030504040204" pitchFamily="34" charset="0"/>
                <a:ea typeface="Verdana" panose="020B0604030504040204" pitchFamily="34" charset="0"/>
              </a:rPr>
              <a:t>-</a:t>
            </a:r>
            <a:r>
              <a:rPr lang="en-GB" sz="450" kern="100" spc="-46" dirty="0">
                <a:latin typeface="Verdana" panose="020B0604030504040204" pitchFamily="34" charset="0"/>
                <a:ea typeface="Verdana" panose="020B0604030504040204" pitchFamily="34" charset="0"/>
              </a:rPr>
              <a:t>has a processing cost) to other S/Rs depending on info in packet (</a:t>
            </a:r>
            <a:r>
              <a:rPr lang="en-GB" sz="450" b="1" kern="100" spc="-46" dirty="0">
                <a:solidFill>
                  <a:srgbClr val="FF0000"/>
                </a:solidFill>
                <a:latin typeface="Verdana" panose="020B0604030504040204" pitchFamily="34" charset="0"/>
                <a:ea typeface="Verdana" panose="020B0604030504040204" pitchFamily="34" charset="0"/>
              </a:rPr>
              <a:t>-</a:t>
            </a:r>
            <a:r>
              <a:rPr lang="en-GB" sz="450" kern="100" spc="-46" dirty="0">
                <a:latin typeface="Verdana" panose="020B0604030504040204" pitchFamily="34" charset="0"/>
                <a:ea typeface="Verdana" panose="020B0604030504040204" pitchFamily="34" charset="0"/>
              </a:rPr>
              <a:t>extra space in packet). Different Packets take different paths </a:t>
            </a:r>
            <a:r>
              <a:rPr lang="en-GB" sz="450" b="1" kern="100" spc="-46" dirty="0">
                <a:solidFill>
                  <a:srgbClr val="00B050"/>
                </a:solidFill>
                <a:latin typeface="Verdana" panose="020B0604030504040204" pitchFamily="34" charset="0"/>
                <a:ea typeface="Verdana" panose="020B0604030504040204" pitchFamily="34" charset="0"/>
              </a:rPr>
              <a:t>+</a:t>
            </a:r>
            <a:r>
              <a:rPr lang="en-GB" sz="450" kern="100" spc="-46" dirty="0">
                <a:latin typeface="Verdana" panose="020B0604030504040204" pitchFamily="34" charset="0"/>
                <a:ea typeface="Verdana" panose="020B0604030504040204" pitchFamily="34" charset="0"/>
              </a:rPr>
              <a:t>avoids slow/disconnected paths. </a:t>
            </a:r>
            <a:r>
              <a:rPr lang="en-GB" sz="450" b="1" kern="100" spc="-46" dirty="0">
                <a:solidFill>
                  <a:srgbClr val="00B050"/>
                </a:solidFill>
                <a:latin typeface="Verdana" panose="020B0604030504040204" pitchFamily="34" charset="0"/>
                <a:ea typeface="Verdana" panose="020B0604030504040204" pitchFamily="34" charset="0"/>
              </a:rPr>
              <a:t>+</a:t>
            </a:r>
            <a:r>
              <a:rPr lang="en-GB" sz="450" kern="100" spc="-46" dirty="0">
                <a:latin typeface="Verdana" panose="020B0604030504040204" pitchFamily="34" charset="0"/>
                <a:ea typeface="Verdana" panose="020B0604030504040204" pitchFamily="34" charset="0"/>
              </a:rPr>
              <a:t>No setup cost. </a:t>
            </a:r>
            <a:r>
              <a:rPr lang="en-GB" sz="450" b="1" kern="100" spc="-46" dirty="0">
                <a:solidFill>
                  <a:srgbClr val="FF0000"/>
                </a:solidFill>
                <a:latin typeface="Verdana" panose="020B0604030504040204" pitchFamily="34" charset="0"/>
                <a:ea typeface="Verdana" panose="020B0604030504040204" pitchFamily="34" charset="0"/>
              </a:rPr>
              <a:t>-</a:t>
            </a:r>
            <a:r>
              <a:rPr lang="en-GB" sz="450" kern="100" spc="-46" dirty="0">
                <a:latin typeface="Verdana" panose="020B0604030504040204" pitchFamily="34" charset="0"/>
                <a:ea typeface="Verdana" panose="020B0604030504040204" pitchFamily="34" charset="0"/>
              </a:rPr>
              <a:t>Cannot guarantee quality of service. </a:t>
            </a:r>
            <a:r>
              <a:rPr lang="en-GB" sz="450" b="1" kern="100" spc="-46" dirty="0">
                <a:solidFill>
                  <a:srgbClr val="FF0000"/>
                </a:solidFill>
                <a:latin typeface="Verdana" panose="020B0604030504040204" pitchFamily="34" charset="0"/>
                <a:ea typeface="Verdana" panose="020B0604030504040204" pitchFamily="34" charset="0"/>
              </a:rPr>
              <a:t>-</a:t>
            </a:r>
            <a:r>
              <a:rPr lang="en-GB" sz="450" kern="100" spc="-46" dirty="0">
                <a:latin typeface="Verdana" panose="020B0604030504040204" pitchFamily="34" charset="0"/>
                <a:ea typeface="Verdana" panose="020B0604030504040204" pitchFamily="34" charset="0"/>
              </a:rPr>
              <a:t>High network resource utilisation. </a:t>
            </a:r>
            <a:r>
              <a:rPr lang="en-GB" sz="450" b="1" kern="100" spc="-46" dirty="0">
                <a:latin typeface="Verdana" panose="020B0604030504040204" pitchFamily="34" charset="0"/>
                <a:ea typeface="Verdana" panose="020B0604030504040204" pitchFamily="34" charset="0"/>
              </a:rPr>
              <a:t>Example: The Internet.</a:t>
            </a:r>
            <a:endParaRPr lang="en-GB" sz="450" kern="100" spc="-46" dirty="0">
              <a:latin typeface="Verdana" panose="020B0604030504040204" pitchFamily="34" charset="0"/>
              <a:ea typeface="Verdana" panose="020B0604030504040204" pitchFamily="34" charset="0"/>
            </a:endParaRPr>
          </a:p>
          <a:p>
            <a:r>
              <a:rPr lang="en-GB" sz="450" b="1" kern="100" spc="-46" dirty="0">
                <a:latin typeface="Verdana" panose="020B0604030504040204" pitchFamily="34" charset="0"/>
                <a:ea typeface="Verdana" panose="020B0604030504040204" pitchFamily="34" charset="0"/>
              </a:rPr>
              <a:t>2) Circuit Switching: </a:t>
            </a:r>
            <a:r>
              <a:rPr lang="en-GB" sz="450" b="1" kern="100" spc="-46" dirty="0">
                <a:solidFill>
                  <a:srgbClr val="FF0000"/>
                </a:solidFill>
                <a:latin typeface="Verdana" panose="020B0604030504040204" pitchFamily="34" charset="0"/>
                <a:ea typeface="Verdana" panose="020B0604030504040204" pitchFamily="34" charset="0"/>
              </a:rPr>
              <a:t>-</a:t>
            </a:r>
            <a:r>
              <a:rPr lang="en-GB" sz="450" kern="100" spc="-46" dirty="0">
                <a:latin typeface="Verdana" panose="020B0604030504040204" pitchFamily="34" charset="0"/>
                <a:ea typeface="Verdana" panose="020B0604030504040204" pitchFamily="34" charset="0"/>
              </a:rPr>
              <a:t>Expensive; path is specified and connected. Connection maintained for communication duration. </a:t>
            </a:r>
            <a:r>
              <a:rPr lang="en-GB" sz="450" b="1" kern="100" spc="-46" dirty="0">
                <a:solidFill>
                  <a:srgbClr val="00B050"/>
                </a:solidFill>
                <a:latin typeface="Verdana" panose="020B0604030504040204" pitchFamily="34" charset="0"/>
                <a:ea typeface="Verdana" panose="020B0604030504040204" pitchFamily="34" charset="0"/>
              </a:rPr>
              <a:t>+</a:t>
            </a:r>
            <a:r>
              <a:rPr lang="en-GB" sz="450" kern="100" spc="-46" dirty="0">
                <a:latin typeface="Verdana" panose="020B0604030504040204" pitchFamily="34" charset="0"/>
                <a:ea typeface="Verdana" panose="020B0604030504040204" pitchFamily="34" charset="0"/>
              </a:rPr>
              <a:t>No processing or space cost – data is sent straight down the link.</a:t>
            </a:r>
            <a:r>
              <a:rPr lang="en-GB" sz="450" b="1" kern="100" spc="-46" dirty="0">
                <a:solidFill>
                  <a:srgbClr val="FF0000"/>
                </a:solidFill>
                <a:latin typeface="Verdana" panose="020B0604030504040204" pitchFamily="34" charset="0"/>
                <a:ea typeface="Verdana" panose="020B0604030504040204" pitchFamily="34" charset="0"/>
              </a:rPr>
              <a:t> -</a:t>
            </a:r>
            <a:r>
              <a:rPr lang="en-GB" sz="450" kern="100" spc="-46" dirty="0">
                <a:latin typeface="Verdana" panose="020B0604030504040204" pitchFamily="34" charset="0"/>
                <a:ea typeface="Verdana" panose="020B0604030504040204" pitchFamily="34" charset="0"/>
              </a:rPr>
              <a:t>If link becomes slow or breaks, must obtain new one. </a:t>
            </a:r>
            <a:r>
              <a:rPr lang="en-GB" sz="450" b="1" kern="100" spc="-46" dirty="0">
                <a:solidFill>
                  <a:srgbClr val="00B050"/>
                </a:solidFill>
                <a:latin typeface="Verdana" panose="020B0604030504040204" pitchFamily="34" charset="0"/>
                <a:ea typeface="Verdana" panose="020B0604030504040204" pitchFamily="34" charset="0"/>
              </a:rPr>
              <a:t>+</a:t>
            </a:r>
            <a:r>
              <a:rPr lang="en-GB" sz="450" kern="100" spc="-46" dirty="0">
                <a:latin typeface="Verdana" panose="020B0604030504040204" pitchFamily="34" charset="0"/>
                <a:ea typeface="Verdana" panose="020B0604030504040204" pitchFamily="34" charset="0"/>
              </a:rPr>
              <a:t>Quality of service guaranteed as we reserve resources (</a:t>
            </a:r>
            <a:r>
              <a:rPr lang="en-GB" sz="450" b="1" kern="100" spc="-46" dirty="0">
                <a:solidFill>
                  <a:srgbClr val="FF0000"/>
                </a:solidFill>
                <a:latin typeface="Verdana" panose="020B0604030504040204" pitchFamily="34" charset="0"/>
                <a:ea typeface="Verdana" panose="020B0604030504040204" pitchFamily="34" charset="0"/>
              </a:rPr>
              <a:t>-</a:t>
            </a:r>
            <a:r>
              <a:rPr lang="en-GB" sz="450" kern="100" spc="-46" dirty="0">
                <a:latin typeface="Verdana" panose="020B0604030504040204" pitchFamily="34" charset="0"/>
                <a:ea typeface="Verdana" panose="020B0604030504040204" pitchFamily="34" charset="0"/>
              </a:rPr>
              <a:t>but nobody/nothing else can use this line meanwhile). </a:t>
            </a:r>
            <a:r>
              <a:rPr lang="en-GB" sz="450" b="1" kern="100" spc="-46" dirty="0">
                <a:latin typeface="Verdana" panose="020B0604030504040204" pitchFamily="34" charset="0"/>
                <a:ea typeface="Verdana" panose="020B0604030504040204" pitchFamily="34" charset="0"/>
              </a:rPr>
              <a:t>Example: Landline telephones. </a:t>
            </a:r>
            <a:r>
              <a:rPr lang="en-GB" sz="450" kern="100" spc="-46" dirty="0">
                <a:latin typeface="Verdana" panose="020B0604030504040204" pitchFamily="34" charset="0"/>
                <a:ea typeface="Verdana" panose="020B0604030504040204" pitchFamily="34" charset="0"/>
              </a:rPr>
              <a:t>(modern phones are digital, use VoIP (voice over IP)).</a:t>
            </a:r>
          </a:p>
          <a:p>
            <a:r>
              <a:rPr lang="en-GB" sz="450" b="1" u="sng" kern="100" spc="-46" dirty="0">
                <a:latin typeface="Verdana" panose="020B0604030504040204" pitchFamily="34" charset="0"/>
                <a:ea typeface="Verdana" panose="020B0604030504040204" pitchFamily="34" charset="0"/>
              </a:rPr>
              <a:t>1.3) Internet Protocol Stack: </a:t>
            </a:r>
            <a:r>
              <a:rPr lang="en-GB" sz="450" b="1" kern="100" spc="-46" dirty="0">
                <a:latin typeface="Verdana" panose="020B0604030504040204" pitchFamily="34" charset="0"/>
                <a:ea typeface="Verdana" panose="020B0604030504040204" pitchFamily="34" charset="0"/>
              </a:rPr>
              <a:t>Protocol: </a:t>
            </a:r>
            <a:r>
              <a:rPr lang="en-GB" sz="450" kern="100" spc="-46" dirty="0">
                <a:latin typeface="Verdana" panose="020B0604030504040204" pitchFamily="34" charset="0"/>
                <a:ea typeface="Verdana" panose="020B0604030504040204" pitchFamily="34" charset="0"/>
              </a:rPr>
              <a:t>Rules determining data transmission between devices. </a:t>
            </a:r>
            <a:r>
              <a:rPr lang="en-GB" sz="450" u="sng" kern="100" spc="-46" dirty="0">
                <a:latin typeface="Verdana" panose="020B0604030504040204" pitchFamily="34" charset="0"/>
                <a:ea typeface="Verdana" panose="020B0604030504040204" pitchFamily="34" charset="0"/>
              </a:rPr>
              <a:t>Executable, unambiguous, complete. </a:t>
            </a:r>
          </a:p>
          <a:p>
            <a:r>
              <a:rPr lang="en-GB" sz="450" kern="100" spc="-46" dirty="0">
                <a:latin typeface="Verdana" panose="020B0604030504040204" pitchFamily="34" charset="0"/>
                <a:ea typeface="Verdana" panose="020B0604030504040204" pitchFamily="34" charset="0"/>
              </a:rPr>
              <a:t>1) </a:t>
            </a:r>
            <a:r>
              <a:rPr lang="en-GB" sz="450" b="1" kern="100" spc="-46" dirty="0">
                <a:latin typeface="Verdana" panose="020B0604030504040204" pitchFamily="34" charset="0"/>
                <a:ea typeface="Verdana" panose="020B0604030504040204" pitchFamily="34" charset="0"/>
              </a:rPr>
              <a:t>Handshake</a:t>
            </a:r>
            <a:r>
              <a:rPr lang="en-GB" sz="450" kern="100" spc="-46" dirty="0">
                <a:latin typeface="Verdana" panose="020B0604030504040204" pitchFamily="34" charset="0"/>
                <a:ea typeface="Verdana" panose="020B0604030504040204" pitchFamily="34" charset="0"/>
              </a:rPr>
              <a:t>: Establish identities, and context to begin comm. </a:t>
            </a:r>
          </a:p>
          <a:p>
            <a:r>
              <a:rPr lang="en-GB" sz="450" kern="100" spc="-46" dirty="0">
                <a:latin typeface="Verdana" panose="020B0604030504040204" pitchFamily="34" charset="0"/>
                <a:ea typeface="Verdana" panose="020B0604030504040204" pitchFamily="34" charset="0"/>
              </a:rPr>
              <a:t>2) </a:t>
            </a:r>
            <a:r>
              <a:rPr lang="en-GB" sz="450" b="1" kern="100" spc="-46" dirty="0">
                <a:latin typeface="Verdana" panose="020B0604030504040204" pitchFamily="34" charset="0"/>
                <a:ea typeface="Verdana" panose="020B0604030504040204" pitchFamily="34" charset="0"/>
              </a:rPr>
              <a:t>Conversation</a:t>
            </a:r>
            <a:r>
              <a:rPr lang="en-GB" sz="450" kern="100" spc="-46" dirty="0">
                <a:latin typeface="Verdana" panose="020B0604030504040204" pitchFamily="34" charset="0"/>
                <a:ea typeface="Verdana" panose="020B0604030504040204" pitchFamily="34" charset="0"/>
              </a:rPr>
              <a:t>: The communication, done as specified by protocol.</a:t>
            </a:r>
          </a:p>
          <a:p>
            <a:r>
              <a:rPr lang="en-GB" sz="450" kern="100" spc="-46" dirty="0">
                <a:latin typeface="Verdana" panose="020B0604030504040204" pitchFamily="34" charset="0"/>
                <a:ea typeface="Verdana" panose="020B0604030504040204" pitchFamily="34" charset="0"/>
              </a:rPr>
              <a:t>3) </a:t>
            </a:r>
            <a:r>
              <a:rPr lang="en-GB" sz="450" b="1" kern="100" spc="-46" dirty="0">
                <a:latin typeface="Verdana" panose="020B0604030504040204" pitchFamily="34" charset="0"/>
                <a:ea typeface="Verdana" panose="020B0604030504040204" pitchFamily="34" charset="0"/>
              </a:rPr>
              <a:t>Closing</a:t>
            </a:r>
            <a:r>
              <a:rPr lang="en-GB" sz="450" kern="100" spc="-46" dirty="0">
                <a:latin typeface="Verdana" panose="020B0604030504040204" pitchFamily="34" charset="0"/>
                <a:ea typeface="Verdana" panose="020B0604030504040204" pitchFamily="34" charset="0"/>
              </a:rPr>
              <a:t>: terminates convo, cleans up/notifies other. </a:t>
            </a:r>
          </a:p>
          <a:p>
            <a:r>
              <a:rPr lang="en-GB" sz="450" kern="100" spc="-46" dirty="0">
                <a:latin typeface="Verdana" panose="020B0604030504040204" pitchFamily="34" charset="0"/>
                <a:ea typeface="Verdana" panose="020B0604030504040204" pitchFamily="34" charset="0"/>
              </a:rPr>
              <a:t>We use the </a:t>
            </a:r>
            <a:r>
              <a:rPr lang="en-GB" sz="450" b="1" kern="100" spc="-46" dirty="0">
                <a:latin typeface="Verdana" panose="020B0604030504040204" pitchFamily="34" charset="0"/>
                <a:ea typeface="Verdana" panose="020B0604030504040204" pitchFamily="34" charset="0"/>
              </a:rPr>
              <a:t>5 layer model</a:t>
            </a:r>
            <a:r>
              <a:rPr lang="en-GB" sz="450" kern="100" spc="-46" dirty="0">
                <a:latin typeface="Verdana" panose="020B0604030504040204" pitchFamily="34" charset="0"/>
                <a:ea typeface="Verdana" panose="020B0604030504040204" pitchFamily="34" charset="0"/>
              </a:rPr>
              <a:t>: </a:t>
            </a:r>
            <a:r>
              <a:rPr lang="en-GB" sz="450" kern="100" spc="-46" dirty="0">
                <a:solidFill>
                  <a:srgbClr val="0070C0"/>
                </a:solidFill>
                <a:latin typeface="Verdana" panose="020B0604030504040204" pitchFamily="34" charset="0"/>
                <a:ea typeface="Verdana" panose="020B0604030504040204" pitchFamily="34" charset="0"/>
              </a:rPr>
              <a:t>Application</a:t>
            </a:r>
            <a:r>
              <a:rPr lang="en-GB" sz="450" kern="100" spc="-46" dirty="0">
                <a:latin typeface="Verdana" panose="020B0604030504040204" pitchFamily="34" charset="0"/>
                <a:ea typeface="Verdana" panose="020B0604030504040204" pitchFamily="34" charset="0"/>
              </a:rPr>
              <a:t>, </a:t>
            </a:r>
            <a:r>
              <a:rPr lang="en-GB" sz="450" kern="100" spc="-46" dirty="0">
                <a:solidFill>
                  <a:srgbClr val="00B050"/>
                </a:solidFill>
                <a:latin typeface="Verdana" panose="020B0604030504040204" pitchFamily="34" charset="0"/>
                <a:ea typeface="Verdana" panose="020B0604030504040204" pitchFamily="34" charset="0"/>
              </a:rPr>
              <a:t>Transport</a:t>
            </a:r>
            <a:r>
              <a:rPr lang="en-GB" sz="450" kern="100" spc="-46" dirty="0">
                <a:latin typeface="Verdana" panose="020B0604030504040204" pitchFamily="34" charset="0"/>
                <a:ea typeface="Verdana" panose="020B0604030504040204" pitchFamily="34" charset="0"/>
              </a:rPr>
              <a:t>, </a:t>
            </a:r>
            <a:r>
              <a:rPr lang="en-GB" sz="450" kern="100" spc="-46" dirty="0">
                <a:solidFill>
                  <a:srgbClr val="FFC000"/>
                </a:solidFill>
                <a:latin typeface="Verdana" panose="020B0604030504040204" pitchFamily="34" charset="0"/>
                <a:ea typeface="Verdana" panose="020B0604030504040204" pitchFamily="34" charset="0"/>
              </a:rPr>
              <a:t>Network</a:t>
            </a:r>
            <a:r>
              <a:rPr lang="en-GB" sz="450" kern="100" spc="-46" dirty="0">
                <a:latin typeface="Verdana" panose="020B0604030504040204" pitchFamily="34" charset="0"/>
                <a:ea typeface="Verdana" panose="020B0604030504040204" pitchFamily="34" charset="0"/>
              </a:rPr>
              <a:t>, </a:t>
            </a:r>
            <a:r>
              <a:rPr lang="en-GB" sz="450" kern="100" spc="-46" dirty="0">
                <a:solidFill>
                  <a:srgbClr val="FF0000"/>
                </a:solidFill>
                <a:latin typeface="Verdana" panose="020B0604030504040204" pitchFamily="34" charset="0"/>
                <a:ea typeface="Verdana" panose="020B0604030504040204" pitchFamily="34" charset="0"/>
              </a:rPr>
              <a:t>Data Link</a:t>
            </a:r>
            <a:r>
              <a:rPr lang="en-GB" sz="450" kern="100" spc="-46" dirty="0">
                <a:latin typeface="Verdana" panose="020B0604030504040204" pitchFamily="34" charset="0"/>
                <a:ea typeface="Verdana" panose="020B0604030504040204" pitchFamily="34" charset="0"/>
              </a:rPr>
              <a:t>, </a:t>
            </a:r>
            <a:r>
              <a:rPr lang="en-GB" sz="450" kern="100" spc="-46" dirty="0">
                <a:solidFill>
                  <a:srgbClr val="C00000"/>
                </a:solidFill>
                <a:latin typeface="Verdana" panose="020B0604030504040204" pitchFamily="34" charset="0"/>
                <a:ea typeface="Verdana" panose="020B0604030504040204" pitchFamily="34" charset="0"/>
              </a:rPr>
              <a:t>Physical</a:t>
            </a:r>
            <a:r>
              <a:rPr lang="en-GB" sz="450" kern="100" spc="-46" dirty="0">
                <a:latin typeface="Verdana" panose="020B0604030504040204" pitchFamily="34" charset="0"/>
                <a:ea typeface="Verdana" panose="020B0604030504040204" pitchFamily="34" charset="0"/>
              </a:rPr>
              <a:t>. There’s also 7 layer OSI – with Presentation and Session between </a:t>
            </a:r>
            <a:r>
              <a:rPr lang="en-GB" sz="450" kern="100" spc="-46" dirty="0">
                <a:solidFill>
                  <a:srgbClr val="0070C0"/>
                </a:solidFill>
                <a:latin typeface="Verdana" panose="020B0604030504040204" pitchFamily="34" charset="0"/>
                <a:ea typeface="Verdana" panose="020B0604030504040204" pitchFamily="34" charset="0"/>
              </a:rPr>
              <a:t>Application </a:t>
            </a:r>
            <a:r>
              <a:rPr lang="en-GB" sz="450" kern="100" spc="-46" dirty="0">
                <a:latin typeface="Verdana" panose="020B0604030504040204" pitchFamily="34" charset="0"/>
                <a:ea typeface="Verdana" panose="020B0604030504040204" pitchFamily="34" charset="0"/>
              </a:rPr>
              <a:t>and </a:t>
            </a:r>
            <a:r>
              <a:rPr lang="en-GB" sz="450" kern="100" spc="-46" dirty="0">
                <a:solidFill>
                  <a:srgbClr val="00B050"/>
                </a:solidFill>
                <a:latin typeface="Verdana" panose="020B0604030504040204" pitchFamily="34" charset="0"/>
                <a:ea typeface="Verdana" panose="020B0604030504040204" pitchFamily="34" charset="0"/>
              </a:rPr>
              <a:t>Transport </a:t>
            </a:r>
            <a:r>
              <a:rPr lang="en-GB" sz="450" kern="100" spc="-46" dirty="0">
                <a:latin typeface="Verdana" panose="020B0604030504040204" pitchFamily="34" charset="0"/>
                <a:ea typeface="Verdana" panose="020B0604030504040204" pitchFamily="34" charset="0"/>
              </a:rPr>
              <a:t>and 4 layer OSI (AKA </a:t>
            </a:r>
            <a:r>
              <a:rPr lang="en-GB" sz="450" b="1" kern="100" spc="-46" dirty="0">
                <a:latin typeface="Verdana" panose="020B0604030504040204" pitchFamily="34" charset="0"/>
                <a:ea typeface="Verdana" panose="020B0604030504040204" pitchFamily="34" charset="0"/>
              </a:rPr>
              <a:t>TCP/IP </a:t>
            </a:r>
            <a:r>
              <a:rPr lang="en-GB" sz="450" kern="100" spc="-46" dirty="0">
                <a:latin typeface="Verdana" panose="020B0604030504040204" pitchFamily="34" charset="0"/>
                <a:ea typeface="Verdana" panose="020B0604030504040204" pitchFamily="34" charset="0"/>
              </a:rPr>
              <a:t>stack), which flattens the bottom two layers into “Network Access” layer, and uses “Internet” rather than “Network” layer.  </a:t>
            </a:r>
            <a:r>
              <a:rPr lang="en-GB" sz="450" b="1" kern="100" spc="-46" dirty="0">
                <a:latin typeface="Verdana" panose="020B0604030504040204" pitchFamily="34" charset="0"/>
                <a:ea typeface="Verdana" panose="020B0604030504040204" pitchFamily="34" charset="0"/>
              </a:rPr>
              <a:t>Service – </a:t>
            </a:r>
            <a:r>
              <a:rPr lang="en-GB" sz="450" kern="100" spc="-46" dirty="0">
                <a:latin typeface="Verdana" panose="020B0604030504040204" pitchFamily="34" charset="0"/>
                <a:ea typeface="Verdana" panose="020B0604030504040204" pitchFamily="34" charset="0"/>
              </a:rPr>
              <a:t>If we are offering the HTTP Protocol then we offer a web service. We are a web server.</a:t>
            </a:r>
          </a:p>
          <a:p>
            <a:r>
              <a:rPr lang="en-GB" sz="450" b="1" u="sng" kern="100" spc="-46" dirty="0">
                <a:latin typeface="Verdana" panose="020B0604030504040204" pitchFamily="34" charset="0"/>
                <a:ea typeface="Verdana" panose="020B0604030504040204" pitchFamily="34" charset="0"/>
              </a:rPr>
              <a:t>1.4) Internet Protocol Design &amp; Implementation</a:t>
            </a:r>
          </a:p>
          <a:p>
            <a:r>
              <a:rPr lang="en-GB" sz="450" kern="100" spc="-46" dirty="0">
                <a:latin typeface="Verdana" panose="020B0604030504040204" pitchFamily="34" charset="0"/>
                <a:ea typeface="Verdana" panose="020B0604030504040204" pitchFamily="34" charset="0"/>
              </a:rPr>
              <a:t>Must consider </a:t>
            </a:r>
            <a:r>
              <a:rPr lang="en-GB" sz="450" b="1" kern="100" spc="-46" dirty="0">
                <a:latin typeface="Verdana" panose="020B0604030504040204" pitchFamily="34" charset="0"/>
                <a:ea typeface="Verdana" panose="020B0604030504040204" pitchFamily="34" charset="0"/>
              </a:rPr>
              <a:t>Addressing </a:t>
            </a:r>
            <a:r>
              <a:rPr lang="en-GB" sz="450" kern="100" spc="-46" dirty="0">
                <a:latin typeface="Verdana" panose="020B0604030504040204" pitchFamily="34" charset="0"/>
                <a:ea typeface="Verdana" panose="020B0604030504040204" pitchFamily="34" charset="0"/>
              </a:rPr>
              <a:t>(denote </a:t>
            </a:r>
            <a:r>
              <a:rPr lang="en-GB" sz="450" kern="100" spc="-46" dirty="0" err="1">
                <a:latin typeface="Verdana" panose="020B0604030504040204" pitchFamily="34" charset="0"/>
                <a:ea typeface="Verdana" panose="020B0604030504040204" pitchFamily="34" charset="0"/>
              </a:rPr>
              <a:t>recip</a:t>
            </a:r>
            <a:r>
              <a:rPr lang="en-GB" sz="450" kern="100" spc="-46" dirty="0">
                <a:latin typeface="Verdana" panose="020B0604030504040204" pitchFamily="34" charset="0"/>
                <a:ea typeface="Verdana" panose="020B0604030504040204" pitchFamily="34" charset="0"/>
              </a:rPr>
              <a:t>)</a:t>
            </a:r>
            <a:r>
              <a:rPr lang="en-GB" sz="450" b="1" kern="100" spc="-46" dirty="0">
                <a:latin typeface="Verdana" panose="020B0604030504040204" pitchFamily="34" charset="0"/>
                <a:ea typeface="Verdana" panose="020B0604030504040204" pitchFamily="34" charset="0"/>
              </a:rPr>
              <a:t>, Error Control </a:t>
            </a:r>
            <a:r>
              <a:rPr lang="en-GB" sz="450" kern="100" spc="-46" dirty="0">
                <a:latin typeface="Verdana" panose="020B0604030504040204" pitchFamily="34" charset="0"/>
                <a:ea typeface="Verdana" panose="020B0604030504040204" pitchFamily="34" charset="0"/>
              </a:rPr>
              <a:t>(detect/correct)</a:t>
            </a:r>
            <a:r>
              <a:rPr lang="en-GB" sz="450" b="1" kern="100" spc="-46" dirty="0">
                <a:latin typeface="Verdana" panose="020B0604030504040204" pitchFamily="34" charset="0"/>
                <a:ea typeface="Verdana" panose="020B0604030504040204" pitchFamily="34" charset="0"/>
              </a:rPr>
              <a:t>, Flow Control </a:t>
            </a:r>
            <a:r>
              <a:rPr lang="en-GB" sz="450" kern="100" spc="-46" dirty="0">
                <a:latin typeface="Verdana" panose="020B0604030504040204" pitchFamily="34" charset="0"/>
                <a:ea typeface="Verdana" panose="020B0604030504040204" pitchFamily="34" charset="0"/>
              </a:rPr>
              <a:t>(fast sender shouldn’t swamp slow receiver)</a:t>
            </a:r>
            <a:r>
              <a:rPr lang="en-GB" sz="450" b="1" kern="100" spc="-46" dirty="0">
                <a:latin typeface="Verdana" panose="020B0604030504040204" pitchFamily="34" charset="0"/>
                <a:ea typeface="Verdana" panose="020B0604030504040204" pitchFamily="34" charset="0"/>
              </a:rPr>
              <a:t>, De/multiplexing </a:t>
            </a:r>
            <a:r>
              <a:rPr lang="en-GB" sz="450" kern="100" spc="-46" dirty="0">
                <a:latin typeface="Verdana" panose="020B0604030504040204" pitchFamily="34" charset="0"/>
                <a:ea typeface="Verdana" panose="020B0604030504040204" pitchFamily="34" charset="0"/>
              </a:rPr>
              <a:t>(support parallel comm), </a:t>
            </a:r>
            <a:r>
              <a:rPr lang="en-GB" sz="450" b="1" kern="100" spc="-46" dirty="0">
                <a:latin typeface="Verdana" panose="020B0604030504040204" pitchFamily="34" charset="0"/>
                <a:ea typeface="Verdana" panose="020B0604030504040204" pitchFamily="34" charset="0"/>
              </a:rPr>
              <a:t>Good</a:t>
            </a:r>
            <a:r>
              <a:rPr lang="en-GB" sz="450" kern="100" spc="-46" dirty="0">
                <a:latin typeface="Verdana" panose="020B0604030504040204" pitchFamily="34" charset="0"/>
                <a:ea typeface="Verdana" panose="020B0604030504040204" pitchFamily="34" charset="0"/>
              </a:rPr>
              <a:t> </a:t>
            </a:r>
            <a:r>
              <a:rPr lang="en-GB" sz="450" b="1" kern="100" spc="-46" dirty="0">
                <a:latin typeface="Verdana" panose="020B0604030504040204" pitchFamily="34" charset="0"/>
                <a:ea typeface="Verdana" panose="020B0604030504040204" pitchFamily="34" charset="0"/>
              </a:rPr>
              <a:t>Routing</a:t>
            </a:r>
            <a:r>
              <a:rPr lang="en-GB" sz="450" kern="100" spc="-46" dirty="0">
                <a:latin typeface="Verdana" panose="020B0604030504040204" pitchFamily="34" charset="0"/>
                <a:ea typeface="Verdana" panose="020B0604030504040204" pitchFamily="34" charset="0"/>
              </a:rPr>
              <a:t>. </a:t>
            </a:r>
            <a:r>
              <a:rPr lang="en-GB" sz="450" kern="100" spc="-46" dirty="0">
                <a:solidFill>
                  <a:srgbClr val="FFC000"/>
                </a:solidFill>
                <a:latin typeface="Verdana" panose="020B0604030504040204" pitchFamily="34" charset="0"/>
                <a:ea typeface="Verdana" panose="020B0604030504040204" pitchFamily="34" charset="0"/>
              </a:rPr>
              <a:t>Network Layer usually supports </a:t>
            </a:r>
            <a:r>
              <a:rPr lang="en-GB" sz="450" b="1" kern="100" spc="-46" dirty="0">
                <a:solidFill>
                  <a:srgbClr val="FFC000"/>
                </a:solidFill>
                <a:latin typeface="Verdana" panose="020B0604030504040204" pitchFamily="34" charset="0"/>
                <a:ea typeface="Verdana" panose="020B0604030504040204" pitchFamily="34" charset="0"/>
              </a:rPr>
              <a:t>connection-oriented</a:t>
            </a:r>
            <a:r>
              <a:rPr lang="en-GB" sz="450" kern="100" spc="-46" dirty="0">
                <a:solidFill>
                  <a:srgbClr val="FFC000"/>
                </a:solidFill>
                <a:latin typeface="Verdana" panose="020B0604030504040204" pitchFamily="34" charset="0"/>
                <a:ea typeface="Verdana" panose="020B0604030504040204" pitchFamily="34" charset="0"/>
              </a:rPr>
              <a:t> (setup connection with client, transmit data over channel, e.g. TCP on IP) or </a:t>
            </a:r>
            <a:r>
              <a:rPr lang="en-GB" sz="450" b="1" kern="100" spc="-46" dirty="0">
                <a:solidFill>
                  <a:srgbClr val="FFC000"/>
                </a:solidFill>
                <a:latin typeface="Verdana" panose="020B0604030504040204" pitchFamily="34" charset="0"/>
                <a:ea typeface="Verdana" panose="020B0604030504040204" pitchFamily="34" charset="0"/>
              </a:rPr>
              <a:t>connectionless</a:t>
            </a:r>
            <a:r>
              <a:rPr lang="en-GB" sz="450" kern="100" spc="-46" dirty="0">
                <a:solidFill>
                  <a:srgbClr val="FFC000"/>
                </a:solidFill>
                <a:latin typeface="Verdana" panose="020B0604030504040204" pitchFamily="34" charset="0"/>
                <a:ea typeface="Verdana" panose="020B0604030504040204" pitchFamily="34" charset="0"/>
              </a:rPr>
              <a:t> protocols (send data without formal connection – UDP on IP), or circuit vs packet switching. </a:t>
            </a:r>
          </a:p>
          <a:p>
            <a:r>
              <a:rPr lang="en-GB" sz="450" kern="100" spc="-46" dirty="0">
                <a:latin typeface="Verdana" panose="020B0604030504040204" pitchFamily="34" charset="0"/>
                <a:ea typeface="Verdana" panose="020B0604030504040204" pitchFamily="34" charset="0"/>
              </a:rPr>
              <a:t>When we send data in the protocol stack, the top layers send data down their stack, until the bottom layer sends it to a receiver who then processes it up their stack. </a:t>
            </a:r>
          </a:p>
          <a:p>
            <a:r>
              <a:rPr lang="en-GB" sz="450" b="1" kern="100" spc="-46" dirty="0">
                <a:solidFill>
                  <a:srgbClr val="0070C0"/>
                </a:solidFill>
                <a:latin typeface="Verdana" panose="020B0604030504040204" pitchFamily="34" charset="0"/>
                <a:ea typeface="Verdana" panose="020B0604030504040204" pitchFamily="34" charset="0"/>
              </a:rPr>
              <a:t>1) Application Layer in IP: </a:t>
            </a:r>
            <a:r>
              <a:rPr lang="en-GB" sz="450" kern="100" spc="-46" dirty="0">
                <a:solidFill>
                  <a:srgbClr val="0070C0"/>
                </a:solidFill>
                <a:latin typeface="Verdana" panose="020B0604030504040204" pitchFamily="34" charset="0"/>
                <a:ea typeface="Verdana" panose="020B0604030504040204" pitchFamily="34" charset="0"/>
              </a:rPr>
              <a:t>Defines app functionality and message formats. e.g. </a:t>
            </a:r>
            <a:r>
              <a:rPr lang="en-GB" sz="450" b="1" kern="100" spc="-46" dirty="0">
                <a:solidFill>
                  <a:srgbClr val="0070C0"/>
                </a:solidFill>
                <a:latin typeface="Verdana" panose="020B0604030504040204" pitchFamily="34" charset="0"/>
                <a:ea typeface="Verdana" panose="020B0604030504040204" pitchFamily="34" charset="0"/>
              </a:rPr>
              <a:t>Old</a:t>
            </a:r>
            <a:r>
              <a:rPr lang="en-GB" sz="450" kern="100" spc="-46" dirty="0">
                <a:solidFill>
                  <a:srgbClr val="0070C0"/>
                </a:solidFill>
                <a:latin typeface="Verdana" panose="020B0604030504040204" pitchFamily="34" charset="0"/>
                <a:ea typeface="Verdana" panose="020B0604030504040204" pitchFamily="34" charset="0"/>
              </a:rPr>
              <a:t>: DNS, SMTP, FTP, Telnet, HTTP/S, SSH. </a:t>
            </a:r>
            <a:r>
              <a:rPr lang="en-GB" sz="450" b="1" kern="100" spc="-46" dirty="0">
                <a:solidFill>
                  <a:srgbClr val="0070C0"/>
                </a:solidFill>
                <a:latin typeface="Verdana" panose="020B0604030504040204" pitchFamily="34" charset="0"/>
                <a:ea typeface="Verdana" panose="020B0604030504040204" pitchFamily="34" charset="0"/>
              </a:rPr>
              <a:t>New: </a:t>
            </a:r>
            <a:r>
              <a:rPr lang="en-GB" sz="450" kern="100" spc="-46" dirty="0">
                <a:solidFill>
                  <a:srgbClr val="0070C0"/>
                </a:solidFill>
                <a:latin typeface="Verdana" panose="020B0604030504040204" pitchFamily="34" charset="0"/>
                <a:ea typeface="Verdana" panose="020B0604030504040204" pitchFamily="34" charset="0"/>
              </a:rPr>
              <a:t>Middleware supporting </a:t>
            </a:r>
            <a:r>
              <a:rPr lang="en-GB" sz="450" kern="100" spc="-46" dirty="0" err="1">
                <a:solidFill>
                  <a:srgbClr val="0070C0"/>
                </a:solidFill>
                <a:latin typeface="Verdana" panose="020B0604030504040204" pitchFamily="34" charset="0"/>
                <a:ea typeface="Verdana" panose="020B0604030504040204" pitchFamily="34" charset="0"/>
              </a:rPr>
              <a:t>distrib</a:t>
            </a:r>
            <a:r>
              <a:rPr lang="en-GB" sz="450" kern="100" spc="-46" dirty="0">
                <a:solidFill>
                  <a:srgbClr val="0070C0"/>
                </a:solidFill>
                <a:latin typeface="Verdana" panose="020B0604030504040204" pitchFamily="34" charset="0"/>
                <a:ea typeface="Verdana" panose="020B0604030504040204" pitchFamily="34" charset="0"/>
              </a:rPr>
              <a:t>. Systems (Java RMI, Apache Thrift), </a:t>
            </a:r>
            <a:r>
              <a:rPr lang="en-GB" sz="450" b="1" kern="100" spc="-46" dirty="0">
                <a:solidFill>
                  <a:srgbClr val="0070C0"/>
                </a:solidFill>
                <a:latin typeface="Verdana" panose="020B0604030504040204" pitchFamily="34" charset="0"/>
                <a:ea typeface="Verdana" panose="020B0604030504040204" pitchFamily="34" charset="0"/>
              </a:rPr>
              <a:t>High-</a:t>
            </a:r>
            <a:r>
              <a:rPr lang="en-GB" sz="450" b="1" kern="100" spc="-46" dirty="0" err="1">
                <a:solidFill>
                  <a:srgbClr val="0070C0"/>
                </a:solidFill>
                <a:latin typeface="Verdana" panose="020B0604030504040204" pitchFamily="34" charset="0"/>
                <a:ea typeface="Verdana" panose="020B0604030504040204" pitchFamily="34" charset="0"/>
              </a:rPr>
              <a:t>Lvl</a:t>
            </a:r>
            <a:r>
              <a:rPr lang="en-GB" sz="450" b="1" kern="100" spc="-46" dirty="0">
                <a:solidFill>
                  <a:srgbClr val="0070C0"/>
                </a:solidFill>
                <a:latin typeface="Verdana" panose="020B0604030504040204" pitchFamily="34" charset="0"/>
                <a:ea typeface="Verdana" panose="020B0604030504040204" pitchFamily="34" charset="0"/>
              </a:rPr>
              <a:t>:</a:t>
            </a:r>
            <a:r>
              <a:rPr lang="en-GB" sz="450" kern="100" spc="-46" dirty="0">
                <a:solidFill>
                  <a:srgbClr val="0070C0"/>
                </a:solidFill>
                <a:latin typeface="Verdana" panose="020B0604030504040204" pitchFamily="34" charset="0"/>
                <a:ea typeface="Verdana" panose="020B0604030504040204" pitchFamily="34" charset="0"/>
              </a:rPr>
              <a:t> e-commerce, banking (visa). </a:t>
            </a:r>
            <a:r>
              <a:rPr lang="en-GB" sz="450" b="1" kern="100" spc="-46" dirty="0">
                <a:solidFill>
                  <a:srgbClr val="0070C0"/>
                </a:solidFill>
                <a:latin typeface="Verdana" panose="020B0604030504040204" pitchFamily="34" charset="0"/>
                <a:ea typeface="Verdana" panose="020B0604030504040204" pitchFamily="34" charset="0"/>
              </a:rPr>
              <a:t>P2P: </a:t>
            </a:r>
            <a:r>
              <a:rPr lang="en-GB" sz="450" kern="100" spc="-46" dirty="0">
                <a:solidFill>
                  <a:srgbClr val="0070C0"/>
                </a:solidFill>
                <a:latin typeface="Verdana" panose="020B0604030504040204" pitchFamily="34" charset="0"/>
                <a:ea typeface="Verdana" panose="020B0604030504040204" pitchFamily="34" charset="0"/>
              </a:rPr>
              <a:t>BitTorrent, old Skype. </a:t>
            </a:r>
            <a:r>
              <a:rPr lang="en-GB" sz="450" b="1" kern="100" spc="-46" dirty="0">
                <a:solidFill>
                  <a:srgbClr val="00B050"/>
                </a:solidFill>
                <a:latin typeface="Verdana" panose="020B0604030504040204" pitchFamily="34" charset="0"/>
                <a:ea typeface="Verdana" panose="020B0604030504040204" pitchFamily="34" charset="0"/>
              </a:rPr>
              <a:t>2) Transport Layer: </a:t>
            </a:r>
            <a:r>
              <a:rPr lang="en-GB" sz="450" kern="100" spc="-46" dirty="0">
                <a:solidFill>
                  <a:srgbClr val="00B050"/>
                </a:solidFill>
                <a:latin typeface="Verdana" panose="020B0604030504040204" pitchFamily="34" charset="0"/>
                <a:ea typeface="Verdana" panose="020B0604030504040204" pitchFamily="34" charset="0"/>
              </a:rPr>
              <a:t>offers connection-oriented/less protocols. Provides network interface via sockets. Supports secure conn. – send data </a:t>
            </a:r>
            <a:r>
              <a:rPr lang="en-GB" sz="450" b="1" kern="100" spc="-46" dirty="0">
                <a:solidFill>
                  <a:srgbClr val="00B050"/>
                </a:solidFill>
                <a:latin typeface="Verdana" panose="020B0604030504040204" pitchFamily="34" charset="0"/>
                <a:ea typeface="Verdana" panose="020B0604030504040204" pitchFamily="34" charset="0"/>
              </a:rPr>
              <a:t>reliably, in order</a:t>
            </a:r>
            <a:r>
              <a:rPr lang="en-GB" sz="450" kern="100" spc="-46" dirty="0">
                <a:solidFill>
                  <a:srgbClr val="00B050"/>
                </a:solidFill>
                <a:latin typeface="Verdana" panose="020B0604030504040204" pitchFamily="34" charset="0"/>
                <a:ea typeface="Verdana" panose="020B0604030504040204" pitchFamily="34" charset="0"/>
              </a:rPr>
              <a:t>. Supports </a:t>
            </a:r>
            <a:r>
              <a:rPr lang="en-GB" sz="450" b="1" kern="100" spc="-46" dirty="0">
                <a:solidFill>
                  <a:srgbClr val="00B050"/>
                </a:solidFill>
                <a:latin typeface="Verdana" panose="020B0604030504040204" pitchFamily="34" charset="0"/>
                <a:ea typeface="Verdana" panose="020B0604030504040204" pitchFamily="34" charset="0"/>
              </a:rPr>
              <a:t>datagrams (UDP)</a:t>
            </a:r>
            <a:r>
              <a:rPr lang="en-GB" sz="450" kern="100" spc="-46" dirty="0">
                <a:solidFill>
                  <a:srgbClr val="00B050"/>
                </a:solidFill>
                <a:latin typeface="Verdana" panose="020B0604030504040204" pitchFamily="34" charset="0"/>
                <a:ea typeface="Verdana" panose="020B0604030504040204" pitchFamily="34" charset="0"/>
              </a:rPr>
              <a:t>. </a:t>
            </a:r>
            <a:r>
              <a:rPr lang="en-GB" sz="450" b="1" kern="100" spc="-46" dirty="0">
                <a:solidFill>
                  <a:srgbClr val="00B050"/>
                </a:solidFill>
                <a:latin typeface="Verdana" panose="020B0604030504040204" pitchFamily="34" charset="0"/>
                <a:ea typeface="Verdana" panose="020B0604030504040204" pitchFamily="34" charset="0"/>
              </a:rPr>
              <a:t>Flow Control</a:t>
            </a:r>
            <a:r>
              <a:rPr lang="en-GB" sz="450" kern="100" spc="-46" dirty="0">
                <a:solidFill>
                  <a:srgbClr val="00B050"/>
                </a:solidFill>
                <a:latin typeface="Verdana" panose="020B0604030504040204" pitchFamily="34" charset="0"/>
                <a:ea typeface="Verdana" panose="020B0604030504040204" pitchFamily="34" charset="0"/>
              </a:rPr>
              <a:t>. </a:t>
            </a:r>
          </a:p>
          <a:p>
            <a:r>
              <a:rPr lang="en-GB" sz="450" b="1" kern="100" spc="-46" dirty="0">
                <a:solidFill>
                  <a:srgbClr val="FFC000"/>
                </a:solidFill>
                <a:latin typeface="Verdana" panose="020B0604030504040204" pitchFamily="34" charset="0"/>
                <a:ea typeface="Verdana" panose="020B0604030504040204" pitchFamily="34" charset="0"/>
              </a:rPr>
              <a:t>3) Network Layer:  </a:t>
            </a:r>
            <a:r>
              <a:rPr lang="en-GB" sz="450" kern="100" spc="-46" dirty="0">
                <a:solidFill>
                  <a:srgbClr val="FFC000"/>
                </a:solidFill>
                <a:latin typeface="Verdana" panose="020B0604030504040204" pitchFamily="34" charset="0"/>
                <a:ea typeface="Verdana" panose="020B0604030504040204" pitchFamily="34" charset="0"/>
              </a:rPr>
              <a:t>Deals with Routing &amp; Congestion. Best Route, deal with connections going down, multi-casting/broadcasting, packet dropping when overloaded. </a:t>
            </a:r>
          </a:p>
          <a:p>
            <a:r>
              <a:rPr lang="en-GB" sz="450" b="1" kern="100" spc="-46" dirty="0">
                <a:solidFill>
                  <a:srgbClr val="FF0000"/>
                </a:solidFill>
                <a:latin typeface="Verdana" panose="020B0604030504040204" pitchFamily="34" charset="0"/>
                <a:ea typeface="Verdana" panose="020B0604030504040204" pitchFamily="34" charset="0"/>
              </a:rPr>
              <a:t>4) Data Link Layer: </a:t>
            </a:r>
            <a:r>
              <a:rPr lang="en-GB" sz="450" kern="100" spc="-46" dirty="0">
                <a:solidFill>
                  <a:srgbClr val="FF0000"/>
                </a:solidFill>
                <a:latin typeface="Verdana" panose="020B0604030504040204" pitchFamily="34" charset="0"/>
                <a:ea typeface="Verdana" panose="020B0604030504040204" pitchFamily="34" charset="0"/>
              </a:rPr>
              <a:t>Reduce, detect, and rectify bit transmission error. </a:t>
            </a:r>
            <a:r>
              <a:rPr lang="en-GB" sz="450" b="1" kern="100" spc="-46" dirty="0">
                <a:solidFill>
                  <a:srgbClr val="FF0000"/>
                </a:solidFill>
                <a:latin typeface="Verdana" panose="020B0604030504040204" pitchFamily="34" charset="0"/>
                <a:ea typeface="Verdana" panose="020B0604030504040204" pitchFamily="34" charset="0"/>
              </a:rPr>
              <a:t>Parity Bits</a:t>
            </a:r>
            <a:r>
              <a:rPr lang="en-GB" sz="450" kern="100" spc="-46" dirty="0">
                <a:solidFill>
                  <a:srgbClr val="FF0000"/>
                </a:solidFill>
                <a:latin typeface="Verdana" panose="020B0604030504040204" pitchFamily="34" charset="0"/>
                <a:ea typeface="Verdana" panose="020B0604030504040204" pitchFamily="34" charset="0"/>
              </a:rPr>
              <a:t>. Also specify how </a:t>
            </a:r>
            <a:r>
              <a:rPr lang="en-GB" sz="450" kern="100" spc="-46" dirty="0" err="1">
                <a:solidFill>
                  <a:srgbClr val="FF0000"/>
                </a:solidFill>
                <a:latin typeface="Verdana" panose="020B0604030504040204" pitchFamily="34" charset="0"/>
                <a:ea typeface="Verdana" panose="020B0604030504040204" pitchFamily="34" charset="0"/>
              </a:rPr>
              <a:t>compu-ters</a:t>
            </a:r>
            <a:r>
              <a:rPr lang="en-GB" sz="450" kern="100" spc="-46" dirty="0">
                <a:solidFill>
                  <a:srgbClr val="FF0000"/>
                </a:solidFill>
                <a:latin typeface="Verdana" panose="020B0604030504040204" pitchFamily="34" charset="0"/>
                <a:ea typeface="Verdana" panose="020B0604030504040204" pitchFamily="34" charset="0"/>
              </a:rPr>
              <a:t> share common channels (</a:t>
            </a:r>
            <a:r>
              <a:rPr lang="en-GB" sz="450" b="1" kern="100" spc="-46" dirty="0">
                <a:solidFill>
                  <a:srgbClr val="FF0000"/>
                </a:solidFill>
                <a:latin typeface="Verdana" panose="020B0604030504040204" pitchFamily="34" charset="0"/>
                <a:ea typeface="Verdana" panose="020B0604030504040204" pitchFamily="34" charset="0"/>
              </a:rPr>
              <a:t>MAC</a:t>
            </a:r>
            <a:r>
              <a:rPr lang="en-GB" sz="450" kern="100" spc="-46" dirty="0">
                <a:solidFill>
                  <a:srgbClr val="FF0000"/>
                </a:solidFill>
                <a:latin typeface="Verdana" panose="020B0604030504040204" pitchFamily="34" charset="0"/>
                <a:ea typeface="Verdana" panose="020B0604030504040204" pitchFamily="34" charset="0"/>
              </a:rPr>
              <a:t> Addresses). Specify how networks connect (</a:t>
            </a:r>
            <a:r>
              <a:rPr lang="en-GB" sz="450" kern="100" spc="-46" dirty="0" err="1">
                <a:solidFill>
                  <a:srgbClr val="FF0000"/>
                </a:solidFill>
                <a:latin typeface="Verdana" panose="020B0604030504040204" pitchFamily="34" charset="0"/>
                <a:ea typeface="Verdana" panose="020B0604030504040204" pitchFamily="34" charset="0"/>
              </a:rPr>
              <a:t>e.g</a:t>
            </a:r>
            <a:r>
              <a:rPr lang="en-GB" sz="450" kern="100" spc="-46" dirty="0">
                <a:solidFill>
                  <a:srgbClr val="FF0000"/>
                </a:solidFill>
                <a:latin typeface="Verdana" panose="020B0604030504040204" pitchFamily="34" charset="0"/>
                <a:ea typeface="Verdana" panose="020B0604030504040204" pitchFamily="34" charset="0"/>
              </a:rPr>
              <a:t> Ethernet, FDDI, token rings) </a:t>
            </a:r>
            <a:r>
              <a:rPr lang="en-GB" sz="450" b="1" kern="100" spc="-46" dirty="0">
                <a:solidFill>
                  <a:srgbClr val="C00000"/>
                </a:solidFill>
                <a:latin typeface="Verdana" panose="020B0604030504040204" pitchFamily="34" charset="0"/>
                <a:ea typeface="Verdana" panose="020B0604030504040204" pitchFamily="34" charset="0"/>
              </a:rPr>
              <a:t>5) Physical Layer: </a:t>
            </a:r>
            <a:r>
              <a:rPr lang="en-GB" sz="450" kern="100" spc="-46" dirty="0">
                <a:solidFill>
                  <a:srgbClr val="C00000"/>
                </a:solidFill>
                <a:latin typeface="Verdana" panose="020B0604030504040204" pitchFamily="34" charset="0"/>
                <a:ea typeface="Verdana" panose="020B0604030504040204" pitchFamily="34" charset="0"/>
              </a:rPr>
              <a:t>Describe raw bit transmission in terms of mechanical/electrical issues. </a:t>
            </a:r>
            <a:endParaRPr lang="en-GB" sz="450" b="1" kern="100" spc="-46" dirty="0">
              <a:solidFill>
                <a:srgbClr val="C00000"/>
              </a:solidFill>
              <a:latin typeface="Verdana" panose="020B0604030504040204" pitchFamily="34" charset="0"/>
              <a:ea typeface="Verdana" panose="020B0604030504040204" pitchFamily="34" charset="0"/>
            </a:endParaRPr>
          </a:p>
          <a:p>
            <a:endParaRPr lang="en-GB" sz="450" kern="100" spc="-46" dirty="0">
              <a:latin typeface="Verdana" panose="020B0604030504040204" pitchFamily="34" charset="0"/>
              <a:ea typeface="Verdana" panose="020B0604030504040204" pitchFamily="34" charset="0"/>
            </a:endParaRPr>
          </a:p>
        </p:txBody>
      </p:sp>
      <p:sp>
        <p:nvSpPr>
          <p:cNvPr id="2" name="TextBox 1">
            <a:extLst>
              <a:ext uri="{FF2B5EF4-FFF2-40B4-BE49-F238E27FC236}">
                <a16:creationId xmlns:a16="http://schemas.microsoft.com/office/drawing/2014/main" id="{F896B675-86A8-FF57-94BD-CBEEAD1EDBAC}"/>
              </a:ext>
            </a:extLst>
          </p:cNvPr>
          <p:cNvSpPr txBox="1"/>
          <p:nvPr/>
        </p:nvSpPr>
        <p:spPr>
          <a:xfrm>
            <a:off x="-90804" y="5916861"/>
            <a:ext cx="1818002" cy="1546577"/>
          </a:xfrm>
          <a:prstGeom prst="rect">
            <a:avLst/>
          </a:prstGeom>
          <a:noFill/>
        </p:spPr>
        <p:txBody>
          <a:bodyPr wrap="square" rtlCol="0">
            <a:spAutoFit/>
          </a:bodyPr>
          <a:lstStyle/>
          <a:p>
            <a:r>
              <a:rPr lang="en-GB" sz="450" b="1" u="sng" kern="100" spc="-46" dirty="0">
                <a:latin typeface="Verdana" panose="020B0604030504040204" pitchFamily="34" charset="0"/>
                <a:ea typeface="Verdana" panose="020B0604030504040204" pitchFamily="34" charset="0"/>
              </a:rPr>
              <a:t>1.5) Network Performance</a:t>
            </a:r>
            <a:r>
              <a:rPr lang="en-GB" sz="450" kern="100" spc="-46" dirty="0">
                <a:latin typeface="Verdana" panose="020B0604030504040204" pitchFamily="34" charset="0"/>
                <a:ea typeface="Verdana" panose="020B0604030504040204" pitchFamily="34" charset="0"/>
              </a:rPr>
              <a:t> </a:t>
            </a:r>
          </a:p>
          <a:p>
            <a:r>
              <a:rPr lang="en-GB" sz="450" kern="100" spc="-46" dirty="0" err="1">
                <a:latin typeface="Verdana" panose="020B0604030504040204" pitchFamily="34" charset="0"/>
                <a:ea typeface="Verdana" panose="020B0604030504040204" pitchFamily="34" charset="0"/>
              </a:rPr>
              <a:t>KiloByte</a:t>
            </a:r>
            <a:r>
              <a:rPr lang="en-GB" sz="450" kern="100" spc="-46" dirty="0">
                <a:latin typeface="Verdana" panose="020B0604030504040204" pitchFamily="34" charset="0"/>
                <a:ea typeface="Verdana" panose="020B0604030504040204" pitchFamily="34" charset="0"/>
              </a:rPr>
              <a:t> = 1000 Bytes. Kilobit = 1000 </a:t>
            </a:r>
            <a:r>
              <a:rPr lang="en-GB" sz="450" b="1" kern="100" spc="-46" dirty="0">
                <a:latin typeface="Verdana" panose="020B0604030504040204" pitchFamily="34" charset="0"/>
                <a:ea typeface="Verdana" panose="020B0604030504040204" pitchFamily="34" charset="0"/>
              </a:rPr>
              <a:t>Bits</a:t>
            </a:r>
            <a:r>
              <a:rPr lang="en-GB" sz="450" kern="100" spc="-46" dirty="0">
                <a:latin typeface="Verdana" panose="020B0604030504040204" pitchFamily="34" charset="0"/>
                <a:ea typeface="Verdana" panose="020B0604030504040204" pitchFamily="34" charset="0"/>
              </a:rPr>
              <a:t>. </a:t>
            </a:r>
            <a:r>
              <a:rPr lang="en-GB" sz="450" i="1" kern="100" spc="-46" dirty="0">
                <a:latin typeface="Verdana" panose="020B0604030504040204" pitchFamily="34" charset="0"/>
                <a:ea typeface="Verdana" panose="020B0604030504040204" pitchFamily="34" charset="0"/>
              </a:rPr>
              <a:t>Kibibyte = 1024 Bytes. </a:t>
            </a:r>
          </a:p>
          <a:p>
            <a:r>
              <a:rPr lang="en-GB" sz="450" b="1" u="sng" kern="100" spc="-46" dirty="0">
                <a:latin typeface="Verdana" panose="020B0604030504040204" pitchFamily="34" charset="0"/>
                <a:ea typeface="Verdana" panose="020B0604030504040204" pitchFamily="34" charset="0"/>
              </a:rPr>
              <a:t>Formulae:</a:t>
            </a:r>
            <a:r>
              <a:rPr lang="en-GB" sz="450" b="1" kern="100" spc="-46" dirty="0">
                <a:latin typeface="Verdana" panose="020B0604030504040204" pitchFamily="34" charset="0"/>
                <a:ea typeface="Verdana" panose="020B0604030504040204" pitchFamily="34" charset="0"/>
              </a:rPr>
              <a:t> </a:t>
            </a:r>
            <a:r>
              <a:rPr lang="en-GB" sz="450" kern="100" spc="-46" dirty="0">
                <a:latin typeface="Verdana" panose="020B0604030504040204" pitchFamily="34" charset="0"/>
                <a:ea typeface="Verdana" panose="020B0604030504040204" pitchFamily="34" charset="0"/>
              </a:rPr>
              <a:t>L: bits, t</a:t>
            </a:r>
            <a:r>
              <a:rPr lang="en-GB" sz="450" kern="100" spc="-46" baseline="-25000" dirty="0">
                <a:latin typeface="Verdana" panose="020B0604030504040204" pitchFamily="34" charset="0"/>
                <a:ea typeface="Verdana" panose="020B0604030504040204" pitchFamily="34" charset="0"/>
              </a:rPr>
              <a:t>0</a:t>
            </a:r>
            <a:r>
              <a:rPr lang="en-GB" sz="450" kern="100" spc="-46" dirty="0">
                <a:latin typeface="Verdana" panose="020B0604030504040204" pitchFamily="34" charset="0"/>
                <a:ea typeface="Verdana" panose="020B0604030504040204" pitchFamily="34" charset="0"/>
              </a:rPr>
              <a:t>: time when data sent, t</a:t>
            </a:r>
            <a:r>
              <a:rPr lang="en-GB" sz="450" kern="100" spc="-46" baseline="-25000" dirty="0">
                <a:latin typeface="Verdana" panose="020B0604030504040204" pitchFamily="34" charset="0"/>
                <a:ea typeface="Verdana" panose="020B0604030504040204" pitchFamily="34" charset="0"/>
              </a:rPr>
              <a:t>1</a:t>
            </a:r>
            <a:r>
              <a:rPr lang="en-GB" sz="450" kern="100" spc="-46" dirty="0">
                <a:latin typeface="Verdana" panose="020B0604030504040204" pitchFamily="34" charset="0"/>
                <a:ea typeface="Verdana" panose="020B0604030504040204" pitchFamily="34" charset="0"/>
              </a:rPr>
              <a:t>: time when first part received t</a:t>
            </a:r>
            <a:r>
              <a:rPr lang="en-GB" sz="450" kern="100" spc="-46" baseline="-25000" dirty="0">
                <a:latin typeface="Verdana" panose="020B0604030504040204" pitchFamily="34" charset="0"/>
                <a:ea typeface="Verdana" panose="020B0604030504040204" pitchFamily="34" charset="0"/>
              </a:rPr>
              <a:t>2</a:t>
            </a:r>
            <a:r>
              <a:rPr lang="en-GB" sz="450" kern="100" spc="-46" dirty="0">
                <a:latin typeface="Verdana" panose="020B0604030504040204" pitchFamily="34" charset="0"/>
                <a:ea typeface="Verdana" panose="020B0604030504040204" pitchFamily="34" charset="0"/>
              </a:rPr>
              <a:t>:time when data wholly received.</a:t>
            </a:r>
          </a:p>
          <a:p>
            <a:r>
              <a:rPr lang="en-GB" sz="450" b="1" kern="100" spc="-46" dirty="0">
                <a:latin typeface="Verdana" panose="020B0604030504040204" pitchFamily="34" charset="0"/>
                <a:ea typeface="Verdana" panose="020B0604030504040204" pitchFamily="34" charset="0"/>
              </a:rPr>
              <a:t>1) Throughput</a:t>
            </a:r>
            <a:r>
              <a:rPr lang="en-GB" sz="450" kern="100" spc="-46" dirty="0">
                <a:latin typeface="Verdana" panose="020B0604030504040204" pitchFamily="34" charset="0"/>
                <a:ea typeface="Verdana" panose="020B0604030504040204" pitchFamily="34" charset="0"/>
              </a:rPr>
              <a:t> = transferred bits/time (link bandwidth):</a:t>
            </a:r>
          </a:p>
          <a:p>
            <a:r>
              <a:rPr lang="en-GB" sz="450" kern="100" spc="-46" dirty="0">
                <a:latin typeface="Verdana" panose="020B0604030504040204" pitchFamily="34" charset="0"/>
                <a:ea typeface="Verdana" panose="020B0604030504040204" pitchFamily="34" charset="0"/>
              </a:rPr>
              <a:t>R = L / t</a:t>
            </a:r>
            <a:r>
              <a:rPr lang="en-GB" sz="450" kern="100" spc="-46" baseline="-25000" dirty="0">
                <a:latin typeface="Verdana" panose="020B0604030504040204" pitchFamily="34" charset="0"/>
                <a:ea typeface="Verdana" panose="020B0604030504040204" pitchFamily="34" charset="0"/>
              </a:rPr>
              <a:t>2</a:t>
            </a:r>
            <a:r>
              <a:rPr lang="en-GB" sz="450" kern="100" spc="-46" dirty="0">
                <a:latin typeface="Verdana" panose="020B0604030504040204" pitchFamily="34" charset="0"/>
                <a:ea typeface="Verdana" panose="020B0604030504040204" pitchFamily="34" charset="0"/>
              </a:rPr>
              <a:t> – t</a:t>
            </a:r>
            <a:r>
              <a:rPr lang="en-GB" sz="450" kern="100" spc="-46" baseline="-25000" dirty="0">
                <a:latin typeface="Verdana" panose="020B0604030504040204" pitchFamily="34" charset="0"/>
                <a:ea typeface="Verdana" panose="020B0604030504040204" pitchFamily="34" charset="0"/>
              </a:rPr>
              <a:t>1</a:t>
            </a:r>
            <a:r>
              <a:rPr lang="en-GB" sz="450" kern="100" spc="-46" dirty="0">
                <a:latin typeface="Verdana" panose="020B0604030504040204" pitchFamily="34" charset="0"/>
                <a:ea typeface="Verdana" panose="020B0604030504040204" pitchFamily="34" charset="0"/>
              </a:rPr>
              <a:t>. </a:t>
            </a:r>
            <a:r>
              <a:rPr lang="en-GB" sz="450" b="1" kern="100" spc="-46" dirty="0">
                <a:latin typeface="Verdana" panose="020B0604030504040204" pitchFamily="34" charset="0"/>
                <a:ea typeface="Verdana" panose="020B0604030504040204" pitchFamily="34" charset="0"/>
              </a:rPr>
              <a:t>Actual value, Bandwidth</a:t>
            </a:r>
            <a:r>
              <a:rPr lang="en-GB" sz="450" kern="100" spc="-46" dirty="0">
                <a:latin typeface="Verdana" panose="020B0604030504040204" pitchFamily="34" charset="0"/>
                <a:ea typeface="Verdana" panose="020B0604030504040204" pitchFamily="34" charset="0"/>
              </a:rPr>
              <a:t> is just maximum possible throughput. Input throughput=output.</a:t>
            </a:r>
          </a:p>
          <a:p>
            <a:r>
              <a:rPr lang="en-GB" sz="450" b="1" kern="100" spc="-46" dirty="0">
                <a:latin typeface="Verdana" panose="020B0604030504040204" pitchFamily="34" charset="0"/>
                <a:ea typeface="Verdana" panose="020B0604030504040204" pitchFamily="34" charset="0"/>
              </a:rPr>
              <a:t>2) Latency </a:t>
            </a:r>
            <a:r>
              <a:rPr lang="en-GB" sz="450" kern="100" spc="-46" dirty="0">
                <a:latin typeface="Verdana" panose="020B0604030504040204" pitchFamily="34" charset="0"/>
                <a:ea typeface="Verdana" panose="020B0604030504040204" pitchFamily="34" charset="0"/>
              </a:rPr>
              <a:t>= time taken for a single bit to be transmitted (propagation delay): d = t</a:t>
            </a:r>
            <a:r>
              <a:rPr lang="en-GB" sz="450" kern="100" spc="-46" baseline="-25000" dirty="0">
                <a:latin typeface="Verdana" panose="020B0604030504040204" pitchFamily="34" charset="0"/>
                <a:ea typeface="Verdana" panose="020B0604030504040204" pitchFamily="34" charset="0"/>
              </a:rPr>
              <a:t>1</a:t>
            </a:r>
            <a:r>
              <a:rPr lang="en-GB" sz="450" kern="100" spc="-46" dirty="0">
                <a:latin typeface="Verdana" panose="020B0604030504040204" pitchFamily="34" charset="0"/>
                <a:ea typeface="Verdana" panose="020B0604030504040204" pitchFamily="34" charset="0"/>
              </a:rPr>
              <a:t> – t</a:t>
            </a:r>
            <a:r>
              <a:rPr lang="en-GB" sz="450" kern="100" spc="-46" baseline="-25000" dirty="0">
                <a:latin typeface="Verdana" panose="020B0604030504040204" pitchFamily="34" charset="0"/>
                <a:ea typeface="Verdana" panose="020B0604030504040204" pitchFamily="34" charset="0"/>
              </a:rPr>
              <a:t>0</a:t>
            </a:r>
            <a:r>
              <a:rPr lang="en-GB" sz="450" kern="100" spc="-46" dirty="0">
                <a:latin typeface="Verdana" panose="020B0604030504040204" pitchFamily="34" charset="0"/>
                <a:ea typeface="Verdana" panose="020B0604030504040204" pitchFamily="34" charset="0"/>
              </a:rPr>
              <a:t>.</a:t>
            </a:r>
          </a:p>
          <a:p>
            <a:r>
              <a:rPr lang="en-GB" sz="450" b="1" kern="100" spc="-46" dirty="0">
                <a:latin typeface="Verdana" panose="020B0604030504040204" pitchFamily="34" charset="0"/>
                <a:ea typeface="Verdana" panose="020B0604030504040204" pitchFamily="34" charset="0"/>
              </a:rPr>
              <a:t>3) Packetization</a:t>
            </a:r>
            <a:r>
              <a:rPr lang="en-GB" sz="450" kern="100" spc="-46" dirty="0">
                <a:latin typeface="Verdana" panose="020B0604030504040204" pitchFamily="34" charset="0"/>
                <a:ea typeface="Verdana" panose="020B0604030504040204" pitchFamily="34" charset="0"/>
              </a:rPr>
              <a:t>: transmission/</a:t>
            </a:r>
            <a:r>
              <a:rPr lang="en-GB" sz="450" kern="100" spc="-46" dirty="0" err="1">
                <a:latin typeface="Verdana" panose="020B0604030504040204" pitchFamily="34" charset="0"/>
                <a:ea typeface="Verdana" panose="020B0604030504040204" pitchFamily="34" charset="0"/>
              </a:rPr>
              <a:t>store&amp;forward</a:t>
            </a:r>
            <a:r>
              <a:rPr lang="en-GB" sz="450" kern="100" spc="-46" dirty="0">
                <a:latin typeface="Verdana" panose="020B0604030504040204" pitchFamily="34" charset="0"/>
                <a:ea typeface="Verdana" panose="020B0604030504040204" pitchFamily="34" charset="0"/>
              </a:rPr>
              <a:t> delay: L/R</a:t>
            </a:r>
          </a:p>
          <a:p>
            <a:r>
              <a:rPr lang="en-GB" sz="450" b="1" kern="100" spc="-46" dirty="0">
                <a:latin typeface="Verdana" panose="020B0604030504040204" pitchFamily="34" charset="0"/>
                <a:ea typeface="Verdana" panose="020B0604030504040204" pitchFamily="34" charset="0"/>
              </a:rPr>
              <a:t>4) Transfer Time</a:t>
            </a:r>
            <a:r>
              <a:rPr lang="en-GB" sz="450" kern="100" spc="-46" dirty="0">
                <a:latin typeface="Verdana" panose="020B0604030504040204" pitchFamily="34" charset="0"/>
                <a:ea typeface="Verdana" panose="020B0604030504040204" pitchFamily="34" charset="0"/>
              </a:rPr>
              <a:t>: send time per bit: d + L/R (</a:t>
            </a:r>
            <a:r>
              <a:rPr lang="en-GB" sz="450" kern="100" spc="-46" dirty="0" err="1">
                <a:latin typeface="Verdana" panose="020B0604030504040204" pitchFamily="34" charset="0"/>
                <a:ea typeface="Verdana" panose="020B0604030504040204" pitchFamily="34" charset="0"/>
              </a:rPr>
              <a:t>latency+packzation</a:t>
            </a:r>
            <a:r>
              <a:rPr lang="en-GB" sz="450" kern="100" spc="-46" dirty="0">
                <a:latin typeface="Verdana" panose="020B0604030504040204" pitchFamily="34" charset="0"/>
                <a:ea typeface="Verdana" panose="020B0604030504040204" pitchFamily="34" charset="0"/>
              </a:rPr>
              <a:t>)</a:t>
            </a:r>
          </a:p>
          <a:p>
            <a:r>
              <a:rPr lang="en-GB" sz="450" b="1" u="sng" kern="100" spc="-46" dirty="0">
                <a:latin typeface="Verdana" panose="020B0604030504040204" pitchFamily="34" charset="0"/>
                <a:ea typeface="Verdana" panose="020B0604030504040204" pitchFamily="34" charset="0"/>
              </a:rPr>
              <a:t>1.5.1) Processing Delay</a:t>
            </a:r>
          </a:p>
          <a:p>
            <a:r>
              <a:rPr lang="en-GB" sz="450" b="1" kern="100" spc="-46" dirty="0">
                <a:latin typeface="Verdana" panose="020B0604030504040204" pitchFamily="34" charset="0"/>
                <a:ea typeface="Verdana" panose="020B0604030504040204" pitchFamily="34" charset="0"/>
              </a:rPr>
              <a:t>1) </a:t>
            </a:r>
            <a:r>
              <a:rPr lang="en-GB" sz="450" kern="100" spc="-46" dirty="0">
                <a:latin typeface="Verdana" panose="020B0604030504040204" pitchFamily="34" charset="0"/>
                <a:ea typeface="Verdana" panose="020B0604030504040204" pitchFamily="34" charset="0"/>
              </a:rPr>
              <a:t>When we send data to a router we have </a:t>
            </a:r>
            <a:r>
              <a:rPr lang="en-GB" sz="450" b="1" kern="100" spc="-46" dirty="0">
                <a:latin typeface="Verdana" panose="020B0604030504040204" pitchFamily="34" charset="0"/>
                <a:ea typeface="Verdana" panose="020B0604030504040204" pitchFamily="34" charset="0"/>
              </a:rPr>
              <a:t>Processing Delay </a:t>
            </a:r>
            <a:r>
              <a:rPr lang="en-GB" sz="450" kern="100" spc="-46" dirty="0">
                <a:latin typeface="Verdana" panose="020B0604030504040204" pitchFamily="34" charset="0"/>
                <a:ea typeface="Verdana" panose="020B0604030504040204" pitchFamily="34" charset="0"/>
              </a:rPr>
              <a:t>(it does some work/computes route), small &amp; </a:t>
            </a:r>
            <a:r>
              <a:rPr lang="en-GB" sz="450" b="1" kern="100" spc="-46" dirty="0">
                <a:latin typeface="Verdana" panose="020B0604030504040204" pitchFamily="34" charset="0"/>
                <a:ea typeface="Verdana" panose="020B0604030504040204" pitchFamily="34" charset="0"/>
              </a:rPr>
              <a:t>Queueing Delay </a:t>
            </a:r>
            <a:r>
              <a:rPr lang="en-GB" sz="450" kern="100" spc="-46" dirty="0">
                <a:latin typeface="Verdana" panose="020B0604030504040204" pitchFamily="34" charset="0"/>
                <a:ea typeface="Verdana" panose="020B0604030504040204" pitchFamily="34" charset="0"/>
              </a:rPr>
              <a:t>– has to do other work first, packet might wait for a long time / get dropped. R = link bandwidth (b/s), L = packet length (b), </a:t>
            </a:r>
          </a:p>
          <a:p>
            <a:r>
              <a:rPr lang="en-GB" sz="450" kern="100" spc="-46" dirty="0">
                <a:latin typeface="Verdana" panose="020B0604030504040204" pitchFamily="34" charset="0"/>
                <a:ea typeface="Verdana" panose="020B0604030504040204" pitchFamily="34" charset="0"/>
              </a:rPr>
              <a:t>a = average packet arrival rate. </a:t>
            </a:r>
            <a:endParaRPr lang="en-GB" sz="450" b="1" kern="100" spc="-46" dirty="0">
              <a:latin typeface="Verdana" panose="020B0604030504040204" pitchFamily="34" charset="0"/>
              <a:ea typeface="Verdana" panose="020B0604030504040204" pitchFamily="34" charset="0"/>
            </a:endParaRPr>
          </a:p>
          <a:p>
            <a:r>
              <a:rPr lang="en-GB" sz="450" b="1" kern="100" spc="-46" dirty="0">
                <a:latin typeface="Verdana" panose="020B0604030504040204" pitchFamily="34" charset="0"/>
                <a:ea typeface="Verdana" panose="020B0604030504040204" pitchFamily="34" charset="0"/>
              </a:rPr>
              <a:t>2) Traffic Intensity (TI)</a:t>
            </a:r>
            <a:r>
              <a:rPr lang="en-GB" sz="450" kern="100" spc="-46" dirty="0">
                <a:latin typeface="Verdana" panose="020B0604030504040204" pitchFamily="34" charset="0"/>
                <a:ea typeface="Verdana" panose="020B0604030504040204" pitchFamily="34" charset="0"/>
              </a:rPr>
              <a:t> = La / R.</a:t>
            </a:r>
          </a:p>
          <a:p>
            <a:r>
              <a:rPr lang="en-GB" sz="450" kern="100" spc="-46" dirty="0">
                <a:latin typeface="Verdana" panose="020B0604030504040204" pitchFamily="34" charset="0"/>
                <a:ea typeface="Verdana" panose="020B0604030504040204" pitchFamily="34" charset="0"/>
              </a:rPr>
              <a:t>Small Delay </a:t>
            </a:r>
            <a:r>
              <a:rPr lang="en-GB" sz="450" kern="100" spc="-46" dirty="0">
                <a:latin typeface="Verdana" panose="020B0604030504040204" pitchFamily="34" charset="0"/>
                <a:ea typeface="Verdana" panose="020B0604030504040204" pitchFamily="34" charset="0"/>
                <a:sym typeface="Wingdings" panose="05000000000000000000" pitchFamily="2" charset="2"/>
              </a:rPr>
              <a:t> TI ≈</a:t>
            </a:r>
            <a:r>
              <a:rPr lang="en-GB" sz="450" b="1" kern="100" spc="-46" dirty="0">
                <a:latin typeface="Verdana" panose="020B0604030504040204" pitchFamily="34" charset="0"/>
                <a:ea typeface="Verdana" panose="020B0604030504040204" pitchFamily="34" charset="0"/>
                <a:sym typeface="Wingdings" panose="05000000000000000000" pitchFamily="2" charset="2"/>
              </a:rPr>
              <a:t> </a:t>
            </a:r>
            <a:r>
              <a:rPr lang="en-GB" sz="450" kern="100" spc="-46" dirty="0">
                <a:latin typeface="Verdana" panose="020B0604030504040204" pitchFamily="34" charset="0"/>
                <a:ea typeface="Verdana" panose="020B0604030504040204" pitchFamily="34" charset="0"/>
                <a:sym typeface="Wingdings" panose="05000000000000000000" pitchFamily="2" charset="2"/>
              </a:rPr>
              <a:t>0. Large  TI ≈ 1. TI &gt; 1 ∞ Delay, packets will be dropped. </a:t>
            </a:r>
            <a:r>
              <a:rPr lang="en-GB" sz="450" b="1" u="sng" kern="100" spc="-46" dirty="0">
                <a:latin typeface="Verdana" panose="020B0604030504040204" pitchFamily="34" charset="0"/>
                <a:ea typeface="Verdana" panose="020B0604030504040204" pitchFamily="34" charset="0"/>
                <a:sym typeface="Wingdings" panose="05000000000000000000" pitchFamily="2" charset="2"/>
              </a:rPr>
              <a:t>2) The Web:</a:t>
            </a:r>
            <a:r>
              <a:rPr lang="en-GB" sz="450" kern="100" spc="-46" dirty="0">
                <a:latin typeface="Verdana" panose="020B0604030504040204" pitchFamily="34" charset="0"/>
                <a:ea typeface="Verdana" panose="020B0604030504040204" pitchFamily="34" charset="0"/>
                <a:sym typeface="Wingdings" panose="05000000000000000000" pitchFamily="2" charset="2"/>
              </a:rPr>
              <a:t> Internet Apps are end system apps/proc-</a:t>
            </a:r>
            <a:r>
              <a:rPr lang="en-GB" sz="450" kern="100" spc="-46" dirty="0" err="1">
                <a:latin typeface="Verdana" panose="020B0604030504040204" pitchFamily="34" charset="0"/>
                <a:ea typeface="Verdana" panose="020B0604030504040204" pitchFamily="34" charset="0"/>
                <a:sym typeface="Wingdings" panose="05000000000000000000" pitchFamily="2" charset="2"/>
              </a:rPr>
              <a:t>esses</a:t>
            </a:r>
            <a:r>
              <a:rPr lang="en-GB" sz="450" kern="100" spc="-46" dirty="0">
                <a:latin typeface="Verdana" panose="020B0604030504040204" pitchFamily="34" charset="0"/>
                <a:ea typeface="Verdana" panose="020B0604030504040204" pitchFamily="34" charset="0"/>
                <a:sym typeface="Wingdings" panose="05000000000000000000" pitchFamily="2" charset="2"/>
              </a:rPr>
              <a:t>. Processes run on diff hardware/OS</a:t>
            </a:r>
            <a:endParaRPr lang="en-GB" sz="450" b="1" u="sng" kern="100" spc="-46" dirty="0">
              <a:latin typeface="Verdana" panose="020B0604030504040204" pitchFamily="34" charset="0"/>
              <a:ea typeface="Verdana" panose="020B0604030504040204" pitchFamily="34" charset="0"/>
            </a:endParaRPr>
          </a:p>
        </p:txBody>
      </p:sp>
      <p:sp>
        <p:nvSpPr>
          <p:cNvPr id="6" name="TextBox 5">
            <a:extLst>
              <a:ext uri="{FF2B5EF4-FFF2-40B4-BE49-F238E27FC236}">
                <a16:creationId xmlns:a16="http://schemas.microsoft.com/office/drawing/2014/main" id="{F9761B74-59A1-5D41-32BD-A348A73F4F6B}"/>
              </a:ext>
            </a:extLst>
          </p:cNvPr>
          <p:cNvSpPr txBox="1"/>
          <p:nvPr/>
        </p:nvSpPr>
        <p:spPr>
          <a:xfrm>
            <a:off x="1552106" y="-53975"/>
            <a:ext cx="1818003" cy="7640553"/>
          </a:xfrm>
          <a:prstGeom prst="rect">
            <a:avLst/>
          </a:prstGeom>
          <a:noFill/>
        </p:spPr>
        <p:txBody>
          <a:bodyPr wrap="square" rtlCol="0">
            <a:spAutoFit/>
          </a:bodyPr>
          <a:lstStyle/>
          <a:p>
            <a:r>
              <a:rPr lang="en-GB" sz="450" b="1" u="sng" kern="100" spc="-46" dirty="0">
                <a:latin typeface="Verdana" panose="020B0604030504040204" pitchFamily="34" charset="0"/>
                <a:ea typeface="Verdana" panose="020B0604030504040204" pitchFamily="34" charset="0"/>
                <a:sym typeface="Wingdings" panose="05000000000000000000" pitchFamily="2" charset="2"/>
              </a:rPr>
              <a:t>2) The Web:</a:t>
            </a:r>
            <a:r>
              <a:rPr lang="en-GB" sz="450" kern="100" spc="-46" dirty="0">
                <a:latin typeface="Verdana" panose="020B0604030504040204" pitchFamily="34" charset="0"/>
                <a:ea typeface="Verdana" panose="020B0604030504040204" pitchFamily="34" charset="0"/>
                <a:sym typeface="Wingdings" panose="05000000000000000000" pitchFamily="2" charset="2"/>
              </a:rPr>
              <a:t> Internet Apps are end </a:t>
            </a:r>
            <a:r>
              <a:rPr lang="en-GB" sz="450" kern="100" spc="-46" dirty="0">
                <a:solidFill>
                  <a:schemeClr val="accent1"/>
                </a:solidFill>
                <a:latin typeface="Verdana" panose="020B0604030504040204" pitchFamily="34" charset="0"/>
                <a:ea typeface="Verdana" panose="020B0604030504040204" pitchFamily="34" charset="0"/>
                <a:sym typeface="Wingdings" panose="05000000000000000000" pitchFamily="2" charset="2"/>
              </a:rPr>
              <a:t>system apps/processes. </a:t>
            </a:r>
            <a:r>
              <a:rPr lang="en-GB" sz="450" kern="100" spc="-46" dirty="0">
                <a:latin typeface="Verdana" panose="020B0604030504040204" pitchFamily="34" charset="0"/>
                <a:ea typeface="Verdana" panose="020B0604030504040204" pitchFamily="34" charset="0"/>
                <a:sym typeface="Wingdings" panose="05000000000000000000" pitchFamily="2" charset="2"/>
              </a:rPr>
              <a:t>Processes may exchange messages which act as inputs to others. Processes run on diff hardware/OS, but they must be able to address one another to communicate. Protocols give layer a of abstraction.</a:t>
            </a:r>
          </a:p>
          <a:p>
            <a:r>
              <a:rPr lang="en-GB" sz="450" kern="100" spc="-46" dirty="0">
                <a:latin typeface="Verdana" panose="020B0604030504040204" pitchFamily="34" charset="0"/>
                <a:ea typeface="Verdana" panose="020B0604030504040204" pitchFamily="34" charset="0"/>
                <a:sym typeface="Wingdings" panose="05000000000000000000" pitchFamily="2" charset="2"/>
              </a:rPr>
              <a:t>End systems might have multiple processes that are networking – we distinguish them by their </a:t>
            </a:r>
            <a:r>
              <a:rPr lang="en-GB" sz="450" b="1" kern="100" spc="-46" dirty="0">
                <a:latin typeface="Verdana" panose="020B0604030504040204" pitchFamily="34" charset="0"/>
                <a:ea typeface="Verdana" panose="020B0604030504040204" pitchFamily="34" charset="0"/>
                <a:sym typeface="Wingdings" panose="05000000000000000000" pitchFamily="2" charset="2"/>
              </a:rPr>
              <a:t>port number </a:t>
            </a:r>
            <a:r>
              <a:rPr lang="en-GB" sz="450" kern="100" spc="-46" dirty="0">
                <a:latin typeface="Verdana" panose="020B0604030504040204" pitchFamily="34" charset="0"/>
                <a:ea typeface="Verdana" panose="020B0604030504040204" pitchFamily="34" charset="0"/>
                <a:sym typeface="Wingdings" panose="05000000000000000000" pitchFamily="2" charset="2"/>
              </a:rPr>
              <a:t>(used by </a:t>
            </a:r>
            <a:r>
              <a:rPr lang="en-GB" sz="450" kern="100" spc="-46" dirty="0" err="1">
                <a:solidFill>
                  <a:srgbClr val="00B050"/>
                </a:solidFill>
                <a:latin typeface="Verdana" panose="020B0604030504040204" pitchFamily="34" charset="0"/>
                <a:ea typeface="Verdana" panose="020B0604030504040204" pitchFamily="34" charset="0"/>
                <a:sym typeface="Wingdings" panose="05000000000000000000" pitchFamily="2" charset="2"/>
              </a:rPr>
              <a:t>TLayer</a:t>
            </a:r>
            <a:r>
              <a:rPr lang="en-GB" sz="450" kern="100" spc="-46" dirty="0">
                <a:latin typeface="Verdana" panose="020B0604030504040204" pitchFamily="34" charset="0"/>
                <a:ea typeface="Verdana" panose="020B0604030504040204" pitchFamily="34" charset="0"/>
                <a:sym typeface="Wingdings" panose="05000000000000000000" pitchFamily="2" charset="2"/>
              </a:rPr>
              <a:t>).</a:t>
            </a:r>
          </a:p>
          <a:p>
            <a:r>
              <a:rPr lang="en-GB" sz="450" kern="100" spc="-46" dirty="0">
                <a:latin typeface="Verdana" panose="020B0604030504040204" pitchFamily="34" charset="0"/>
                <a:ea typeface="Verdana" panose="020B0604030504040204" pitchFamily="34" charset="0"/>
                <a:sym typeface="Wingdings" panose="05000000000000000000" pitchFamily="2" charset="2"/>
              </a:rPr>
              <a:t>Between two communication processes there are two roles:</a:t>
            </a:r>
          </a:p>
          <a:p>
            <a:r>
              <a:rPr lang="en-GB" sz="450" b="1" kern="100" spc="-46" dirty="0">
                <a:latin typeface="Verdana" panose="020B0604030504040204" pitchFamily="34" charset="0"/>
                <a:ea typeface="Verdana" panose="020B0604030504040204" pitchFamily="34" charset="0"/>
                <a:sym typeface="Wingdings" panose="05000000000000000000" pitchFamily="2" charset="2"/>
              </a:rPr>
              <a:t>1) Client: </a:t>
            </a:r>
            <a:r>
              <a:rPr lang="en-GB" sz="450" kern="100" spc="-46" dirty="0">
                <a:latin typeface="Verdana" panose="020B0604030504040204" pitchFamily="34" charset="0"/>
                <a:ea typeface="Verdana" panose="020B0604030504040204" pitchFamily="34" charset="0"/>
                <a:sym typeface="Wingdings" panose="05000000000000000000" pitchFamily="2" charset="2"/>
              </a:rPr>
              <a:t>Initiates communication. If on a </a:t>
            </a:r>
            <a:r>
              <a:rPr lang="en-GB" sz="450" kern="100" spc="-46" dirty="0">
                <a:solidFill>
                  <a:srgbClr val="00B050"/>
                </a:solidFill>
                <a:latin typeface="Verdana" panose="020B0604030504040204" pitchFamily="34" charset="0"/>
                <a:ea typeface="Verdana" panose="020B0604030504040204" pitchFamily="34" charset="0"/>
                <a:sym typeface="Wingdings" panose="05000000000000000000" pitchFamily="2" charset="2"/>
              </a:rPr>
              <a:t>connection oriented </a:t>
            </a:r>
            <a:r>
              <a:rPr lang="en-GB" sz="450" kern="100" spc="-46" dirty="0">
                <a:latin typeface="Verdana" panose="020B0604030504040204" pitchFamily="34" charset="0"/>
                <a:ea typeface="Verdana" panose="020B0604030504040204" pitchFamily="34" charset="0"/>
                <a:sym typeface="Wingdings" panose="05000000000000000000" pitchFamily="2" charset="2"/>
              </a:rPr>
              <a:t>service, the client establishes this connection. </a:t>
            </a:r>
          </a:p>
          <a:p>
            <a:r>
              <a:rPr lang="en-GB" sz="450" b="1" kern="100" spc="-46" dirty="0">
                <a:latin typeface="Verdana" panose="020B0604030504040204" pitchFamily="34" charset="0"/>
                <a:ea typeface="Verdana" panose="020B0604030504040204" pitchFamily="34" charset="0"/>
                <a:sym typeface="Wingdings" panose="05000000000000000000" pitchFamily="2" charset="2"/>
              </a:rPr>
              <a:t>Using Sockets: </a:t>
            </a:r>
            <a:r>
              <a:rPr lang="en-GB" sz="450" kern="100" spc="-46" dirty="0">
                <a:latin typeface="Verdana" panose="020B0604030504040204" pitchFamily="34" charset="0"/>
                <a:ea typeface="Verdana" panose="020B0604030504040204" pitchFamily="34" charset="0"/>
                <a:sym typeface="Wingdings" panose="05000000000000000000" pitchFamily="2" charset="2"/>
              </a:rPr>
              <a:t>Creates Socket C by connecting to server, Use C by writing/reading to/from, Disconnect and destroy C.</a:t>
            </a:r>
            <a:endParaRPr lang="en-GB" sz="450" b="1" kern="100" spc="-46" dirty="0">
              <a:latin typeface="Verdana" panose="020B0604030504040204" pitchFamily="34" charset="0"/>
              <a:ea typeface="Verdana" panose="020B0604030504040204" pitchFamily="34" charset="0"/>
              <a:sym typeface="Wingdings" panose="05000000000000000000" pitchFamily="2" charset="2"/>
            </a:endParaRPr>
          </a:p>
          <a:p>
            <a:r>
              <a:rPr lang="en-GB" sz="450" b="1" kern="100" spc="-46" dirty="0">
                <a:latin typeface="Verdana" panose="020B0604030504040204" pitchFamily="34" charset="0"/>
                <a:ea typeface="Verdana" panose="020B0604030504040204" pitchFamily="34" charset="0"/>
                <a:sym typeface="Wingdings" panose="05000000000000000000" pitchFamily="2" charset="2"/>
              </a:rPr>
              <a:t>2) Server: </a:t>
            </a:r>
            <a:r>
              <a:rPr lang="en-GB" sz="450" kern="100" spc="-46" dirty="0">
                <a:latin typeface="Verdana" panose="020B0604030504040204" pitchFamily="34" charset="0"/>
                <a:ea typeface="Verdana" panose="020B0604030504040204" pitchFamily="34" charset="0"/>
                <a:sym typeface="Wingdings" panose="05000000000000000000" pitchFamily="2" charset="2"/>
              </a:rPr>
              <a:t>Waits to be connected to/for communication. If on a connection oriented service, the server passively accepts conn. </a:t>
            </a:r>
            <a:r>
              <a:rPr lang="en-GB" sz="450" kern="100" spc="-46" dirty="0" err="1">
                <a:latin typeface="Verdana" panose="020B0604030504040204" pitchFamily="34" charset="0"/>
                <a:ea typeface="Verdana" panose="020B0604030504040204" pitchFamily="34" charset="0"/>
                <a:sym typeface="Wingdings" panose="05000000000000000000" pitchFamily="2" charset="2"/>
              </a:rPr>
              <a:t>reqs</a:t>
            </a:r>
            <a:r>
              <a:rPr lang="en-GB" sz="450" kern="100" spc="-46" dirty="0">
                <a:latin typeface="Verdana" panose="020B0604030504040204" pitchFamily="34" charset="0"/>
                <a:ea typeface="Verdana" panose="020B0604030504040204" pitchFamily="34" charset="0"/>
                <a:sym typeface="Wingdings" panose="05000000000000000000" pitchFamily="2" charset="2"/>
              </a:rPr>
              <a:t>.</a:t>
            </a:r>
          </a:p>
          <a:p>
            <a:r>
              <a:rPr lang="en-GB" sz="450" kern="100" spc="-46" dirty="0">
                <a:latin typeface="Verdana" panose="020B0604030504040204" pitchFamily="34" charset="0"/>
                <a:ea typeface="Verdana" panose="020B0604030504040204" pitchFamily="34" charset="0"/>
                <a:sym typeface="Wingdings" panose="05000000000000000000" pitchFamily="2" charset="2"/>
              </a:rPr>
              <a:t>If apps have processes acting both as Client and Server, it’s P2P arch.</a:t>
            </a:r>
          </a:p>
          <a:p>
            <a:r>
              <a:rPr lang="en-GB" sz="450" b="1" kern="100" spc="-46" dirty="0">
                <a:latin typeface="Verdana" panose="020B0604030504040204" pitchFamily="34" charset="0"/>
                <a:ea typeface="Verdana" panose="020B0604030504040204" pitchFamily="34" charset="0"/>
              </a:rPr>
              <a:t>Using Sockets: </a:t>
            </a:r>
            <a:r>
              <a:rPr lang="en-GB" sz="450" kern="100" spc="-46" dirty="0">
                <a:latin typeface="Verdana" panose="020B0604030504040204" pitchFamily="34" charset="0"/>
                <a:ea typeface="Verdana" panose="020B0604030504040204" pitchFamily="34" charset="0"/>
              </a:rPr>
              <a:t>Create Socket S by accepting connection on port P. R/W data from socket to use it. Disconnect and Destroy S</a:t>
            </a:r>
          </a:p>
          <a:p>
            <a:r>
              <a:rPr lang="en-GB" sz="450" b="1" u="sng" kern="100" spc="-46" dirty="0">
                <a:latin typeface="Verdana" panose="020B0604030504040204" pitchFamily="34" charset="0"/>
                <a:ea typeface="Verdana" panose="020B0604030504040204" pitchFamily="34" charset="0"/>
              </a:rPr>
              <a:t>2.1) World Wide Web: </a:t>
            </a:r>
            <a:r>
              <a:rPr lang="en-GB" sz="450" kern="100" spc="-46" dirty="0">
                <a:latin typeface="Verdana" panose="020B0604030504040204" pitchFamily="34" charset="0"/>
                <a:ea typeface="Verdana" panose="020B0604030504040204" pitchFamily="34" charset="0"/>
              </a:rPr>
              <a:t>Based on </a:t>
            </a:r>
            <a:r>
              <a:rPr lang="en-GB" sz="450" b="1" kern="100" spc="-46" dirty="0">
                <a:latin typeface="Verdana" panose="020B0604030504040204" pitchFamily="34" charset="0"/>
                <a:ea typeface="Verdana" panose="020B0604030504040204" pitchFamily="34" charset="0"/>
              </a:rPr>
              <a:t>hypertext/links. </a:t>
            </a:r>
            <a:r>
              <a:rPr lang="en-GB" sz="450" kern="100" spc="-46" dirty="0">
                <a:latin typeface="Verdana" panose="020B0604030504040204" pitchFamily="34" charset="0"/>
                <a:ea typeface="Verdana" panose="020B0604030504040204" pitchFamily="34" charset="0"/>
              </a:rPr>
              <a:t>Glorified FTP, transfers </a:t>
            </a:r>
            <a:r>
              <a:rPr lang="en-GB" sz="450" b="1" kern="100" spc="-46" dirty="0">
                <a:latin typeface="Verdana" panose="020B0604030504040204" pitchFamily="34" charset="0"/>
                <a:ea typeface="Verdana" panose="020B0604030504040204" pitchFamily="34" charset="0"/>
              </a:rPr>
              <a:t>plaintext web files</a:t>
            </a:r>
            <a:r>
              <a:rPr lang="en-GB" sz="450" kern="100" spc="-46" dirty="0">
                <a:latin typeface="Verdana" panose="020B0604030504040204" pitchFamily="34" charset="0"/>
                <a:ea typeface="Verdana" panose="020B0604030504040204" pitchFamily="34" charset="0"/>
              </a:rPr>
              <a:t>. Success </a:t>
            </a:r>
            <a:r>
              <a:rPr lang="en-GB" sz="450" kern="100" spc="-46" dirty="0" err="1">
                <a:latin typeface="Verdana" panose="020B0604030504040204" pitchFamily="34" charset="0"/>
                <a:ea typeface="Verdana" panose="020B0604030504040204" pitchFamily="34" charset="0"/>
              </a:rPr>
              <a:t>bc</a:t>
            </a:r>
            <a:r>
              <a:rPr lang="en-GB" sz="450" kern="100" spc="-46" dirty="0">
                <a:latin typeface="Verdana" panose="020B0604030504040204" pitchFamily="34" charset="0"/>
                <a:ea typeface="Verdana" panose="020B0604030504040204" pitchFamily="34" charset="0"/>
              </a:rPr>
              <a:t> of: simplicity of HTML and HTTP (Stateless Protocol). Easy to learn/use, GUI Browsers.</a:t>
            </a:r>
            <a:endParaRPr lang="en-GB" sz="450" b="1" u="sng" kern="100" spc="-46" dirty="0">
              <a:latin typeface="Verdana" panose="020B0604030504040204" pitchFamily="34" charset="0"/>
              <a:ea typeface="Verdana" panose="020B0604030504040204" pitchFamily="34" charset="0"/>
            </a:endParaRPr>
          </a:p>
          <a:p>
            <a:r>
              <a:rPr lang="en-GB" sz="450" b="1" u="sng" kern="100" spc="-46" dirty="0">
                <a:latin typeface="Verdana" panose="020B0604030504040204" pitchFamily="34" charset="0"/>
                <a:ea typeface="Verdana" panose="020B0604030504040204" pitchFamily="34" charset="0"/>
              </a:rPr>
              <a:t>2.2) Web Terminology:</a:t>
            </a:r>
          </a:p>
          <a:p>
            <a:r>
              <a:rPr lang="en-GB" sz="450" b="1" kern="100" spc="-46" dirty="0">
                <a:latin typeface="Verdana" panose="020B0604030504040204" pitchFamily="34" charset="0"/>
                <a:ea typeface="Verdana" panose="020B0604030504040204" pitchFamily="34" charset="0"/>
              </a:rPr>
              <a:t>Document</a:t>
            </a:r>
            <a:r>
              <a:rPr lang="en-GB" sz="450" kern="100" spc="-46" dirty="0">
                <a:latin typeface="Verdana" panose="020B0604030504040204" pitchFamily="34" charset="0"/>
                <a:ea typeface="Verdana" panose="020B0604030504040204" pitchFamily="34" charset="0"/>
              </a:rPr>
              <a:t>: A webpage, a website containing several. </a:t>
            </a:r>
          </a:p>
          <a:p>
            <a:r>
              <a:rPr lang="en-GB" sz="450" b="1" kern="100" spc="-46" dirty="0">
                <a:latin typeface="Verdana" panose="020B0604030504040204" pitchFamily="34" charset="0"/>
                <a:ea typeface="Verdana" panose="020B0604030504040204" pitchFamily="34" charset="0"/>
              </a:rPr>
              <a:t>Objects</a:t>
            </a:r>
            <a:r>
              <a:rPr lang="en-GB" sz="450" kern="100" spc="-46" dirty="0">
                <a:latin typeface="Verdana" panose="020B0604030504040204" pitchFamily="34" charset="0"/>
                <a:ea typeface="Verdana" panose="020B0604030504040204" pitchFamily="34" charset="0"/>
              </a:rPr>
              <a:t>: A file, documents may contain several (HTML, JS, video). </a:t>
            </a:r>
            <a:r>
              <a:rPr lang="en-GB" sz="450" b="1" kern="100" spc="-46" dirty="0">
                <a:latin typeface="Verdana" panose="020B0604030504040204" pitchFamily="34" charset="0"/>
                <a:ea typeface="Verdana" panose="020B0604030504040204" pitchFamily="34" charset="0"/>
              </a:rPr>
              <a:t>URL</a:t>
            </a:r>
            <a:r>
              <a:rPr lang="en-GB" sz="450" kern="100" spc="-46" dirty="0">
                <a:latin typeface="Verdana" panose="020B0604030504040204" pitchFamily="34" charset="0"/>
                <a:ea typeface="Verdana" panose="020B0604030504040204" pitchFamily="34" charset="0"/>
              </a:rPr>
              <a:t>: Uniform Resource Locator (specifies the address of an object). </a:t>
            </a:r>
            <a:r>
              <a:rPr lang="en-GB" sz="450" b="1" kern="100" spc="-46" dirty="0">
                <a:latin typeface="Verdana" panose="020B0604030504040204" pitchFamily="34" charset="0"/>
                <a:ea typeface="Verdana" panose="020B0604030504040204" pitchFamily="34" charset="0"/>
              </a:rPr>
              <a:t>Browser</a:t>
            </a:r>
            <a:r>
              <a:rPr lang="en-GB" sz="450" kern="100" spc="-46" dirty="0">
                <a:latin typeface="Verdana" panose="020B0604030504040204" pitchFamily="34" charset="0"/>
                <a:ea typeface="Verdana" panose="020B0604030504040204" pitchFamily="34" charset="0"/>
              </a:rPr>
              <a:t>: Program to request, receive docs and process the document to display graphically. </a:t>
            </a:r>
          </a:p>
          <a:p>
            <a:r>
              <a:rPr lang="en-GB" sz="450" b="1" kern="100" spc="-46" dirty="0">
                <a:latin typeface="Verdana" panose="020B0604030504040204" pitchFamily="34" charset="0"/>
                <a:ea typeface="Verdana" panose="020B0604030504040204" pitchFamily="34" charset="0"/>
              </a:rPr>
              <a:t>Web Server: </a:t>
            </a:r>
            <a:r>
              <a:rPr lang="en-GB" sz="450" kern="100" spc="-46" dirty="0">
                <a:latin typeface="Verdana" panose="020B0604030504040204" pitchFamily="34" charset="0"/>
                <a:ea typeface="Verdana" panose="020B0604030504040204" pitchFamily="34" charset="0"/>
              </a:rPr>
              <a:t>An </a:t>
            </a:r>
            <a:r>
              <a:rPr lang="en-GB" sz="450" kern="100" spc="-46" dirty="0">
                <a:solidFill>
                  <a:schemeClr val="accent1"/>
                </a:solidFill>
                <a:latin typeface="Verdana" panose="020B0604030504040204" pitchFamily="34" charset="0"/>
                <a:ea typeface="Verdana" panose="020B0604030504040204" pitchFamily="34" charset="0"/>
              </a:rPr>
              <a:t>application</a:t>
            </a:r>
            <a:r>
              <a:rPr lang="en-GB" sz="450" kern="100" spc="-46" dirty="0">
                <a:latin typeface="Verdana" panose="020B0604030504040204" pitchFamily="34" charset="0"/>
                <a:ea typeface="Verdana" panose="020B0604030504040204" pitchFamily="34" charset="0"/>
              </a:rPr>
              <a:t> containing document and objects, serving them to clients over HTTP.</a:t>
            </a:r>
          </a:p>
          <a:p>
            <a:r>
              <a:rPr lang="en-GB" sz="450" b="1" u="sng" kern="100" spc="-46" dirty="0">
                <a:latin typeface="Verdana" panose="020B0604030504040204" pitchFamily="34" charset="0"/>
                <a:ea typeface="Verdana" panose="020B0604030504040204" pitchFamily="34" charset="0"/>
              </a:rPr>
              <a:t>2.3) HTTP:</a:t>
            </a:r>
            <a:r>
              <a:rPr lang="en-GB" sz="450" kern="100" spc="-46" dirty="0">
                <a:latin typeface="Verdana" panose="020B0604030504040204" pitchFamily="34" charset="0"/>
                <a:ea typeface="Verdana" panose="020B0604030504040204" pitchFamily="34" charset="0"/>
              </a:rPr>
              <a:t> Use </a:t>
            </a:r>
            <a:r>
              <a:rPr lang="en-GB" sz="450" kern="100" spc="-46" dirty="0">
                <a:solidFill>
                  <a:srgbClr val="00B050"/>
                </a:solidFill>
                <a:latin typeface="Verdana" panose="020B0604030504040204" pitchFamily="34" charset="0"/>
                <a:ea typeface="Verdana" panose="020B0604030504040204" pitchFamily="34" charset="0"/>
              </a:rPr>
              <a:t>connection-oriented</a:t>
            </a:r>
            <a:r>
              <a:rPr lang="en-GB" sz="450" kern="100" spc="-46" dirty="0">
                <a:latin typeface="Verdana" panose="020B0604030504040204" pitchFamily="34" charset="0"/>
                <a:ea typeface="Verdana" panose="020B0604030504040204" pitchFamily="34" charset="0"/>
              </a:rPr>
              <a:t> </a:t>
            </a:r>
            <a:r>
              <a:rPr lang="en-GB" sz="450" kern="100" spc="-46" dirty="0">
                <a:solidFill>
                  <a:srgbClr val="00B050"/>
                </a:solidFill>
                <a:latin typeface="Verdana" panose="020B0604030504040204" pitchFamily="34" charset="0"/>
                <a:ea typeface="Verdana" panose="020B0604030504040204" pitchFamily="34" charset="0"/>
              </a:rPr>
              <a:t>transport</a:t>
            </a:r>
            <a:r>
              <a:rPr lang="en-GB" sz="450" kern="100" spc="-46" dirty="0">
                <a:latin typeface="Verdana" panose="020B0604030504040204" pitchFamily="34" charset="0"/>
                <a:ea typeface="Verdana" panose="020B0604030504040204" pitchFamily="34" charset="0"/>
              </a:rPr>
              <a:t>(TCP)</a:t>
            </a:r>
            <a:r>
              <a:rPr lang="en-GB" sz="450" kern="100" spc="-46" dirty="0" err="1">
                <a:latin typeface="Verdana" panose="020B0604030504040204" pitchFamily="34" charset="0"/>
                <a:ea typeface="Verdana" panose="020B0604030504040204" pitchFamily="34" charset="0"/>
              </a:rPr>
              <a:t>tho</a:t>
            </a:r>
            <a:r>
              <a:rPr lang="en-GB" sz="450" kern="100" spc="-46" dirty="0">
                <a:latin typeface="Verdana" panose="020B0604030504040204" pitchFamily="34" charset="0"/>
                <a:ea typeface="Verdana" panose="020B0604030504040204" pitchFamily="34" charset="0"/>
              </a:rPr>
              <a:t> works w/UDP.</a:t>
            </a:r>
          </a:p>
          <a:p>
            <a:r>
              <a:rPr lang="en-GB" sz="450" b="1" kern="100" spc="-46" dirty="0">
                <a:latin typeface="Verdana" panose="020B0604030504040204" pitchFamily="34" charset="0"/>
                <a:ea typeface="Verdana" panose="020B0604030504040204" pitchFamily="34" charset="0"/>
              </a:rPr>
              <a:t>Stateless, </a:t>
            </a:r>
            <a:r>
              <a:rPr lang="en-GB" sz="450" kern="100" spc="-46" dirty="0">
                <a:latin typeface="Verdana" panose="020B0604030504040204" pitchFamily="34" charset="0"/>
                <a:ea typeface="Verdana" panose="020B0604030504040204" pitchFamily="34" charset="0"/>
              </a:rPr>
              <a:t>each request and response is a single unit, if a request is dropped no others are affected.</a:t>
            </a:r>
          </a:p>
          <a:p>
            <a:r>
              <a:rPr lang="en-GB" sz="450" b="1" kern="100" spc="-46" dirty="0">
                <a:latin typeface="Verdana" panose="020B0604030504040204" pitchFamily="34" charset="0"/>
                <a:ea typeface="Verdana" panose="020B0604030504040204" pitchFamily="34" charset="0"/>
              </a:rPr>
              <a:t>1) HTTP /1.0: </a:t>
            </a:r>
            <a:r>
              <a:rPr lang="en-GB" sz="450" kern="100" spc="-46" dirty="0">
                <a:latin typeface="Verdana" panose="020B0604030504040204" pitchFamily="34" charset="0"/>
                <a:ea typeface="Verdana" panose="020B0604030504040204" pitchFamily="34" charset="0"/>
              </a:rPr>
              <a:t>Uses one TCP connection per object. Inefficient, requires many objects to be spawned and destroyed.</a:t>
            </a:r>
          </a:p>
          <a:p>
            <a:r>
              <a:rPr lang="en-GB" sz="450" b="1" kern="100" spc="-46" dirty="0">
                <a:latin typeface="Verdana" panose="020B0604030504040204" pitchFamily="34" charset="0"/>
                <a:ea typeface="Verdana" panose="020B0604030504040204" pitchFamily="34" charset="0"/>
              </a:rPr>
              <a:t>2) HTTP /1.1:</a:t>
            </a:r>
            <a:r>
              <a:rPr lang="en-GB" sz="450" kern="100" spc="-46" dirty="0">
                <a:latin typeface="Verdana" panose="020B0604030504040204" pitchFamily="34" charset="0"/>
                <a:ea typeface="Verdana" panose="020B0604030504040204" pitchFamily="34" charset="0"/>
              </a:rPr>
              <a:t> Most popular. Same TCP connection issues multiple requests and responses. Default is persistent communication, but  request with “Connection: close” closes it after </a:t>
            </a:r>
            <a:r>
              <a:rPr lang="en-GB" sz="450" kern="100" spc="-46" dirty="0" err="1">
                <a:latin typeface="Verdana" panose="020B0604030504040204" pitchFamily="34" charset="0"/>
                <a:ea typeface="Verdana" panose="020B0604030504040204" pitchFamily="34" charset="0"/>
              </a:rPr>
              <a:t>reqs</a:t>
            </a:r>
            <a:r>
              <a:rPr lang="en-GB" sz="450" kern="100" spc="-46" dirty="0">
                <a:latin typeface="Verdana" panose="020B0604030504040204" pitchFamily="34" charset="0"/>
                <a:ea typeface="Verdana" panose="020B0604030504040204" pitchFamily="34" charset="0"/>
              </a:rPr>
              <a:t>/responses sent.</a:t>
            </a:r>
          </a:p>
          <a:p>
            <a:r>
              <a:rPr lang="en-GB" sz="450" b="1" kern="100" spc="-46" dirty="0">
                <a:latin typeface="Verdana" panose="020B0604030504040204" pitchFamily="34" charset="0"/>
                <a:ea typeface="Verdana" panose="020B0604030504040204" pitchFamily="34" charset="0"/>
              </a:rPr>
              <a:t>3) HTTP /2: </a:t>
            </a:r>
            <a:r>
              <a:rPr lang="en-GB" sz="450" kern="100" spc="-46" dirty="0">
                <a:latin typeface="Verdana" panose="020B0604030504040204" pitchFamily="34" charset="0"/>
                <a:ea typeface="Verdana" panose="020B0604030504040204" pitchFamily="34" charset="0"/>
              </a:rPr>
              <a:t>Faster. Expected to replace 1.1. Exchanges content in binary, more compact &amp; faster. Fully multiplexed, </a:t>
            </a:r>
            <a:r>
              <a:rPr lang="en-GB" sz="450" b="1" kern="100" spc="-46" dirty="0">
                <a:latin typeface="Verdana" panose="020B0604030504040204" pitchFamily="34" charset="0"/>
                <a:ea typeface="Verdana" panose="020B0604030504040204" pitchFamily="34" charset="0"/>
              </a:rPr>
              <a:t>allows pipelining. </a:t>
            </a:r>
            <a:r>
              <a:rPr lang="en-GB" sz="450" kern="100" spc="-46" dirty="0">
                <a:latin typeface="Verdana" panose="020B0604030504040204" pitchFamily="34" charset="0"/>
                <a:ea typeface="Verdana" panose="020B0604030504040204" pitchFamily="34" charset="0"/>
              </a:rPr>
              <a:t> Can use a single TCP connection with requests in parallel.</a:t>
            </a:r>
          </a:p>
          <a:p>
            <a:r>
              <a:rPr lang="en-GB" sz="450" b="1" kern="100" spc="-46" dirty="0">
                <a:latin typeface="Verdana" panose="020B0604030504040204" pitchFamily="34" charset="0"/>
                <a:ea typeface="Verdana" panose="020B0604030504040204" pitchFamily="34" charset="0"/>
              </a:rPr>
              <a:t>4) HTTP /3: </a:t>
            </a:r>
            <a:r>
              <a:rPr lang="en-GB" sz="450" kern="100" spc="-46" dirty="0">
                <a:latin typeface="Verdana" panose="020B0604030504040204" pitchFamily="34" charset="0"/>
                <a:ea typeface="Verdana" panose="020B0604030504040204" pitchFamily="34" charset="0"/>
              </a:rPr>
              <a:t>Uses UDP for exchanges, faster. Still in development.</a:t>
            </a:r>
          </a:p>
          <a:p>
            <a:r>
              <a:rPr lang="en-GB" sz="450" b="1" u="sng" kern="100" spc="-46" dirty="0">
                <a:latin typeface="Verdana" panose="020B0604030504040204" pitchFamily="34" charset="0"/>
                <a:ea typeface="Verdana" panose="020B0604030504040204" pitchFamily="34" charset="0"/>
              </a:rPr>
              <a:t>2.4) Anatomy of a HTTP Request / Response</a:t>
            </a:r>
          </a:p>
          <a:p>
            <a:r>
              <a:rPr lang="en-GB" sz="450" kern="100" spc="-46" dirty="0">
                <a:latin typeface="Verdana" panose="020B0604030504040204" pitchFamily="34" charset="0"/>
                <a:ea typeface="Verdana" panose="020B0604030504040204" pitchFamily="34" charset="0"/>
              </a:rPr>
              <a:t>1) </a:t>
            </a:r>
            <a:r>
              <a:rPr lang="en-GB" sz="450" b="1" kern="100" spc="-46" dirty="0">
                <a:latin typeface="Verdana" panose="020B0604030504040204" pitchFamily="34" charset="0"/>
                <a:ea typeface="Verdana" panose="020B0604030504040204" pitchFamily="34" charset="0"/>
              </a:rPr>
              <a:t>Request</a:t>
            </a:r>
            <a:r>
              <a:rPr lang="en-GB" sz="450" kern="100" spc="-46" dirty="0">
                <a:latin typeface="Verdana" panose="020B0604030504040204" pitchFamily="34" charset="0"/>
                <a:ea typeface="Verdana" panose="020B0604030504040204" pitchFamily="34" charset="0"/>
              </a:rPr>
              <a:t> </a:t>
            </a:r>
            <a:r>
              <a:rPr lang="en-GB" sz="450" b="1" kern="100" spc="-46" dirty="0">
                <a:latin typeface="Verdana" panose="020B0604030504040204" pitchFamily="34" charset="0"/>
                <a:ea typeface="Verdana" panose="020B0604030504040204" pitchFamily="34" charset="0"/>
              </a:rPr>
              <a:t>Contains</a:t>
            </a:r>
            <a:r>
              <a:rPr lang="en-GB" sz="450" kern="100" spc="-46" dirty="0">
                <a:latin typeface="Verdana" panose="020B0604030504040204" pitchFamily="34" charset="0"/>
                <a:ea typeface="Verdana" panose="020B0604030504040204" pitchFamily="34" charset="0"/>
              </a:rPr>
              <a:t>: Protocol version, URL specification, Connection </a:t>
            </a:r>
            <a:r>
              <a:rPr lang="en-GB" sz="450" kern="100" spc="-46" dirty="0" err="1">
                <a:latin typeface="Verdana" panose="020B0604030504040204" pitchFamily="34" charset="0"/>
                <a:ea typeface="Verdana" panose="020B0604030504040204" pitchFamily="34" charset="0"/>
              </a:rPr>
              <a:t>Attrs</a:t>
            </a:r>
            <a:r>
              <a:rPr lang="en-GB" sz="450" kern="100" spc="-46" dirty="0">
                <a:latin typeface="Verdana" panose="020B0604030504040204" pitchFamily="34" charset="0"/>
                <a:ea typeface="Verdana" panose="020B0604030504040204" pitchFamily="34" charset="0"/>
              </a:rPr>
              <a:t>, Content/Feature Negotiation.</a:t>
            </a:r>
          </a:p>
          <a:p>
            <a:r>
              <a:rPr lang="en-GB" sz="450" kern="100" spc="-46" dirty="0">
                <a:latin typeface="Verdana" panose="020B0604030504040204" pitchFamily="34" charset="0"/>
                <a:ea typeface="Verdana" panose="020B0604030504040204" pitchFamily="34" charset="0"/>
              </a:rPr>
              <a:t>2) </a:t>
            </a:r>
            <a:r>
              <a:rPr lang="en-GB" sz="450" b="1" kern="100" spc="-46" dirty="0">
                <a:latin typeface="Verdana" panose="020B0604030504040204" pitchFamily="34" charset="0"/>
                <a:ea typeface="Verdana" panose="020B0604030504040204" pitchFamily="34" charset="0"/>
              </a:rPr>
              <a:t>Response</a:t>
            </a:r>
            <a:r>
              <a:rPr lang="en-GB" sz="450" kern="100" spc="-46" dirty="0">
                <a:latin typeface="Verdana" panose="020B0604030504040204" pitchFamily="34" charset="0"/>
                <a:ea typeface="Verdana" panose="020B0604030504040204" pitchFamily="34" charset="0"/>
              </a:rPr>
              <a:t> </a:t>
            </a:r>
            <a:r>
              <a:rPr lang="en-GB" sz="450" b="1" kern="100" spc="-46" dirty="0">
                <a:latin typeface="Verdana" panose="020B0604030504040204" pitchFamily="34" charset="0"/>
                <a:ea typeface="Verdana" panose="020B0604030504040204" pitchFamily="34" charset="0"/>
              </a:rPr>
              <a:t>Contains</a:t>
            </a:r>
            <a:r>
              <a:rPr lang="en-GB" sz="450" kern="100" spc="-46" dirty="0">
                <a:latin typeface="Verdana" panose="020B0604030504040204" pitchFamily="34" charset="0"/>
                <a:ea typeface="Verdana" panose="020B0604030504040204" pitchFamily="34" charset="0"/>
              </a:rPr>
              <a:t>: Protocol version, reply status/value, Conn.  </a:t>
            </a:r>
            <a:r>
              <a:rPr lang="en-GB" sz="450" kern="100" spc="-46" dirty="0" err="1">
                <a:latin typeface="Verdana" panose="020B0604030504040204" pitchFamily="34" charset="0"/>
                <a:ea typeface="Verdana" panose="020B0604030504040204" pitchFamily="34" charset="0"/>
              </a:rPr>
              <a:t>Attrs</a:t>
            </a:r>
            <a:r>
              <a:rPr lang="en-GB" sz="450" kern="100" spc="-46" dirty="0">
                <a:latin typeface="Verdana" panose="020B0604030504040204" pitchFamily="34" charset="0"/>
                <a:ea typeface="Verdana" panose="020B0604030504040204" pitchFamily="34" charset="0"/>
              </a:rPr>
              <a:t>, Object </a:t>
            </a:r>
            <a:r>
              <a:rPr lang="en-GB" sz="450" kern="100" spc="-46" dirty="0" err="1">
                <a:latin typeface="Verdana" panose="020B0604030504040204" pitchFamily="34" charset="0"/>
                <a:ea typeface="Verdana" panose="020B0604030504040204" pitchFamily="34" charset="0"/>
              </a:rPr>
              <a:t>Attrs</a:t>
            </a:r>
            <a:r>
              <a:rPr lang="en-GB" sz="450" kern="100" spc="-46" dirty="0">
                <a:latin typeface="Verdana" panose="020B0604030504040204" pitchFamily="34" charset="0"/>
                <a:ea typeface="Verdana" panose="020B0604030504040204" pitchFamily="34" charset="0"/>
              </a:rPr>
              <a:t>, Content Specification (type, length), Content (</a:t>
            </a:r>
            <a:r>
              <a:rPr lang="en-GB" sz="450" kern="100" spc="-46" dirty="0" err="1">
                <a:latin typeface="Verdana" panose="020B0604030504040204" pitchFamily="34" charset="0"/>
                <a:ea typeface="Verdana" panose="020B0604030504040204" pitchFamily="34" charset="0"/>
              </a:rPr>
              <a:t>objs</a:t>
            </a:r>
            <a:r>
              <a:rPr lang="en-GB" sz="450" kern="100" spc="-46" dirty="0">
                <a:latin typeface="Verdana" panose="020B0604030504040204" pitchFamily="34" charset="0"/>
                <a:ea typeface="Verdana" panose="020B0604030504040204" pitchFamily="34" charset="0"/>
              </a:rPr>
              <a:t>)</a:t>
            </a:r>
          </a:p>
          <a:p>
            <a:r>
              <a:rPr lang="en-GB" sz="450" b="1" kern="100" spc="-46" dirty="0">
                <a:latin typeface="Verdana" panose="020B0604030504040204" pitchFamily="34" charset="0"/>
                <a:ea typeface="Verdana" panose="020B0604030504040204" pitchFamily="34" charset="0"/>
              </a:rPr>
              <a:t>HTTP Methods: GET:</a:t>
            </a:r>
            <a:r>
              <a:rPr lang="en-GB" sz="450" kern="100" spc="-46" dirty="0">
                <a:latin typeface="Verdana" panose="020B0604030504040204" pitchFamily="34" charset="0"/>
                <a:ea typeface="Verdana" panose="020B0604030504040204" pitchFamily="34" charset="0"/>
              </a:rPr>
              <a:t> retrieve object using URL. </a:t>
            </a:r>
            <a:r>
              <a:rPr lang="en-GB" sz="450" b="1" kern="100" spc="-46" dirty="0">
                <a:latin typeface="Verdana" panose="020B0604030504040204" pitchFamily="34" charset="0"/>
                <a:ea typeface="Verdana" panose="020B0604030504040204" pitchFamily="34" charset="0"/>
              </a:rPr>
              <a:t>POST:</a:t>
            </a:r>
            <a:r>
              <a:rPr lang="en-GB" sz="450" kern="100" spc="-46" dirty="0">
                <a:latin typeface="Verdana" panose="020B0604030504040204" pitchFamily="34" charset="0"/>
                <a:ea typeface="Verdana" panose="020B0604030504040204" pitchFamily="34" charset="0"/>
              </a:rPr>
              <a:t> Submit data to server (</a:t>
            </a:r>
            <a:r>
              <a:rPr lang="en-GB" sz="450" kern="100" spc="-46" dirty="0" err="1">
                <a:latin typeface="Verdana" panose="020B0604030504040204" pitchFamily="34" charset="0"/>
                <a:ea typeface="Verdana" panose="020B0604030504040204" pitchFamily="34" charset="0"/>
              </a:rPr>
              <a:t>e.g</a:t>
            </a:r>
            <a:r>
              <a:rPr lang="en-GB" sz="450" kern="100" spc="-46" dirty="0">
                <a:latin typeface="Verdana" panose="020B0604030504040204" pitchFamily="34" charset="0"/>
                <a:ea typeface="Verdana" panose="020B0604030504040204" pitchFamily="34" charset="0"/>
              </a:rPr>
              <a:t> a form, message). </a:t>
            </a:r>
            <a:r>
              <a:rPr lang="en-GB" sz="450" b="1" kern="100" spc="-46" dirty="0">
                <a:latin typeface="Verdana" panose="020B0604030504040204" pitchFamily="34" charset="0"/>
                <a:ea typeface="Verdana" panose="020B0604030504040204" pitchFamily="34" charset="0"/>
              </a:rPr>
              <a:t>HEAD:</a:t>
            </a:r>
            <a:r>
              <a:rPr lang="en-GB" sz="450" kern="100" spc="-46" dirty="0">
                <a:latin typeface="Verdana" panose="020B0604030504040204" pitchFamily="34" charset="0"/>
                <a:ea typeface="Verdana" panose="020B0604030504040204" pitchFamily="34" charset="0"/>
              </a:rPr>
              <a:t> Like get, but only </a:t>
            </a:r>
            <a:r>
              <a:rPr lang="en-GB" sz="450" kern="100" spc="-46" dirty="0" err="1">
                <a:latin typeface="Verdana" panose="020B0604030504040204" pitchFamily="34" charset="0"/>
                <a:ea typeface="Verdana" panose="020B0604030504040204" pitchFamily="34" charset="0"/>
              </a:rPr>
              <a:t>recieve</a:t>
            </a:r>
            <a:r>
              <a:rPr lang="en-GB" sz="450" kern="100" spc="-46" dirty="0">
                <a:latin typeface="Verdana" panose="020B0604030504040204" pitchFamily="34" charset="0"/>
                <a:ea typeface="Verdana" panose="020B0604030504040204" pitchFamily="34" charset="0"/>
              </a:rPr>
              <a:t> the header, used for testing link validity.</a:t>
            </a:r>
          </a:p>
          <a:p>
            <a:r>
              <a:rPr lang="en-GB" sz="450" b="1" kern="100" spc="-46" dirty="0">
                <a:latin typeface="Verdana" panose="020B0604030504040204" pitchFamily="34" charset="0"/>
                <a:ea typeface="Verdana" panose="020B0604030504040204" pitchFamily="34" charset="0"/>
              </a:rPr>
              <a:t>Example Request:                              </a:t>
            </a:r>
          </a:p>
          <a:p>
            <a:r>
              <a:rPr lang="en-GB" sz="450" kern="100" spc="-46" dirty="0">
                <a:solidFill>
                  <a:schemeClr val="accent2"/>
                </a:solidFill>
                <a:latin typeface="Verdana" panose="020B0604030504040204" pitchFamily="34" charset="0"/>
                <a:ea typeface="Verdana" panose="020B0604030504040204" pitchFamily="34" charset="0"/>
              </a:rPr>
              <a:t>GET /~</a:t>
            </a:r>
            <a:r>
              <a:rPr lang="en-GB" sz="450" kern="100" spc="-46" dirty="0" err="1">
                <a:solidFill>
                  <a:schemeClr val="accent2"/>
                </a:solidFill>
                <a:latin typeface="Verdana" panose="020B0604030504040204" pitchFamily="34" charset="0"/>
                <a:ea typeface="Verdana" panose="020B0604030504040204" pitchFamily="34" charset="0"/>
              </a:rPr>
              <a:t>kgk</a:t>
            </a:r>
            <a:r>
              <a:rPr lang="en-GB" sz="450" kern="100" spc="-46" dirty="0">
                <a:solidFill>
                  <a:schemeClr val="accent2"/>
                </a:solidFill>
                <a:latin typeface="Verdana" panose="020B0604030504040204" pitchFamily="34" charset="0"/>
                <a:ea typeface="Verdana" panose="020B0604030504040204" pitchFamily="34" charset="0"/>
              </a:rPr>
              <a:t>/212/index.html HTTP/1.1 </a:t>
            </a:r>
            <a:r>
              <a:rPr lang="en-GB" sz="450" kern="100" spc="-46" dirty="0">
                <a:latin typeface="Verdana" panose="020B0604030504040204" pitchFamily="34" charset="0"/>
                <a:ea typeface="Verdana" panose="020B0604030504040204" pitchFamily="34" charset="0"/>
              </a:rPr>
              <a:t>&lt;-</a:t>
            </a:r>
            <a:r>
              <a:rPr lang="en-GB" sz="450" b="1" kern="100" spc="-46" dirty="0">
                <a:solidFill>
                  <a:schemeClr val="accent2"/>
                </a:solidFill>
                <a:latin typeface="Verdana" panose="020B0604030504040204" pitchFamily="34" charset="0"/>
                <a:ea typeface="Verdana" panose="020B0604030504040204" pitchFamily="34" charset="0"/>
              </a:rPr>
              <a:t> Request line</a:t>
            </a:r>
          </a:p>
          <a:p>
            <a:r>
              <a:rPr lang="en-GB" sz="450" kern="100" spc="-46" dirty="0">
                <a:solidFill>
                  <a:schemeClr val="accent1">
                    <a:lumMod val="75000"/>
                  </a:schemeClr>
                </a:solidFill>
                <a:latin typeface="Verdana" panose="020B0604030504040204" pitchFamily="34" charset="0"/>
                <a:ea typeface="Verdana" panose="020B0604030504040204" pitchFamily="34" charset="0"/>
              </a:rPr>
              <a:t>Host: www.doc.ic.ac.uk             }</a:t>
            </a:r>
          </a:p>
          <a:p>
            <a:r>
              <a:rPr lang="en-GB" sz="450" kern="100" spc="-46" dirty="0">
                <a:solidFill>
                  <a:schemeClr val="accent1">
                    <a:lumMod val="75000"/>
                  </a:schemeClr>
                </a:solidFill>
                <a:latin typeface="Verdana" panose="020B0604030504040204" pitchFamily="34" charset="0"/>
                <a:ea typeface="Verdana" panose="020B0604030504040204" pitchFamily="34" charset="0"/>
              </a:rPr>
              <a:t>User-agent: Mozilla/5.0               |&lt;- Header lines</a:t>
            </a:r>
          </a:p>
          <a:p>
            <a:r>
              <a:rPr lang="en-GB" sz="450" kern="100" spc="-46" dirty="0">
                <a:solidFill>
                  <a:schemeClr val="accent1">
                    <a:lumMod val="75000"/>
                  </a:schemeClr>
                </a:solidFill>
                <a:latin typeface="Verdana" panose="020B0604030504040204" pitchFamily="34" charset="0"/>
                <a:ea typeface="Verdana" panose="020B0604030504040204" pitchFamily="34" charset="0"/>
              </a:rPr>
              <a:t>Accept-Language: </a:t>
            </a:r>
            <a:r>
              <a:rPr lang="en-GB" sz="450" kern="100" spc="-46" dirty="0" err="1">
                <a:solidFill>
                  <a:schemeClr val="accent1">
                    <a:lumMod val="75000"/>
                  </a:schemeClr>
                </a:solidFill>
                <a:latin typeface="Verdana" panose="020B0604030504040204" pitchFamily="34" charset="0"/>
                <a:ea typeface="Verdana" panose="020B0604030504040204" pitchFamily="34" charset="0"/>
              </a:rPr>
              <a:t>en</a:t>
            </a:r>
            <a:r>
              <a:rPr lang="en-GB" sz="450" kern="100" spc="-46" dirty="0">
                <a:solidFill>
                  <a:schemeClr val="accent1">
                    <a:lumMod val="75000"/>
                  </a:schemeClr>
                </a:solidFill>
                <a:latin typeface="Verdana" panose="020B0604030504040204" pitchFamily="34" charset="0"/>
                <a:ea typeface="Verdana" panose="020B0604030504040204" pitchFamily="34" charset="0"/>
              </a:rPr>
              <a:t>-GB          }</a:t>
            </a:r>
          </a:p>
          <a:p>
            <a:r>
              <a:rPr lang="en-GB" sz="450" kern="100" spc="-46" dirty="0">
                <a:latin typeface="Verdana" panose="020B0604030504040204" pitchFamily="34" charset="0"/>
                <a:ea typeface="Verdana" panose="020B0604030504040204" pitchFamily="34" charset="0"/>
              </a:rPr>
              <a:t>                     </a:t>
            </a:r>
            <a:r>
              <a:rPr lang="en-GB" sz="450" kern="100" spc="-46" dirty="0">
                <a:latin typeface="Verdana" panose="020B0604030504040204" pitchFamily="34" charset="0"/>
                <a:ea typeface="Verdana" panose="020B0604030504040204" pitchFamily="34" charset="0"/>
                <a:sym typeface="Wingdings" panose="05000000000000000000" pitchFamily="2" charset="2"/>
              </a:rPr>
              <a:t>---</a:t>
            </a:r>
            <a:r>
              <a:rPr lang="en-GB" sz="450" kern="100" spc="-46" dirty="0">
                <a:latin typeface="Verdana" panose="020B0604030504040204" pitchFamily="34" charset="0"/>
                <a:ea typeface="Verdana" panose="020B0604030504040204" pitchFamily="34" charset="0"/>
              </a:rPr>
              <a:t> </a:t>
            </a:r>
            <a:r>
              <a:rPr lang="en-GB" sz="450" kern="100" spc="-46" dirty="0">
                <a:solidFill>
                  <a:srgbClr val="FF0000"/>
                </a:solidFill>
                <a:latin typeface="Verdana" panose="020B0604030504040204" pitchFamily="34" charset="0"/>
                <a:ea typeface="Verdana" panose="020B0604030504040204" pitchFamily="34" charset="0"/>
              </a:rPr>
              <a:t>Empty line, followed by possibly empty object body</a:t>
            </a:r>
          </a:p>
          <a:p>
            <a:r>
              <a:rPr lang="en-GB" sz="450" b="1" kern="100" spc="-46" dirty="0">
                <a:latin typeface="Verdana" panose="020B0604030504040204" pitchFamily="34" charset="0"/>
                <a:ea typeface="Verdana" panose="020B0604030504040204" pitchFamily="34" charset="0"/>
              </a:rPr>
              <a:t>Example Response:</a:t>
            </a:r>
          </a:p>
          <a:p>
            <a:r>
              <a:rPr lang="en-GB" sz="450" kern="100" spc="-46" dirty="0">
                <a:solidFill>
                  <a:schemeClr val="accent6"/>
                </a:solidFill>
                <a:latin typeface="Verdana" panose="020B0604030504040204" pitchFamily="34" charset="0"/>
                <a:ea typeface="Verdana" panose="020B0604030504040204" pitchFamily="34" charset="0"/>
              </a:rPr>
              <a:t>HTTP/1.1 200 OK  </a:t>
            </a:r>
            <a:r>
              <a:rPr lang="en-GB" sz="450" kern="100" spc="-46" dirty="0">
                <a:solidFill>
                  <a:schemeClr val="accent6"/>
                </a:solidFill>
                <a:latin typeface="Verdana" panose="020B0604030504040204" pitchFamily="34" charset="0"/>
                <a:ea typeface="Verdana" panose="020B0604030504040204" pitchFamily="34" charset="0"/>
                <a:sym typeface="Wingdings" panose="05000000000000000000" pitchFamily="2" charset="2"/>
              </a:rPr>
              <a:t> </a:t>
            </a:r>
            <a:r>
              <a:rPr lang="en-GB" sz="450" b="1" kern="100" spc="-46" dirty="0">
                <a:solidFill>
                  <a:schemeClr val="accent6"/>
                </a:solidFill>
                <a:latin typeface="Verdana" panose="020B0604030504040204" pitchFamily="34" charset="0"/>
                <a:ea typeface="Verdana" panose="020B0604030504040204" pitchFamily="34" charset="0"/>
                <a:sym typeface="Wingdings" panose="05000000000000000000" pitchFamily="2" charset="2"/>
              </a:rPr>
              <a:t>Status line</a:t>
            </a:r>
            <a:endParaRPr lang="en-GB" sz="450" b="1" kern="100" spc="-46" dirty="0">
              <a:solidFill>
                <a:schemeClr val="accent6"/>
              </a:solidFill>
              <a:latin typeface="Verdana" panose="020B0604030504040204" pitchFamily="34" charset="0"/>
              <a:ea typeface="Verdana" panose="020B0604030504040204" pitchFamily="34" charset="0"/>
            </a:endParaRPr>
          </a:p>
          <a:p>
            <a:r>
              <a:rPr lang="en-GB" sz="450" kern="100" spc="-46" dirty="0">
                <a:solidFill>
                  <a:srgbClr val="7030A0"/>
                </a:solidFill>
                <a:latin typeface="Verdana" panose="020B0604030504040204" pitchFamily="34" charset="0"/>
                <a:ea typeface="Verdana" panose="020B0604030504040204" pitchFamily="34" charset="0"/>
              </a:rPr>
              <a:t>Date: Mon, 27 Jul 2009 12:28:53 GMT </a:t>
            </a:r>
          </a:p>
          <a:p>
            <a:r>
              <a:rPr lang="en-GB" sz="450" kern="100" spc="-46" dirty="0">
                <a:solidFill>
                  <a:srgbClr val="7030A0"/>
                </a:solidFill>
                <a:latin typeface="Verdana" panose="020B0604030504040204" pitchFamily="34" charset="0"/>
                <a:ea typeface="Verdana" panose="020B0604030504040204" pitchFamily="34" charset="0"/>
              </a:rPr>
              <a:t>Server: Apache/2.2.14 (Win32)                        </a:t>
            </a:r>
            <a:r>
              <a:rPr lang="en-GB" sz="450" b="1" kern="100" spc="-46" dirty="0">
                <a:solidFill>
                  <a:srgbClr val="7030A0"/>
                </a:solidFill>
                <a:latin typeface="Verdana" panose="020B0604030504040204" pitchFamily="34" charset="0"/>
                <a:ea typeface="Verdana" panose="020B0604030504040204" pitchFamily="34" charset="0"/>
              </a:rPr>
              <a:t>&lt;- Header Lines</a:t>
            </a:r>
          </a:p>
          <a:p>
            <a:r>
              <a:rPr lang="en-GB" sz="450" kern="100" spc="-46" dirty="0">
                <a:solidFill>
                  <a:srgbClr val="7030A0"/>
                </a:solidFill>
                <a:latin typeface="Verdana" panose="020B0604030504040204" pitchFamily="34" charset="0"/>
                <a:ea typeface="Verdana" panose="020B0604030504040204" pitchFamily="34" charset="0"/>
              </a:rPr>
              <a:t>Last-Modified: Wed, 22 Jul 2009 19:15:56 GMT </a:t>
            </a:r>
          </a:p>
          <a:p>
            <a:r>
              <a:rPr lang="en-GB" sz="450" kern="100" spc="-46" dirty="0">
                <a:solidFill>
                  <a:srgbClr val="7030A0"/>
                </a:solidFill>
                <a:latin typeface="Verdana" panose="020B0604030504040204" pitchFamily="34" charset="0"/>
                <a:ea typeface="Verdana" panose="020B0604030504040204" pitchFamily="34" charset="0"/>
              </a:rPr>
              <a:t>Content-Length: 88 </a:t>
            </a:r>
          </a:p>
          <a:p>
            <a:r>
              <a:rPr lang="en-GB" sz="450" kern="100" spc="-46" dirty="0">
                <a:solidFill>
                  <a:srgbClr val="7030A0"/>
                </a:solidFill>
                <a:latin typeface="Verdana" panose="020B0604030504040204" pitchFamily="34" charset="0"/>
                <a:ea typeface="Verdana" panose="020B0604030504040204" pitchFamily="34" charset="0"/>
              </a:rPr>
              <a:t>Content-Type: text/html </a:t>
            </a:r>
          </a:p>
          <a:p>
            <a:r>
              <a:rPr lang="en-GB" sz="450" kern="100" spc="-46" dirty="0">
                <a:solidFill>
                  <a:srgbClr val="7030A0"/>
                </a:solidFill>
                <a:latin typeface="Verdana" panose="020B0604030504040204" pitchFamily="34" charset="0"/>
                <a:ea typeface="Verdana" panose="020B0604030504040204" pitchFamily="34" charset="0"/>
              </a:rPr>
              <a:t>Connection: Closed </a:t>
            </a:r>
          </a:p>
          <a:p>
            <a:r>
              <a:rPr lang="en-GB" sz="450" kern="100" spc="-46" dirty="0">
                <a:solidFill>
                  <a:srgbClr val="7030A0"/>
                </a:solidFill>
                <a:latin typeface="Verdana" panose="020B0604030504040204" pitchFamily="34" charset="0"/>
                <a:ea typeface="Verdana" panose="020B0604030504040204" pitchFamily="34" charset="0"/>
              </a:rPr>
              <a:t>                                   </a:t>
            </a:r>
            <a:r>
              <a:rPr lang="en-GB" sz="450" kern="100" spc="-46" dirty="0">
                <a:solidFill>
                  <a:srgbClr val="FF0000"/>
                </a:solidFill>
                <a:latin typeface="Verdana" panose="020B0604030504040204" pitchFamily="34" charset="0"/>
                <a:ea typeface="Verdana" panose="020B0604030504040204" pitchFamily="34" charset="0"/>
              </a:rPr>
              <a:t>&lt;-</a:t>
            </a:r>
            <a:r>
              <a:rPr lang="en-GB" sz="450" kern="100" spc="-46" dirty="0">
                <a:solidFill>
                  <a:srgbClr val="7030A0"/>
                </a:solidFill>
                <a:latin typeface="Verdana" panose="020B0604030504040204" pitchFamily="34" charset="0"/>
                <a:ea typeface="Verdana" panose="020B0604030504040204" pitchFamily="34" charset="0"/>
              </a:rPr>
              <a:t> </a:t>
            </a:r>
            <a:r>
              <a:rPr lang="en-GB" sz="450" kern="100" spc="-46" dirty="0">
                <a:solidFill>
                  <a:srgbClr val="FF0000"/>
                </a:solidFill>
                <a:latin typeface="Verdana" panose="020B0604030504040204" pitchFamily="34" charset="0"/>
                <a:ea typeface="Verdana" panose="020B0604030504040204" pitchFamily="34" charset="0"/>
              </a:rPr>
              <a:t>Empty Line</a:t>
            </a:r>
          </a:p>
          <a:p>
            <a:r>
              <a:rPr lang="en-GB" sz="450" kern="100" spc="-46" dirty="0">
                <a:solidFill>
                  <a:srgbClr val="0070C0"/>
                </a:solidFill>
                <a:latin typeface="Verdana" panose="020B0604030504040204" pitchFamily="34" charset="0"/>
                <a:ea typeface="Verdana" panose="020B0604030504040204" pitchFamily="34" charset="0"/>
              </a:rPr>
              <a:t>&lt;html&gt; &lt;body&gt; </a:t>
            </a:r>
          </a:p>
          <a:p>
            <a:r>
              <a:rPr lang="en-GB" sz="450" kern="100" spc="-46" dirty="0">
                <a:solidFill>
                  <a:srgbClr val="0070C0"/>
                </a:solidFill>
                <a:latin typeface="Verdana" panose="020B0604030504040204" pitchFamily="34" charset="0"/>
                <a:ea typeface="Verdana" panose="020B0604030504040204" pitchFamily="34" charset="0"/>
              </a:rPr>
              <a:t>&lt;h1&gt;Hello, World!&lt;/h1&gt;  &lt;- </a:t>
            </a:r>
            <a:r>
              <a:rPr lang="en-GB" sz="450" b="1" kern="100" spc="-46" dirty="0">
                <a:solidFill>
                  <a:srgbClr val="0070C0"/>
                </a:solidFill>
                <a:latin typeface="Verdana" panose="020B0604030504040204" pitchFamily="34" charset="0"/>
                <a:ea typeface="Verdana" panose="020B0604030504040204" pitchFamily="34" charset="0"/>
              </a:rPr>
              <a:t>Object Body</a:t>
            </a:r>
          </a:p>
          <a:p>
            <a:r>
              <a:rPr lang="en-GB" sz="450" kern="100" spc="-46" dirty="0">
                <a:solidFill>
                  <a:srgbClr val="0070C0"/>
                </a:solidFill>
                <a:latin typeface="Verdana" panose="020B0604030504040204" pitchFamily="34" charset="0"/>
                <a:ea typeface="Verdana" panose="020B0604030504040204" pitchFamily="34" charset="0"/>
              </a:rPr>
              <a:t>&lt;/body&gt; &lt;/html&gt;</a:t>
            </a:r>
          </a:p>
          <a:p>
            <a:r>
              <a:rPr lang="en-GB" sz="450" b="1" u="sng" kern="100" spc="-46" dirty="0">
                <a:latin typeface="Verdana" panose="020B0604030504040204" pitchFamily="34" charset="0"/>
                <a:ea typeface="Verdana" panose="020B0604030504040204" pitchFamily="34" charset="0"/>
              </a:rPr>
              <a:t>2.5) Status Codes: </a:t>
            </a:r>
            <a:endParaRPr lang="en-GB" sz="450" kern="100" spc="-46" dirty="0">
              <a:latin typeface="Verdana" panose="020B0604030504040204" pitchFamily="34" charset="0"/>
              <a:ea typeface="Verdana" panose="020B0604030504040204" pitchFamily="34" charset="0"/>
            </a:endParaRPr>
          </a:p>
          <a:p>
            <a:r>
              <a:rPr lang="en-GB" sz="450" b="1" kern="100" spc="-46" dirty="0">
                <a:latin typeface="Verdana" panose="020B0604030504040204" pitchFamily="34" charset="0"/>
                <a:ea typeface="Verdana" panose="020B0604030504040204" pitchFamily="34" charset="0"/>
              </a:rPr>
              <a:t>1xx</a:t>
            </a:r>
            <a:r>
              <a:rPr lang="en-GB" sz="450" kern="100" spc="-46" dirty="0">
                <a:latin typeface="Verdana" panose="020B0604030504040204" pitchFamily="34" charset="0"/>
                <a:ea typeface="Verdana" panose="020B0604030504040204" pitchFamily="34" charset="0"/>
              </a:rPr>
              <a:t> Informational. </a:t>
            </a:r>
          </a:p>
          <a:p>
            <a:r>
              <a:rPr lang="en-GB" sz="450" b="1" kern="100" spc="-46" dirty="0">
                <a:latin typeface="Verdana" panose="020B0604030504040204" pitchFamily="34" charset="0"/>
                <a:ea typeface="Verdana" panose="020B0604030504040204" pitchFamily="34" charset="0"/>
              </a:rPr>
              <a:t>2xx</a:t>
            </a:r>
            <a:r>
              <a:rPr lang="en-GB" sz="450" kern="100" spc="-46" dirty="0">
                <a:latin typeface="Verdana" panose="020B0604030504040204" pitchFamily="34" charset="0"/>
                <a:ea typeface="Verdana" panose="020B0604030504040204" pitchFamily="34" charset="0"/>
              </a:rPr>
              <a:t> Successful Operation (</a:t>
            </a:r>
            <a:r>
              <a:rPr lang="en-GB" sz="450" kern="100" spc="-46" dirty="0" err="1">
                <a:latin typeface="Verdana" panose="020B0604030504040204" pitchFamily="34" charset="0"/>
                <a:ea typeface="Verdana" panose="020B0604030504040204" pitchFamily="34" charset="0"/>
              </a:rPr>
              <a:t>e.g</a:t>
            </a:r>
            <a:r>
              <a:rPr lang="en-GB" sz="450" kern="100" spc="-46" dirty="0">
                <a:latin typeface="Verdana" panose="020B0604030504040204" pitchFamily="34" charset="0"/>
                <a:ea typeface="Verdana" panose="020B0604030504040204" pitchFamily="34" charset="0"/>
              </a:rPr>
              <a:t> 200 → OK). </a:t>
            </a:r>
          </a:p>
          <a:p>
            <a:r>
              <a:rPr lang="en-GB" sz="450" b="1" kern="100" spc="-46" dirty="0">
                <a:latin typeface="Verdana" panose="020B0604030504040204" pitchFamily="34" charset="0"/>
                <a:ea typeface="Verdana" panose="020B0604030504040204" pitchFamily="34" charset="0"/>
              </a:rPr>
              <a:t>3xx</a:t>
            </a:r>
            <a:r>
              <a:rPr lang="en-GB" sz="450" kern="100" spc="-46" dirty="0">
                <a:latin typeface="Verdana" panose="020B0604030504040204" pitchFamily="34" charset="0"/>
                <a:ea typeface="Verdana" panose="020B0604030504040204" pitchFamily="34" charset="0"/>
              </a:rPr>
              <a:t> Redirection (object has moved  temporarily or permanently). </a:t>
            </a:r>
          </a:p>
          <a:p>
            <a:r>
              <a:rPr lang="en-GB" sz="450" b="1" kern="100" spc="-46" dirty="0">
                <a:latin typeface="Verdana" panose="020B0604030504040204" pitchFamily="34" charset="0"/>
                <a:ea typeface="Verdana" panose="020B0604030504040204" pitchFamily="34" charset="0"/>
              </a:rPr>
              <a:t>4xx</a:t>
            </a:r>
            <a:r>
              <a:rPr lang="en-GB" sz="450" kern="100" spc="-46" dirty="0">
                <a:latin typeface="Verdana" panose="020B0604030504040204" pitchFamily="34" charset="0"/>
                <a:ea typeface="Verdana" panose="020B0604030504040204" pitchFamily="34" charset="0"/>
              </a:rPr>
              <a:t> Client Error, </a:t>
            </a:r>
            <a:r>
              <a:rPr lang="en-GB" sz="450" kern="100" spc="-46" dirty="0" err="1">
                <a:latin typeface="Verdana" panose="020B0604030504040204" pitchFamily="34" charset="0"/>
                <a:ea typeface="Verdana" panose="020B0604030504040204" pitchFamily="34" charset="0"/>
              </a:rPr>
              <a:t>e.g</a:t>
            </a:r>
            <a:r>
              <a:rPr lang="en-GB" sz="450" kern="100" spc="-46" dirty="0">
                <a:latin typeface="Verdana" panose="020B0604030504040204" pitchFamily="34" charset="0"/>
                <a:ea typeface="Verdana" panose="020B0604030504040204" pitchFamily="34" charset="0"/>
              </a:rPr>
              <a:t> 401 (Unauthorized), 404 (Object not found)</a:t>
            </a:r>
          </a:p>
          <a:p>
            <a:r>
              <a:rPr lang="en-GB" sz="450" b="1" kern="100" spc="-46" dirty="0">
                <a:latin typeface="Verdana" panose="020B0604030504040204" pitchFamily="34" charset="0"/>
                <a:ea typeface="Verdana" panose="020B0604030504040204" pitchFamily="34" charset="0"/>
              </a:rPr>
              <a:t>5xx</a:t>
            </a:r>
            <a:r>
              <a:rPr lang="en-GB" sz="450" kern="100" spc="-46" dirty="0">
                <a:latin typeface="Verdana" panose="020B0604030504040204" pitchFamily="34" charset="0"/>
                <a:ea typeface="Verdana" panose="020B0604030504040204" pitchFamily="34" charset="0"/>
              </a:rPr>
              <a:t> Server error, </a:t>
            </a:r>
            <a:r>
              <a:rPr lang="en-GB" sz="450" kern="100" spc="-46" dirty="0" err="1">
                <a:latin typeface="Verdana" panose="020B0604030504040204" pitchFamily="34" charset="0"/>
                <a:ea typeface="Verdana" panose="020B0604030504040204" pitchFamily="34" charset="0"/>
              </a:rPr>
              <a:t>e.g</a:t>
            </a:r>
            <a:r>
              <a:rPr lang="en-GB" sz="450" kern="100" spc="-46" dirty="0">
                <a:latin typeface="Verdana" panose="020B0604030504040204" pitchFamily="34" charset="0"/>
                <a:ea typeface="Verdana" panose="020B0604030504040204" pitchFamily="34" charset="0"/>
              </a:rPr>
              <a:t> 500 (internal server error), 503 (overloaded).</a:t>
            </a:r>
          </a:p>
          <a:p>
            <a:r>
              <a:rPr lang="en-GB" sz="450" kern="100" spc="-46" dirty="0">
                <a:latin typeface="Verdana" panose="020B0604030504040204" pitchFamily="34" charset="0"/>
                <a:ea typeface="Verdana" panose="020B0604030504040204" pitchFamily="34" charset="0"/>
              </a:rPr>
              <a:t>We can use telnet to send plaintext commands to a server listening on a specific port (80 for HTTP): </a:t>
            </a:r>
            <a:endParaRPr lang="de-DE" sz="450" kern="100" spc="-46" dirty="0">
              <a:latin typeface="Verdana" panose="020B0604030504040204" pitchFamily="34" charset="0"/>
              <a:ea typeface="Verdana" panose="020B0604030504040204" pitchFamily="34" charset="0"/>
            </a:endParaRPr>
          </a:p>
          <a:p>
            <a:r>
              <a:rPr lang="de-DE" sz="450" kern="100" spc="-46" dirty="0">
                <a:latin typeface="Verdana" panose="020B0604030504040204" pitchFamily="34" charset="0"/>
                <a:ea typeface="Verdana" panose="020B0604030504040204" pitchFamily="34" charset="0"/>
              </a:rPr>
              <a:t>&gt; </a:t>
            </a:r>
            <a:r>
              <a:rPr lang="de-DE" sz="450" kern="100" spc="-46" dirty="0" err="1">
                <a:latin typeface="Verdana" panose="020B0604030504040204" pitchFamily="34" charset="0"/>
                <a:ea typeface="Verdana" panose="020B0604030504040204" pitchFamily="34" charset="0"/>
              </a:rPr>
              <a:t>telnet</a:t>
            </a:r>
            <a:r>
              <a:rPr lang="de-DE" sz="450" kern="100" spc="-46" dirty="0">
                <a:latin typeface="Verdana" panose="020B0604030504040204" pitchFamily="34" charset="0"/>
                <a:ea typeface="Verdana" panose="020B0604030504040204" pitchFamily="34" charset="0"/>
              </a:rPr>
              <a:t> www.imperial.ac.uk  </a:t>
            </a:r>
          </a:p>
          <a:p>
            <a:r>
              <a:rPr lang="de-DE" sz="450" kern="100" spc="-46" dirty="0">
                <a:latin typeface="Verdana" panose="020B0604030504040204" pitchFamily="34" charset="0"/>
                <a:ea typeface="Verdana" panose="020B0604030504040204" pitchFamily="34" charset="0"/>
              </a:rPr>
              <a:t>&gt; GET /</a:t>
            </a:r>
            <a:r>
              <a:rPr lang="de-DE" sz="450" kern="100" spc="-46" dirty="0" err="1">
                <a:latin typeface="Verdana" panose="020B0604030504040204" pitchFamily="34" charset="0"/>
                <a:ea typeface="Verdana" panose="020B0604030504040204" pitchFamily="34" charset="0"/>
              </a:rPr>
              <a:t>computing</a:t>
            </a:r>
            <a:r>
              <a:rPr lang="de-DE" sz="450" kern="100" spc="-46" dirty="0">
                <a:latin typeface="Verdana" panose="020B0604030504040204" pitchFamily="34" charset="0"/>
                <a:ea typeface="Verdana" panose="020B0604030504040204" pitchFamily="34" charset="0"/>
              </a:rPr>
              <a:t>/HTTP/1.1  </a:t>
            </a:r>
          </a:p>
          <a:p>
            <a:r>
              <a:rPr lang="de-DE" sz="450" kern="100" spc="-46" dirty="0">
                <a:latin typeface="Verdana" panose="020B0604030504040204" pitchFamily="34" charset="0"/>
                <a:ea typeface="Verdana" panose="020B0604030504040204" pitchFamily="34" charset="0"/>
              </a:rPr>
              <a:t>&gt; Host: www.imperial.ac.uk</a:t>
            </a:r>
          </a:p>
          <a:p>
            <a:r>
              <a:rPr lang="en-GB" sz="450" b="1" u="sng" kern="100" spc="-46" dirty="0">
                <a:latin typeface="Verdana" panose="020B0604030504040204" pitchFamily="34" charset="0"/>
                <a:ea typeface="Verdana" panose="020B0604030504040204" pitchFamily="34" charset="0"/>
              </a:rPr>
              <a:t>2.6) Web Caching</a:t>
            </a:r>
            <a:r>
              <a:rPr lang="en-GB" sz="450" kern="100" spc="-46" dirty="0">
                <a:latin typeface="Verdana" panose="020B0604030504040204" pitchFamily="34" charset="0"/>
                <a:ea typeface="Verdana" panose="020B0604030504040204" pitchFamily="34" charset="0"/>
              </a:rPr>
              <a:t> – Proxies can be used to cache requests. The proxy simply gets the request from the client, sees if cached, if not request from server, store in cache for some time. Sends response.</a:t>
            </a:r>
          </a:p>
          <a:p>
            <a:r>
              <a:rPr lang="en-GB" sz="450" kern="100" spc="-46" dirty="0">
                <a:solidFill>
                  <a:srgbClr val="00B050"/>
                </a:solidFill>
                <a:latin typeface="Verdana" panose="020B0604030504040204" pitchFamily="34" charset="0"/>
                <a:ea typeface="Verdana" panose="020B0604030504040204" pitchFamily="34" charset="0"/>
              </a:rPr>
              <a:t>Reduces Latency, network traffic. Improves security, as server only interacts with proxy.</a:t>
            </a:r>
            <a:r>
              <a:rPr lang="en-GB" sz="450" b="1" kern="100" spc="-46" dirty="0">
                <a:solidFill>
                  <a:srgbClr val="00B050"/>
                </a:solidFill>
                <a:latin typeface="Verdana" panose="020B0604030504040204" pitchFamily="34" charset="0"/>
                <a:ea typeface="Verdana" panose="020B0604030504040204" pitchFamily="34" charset="0"/>
              </a:rPr>
              <a:t> </a:t>
            </a:r>
            <a:r>
              <a:rPr lang="en-GB" sz="450" kern="100" spc="-46" dirty="0">
                <a:solidFill>
                  <a:srgbClr val="FF0000"/>
                </a:solidFill>
                <a:latin typeface="Verdana" panose="020B0604030504040204" pitchFamily="34" charset="0"/>
                <a:ea typeface="Verdana" panose="020B0604030504040204" pitchFamily="34" charset="0"/>
              </a:rPr>
              <a:t>Latency associated with finding entries/caching, extra complexity, need optimal cache refresh time.</a:t>
            </a:r>
          </a:p>
          <a:p>
            <a:r>
              <a:rPr lang="en-GB" sz="450" kern="100" spc="-46" dirty="0">
                <a:latin typeface="Verdana" panose="020B0604030504040204" pitchFamily="34" charset="0"/>
                <a:ea typeface="Verdana" panose="020B0604030504040204" pitchFamily="34" charset="0"/>
              </a:rPr>
              <a:t>HTTP can determine how each method should be handled (only cacheable if indicated by </a:t>
            </a:r>
            <a:r>
              <a:rPr lang="fr-FR" sz="450" b="1" kern="100" spc="-46" dirty="0">
                <a:latin typeface="Verdana" panose="020B0604030504040204" pitchFamily="34" charset="0"/>
                <a:ea typeface="Verdana" panose="020B0604030504040204" pitchFamily="34" charset="0"/>
              </a:rPr>
              <a:t>Cache-Control / Expires</a:t>
            </a:r>
            <a:r>
              <a:rPr lang="fr-FR" sz="450" kern="100" spc="-46" dirty="0">
                <a:latin typeface="Verdana" panose="020B0604030504040204" pitchFamily="34" charset="0"/>
                <a:ea typeface="Verdana" panose="020B0604030504040204" pitchFamily="34" charset="0"/>
              </a:rPr>
              <a:t>. OPTION </a:t>
            </a:r>
            <a:r>
              <a:rPr lang="fr-FR" sz="450" kern="100" spc="-46" dirty="0" err="1">
                <a:latin typeface="Verdana" panose="020B0604030504040204" pitchFamily="34" charset="0"/>
                <a:ea typeface="Verdana" panose="020B0604030504040204" pitchFamily="34" charset="0"/>
              </a:rPr>
              <a:t>requests</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aren’t</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cacheable</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Cached</a:t>
            </a:r>
            <a:r>
              <a:rPr lang="fr-FR" sz="450" kern="100" spc="-46" dirty="0">
                <a:latin typeface="Verdana" panose="020B0604030504040204" pitchFamily="34" charset="0"/>
                <a:ea typeface="Verdana" panose="020B0604030504040204" pitchFamily="34" charset="0"/>
              </a:rPr>
              <a:t> pages can </a:t>
            </a:r>
            <a:r>
              <a:rPr lang="fr-FR" sz="450" kern="100" spc="-46" dirty="0" err="1">
                <a:latin typeface="Verdana" panose="020B0604030504040204" pitchFamily="34" charset="0"/>
                <a:ea typeface="Verdana" panose="020B0604030504040204" pitchFamily="34" charset="0"/>
              </a:rPr>
              <a:t>become</a:t>
            </a:r>
            <a:r>
              <a:rPr lang="fr-FR" sz="450" kern="100" spc="-46" dirty="0">
                <a:latin typeface="Verdana" panose="020B0604030504040204" pitchFamily="34" charset="0"/>
                <a:ea typeface="Verdana" panose="020B0604030504040204" pitchFamily="34" charset="0"/>
              </a:rPr>
              <a:t> </a:t>
            </a:r>
            <a:r>
              <a:rPr lang="fr-FR" sz="450" b="1" kern="100" spc="-46" dirty="0" err="1">
                <a:latin typeface="Verdana" panose="020B0604030504040204" pitchFamily="34" charset="0"/>
                <a:ea typeface="Verdana" panose="020B0604030504040204" pitchFamily="34" charset="0"/>
              </a:rPr>
              <a:t>stale</a:t>
            </a:r>
            <a:r>
              <a:rPr lang="fr-FR" sz="450" b="1" kern="100" spc="-46" dirty="0">
                <a:latin typeface="Verdana" panose="020B0604030504040204" pitchFamily="34" charset="0"/>
                <a:ea typeface="Verdana" panose="020B0604030504040204" pitchFamily="34" charset="0"/>
              </a:rPr>
              <a:t>, </a:t>
            </a:r>
            <a:r>
              <a:rPr lang="fr-FR" sz="450" kern="100" spc="-46" dirty="0">
                <a:latin typeface="Verdana" panose="020B0604030504040204" pitchFamily="34" charset="0"/>
                <a:ea typeface="Verdana" panose="020B0604030504040204" pitchFamily="34" charset="0"/>
              </a:rPr>
              <a:t>a HEAD </a:t>
            </a:r>
            <a:r>
              <a:rPr lang="fr-FR" sz="450" kern="100" spc="-46" dirty="0" err="1">
                <a:latin typeface="Verdana" panose="020B0604030504040204" pitchFamily="34" charset="0"/>
                <a:ea typeface="Verdana" panose="020B0604030504040204" pitchFamily="34" charset="0"/>
              </a:rPr>
              <a:t>request</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sees</a:t>
            </a:r>
            <a:r>
              <a:rPr lang="fr-FR" sz="450" kern="100" spc="-46" dirty="0">
                <a:latin typeface="Verdana" panose="020B0604030504040204" pitchFamily="34" charset="0"/>
                <a:ea typeface="Verdana" panose="020B0604030504040204" pitchFamily="34" charset="0"/>
              </a:rPr>
              <a:t> if an </a:t>
            </a:r>
            <a:r>
              <a:rPr lang="fr-FR" sz="450" kern="100" spc="-46" dirty="0" err="1">
                <a:latin typeface="Verdana" panose="020B0604030504040204" pitchFamily="34" charset="0"/>
                <a:ea typeface="Verdana" panose="020B0604030504040204" pitchFamily="34" charset="0"/>
              </a:rPr>
              <a:t>object</a:t>
            </a:r>
            <a:r>
              <a:rPr lang="fr-FR" sz="450" kern="100" spc="-46" dirty="0">
                <a:latin typeface="Verdana" panose="020B0604030504040204" pitchFamily="34" charset="0"/>
                <a:ea typeface="Verdana" panose="020B0604030504040204" pitchFamily="34" charset="0"/>
              </a:rPr>
              <a:t> has been </a:t>
            </a:r>
            <a:r>
              <a:rPr lang="fr-FR" sz="450" kern="100" spc="-46" dirty="0" err="1">
                <a:latin typeface="Verdana" panose="020B0604030504040204" pitchFamily="34" charset="0"/>
                <a:ea typeface="Verdana" panose="020B0604030504040204" pitchFamily="34" charset="0"/>
              </a:rPr>
              <a:t>updated</a:t>
            </a:r>
            <a:r>
              <a:rPr lang="fr-FR" sz="450" kern="100" spc="-46" dirty="0">
                <a:latin typeface="Verdana" panose="020B0604030504040204" pitchFamily="34" charset="0"/>
                <a:ea typeface="Verdana" panose="020B0604030504040204" pitchFamily="34" charset="0"/>
              </a:rPr>
              <a:t> (cache </a:t>
            </a:r>
            <a:r>
              <a:rPr lang="fr-FR" sz="450" kern="100" spc="-46" dirty="0" err="1">
                <a:latin typeface="Verdana" panose="020B0604030504040204" pitchFamily="34" charset="0"/>
                <a:ea typeface="Verdana" panose="020B0604030504040204" pitchFamily="34" charset="0"/>
              </a:rPr>
              <a:t>needs</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refreshing</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We</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specify</a:t>
            </a:r>
            <a:r>
              <a:rPr lang="fr-FR" sz="450" kern="100" spc="-46" dirty="0">
                <a:latin typeface="Verdana" panose="020B0604030504040204" pitchFamily="34" charset="0"/>
                <a:ea typeface="Verdana" panose="020B0604030504040204" pitchFamily="34" charset="0"/>
              </a:rPr>
              <a:t> </a:t>
            </a:r>
            <a:r>
              <a:rPr lang="fr-FR" sz="450" b="1" kern="100" spc="-46" dirty="0">
                <a:latin typeface="Verdana" panose="020B0604030504040204" pitchFamily="34" charset="0"/>
                <a:ea typeface="Verdana" panose="020B0604030504040204" pitchFamily="34" charset="0"/>
              </a:rPr>
              <a:t>expiration time </a:t>
            </a:r>
            <a:r>
              <a:rPr lang="fr-FR" sz="450" kern="100" spc="-46" dirty="0" err="1">
                <a:latin typeface="Verdana" panose="020B0604030504040204" pitchFamily="34" charset="0"/>
                <a:ea typeface="Verdana" panose="020B0604030504040204" pitchFamily="34" charset="0"/>
              </a:rPr>
              <a:t>with</a:t>
            </a:r>
            <a:r>
              <a:rPr lang="fr-FR" sz="450" kern="100" spc="-46" dirty="0">
                <a:latin typeface="Verdana" panose="020B0604030504040204" pitchFamily="34" charset="0"/>
                <a:ea typeface="Verdana" panose="020B0604030504040204" pitchFamily="34" charset="0"/>
              </a:rPr>
              <a:t> the Expires header or max-</a:t>
            </a:r>
            <a:r>
              <a:rPr lang="fr-FR" sz="450" kern="100" spc="-46" dirty="0" err="1">
                <a:latin typeface="Verdana" panose="020B0604030504040204" pitchFamily="34" charset="0"/>
                <a:ea typeface="Verdana" panose="020B0604030504040204" pitchFamily="34" charset="0"/>
              </a:rPr>
              <a:t>age</a:t>
            </a:r>
            <a:r>
              <a:rPr lang="fr-FR" sz="450" kern="100" spc="-46" dirty="0">
                <a:latin typeface="Verdana" panose="020B0604030504040204" pitchFamily="34" charset="0"/>
                <a:ea typeface="Verdana" panose="020B0604030504040204" pitchFamily="34" charset="0"/>
              </a:rPr>
              <a:t> directive of </a:t>
            </a:r>
            <a:r>
              <a:rPr lang="fr-FR" sz="450" b="1" kern="100" spc="-46" dirty="0">
                <a:latin typeface="Verdana" panose="020B0604030504040204" pitchFamily="34" charset="0"/>
                <a:ea typeface="Verdana" panose="020B0604030504040204" pitchFamily="34" charset="0"/>
              </a:rPr>
              <a:t>Cache-Control</a:t>
            </a:r>
            <a:r>
              <a:rPr lang="fr-FR" sz="450" kern="100" spc="-46" dirty="0">
                <a:latin typeface="Verdana" panose="020B0604030504040204" pitchFamily="34" charset="0"/>
                <a:ea typeface="Verdana" panose="020B0604030504040204" pitchFamily="34" charset="0"/>
              </a:rPr>
              <a:t>. Clients can use </a:t>
            </a:r>
            <a:r>
              <a:rPr lang="fr-FR" sz="450" kern="100" spc="-46" dirty="0" err="1">
                <a:latin typeface="Verdana" panose="020B0604030504040204" pitchFamily="34" charset="0"/>
                <a:ea typeface="Verdana" panose="020B0604030504040204" pitchFamily="34" charset="0"/>
              </a:rPr>
              <a:t>conditional</a:t>
            </a:r>
            <a:r>
              <a:rPr lang="fr-FR" sz="450" kern="100" spc="-46" dirty="0">
                <a:latin typeface="Verdana" panose="020B0604030504040204" pitchFamily="34" charset="0"/>
                <a:ea typeface="Verdana" panose="020B0604030504040204" pitchFamily="34" charset="0"/>
              </a:rPr>
              <a:t> GET </a:t>
            </a:r>
            <a:r>
              <a:rPr lang="fr-FR" sz="450" kern="100" spc="-46" dirty="0" err="1">
                <a:latin typeface="Verdana" panose="020B0604030504040204" pitchFamily="34" charset="0"/>
                <a:ea typeface="Verdana" panose="020B0604030504040204" pitchFamily="34" charset="0"/>
              </a:rPr>
              <a:t>with</a:t>
            </a:r>
            <a:r>
              <a:rPr lang="fr-FR" sz="450" kern="100" spc="-46" dirty="0">
                <a:latin typeface="Verdana" panose="020B0604030504040204" pitchFamily="34" charset="0"/>
                <a:ea typeface="Verdana" panose="020B0604030504040204" pitchFamily="34" charset="0"/>
              </a:rPr>
              <a:t> an If-</a:t>
            </a:r>
            <a:r>
              <a:rPr lang="fr-FR" sz="450" kern="100" spc="-46" dirty="0" err="1">
                <a:latin typeface="Verdana" panose="020B0604030504040204" pitchFamily="34" charset="0"/>
                <a:ea typeface="Verdana" panose="020B0604030504040204" pitchFamily="34" charset="0"/>
              </a:rPr>
              <a:t>Modified</a:t>
            </a:r>
            <a:r>
              <a:rPr lang="fr-FR" sz="450" kern="100" spc="-46" dirty="0">
                <a:latin typeface="Verdana" panose="020B0604030504040204" pitchFamily="34" charset="0"/>
                <a:ea typeface="Verdana" panose="020B0604030504040204" pitchFamily="34" charset="0"/>
              </a:rPr>
              <a:t>-</a:t>
            </a:r>
            <a:r>
              <a:rPr lang="fr-FR" sz="450" kern="100" spc="-46" dirty="0" err="1">
                <a:latin typeface="Verdana" panose="020B0604030504040204" pitchFamily="34" charset="0"/>
                <a:ea typeface="Verdana" panose="020B0604030504040204" pitchFamily="34" charset="0"/>
              </a:rPr>
              <a:t>Since</a:t>
            </a:r>
            <a:r>
              <a:rPr lang="fr-FR" sz="450" kern="100" spc="-46" dirty="0">
                <a:latin typeface="Verdana" panose="020B0604030504040204" pitchFamily="34" charset="0"/>
                <a:ea typeface="Verdana" panose="020B0604030504040204" pitchFamily="34" charset="0"/>
              </a:rPr>
              <a:t> header. Example use of header: 1) Cache Control: </a:t>
            </a:r>
          </a:p>
          <a:p>
            <a:r>
              <a:rPr lang="fr-FR" sz="450" kern="100" spc="-46" dirty="0">
                <a:latin typeface="Verdana" panose="020B0604030504040204" pitchFamily="34" charset="0"/>
                <a:ea typeface="Verdana" panose="020B0604030504040204" pitchFamily="34" charset="0"/>
              </a:rPr>
              <a:t>no-cache, or 2) Cache Control: max-</a:t>
            </a:r>
            <a:r>
              <a:rPr lang="fr-FR" sz="450" kern="100" spc="-46" dirty="0" err="1">
                <a:latin typeface="Verdana" panose="020B0604030504040204" pitchFamily="34" charset="0"/>
                <a:ea typeface="Verdana" panose="020B0604030504040204" pitchFamily="34" charset="0"/>
              </a:rPr>
              <a:t>age</a:t>
            </a:r>
            <a:r>
              <a:rPr lang="fr-FR" sz="450" kern="100" spc="-46" dirty="0">
                <a:latin typeface="Verdana" panose="020B0604030504040204" pitchFamily="34" charset="0"/>
                <a:ea typeface="Verdana" panose="020B0604030504040204" pitchFamily="34" charset="0"/>
              </a:rPr>
              <a:t>=100, must-</a:t>
            </a:r>
            <a:r>
              <a:rPr lang="fr-FR" sz="450" kern="100" spc="-46" dirty="0" err="1">
                <a:latin typeface="Verdana" panose="020B0604030504040204" pitchFamily="34" charset="0"/>
                <a:ea typeface="Verdana" panose="020B0604030504040204" pitchFamily="34" charset="0"/>
              </a:rPr>
              <a:t>revalidate</a:t>
            </a:r>
            <a:r>
              <a:rPr lang="fr-FR" sz="450" kern="100" spc="-46" dirty="0">
                <a:latin typeface="Verdana" panose="020B0604030504040204" pitchFamily="34" charset="0"/>
                <a:ea typeface="Verdana" panose="020B0604030504040204" pitchFamily="34" charset="0"/>
              </a:rPr>
              <a:t> </a:t>
            </a:r>
          </a:p>
          <a:p>
            <a:r>
              <a:rPr lang="fr-FR" sz="450" b="1" u="sng" kern="100" spc="-46" dirty="0">
                <a:latin typeface="Verdana" panose="020B0604030504040204" pitchFamily="34" charset="0"/>
                <a:ea typeface="Verdana" panose="020B0604030504040204" pitchFamily="34" charset="0"/>
              </a:rPr>
              <a:t>2.7) HTTP Sessions</a:t>
            </a:r>
            <a:r>
              <a:rPr lang="fr-FR" sz="450" kern="100" spc="-46" dirty="0">
                <a:latin typeface="Verdana" panose="020B0604030504040204" pitchFamily="34" charset="0"/>
                <a:ea typeface="Verdana" panose="020B0604030504040204" pitchFamily="34" charset="0"/>
              </a:rPr>
              <a:t> – HTTP </a:t>
            </a:r>
            <a:r>
              <a:rPr lang="fr-FR" sz="450" kern="100" spc="-46" dirty="0" err="1">
                <a:latin typeface="Verdana" panose="020B0604030504040204" pitchFamily="34" charset="0"/>
                <a:ea typeface="Verdana" panose="020B0604030504040204" pitchFamily="34" charset="0"/>
              </a:rPr>
              <a:t>is</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stateless</a:t>
            </a:r>
            <a:r>
              <a:rPr lang="fr-FR" sz="450" kern="100" spc="-46" dirty="0">
                <a:latin typeface="Verdana" panose="020B0604030504040204" pitchFamily="34" charset="0"/>
                <a:ea typeface="Verdana" panose="020B0604030504040204" pitchFamily="34" charset="0"/>
              </a:rPr>
              <a:t>, but </a:t>
            </a:r>
            <a:r>
              <a:rPr lang="fr-FR" sz="450" kern="100" spc="-46" dirty="0" err="1">
                <a:latin typeface="Verdana" panose="020B0604030504040204" pitchFamily="34" charset="0"/>
                <a:ea typeface="Verdana" panose="020B0604030504040204" pitchFamily="34" charset="0"/>
              </a:rPr>
              <a:t>sometimes</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we</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need</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stateful</a:t>
            </a:r>
            <a:r>
              <a:rPr lang="fr-FR" sz="450" kern="100" spc="-46" dirty="0">
                <a:latin typeface="Verdana" panose="020B0604030504040204" pitchFamily="34" charset="0"/>
                <a:ea typeface="Verdana" panose="020B0604030504040204" pitchFamily="34" charset="0"/>
              </a:rPr>
              <a:t> applications (</a:t>
            </a:r>
            <a:r>
              <a:rPr lang="fr-FR" sz="450" kern="100" spc="-46" dirty="0" err="1">
                <a:latin typeface="Verdana" panose="020B0604030504040204" pitchFamily="34" charset="0"/>
                <a:ea typeface="Verdana" panose="020B0604030504040204" pitchFamily="34" charset="0"/>
              </a:rPr>
              <a:t>e.g</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save</a:t>
            </a:r>
            <a:r>
              <a:rPr lang="fr-FR" sz="450" kern="100" spc="-46" dirty="0">
                <a:latin typeface="Verdana" panose="020B0604030504040204" pitchFamily="34" charset="0"/>
                <a:ea typeface="Verdana" panose="020B0604030504040204" pitchFamily="34" charset="0"/>
              </a:rPr>
              <a:t> shopping </a:t>
            </a:r>
            <a:r>
              <a:rPr lang="fr-FR" sz="450" kern="100" spc="-46" dirty="0" err="1">
                <a:latin typeface="Verdana" panose="020B0604030504040204" pitchFamily="34" charset="0"/>
                <a:ea typeface="Verdana" panose="020B0604030504040204" pitchFamily="34" charset="0"/>
              </a:rPr>
              <a:t>cart</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We</a:t>
            </a:r>
            <a:r>
              <a:rPr lang="fr-FR" sz="450" kern="100" spc="-46" dirty="0">
                <a:latin typeface="Verdana" panose="020B0604030504040204" pitchFamily="34" charset="0"/>
                <a:ea typeface="Verdana" panose="020B0604030504040204" pitchFamily="34" charset="0"/>
              </a:rPr>
              <a:t> can do </a:t>
            </a:r>
            <a:r>
              <a:rPr lang="fr-FR" sz="450" kern="100" spc="-46" dirty="0" err="1">
                <a:latin typeface="Verdana" panose="020B0604030504040204" pitchFamily="34" charset="0"/>
                <a:ea typeface="Verdana" panose="020B0604030504040204" pitchFamily="34" charset="0"/>
              </a:rPr>
              <a:t>this</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with</a:t>
            </a:r>
            <a:r>
              <a:rPr lang="fr-FR" sz="450" kern="100" spc="-46" dirty="0">
                <a:latin typeface="Verdana" panose="020B0604030504040204" pitchFamily="34" charset="0"/>
                <a:ea typeface="Verdana" panose="020B0604030504040204" pitchFamily="34" charset="0"/>
              </a:rPr>
              <a:t> the </a:t>
            </a:r>
            <a:r>
              <a:rPr lang="fr-FR" sz="450" b="1" kern="100" spc="-46" dirty="0">
                <a:latin typeface="Verdana" panose="020B0604030504040204" pitchFamily="34" charset="0"/>
                <a:ea typeface="Verdana" panose="020B0604030504040204" pitchFamily="34" charset="0"/>
              </a:rPr>
              <a:t>Set-Cookie &lt;NUM_ID&gt; </a:t>
            </a:r>
            <a:r>
              <a:rPr lang="fr-FR" sz="450" kern="100" spc="-46" dirty="0">
                <a:latin typeface="Verdana" panose="020B0604030504040204" pitchFamily="34" charset="0"/>
                <a:ea typeface="Verdana" panose="020B0604030504040204" pitchFamily="34" charset="0"/>
              </a:rPr>
              <a:t>and </a:t>
            </a:r>
            <a:r>
              <a:rPr lang="fr-FR" sz="450" b="1" kern="100" spc="-46" dirty="0">
                <a:latin typeface="Verdana" panose="020B0604030504040204" pitchFamily="34" charset="0"/>
                <a:ea typeface="Verdana" panose="020B0604030504040204" pitchFamily="34" charset="0"/>
              </a:rPr>
              <a:t>Cookie &lt;NUM_ID&gt; </a:t>
            </a:r>
            <a:r>
              <a:rPr lang="fr-FR" sz="450" kern="100" spc="-46" dirty="0">
                <a:latin typeface="Verdana" panose="020B0604030504040204" pitchFamily="34" charset="0"/>
                <a:ea typeface="Verdana" panose="020B0604030504040204" pitchFamily="34" charset="0"/>
              </a:rPr>
              <a:t>headers. </a:t>
            </a:r>
            <a:r>
              <a:rPr lang="fr-FR" sz="450" kern="100" spc="-46" dirty="0" err="1">
                <a:latin typeface="Verdana" panose="020B0604030504040204" pitchFamily="34" charset="0"/>
                <a:ea typeface="Verdana" panose="020B0604030504040204" pitchFamily="34" charset="0"/>
              </a:rPr>
              <a:t>We</a:t>
            </a:r>
            <a:r>
              <a:rPr lang="fr-FR" sz="450" kern="100" spc="-46" dirty="0">
                <a:latin typeface="Verdana" panose="020B0604030504040204" pitchFamily="34" charset="0"/>
                <a:ea typeface="Verdana" panose="020B0604030504040204" pitchFamily="34" charset="0"/>
              </a:rPr>
              <a:t> do </a:t>
            </a:r>
            <a:r>
              <a:rPr lang="fr-FR" sz="450" kern="100" spc="-46" dirty="0" err="1">
                <a:latin typeface="Verdana" panose="020B0604030504040204" pitchFamily="34" charset="0"/>
                <a:ea typeface="Verdana" panose="020B0604030504040204" pitchFamily="34" charset="0"/>
              </a:rPr>
              <a:t>this</a:t>
            </a:r>
            <a:r>
              <a:rPr lang="fr-FR" sz="450" kern="100" spc="-46" dirty="0">
                <a:latin typeface="Verdana" panose="020B0604030504040204" pitchFamily="34" charset="0"/>
                <a:ea typeface="Verdana" panose="020B0604030504040204" pitchFamily="34" charset="0"/>
              </a:rPr>
              <a:t> by </a:t>
            </a:r>
            <a:r>
              <a:rPr lang="fr-FR" sz="450" kern="100" spc="-46" dirty="0" err="1">
                <a:latin typeface="Verdana" panose="020B0604030504040204" pitchFamily="34" charset="0"/>
                <a:ea typeface="Verdana" panose="020B0604030504040204" pitchFamily="34" charset="0"/>
              </a:rPr>
              <a:t>sending</a:t>
            </a:r>
            <a:r>
              <a:rPr lang="fr-FR" sz="450" kern="100" spc="-46" dirty="0">
                <a:latin typeface="Verdana" panose="020B0604030504040204" pitchFamily="34" charset="0"/>
                <a:ea typeface="Verdana" panose="020B0604030504040204" pitchFamily="34" charset="0"/>
              </a:rPr>
              <a:t> a </a:t>
            </a:r>
            <a:r>
              <a:rPr lang="fr-FR" sz="450" kern="100" spc="-46" dirty="0" err="1">
                <a:latin typeface="Verdana" panose="020B0604030504040204" pitchFamily="34" charset="0"/>
                <a:ea typeface="Verdana" panose="020B0604030504040204" pitchFamily="34" charset="0"/>
              </a:rPr>
              <a:t>request</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then</a:t>
            </a:r>
            <a:r>
              <a:rPr lang="fr-FR" sz="450" kern="100" spc="-46" dirty="0">
                <a:latin typeface="Verdana" panose="020B0604030504040204" pitchFamily="34" charset="0"/>
                <a:ea typeface="Verdana" panose="020B0604030504040204" pitchFamily="34" charset="0"/>
              </a:rPr>
              <a:t> set-</a:t>
            </a:r>
            <a:r>
              <a:rPr lang="fr-FR" sz="450" kern="100" spc="-46" dirty="0" err="1">
                <a:latin typeface="Verdana" panose="020B0604030504040204" pitchFamily="34" charset="0"/>
                <a:ea typeface="Verdana" panose="020B0604030504040204" pitchFamily="34" charset="0"/>
              </a:rPr>
              <a:t>cookieing</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it</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with</a:t>
            </a:r>
            <a:r>
              <a:rPr lang="fr-FR" sz="450" kern="100" spc="-46" dirty="0">
                <a:latin typeface="Verdana" panose="020B0604030504040204" pitchFamily="34" charset="0"/>
                <a:ea typeface="Verdana" panose="020B0604030504040204" pitchFamily="34" charset="0"/>
              </a:rPr>
              <a:t> an ID </a:t>
            </a:r>
            <a:r>
              <a:rPr lang="fr-FR" sz="450" kern="100" spc="-46" dirty="0" err="1">
                <a:latin typeface="Verdana" panose="020B0604030504040204" pitchFamily="34" charset="0"/>
                <a:ea typeface="Verdana" panose="020B0604030504040204" pitchFamily="34" charset="0"/>
              </a:rPr>
              <a:t>we</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choose</a:t>
            </a:r>
            <a:r>
              <a:rPr lang="fr-FR" sz="450" kern="100" spc="-46" dirty="0">
                <a:latin typeface="Verdana" panose="020B0604030504040204" pitchFamily="34" charset="0"/>
                <a:ea typeface="Verdana" panose="020B0604030504040204" pitchFamily="34" charset="0"/>
              </a:rPr>
              <a:t> (and </a:t>
            </a:r>
            <a:r>
              <a:rPr lang="fr-FR" sz="450" kern="100" spc="-46" dirty="0" err="1">
                <a:latin typeface="Verdana" panose="020B0604030504040204" pitchFamily="34" charset="0"/>
                <a:ea typeface="Verdana" panose="020B0604030504040204" pitchFamily="34" charset="0"/>
              </a:rPr>
              <a:t>thus</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we</a:t>
            </a:r>
            <a:r>
              <a:rPr lang="fr-FR" sz="450" kern="100" spc="-46" dirty="0">
                <a:latin typeface="Verdana" panose="020B0604030504040204" pitchFamily="34" charset="0"/>
                <a:ea typeface="Verdana" panose="020B0604030504040204" pitchFamily="34" charset="0"/>
              </a:rPr>
              <a:t> know </a:t>
            </a:r>
            <a:r>
              <a:rPr lang="fr-FR" sz="450" kern="100" spc="-46" dirty="0" err="1">
                <a:latin typeface="Verdana" panose="020B0604030504040204" pitchFamily="34" charset="0"/>
                <a:ea typeface="Verdana" panose="020B0604030504040204" pitchFamily="34" charset="0"/>
              </a:rPr>
              <a:t>it</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Later</a:t>
            </a:r>
            <a:r>
              <a:rPr lang="fr-FR" sz="450" kern="100" spc="-46" dirty="0">
                <a:latin typeface="Verdana" panose="020B0604030504040204" pitchFamily="34" charset="0"/>
                <a:ea typeface="Verdana" panose="020B0604030504040204" pitchFamily="34" charset="0"/>
              </a:rPr>
              <a:t> if </a:t>
            </a:r>
            <a:r>
              <a:rPr lang="fr-FR" sz="450" kern="100" spc="-46" dirty="0" err="1">
                <a:latin typeface="Verdana" panose="020B0604030504040204" pitchFamily="34" charset="0"/>
                <a:ea typeface="Verdana" panose="020B0604030504040204" pitchFamily="34" charset="0"/>
              </a:rPr>
              <a:t>we</a:t>
            </a:r>
            <a:r>
              <a:rPr lang="fr-FR" sz="450" kern="100" spc="-46" dirty="0">
                <a:latin typeface="Verdana" panose="020B0604030504040204" pitchFamily="34" charset="0"/>
                <a:ea typeface="Verdana" panose="020B0604030504040204" pitchFamily="34" charset="0"/>
              </a:rPr>
              <a:t> enter </a:t>
            </a:r>
            <a:r>
              <a:rPr lang="fr-FR" sz="450" kern="100" spc="-46" dirty="0" err="1">
                <a:latin typeface="Verdana" panose="020B0604030504040204" pitchFamily="34" charset="0"/>
                <a:ea typeface="Verdana" panose="020B0604030504040204" pitchFamily="34" charset="0"/>
              </a:rPr>
              <a:t>that</a:t>
            </a:r>
            <a:r>
              <a:rPr lang="fr-FR" sz="450" kern="100" spc="-46" dirty="0">
                <a:latin typeface="Verdana" panose="020B0604030504040204" pitchFamily="34" charset="0"/>
                <a:ea typeface="Verdana" panose="020B0604030504040204" pitchFamily="34" charset="0"/>
              </a:rPr>
              <a:t> cookie ID, </a:t>
            </a:r>
            <a:r>
              <a:rPr lang="fr-FR" sz="450" kern="100" spc="-46" dirty="0" err="1">
                <a:latin typeface="Verdana" panose="020B0604030504040204" pitchFamily="34" charset="0"/>
                <a:ea typeface="Verdana" panose="020B0604030504040204" pitchFamily="34" charset="0"/>
              </a:rPr>
              <a:t>we</a:t>
            </a:r>
            <a:r>
              <a:rPr lang="fr-FR" sz="450" kern="100" spc="-46" dirty="0">
                <a:latin typeface="Verdana" panose="020B0604030504040204" pitchFamily="34" charset="0"/>
                <a:ea typeface="Verdana" panose="020B0604030504040204" pitchFamily="34" charset="0"/>
              </a:rPr>
              <a:t> have a match, </a:t>
            </a:r>
            <a:r>
              <a:rPr lang="fr-FR" sz="450" kern="100" spc="-46" dirty="0" err="1">
                <a:latin typeface="Verdana" panose="020B0604030504040204" pitchFamily="34" charset="0"/>
                <a:ea typeface="Verdana" panose="020B0604030504040204" pitchFamily="34" charset="0"/>
              </a:rPr>
              <a:t>it</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returns</a:t>
            </a:r>
            <a:r>
              <a:rPr lang="fr-FR" sz="450" kern="100" spc="-46" dirty="0">
                <a:latin typeface="Verdana" panose="020B0604030504040204" pitchFamily="34" charset="0"/>
                <a:ea typeface="Verdana" panose="020B0604030504040204" pitchFamily="34" charset="0"/>
              </a:rPr>
              <a:t> the </a:t>
            </a:r>
            <a:r>
              <a:rPr lang="fr-FR" sz="450" kern="100" spc="-46" dirty="0" err="1">
                <a:latin typeface="Verdana" panose="020B0604030504040204" pitchFamily="34" charset="0"/>
                <a:ea typeface="Verdana" panose="020B0604030504040204" pitchFamily="34" charset="0"/>
              </a:rPr>
              <a:t>old</a:t>
            </a:r>
            <a:r>
              <a:rPr lang="fr-FR" sz="450" kern="100" spc="-46" dirty="0">
                <a:latin typeface="Verdana" panose="020B0604030504040204" pitchFamily="34" charset="0"/>
                <a:ea typeface="Verdana" panose="020B0604030504040204" pitchFamily="34" charset="0"/>
              </a:rPr>
              <a:t> value </a:t>
            </a:r>
            <a:r>
              <a:rPr lang="fr-FR" sz="450" kern="100" spc="-46" dirty="0" err="1">
                <a:latin typeface="Verdana" panose="020B0604030504040204" pitchFamily="34" charset="0"/>
                <a:ea typeface="Verdana" panose="020B0604030504040204" pitchFamily="34" charset="0"/>
              </a:rPr>
              <a:t>which</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was</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stored</a:t>
            </a:r>
            <a:r>
              <a:rPr lang="fr-FR" sz="450" kern="100" spc="-46" dirty="0">
                <a:latin typeface="Verdana" panose="020B0604030504040204" pitchFamily="34" charset="0"/>
                <a:ea typeface="Verdana" panose="020B0604030504040204" pitchFamily="34" charset="0"/>
              </a:rPr>
              <a:t> in DB. </a:t>
            </a:r>
            <a:r>
              <a:rPr lang="fr-FR" sz="450" kern="100" spc="-46" dirty="0" err="1">
                <a:latin typeface="Verdana" panose="020B0604030504040204" pitchFamily="34" charset="0"/>
                <a:ea typeface="Verdana" panose="020B0604030504040204" pitchFamily="34" charset="0"/>
              </a:rPr>
              <a:t>When</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we</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logout</a:t>
            </a:r>
            <a:r>
              <a:rPr lang="fr-FR" sz="450" kern="100" spc="-46" dirty="0">
                <a:latin typeface="Verdana" panose="020B0604030504040204" pitchFamily="34" charset="0"/>
                <a:ea typeface="Verdana" panose="020B0604030504040204" pitchFamily="34" charset="0"/>
              </a:rPr>
              <a:t>, the cookies are </a:t>
            </a:r>
            <a:r>
              <a:rPr lang="fr-FR" sz="450" kern="100" spc="-46" dirty="0" err="1">
                <a:latin typeface="Verdana" panose="020B0604030504040204" pitchFamily="34" charset="0"/>
                <a:ea typeface="Verdana" panose="020B0604030504040204" pitchFamily="34" charset="0"/>
              </a:rPr>
              <a:t>deleted</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usually</a:t>
            </a:r>
            <a:r>
              <a:rPr lang="fr-FR" sz="450" kern="100" spc="-46" dirty="0">
                <a:latin typeface="Verdana" panose="020B0604030504040204" pitchFamily="34" charset="0"/>
                <a:ea typeface="Verdana" panose="020B0604030504040204" pitchFamily="34" charset="0"/>
              </a:rPr>
              <a:t>, but </a:t>
            </a:r>
            <a:r>
              <a:rPr lang="fr-FR" sz="450" kern="100" spc="-46" dirty="0" err="1">
                <a:latin typeface="Verdana" panose="020B0604030504040204" pitchFamily="34" charset="0"/>
                <a:ea typeface="Verdana" panose="020B0604030504040204" pitchFamily="34" charset="0"/>
              </a:rPr>
              <a:t>some</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websites</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keep</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them</a:t>
            </a:r>
            <a:r>
              <a:rPr lang="fr-FR" sz="450" kern="100" spc="-46" dirty="0">
                <a:latin typeface="Verdana" panose="020B0604030504040204" pitchFamily="34" charset="0"/>
                <a:ea typeface="Verdana" panose="020B0604030504040204" pitchFamily="34" charset="0"/>
              </a:rPr>
              <a:t>.</a:t>
            </a:r>
          </a:p>
          <a:p>
            <a:r>
              <a:rPr lang="fr-FR" sz="450" b="1" u="sng" kern="100" spc="-46" dirty="0">
                <a:latin typeface="Verdana" panose="020B0604030504040204" pitchFamily="34" charset="0"/>
                <a:ea typeface="Verdana" panose="020B0604030504040204" pitchFamily="34" charset="0"/>
              </a:rPr>
              <a:t>2.8) Dynamic Web Pages</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Instead</a:t>
            </a:r>
            <a:r>
              <a:rPr lang="fr-FR" sz="450" kern="100" spc="-46" dirty="0">
                <a:latin typeface="Verdana" panose="020B0604030504040204" pitchFamily="34" charset="0"/>
                <a:ea typeface="Verdana" panose="020B0604030504040204" pitchFamily="34" charset="0"/>
              </a:rPr>
              <a:t> of </a:t>
            </a:r>
            <a:r>
              <a:rPr lang="fr-FR" sz="450" kern="100" spc="-46" dirty="0" err="1">
                <a:latin typeface="Verdana" panose="020B0604030504040204" pitchFamily="34" charset="0"/>
                <a:ea typeface="Verdana" panose="020B0604030504040204" pitchFamily="34" charset="0"/>
              </a:rPr>
              <a:t>storing</a:t>
            </a:r>
            <a:r>
              <a:rPr lang="fr-FR" sz="450" kern="100" spc="-46" dirty="0">
                <a:latin typeface="Verdana" panose="020B0604030504040204" pitchFamily="34" charset="0"/>
                <a:ea typeface="Verdana" panose="020B0604030504040204" pitchFamily="34" charset="0"/>
              </a:rPr>
              <a:t> and </a:t>
            </a:r>
            <a:r>
              <a:rPr lang="fr-FR" sz="450" kern="100" spc="-46" dirty="0" err="1">
                <a:latin typeface="Verdana" panose="020B0604030504040204" pitchFamily="34" charset="0"/>
                <a:ea typeface="Verdana" panose="020B0604030504040204" pitchFamily="34" charset="0"/>
              </a:rPr>
              <a:t>serving</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static</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webpages</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we</a:t>
            </a:r>
            <a:r>
              <a:rPr lang="fr-FR" sz="450" kern="100" spc="-46" dirty="0">
                <a:latin typeface="Verdana" panose="020B0604030504040204" pitchFamily="34" charset="0"/>
                <a:ea typeface="Verdana" panose="020B0604030504040204" pitchFamily="34" charset="0"/>
              </a:rPr>
              <a:t> can </a:t>
            </a:r>
            <a:r>
              <a:rPr lang="fr-FR" sz="450" kern="100" spc="-46" dirty="0" err="1">
                <a:latin typeface="Verdana" panose="020B0604030504040204" pitchFamily="34" charset="0"/>
                <a:ea typeface="Verdana" panose="020B0604030504040204" pitchFamily="34" charset="0"/>
              </a:rPr>
              <a:t>generate</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webpages</a:t>
            </a:r>
            <a:r>
              <a:rPr lang="fr-FR" sz="450" kern="100" spc="-46" dirty="0">
                <a:latin typeface="Verdana" panose="020B0604030504040204" pitchFamily="34" charset="0"/>
                <a:ea typeface="Verdana" panose="020B0604030504040204" pitchFamily="34" charset="0"/>
              </a:rPr>
              <a:t> for a </a:t>
            </a:r>
            <a:r>
              <a:rPr lang="fr-FR" sz="450" kern="100" spc="-46" dirty="0" err="1">
                <a:latin typeface="Verdana" panose="020B0604030504040204" pitchFamily="34" charset="0"/>
                <a:ea typeface="Verdana" panose="020B0604030504040204" pitchFamily="34" charset="0"/>
              </a:rPr>
              <a:t>specific</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request</a:t>
            </a:r>
            <a:r>
              <a:rPr lang="fr-FR" sz="450" kern="100" spc="-46" dirty="0">
                <a:latin typeface="Verdana" panose="020B0604030504040204" pitchFamily="34" charset="0"/>
                <a:ea typeface="Verdana" panose="020B0604030504040204" pitchFamily="34" charset="0"/>
              </a:rPr>
              <a:t> on the </a:t>
            </a:r>
            <a:r>
              <a:rPr lang="fr-FR" sz="450" kern="100" spc="-46" dirty="0" err="1">
                <a:latin typeface="Verdana" panose="020B0604030504040204" pitchFamily="34" charset="0"/>
                <a:ea typeface="Verdana" panose="020B0604030504040204" pitchFamily="34" charset="0"/>
              </a:rPr>
              <a:t>fly</a:t>
            </a:r>
            <a:r>
              <a:rPr lang="fr-FR" sz="450" kern="100" spc="-46" dirty="0">
                <a:latin typeface="Verdana" panose="020B0604030504040204" pitchFamily="34" charset="0"/>
                <a:ea typeface="Verdana" panose="020B0604030504040204" pitchFamily="34" charset="0"/>
              </a:rPr>
              <a:t>.</a:t>
            </a:r>
          </a:p>
          <a:p>
            <a:r>
              <a:rPr lang="fr-FR" sz="450" b="1" kern="100" spc="-46" dirty="0">
                <a:latin typeface="Verdana" panose="020B0604030504040204" pitchFamily="34" charset="0"/>
                <a:ea typeface="Verdana" panose="020B0604030504040204" pitchFamily="34" charset="0"/>
              </a:rPr>
              <a:t>Common Gateway Interface:</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Allows</a:t>
            </a:r>
            <a:r>
              <a:rPr lang="fr-FR" sz="450" kern="100" spc="-46" dirty="0">
                <a:latin typeface="Verdana" panose="020B0604030504040204" pitchFamily="34" charset="0"/>
                <a:ea typeface="Verdana" panose="020B0604030504040204" pitchFamily="34" charset="0"/>
              </a:rPr>
              <a:t> a program to </a:t>
            </a:r>
            <a:r>
              <a:rPr lang="fr-FR" sz="450" kern="100" spc="-46" dirty="0" err="1">
                <a:latin typeface="Verdana" panose="020B0604030504040204" pitchFamily="34" charset="0"/>
                <a:ea typeface="Verdana" panose="020B0604030504040204" pitchFamily="34" charset="0"/>
              </a:rPr>
              <a:t>identify</a:t>
            </a:r>
            <a:r>
              <a:rPr lang="fr-FR" sz="450" kern="100" spc="-46" dirty="0">
                <a:latin typeface="Verdana" panose="020B0604030504040204" pitchFamily="34" charset="0"/>
                <a:ea typeface="Verdana" panose="020B0604030504040204" pitchFamily="34" charset="0"/>
              </a:rPr>
              <a:t> params </a:t>
            </a:r>
            <a:r>
              <a:rPr lang="fr-FR" sz="450" kern="100" spc="-46" dirty="0" err="1">
                <a:latin typeface="Verdana" panose="020B0604030504040204" pitchFamily="34" charset="0"/>
                <a:ea typeface="Verdana" panose="020B0604030504040204" pitchFamily="34" charset="0"/>
              </a:rPr>
              <a:t>from</a:t>
            </a:r>
            <a:r>
              <a:rPr lang="fr-FR" sz="450" kern="100" spc="-46" dirty="0">
                <a:latin typeface="Verdana" panose="020B0604030504040204" pitchFamily="34" charset="0"/>
                <a:ea typeface="Verdana" panose="020B0604030504040204" pitchFamily="34" charset="0"/>
              </a:rPr>
              <a:t> URL: </a:t>
            </a:r>
            <a:r>
              <a:rPr lang="fr-FR" sz="410" kern="100" spc="-46" dirty="0">
                <a:latin typeface="Verdana" panose="020B0604030504040204" pitchFamily="34" charset="0"/>
                <a:ea typeface="Verdana" panose="020B0604030504040204" pitchFamily="34" charset="0"/>
              </a:rPr>
              <a:t>https://www.site.com/page.html?name=rob&amp;age=9&amp;day=mon</a:t>
            </a:r>
          </a:p>
          <a:p>
            <a:r>
              <a:rPr lang="en-GB" sz="450" b="1" kern="100" spc="-46" dirty="0">
                <a:latin typeface="Verdana" panose="020B0604030504040204" pitchFamily="34" charset="0"/>
                <a:ea typeface="Verdana" panose="020B0604030504040204" pitchFamily="34" charset="0"/>
              </a:rPr>
              <a:t>Servlets: </a:t>
            </a:r>
            <a:r>
              <a:rPr lang="en-GB" sz="450" kern="100" spc="-46" dirty="0">
                <a:latin typeface="Verdana" panose="020B0604030504040204" pitchFamily="34" charset="0"/>
                <a:ea typeface="Verdana" panose="020B0604030504040204" pitchFamily="34" charset="0"/>
              </a:rPr>
              <a:t>A Java solution to state, webserver creates new instances of the JVM to run &amp; process requests for each client connecting. </a:t>
            </a:r>
          </a:p>
          <a:p>
            <a:r>
              <a:rPr lang="en-GB" sz="450" kern="100" spc="-46" dirty="0">
                <a:latin typeface="Verdana" panose="020B0604030504040204" pitchFamily="34" charset="0"/>
                <a:ea typeface="Verdana" panose="020B0604030504040204" pitchFamily="34" charset="0"/>
              </a:rPr>
              <a:t>An alternative approach is to </a:t>
            </a:r>
            <a:r>
              <a:rPr lang="en-GB" sz="450" b="1" kern="100" spc="-46" dirty="0">
                <a:latin typeface="Verdana" panose="020B0604030504040204" pitchFamily="34" charset="0"/>
                <a:ea typeface="Verdana" panose="020B0604030504040204" pitchFamily="34" charset="0"/>
              </a:rPr>
              <a:t>execute code on the client side</a:t>
            </a:r>
            <a:r>
              <a:rPr lang="en-GB" sz="450" kern="100" spc="-46" dirty="0">
                <a:latin typeface="Verdana" panose="020B0604030504040204" pitchFamily="34" charset="0"/>
                <a:ea typeface="Verdana" panose="020B0604030504040204" pitchFamily="34" charset="0"/>
              </a:rPr>
              <a:t>.</a:t>
            </a:r>
          </a:p>
          <a:p>
            <a:r>
              <a:rPr lang="en-GB" sz="450" b="1" kern="100" spc="-46" dirty="0">
                <a:latin typeface="Verdana" panose="020B0604030504040204" pitchFamily="34" charset="0"/>
                <a:ea typeface="Verdana" panose="020B0604030504040204" pitchFamily="34" charset="0"/>
              </a:rPr>
              <a:t>PHP</a:t>
            </a:r>
            <a:r>
              <a:rPr lang="en-GB" sz="450" kern="100" spc="-46" dirty="0">
                <a:latin typeface="Verdana" panose="020B0604030504040204" pitchFamily="34" charset="0"/>
                <a:ea typeface="Verdana" panose="020B0604030504040204" pitchFamily="34" charset="0"/>
              </a:rPr>
              <a:t> is server side, generating pages to be sent to the client. </a:t>
            </a:r>
          </a:p>
          <a:p>
            <a:r>
              <a:rPr lang="en-GB" sz="450" kern="100" spc="-46" dirty="0">
                <a:latin typeface="Courier New" panose="02070309020205020404" pitchFamily="49" charset="0"/>
                <a:ea typeface="Verdana" panose="020B0604030504040204" pitchFamily="34" charset="0"/>
                <a:cs typeface="Courier New" panose="02070309020205020404" pitchFamily="49" charset="0"/>
              </a:rPr>
              <a:t>(&lt;?</a:t>
            </a:r>
            <a:r>
              <a:rPr lang="en-GB" sz="450" kern="100" spc="-46" dirty="0" err="1">
                <a:latin typeface="Courier New" panose="02070309020205020404" pitchFamily="49" charset="0"/>
                <a:ea typeface="Verdana" panose="020B0604030504040204" pitchFamily="34" charset="0"/>
                <a:cs typeface="Courier New" panose="02070309020205020404" pitchFamily="49" charset="0"/>
              </a:rPr>
              <a:t>php</a:t>
            </a:r>
            <a:r>
              <a:rPr lang="en-GB" sz="450" kern="100" spc="-46" dirty="0">
                <a:latin typeface="Courier New" panose="02070309020205020404" pitchFamily="49" charset="0"/>
                <a:ea typeface="Verdana" panose="020B0604030504040204" pitchFamily="34" charset="0"/>
                <a:cs typeface="Courier New" panose="02070309020205020404" pitchFamily="49" charset="0"/>
              </a:rPr>
              <a:t> echo ”Hello World!” ; ?&gt;). </a:t>
            </a:r>
            <a:r>
              <a:rPr lang="en-GB" sz="450" b="1" kern="100" spc="-46" dirty="0" err="1">
                <a:latin typeface="Verdana" panose="020B0604030504040204" pitchFamily="34" charset="0"/>
                <a:ea typeface="Verdana" panose="020B0604030504040204" pitchFamily="34" charset="0"/>
              </a:rPr>
              <a:t>Javascript</a:t>
            </a:r>
            <a:r>
              <a:rPr lang="en-GB" sz="450" kern="100" spc="-46" dirty="0">
                <a:latin typeface="Verdana" panose="020B0604030504040204" pitchFamily="34" charset="0"/>
                <a:ea typeface="Verdana" panose="020B0604030504040204" pitchFamily="34" charset="0"/>
              </a:rPr>
              <a:t> is client side, the code is sent to the client (embedded in the web page) and run on the client side to create the page. </a:t>
            </a:r>
            <a:r>
              <a:rPr lang="en-GB" sz="450" kern="100" spc="-46" dirty="0" err="1">
                <a:latin typeface="Courier New" panose="02070309020205020404" pitchFamily="49" charset="0"/>
                <a:ea typeface="Verdana" panose="020B0604030504040204" pitchFamily="34" charset="0"/>
                <a:cs typeface="Courier New" panose="02070309020205020404" pitchFamily="49" charset="0"/>
              </a:rPr>
              <a:t>document.write</a:t>
            </a:r>
            <a:r>
              <a:rPr lang="en-GB" sz="450" kern="100" spc="-46" dirty="0">
                <a:latin typeface="Courier New" panose="02070309020205020404" pitchFamily="49" charset="0"/>
                <a:ea typeface="Verdana" panose="020B0604030504040204" pitchFamily="34" charset="0"/>
                <a:cs typeface="Courier New" panose="02070309020205020404" pitchFamily="49" charset="0"/>
              </a:rPr>
              <a:t>(”Hi World!”);</a:t>
            </a:r>
          </a:p>
        </p:txBody>
      </p:sp>
      <p:sp>
        <p:nvSpPr>
          <p:cNvPr id="3" name="TextBox 2">
            <a:extLst>
              <a:ext uri="{FF2B5EF4-FFF2-40B4-BE49-F238E27FC236}">
                <a16:creationId xmlns:a16="http://schemas.microsoft.com/office/drawing/2014/main" id="{42EB36CB-70D5-3E06-9D00-52A5315FF999}"/>
              </a:ext>
            </a:extLst>
          </p:cNvPr>
          <p:cNvSpPr txBox="1"/>
          <p:nvPr/>
        </p:nvSpPr>
        <p:spPr>
          <a:xfrm>
            <a:off x="3195016" y="-38616"/>
            <a:ext cx="1818003" cy="161583"/>
          </a:xfrm>
          <a:prstGeom prst="rect">
            <a:avLst/>
          </a:prstGeom>
          <a:noFill/>
        </p:spPr>
        <p:txBody>
          <a:bodyPr wrap="square" rtlCol="0">
            <a:spAutoFit/>
          </a:bodyPr>
          <a:lstStyle/>
          <a:p>
            <a:endParaRPr lang="en-GB" sz="450" kern="100" spc="-46" dirty="0">
              <a:latin typeface="Verdana" panose="020B0604030504040204" pitchFamily="34" charset="0"/>
              <a:ea typeface="Verdana" panose="020B0604030504040204" pitchFamily="34" charset="0"/>
            </a:endParaRPr>
          </a:p>
        </p:txBody>
      </p:sp>
      <p:sp>
        <p:nvSpPr>
          <p:cNvPr id="5" name="TextBox 4">
            <a:extLst>
              <a:ext uri="{FF2B5EF4-FFF2-40B4-BE49-F238E27FC236}">
                <a16:creationId xmlns:a16="http://schemas.microsoft.com/office/drawing/2014/main" id="{7355432D-69DE-405C-262C-1FEDD1F1FFBF}"/>
              </a:ext>
            </a:extLst>
          </p:cNvPr>
          <p:cNvSpPr txBox="1"/>
          <p:nvPr/>
        </p:nvSpPr>
        <p:spPr>
          <a:xfrm>
            <a:off x="3240430" y="42175"/>
            <a:ext cx="1818003" cy="7640553"/>
          </a:xfrm>
          <a:prstGeom prst="rect">
            <a:avLst/>
          </a:prstGeom>
          <a:noFill/>
        </p:spPr>
        <p:txBody>
          <a:bodyPr wrap="square" rtlCol="0">
            <a:spAutoFit/>
          </a:bodyPr>
          <a:lstStyle/>
          <a:p>
            <a:r>
              <a:rPr lang="en-GB" sz="450" b="1" u="sng" kern="100" spc="-46" dirty="0">
                <a:latin typeface="Verdana" panose="020B0604030504040204" pitchFamily="34" charset="0"/>
                <a:ea typeface="Verdana" panose="020B0604030504040204" pitchFamily="34" charset="0"/>
                <a:sym typeface="Wingdings" panose="05000000000000000000" pitchFamily="2" charset="2"/>
              </a:rPr>
              <a:t>2) The Web:</a:t>
            </a:r>
            <a:r>
              <a:rPr lang="en-GB" sz="450" kern="100" spc="-46" dirty="0">
                <a:latin typeface="Verdana" panose="020B0604030504040204" pitchFamily="34" charset="0"/>
                <a:ea typeface="Verdana" panose="020B0604030504040204" pitchFamily="34" charset="0"/>
                <a:sym typeface="Wingdings" panose="05000000000000000000" pitchFamily="2" charset="2"/>
              </a:rPr>
              <a:t> Internet Apps are end </a:t>
            </a:r>
            <a:r>
              <a:rPr lang="en-GB" sz="450" kern="100" spc="-46" dirty="0">
                <a:solidFill>
                  <a:schemeClr val="accent1"/>
                </a:solidFill>
                <a:latin typeface="Verdana" panose="020B0604030504040204" pitchFamily="34" charset="0"/>
                <a:ea typeface="Verdana" panose="020B0604030504040204" pitchFamily="34" charset="0"/>
                <a:sym typeface="Wingdings" panose="05000000000000000000" pitchFamily="2" charset="2"/>
              </a:rPr>
              <a:t>system apps/processes. </a:t>
            </a:r>
            <a:r>
              <a:rPr lang="en-GB" sz="450" kern="100" spc="-46" dirty="0">
                <a:latin typeface="Verdana" panose="020B0604030504040204" pitchFamily="34" charset="0"/>
                <a:ea typeface="Verdana" panose="020B0604030504040204" pitchFamily="34" charset="0"/>
                <a:sym typeface="Wingdings" panose="05000000000000000000" pitchFamily="2" charset="2"/>
              </a:rPr>
              <a:t>Processes may exchange messages which act as inputs to others. Processes run on diff hardware/OS, but they must be able to address one another to communicate. Protocols give layer a of abstraction.</a:t>
            </a:r>
          </a:p>
          <a:p>
            <a:r>
              <a:rPr lang="en-GB" sz="450" kern="100" spc="-46" dirty="0">
                <a:latin typeface="Verdana" panose="020B0604030504040204" pitchFamily="34" charset="0"/>
                <a:ea typeface="Verdana" panose="020B0604030504040204" pitchFamily="34" charset="0"/>
                <a:sym typeface="Wingdings" panose="05000000000000000000" pitchFamily="2" charset="2"/>
              </a:rPr>
              <a:t>End systems might have multiple processes that are networking – we distinguish them by their </a:t>
            </a:r>
            <a:r>
              <a:rPr lang="en-GB" sz="450" b="1" kern="100" spc="-46" dirty="0">
                <a:latin typeface="Verdana" panose="020B0604030504040204" pitchFamily="34" charset="0"/>
                <a:ea typeface="Verdana" panose="020B0604030504040204" pitchFamily="34" charset="0"/>
                <a:sym typeface="Wingdings" panose="05000000000000000000" pitchFamily="2" charset="2"/>
              </a:rPr>
              <a:t>port number </a:t>
            </a:r>
            <a:r>
              <a:rPr lang="en-GB" sz="450" kern="100" spc="-46" dirty="0">
                <a:latin typeface="Verdana" panose="020B0604030504040204" pitchFamily="34" charset="0"/>
                <a:ea typeface="Verdana" panose="020B0604030504040204" pitchFamily="34" charset="0"/>
                <a:sym typeface="Wingdings" panose="05000000000000000000" pitchFamily="2" charset="2"/>
              </a:rPr>
              <a:t>(used by </a:t>
            </a:r>
            <a:r>
              <a:rPr lang="en-GB" sz="450" kern="100" spc="-46" dirty="0" err="1">
                <a:solidFill>
                  <a:srgbClr val="00B050"/>
                </a:solidFill>
                <a:latin typeface="Verdana" panose="020B0604030504040204" pitchFamily="34" charset="0"/>
                <a:ea typeface="Verdana" panose="020B0604030504040204" pitchFamily="34" charset="0"/>
                <a:sym typeface="Wingdings" panose="05000000000000000000" pitchFamily="2" charset="2"/>
              </a:rPr>
              <a:t>TLayer</a:t>
            </a:r>
            <a:r>
              <a:rPr lang="en-GB" sz="450" kern="100" spc="-46" dirty="0">
                <a:latin typeface="Verdana" panose="020B0604030504040204" pitchFamily="34" charset="0"/>
                <a:ea typeface="Verdana" panose="020B0604030504040204" pitchFamily="34" charset="0"/>
                <a:sym typeface="Wingdings" panose="05000000000000000000" pitchFamily="2" charset="2"/>
              </a:rPr>
              <a:t>).</a:t>
            </a:r>
          </a:p>
          <a:p>
            <a:r>
              <a:rPr lang="en-GB" sz="450" kern="100" spc="-46" dirty="0">
                <a:latin typeface="Verdana" panose="020B0604030504040204" pitchFamily="34" charset="0"/>
                <a:ea typeface="Verdana" panose="020B0604030504040204" pitchFamily="34" charset="0"/>
                <a:sym typeface="Wingdings" panose="05000000000000000000" pitchFamily="2" charset="2"/>
              </a:rPr>
              <a:t>Between two communication processes there are two roles:</a:t>
            </a:r>
          </a:p>
          <a:p>
            <a:r>
              <a:rPr lang="en-GB" sz="450" b="1" kern="100" spc="-46" dirty="0">
                <a:latin typeface="Verdana" panose="020B0604030504040204" pitchFamily="34" charset="0"/>
                <a:ea typeface="Verdana" panose="020B0604030504040204" pitchFamily="34" charset="0"/>
                <a:sym typeface="Wingdings" panose="05000000000000000000" pitchFamily="2" charset="2"/>
              </a:rPr>
              <a:t>1) Client: </a:t>
            </a:r>
            <a:r>
              <a:rPr lang="en-GB" sz="450" kern="100" spc="-46" dirty="0">
                <a:latin typeface="Verdana" panose="020B0604030504040204" pitchFamily="34" charset="0"/>
                <a:ea typeface="Verdana" panose="020B0604030504040204" pitchFamily="34" charset="0"/>
                <a:sym typeface="Wingdings" panose="05000000000000000000" pitchFamily="2" charset="2"/>
              </a:rPr>
              <a:t>Initiates communication. If on a </a:t>
            </a:r>
            <a:r>
              <a:rPr lang="en-GB" sz="450" kern="100" spc="-46" dirty="0">
                <a:solidFill>
                  <a:srgbClr val="00B050"/>
                </a:solidFill>
                <a:latin typeface="Verdana" panose="020B0604030504040204" pitchFamily="34" charset="0"/>
                <a:ea typeface="Verdana" panose="020B0604030504040204" pitchFamily="34" charset="0"/>
                <a:sym typeface="Wingdings" panose="05000000000000000000" pitchFamily="2" charset="2"/>
              </a:rPr>
              <a:t>connection oriented </a:t>
            </a:r>
            <a:r>
              <a:rPr lang="en-GB" sz="450" kern="100" spc="-46" dirty="0">
                <a:latin typeface="Verdana" panose="020B0604030504040204" pitchFamily="34" charset="0"/>
                <a:ea typeface="Verdana" panose="020B0604030504040204" pitchFamily="34" charset="0"/>
                <a:sym typeface="Wingdings" panose="05000000000000000000" pitchFamily="2" charset="2"/>
              </a:rPr>
              <a:t>service, the client establishes this connection. </a:t>
            </a:r>
          </a:p>
          <a:p>
            <a:r>
              <a:rPr lang="en-GB" sz="450" b="1" kern="100" spc="-46" dirty="0">
                <a:latin typeface="Verdana" panose="020B0604030504040204" pitchFamily="34" charset="0"/>
                <a:ea typeface="Verdana" panose="020B0604030504040204" pitchFamily="34" charset="0"/>
                <a:sym typeface="Wingdings" panose="05000000000000000000" pitchFamily="2" charset="2"/>
              </a:rPr>
              <a:t>Using Sockets: </a:t>
            </a:r>
            <a:r>
              <a:rPr lang="en-GB" sz="450" kern="100" spc="-46" dirty="0">
                <a:latin typeface="Verdana" panose="020B0604030504040204" pitchFamily="34" charset="0"/>
                <a:ea typeface="Verdana" panose="020B0604030504040204" pitchFamily="34" charset="0"/>
                <a:sym typeface="Wingdings" panose="05000000000000000000" pitchFamily="2" charset="2"/>
              </a:rPr>
              <a:t>Creates Socket C by connecting to server, Use C by writing/reading to/from, Disconnect and destroy C.</a:t>
            </a:r>
            <a:endParaRPr lang="en-GB" sz="450" b="1" kern="100" spc="-46" dirty="0">
              <a:latin typeface="Verdana" panose="020B0604030504040204" pitchFamily="34" charset="0"/>
              <a:ea typeface="Verdana" panose="020B0604030504040204" pitchFamily="34" charset="0"/>
              <a:sym typeface="Wingdings" panose="05000000000000000000" pitchFamily="2" charset="2"/>
            </a:endParaRPr>
          </a:p>
          <a:p>
            <a:r>
              <a:rPr lang="en-GB" sz="450" b="1" kern="100" spc="-46" dirty="0">
                <a:latin typeface="Verdana" panose="020B0604030504040204" pitchFamily="34" charset="0"/>
                <a:ea typeface="Verdana" panose="020B0604030504040204" pitchFamily="34" charset="0"/>
                <a:sym typeface="Wingdings" panose="05000000000000000000" pitchFamily="2" charset="2"/>
              </a:rPr>
              <a:t>2) Server: </a:t>
            </a:r>
            <a:r>
              <a:rPr lang="en-GB" sz="450" kern="100" spc="-46" dirty="0">
                <a:latin typeface="Verdana" panose="020B0604030504040204" pitchFamily="34" charset="0"/>
                <a:ea typeface="Verdana" panose="020B0604030504040204" pitchFamily="34" charset="0"/>
                <a:sym typeface="Wingdings" panose="05000000000000000000" pitchFamily="2" charset="2"/>
              </a:rPr>
              <a:t>Waits to be connected to/for communication. If on a connection oriented service, the server passively accepts conn. </a:t>
            </a:r>
            <a:r>
              <a:rPr lang="en-GB" sz="450" kern="100" spc="-46" dirty="0" err="1">
                <a:latin typeface="Verdana" panose="020B0604030504040204" pitchFamily="34" charset="0"/>
                <a:ea typeface="Verdana" panose="020B0604030504040204" pitchFamily="34" charset="0"/>
                <a:sym typeface="Wingdings" panose="05000000000000000000" pitchFamily="2" charset="2"/>
              </a:rPr>
              <a:t>reqs</a:t>
            </a:r>
            <a:r>
              <a:rPr lang="en-GB" sz="450" kern="100" spc="-46" dirty="0">
                <a:latin typeface="Verdana" panose="020B0604030504040204" pitchFamily="34" charset="0"/>
                <a:ea typeface="Verdana" panose="020B0604030504040204" pitchFamily="34" charset="0"/>
                <a:sym typeface="Wingdings" panose="05000000000000000000" pitchFamily="2" charset="2"/>
              </a:rPr>
              <a:t>.</a:t>
            </a:r>
          </a:p>
          <a:p>
            <a:r>
              <a:rPr lang="en-GB" sz="450" kern="100" spc="-46" dirty="0">
                <a:latin typeface="Verdana" panose="020B0604030504040204" pitchFamily="34" charset="0"/>
                <a:ea typeface="Verdana" panose="020B0604030504040204" pitchFamily="34" charset="0"/>
                <a:sym typeface="Wingdings" panose="05000000000000000000" pitchFamily="2" charset="2"/>
              </a:rPr>
              <a:t>If apps have processes acting both as Client and Server, it’s P2P arch.</a:t>
            </a:r>
          </a:p>
          <a:p>
            <a:r>
              <a:rPr lang="en-GB" sz="450" b="1" kern="100" spc="-46" dirty="0">
                <a:latin typeface="Verdana" panose="020B0604030504040204" pitchFamily="34" charset="0"/>
                <a:ea typeface="Verdana" panose="020B0604030504040204" pitchFamily="34" charset="0"/>
              </a:rPr>
              <a:t>Using Sockets: </a:t>
            </a:r>
            <a:r>
              <a:rPr lang="en-GB" sz="450" kern="100" spc="-46" dirty="0">
                <a:latin typeface="Verdana" panose="020B0604030504040204" pitchFamily="34" charset="0"/>
                <a:ea typeface="Verdana" panose="020B0604030504040204" pitchFamily="34" charset="0"/>
              </a:rPr>
              <a:t>Create Socket S by accepting connection on port P. R/W data from socket to use it. Disconnect and Destroy S</a:t>
            </a:r>
          </a:p>
          <a:p>
            <a:r>
              <a:rPr lang="en-GB" sz="450" b="1" u="sng" kern="100" spc="-46" dirty="0">
                <a:latin typeface="Verdana" panose="020B0604030504040204" pitchFamily="34" charset="0"/>
                <a:ea typeface="Verdana" panose="020B0604030504040204" pitchFamily="34" charset="0"/>
              </a:rPr>
              <a:t>2.1) World Wide Web: </a:t>
            </a:r>
            <a:r>
              <a:rPr lang="en-GB" sz="450" kern="100" spc="-46" dirty="0">
                <a:latin typeface="Verdana" panose="020B0604030504040204" pitchFamily="34" charset="0"/>
                <a:ea typeface="Verdana" panose="020B0604030504040204" pitchFamily="34" charset="0"/>
              </a:rPr>
              <a:t>Based on </a:t>
            </a:r>
            <a:r>
              <a:rPr lang="en-GB" sz="450" b="1" kern="100" spc="-46" dirty="0">
                <a:latin typeface="Verdana" panose="020B0604030504040204" pitchFamily="34" charset="0"/>
                <a:ea typeface="Verdana" panose="020B0604030504040204" pitchFamily="34" charset="0"/>
              </a:rPr>
              <a:t>hypertext/links. </a:t>
            </a:r>
            <a:r>
              <a:rPr lang="en-GB" sz="450" kern="100" spc="-46" dirty="0">
                <a:latin typeface="Verdana" panose="020B0604030504040204" pitchFamily="34" charset="0"/>
                <a:ea typeface="Verdana" panose="020B0604030504040204" pitchFamily="34" charset="0"/>
              </a:rPr>
              <a:t>Glorified FTP, transfers </a:t>
            </a:r>
            <a:r>
              <a:rPr lang="en-GB" sz="450" b="1" kern="100" spc="-46" dirty="0">
                <a:latin typeface="Verdana" panose="020B0604030504040204" pitchFamily="34" charset="0"/>
                <a:ea typeface="Verdana" panose="020B0604030504040204" pitchFamily="34" charset="0"/>
              </a:rPr>
              <a:t>plaintext web files</a:t>
            </a:r>
            <a:r>
              <a:rPr lang="en-GB" sz="450" kern="100" spc="-46" dirty="0">
                <a:latin typeface="Verdana" panose="020B0604030504040204" pitchFamily="34" charset="0"/>
                <a:ea typeface="Verdana" panose="020B0604030504040204" pitchFamily="34" charset="0"/>
              </a:rPr>
              <a:t>. Success </a:t>
            </a:r>
            <a:r>
              <a:rPr lang="en-GB" sz="450" kern="100" spc="-46" dirty="0" err="1">
                <a:latin typeface="Verdana" panose="020B0604030504040204" pitchFamily="34" charset="0"/>
                <a:ea typeface="Verdana" panose="020B0604030504040204" pitchFamily="34" charset="0"/>
              </a:rPr>
              <a:t>bc</a:t>
            </a:r>
            <a:r>
              <a:rPr lang="en-GB" sz="450" kern="100" spc="-46" dirty="0">
                <a:latin typeface="Verdana" panose="020B0604030504040204" pitchFamily="34" charset="0"/>
                <a:ea typeface="Verdana" panose="020B0604030504040204" pitchFamily="34" charset="0"/>
              </a:rPr>
              <a:t> of: simplicity of HTML and HTTP (Stateless Protocol). Easy to learn/use, GUI Browsers.</a:t>
            </a:r>
            <a:endParaRPr lang="en-GB" sz="450" b="1" u="sng" kern="100" spc="-46" dirty="0">
              <a:latin typeface="Verdana" panose="020B0604030504040204" pitchFamily="34" charset="0"/>
              <a:ea typeface="Verdana" panose="020B0604030504040204" pitchFamily="34" charset="0"/>
            </a:endParaRPr>
          </a:p>
          <a:p>
            <a:r>
              <a:rPr lang="en-GB" sz="450" b="1" u="sng" kern="100" spc="-46" dirty="0">
                <a:latin typeface="Verdana" panose="020B0604030504040204" pitchFamily="34" charset="0"/>
                <a:ea typeface="Verdana" panose="020B0604030504040204" pitchFamily="34" charset="0"/>
              </a:rPr>
              <a:t>2.2) Web Terminology:</a:t>
            </a:r>
          </a:p>
          <a:p>
            <a:r>
              <a:rPr lang="en-GB" sz="450" b="1" kern="100" spc="-46" dirty="0">
                <a:latin typeface="Verdana" panose="020B0604030504040204" pitchFamily="34" charset="0"/>
                <a:ea typeface="Verdana" panose="020B0604030504040204" pitchFamily="34" charset="0"/>
              </a:rPr>
              <a:t>Document</a:t>
            </a:r>
            <a:r>
              <a:rPr lang="en-GB" sz="450" kern="100" spc="-46" dirty="0">
                <a:latin typeface="Verdana" panose="020B0604030504040204" pitchFamily="34" charset="0"/>
                <a:ea typeface="Verdana" panose="020B0604030504040204" pitchFamily="34" charset="0"/>
              </a:rPr>
              <a:t>: A webpage, a website containing several. </a:t>
            </a:r>
          </a:p>
          <a:p>
            <a:r>
              <a:rPr lang="en-GB" sz="450" b="1" kern="100" spc="-46" dirty="0">
                <a:latin typeface="Verdana" panose="020B0604030504040204" pitchFamily="34" charset="0"/>
                <a:ea typeface="Verdana" panose="020B0604030504040204" pitchFamily="34" charset="0"/>
              </a:rPr>
              <a:t>Objects</a:t>
            </a:r>
            <a:r>
              <a:rPr lang="en-GB" sz="450" kern="100" spc="-46" dirty="0">
                <a:latin typeface="Verdana" panose="020B0604030504040204" pitchFamily="34" charset="0"/>
                <a:ea typeface="Verdana" panose="020B0604030504040204" pitchFamily="34" charset="0"/>
              </a:rPr>
              <a:t>: A file, documents may contain several (HTML, JS, video). </a:t>
            </a:r>
            <a:r>
              <a:rPr lang="en-GB" sz="450" b="1" kern="100" spc="-46" dirty="0">
                <a:latin typeface="Verdana" panose="020B0604030504040204" pitchFamily="34" charset="0"/>
                <a:ea typeface="Verdana" panose="020B0604030504040204" pitchFamily="34" charset="0"/>
              </a:rPr>
              <a:t>URL</a:t>
            </a:r>
            <a:r>
              <a:rPr lang="en-GB" sz="450" kern="100" spc="-46" dirty="0">
                <a:latin typeface="Verdana" panose="020B0604030504040204" pitchFamily="34" charset="0"/>
                <a:ea typeface="Verdana" panose="020B0604030504040204" pitchFamily="34" charset="0"/>
              </a:rPr>
              <a:t>: Uniform Resource Locator (specifies the address of an object). </a:t>
            </a:r>
            <a:r>
              <a:rPr lang="en-GB" sz="450" b="1" kern="100" spc="-46" dirty="0">
                <a:latin typeface="Verdana" panose="020B0604030504040204" pitchFamily="34" charset="0"/>
                <a:ea typeface="Verdana" panose="020B0604030504040204" pitchFamily="34" charset="0"/>
              </a:rPr>
              <a:t>Browser</a:t>
            </a:r>
            <a:r>
              <a:rPr lang="en-GB" sz="450" kern="100" spc="-46" dirty="0">
                <a:latin typeface="Verdana" panose="020B0604030504040204" pitchFamily="34" charset="0"/>
                <a:ea typeface="Verdana" panose="020B0604030504040204" pitchFamily="34" charset="0"/>
              </a:rPr>
              <a:t>: Program to request, receive docs and process the document to display graphically. </a:t>
            </a:r>
          </a:p>
          <a:p>
            <a:r>
              <a:rPr lang="en-GB" sz="450" b="1" kern="100" spc="-46" dirty="0">
                <a:latin typeface="Verdana" panose="020B0604030504040204" pitchFamily="34" charset="0"/>
                <a:ea typeface="Verdana" panose="020B0604030504040204" pitchFamily="34" charset="0"/>
              </a:rPr>
              <a:t>Web Server: </a:t>
            </a:r>
            <a:r>
              <a:rPr lang="en-GB" sz="450" kern="100" spc="-46" dirty="0">
                <a:latin typeface="Verdana" panose="020B0604030504040204" pitchFamily="34" charset="0"/>
                <a:ea typeface="Verdana" panose="020B0604030504040204" pitchFamily="34" charset="0"/>
              </a:rPr>
              <a:t>An </a:t>
            </a:r>
            <a:r>
              <a:rPr lang="en-GB" sz="450" kern="100" spc="-46" dirty="0">
                <a:solidFill>
                  <a:schemeClr val="accent1"/>
                </a:solidFill>
                <a:latin typeface="Verdana" panose="020B0604030504040204" pitchFamily="34" charset="0"/>
                <a:ea typeface="Verdana" panose="020B0604030504040204" pitchFamily="34" charset="0"/>
              </a:rPr>
              <a:t>application</a:t>
            </a:r>
            <a:r>
              <a:rPr lang="en-GB" sz="450" kern="100" spc="-46" dirty="0">
                <a:latin typeface="Verdana" panose="020B0604030504040204" pitchFamily="34" charset="0"/>
                <a:ea typeface="Verdana" panose="020B0604030504040204" pitchFamily="34" charset="0"/>
              </a:rPr>
              <a:t> containing document and objects, serving them to clients over HTTP.</a:t>
            </a:r>
          </a:p>
          <a:p>
            <a:r>
              <a:rPr lang="en-GB" sz="450" b="1" u="sng" kern="100" spc="-46" dirty="0">
                <a:latin typeface="Verdana" panose="020B0604030504040204" pitchFamily="34" charset="0"/>
                <a:ea typeface="Verdana" panose="020B0604030504040204" pitchFamily="34" charset="0"/>
              </a:rPr>
              <a:t>2.3) HTTP:</a:t>
            </a:r>
            <a:r>
              <a:rPr lang="en-GB" sz="450" kern="100" spc="-46" dirty="0">
                <a:latin typeface="Verdana" panose="020B0604030504040204" pitchFamily="34" charset="0"/>
                <a:ea typeface="Verdana" panose="020B0604030504040204" pitchFamily="34" charset="0"/>
              </a:rPr>
              <a:t> Use </a:t>
            </a:r>
            <a:r>
              <a:rPr lang="en-GB" sz="450" kern="100" spc="-46" dirty="0">
                <a:solidFill>
                  <a:srgbClr val="00B050"/>
                </a:solidFill>
                <a:latin typeface="Verdana" panose="020B0604030504040204" pitchFamily="34" charset="0"/>
                <a:ea typeface="Verdana" panose="020B0604030504040204" pitchFamily="34" charset="0"/>
              </a:rPr>
              <a:t>connection-oriented</a:t>
            </a:r>
            <a:r>
              <a:rPr lang="en-GB" sz="450" kern="100" spc="-46" dirty="0">
                <a:latin typeface="Verdana" panose="020B0604030504040204" pitchFamily="34" charset="0"/>
                <a:ea typeface="Verdana" panose="020B0604030504040204" pitchFamily="34" charset="0"/>
              </a:rPr>
              <a:t> </a:t>
            </a:r>
            <a:r>
              <a:rPr lang="en-GB" sz="450" kern="100" spc="-46" dirty="0">
                <a:solidFill>
                  <a:srgbClr val="00B050"/>
                </a:solidFill>
                <a:latin typeface="Verdana" panose="020B0604030504040204" pitchFamily="34" charset="0"/>
                <a:ea typeface="Verdana" panose="020B0604030504040204" pitchFamily="34" charset="0"/>
              </a:rPr>
              <a:t>transport</a:t>
            </a:r>
            <a:r>
              <a:rPr lang="en-GB" sz="450" kern="100" spc="-46" dirty="0">
                <a:latin typeface="Verdana" panose="020B0604030504040204" pitchFamily="34" charset="0"/>
                <a:ea typeface="Verdana" panose="020B0604030504040204" pitchFamily="34" charset="0"/>
              </a:rPr>
              <a:t>(TCP)</a:t>
            </a:r>
            <a:r>
              <a:rPr lang="en-GB" sz="450" kern="100" spc="-46" dirty="0" err="1">
                <a:latin typeface="Verdana" panose="020B0604030504040204" pitchFamily="34" charset="0"/>
                <a:ea typeface="Verdana" panose="020B0604030504040204" pitchFamily="34" charset="0"/>
              </a:rPr>
              <a:t>tho</a:t>
            </a:r>
            <a:r>
              <a:rPr lang="en-GB" sz="450" kern="100" spc="-46" dirty="0">
                <a:latin typeface="Verdana" panose="020B0604030504040204" pitchFamily="34" charset="0"/>
                <a:ea typeface="Verdana" panose="020B0604030504040204" pitchFamily="34" charset="0"/>
              </a:rPr>
              <a:t> works w/UDP.</a:t>
            </a:r>
          </a:p>
          <a:p>
            <a:r>
              <a:rPr lang="en-GB" sz="450" b="1" kern="100" spc="-46" dirty="0">
                <a:latin typeface="Verdana" panose="020B0604030504040204" pitchFamily="34" charset="0"/>
                <a:ea typeface="Verdana" panose="020B0604030504040204" pitchFamily="34" charset="0"/>
              </a:rPr>
              <a:t>Stateless, </a:t>
            </a:r>
            <a:r>
              <a:rPr lang="en-GB" sz="450" kern="100" spc="-46" dirty="0">
                <a:latin typeface="Verdana" panose="020B0604030504040204" pitchFamily="34" charset="0"/>
                <a:ea typeface="Verdana" panose="020B0604030504040204" pitchFamily="34" charset="0"/>
              </a:rPr>
              <a:t>each request and response is a single unit, if a request is dropped no others are affected.</a:t>
            </a:r>
          </a:p>
          <a:p>
            <a:r>
              <a:rPr lang="en-GB" sz="450" b="1" kern="100" spc="-46" dirty="0">
                <a:latin typeface="Verdana" panose="020B0604030504040204" pitchFamily="34" charset="0"/>
                <a:ea typeface="Verdana" panose="020B0604030504040204" pitchFamily="34" charset="0"/>
              </a:rPr>
              <a:t>1) HTTP /1.0: </a:t>
            </a:r>
            <a:r>
              <a:rPr lang="en-GB" sz="450" kern="100" spc="-46" dirty="0">
                <a:latin typeface="Verdana" panose="020B0604030504040204" pitchFamily="34" charset="0"/>
                <a:ea typeface="Verdana" panose="020B0604030504040204" pitchFamily="34" charset="0"/>
              </a:rPr>
              <a:t>Uses one TCP connection per object. Inefficient, requires many objects to be spawned and destroyed.</a:t>
            </a:r>
          </a:p>
          <a:p>
            <a:r>
              <a:rPr lang="en-GB" sz="450" b="1" kern="100" spc="-46" dirty="0">
                <a:latin typeface="Verdana" panose="020B0604030504040204" pitchFamily="34" charset="0"/>
                <a:ea typeface="Verdana" panose="020B0604030504040204" pitchFamily="34" charset="0"/>
              </a:rPr>
              <a:t>2) HTTP /1.1:</a:t>
            </a:r>
            <a:r>
              <a:rPr lang="en-GB" sz="450" kern="100" spc="-46" dirty="0">
                <a:latin typeface="Verdana" panose="020B0604030504040204" pitchFamily="34" charset="0"/>
                <a:ea typeface="Verdana" panose="020B0604030504040204" pitchFamily="34" charset="0"/>
              </a:rPr>
              <a:t> Most popular. Same TCP connection issues multiple requests and responses. Default is persistent communication, but  request with “Connection: close” closes it after </a:t>
            </a:r>
            <a:r>
              <a:rPr lang="en-GB" sz="450" kern="100" spc="-46" dirty="0" err="1">
                <a:latin typeface="Verdana" panose="020B0604030504040204" pitchFamily="34" charset="0"/>
                <a:ea typeface="Verdana" panose="020B0604030504040204" pitchFamily="34" charset="0"/>
              </a:rPr>
              <a:t>reqs</a:t>
            </a:r>
            <a:r>
              <a:rPr lang="en-GB" sz="450" kern="100" spc="-46" dirty="0">
                <a:latin typeface="Verdana" panose="020B0604030504040204" pitchFamily="34" charset="0"/>
                <a:ea typeface="Verdana" panose="020B0604030504040204" pitchFamily="34" charset="0"/>
              </a:rPr>
              <a:t>/responses sent.</a:t>
            </a:r>
          </a:p>
          <a:p>
            <a:r>
              <a:rPr lang="en-GB" sz="450" b="1" kern="100" spc="-46" dirty="0">
                <a:latin typeface="Verdana" panose="020B0604030504040204" pitchFamily="34" charset="0"/>
                <a:ea typeface="Verdana" panose="020B0604030504040204" pitchFamily="34" charset="0"/>
              </a:rPr>
              <a:t>3) HTTP /2: </a:t>
            </a:r>
            <a:r>
              <a:rPr lang="en-GB" sz="450" kern="100" spc="-46" dirty="0">
                <a:latin typeface="Verdana" panose="020B0604030504040204" pitchFamily="34" charset="0"/>
                <a:ea typeface="Verdana" panose="020B0604030504040204" pitchFamily="34" charset="0"/>
              </a:rPr>
              <a:t>Faster. Expected to replace 1.1. Exchanges content in binary, more compact &amp; faster. Fully multiplexed, </a:t>
            </a:r>
            <a:r>
              <a:rPr lang="en-GB" sz="450" b="1" kern="100" spc="-46" dirty="0">
                <a:latin typeface="Verdana" panose="020B0604030504040204" pitchFamily="34" charset="0"/>
                <a:ea typeface="Verdana" panose="020B0604030504040204" pitchFamily="34" charset="0"/>
              </a:rPr>
              <a:t>allows pipelining. </a:t>
            </a:r>
            <a:r>
              <a:rPr lang="en-GB" sz="450" kern="100" spc="-46" dirty="0">
                <a:latin typeface="Verdana" panose="020B0604030504040204" pitchFamily="34" charset="0"/>
                <a:ea typeface="Verdana" panose="020B0604030504040204" pitchFamily="34" charset="0"/>
              </a:rPr>
              <a:t> Can use a single TCP connection with requests in parallel.</a:t>
            </a:r>
          </a:p>
          <a:p>
            <a:r>
              <a:rPr lang="en-GB" sz="450" b="1" kern="100" spc="-46" dirty="0">
                <a:latin typeface="Verdana" panose="020B0604030504040204" pitchFamily="34" charset="0"/>
                <a:ea typeface="Verdana" panose="020B0604030504040204" pitchFamily="34" charset="0"/>
              </a:rPr>
              <a:t>4) HTTP /3: </a:t>
            </a:r>
            <a:r>
              <a:rPr lang="en-GB" sz="450" kern="100" spc="-46" dirty="0">
                <a:latin typeface="Verdana" panose="020B0604030504040204" pitchFamily="34" charset="0"/>
                <a:ea typeface="Verdana" panose="020B0604030504040204" pitchFamily="34" charset="0"/>
              </a:rPr>
              <a:t>Uses UDP for exchanges, faster. Still in development.</a:t>
            </a:r>
          </a:p>
          <a:p>
            <a:r>
              <a:rPr lang="en-GB" sz="450" b="1" u="sng" kern="100" spc="-46" dirty="0">
                <a:latin typeface="Verdana" panose="020B0604030504040204" pitchFamily="34" charset="0"/>
                <a:ea typeface="Verdana" panose="020B0604030504040204" pitchFamily="34" charset="0"/>
              </a:rPr>
              <a:t>2.4) Anatomy of a HTTP Request / Response</a:t>
            </a:r>
          </a:p>
          <a:p>
            <a:r>
              <a:rPr lang="en-GB" sz="450" kern="100" spc="-46" dirty="0">
                <a:latin typeface="Verdana" panose="020B0604030504040204" pitchFamily="34" charset="0"/>
                <a:ea typeface="Verdana" panose="020B0604030504040204" pitchFamily="34" charset="0"/>
              </a:rPr>
              <a:t>1) </a:t>
            </a:r>
            <a:r>
              <a:rPr lang="en-GB" sz="450" b="1" kern="100" spc="-46" dirty="0">
                <a:latin typeface="Verdana" panose="020B0604030504040204" pitchFamily="34" charset="0"/>
                <a:ea typeface="Verdana" panose="020B0604030504040204" pitchFamily="34" charset="0"/>
              </a:rPr>
              <a:t>Request</a:t>
            </a:r>
            <a:r>
              <a:rPr lang="en-GB" sz="450" kern="100" spc="-46" dirty="0">
                <a:latin typeface="Verdana" panose="020B0604030504040204" pitchFamily="34" charset="0"/>
                <a:ea typeface="Verdana" panose="020B0604030504040204" pitchFamily="34" charset="0"/>
              </a:rPr>
              <a:t> </a:t>
            </a:r>
            <a:r>
              <a:rPr lang="en-GB" sz="450" b="1" kern="100" spc="-46" dirty="0">
                <a:latin typeface="Verdana" panose="020B0604030504040204" pitchFamily="34" charset="0"/>
                <a:ea typeface="Verdana" panose="020B0604030504040204" pitchFamily="34" charset="0"/>
              </a:rPr>
              <a:t>Contains</a:t>
            </a:r>
            <a:r>
              <a:rPr lang="en-GB" sz="450" kern="100" spc="-46" dirty="0">
                <a:latin typeface="Verdana" panose="020B0604030504040204" pitchFamily="34" charset="0"/>
                <a:ea typeface="Verdana" panose="020B0604030504040204" pitchFamily="34" charset="0"/>
              </a:rPr>
              <a:t>: Protocol version, URL specification, Connection </a:t>
            </a:r>
            <a:r>
              <a:rPr lang="en-GB" sz="450" kern="100" spc="-46" dirty="0" err="1">
                <a:latin typeface="Verdana" panose="020B0604030504040204" pitchFamily="34" charset="0"/>
                <a:ea typeface="Verdana" panose="020B0604030504040204" pitchFamily="34" charset="0"/>
              </a:rPr>
              <a:t>Attrs</a:t>
            </a:r>
            <a:r>
              <a:rPr lang="en-GB" sz="450" kern="100" spc="-46" dirty="0">
                <a:latin typeface="Verdana" panose="020B0604030504040204" pitchFamily="34" charset="0"/>
                <a:ea typeface="Verdana" panose="020B0604030504040204" pitchFamily="34" charset="0"/>
              </a:rPr>
              <a:t>, Content/Feature Negotiation.</a:t>
            </a:r>
          </a:p>
          <a:p>
            <a:r>
              <a:rPr lang="en-GB" sz="450" kern="100" spc="-46" dirty="0">
                <a:latin typeface="Verdana" panose="020B0604030504040204" pitchFamily="34" charset="0"/>
                <a:ea typeface="Verdana" panose="020B0604030504040204" pitchFamily="34" charset="0"/>
              </a:rPr>
              <a:t>2) </a:t>
            </a:r>
            <a:r>
              <a:rPr lang="en-GB" sz="450" b="1" kern="100" spc="-46" dirty="0">
                <a:latin typeface="Verdana" panose="020B0604030504040204" pitchFamily="34" charset="0"/>
                <a:ea typeface="Verdana" panose="020B0604030504040204" pitchFamily="34" charset="0"/>
              </a:rPr>
              <a:t>Response</a:t>
            </a:r>
            <a:r>
              <a:rPr lang="en-GB" sz="450" kern="100" spc="-46" dirty="0">
                <a:latin typeface="Verdana" panose="020B0604030504040204" pitchFamily="34" charset="0"/>
                <a:ea typeface="Verdana" panose="020B0604030504040204" pitchFamily="34" charset="0"/>
              </a:rPr>
              <a:t> </a:t>
            </a:r>
            <a:r>
              <a:rPr lang="en-GB" sz="450" b="1" kern="100" spc="-46" dirty="0">
                <a:latin typeface="Verdana" panose="020B0604030504040204" pitchFamily="34" charset="0"/>
                <a:ea typeface="Verdana" panose="020B0604030504040204" pitchFamily="34" charset="0"/>
              </a:rPr>
              <a:t>Contains</a:t>
            </a:r>
            <a:r>
              <a:rPr lang="en-GB" sz="450" kern="100" spc="-46" dirty="0">
                <a:latin typeface="Verdana" panose="020B0604030504040204" pitchFamily="34" charset="0"/>
                <a:ea typeface="Verdana" panose="020B0604030504040204" pitchFamily="34" charset="0"/>
              </a:rPr>
              <a:t>: Protocol version, reply status/value, Conn.  </a:t>
            </a:r>
            <a:r>
              <a:rPr lang="en-GB" sz="450" kern="100" spc="-46" dirty="0" err="1">
                <a:latin typeface="Verdana" panose="020B0604030504040204" pitchFamily="34" charset="0"/>
                <a:ea typeface="Verdana" panose="020B0604030504040204" pitchFamily="34" charset="0"/>
              </a:rPr>
              <a:t>Attrs</a:t>
            </a:r>
            <a:r>
              <a:rPr lang="en-GB" sz="450" kern="100" spc="-46" dirty="0">
                <a:latin typeface="Verdana" panose="020B0604030504040204" pitchFamily="34" charset="0"/>
                <a:ea typeface="Verdana" panose="020B0604030504040204" pitchFamily="34" charset="0"/>
              </a:rPr>
              <a:t>, Object </a:t>
            </a:r>
            <a:r>
              <a:rPr lang="en-GB" sz="450" kern="100" spc="-46" dirty="0" err="1">
                <a:latin typeface="Verdana" panose="020B0604030504040204" pitchFamily="34" charset="0"/>
                <a:ea typeface="Verdana" panose="020B0604030504040204" pitchFamily="34" charset="0"/>
              </a:rPr>
              <a:t>Attrs</a:t>
            </a:r>
            <a:r>
              <a:rPr lang="en-GB" sz="450" kern="100" spc="-46" dirty="0">
                <a:latin typeface="Verdana" panose="020B0604030504040204" pitchFamily="34" charset="0"/>
                <a:ea typeface="Verdana" panose="020B0604030504040204" pitchFamily="34" charset="0"/>
              </a:rPr>
              <a:t>, Content Specification (type, length), Content (</a:t>
            </a:r>
            <a:r>
              <a:rPr lang="en-GB" sz="450" kern="100" spc="-46" dirty="0" err="1">
                <a:latin typeface="Verdana" panose="020B0604030504040204" pitchFamily="34" charset="0"/>
                <a:ea typeface="Verdana" panose="020B0604030504040204" pitchFamily="34" charset="0"/>
              </a:rPr>
              <a:t>objs</a:t>
            </a:r>
            <a:r>
              <a:rPr lang="en-GB" sz="450" kern="100" spc="-46" dirty="0">
                <a:latin typeface="Verdana" panose="020B0604030504040204" pitchFamily="34" charset="0"/>
                <a:ea typeface="Verdana" panose="020B0604030504040204" pitchFamily="34" charset="0"/>
              </a:rPr>
              <a:t>)</a:t>
            </a:r>
          </a:p>
          <a:p>
            <a:r>
              <a:rPr lang="en-GB" sz="450" b="1" kern="100" spc="-46" dirty="0">
                <a:latin typeface="Verdana" panose="020B0604030504040204" pitchFamily="34" charset="0"/>
                <a:ea typeface="Verdana" panose="020B0604030504040204" pitchFamily="34" charset="0"/>
              </a:rPr>
              <a:t>HTTP Methods: GET:</a:t>
            </a:r>
            <a:r>
              <a:rPr lang="en-GB" sz="450" kern="100" spc="-46" dirty="0">
                <a:latin typeface="Verdana" panose="020B0604030504040204" pitchFamily="34" charset="0"/>
                <a:ea typeface="Verdana" panose="020B0604030504040204" pitchFamily="34" charset="0"/>
              </a:rPr>
              <a:t> retrieve object using URL. </a:t>
            </a:r>
            <a:r>
              <a:rPr lang="en-GB" sz="450" b="1" kern="100" spc="-46" dirty="0">
                <a:latin typeface="Verdana" panose="020B0604030504040204" pitchFamily="34" charset="0"/>
                <a:ea typeface="Verdana" panose="020B0604030504040204" pitchFamily="34" charset="0"/>
              </a:rPr>
              <a:t>POST:</a:t>
            </a:r>
            <a:r>
              <a:rPr lang="en-GB" sz="450" kern="100" spc="-46" dirty="0">
                <a:latin typeface="Verdana" panose="020B0604030504040204" pitchFamily="34" charset="0"/>
                <a:ea typeface="Verdana" panose="020B0604030504040204" pitchFamily="34" charset="0"/>
              </a:rPr>
              <a:t> Submit data to server (</a:t>
            </a:r>
            <a:r>
              <a:rPr lang="en-GB" sz="450" kern="100" spc="-46" dirty="0" err="1">
                <a:latin typeface="Verdana" panose="020B0604030504040204" pitchFamily="34" charset="0"/>
                <a:ea typeface="Verdana" panose="020B0604030504040204" pitchFamily="34" charset="0"/>
              </a:rPr>
              <a:t>e.g</a:t>
            </a:r>
            <a:r>
              <a:rPr lang="en-GB" sz="450" kern="100" spc="-46" dirty="0">
                <a:latin typeface="Verdana" panose="020B0604030504040204" pitchFamily="34" charset="0"/>
                <a:ea typeface="Verdana" panose="020B0604030504040204" pitchFamily="34" charset="0"/>
              </a:rPr>
              <a:t> a form, message). </a:t>
            </a:r>
            <a:r>
              <a:rPr lang="en-GB" sz="450" b="1" kern="100" spc="-46" dirty="0">
                <a:latin typeface="Verdana" panose="020B0604030504040204" pitchFamily="34" charset="0"/>
                <a:ea typeface="Verdana" panose="020B0604030504040204" pitchFamily="34" charset="0"/>
              </a:rPr>
              <a:t>HEAD:</a:t>
            </a:r>
            <a:r>
              <a:rPr lang="en-GB" sz="450" kern="100" spc="-46" dirty="0">
                <a:latin typeface="Verdana" panose="020B0604030504040204" pitchFamily="34" charset="0"/>
                <a:ea typeface="Verdana" panose="020B0604030504040204" pitchFamily="34" charset="0"/>
              </a:rPr>
              <a:t> Like get, but only </a:t>
            </a:r>
            <a:r>
              <a:rPr lang="en-GB" sz="450" kern="100" spc="-46" dirty="0" err="1">
                <a:latin typeface="Verdana" panose="020B0604030504040204" pitchFamily="34" charset="0"/>
                <a:ea typeface="Verdana" panose="020B0604030504040204" pitchFamily="34" charset="0"/>
              </a:rPr>
              <a:t>recieve</a:t>
            </a:r>
            <a:r>
              <a:rPr lang="en-GB" sz="450" kern="100" spc="-46" dirty="0">
                <a:latin typeface="Verdana" panose="020B0604030504040204" pitchFamily="34" charset="0"/>
                <a:ea typeface="Verdana" panose="020B0604030504040204" pitchFamily="34" charset="0"/>
              </a:rPr>
              <a:t> the header, used for testing link validity.</a:t>
            </a:r>
          </a:p>
          <a:p>
            <a:r>
              <a:rPr lang="en-GB" sz="450" b="1" kern="100" spc="-46" dirty="0">
                <a:latin typeface="Verdana" panose="020B0604030504040204" pitchFamily="34" charset="0"/>
                <a:ea typeface="Verdana" panose="020B0604030504040204" pitchFamily="34" charset="0"/>
              </a:rPr>
              <a:t>Example Request:                              </a:t>
            </a:r>
          </a:p>
          <a:p>
            <a:r>
              <a:rPr lang="en-GB" sz="450" kern="100" spc="-46" dirty="0">
                <a:solidFill>
                  <a:schemeClr val="accent2"/>
                </a:solidFill>
                <a:latin typeface="Verdana" panose="020B0604030504040204" pitchFamily="34" charset="0"/>
                <a:ea typeface="Verdana" panose="020B0604030504040204" pitchFamily="34" charset="0"/>
              </a:rPr>
              <a:t>GET /~</a:t>
            </a:r>
            <a:r>
              <a:rPr lang="en-GB" sz="450" kern="100" spc="-46" dirty="0" err="1">
                <a:solidFill>
                  <a:schemeClr val="accent2"/>
                </a:solidFill>
                <a:latin typeface="Verdana" panose="020B0604030504040204" pitchFamily="34" charset="0"/>
                <a:ea typeface="Verdana" panose="020B0604030504040204" pitchFamily="34" charset="0"/>
              </a:rPr>
              <a:t>kgk</a:t>
            </a:r>
            <a:r>
              <a:rPr lang="en-GB" sz="450" kern="100" spc="-46" dirty="0">
                <a:solidFill>
                  <a:schemeClr val="accent2"/>
                </a:solidFill>
                <a:latin typeface="Verdana" panose="020B0604030504040204" pitchFamily="34" charset="0"/>
                <a:ea typeface="Verdana" panose="020B0604030504040204" pitchFamily="34" charset="0"/>
              </a:rPr>
              <a:t>/212/index.html HTTP/1.1 </a:t>
            </a:r>
            <a:r>
              <a:rPr lang="en-GB" sz="450" kern="100" spc="-46" dirty="0">
                <a:latin typeface="Verdana" panose="020B0604030504040204" pitchFamily="34" charset="0"/>
                <a:ea typeface="Verdana" panose="020B0604030504040204" pitchFamily="34" charset="0"/>
              </a:rPr>
              <a:t>&lt;-</a:t>
            </a:r>
            <a:r>
              <a:rPr lang="en-GB" sz="450" b="1" kern="100" spc="-46" dirty="0">
                <a:solidFill>
                  <a:schemeClr val="accent2"/>
                </a:solidFill>
                <a:latin typeface="Verdana" panose="020B0604030504040204" pitchFamily="34" charset="0"/>
                <a:ea typeface="Verdana" panose="020B0604030504040204" pitchFamily="34" charset="0"/>
              </a:rPr>
              <a:t> Request line</a:t>
            </a:r>
          </a:p>
          <a:p>
            <a:r>
              <a:rPr lang="en-GB" sz="450" kern="100" spc="-46" dirty="0">
                <a:solidFill>
                  <a:schemeClr val="accent1">
                    <a:lumMod val="75000"/>
                  </a:schemeClr>
                </a:solidFill>
                <a:latin typeface="Verdana" panose="020B0604030504040204" pitchFamily="34" charset="0"/>
                <a:ea typeface="Verdana" panose="020B0604030504040204" pitchFamily="34" charset="0"/>
              </a:rPr>
              <a:t>Host: www.doc.ic.ac.uk             }</a:t>
            </a:r>
          </a:p>
          <a:p>
            <a:r>
              <a:rPr lang="en-GB" sz="450" kern="100" spc="-46" dirty="0">
                <a:solidFill>
                  <a:schemeClr val="accent1">
                    <a:lumMod val="75000"/>
                  </a:schemeClr>
                </a:solidFill>
                <a:latin typeface="Verdana" panose="020B0604030504040204" pitchFamily="34" charset="0"/>
                <a:ea typeface="Verdana" panose="020B0604030504040204" pitchFamily="34" charset="0"/>
              </a:rPr>
              <a:t>User-agent: Mozilla/5.0               |&lt;- Header lines</a:t>
            </a:r>
          </a:p>
          <a:p>
            <a:r>
              <a:rPr lang="en-GB" sz="450" kern="100" spc="-46" dirty="0">
                <a:solidFill>
                  <a:schemeClr val="accent1">
                    <a:lumMod val="75000"/>
                  </a:schemeClr>
                </a:solidFill>
                <a:latin typeface="Verdana" panose="020B0604030504040204" pitchFamily="34" charset="0"/>
                <a:ea typeface="Verdana" panose="020B0604030504040204" pitchFamily="34" charset="0"/>
              </a:rPr>
              <a:t>Accept-Language: </a:t>
            </a:r>
            <a:r>
              <a:rPr lang="en-GB" sz="450" kern="100" spc="-46" dirty="0" err="1">
                <a:solidFill>
                  <a:schemeClr val="accent1">
                    <a:lumMod val="75000"/>
                  </a:schemeClr>
                </a:solidFill>
                <a:latin typeface="Verdana" panose="020B0604030504040204" pitchFamily="34" charset="0"/>
                <a:ea typeface="Verdana" panose="020B0604030504040204" pitchFamily="34" charset="0"/>
              </a:rPr>
              <a:t>en</a:t>
            </a:r>
            <a:r>
              <a:rPr lang="en-GB" sz="450" kern="100" spc="-46" dirty="0">
                <a:solidFill>
                  <a:schemeClr val="accent1">
                    <a:lumMod val="75000"/>
                  </a:schemeClr>
                </a:solidFill>
                <a:latin typeface="Verdana" panose="020B0604030504040204" pitchFamily="34" charset="0"/>
                <a:ea typeface="Verdana" panose="020B0604030504040204" pitchFamily="34" charset="0"/>
              </a:rPr>
              <a:t>-GB          }</a:t>
            </a:r>
          </a:p>
          <a:p>
            <a:r>
              <a:rPr lang="en-GB" sz="450" kern="100" spc="-46" dirty="0">
                <a:latin typeface="Verdana" panose="020B0604030504040204" pitchFamily="34" charset="0"/>
                <a:ea typeface="Verdana" panose="020B0604030504040204" pitchFamily="34" charset="0"/>
              </a:rPr>
              <a:t>                     </a:t>
            </a:r>
            <a:r>
              <a:rPr lang="en-GB" sz="450" kern="100" spc="-46" dirty="0">
                <a:latin typeface="Verdana" panose="020B0604030504040204" pitchFamily="34" charset="0"/>
                <a:ea typeface="Verdana" panose="020B0604030504040204" pitchFamily="34" charset="0"/>
                <a:sym typeface="Wingdings" panose="05000000000000000000" pitchFamily="2" charset="2"/>
              </a:rPr>
              <a:t>---</a:t>
            </a:r>
            <a:r>
              <a:rPr lang="en-GB" sz="450" kern="100" spc="-46" dirty="0">
                <a:latin typeface="Verdana" panose="020B0604030504040204" pitchFamily="34" charset="0"/>
                <a:ea typeface="Verdana" panose="020B0604030504040204" pitchFamily="34" charset="0"/>
              </a:rPr>
              <a:t> </a:t>
            </a:r>
            <a:r>
              <a:rPr lang="en-GB" sz="450" kern="100" spc="-46" dirty="0">
                <a:solidFill>
                  <a:srgbClr val="FF0000"/>
                </a:solidFill>
                <a:latin typeface="Verdana" panose="020B0604030504040204" pitchFamily="34" charset="0"/>
                <a:ea typeface="Verdana" panose="020B0604030504040204" pitchFamily="34" charset="0"/>
              </a:rPr>
              <a:t>Empty line, followed by possibly empty object body</a:t>
            </a:r>
          </a:p>
          <a:p>
            <a:r>
              <a:rPr lang="en-GB" sz="450" b="1" kern="100" spc="-46" dirty="0">
                <a:latin typeface="Verdana" panose="020B0604030504040204" pitchFamily="34" charset="0"/>
                <a:ea typeface="Verdana" panose="020B0604030504040204" pitchFamily="34" charset="0"/>
              </a:rPr>
              <a:t>Example Response:</a:t>
            </a:r>
          </a:p>
          <a:p>
            <a:r>
              <a:rPr lang="en-GB" sz="450" kern="100" spc="-46" dirty="0">
                <a:solidFill>
                  <a:schemeClr val="accent6"/>
                </a:solidFill>
                <a:latin typeface="Verdana" panose="020B0604030504040204" pitchFamily="34" charset="0"/>
                <a:ea typeface="Verdana" panose="020B0604030504040204" pitchFamily="34" charset="0"/>
              </a:rPr>
              <a:t>HTTP/1.1 200 OK  </a:t>
            </a:r>
            <a:r>
              <a:rPr lang="en-GB" sz="450" kern="100" spc="-46" dirty="0">
                <a:solidFill>
                  <a:schemeClr val="accent6"/>
                </a:solidFill>
                <a:latin typeface="Verdana" panose="020B0604030504040204" pitchFamily="34" charset="0"/>
                <a:ea typeface="Verdana" panose="020B0604030504040204" pitchFamily="34" charset="0"/>
                <a:sym typeface="Wingdings" panose="05000000000000000000" pitchFamily="2" charset="2"/>
              </a:rPr>
              <a:t> </a:t>
            </a:r>
            <a:r>
              <a:rPr lang="en-GB" sz="450" b="1" kern="100" spc="-46" dirty="0">
                <a:solidFill>
                  <a:schemeClr val="accent6"/>
                </a:solidFill>
                <a:latin typeface="Verdana" panose="020B0604030504040204" pitchFamily="34" charset="0"/>
                <a:ea typeface="Verdana" panose="020B0604030504040204" pitchFamily="34" charset="0"/>
                <a:sym typeface="Wingdings" panose="05000000000000000000" pitchFamily="2" charset="2"/>
              </a:rPr>
              <a:t>Status line</a:t>
            </a:r>
            <a:endParaRPr lang="en-GB" sz="450" b="1" kern="100" spc="-46" dirty="0">
              <a:solidFill>
                <a:schemeClr val="accent6"/>
              </a:solidFill>
              <a:latin typeface="Verdana" panose="020B0604030504040204" pitchFamily="34" charset="0"/>
              <a:ea typeface="Verdana" panose="020B0604030504040204" pitchFamily="34" charset="0"/>
            </a:endParaRPr>
          </a:p>
          <a:p>
            <a:r>
              <a:rPr lang="en-GB" sz="450" kern="100" spc="-46" dirty="0">
                <a:solidFill>
                  <a:srgbClr val="7030A0"/>
                </a:solidFill>
                <a:latin typeface="Verdana" panose="020B0604030504040204" pitchFamily="34" charset="0"/>
                <a:ea typeface="Verdana" panose="020B0604030504040204" pitchFamily="34" charset="0"/>
              </a:rPr>
              <a:t>Date: Mon, 27 Jul 2009 12:28:53 GMT </a:t>
            </a:r>
          </a:p>
          <a:p>
            <a:r>
              <a:rPr lang="en-GB" sz="450" kern="100" spc="-46" dirty="0">
                <a:solidFill>
                  <a:srgbClr val="7030A0"/>
                </a:solidFill>
                <a:latin typeface="Verdana" panose="020B0604030504040204" pitchFamily="34" charset="0"/>
                <a:ea typeface="Verdana" panose="020B0604030504040204" pitchFamily="34" charset="0"/>
              </a:rPr>
              <a:t>Server: Apache/2.2.14 (Win32)                        </a:t>
            </a:r>
            <a:r>
              <a:rPr lang="en-GB" sz="450" b="1" kern="100" spc="-46" dirty="0">
                <a:solidFill>
                  <a:srgbClr val="7030A0"/>
                </a:solidFill>
                <a:latin typeface="Verdana" panose="020B0604030504040204" pitchFamily="34" charset="0"/>
                <a:ea typeface="Verdana" panose="020B0604030504040204" pitchFamily="34" charset="0"/>
              </a:rPr>
              <a:t>&lt;- Header Lines</a:t>
            </a:r>
          </a:p>
          <a:p>
            <a:r>
              <a:rPr lang="en-GB" sz="450" kern="100" spc="-46" dirty="0">
                <a:solidFill>
                  <a:srgbClr val="7030A0"/>
                </a:solidFill>
                <a:latin typeface="Verdana" panose="020B0604030504040204" pitchFamily="34" charset="0"/>
                <a:ea typeface="Verdana" panose="020B0604030504040204" pitchFamily="34" charset="0"/>
              </a:rPr>
              <a:t>Last-Modified: Wed, 22 Jul 2009 19:15:56 GMT </a:t>
            </a:r>
          </a:p>
          <a:p>
            <a:r>
              <a:rPr lang="en-GB" sz="450" kern="100" spc="-46" dirty="0">
                <a:solidFill>
                  <a:srgbClr val="7030A0"/>
                </a:solidFill>
                <a:latin typeface="Verdana" panose="020B0604030504040204" pitchFamily="34" charset="0"/>
                <a:ea typeface="Verdana" panose="020B0604030504040204" pitchFamily="34" charset="0"/>
              </a:rPr>
              <a:t>Content-Length: 88 </a:t>
            </a:r>
          </a:p>
          <a:p>
            <a:r>
              <a:rPr lang="en-GB" sz="450" kern="100" spc="-46" dirty="0">
                <a:solidFill>
                  <a:srgbClr val="7030A0"/>
                </a:solidFill>
                <a:latin typeface="Verdana" panose="020B0604030504040204" pitchFamily="34" charset="0"/>
                <a:ea typeface="Verdana" panose="020B0604030504040204" pitchFamily="34" charset="0"/>
              </a:rPr>
              <a:t>Content-Type: text/html </a:t>
            </a:r>
          </a:p>
          <a:p>
            <a:r>
              <a:rPr lang="en-GB" sz="450" kern="100" spc="-46" dirty="0">
                <a:solidFill>
                  <a:srgbClr val="7030A0"/>
                </a:solidFill>
                <a:latin typeface="Verdana" panose="020B0604030504040204" pitchFamily="34" charset="0"/>
                <a:ea typeface="Verdana" panose="020B0604030504040204" pitchFamily="34" charset="0"/>
              </a:rPr>
              <a:t>Connection: Closed </a:t>
            </a:r>
          </a:p>
          <a:p>
            <a:r>
              <a:rPr lang="en-GB" sz="450" kern="100" spc="-46" dirty="0">
                <a:solidFill>
                  <a:srgbClr val="7030A0"/>
                </a:solidFill>
                <a:latin typeface="Verdana" panose="020B0604030504040204" pitchFamily="34" charset="0"/>
                <a:ea typeface="Verdana" panose="020B0604030504040204" pitchFamily="34" charset="0"/>
              </a:rPr>
              <a:t>                                   </a:t>
            </a:r>
            <a:r>
              <a:rPr lang="en-GB" sz="450" kern="100" spc="-46" dirty="0">
                <a:solidFill>
                  <a:srgbClr val="FF0000"/>
                </a:solidFill>
                <a:latin typeface="Verdana" panose="020B0604030504040204" pitchFamily="34" charset="0"/>
                <a:ea typeface="Verdana" panose="020B0604030504040204" pitchFamily="34" charset="0"/>
              </a:rPr>
              <a:t>&lt;-</a:t>
            </a:r>
            <a:r>
              <a:rPr lang="en-GB" sz="450" kern="100" spc="-46" dirty="0">
                <a:solidFill>
                  <a:srgbClr val="7030A0"/>
                </a:solidFill>
                <a:latin typeface="Verdana" panose="020B0604030504040204" pitchFamily="34" charset="0"/>
                <a:ea typeface="Verdana" panose="020B0604030504040204" pitchFamily="34" charset="0"/>
              </a:rPr>
              <a:t> </a:t>
            </a:r>
            <a:r>
              <a:rPr lang="en-GB" sz="450" kern="100" spc="-46" dirty="0">
                <a:solidFill>
                  <a:srgbClr val="FF0000"/>
                </a:solidFill>
                <a:latin typeface="Verdana" panose="020B0604030504040204" pitchFamily="34" charset="0"/>
                <a:ea typeface="Verdana" panose="020B0604030504040204" pitchFamily="34" charset="0"/>
              </a:rPr>
              <a:t>Empty Line</a:t>
            </a:r>
          </a:p>
          <a:p>
            <a:r>
              <a:rPr lang="en-GB" sz="450" kern="100" spc="-46" dirty="0">
                <a:solidFill>
                  <a:srgbClr val="0070C0"/>
                </a:solidFill>
                <a:latin typeface="Verdana" panose="020B0604030504040204" pitchFamily="34" charset="0"/>
                <a:ea typeface="Verdana" panose="020B0604030504040204" pitchFamily="34" charset="0"/>
              </a:rPr>
              <a:t>&lt;html&gt; &lt;body&gt; </a:t>
            </a:r>
          </a:p>
          <a:p>
            <a:r>
              <a:rPr lang="en-GB" sz="450" kern="100" spc="-46" dirty="0">
                <a:solidFill>
                  <a:srgbClr val="0070C0"/>
                </a:solidFill>
                <a:latin typeface="Verdana" panose="020B0604030504040204" pitchFamily="34" charset="0"/>
                <a:ea typeface="Verdana" panose="020B0604030504040204" pitchFamily="34" charset="0"/>
              </a:rPr>
              <a:t>&lt;h1&gt;Hello, World!&lt;/h1&gt;  &lt;- </a:t>
            </a:r>
            <a:r>
              <a:rPr lang="en-GB" sz="450" b="1" kern="100" spc="-46" dirty="0">
                <a:solidFill>
                  <a:srgbClr val="0070C0"/>
                </a:solidFill>
                <a:latin typeface="Verdana" panose="020B0604030504040204" pitchFamily="34" charset="0"/>
                <a:ea typeface="Verdana" panose="020B0604030504040204" pitchFamily="34" charset="0"/>
              </a:rPr>
              <a:t>Object Body</a:t>
            </a:r>
          </a:p>
          <a:p>
            <a:r>
              <a:rPr lang="en-GB" sz="450" kern="100" spc="-46" dirty="0">
                <a:solidFill>
                  <a:srgbClr val="0070C0"/>
                </a:solidFill>
                <a:latin typeface="Verdana" panose="020B0604030504040204" pitchFamily="34" charset="0"/>
                <a:ea typeface="Verdana" panose="020B0604030504040204" pitchFamily="34" charset="0"/>
              </a:rPr>
              <a:t>&lt;/body&gt; &lt;/html&gt;</a:t>
            </a:r>
          </a:p>
          <a:p>
            <a:r>
              <a:rPr lang="en-GB" sz="450" b="1" u="sng" kern="100" spc="-46" dirty="0">
                <a:latin typeface="Verdana" panose="020B0604030504040204" pitchFamily="34" charset="0"/>
                <a:ea typeface="Verdana" panose="020B0604030504040204" pitchFamily="34" charset="0"/>
              </a:rPr>
              <a:t>2.5) Status Codes: </a:t>
            </a:r>
            <a:endParaRPr lang="en-GB" sz="450" kern="100" spc="-46" dirty="0">
              <a:latin typeface="Verdana" panose="020B0604030504040204" pitchFamily="34" charset="0"/>
              <a:ea typeface="Verdana" panose="020B0604030504040204" pitchFamily="34" charset="0"/>
            </a:endParaRPr>
          </a:p>
          <a:p>
            <a:r>
              <a:rPr lang="en-GB" sz="450" b="1" kern="100" spc="-46" dirty="0">
                <a:latin typeface="Verdana" panose="020B0604030504040204" pitchFamily="34" charset="0"/>
                <a:ea typeface="Verdana" panose="020B0604030504040204" pitchFamily="34" charset="0"/>
              </a:rPr>
              <a:t>1xx</a:t>
            </a:r>
            <a:r>
              <a:rPr lang="en-GB" sz="450" kern="100" spc="-46" dirty="0">
                <a:latin typeface="Verdana" panose="020B0604030504040204" pitchFamily="34" charset="0"/>
                <a:ea typeface="Verdana" panose="020B0604030504040204" pitchFamily="34" charset="0"/>
              </a:rPr>
              <a:t> Informational. </a:t>
            </a:r>
          </a:p>
          <a:p>
            <a:r>
              <a:rPr lang="en-GB" sz="450" b="1" kern="100" spc="-46" dirty="0">
                <a:latin typeface="Verdana" panose="020B0604030504040204" pitchFamily="34" charset="0"/>
                <a:ea typeface="Verdana" panose="020B0604030504040204" pitchFamily="34" charset="0"/>
              </a:rPr>
              <a:t>2xx</a:t>
            </a:r>
            <a:r>
              <a:rPr lang="en-GB" sz="450" kern="100" spc="-46" dirty="0">
                <a:latin typeface="Verdana" panose="020B0604030504040204" pitchFamily="34" charset="0"/>
                <a:ea typeface="Verdana" panose="020B0604030504040204" pitchFamily="34" charset="0"/>
              </a:rPr>
              <a:t> Successful Operation (</a:t>
            </a:r>
            <a:r>
              <a:rPr lang="en-GB" sz="450" kern="100" spc="-46" dirty="0" err="1">
                <a:latin typeface="Verdana" panose="020B0604030504040204" pitchFamily="34" charset="0"/>
                <a:ea typeface="Verdana" panose="020B0604030504040204" pitchFamily="34" charset="0"/>
              </a:rPr>
              <a:t>e.g</a:t>
            </a:r>
            <a:r>
              <a:rPr lang="en-GB" sz="450" kern="100" spc="-46" dirty="0">
                <a:latin typeface="Verdana" panose="020B0604030504040204" pitchFamily="34" charset="0"/>
                <a:ea typeface="Verdana" panose="020B0604030504040204" pitchFamily="34" charset="0"/>
              </a:rPr>
              <a:t> 200 → OK). </a:t>
            </a:r>
          </a:p>
          <a:p>
            <a:r>
              <a:rPr lang="en-GB" sz="450" b="1" kern="100" spc="-46" dirty="0">
                <a:latin typeface="Verdana" panose="020B0604030504040204" pitchFamily="34" charset="0"/>
                <a:ea typeface="Verdana" panose="020B0604030504040204" pitchFamily="34" charset="0"/>
              </a:rPr>
              <a:t>3xx</a:t>
            </a:r>
            <a:r>
              <a:rPr lang="en-GB" sz="450" kern="100" spc="-46" dirty="0">
                <a:latin typeface="Verdana" panose="020B0604030504040204" pitchFamily="34" charset="0"/>
                <a:ea typeface="Verdana" panose="020B0604030504040204" pitchFamily="34" charset="0"/>
              </a:rPr>
              <a:t> Redirection (object has moved  temporarily or permanently). </a:t>
            </a:r>
          </a:p>
          <a:p>
            <a:r>
              <a:rPr lang="en-GB" sz="450" b="1" kern="100" spc="-46" dirty="0">
                <a:latin typeface="Verdana" panose="020B0604030504040204" pitchFamily="34" charset="0"/>
                <a:ea typeface="Verdana" panose="020B0604030504040204" pitchFamily="34" charset="0"/>
              </a:rPr>
              <a:t>4xx</a:t>
            </a:r>
            <a:r>
              <a:rPr lang="en-GB" sz="450" kern="100" spc="-46" dirty="0">
                <a:latin typeface="Verdana" panose="020B0604030504040204" pitchFamily="34" charset="0"/>
                <a:ea typeface="Verdana" panose="020B0604030504040204" pitchFamily="34" charset="0"/>
              </a:rPr>
              <a:t> Client Error, </a:t>
            </a:r>
            <a:r>
              <a:rPr lang="en-GB" sz="450" kern="100" spc="-46" dirty="0" err="1">
                <a:latin typeface="Verdana" panose="020B0604030504040204" pitchFamily="34" charset="0"/>
                <a:ea typeface="Verdana" panose="020B0604030504040204" pitchFamily="34" charset="0"/>
              </a:rPr>
              <a:t>e.g</a:t>
            </a:r>
            <a:r>
              <a:rPr lang="en-GB" sz="450" kern="100" spc="-46" dirty="0">
                <a:latin typeface="Verdana" panose="020B0604030504040204" pitchFamily="34" charset="0"/>
                <a:ea typeface="Verdana" panose="020B0604030504040204" pitchFamily="34" charset="0"/>
              </a:rPr>
              <a:t> 401 (Unauthorized), 404 (Object not found)</a:t>
            </a:r>
          </a:p>
          <a:p>
            <a:r>
              <a:rPr lang="en-GB" sz="450" b="1" kern="100" spc="-46" dirty="0">
                <a:latin typeface="Verdana" panose="020B0604030504040204" pitchFamily="34" charset="0"/>
                <a:ea typeface="Verdana" panose="020B0604030504040204" pitchFamily="34" charset="0"/>
              </a:rPr>
              <a:t>5xx</a:t>
            </a:r>
            <a:r>
              <a:rPr lang="en-GB" sz="450" kern="100" spc="-46" dirty="0">
                <a:latin typeface="Verdana" panose="020B0604030504040204" pitchFamily="34" charset="0"/>
                <a:ea typeface="Verdana" panose="020B0604030504040204" pitchFamily="34" charset="0"/>
              </a:rPr>
              <a:t> Server error, </a:t>
            </a:r>
            <a:r>
              <a:rPr lang="en-GB" sz="450" kern="100" spc="-46" dirty="0" err="1">
                <a:latin typeface="Verdana" panose="020B0604030504040204" pitchFamily="34" charset="0"/>
                <a:ea typeface="Verdana" panose="020B0604030504040204" pitchFamily="34" charset="0"/>
              </a:rPr>
              <a:t>e.g</a:t>
            </a:r>
            <a:r>
              <a:rPr lang="en-GB" sz="450" kern="100" spc="-46" dirty="0">
                <a:latin typeface="Verdana" panose="020B0604030504040204" pitchFamily="34" charset="0"/>
                <a:ea typeface="Verdana" panose="020B0604030504040204" pitchFamily="34" charset="0"/>
              </a:rPr>
              <a:t> 500 (internal server error), 503 (overloaded).</a:t>
            </a:r>
          </a:p>
          <a:p>
            <a:r>
              <a:rPr lang="en-GB" sz="450" kern="100" spc="-46" dirty="0">
                <a:latin typeface="Verdana" panose="020B0604030504040204" pitchFamily="34" charset="0"/>
                <a:ea typeface="Verdana" panose="020B0604030504040204" pitchFamily="34" charset="0"/>
              </a:rPr>
              <a:t>We can use telnet to send plaintext commands to a server listening on a specific port (80 for HTTP): </a:t>
            </a:r>
            <a:endParaRPr lang="de-DE" sz="450" kern="100" spc="-46" dirty="0">
              <a:latin typeface="Verdana" panose="020B0604030504040204" pitchFamily="34" charset="0"/>
              <a:ea typeface="Verdana" panose="020B0604030504040204" pitchFamily="34" charset="0"/>
            </a:endParaRPr>
          </a:p>
          <a:p>
            <a:r>
              <a:rPr lang="de-DE" sz="450" kern="100" spc="-46" dirty="0">
                <a:latin typeface="Verdana" panose="020B0604030504040204" pitchFamily="34" charset="0"/>
                <a:ea typeface="Verdana" panose="020B0604030504040204" pitchFamily="34" charset="0"/>
              </a:rPr>
              <a:t>&gt; </a:t>
            </a:r>
            <a:r>
              <a:rPr lang="de-DE" sz="450" kern="100" spc="-46" dirty="0" err="1">
                <a:latin typeface="Verdana" panose="020B0604030504040204" pitchFamily="34" charset="0"/>
                <a:ea typeface="Verdana" panose="020B0604030504040204" pitchFamily="34" charset="0"/>
              </a:rPr>
              <a:t>telnet</a:t>
            </a:r>
            <a:r>
              <a:rPr lang="de-DE" sz="450" kern="100" spc="-46" dirty="0">
                <a:latin typeface="Verdana" panose="020B0604030504040204" pitchFamily="34" charset="0"/>
                <a:ea typeface="Verdana" panose="020B0604030504040204" pitchFamily="34" charset="0"/>
              </a:rPr>
              <a:t> www.imperial.ac.uk  </a:t>
            </a:r>
          </a:p>
          <a:p>
            <a:r>
              <a:rPr lang="de-DE" sz="450" kern="100" spc="-46" dirty="0">
                <a:latin typeface="Verdana" panose="020B0604030504040204" pitchFamily="34" charset="0"/>
                <a:ea typeface="Verdana" panose="020B0604030504040204" pitchFamily="34" charset="0"/>
              </a:rPr>
              <a:t>&gt; GET /</a:t>
            </a:r>
            <a:r>
              <a:rPr lang="de-DE" sz="450" kern="100" spc="-46" dirty="0" err="1">
                <a:latin typeface="Verdana" panose="020B0604030504040204" pitchFamily="34" charset="0"/>
                <a:ea typeface="Verdana" panose="020B0604030504040204" pitchFamily="34" charset="0"/>
              </a:rPr>
              <a:t>computing</a:t>
            </a:r>
            <a:r>
              <a:rPr lang="de-DE" sz="450" kern="100" spc="-46" dirty="0">
                <a:latin typeface="Verdana" panose="020B0604030504040204" pitchFamily="34" charset="0"/>
                <a:ea typeface="Verdana" panose="020B0604030504040204" pitchFamily="34" charset="0"/>
              </a:rPr>
              <a:t>/HTTP/1.1  </a:t>
            </a:r>
          </a:p>
          <a:p>
            <a:r>
              <a:rPr lang="de-DE" sz="450" kern="100" spc="-46" dirty="0">
                <a:latin typeface="Verdana" panose="020B0604030504040204" pitchFamily="34" charset="0"/>
                <a:ea typeface="Verdana" panose="020B0604030504040204" pitchFamily="34" charset="0"/>
              </a:rPr>
              <a:t>&gt; Host: www.imperial.ac.uk</a:t>
            </a:r>
          </a:p>
          <a:p>
            <a:r>
              <a:rPr lang="en-GB" sz="450" b="1" u="sng" kern="100" spc="-46" dirty="0">
                <a:latin typeface="Verdana" panose="020B0604030504040204" pitchFamily="34" charset="0"/>
                <a:ea typeface="Verdana" panose="020B0604030504040204" pitchFamily="34" charset="0"/>
              </a:rPr>
              <a:t>2.6) Web Caching</a:t>
            </a:r>
            <a:r>
              <a:rPr lang="en-GB" sz="450" kern="100" spc="-46" dirty="0">
                <a:latin typeface="Verdana" panose="020B0604030504040204" pitchFamily="34" charset="0"/>
                <a:ea typeface="Verdana" panose="020B0604030504040204" pitchFamily="34" charset="0"/>
              </a:rPr>
              <a:t> – Proxies can be used to cache requests. The proxy simply gets the request from the client, sees if cached, if not request from server, store in cache for some time. Sends response.</a:t>
            </a:r>
          </a:p>
          <a:p>
            <a:r>
              <a:rPr lang="en-GB" sz="450" kern="100" spc="-46" dirty="0">
                <a:solidFill>
                  <a:srgbClr val="00B050"/>
                </a:solidFill>
                <a:latin typeface="Verdana" panose="020B0604030504040204" pitchFamily="34" charset="0"/>
                <a:ea typeface="Verdana" panose="020B0604030504040204" pitchFamily="34" charset="0"/>
              </a:rPr>
              <a:t>Reduces Latency, network traffic. Improves security, as server only interacts with proxy.</a:t>
            </a:r>
            <a:r>
              <a:rPr lang="en-GB" sz="450" b="1" kern="100" spc="-46" dirty="0">
                <a:solidFill>
                  <a:srgbClr val="00B050"/>
                </a:solidFill>
                <a:latin typeface="Verdana" panose="020B0604030504040204" pitchFamily="34" charset="0"/>
                <a:ea typeface="Verdana" panose="020B0604030504040204" pitchFamily="34" charset="0"/>
              </a:rPr>
              <a:t> </a:t>
            </a:r>
            <a:r>
              <a:rPr lang="en-GB" sz="450" kern="100" spc="-46" dirty="0">
                <a:solidFill>
                  <a:srgbClr val="FF0000"/>
                </a:solidFill>
                <a:latin typeface="Verdana" panose="020B0604030504040204" pitchFamily="34" charset="0"/>
                <a:ea typeface="Verdana" panose="020B0604030504040204" pitchFamily="34" charset="0"/>
              </a:rPr>
              <a:t>Latency associated with finding entries/caching, extra complexity, need optimal cache refresh time.</a:t>
            </a:r>
          </a:p>
          <a:p>
            <a:r>
              <a:rPr lang="en-GB" sz="450" kern="100" spc="-46" dirty="0">
                <a:latin typeface="Verdana" panose="020B0604030504040204" pitchFamily="34" charset="0"/>
                <a:ea typeface="Verdana" panose="020B0604030504040204" pitchFamily="34" charset="0"/>
              </a:rPr>
              <a:t>HTTP can determine how each method should be handled (only cacheable if indicated by </a:t>
            </a:r>
            <a:r>
              <a:rPr lang="fr-FR" sz="450" b="1" kern="100" spc="-46" dirty="0">
                <a:latin typeface="Verdana" panose="020B0604030504040204" pitchFamily="34" charset="0"/>
                <a:ea typeface="Verdana" panose="020B0604030504040204" pitchFamily="34" charset="0"/>
              </a:rPr>
              <a:t>Cache-Control / Expires</a:t>
            </a:r>
            <a:r>
              <a:rPr lang="fr-FR" sz="450" kern="100" spc="-46" dirty="0">
                <a:latin typeface="Verdana" panose="020B0604030504040204" pitchFamily="34" charset="0"/>
                <a:ea typeface="Verdana" panose="020B0604030504040204" pitchFamily="34" charset="0"/>
              </a:rPr>
              <a:t>. OPTION </a:t>
            </a:r>
            <a:r>
              <a:rPr lang="fr-FR" sz="450" kern="100" spc="-46" dirty="0" err="1">
                <a:latin typeface="Verdana" panose="020B0604030504040204" pitchFamily="34" charset="0"/>
                <a:ea typeface="Verdana" panose="020B0604030504040204" pitchFamily="34" charset="0"/>
              </a:rPr>
              <a:t>requests</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aren’t</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cacheable</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Cached</a:t>
            </a:r>
            <a:r>
              <a:rPr lang="fr-FR" sz="450" kern="100" spc="-46" dirty="0">
                <a:latin typeface="Verdana" panose="020B0604030504040204" pitchFamily="34" charset="0"/>
                <a:ea typeface="Verdana" panose="020B0604030504040204" pitchFamily="34" charset="0"/>
              </a:rPr>
              <a:t> pages can </a:t>
            </a:r>
            <a:r>
              <a:rPr lang="fr-FR" sz="450" kern="100" spc="-46" dirty="0" err="1">
                <a:latin typeface="Verdana" panose="020B0604030504040204" pitchFamily="34" charset="0"/>
                <a:ea typeface="Verdana" panose="020B0604030504040204" pitchFamily="34" charset="0"/>
              </a:rPr>
              <a:t>become</a:t>
            </a:r>
            <a:r>
              <a:rPr lang="fr-FR" sz="450" kern="100" spc="-46" dirty="0">
                <a:latin typeface="Verdana" panose="020B0604030504040204" pitchFamily="34" charset="0"/>
                <a:ea typeface="Verdana" panose="020B0604030504040204" pitchFamily="34" charset="0"/>
              </a:rPr>
              <a:t> </a:t>
            </a:r>
            <a:r>
              <a:rPr lang="fr-FR" sz="450" b="1" kern="100" spc="-46" dirty="0" err="1">
                <a:latin typeface="Verdana" panose="020B0604030504040204" pitchFamily="34" charset="0"/>
                <a:ea typeface="Verdana" panose="020B0604030504040204" pitchFamily="34" charset="0"/>
              </a:rPr>
              <a:t>stale</a:t>
            </a:r>
            <a:r>
              <a:rPr lang="fr-FR" sz="450" b="1" kern="100" spc="-46" dirty="0">
                <a:latin typeface="Verdana" panose="020B0604030504040204" pitchFamily="34" charset="0"/>
                <a:ea typeface="Verdana" panose="020B0604030504040204" pitchFamily="34" charset="0"/>
              </a:rPr>
              <a:t>, </a:t>
            </a:r>
            <a:r>
              <a:rPr lang="fr-FR" sz="450" kern="100" spc="-46" dirty="0">
                <a:latin typeface="Verdana" panose="020B0604030504040204" pitchFamily="34" charset="0"/>
                <a:ea typeface="Verdana" panose="020B0604030504040204" pitchFamily="34" charset="0"/>
              </a:rPr>
              <a:t>a HEAD </a:t>
            </a:r>
            <a:r>
              <a:rPr lang="fr-FR" sz="450" kern="100" spc="-46" dirty="0" err="1">
                <a:latin typeface="Verdana" panose="020B0604030504040204" pitchFamily="34" charset="0"/>
                <a:ea typeface="Verdana" panose="020B0604030504040204" pitchFamily="34" charset="0"/>
              </a:rPr>
              <a:t>request</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sees</a:t>
            </a:r>
            <a:r>
              <a:rPr lang="fr-FR" sz="450" kern="100" spc="-46" dirty="0">
                <a:latin typeface="Verdana" panose="020B0604030504040204" pitchFamily="34" charset="0"/>
                <a:ea typeface="Verdana" panose="020B0604030504040204" pitchFamily="34" charset="0"/>
              </a:rPr>
              <a:t> if an </a:t>
            </a:r>
            <a:r>
              <a:rPr lang="fr-FR" sz="450" kern="100" spc="-46" dirty="0" err="1">
                <a:latin typeface="Verdana" panose="020B0604030504040204" pitchFamily="34" charset="0"/>
                <a:ea typeface="Verdana" panose="020B0604030504040204" pitchFamily="34" charset="0"/>
              </a:rPr>
              <a:t>object</a:t>
            </a:r>
            <a:r>
              <a:rPr lang="fr-FR" sz="450" kern="100" spc="-46" dirty="0">
                <a:latin typeface="Verdana" panose="020B0604030504040204" pitchFamily="34" charset="0"/>
                <a:ea typeface="Verdana" panose="020B0604030504040204" pitchFamily="34" charset="0"/>
              </a:rPr>
              <a:t> has been </a:t>
            </a:r>
            <a:r>
              <a:rPr lang="fr-FR" sz="450" kern="100" spc="-46" dirty="0" err="1">
                <a:latin typeface="Verdana" panose="020B0604030504040204" pitchFamily="34" charset="0"/>
                <a:ea typeface="Verdana" panose="020B0604030504040204" pitchFamily="34" charset="0"/>
              </a:rPr>
              <a:t>updated</a:t>
            </a:r>
            <a:r>
              <a:rPr lang="fr-FR" sz="450" kern="100" spc="-46" dirty="0">
                <a:latin typeface="Verdana" panose="020B0604030504040204" pitchFamily="34" charset="0"/>
                <a:ea typeface="Verdana" panose="020B0604030504040204" pitchFamily="34" charset="0"/>
              </a:rPr>
              <a:t> (cache </a:t>
            </a:r>
            <a:r>
              <a:rPr lang="fr-FR" sz="450" kern="100" spc="-46" dirty="0" err="1">
                <a:latin typeface="Verdana" panose="020B0604030504040204" pitchFamily="34" charset="0"/>
                <a:ea typeface="Verdana" panose="020B0604030504040204" pitchFamily="34" charset="0"/>
              </a:rPr>
              <a:t>needs</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refreshing</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We</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specify</a:t>
            </a:r>
            <a:r>
              <a:rPr lang="fr-FR" sz="450" kern="100" spc="-46" dirty="0">
                <a:latin typeface="Verdana" panose="020B0604030504040204" pitchFamily="34" charset="0"/>
                <a:ea typeface="Verdana" panose="020B0604030504040204" pitchFamily="34" charset="0"/>
              </a:rPr>
              <a:t> </a:t>
            </a:r>
            <a:r>
              <a:rPr lang="fr-FR" sz="450" b="1" kern="100" spc="-46" dirty="0">
                <a:latin typeface="Verdana" panose="020B0604030504040204" pitchFamily="34" charset="0"/>
                <a:ea typeface="Verdana" panose="020B0604030504040204" pitchFamily="34" charset="0"/>
              </a:rPr>
              <a:t>expiration time </a:t>
            </a:r>
            <a:r>
              <a:rPr lang="fr-FR" sz="450" kern="100" spc="-46" dirty="0" err="1">
                <a:latin typeface="Verdana" panose="020B0604030504040204" pitchFamily="34" charset="0"/>
                <a:ea typeface="Verdana" panose="020B0604030504040204" pitchFamily="34" charset="0"/>
              </a:rPr>
              <a:t>with</a:t>
            </a:r>
            <a:r>
              <a:rPr lang="fr-FR" sz="450" kern="100" spc="-46" dirty="0">
                <a:latin typeface="Verdana" panose="020B0604030504040204" pitchFamily="34" charset="0"/>
                <a:ea typeface="Verdana" panose="020B0604030504040204" pitchFamily="34" charset="0"/>
              </a:rPr>
              <a:t> the Expires header or max-</a:t>
            </a:r>
            <a:r>
              <a:rPr lang="fr-FR" sz="450" kern="100" spc="-46" dirty="0" err="1">
                <a:latin typeface="Verdana" panose="020B0604030504040204" pitchFamily="34" charset="0"/>
                <a:ea typeface="Verdana" panose="020B0604030504040204" pitchFamily="34" charset="0"/>
              </a:rPr>
              <a:t>age</a:t>
            </a:r>
            <a:r>
              <a:rPr lang="fr-FR" sz="450" kern="100" spc="-46" dirty="0">
                <a:latin typeface="Verdana" panose="020B0604030504040204" pitchFamily="34" charset="0"/>
                <a:ea typeface="Verdana" panose="020B0604030504040204" pitchFamily="34" charset="0"/>
              </a:rPr>
              <a:t> directive of </a:t>
            </a:r>
            <a:r>
              <a:rPr lang="fr-FR" sz="450" b="1" kern="100" spc="-46" dirty="0">
                <a:latin typeface="Verdana" panose="020B0604030504040204" pitchFamily="34" charset="0"/>
                <a:ea typeface="Verdana" panose="020B0604030504040204" pitchFamily="34" charset="0"/>
              </a:rPr>
              <a:t>Cache-Control</a:t>
            </a:r>
            <a:r>
              <a:rPr lang="fr-FR" sz="450" kern="100" spc="-46" dirty="0">
                <a:latin typeface="Verdana" panose="020B0604030504040204" pitchFamily="34" charset="0"/>
                <a:ea typeface="Verdana" panose="020B0604030504040204" pitchFamily="34" charset="0"/>
              </a:rPr>
              <a:t>. Clients can use </a:t>
            </a:r>
            <a:r>
              <a:rPr lang="fr-FR" sz="450" kern="100" spc="-46" dirty="0" err="1">
                <a:latin typeface="Verdana" panose="020B0604030504040204" pitchFamily="34" charset="0"/>
                <a:ea typeface="Verdana" panose="020B0604030504040204" pitchFamily="34" charset="0"/>
              </a:rPr>
              <a:t>conditional</a:t>
            </a:r>
            <a:r>
              <a:rPr lang="fr-FR" sz="450" kern="100" spc="-46" dirty="0">
                <a:latin typeface="Verdana" panose="020B0604030504040204" pitchFamily="34" charset="0"/>
                <a:ea typeface="Verdana" panose="020B0604030504040204" pitchFamily="34" charset="0"/>
              </a:rPr>
              <a:t> GET </a:t>
            </a:r>
            <a:r>
              <a:rPr lang="fr-FR" sz="450" kern="100" spc="-46" dirty="0" err="1">
                <a:latin typeface="Verdana" panose="020B0604030504040204" pitchFamily="34" charset="0"/>
                <a:ea typeface="Verdana" panose="020B0604030504040204" pitchFamily="34" charset="0"/>
              </a:rPr>
              <a:t>with</a:t>
            </a:r>
            <a:r>
              <a:rPr lang="fr-FR" sz="450" kern="100" spc="-46" dirty="0">
                <a:latin typeface="Verdana" panose="020B0604030504040204" pitchFamily="34" charset="0"/>
                <a:ea typeface="Verdana" panose="020B0604030504040204" pitchFamily="34" charset="0"/>
              </a:rPr>
              <a:t> an If-</a:t>
            </a:r>
            <a:r>
              <a:rPr lang="fr-FR" sz="450" kern="100" spc="-46" dirty="0" err="1">
                <a:latin typeface="Verdana" panose="020B0604030504040204" pitchFamily="34" charset="0"/>
                <a:ea typeface="Verdana" panose="020B0604030504040204" pitchFamily="34" charset="0"/>
              </a:rPr>
              <a:t>Modified</a:t>
            </a:r>
            <a:r>
              <a:rPr lang="fr-FR" sz="450" kern="100" spc="-46" dirty="0">
                <a:latin typeface="Verdana" panose="020B0604030504040204" pitchFamily="34" charset="0"/>
                <a:ea typeface="Verdana" panose="020B0604030504040204" pitchFamily="34" charset="0"/>
              </a:rPr>
              <a:t>-</a:t>
            </a:r>
            <a:r>
              <a:rPr lang="fr-FR" sz="450" kern="100" spc="-46" dirty="0" err="1">
                <a:latin typeface="Verdana" panose="020B0604030504040204" pitchFamily="34" charset="0"/>
                <a:ea typeface="Verdana" panose="020B0604030504040204" pitchFamily="34" charset="0"/>
              </a:rPr>
              <a:t>Since</a:t>
            </a:r>
            <a:r>
              <a:rPr lang="fr-FR" sz="450" kern="100" spc="-46" dirty="0">
                <a:latin typeface="Verdana" panose="020B0604030504040204" pitchFamily="34" charset="0"/>
                <a:ea typeface="Verdana" panose="020B0604030504040204" pitchFamily="34" charset="0"/>
              </a:rPr>
              <a:t> header. Example use of header: 1) Cache Control: </a:t>
            </a:r>
          </a:p>
          <a:p>
            <a:r>
              <a:rPr lang="fr-FR" sz="450" kern="100" spc="-46" dirty="0">
                <a:latin typeface="Verdana" panose="020B0604030504040204" pitchFamily="34" charset="0"/>
                <a:ea typeface="Verdana" panose="020B0604030504040204" pitchFamily="34" charset="0"/>
              </a:rPr>
              <a:t>no-cache, or 2) Cache Control: max-</a:t>
            </a:r>
            <a:r>
              <a:rPr lang="fr-FR" sz="450" kern="100" spc="-46" dirty="0" err="1">
                <a:latin typeface="Verdana" panose="020B0604030504040204" pitchFamily="34" charset="0"/>
                <a:ea typeface="Verdana" panose="020B0604030504040204" pitchFamily="34" charset="0"/>
              </a:rPr>
              <a:t>age</a:t>
            </a:r>
            <a:r>
              <a:rPr lang="fr-FR" sz="450" kern="100" spc="-46" dirty="0">
                <a:latin typeface="Verdana" panose="020B0604030504040204" pitchFamily="34" charset="0"/>
                <a:ea typeface="Verdana" panose="020B0604030504040204" pitchFamily="34" charset="0"/>
              </a:rPr>
              <a:t>=100, must-</a:t>
            </a:r>
            <a:r>
              <a:rPr lang="fr-FR" sz="450" kern="100" spc="-46" dirty="0" err="1">
                <a:latin typeface="Verdana" panose="020B0604030504040204" pitchFamily="34" charset="0"/>
                <a:ea typeface="Verdana" panose="020B0604030504040204" pitchFamily="34" charset="0"/>
              </a:rPr>
              <a:t>revalidate</a:t>
            </a:r>
            <a:r>
              <a:rPr lang="fr-FR" sz="450" kern="100" spc="-46" dirty="0">
                <a:latin typeface="Verdana" panose="020B0604030504040204" pitchFamily="34" charset="0"/>
                <a:ea typeface="Verdana" panose="020B0604030504040204" pitchFamily="34" charset="0"/>
              </a:rPr>
              <a:t> </a:t>
            </a:r>
          </a:p>
          <a:p>
            <a:r>
              <a:rPr lang="fr-FR" sz="450" b="1" u="sng" kern="100" spc="-46" dirty="0">
                <a:latin typeface="Verdana" panose="020B0604030504040204" pitchFamily="34" charset="0"/>
                <a:ea typeface="Verdana" panose="020B0604030504040204" pitchFamily="34" charset="0"/>
              </a:rPr>
              <a:t>2.7) HTTP Sessions</a:t>
            </a:r>
            <a:r>
              <a:rPr lang="fr-FR" sz="450" kern="100" spc="-46" dirty="0">
                <a:latin typeface="Verdana" panose="020B0604030504040204" pitchFamily="34" charset="0"/>
                <a:ea typeface="Verdana" panose="020B0604030504040204" pitchFamily="34" charset="0"/>
              </a:rPr>
              <a:t> – HTTP </a:t>
            </a:r>
            <a:r>
              <a:rPr lang="fr-FR" sz="450" kern="100" spc="-46" dirty="0" err="1">
                <a:latin typeface="Verdana" panose="020B0604030504040204" pitchFamily="34" charset="0"/>
                <a:ea typeface="Verdana" panose="020B0604030504040204" pitchFamily="34" charset="0"/>
              </a:rPr>
              <a:t>is</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stateless</a:t>
            </a:r>
            <a:r>
              <a:rPr lang="fr-FR" sz="450" kern="100" spc="-46" dirty="0">
                <a:latin typeface="Verdana" panose="020B0604030504040204" pitchFamily="34" charset="0"/>
                <a:ea typeface="Verdana" panose="020B0604030504040204" pitchFamily="34" charset="0"/>
              </a:rPr>
              <a:t>, but </a:t>
            </a:r>
            <a:r>
              <a:rPr lang="fr-FR" sz="450" kern="100" spc="-46" dirty="0" err="1">
                <a:latin typeface="Verdana" panose="020B0604030504040204" pitchFamily="34" charset="0"/>
                <a:ea typeface="Verdana" panose="020B0604030504040204" pitchFamily="34" charset="0"/>
              </a:rPr>
              <a:t>sometimes</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we</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need</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stateful</a:t>
            </a:r>
            <a:r>
              <a:rPr lang="fr-FR" sz="450" kern="100" spc="-46" dirty="0">
                <a:latin typeface="Verdana" panose="020B0604030504040204" pitchFamily="34" charset="0"/>
                <a:ea typeface="Verdana" panose="020B0604030504040204" pitchFamily="34" charset="0"/>
              </a:rPr>
              <a:t> applications (</a:t>
            </a:r>
            <a:r>
              <a:rPr lang="fr-FR" sz="450" kern="100" spc="-46" dirty="0" err="1">
                <a:latin typeface="Verdana" panose="020B0604030504040204" pitchFamily="34" charset="0"/>
                <a:ea typeface="Verdana" panose="020B0604030504040204" pitchFamily="34" charset="0"/>
              </a:rPr>
              <a:t>e.g</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save</a:t>
            </a:r>
            <a:r>
              <a:rPr lang="fr-FR" sz="450" kern="100" spc="-46" dirty="0">
                <a:latin typeface="Verdana" panose="020B0604030504040204" pitchFamily="34" charset="0"/>
                <a:ea typeface="Verdana" panose="020B0604030504040204" pitchFamily="34" charset="0"/>
              </a:rPr>
              <a:t> shopping </a:t>
            </a:r>
            <a:r>
              <a:rPr lang="fr-FR" sz="450" kern="100" spc="-46" dirty="0" err="1">
                <a:latin typeface="Verdana" panose="020B0604030504040204" pitchFamily="34" charset="0"/>
                <a:ea typeface="Verdana" panose="020B0604030504040204" pitchFamily="34" charset="0"/>
              </a:rPr>
              <a:t>cart</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We</a:t>
            </a:r>
            <a:r>
              <a:rPr lang="fr-FR" sz="450" kern="100" spc="-46" dirty="0">
                <a:latin typeface="Verdana" panose="020B0604030504040204" pitchFamily="34" charset="0"/>
                <a:ea typeface="Verdana" panose="020B0604030504040204" pitchFamily="34" charset="0"/>
              </a:rPr>
              <a:t> can do </a:t>
            </a:r>
            <a:r>
              <a:rPr lang="fr-FR" sz="450" kern="100" spc="-46" dirty="0" err="1">
                <a:latin typeface="Verdana" panose="020B0604030504040204" pitchFamily="34" charset="0"/>
                <a:ea typeface="Verdana" panose="020B0604030504040204" pitchFamily="34" charset="0"/>
              </a:rPr>
              <a:t>this</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with</a:t>
            </a:r>
            <a:r>
              <a:rPr lang="fr-FR" sz="450" kern="100" spc="-46" dirty="0">
                <a:latin typeface="Verdana" panose="020B0604030504040204" pitchFamily="34" charset="0"/>
                <a:ea typeface="Verdana" panose="020B0604030504040204" pitchFamily="34" charset="0"/>
              </a:rPr>
              <a:t> the </a:t>
            </a:r>
            <a:r>
              <a:rPr lang="fr-FR" sz="450" b="1" kern="100" spc="-46" dirty="0">
                <a:latin typeface="Verdana" panose="020B0604030504040204" pitchFamily="34" charset="0"/>
                <a:ea typeface="Verdana" panose="020B0604030504040204" pitchFamily="34" charset="0"/>
              </a:rPr>
              <a:t>Set-Cookie &lt;NUM_ID&gt; </a:t>
            </a:r>
            <a:r>
              <a:rPr lang="fr-FR" sz="450" kern="100" spc="-46" dirty="0">
                <a:latin typeface="Verdana" panose="020B0604030504040204" pitchFamily="34" charset="0"/>
                <a:ea typeface="Verdana" panose="020B0604030504040204" pitchFamily="34" charset="0"/>
              </a:rPr>
              <a:t>and </a:t>
            </a:r>
            <a:r>
              <a:rPr lang="fr-FR" sz="450" b="1" kern="100" spc="-46" dirty="0">
                <a:latin typeface="Verdana" panose="020B0604030504040204" pitchFamily="34" charset="0"/>
                <a:ea typeface="Verdana" panose="020B0604030504040204" pitchFamily="34" charset="0"/>
              </a:rPr>
              <a:t>Cookie &lt;NUM_ID&gt; </a:t>
            </a:r>
            <a:r>
              <a:rPr lang="fr-FR" sz="450" kern="100" spc="-46" dirty="0">
                <a:latin typeface="Verdana" panose="020B0604030504040204" pitchFamily="34" charset="0"/>
                <a:ea typeface="Verdana" panose="020B0604030504040204" pitchFamily="34" charset="0"/>
              </a:rPr>
              <a:t>headers. </a:t>
            </a:r>
            <a:r>
              <a:rPr lang="fr-FR" sz="450" kern="100" spc="-46" dirty="0" err="1">
                <a:latin typeface="Verdana" panose="020B0604030504040204" pitchFamily="34" charset="0"/>
                <a:ea typeface="Verdana" panose="020B0604030504040204" pitchFamily="34" charset="0"/>
              </a:rPr>
              <a:t>We</a:t>
            </a:r>
            <a:r>
              <a:rPr lang="fr-FR" sz="450" kern="100" spc="-46" dirty="0">
                <a:latin typeface="Verdana" panose="020B0604030504040204" pitchFamily="34" charset="0"/>
                <a:ea typeface="Verdana" panose="020B0604030504040204" pitchFamily="34" charset="0"/>
              </a:rPr>
              <a:t> do </a:t>
            </a:r>
            <a:r>
              <a:rPr lang="fr-FR" sz="450" kern="100" spc="-46" dirty="0" err="1">
                <a:latin typeface="Verdana" panose="020B0604030504040204" pitchFamily="34" charset="0"/>
                <a:ea typeface="Verdana" panose="020B0604030504040204" pitchFamily="34" charset="0"/>
              </a:rPr>
              <a:t>this</a:t>
            </a:r>
            <a:r>
              <a:rPr lang="fr-FR" sz="450" kern="100" spc="-46" dirty="0">
                <a:latin typeface="Verdana" panose="020B0604030504040204" pitchFamily="34" charset="0"/>
                <a:ea typeface="Verdana" panose="020B0604030504040204" pitchFamily="34" charset="0"/>
              </a:rPr>
              <a:t> by </a:t>
            </a:r>
            <a:r>
              <a:rPr lang="fr-FR" sz="450" kern="100" spc="-46" dirty="0" err="1">
                <a:latin typeface="Verdana" panose="020B0604030504040204" pitchFamily="34" charset="0"/>
                <a:ea typeface="Verdana" panose="020B0604030504040204" pitchFamily="34" charset="0"/>
              </a:rPr>
              <a:t>sending</a:t>
            </a:r>
            <a:r>
              <a:rPr lang="fr-FR" sz="450" kern="100" spc="-46" dirty="0">
                <a:latin typeface="Verdana" panose="020B0604030504040204" pitchFamily="34" charset="0"/>
                <a:ea typeface="Verdana" panose="020B0604030504040204" pitchFamily="34" charset="0"/>
              </a:rPr>
              <a:t> a </a:t>
            </a:r>
            <a:r>
              <a:rPr lang="fr-FR" sz="450" kern="100" spc="-46" dirty="0" err="1">
                <a:latin typeface="Verdana" panose="020B0604030504040204" pitchFamily="34" charset="0"/>
                <a:ea typeface="Verdana" panose="020B0604030504040204" pitchFamily="34" charset="0"/>
              </a:rPr>
              <a:t>request</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then</a:t>
            </a:r>
            <a:r>
              <a:rPr lang="fr-FR" sz="450" kern="100" spc="-46" dirty="0">
                <a:latin typeface="Verdana" panose="020B0604030504040204" pitchFamily="34" charset="0"/>
                <a:ea typeface="Verdana" panose="020B0604030504040204" pitchFamily="34" charset="0"/>
              </a:rPr>
              <a:t> set-</a:t>
            </a:r>
            <a:r>
              <a:rPr lang="fr-FR" sz="450" kern="100" spc="-46" dirty="0" err="1">
                <a:latin typeface="Verdana" panose="020B0604030504040204" pitchFamily="34" charset="0"/>
                <a:ea typeface="Verdana" panose="020B0604030504040204" pitchFamily="34" charset="0"/>
              </a:rPr>
              <a:t>cookieing</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it</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with</a:t>
            </a:r>
            <a:r>
              <a:rPr lang="fr-FR" sz="450" kern="100" spc="-46" dirty="0">
                <a:latin typeface="Verdana" panose="020B0604030504040204" pitchFamily="34" charset="0"/>
                <a:ea typeface="Verdana" panose="020B0604030504040204" pitchFamily="34" charset="0"/>
              </a:rPr>
              <a:t> an ID </a:t>
            </a:r>
            <a:r>
              <a:rPr lang="fr-FR" sz="450" kern="100" spc="-46" dirty="0" err="1">
                <a:latin typeface="Verdana" panose="020B0604030504040204" pitchFamily="34" charset="0"/>
                <a:ea typeface="Verdana" panose="020B0604030504040204" pitchFamily="34" charset="0"/>
              </a:rPr>
              <a:t>we</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choose</a:t>
            </a:r>
            <a:r>
              <a:rPr lang="fr-FR" sz="450" kern="100" spc="-46" dirty="0">
                <a:latin typeface="Verdana" panose="020B0604030504040204" pitchFamily="34" charset="0"/>
                <a:ea typeface="Verdana" panose="020B0604030504040204" pitchFamily="34" charset="0"/>
              </a:rPr>
              <a:t> (and </a:t>
            </a:r>
            <a:r>
              <a:rPr lang="fr-FR" sz="450" kern="100" spc="-46" dirty="0" err="1">
                <a:latin typeface="Verdana" panose="020B0604030504040204" pitchFamily="34" charset="0"/>
                <a:ea typeface="Verdana" panose="020B0604030504040204" pitchFamily="34" charset="0"/>
              </a:rPr>
              <a:t>thus</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we</a:t>
            </a:r>
            <a:r>
              <a:rPr lang="fr-FR" sz="450" kern="100" spc="-46" dirty="0">
                <a:latin typeface="Verdana" panose="020B0604030504040204" pitchFamily="34" charset="0"/>
                <a:ea typeface="Verdana" panose="020B0604030504040204" pitchFamily="34" charset="0"/>
              </a:rPr>
              <a:t> know </a:t>
            </a:r>
            <a:r>
              <a:rPr lang="fr-FR" sz="450" kern="100" spc="-46" dirty="0" err="1">
                <a:latin typeface="Verdana" panose="020B0604030504040204" pitchFamily="34" charset="0"/>
                <a:ea typeface="Verdana" panose="020B0604030504040204" pitchFamily="34" charset="0"/>
              </a:rPr>
              <a:t>it</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Later</a:t>
            </a:r>
            <a:r>
              <a:rPr lang="fr-FR" sz="450" kern="100" spc="-46" dirty="0">
                <a:latin typeface="Verdana" panose="020B0604030504040204" pitchFamily="34" charset="0"/>
                <a:ea typeface="Verdana" panose="020B0604030504040204" pitchFamily="34" charset="0"/>
              </a:rPr>
              <a:t> if </a:t>
            </a:r>
            <a:r>
              <a:rPr lang="fr-FR" sz="450" kern="100" spc="-46" dirty="0" err="1">
                <a:latin typeface="Verdana" panose="020B0604030504040204" pitchFamily="34" charset="0"/>
                <a:ea typeface="Verdana" panose="020B0604030504040204" pitchFamily="34" charset="0"/>
              </a:rPr>
              <a:t>we</a:t>
            </a:r>
            <a:r>
              <a:rPr lang="fr-FR" sz="450" kern="100" spc="-46" dirty="0">
                <a:latin typeface="Verdana" panose="020B0604030504040204" pitchFamily="34" charset="0"/>
                <a:ea typeface="Verdana" panose="020B0604030504040204" pitchFamily="34" charset="0"/>
              </a:rPr>
              <a:t> enter </a:t>
            </a:r>
            <a:r>
              <a:rPr lang="fr-FR" sz="450" kern="100" spc="-46" dirty="0" err="1">
                <a:latin typeface="Verdana" panose="020B0604030504040204" pitchFamily="34" charset="0"/>
                <a:ea typeface="Verdana" panose="020B0604030504040204" pitchFamily="34" charset="0"/>
              </a:rPr>
              <a:t>that</a:t>
            </a:r>
            <a:r>
              <a:rPr lang="fr-FR" sz="450" kern="100" spc="-46" dirty="0">
                <a:latin typeface="Verdana" panose="020B0604030504040204" pitchFamily="34" charset="0"/>
                <a:ea typeface="Verdana" panose="020B0604030504040204" pitchFamily="34" charset="0"/>
              </a:rPr>
              <a:t> cookie ID, </a:t>
            </a:r>
            <a:r>
              <a:rPr lang="fr-FR" sz="450" kern="100" spc="-46" dirty="0" err="1">
                <a:latin typeface="Verdana" panose="020B0604030504040204" pitchFamily="34" charset="0"/>
                <a:ea typeface="Verdana" panose="020B0604030504040204" pitchFamily="34" charset="0"/>
              </a:rPr>
              <a:t>we</a:t>
            </a:r>
            <a:r>
              <a:rPr lang="fr-FR" sz="450" kern="100" spc="-46" dirty="0">
                <a:latin typeface="Verdana" panose="020B0604030504040204" pitchFamily="34" charset="0"/>
                <a:ea typeface="Verdana" panose="020B0604030504040204" pitchFamily="34" charset="0"/>
              </a:rPr>
              <a:t> have a match, </a:t>
            </a:r>
            <a:r>
              <a:rPr lang="fr-FR" sz="450" kern="100" spc="-46" dirty="0" err="1">
                <a:latin typeface="Verdana" panose="020B0604030504040204" pitchFamily="34" charset="0"/>
                <a:ea typeface="Verdana" panose="020B0604030504040204" pitchFamily="34" charset="0"/>
              </a:rPr>
              <a:t>it</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returns</a:t>
            </a:r>
            <a:r>
              <a:rPr lang="fr-FR" sz="450" kern="100" spc="-46" dirty="0">
                <a:latin typeface="Verdana" panose="020B0604030504040204" pitchFamily="34" charset="0"/>
                <a:ea typeface="Verdana" panose="020B0604030504040204" pitchFamily="34" charset="0"/>
              </a:rPr>
              <a:t> the </a:t>
            </a:r>
            <a:r>
              <a:rPr lang="fr-FR" sz="450" kern="100" spc="-46" dirty="0" err="1">
                <a:latin typeface="Verdana" panose="020B0604030504040204" pitchFamily="34" charset="0"/>
                <a:ea typeface="Verdana" panose="020B0604030504040204" pitchFamily="34" charset="0"/>
              </a:rPr>
              <a:t>old</a:t>
            </a:r>
            <a:r>
              <a:rPr lang="fr-FR" sz="450" kern="100" spc="-46" dirty="0">
                <a:latin typeface="Verdana" panose="020B0604030504040204" pitchFamily="34" charset="0"/>
                <a:ea typeface="Verdana" panose="020B0604030504040204" pitchFamily="34" charset="0"/>
              </a:rPr>
              <a:t> value </a:t>
            </a:r>
            <a:r>
              <a:rPr lang="fr-FR" sz="450" kern="100" spc="-46" dirty="0" err="1">
                <a:latin typeface="Verdana" panose="020B0604030504040204" pitchFamily="34" charset="0"/>
                <a:ea typeface="Verdana" panose="020B0604030504040204" pitchFamily="34" charset="0"/>
              </a:rPr>
              <a:t>which</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was</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stored</a:t>
            </a:r>
            <a:r>
              <a:rPr lang="fr-FR" sz="450" kern="100" spc="-46" dirty="0">
                <a:latin typeface="Verdana" panose="020B0604030504040204" pitchFamily="34" charset="0"/>
                <a:ea typeface="Verdana" panose="020B0604030504040204" pitchFamily="34" charset="0"/>
              </a:rPr>
              <a:t> in DB. </a:t>
            </a:r>
            <a:r>
              <a:rPr lang="fr-FR" sz="450" kern="100" spc="-46" dirty="0" err="1">
                <a:latin typeface="Verdana" panose="020B0604030504040204" pitchFamily="34" charset="0"/>
                <a:ea typeface="Verdana" panose="020B0604030504040204" pitchFamily="34" charset="0"/>
              </a:rPr>
              <a:t>When</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we</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logout</a:t>
            </a:r>
            <a:r>
              <a:rPr lang="fr-FR" sz="450" kern="100" spc="-46" dirty="0">
                <a:latin typeface="Verdana" panose="020B0604030504040204" pitchFamily="34" charset="0"/>
                <a:ea typeface="Verdana" panose="020B0604030504040204" pitchFamily="34" charset="0"/>
              </a:rPr>
              <a:t>, the cookies are </a:t>
            </a:r>
            <a:r>
              <a:rPr lang="fr-FR" sz="450" kern="100" spc="-46" dirty="0" err="1">
                <a:latin typeface="Verdana" panose="020B0604030504040204" pitchFamily="34" charset="0"/>
                <a:ea typeface="Verdana" panose="020B0604030504040204" pitchFamily="34" charset="0"/>
              </a:rPr>
              <a:t>deleted</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usually</a:t>
            </a:r>
            <a:r>
              <a:rPr lang="fr-FR" sz="450" kern="100" spc="-46" dirty="0">
                <a:latin typeface="Verdana" panose="020B0604030504040204" pitchFamily="34" charset="0"/>
                <a:ea typeface="Verdana" panose="020B0604030504040204" pitchFamily="34" charset="0"/>
              </a:rPr>
              <a:t>, but </a:t>
            </a:r>
            <a:r>
              <a:rPr lang="fr-FR" sz="450" kern="100" spc="-46" dirty="0" err="1">
                <a:latin typeface="Verdana" panose="020B0604030504040204" pitchFamily="34" charset="0"/>
                <a:ea typeface="Verdana" panose="020B0604030504040204" pitchFamily="34" charset="0"/>
              </a:rPr>
              <a:t>some</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websites</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keep</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them</a:t>
            </a:r>
            <a:r>
              <a:rPr lang="fr-FR" sz="450" kern="100" spc="-46" dirty="0">
                <a:latin typeface="Verdana" panose="020B0604030504040204" pitchFamily="34" charset="0"/>
                <a:ea typeface="Verdana" panose="020B0604030504040204" pitchFamily="34" charset="0"/>
              </a:rPr>
              <a:t>.</a:t>
            </a:r>
          </a:p>
          <a:p>
            <a:r>
              <a:rPr lang="fr-FR" sz="450" b="1" u="sng" kern="100" spc="-46" dirty="0">
                <a:latin typeface="Verdana" panose="020B0604030504040204" pitchFamily="34" charset="0"/>
                <a:ea typeface="Verdana" panose="020B0604030504040204" pitchFamily="34" charset="0"/>
              </a:rPr>
              <a:t>2.8) Dynamic Web Pages</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Instead</a:t>
            </a:r>
            <a:r>
              <a:rPr lang="fr-FR" sz="450" kern="100" spc="-46" dirty="0">
                <a:latin typeface="Verdana" panose="020B0604030504040204" pitchFamily="34" charset="0"/>
                <a:ea typeface="Verdana" panose="020B0604030504040204" pitchFamily="34" charset="0"/>
              </a:rPr>
              <a:t> of </a:t>
            </a:r>
            <a:r>
              <a:rPr lang="fr-FR" sz="450" kern="100" spc="-46" dirty="0" err="1">
                <a:latin typeface="Verdana" panose="020B0604030504040204" pitchFamily="34" charset="0"/>
                <a:ea typeface="Verdana" panose="020B0604030504040204" pitchFamily="34" charset="0"/>
              </a:rPr>
              <a:t>storing</a:t>
            </a:r>
            <a:r>
              <a:rPr lang="fr-FR" sz="450" kern="100" spc="-46" dirty="0">
                <a:latin typeface="Verdana" panose="020B0604030504040204" pitchFamily="34" charset="0"/>
                <a:ea typeface="Verdana" panose="020B0604030504040204" pitchFamily="34" charset="0"/>
              </a:rPr>
              <a:t> and </a:t>
            </a:r>
            <a:r>
              <a:rPr lang="fr-FR" sz="450" kern="100" spc="-46" dirty="0" err="1">
                <a:latin typeface="Verdana" panose="020B0604030504040204" pitchFamily="34" charset="0"/>
                <a:ea typeface="Verdana" panose="020B0604030504040204" pitchFamily="34" charset="0"/>
              </a:rPr>
              <a:t>serving</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static</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webpages</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we</a:t>
            </a:r>
            <a:r>
              <a:rPr lang="fr-FR" sz="450" kern="100" spc="-46" dirty="0">
                <a:latin typeface="Verdana" panose="020B0604030504040204" pitchFamily="34" charset="0"/>
                <a:ea typeface="Verdana" panose="020B0604030504040204" pitchFamily="34" charset="0"/>
              </a:rPr>
              <a:t> can </a:t>
            </a:r>
            <a:r>
              <a:rPr lang="fr-FR" sz="450" kern="100" spc="-46" dirty="0" err="1">
                <a:latin typeface="Verdana" panose="020B0604030504040204" pitchFamily="34" charset="0"/>
                <a:ea typeface="Verdana" panose="020B0604030504040204" pitchFamily="34" charset="0"/>
              </a:rPr>
              <a:t>generate</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webpages</a:t>
            </a:r>
            <a:r>
              <a:rPr lang="fr-FR" sz="450" kern="100" spc="-46" dirty="0">
                <a:latin typeface="Verdana" panose="020B0604030504040204" pitchFamily="34" charset="0"/>
                <a:ea typeface="Verdana" panose="020B0604030504040204" pitchFamily="34" charset="0"/>
              </a:rPr>
              <a:t> for a </a:t>
            </a:r>
            <a:r>
              <a:rPr lang="fr-FR" sz="450" kern="100" spc="-46" dirty="0" err="1">
                <a:latin typeface="Verdana" panose="020B0604030504040204" pitchFamily="34" charset="0"/>
                <a:ea typeface="Verdana" panose="020B0604030504040204" pitchFamily="34" charset="0"/>
              </a:rPr>
              <a:t>specific</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request</a:t>
            </a:r>
            <a:r>
              <a:rPr lang="fr-FR" sz="450" kern="100" spc="-46" dirty="0">
                <a:latin typeface="Verdana" panose="020B0604030504040204" pitchFamily="34" charset="0"/>
                <a:ea typeface="Verdana" panose="020B0604030504040204" pitchFamily="34" charset="0"/>
              </a:rPr>
              <a:t> on the </a:t>
            </a:r>
            <a:r>
              <a:rPr lang="fr-FR" sz="450" kern="100" spc="-46" dirty="0" err="1">
                <a:latin typeface="Verdana" panose="020B0604030504040204" pitchFamily="34" charset="0"/>
                <a:ea typeface="Verdana" panose="020B0604030504040204" pitchFamily="34" charset="0"/>
              </a:rPr>
              <a:t>fly</a:t>
            </a:r>
            <a:r>
              <a:rPr lang="fr-FR" sz="450" kern="100" spc="-46" dirty="0">
                <a:latin typeface="Verdana" panose="020B0604030504040204" pitchFamily="34" charset="0"/>
                <a:ea typeface="Verdana" panose="020B0604030504040204" pitchFamily="34" charset="0"/>
              </a:rPr>
              <a:t>.</a:t>
            </a:r>
          </a:p>
          <a:p>
            <a:r>
              <a:rPr lang="fr-FR" sz="450" b="1" kern="100" spc="-46" dirty="0">
                <a:latin typeface="Verdana" panose="020B0604030504040204" pitchFamily="34" charset="0"/>
                <a:ea typeface="Verdana" panose="020B0604030504040204" pitchFamily="34" charset="0"/>
              </a:rPr>
              <a:t>Common Gateway Interface:</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Allows</a:t>
            </a:r>
            <a:r>
              <a:rPr lang="fr-FR" sz="450" kern="100" spc="-46" dirty="0">
                <a:latin typeface="Verdana" panose="020B0604030504040204" pitchFamily="34" charset="0"/>
                <a:ea typeface="Verdana" panose="020B0604030504040204" pitchFamily="34" charset="0"/>
              </a:rPr>
              <a:t> a program to </a:t>
            </a:r>
            <a:r>
              <a:rPr lang="fr-FR" sz="450" kern="100" spc="-46" dirty="0" err="1">
                <a:latin typeface="Verdana" panose="020B0604030504040204" pitchFamily="34" charset="0"/>
                <a:ea typeface="Verdana" panose="020B0604030504040204" pitchFamily="34" charset="0"/>
              </a:rPr>
              <a:t>identify</a:t>
            </a:r>
            <a:r>
              <a:rPr lang="fr-FR" sz="450" kern="100" spc="-46" dirty="0">
                <a:latin typeface="Verdana" panose="020B0604030504040204" pitchFamily="34" charset="0"/>
                <a:ea typeface="Verdana" panose="020B0604030504040204" pitchFamily="34" charset="0"/>
              </a:rPr>
              <a:t> params </a:t>
            </a:r>
            <a:r>
              <a:rPr lang="fr-FR" sz="450" kern="100" spc="-46" dirty="0" err="1">
                <a:latin typeface="Verdana" panose="020B0604030504040204" pitchFamily="34" charset="0"/>
                <a:ea typeface="Verdana" panose="020B0604030504040204" pitchFamily="34" charset="0"/>
              </a:rPr>
              <a:t>from</a:t>
            </a:r>
            <a:r>
              <a:rPr lang="fr-FR" sz="450" kern="100" spc="-46" dirty="0">
                <a:latin typeface="Verdana" panose="020B0604030504040204" pitchFamily="34" charset="0"/>
                <a:ea typeface="Verdana" panose="020B0604030504040204" pitchFamily="34" charset="0"/>
              </a:rPr>
              <a:t> URL: </a:t>
            </a:r>
            <a:r>
              <a:rPr lang="fr-FR" sz="410" kern="100" spc="-46" dirty="0">
                <a:latin typeface="Verdana" panose="020B0604030504040204" pitchFamily="34" charset="0"/>
                <a:ea typeface="Verdana" panose="020B0604030504040204" pitchFamily="34" charset="0"/>
              </a:rPr>
              <a:t>https://www.site.com/page.html?name=rob&amp;age=9&amp;day=mon</a:t>
            </a:r>
          </a:p>
          <a:p>
            <a:r>
              <a:rPr lang="en-GB" sz="450" b="1" kern="100" spc="-46" dirty="0">
                <a:latin typeface="Verdana" panose="020B0604030504040204" pitchFamily="34" charset="0"/>
                <a:ea typeface="Verdana" panose="020B0604030504040204" pitchFamily="34" charset="0"/>
              </a:rPr>
              <a:t>Servlets: </a:t>
            </a:r>
            <a:r>
              <a:rPr lang="en-GB" sz="450" kern="100" spc="-46" dirty="0">
                <a:latin typeface="Verdana" panose="020B0604030504040204" pitchFamily="34" charset="0"/>
                <a:ea typeface="Verdana" panose="020B0604030504040204" pitchFamily="34" charset="0"/>
              </a:rPr>
              <a:t>A Java solution to state, webserver creates new instances of the JVM to run &amp; process requests for each client connecting. </a:t>
            </a:r>
          </a:p>
          <a:p>
            <a:r>
              <a:rPr lang="en-GB" sz="450" kern="100" spc="-46" dirty="0">
                <a:latin typeface="Verdana" panose="020B0604030504040204" pitchFamily="34" charset="0"/>
                <a:ea typeface="Verdana" panose="020B0604030504040204" pitchFamily="34" charset="0"/>
              </a:rPr>
              <a:t>An alternative approach is to </a:t>
            </a:r>
            <a:r>
              <a:rPr lang="en-GB" sz="450" b="1" kern="100" spc="-46" dirty="0">
                <a:latin typeface="Verdana" panose="020B0604030504040204" pitchFamily="34" charset="0"/>
                <a:ea typeface="Verdana" panose="020B0604030504040204" pitchFamily="34" charset="0"/>
              </a:rPr>
              <a:t>execute code on the client side</a:t>
            </a:r>
            <a:r>
              <a:rPr lang="en-GB" sz="450" kern="100" spc="-46" dirty="0">
                <a:latin typeface="Verdana" panose="020B0604030504040204" pitchFamily="34" charset="0"/>
                <a:ea typeface="Verdana" panose="020B0604030504040204" pitchFamily="34" charset="0"/>
              </a:rPr>
              <a:t>.</a:t>
            </a:r>
          </a:p>
          <a:p>
            <a:r>
              <a:rPr lang="en-GB" sz="450" b="1" kern="100" spc="-46" dirty="0">
                <a:latin typeface="Verdana" panose="020B0604030504040204" pitchFamily="34" charset="0"/>
                <a:ea typeface="Verdana" panose="020B0604030504040204" pitchFamily="34" charset="0"/>
              </a:rPr>
              <a:t>PHP</a:t>
            </a:r>
            <a:r>
              <a:rPr lang="en-GB" sz="450" kern="100" spc="-46" dirty="0">
                <a:latin typeface="Verdana" panose="020B0604030504040204" pitchFamily="34" charset="0"/>
                <a:ea typeface="Verdana" panose="020B0604030504040204" pitchFamily="34" charset="0"/>
              </a:rPr>
              <a:t> is server side, generating pages to be sent to the client. </a:t>
            </a:r>
          </a:p>
          <a:p>
            <a:r>
              <a:rPr lang="en-GB" sz="450" kern="100" spc="-46" dirty="0">
                <a:latin typeface="Courier New" panose="02070309020205020404" pitchFamily="49" charset="0"/>
                <a:ea typeface="Verdana" panose="020B0604030504040204" pitchFamily="34" charset="0"/>
                <a:cs typeface="Courier New" panose="02070309020205020404" pitchFamily="49" charset="0"/>
              </a:rPr>
              <a:t>(&lt;?</a:t>
            </a:r>
            <a:r>
              <a:rPr lang="en-GB" sz="450" kern="100" spc="-46" dirty="0" err="1">
                <a:latin typeface="Courier New" panose="02070309020205020404" pitchFamily="49" charset="0"/>
                <a:ea typeface="Verdana" panose="020B0604030504040204" pitchFamily="34" charset="0"/>
                <a:cs typeface="Courier New" panose="02070309020205020404" pitchFamily="49" charset="0"/>
              </a:rPr>
              <a:t>php</a:t>
            </a:r>
            <a:r>
              <a:rPr lang="en-GB" sz="450" kern="100" spc="-46" dirty="0">
                <a:latin typeface="Courier New" panose="02070309020205020404" pitchFamily="49" charset="0"/>
                <a:ea typeface="Verdana" panose="020B0604030504040204" pitchFamily="34" charset="0"/>
                <a:cs typeface="Courier New" panose="02070309020205020404" pitchFamily="49" charset="0"/>
              </a:rPr>
              <a:t> echo ”Hello World!” ; ?&gt;). </a:t>
            </a:r>
            <a:r>
              <a:rPr lang="en-GB" sz="450" b="1" kern="100" spc="-46" dirty="0" err="1">
                <a:latin typeface="Verdana" panose="020B0604030504040204" pitchFamily="34" charset="0"/>
                <a:ea typeface="Verdana" panose="020B0604030504040204" pitchFamily="34" charset="0"/>
              </a:rPr>
              <a:t>Javascript</a:t>
            </a:r>
            <a:r>
              <a:rPr lang="en-GB" sz="450" kern="100" spc="-46" dirty="0">
                <a:latin typeface="Verdana" panose="020B0604030504040204" pitchFamily="34" charset="0"/>
                <a:ea typeface="Verdana" panose="020B0604030504040204" pitchFamily="34" charset="0"/>
              </a:rPr>
              <a:t> is client side, the code is sent to the client (embedded in the web page) and run on the client side to create the page. </a:t>
            </a:r>
            <a:r>
              <a:rPr lang="en-GB" sz="450" kern="100" spc="-46" dirty="0" err="1">
                <a:latin typeface="Courier New" panose="02070309020205020404" pitchFamily="49" charset="0"/>
                <a:ea typeface="Verdana" panose="020B0604030504040204" pitchFamily="34" charset="0"/>
                <a:cs typeface="Courier New" panose="02070309020205020404" pitchFamily="49" charset="0"/>
              </a:rPr>
              <a:t>document.write</a:t>
            </a:r>
            <a:r>
              <a:rPr lang="en-GB" sz="450" kern="100" spc="-46" dirty="0">
                <a:latin typeface="Courier New" panose="02070309020205020404" pitchFamily="49" charset="0"/>
                <a:ea typeface="Verdana" panose="020B0604030504040204" pitchFamily="34" charset="0"/>
                <a:cs typeface="Courier New" panose="02070309020205020404" pitchFamily="49" charset="0"/>
              </a:rPr>
              <a:t>(”Hi World!”);</a:t>
            </a:r>
          </a:p>
        </p:txBody>
      </p:sp>
    </p:spTree>
    <p:extLst>
      <p:ext uri="{BB962C8B-B14F-4D97-AF65-F5344CB8AC3E}">
        <p14:creationId xmlns:p14="http://schemas.microsoft.com/office/powerpoint/2010/main" val="282375445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712</TotalTime>
  <Words>3815</Words>
  <Application>Microsoft Office PowerPoint</Application>
  <PresentationFormat>Custom</PresentationFormat>
  <Paragraphs>158</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Courier New</vt:lpstr>
      <vt:lpstr>Verdana</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Robin Gupta</dc:creator>
  <cp:lastModifiedBy>Gupta, Robin</cp:lastModifiedBy>
  <cp:revision>7</cp:revision>
  <dcterms:created xsi:type="dcterms:W3CDTF">2023-04-20T09:49:46Z</dcterms:created>
  <dcterms:modified xsi:type="dcterms:W3CDTF">2023-04-21T10:47:35Z</dcterms:modified>
</cp:coreProperties>
</file>