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0547350" cy="741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88" y="-113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1B451-0DD4-49D1-A2B4-C0FE3B7E6A3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1143000"/>
            <a:ext cx="439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B14D6-A9C0-4308-B5A3-435B627D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37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B14D6-A9C0-4308-B5A3-435B627D6D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8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051" y="1213555"/>
            <a:ext cx="8965248" cy="2581593"/>
          </a:xfrm>
        </p:spPr>
        <p:txBody>
          <a:bodyPr anchor="b"/>
          <a:lstStyle>
            <a:lvl1pPr algn="ctr">
              <a:defRPr sz="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419" y="3894704"/>
            <a:ext cx="7910513" cy="1790293"/>
          </a:xfrm>
        </p:spPr>
        <p:txBody>
          <a:bodyPr/>
          <a:lstStyle>
            <a:lvl1pPr marL="0" indent="0" algn="ctr">
              <a:buNone/>
              <a:defRPr sz="2595"/>
            </a:lvl1pPr>
            <a:lvl2pPr marL="494370" indent="0" algn="ctr">
              <a:buNone/>
              <a:defRPr sz="2163"/>
            </a:lvl2pPr>
            <a:lvl3pPr marL="988741" indent="0" algn="ctr">
              <a:buNone/>
              <a:defRPr sz="1946"/>
            </a:lvl3pPr>
            <a:lvl4pPr marL="1483111" indent="0" algn="ctr">
              <a:buNone/>
              <a:defRPr sz="1730"/>
            </a:lvl4pPr>
            <a:lvl5pPr marL="1977481" indent="0" algn="ctr">
              <a:buNone/>
              <a:defRPr sz="1730"/>
            </a:lvl5pPr>
            <a:lvl6pPr marL="2471852" indent="0" algn="ctr">
              <a:buNone/>
              <a:defRPr sz="1730"/>
            </a:lvl6pPr>
            <a:lvl7pPr marL="2966222" indent="0" algn="ctr">
              <a:buNone/>
              <a:defRPr sz="1730"/>
            </a:lvl7pPr>
            <a:lvl8pPr marL="3460593" indent="0" algn="ctr">
              <a:buNone/>
              <a:defRPr sz="1730"/>
            </a:lvl8pPr>
            <a:lvl9pPr marL="3954963" indent="0" algn="ctr">
              <a:buNone/>
              <a:defRPr sz="17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0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88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7948" y="394792"/>
            <a:ext cx="2274272" cy="6284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131" y="394792"/>
            <a:ext cx="6690975" cy="6284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42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38" y="1848656"/>
            <a:ext cx="9097089" cy="3084522"/>
          </a:xfrm>
        </p:spPr>
        <p:txBody>
          <a:bodyPr anchor="b"/>
          <a:lstStyle>
            <a:lvl1pPr>
              <a:defRPr sz="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38" y="4962359"/>
            <a:ext cx="9097089" cy="1622077"/>
          </a:xfrm>
        </p:spPr>
        <p:txBody>
          <a:bodyPr/>
          <a:lstStyle>
            <a:lvl1pPr marL="0" indent="0">
              <a:buNone/>
              <a:defRPr sz="2595">
                <a:solidFill>
                  <a:schemeClr val="tx1"/>
                </a:solidFill>
              </a:defRPr>
            </a:lvl1pPr>
            <a:lvl2pPr marL="494370" indent="0">
              <a:buNone/>
              <a:defRPr sz="2163">
                <a:solidFill>
                  <a:schemeClr val="tx1">
                    <a:tint val="75000"/>
                  </a:schemeClr>
                </a:solidFill>
              </a:defRPr>
            </a:lvl2pPr>
            <a:lvl3pPr marL="988741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3pPr>
            <a:lvl4pPr marL="1483111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4pPr>
            <a:lvl5pPr marL="1977481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5pPr>
            <a:lvl6pPr marL="2471852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6pPr>
            <a:lvl7pPr marL="2966222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7pPr>
            <a:lvl8pPr marL="3460593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8pPr>
            <a:lvl9pPr marL="3954963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0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130" y="1973957"/>
            <a:ext cx="4482624" cy="4704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9596" y="1973957"/>
            <a:ext cx="4482624" cy="4704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06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04" y="394793"/>
            <a:ext cx="9097089" cy="1433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505" y="1817758"/>
            <a:ext cx="4462023" cy="890855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4370" indent="0">
              <a:buNone/>
              <a:defRPr sz="2163" b="1"/>
            </a:lvl2pPr>
            <a:lvl3pPr marL="988741" indent="0">
              <a:buNone/>
              <a:defRPr sz="1946" b="1"/>
            </a:lvl3pPr>
            <a:lvl4pPr marL="1483111" indent="0">
              <a:buNone/>
              <a:defRPr sz="1730" b="1"/>
            </a:lvl4pPr>
            <a:lvl5pPr marL="1977481" indent="0">
              <a:buNone/>
              <a:defRPr sz="1730" b="1"/>
            </a:lvl5pPr>
            <a:lvl6pPr marL="2471852" indent="0">
              <a:buNone/>
              <a:defRPr sz="1730" b="1"/>
            </a:lvl6pPr>
            <a:lvl7pPr marL="2966222" indent="0">
              <a:buNone/>
              <a:defRPr sz="1730" b="1"/>
            </a:lvl7pPr>
            <a:lvl8pPr marL="3460593" indent="0">
              <a:buNone/>
              <a:defRPr sz="1730" b="1"/>
            </a:lvl8pPr>
            <a:lvl9pPr marL="3954963" indent="0">
              <a:buNone/>
              <a:defRPr sz="17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05" y="2708613"/>
            <a:ext cx="4462023" cy="3983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9596" y="1817758"/>
            <a:ext cx="4483998" cy="890855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4370" indent="0">
              <a:buNone/>
              <a:defRPr sz="2163" b="1"/>
            </a:lvl2pPr>
            <a:lvl3pPr marL="988741" indent="0">
              <a:buNone/>
              <a:defRPr sz="1946" b="1"/>
            </a:lvl3pPr>
            <a:lvl4pPr marL="1483111" indent="0">
              <a:buNone/>
              <a:defRPr sz="1730" b="1"/>
            </a:lvl4pPr>
            <a:lvl5pPr marL="1977481" indent="0">
              <a:buNone/>
              <a:defRPr sz="1730" b="1"/>
            </a:lvl5pPr>
            <a:lvl6pPr marL="2471852" indent="0">
              <a:buNone/>
              <a:defRPr sz="1730" b="1"/>
            </a:lvl6pPr>
            <a:lvl7pPr marL="2966222" indent="0">
              <a:buNone/>
              <a:defRPr sz="1730" b="1"/>
            </a:lvl7pPr>
            <a:lvl8pPr marL="3460593" indent="0">
              <a:buNone/>
              <a:defRPr sz="1730" b="1"/>
            </a:lvl8pPr>
            <a:lvl9pPr marL="3954963" indent="0">
              <a:buNone/>
              <a:defRPr sz="17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9596" y="2708613"/>
            <a:ext cx="4483998" cy="3983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3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82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0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04" y="494348"/>
            <a:ext cx="3401795" cy="1730216"/>
          </a:xfrm>
        </p:spPr>
        <p:txBody>
          <a:bodyPr anchor="b"/>
          <a:lstStyle>
            <a:lvl1pPr>
              <a:defRPr sz="34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998" y="1067655"/>
            <a:ext cx="5339596" cy="5269607"/>
          </a:xfrm>
        </p:spPr>
        <p:txBody>
          <a:bodyPr/>
          <a:lstStyle>
            <a:lvl1pPr>
              <a:defRPr sz="3460"/>
            </a:lvl1pPr>
            <a:lvl2pPr>
              <a:defRPr sz="3028"/>
            </a:lvl2pPr>
            <a:lvl3pPr>
              <a:defRPr sz="2595"/>
            </a:lvl3pPr>
            <a:lvl4pPr>
              <a:defRPr sz="2163"/>
            </a:lvl4pPr>
            <a:lvl5pPr>
              <a:defRPr sz="2163"/>
            </a:lvl5pPr>
            <a:lvl6pPr>
              <a:defRPr sz="2163"/>
            </a:lvl6pPr>
            <a:lvl7pPr>
              <a:defRPr sz="2163"/>
            </a:lvl7pPr>
            <a:lvl8pPr>
              <a:defRPr sz="2163"/>
            </a:lvl8pPr>
            <a:lvl9pPr>
              <a:defRPr sz="21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504" y="2224564"/>
            <a:ext cx="3401795" cy="4121280"/>
          </a:xfrm>
        </p:spPr>
        <p:txBody>
          <a:bodyPr/>
          <a:lstStyle>
            <a:lvl1pPr marL="0" indent="0">
              <a:buNone/>
              <a:defRPr sz="1730"/>
            </a:lvl1pPr>
            <a:lvl2pPr marL="494370" indent="0">
              <a:buNone/>
              <a:defRPr sz="1514"/>
            </a:lvl2pPr>
            <a:lvl3pPr marL="988741" indent="0">
              <a:buNone/>
              <a:defRPr sz="1298"/>
            </a:lvl3pPr>
            <a:lvl4pPr marL="1483111" indent="0">
              <a:buNone/>
              <a:defRPr sz="1081"/>
            </a:lvl4pPr>
            <a:lvl5pPr marL="1977481" indent="0">
              <a:buNone/>
              <a:defRPr sz="1081"/>
            </a:lvl5pPr>
            <a:lvl6pPr marL="2471852" indent="0">
              <a:buNone/>
              <a:defRPr sz="1081"/>
            </a:lvl6pPr>
            <a:lvl7pPr marL="2966222" indent="0">
              <a:buNone/>
              <a:defRPr sz="1081"/>
            </a:lvl7pPr>
            <a:lvl8pPr marL="3460593" indent="0">
              <a:buNone/>
              <a:defRPr sz="1081"/>
            </a:lvl8pPr>
            <a:lvl9pPr marL="3954963" indent="0">
              <a:buNone/>
              <a:defRPr sz="10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8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04" y="494348"/>
            <a:ext cx="3401795" cy="1730216"/>
          </a:xfrm>
        </p:spPr>
        <p:txBody>
          <a:bodyPr anchor="b"/>
          <a:lstStyle>
            <a:lvl1pPr>
              <a:defRPr sz="34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3998" y="1067655"/>
            <a:ext cx="5339596" cy="5269607"/>
          </a:xfrm>
        </p:spPr>
        <p:txBody>
          <a:bodyPr anchor="t"/>
          <a:lstStyle>
            <a:lvl1pPr marL="0" indent="0">
              <a:buNone/>
              <a:defRPr sz="3460"/>
            </a:lvl1pPr>
            <a:lvl2pPr marL="494370" indent="0">
              <a:buNone/>
              <a:defRPr sz="3028"/>
            </a:lvl2pPr>
            <a:lvl3pPr marL="988741" indent="0">
              <a:buNone/>
              <a:defRPr sz="2595"/>
            </a:lvl3pPr>
            <a:lvl4pPr marL="1483111" indent="0">
              <a:buNone/>
              <a:defRPr sz="2163"/>
            </a:lvl4pPr>
            <a:lvl5pPr marL="1977481" indent="0">
              <a:buNone/>
              <a:defRPr sz="2163"/>
            </a:lvl5pPr>
            <a:lvl6pPr marL="2471852" indent="0">
              <a:buNone/>
              <a:defRPr sz="2163"/>
            </a:lvl6pPr>
            <a:lvl7pPr marL="2966222" indent="0">
              <a:buNone/>
              <a:defRPr sz="2163"/>
            </a:lvl7pPr>
            <a:lvl8pPr marL="3460593" indent="0">
              <a:buNone/>
              <a:defRPr sz="2163"/>
            </a:lvl8pPr>
            <a:lvl9pPr marL="3954963" indent="0">
              <a:buNone/>
              <a:defRPr sz="21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504" y="2224564"/>
            <a:ext cx="3401795" cy="4121280"/>
          </a:xfrm>
        </p:spPr>
        <p:txBody>
          <a:bodyPr/>
          <a:lstStyle>
            <a:lvl1pPr marL="0" indent="0">
              <a:buNone/>
              <a:defRPr sz="1730"/>
            </a:lvl1pPr>
            <a:lvl2pPr marL="494370" indent="0">
              <a:buNone/>
              <a:defRPr sz="1514"/>
            </a:lvl2pPr>
            <a:lvl3pPr marL="988741" indent="0">
              <a:buNone/>
              <a:defRPr sz="1298"/>
            </a:lvl3pPr>
            <a:lvl4pPr marL="1483111" indent="0">
              <a:buNone/>
              <a:defRPr sz="1081"/>
            </a:lvl4pPr>
            <a:lvl5pPr marL="1977481" indent="0">
              <a:buNone/>
              <a:defRPr sz="1081"/>
            </a:lvl5pPr>
            <a:lvl6pPr marL="2471852" indent="0">
              <a:buNone/>
              <a:defRPr sz="1081"/>
            </a:lvl6pPr>
            <a:lvl7pPr marL="2966222" indent="0">
              <a:buNone/>
              <a:defRPr sz="1081"/>
            </a:lvl7pPr>
            <a:lvl8pPr marL="3460593" indent="0">
              <a:buNone/>
              <a:defRPr sz="1081"/>
            </a:lvl8pPr>
            <a:lvl9pPr marL="3954963" indent="0">
              <a:buNone/>
              <a:defRPr sz="10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DD6-CCD3-4D8F-A254-76AB777D2F9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131" y="394793"/>
            <a:ext cx="9097089" cy="143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31" y="1973957"/>
            <a:ext cx="9097089" cy="470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130" y="6872806"/>
            <a:ext cx="2373154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5DD6-CCD3-4D8F-A254-76AB777D2F9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3810" y="6872806"/>
            <a:ext cx="3559731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9066" y="6872806"/>
            <a:ext cx="2373154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D095-EC55-46DB-BB10-1975EC18A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88741" rtl="0" eaLnBrk="1" latinLnBrk="0" hangingPunct="1">
        <a:lnSpc>
          <a:spcPct val="90000"/>
        </a:lnSpc>
        <a:spcBef>
          <a:spcPct val="0"/>
        </a:spcBef>
        <a:buNone/>
        <a:defRPr sz="47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185" indent="-247185" algn="l" defTabSz="988741" rtl="0" eaLnBrk="1" latinLnBrk="0" hangingPunct="1">
        <a:lnSpc>
          <a:spcPct val="90000"/>
        </a:lnSpc>
        <a:spcBef>
          <a:spcPts val="1081"/>
        </a:spcBef>
        <a:buFont typeface="Arial" panose="020B0604020202020204" pitchFamily="34" charset="0"/>
        <a:buChar char="•"/>
        <a:defRPr sz="3028" kern="1200">
          <a:solidFill>
            <a:schemeClr val="tx1"/>
          </a:solidFill>
          <a:latin typeface="+mn-lt"/>
          <a:ea typeface="+mn-ea"/>
          <a:cs typeface="+mn-cs"/>
        </a:defRPr>
      </a:lvl1pPr>
      <a:lvl2pPr marL="74155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2pPr>
      <a:lvl3pPr marL="123592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3pPr>
      <a:lvl4pPr marL="173029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222466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71903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321340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707778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4202148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4370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8874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311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7748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71852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66222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60593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54963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9" Type="http://schemas.openxmlformats.org/officeDocument/2006/relationships/image" Target="../media/image82.png"/><Relationship Id="rId21" Type="http://schemas.openxmlformats.org/officeDocument/2006/relationships/image" Target="../media/image64.png"/><Relationship Id="rId34" Type="http://schemas.openxmlformats.org/officeDocument/2006/relationships/image" Target="../media/image77.png"/><Relationship Id="rId42" Type="http://schemas.openxmlformats.org/officeDocument/2006/relationships/image" Target="../media/image8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41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5.png"/><Relationship Id="rId37" Type="http://schemas.openxmlformats.org/officeDocument/2006/relationships/image" Target="../media/image80.png"/><Relationship Id="rId40" Type="http://schemas.openxmlformats.org/officeDocument/2006/relationships/image" Target="../media/image83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36" Type="http://schemas.openxmlformats.org/officeDocument/2006/relationships/image" Target="../media/image79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4" Type="http://schemas.openxmlformats.org/officeDocument/2006/relationships/image" Target="../media/image87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35" Type="http://schemas.openxmlformats.org/officeDocument/2006/relationships/image" Target="../media/image78.png"/><Relationship Id="rId43" Type="http://schemas.openxmlformats.org/officeDocument/2006/relationships/image" Target="../media/image86.png"/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8579B-1AD6-2B0F-9821-D0CD294C7798}"/>
              </a:ext>
            </a:extLst>
          </p:cNvPr>
          <p:cNvSpPr txBox="1"/>
          <p:nvPr/>
        </p:nvSpPr>
        <p:spPr>
          <a:xfrm>
            <a:off x="-87843" y="-49212"/>
            <a:ext cx="1695451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Basic Probability Theory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 Space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Set of possible outcomes of a random experiment. Usually denoted with set notation, can be finite, countably or uncountably infinite. e.g. Coin Toss,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S={H, T}, 2 Coin Tosses, S={(H, H),(H, T),(T, H),(T, T)}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Choice of Odd number S = {x ∈ N|∃y ∈ N.[2y + 1 = x]}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Event –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subset of the sample space. It is the collection of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some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outcomes e.g. Coin Tossing E = {H}, Even Dice Roll E = {2, 4, 6}.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Extreme events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(Ø) never happen) - empty set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Event S always happens as it is the entire sample space.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1.1) Probability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if sample space S is Finite or Countable, we can assign probabilities. If uncountably infinite, we cannot have the probabilities reasonably sum to 1. Thus when defining a probability function on S, we define the collection of subsets we’ll measure as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has the following properties: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Nonempty 2. Closed under complement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 Closed under countable union.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collection of sets is known as a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σ-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algebra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 Measure: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 function P : F → [0, 1] on the pair (S, F) such that: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∀E ∈ F.[0 ≤ P(E) ≤ 1] 2. P(S) = 1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 Countably additive, for disjoint sets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··· ∈ F: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From this we derive on a probability measure: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P(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1 – P(E)  2. P(∅) = 0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 Countably additive, for disjoint sets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··· ∈ F: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1.2) Probability Interpretations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Classical: P(E) = |E| / |S|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Frequentist: Through repeated observations of identical random experiments in which E can occur, the proportion of experiments where E occurs tends towards the probability of E. At an infinite number experiments, the proportion of occurrences of E is equal to P(E).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Subjective: Probability is the degree of belief held by the individual.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1.3) Joint Events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Joint Events: events E and F that occur at the same time. AKA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event E ∩ F.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Independent: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Two events are independent if P(E ∩ F)=P(E)P(F).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can be extended to n events.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events are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dependent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this doesn’t hold.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Propositions: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If events E and F are independent, then !E and F are also independent. Easily provable with set algebra.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P(E ∪ F) = P(E) + P(F) − P(E ∩ F).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solve these problems using tables quite easily.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1.4) Conditional Probability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Definition of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Probability: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P(E|F) = P(E) if E and F are independent which makes sense and is easily proved with set algebra manipulation.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 Independence: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P(•|F) defines probability measure obeying the axioms of probability on set F (When have just reduced S to F).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Three events E1, E2, F are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conditionally independent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and only if: P(E1 ∩ E2|F) = P(E1|F) × P(E2|F)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 Theorem: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Partition Rule: (The Law of Total Probability):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Consider a set of events {F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...} which form a partition of S. Then for any event E ⊆ S,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Law of Total Probability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 that: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makes complete sense! The probability of E is of course the sum of the probability of each event occurring, and then E occurring given them.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Remember: Probabilities of the form P(E | F) are conditional probabilities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Probabilities of the form P(E ∩ F) are joint probabilities. Probabilities of the form P(E) as marginal probabilities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Random Variables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 Space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(S, F, P) Models a random experiment where probability measure P(E) is defined on subsets E ⊆ S belonging to sigma algebra F.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Random Variable: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Random variable is a mapping from the sample space to the reals,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X: X : S → R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Each element in the sample space s ∈ S is assigned to a numerical value by X(s). When referring to the value of a random variable we use its name,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in P(5 &lt; X ≤ 30)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Simple RV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Finite set of possible outcomes. (dice faces)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Discrete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RV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Countable outcomes. (distance (m))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Continuous RV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Can be a continuous range (temp)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M1) Example Discrete Random Variable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 = {1,2,3,4,5,6}, for any s ∈ S.P({s}) = 1/6. We can define an RV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X(1) = 1, X(2) = 2 … X(6) = 6. Then we can use X: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(1 &lt; X &lt;= 5) = P({2,3,4,5}) = 2/3. We can also define a random variable Y, Y(e) = 0 if e is odd, 1 if e is even.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 = 0) = P({1, 3, 5}) = 1/2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262AA-4B3B-CC61-78FC-FF93B168C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6" b="13111"/>
          <a:stretch/>
        </p:blipFill>
        <p:spPr>
          <a:xfrm>
            <a:off x="125907" y="1818217"/>
            <a:ext cx="772619" cy="98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AB99F-6204-8388-A961-8D3E6D256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6" y="2122856"/>
            <a:ext cx="704850" cy="99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77BCA-FF58-26A8-D825-EA914DB5D7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85" b="5454"/>
          <a:stretch/>
        </p:blipFill>
        <p:spPr>
          <a:xfrm>
            <a:off x="406401" y="3878263"/>
            <a:ext cx="984250" cy="239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F5033-E8A0-CBFB-8AF2-003361438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1" y="4740062"/>
            <a:ext cx="984250" cy="211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9EF9D-4F03-F81D-8334-4B8895839B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27" b="3630"/>
          <a:stretch/>
        </p:blipFill>
        <p:spPr>
          <a:xfrm>
            <a:off x="0" y="5257261"/>
            <a:ext cx="1193844" cy="239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6E9220-6470-E3DF-1218-92EF79FE4218}"/>
              </a:ext>
            </a:extLst>
          </p:cNvPr>
          <p:cNvSpPr txBox="1"/>
          <p:nvPr/>
        </p:nvSpPr>
        <p:spPr>
          <a:xfrm>
            <a:off x="1462662" y="-49212"/>
            <a:ext cx="1695451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Induced Probability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Induced Probability: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probability measure P defined on a sample space S induces (creates) a  probability distribution on the rand var in R (distribution of its outcomes):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{s ∈ S|X(s) ≤ x}.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≥ x) = P(S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(…) is often written as P(…).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define random variable X : {H, T} → R over the continuum R such that: X(T) = 0 and X(H) = 1.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represents the number of heads flipped.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Now we can use x to compactly show some probabilities: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(X=1) = ½. Overall, Induced Probability just refers to the creation of a Probability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Dsitribution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on a sample space for some probability of some event we want to measure.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Support (Range):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The set of all possible values of a random variable X.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supp(X) ≡ X(S) = {x ∈ R|∃s ∈ S.X(s) = x}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≤ x) is defined for all x ∈ supp(X)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2.1) Cumulative Distribution Functions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CDF of a random variable X is the probability that X takes some value less than or equal to some x: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: R → [0, 1] such that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≤ x)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be a valid CDF: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 must be between 0 and 1: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 ∈ R.0 ≤ FX(x) ≤ 1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Monotonicity: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∀x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∈ Rx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&lt;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⇒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≤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Infinite Bounds: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(−∞) = 0,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(∞) = 1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Thus CDFs are right continuous. We can determine the probability over finite intervals using the cumulative distribution: for (a, b] ⊆ R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 &lt; X ≤ b)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(b) −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2.2) Probability Mass Functions: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Gives probability that a DRV is exactly equal to its value.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sample space of S is mapped onto elements in the support of X. We can then partition the sample space into a countable, disjoint collection of event subsets: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 ∈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⇔ X(s) =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i = 1, 2...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PMF is valid only if: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No Negative Probabilities: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 ∈ supp(X).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≥ 0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Probabilities sum to 1: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Expectation: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mean of the distribution X.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p(x) </a:t>
            </a:r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E(g(x))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g(x)p(x) </a:t>
            </a:r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aX+b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+ b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E(g(X) + h(X)) = E(g(X)) + E(h(X))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Measure of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spreadness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values X can take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E[(X − E(X))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⇒ Var(X) = E(X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− E(X)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Var(aX + b) = a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Var(X).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Standard Deviation = root Var.</a:t>
            </a: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Measure of asymmetry of a distribution: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Can be positive or negative as seen on the diag (P, N)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2.3) Discrete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DRV, we define the PMF as: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P(X=x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∈ supp(X),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the outcome of event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define it in terms of PMFs or CDFs: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(X=x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X≤x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- P(X≤x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i-1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-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i−1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Discrete CDFs have the follow properties: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Limiting Cases: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lim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→-∞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0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lim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→∞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1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Continuous from right: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∈ R lim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h→0+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+ h) = F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Non-Decreasing: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&lt; b ⇒ F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(a) ≤ F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(b)</a:t>
            </a: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Covers a range: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&lt; b. P(a&lt;X≤ b)=FX(b)-FX(a)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2.4) Combining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Let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…,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be n random variables with diff distribution and not necessarily independent: Let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and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 be their average.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             E(S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/n) = E(S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/ 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      Var(S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n) = Var(S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/ n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Combining IID Distributions: If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…,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IID with E(X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Var(X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                  Var(S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2.5) Probability Distributions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Bernoulli Distribution: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Basically a binomial but only 1 trial. It models an experiment with two outcomes, a random variable X takes values 1 with p or 0 with (1-p).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~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Bernouilli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(p),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p(x)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30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(1-p)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1-x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 = 0, 1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µ = p,                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Var(X) = p(1 − p)</a:t>
            </a: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Binomial Distribution: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n trials with two options, binomial models the number of outcomes.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3 tosses,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num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ways for 2 heads from total outcomes).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∼ Binomial(n, p) where X takes values 0, 1, 2,...,n and 0 ≤ p ≤ 1: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np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np(1-p)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 =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D17E5D-8884-C391-D8A8-FDE939F563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5" t="1874" r="833"/>
          <a:stretch/>
        </p:blipFill>
        <p:spPr>
          <a:xfrm>
            <a:off x="1551563" y="596901"/>
            <a:ext cx="758825" cy="2475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90D873-02A6-32BF-917F-80B745077F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1563" y="915652"/>
            <a:ext cx="1302762" cy="2368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FC3555-7B49-D230-701D-50773D4192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0389" y="3360877"/>
            <a:ext cx="763012" cy="1229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890F47-E520-5907-BB14-82E35E11A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5778" r="8855" b="6519"/>
          <a:stretch/>
        </p:blipFill>
        <p:spPr bwMode="auto">
          <a:xfrm>
            <a:off x="1551563" y="4339410"/>
            <a:ext cx="949058" cy="2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B127A0-330E-EFA8-0611-E80DDB2C3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" t="27866" r="-1" b="-1"/>
          <a:stretch/>
        </p:blipFill>
        <p:spPr bwMode="auto">
          <a:xfrm>
            <a:off x="2436895" y="4335889"/>
            <a:ext cx="589938" cy="2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18DF425-90B1-72CB-2D8B-57A048BC90F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9892" t="17509"/>
          <a:stretch/>
        </p:blipFill>
        <p:spPr>
          <a:xfrm>
            <a:off x="1898694" y="7164072"/>
            <a:ext cx="546099" cy="2572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DD0750-8503-3C47-28BE-1D84F2AA90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0665" y="6983231"/>
            <a:ext cx="1097660" cy="1581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669AF4-56BB-5FF5-C3B3-E52DCBD79F9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0962" b="9213"/>
          <a:stretch/>
        </p:blipFill>
        <p:spPr>
          <a:xfrm>
            <a:off x="1909833" y="6893916"/>
            <a:ext cx="694861" cy="1188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330EE13-BA36-A7DB-D196-19E4B43BF142}"/>
              </a:ext>
            </a:extLst>
          </p:cNvPr>
          <p:cNvSpPr txBox="1"/>
          <p:nvPr/>
        </p:nvSpPr>
        <p:spPr>
          <a:xfrm>
            <a:off x="3026833" y="-49212"/>
            <a:ext cx="1439289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2.5.3) Poisson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constant mean number of events per fixed item interval, provides probabilities of different numbers of events occurring.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find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avg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6p an hour, what is probability that we find 10p in a given hour)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E(X)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 = 1 / (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1/2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(always positive).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Geometric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potentially infinite number of trials to get an outcome  (attempts required to shoot a target, given probability of hit). We can consider it infinite Bernoulli trials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where X = {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i|X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1} (X is number of attempts to get outcome 1).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X ∼ Geometric(p) where X takes all values in Z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+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{1, 2, ...} and 0 ≤ p ≤ 1: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p(1-p)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x-1                    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 = E(x) = 1/p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1-p / p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 = 2 – p / (1-p)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1/2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also consider the number of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trials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before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get an outcome too: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 = X – 1 takes values N ={0,1,2,…}: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 = p(1-p)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 = E(Y) = 1-p / p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 and Skewness are unchanged.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5) The Discrete Uniform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a discrete number of outcomes are equally likely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fair dice). </a:t>
            </a:r>
          </a:p>
          <a:p>
            <a:r>
              <a:rPr lang="pl-PL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X ∼ U({1, 2, ... , n}):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1/n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 = E(X) = n+1 / 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 = n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-1 / 12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Skewness = 0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2.6) Poisson Limit Theorem: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use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Binomial Distribution to approximate the Poisson Distribution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Poisson(λ) ≈ Binomial(n, p) when λ = np and n is very large, p is very small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Explanation: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is for a Poisson distribution mean and variance are equal and for binomial, mean is np, variance np(1−p) so as p gets smaller (and n larger) np ≈ np(1 − p).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Continuous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continuous random variables we want to track quantities in R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temperature, volume).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3.1) Probability Density Function: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random variable X : S → R the induced probability is defined as: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((−∞, x]) = P(S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variable x is absolutely continuous if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∃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R → R such that: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		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F’(x) = d/dx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(x).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is a probability density function, and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the CDF.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find the probability X ∈ (a, b]: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(a&lt;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X≤b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X≤b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−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X≤a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(b) −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(a) = the integral of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wrt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from a to b.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Notes: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We can use &lt; and &lt;= interchangeably as the probability of a specific event P(X=x) = 0  P(X &lt;= x) = P(X &lt; x). 2) The sum over a range != 0.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Hence the range of a CRV is uncountable. The integral from infinity to minus infinity is 1.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3.2) Mean, Variance and Quantiles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a CRV X: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(g(X)) = 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E(aX + b) = aE(X) + b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E(g(X) + h(X)) = E(g(X)) + E(h(X))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 a CRV X: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E(X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– (E(X))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aX+b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a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Var(X)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Quartiles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 a CRV X: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find LQ, median, UQ, or the nth percentile just integrate the pdf for 0.25, 0.5, 0.75 or n/100 respectively (or use the CDF).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3.3) Notable Continuous Distributions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The Uniform Distribution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X ~ U(a, b)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PDF: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=1 / (b-a)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CDF: 0 for x &lt;= a,  x-a/b-a for a &lt; x &lt; b, 1 for x &gt;= b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u = a + b / 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 = (b-a)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12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standard uniform distribution is X~U(0,1).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163BA97-C078-B293-43D9-488E712942C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78659" y="453968"/>
            <a:ext cx="201999" cy="1683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0D6894B-EA22-032E-F55B-3152E2BF0DD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4928" r="2149" b="4167"/>
          <a:stretch/>
        </p:blipFill>
        <p:spPr>
          <a:xfrm>
            <a:off x="3300535" y="4335889"/>
            <a:ext cx="686865" cy="23713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6A482E0-A1A2-3308-42CD-69D654B9B7D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226" t="5518" r="3350" b="10865"/>
          <a:stretch/>
        </p:blipFill>
        <p:spPr>
          <a:xfrm>
            <a:off x="3482447" y="5642931"/>
            <a:ext cx="606425" cy="22408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ADADA1F-A40C-4B0D-C914-43EFC1BC57E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42226" y="5882355"/>
            <a:ext cx="686865" cy="21711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2BA17B6-2499-8C76-BB18-496EC669D50A}"/>
              </a:ext>
            </a:extLst>
          </p:cNvPr>
          <p:cNvSpPr txBox="1"/>
          <p:nvPr/>
        </p:nvSpPr>
        <p:spPr>
          <a:xfrm>
            <a:off x="4325384" y="-126156"/>
            <a:ext cx="1249233" cy="7863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Exponential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rate of events λ, what is the probability of waiting X time for the event to occur.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PDF: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−</a:t>
            </a:r>
            <a:r>
              <a:rPr lang="el-G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CDF: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1 – 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  <a:r>
              <a:rPr lang="el-G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where x &gt;= 0</a:t>
            </a:r>
            <a:endParaRPr lang="en-GB" sz="500" kern="100" spc="-46" baseline="-25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E(x) = u = 1 /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 = 1 /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distribution is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memoryless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the time waited already does not affect the future behaviour of the distribution.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X ∼ Poisson(λ) the time between events is modelled by X ∼ Exp(λ) (interval time for one event).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There is a variant with Exp(θ), θ = 1/λ.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Normal Distribution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A symmetric distribution with a mean value u and variance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For X ∼ Normal(µ,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or X ∼ N(µ,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σ &gt; 0: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PDF: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CDF: 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standard normal distribution is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~ N(0, 1). It has PDF and CDF: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M2) Convert to Standard Normal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~ N(u,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aX + b ∼ N(aµ + b, a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So, X~N(u,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 X – u / σ ~ N(0,1) and so P(X &lt;= 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Φ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(x-u /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σ)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we can use P(X &lt;= x)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(x-mean) / standard deviation.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 P(X &lt;= 7), in X~N(4, 2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0.9332 = P(X &lt;= x) = (7-4) / 2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Φ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(1.5) = 0.9332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Lognormal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∼ N(µ,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Y = 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=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3.4) Central Limit Theorem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Moment Generating Function M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Continuous Random Variable X is: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nth moment is given by the following, assuming our integral is valid: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MGFs provide a way of generating properties about our distributions such as the Expectation, Variance (these properties are known as </a:t>
            </a:r>
            <a:r>
              <a:rPr lang="en-GB" sz="500" b="1" i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moments</a:t>
            </a:r>
            <a:r>
              <a:rPr lang="en-GB" sz="500" i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Moments are important because they provide a way to summarize the properties of a probability distribution and compare different distributions.</a:t>
            </a:r>
            <a:endParaRPr lang="en-GB" sz="500" i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 Deriving E(x) and Var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E[X] =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E[X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we start with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end up applying the differentiation step twice and end with 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dx in the integral instead.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Var[X] = E[X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– (E[X])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F9215F6-8B46-05BD-7D3C-E1F5D28200D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70092" y="1669845"/>
            <a:ext cx="1268028" cy="2467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D86D01C-F04A-2FFA-93E7-4810D9B7596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67787" y="1970955"/>
            <a:ext cx="1258742" cy="20259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5448015-D023-164B-137D-A7A2F329957F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26936"/>
          <a:stretch/>
        </p:blipFill>
        <p:spPr>
          <a:xfrm>
            <a:off x="4050605" y="2367605"/>
            <a:ext cx="1398181" cy="20861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020E1D9-EFF6-0010-E080-7F2AC9D009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12371" y="3422352"/>
            <a:ext cx="675257" cy="17091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C0AD806-8180-9A79-CDC6-83A33CAD5FF3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1223" b="9457"/>
          <a:stretch/>
        </p:blipFill>
        <p:spPr>
          <a:xfrm>
            <a:off x="4338020" y="3878263"/>
            <a:ext cx="1139878" cy="1863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D2CDB1C-3135-A264-B2DF-AEAC6952B48D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13132" b="9045"/>
          <a:stretch/>
        </p:blipFill>
        <p:spPr>
          <a:xfrm>
            <a:off x="4466121" y="4263607"/>
            <a:ext cx="874181" cy="26606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ED7895C-2690-AED2-D06B-CA7D8A79A4C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04573" y="5257260"/>
            <a:ext cx="735729" cy="128332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8642C3D-B199-694C-345F-DAF32CF2EDD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33269" y="6489787"/>
            <a:ext cx="439004" cy="27015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2997A80-1AA3-666F-6273-86C16FAB9A14}"/>
              </a:ext>
            </a:extLst>
          </p:cNvPr>
          <p:cNvSpPr txBox="1"/>
          <p:nvPr/>
        </p:nvSpPr>
        <p:spPr>
          <a:xfrm>
            <a:off x="5427823" y="-45602"/>
            <a:ext cx="1569877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3.5) Product of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independent random variables Z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Z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. . . , Z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sum of the random variables is the products of their Moment Generating Functions.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z1+z2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(t) = E[e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t(Z1+Z2)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E[e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tZ1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tZ2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E[e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tZ1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]E[e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tZ2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M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(t)M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(t)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3.6) Central Limit Theorem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independent and identically distributed random variables from any distribution with mean µ and finite variance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sum from to n of all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Hence, we have a distribution with known expectation (µ) and variance so we can form a Normal Distribution: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 can be used to approximate the standard normal: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Thus, for large finite n,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X bar is the average value of our random variables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from 1 to n.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Joint Random Variables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4.1) Joint Cumulative Density Functions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Suppose we have random variables X and Y s.t: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: S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→ R and Y : S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→ 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define Z operating on sample space S s.t: 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 =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×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, with S = {(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)|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∈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∧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∈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}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 = (X, Y): S → R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baseline="30000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 the induced probability function for Z will be: F(x, y) =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≤ x, Y ≤ y) =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((−∞, x],(−∞, y]) = P(S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We can use the marginals of the joint distribution to get the distribution of the two random variables: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F(x, ∞)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(y) = F(∞, y)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valid Joint CDFs we require Monotonicity: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∈R.[x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⇒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≤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 ∧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⇒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≤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)]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∀x, y ∈ R. F(x, −∞) = F(−∞, y) = 0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F(∞, ∞) = 1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compute the interval of a CDF: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&lt; X ≤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&lt; Y ≤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−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−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+ F(x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4.2) Joint Probability Mass Function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p(x, y) = P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 = x, Y = y)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x, y ∈ 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get the original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the two variables as: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be a valid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4.3) Joint Probability Density Function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When the variables being joined are continuous we have R × R → R, in this case: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differentiate to get the PMF from the PDF, for CRVs remember.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be valid: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∀x, y ∈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R.f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 y) ≥ 0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AD564793-3DF4-F575-9B58-6C716F9576A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511990" y="156633"/>
            <a:ext cx="700771" cy="229400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3A59DD7A-A260-7612-C971-F7CA8128B69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511991" y="701286"/>
            <a:ext cx="1099948" cy="202768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CEE29DC1-CA40-6F47-3F39-C37A55E83FE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545944" y="1511136"/>
            <a:ext cx="1207435" cy="317418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405D1283-2B03-2C8B-344D-ACB396E18CE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613792" y="1909108"/>
            <a:ext cx="938108" cy="218464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69F60FC7-EC31-6676-9E0B-9373FC3A69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t="16102" b="8609"/>
          <a:stretch/>
        </p:blipFill>
        <p:spPr>
          <a:xfrm>
            <a:off x="5482290" y="2224447"/>
            <a:ext cx="1466727" cy="225003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6D4EF6E2-CB33-D177-FD4B-B9FDF40DF88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t="166" r="12503" b="9289"/>
          <a:stretch/>
        </p:blipFill>
        <p:spPr>
          <a:xfrm>
            <a:off x="5340302" y="3113618"/>
            <a:ext cx="1703965" cy="612246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27B4FA48-8CDC-028B-3701-2984B86EB111}"/>
              </a:ext>
            </a:extLst>
          </p:cNvPr>
          <p:cNvSpPr txBox="1"/>
          <p:nvPr/>
        </p:nvSpPr>
        <p:spPr>
          <a:xfrm>
            <a:off x="5273675" y="3674884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>
                <a:latin typeface="Verdana" panose="020B0604030504040204" pitchFamily="34" charset="0"/>
                <a:ea typeface="Verdana" panose="020B0604030504040204" pitchFamily="34" charset="0"/>
              </a:rPr>
              <a:t>^Marginal of X  ^Marginal of Y ^Marginal </a:t>
            </a:r>
          </a:p>
          <a:p>
            <a:r>
              <a:rPr lang="en-GB" sz="6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of X and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1BD57-866C-39A9-F5E8-18E90C13BFDA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t="7762" b="3025"/>
          <a:stretch/>
        </p:blipFill>
        <p:spPr>
          <a:xfrm>
            <a:off x="5599506" y="5423730"/>
            <a:ext cx="1249233" cy="14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20826-E641-D16D-7E64-2889AD1A12F6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511991" y="5651586"/>
            <a:ext cx="895160" cy="215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F44318-AF87-8722-E442-771DB84301DC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508576" y="6088838"/>
            <a:ext cx="1367415" cy="2187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052F4B-64E5-79DA-F0B3-6AD04DD9690E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b="10035"/>
          <a:stretch/>
        </p:blipFill>
        <p:spPr>
          <a:xfrm>
            <a:off x="5508576" y="6300288"/>
            <a:ext cx="726521" cy="1815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D1537F-DA64-6196-0DB5-8221B07A969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584358" y="6786215"/>
            <a:ext cx="1301478" cy="150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9A5E6-C108-3E6B-8E07-4189A20273D6}"/>
              </a:ext>
            </a:extLst>
          </p:cNvPr>
          <p:cNvSpPr txBox="1"/>
          <p:nvPr/>
        </p:nvSpPr>
        <p:spPr>
          <a:xfrm>
            <a:off x="6917759" y="-44449"/>
            <a:ext cx="1569877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4.4) Marginal Density Functions</a:t>
            </a: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AKA: We integrate over all of y to get marginal pdf for x, and integrate over all of x to get marginal pdf for y.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continuous variables (X, Y) ∈ R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determine the marginal PDFs for x and y, we use the formulae from above.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First notice that: |x|+|y|&lt; 1/√2 ⇔ |y| &lt; 1/√2 - |x|.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So, given an x, y must be between: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-1/√2 + |x| &lt; y &lt; 1/√2 - |x|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∫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 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y=-∞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f(x, y)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∫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2/√2 - 2|x|.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a = 1/√2 - |x|, b = -1/√2 + |x|.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follows a similar process to yield 2/√2 - 2|y|.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4.5) Multinomial Distribution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sequence of n independent, identical experiments (same distribution and parameters), r possible outcomes for each experiment, each probability q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corresponds to the outcome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and the sum of all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q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1, we can model this with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Multinomial Distribution.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have a set of random variables where each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represents the number of experiments resulting in outcome i:</a:t>
            </a:r>
            <a:b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n!/n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!*n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!* ···*n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!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* q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× q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× · · · × q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nr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4 different political parties with popularities: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Ingsoc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40%, Techno Union 20%,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Norsefire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15% Birthday Party 25%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ask 10 people of what party they prefer, what is the probability that: 2 support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Ingsoc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4 support the Techno Union, 1 supports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Norsefire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3 support the Birthday Party?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ingsoc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2,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techno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-union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=4,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norsefire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=1,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birthday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3) = 10! / (2! * 4! * 3! * 1!) x (0.4)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(0.2)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(0.15)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(0.25)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0.756%.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4.6) Joint Conditional Random Variables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random variables X and Y: if they’re independent F(x, y)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Specifically: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Discrete Variables p(x, y)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Continuous Variables f(x, y)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(pdf)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Consider the previous example: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= 2/√2 - 2|y|.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= 2/√2 - 2|x|.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f(x, y)  =/=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(y); X and Y are dependent.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4.7) Conditional PMFs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p(x, y) /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∀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y.pY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(y) &gt; 0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Bayes’ Theorem: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 that on some partition of the sample space S,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i=1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each partition the probability of some X occurring sums to the total probability of X occurring.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Using the conditional joint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pmf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can also express this theorem (over a single partition) as: </a:t>
            </a:r>
          </a:p>
          <a:p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×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=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×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 Margin PDF properties: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p(x) = </a:t>
            </a:r>
            <a:r>
              <a:rPr lang="el-GR" sz="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GB" sz="500" b="0" i="0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GB" sz="500" b="0" i="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GB" sz="500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X|Y</a:t>
            </a:r>
            <a:r>
              <a:rPr lang="en-GB" sz="5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GB" sz="5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x|y</a:t>
            </a:r>
            <a:r>
              <a:rPr lang="en-GB" sz="5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GB" sz="5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GB" sz="500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GB" sz="5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(y)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(To find the probability of x, go through every y, summing the probability of x occurring with that y, multiplied by the probability of that y)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4.8) Conditional PDFs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class the joint PDF as f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f(x, y) /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and Y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independent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⇔ ∀x, y ∈ R.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 y) =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Bayes’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Theorem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/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Conditional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PDF Marginal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Joint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Probabilities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culmulative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X ∼ Exp(λ) and Y ∼ Exp(µ) what is P(X &lt; Y).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P(X&lt;Y) = 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∫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x&lt;</a:t>
            </a:r>
            <a:r>
              <a:rPr lang="en-GB" sz="500" b="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x,y</a:t>
            </a:r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)dx 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endParaRPr lang="en-GB" sz="500" b="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s-ES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f(x, y)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dx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endParaRPr lang="es-ES" sz="500" b="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s-ES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dx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</a:t>
            </a:r>
            <a:r>
              <a:rPr lang="es-ES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endent</a:t>
            </a:r>
            <a:r>
              <a:rPr lang="es-ES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X, Y)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GB" sz="5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∫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y=-</a:t>
            </a:r>
            <a:r>
              <a:rPr lang="en-GB" sz="500" b="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∞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GB" sz="500" b="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* µe</a:t>
            </a:r>
            <a:r>
              <a:rPr lang="en-GB" sz="500" b="0" i="0" kern="100" spc="-46" baseline="30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−µy</a:t>
            </a:r>
            <a:r>
              <a:rPr lang="en-GB" sz="500" b="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dx </a:t>
            </a:r>
            <a:r>
              <a:rPr lang="en-GB" sz="500" b="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dy</a:t>
            </a:r>
            <a:endParaRPr lang="en-GB" sz="500" b="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From here we continue substituting definitions and integrating and end with 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 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 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λ + µ</a:t>
            </a:r>
            <a:endParaRPr lang="es-ES" sz="500" b="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880A91-FF71-9965-8761-61F853986537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3432" t="8617" r="7219" b="7242"/>
          <a:stretch/>
        </p:blipFill>
        <p:spPr>
          <a:xfrm>
            <a:off x="7014469" y="78661"/>
            <a:ext cx="944932" cy="5005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1D31F5-01DD-8BFD-0D51-4A3499AFD51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949017" y="920905"/>
            <a:ext cx="1289616" cy="3657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47001F-AEDB-BD11-D735-90EEB4F4011B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t="4984" b="887"/>
          <a:stretch/>
        </p:blipFill>
        <p:spPr>
          <a:xfrm>
            <a:off x="6997700" y="6065838"/>
            <a:ext cx="1004365" cy="1682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0D41BDC-DC19-0EC6-0EC0-590CE80AC7E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997700" y="6296261"/>
            <a:ext cx="1004365" cy="1755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D9ECD6C-72C6-D768-1A97-029DD21CFC8E}"/>
              </a:ext>
            </a:extLst>
          </p:cNvPr>
          <p:cNvSpPr txBox="1"/>
          <p:nvPr/>
        </p:nvSpPr>
        <p:spPr>
          <a:xfrm>
            <a:off x="8407695" y="-44449"/>
            <a:ext cx="2243372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4.9)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Expectation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Joint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Random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Variables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Joint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Expectation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 is a function of two variables on random variables X, Y: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discrete variables: E(g(X, Y)) = 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x,y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)p(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x,y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continuous variables: E(g(X, Y ))=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all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g(X, Y) = 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+ 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⇒ E(g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+ 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(Y)) = E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(X)) + E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(Y))</a:t>
            </a: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X and Y are independent E(g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× g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(Y)) =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(X))) ×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(g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(Y)) 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g(X, Y) = X × Y we have E(XY) =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×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(Y).</a:t>
            </a:r>
          </a:p>
          <a:p>
            <a:r>
              <a:rPr lang="en-GB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4.10) Covariance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– Similar to variance but for two variables. Calculated the same way –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s-ES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Cov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 Y) = E[(X − µ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)(Y − µ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)] = E[XY] − µ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µ</a:t>
            </a:r>
            <a:r>
              <a:rPr lang="es-ES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When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and Y are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independent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it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0.</a:t>
            </a:r>
          </a:p>
          <a:p>
            <a:r>
              <a:rPr lang="es-ES" sz="500" b="1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4.11) </a:t>
            </a:r>
            <a:r>
              <a:rPr lang="es-ES" sz="500" b="1" i="0" u="sng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Correlation</a:t>
            </a:r>
            <a:r>
              <a:rPr lang="es-ES" sz="500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– a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version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covariance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that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ignorant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scale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 and Y: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ρXY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Cor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 Y ) =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s-ES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XY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s-ES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* </a:t>
            </a:r>
            <a:r>
              <a:rPr lang="es-ES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s-ES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endParaRPr lang="es-ES" sz="500" i="0" kern="100" spc="-46" baseline="-25000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4.12) </a:t>
            </a:r>
            <a:r>
              <a:rPr lang="es-ES" sz="500" b="1" i="0" u="sng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Multivariate</a:t>
            </a:r>
            <a:r>
              <a:rPr lang="es-ES" sz="500" b="1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Normal </a:t>
            </a:r>
            <a:r>
              <a:rPr lang="es-ES" sz="500" b="1" i="0" u="sng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endParaRPr lang="es-ES" sz="500" b="1" i="0" u="sng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random vector X=(X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,...,</a:t>
            </a:r>
            <a:r>
              <a:rPr lang="en-GB" sz="500" i="0" kern="100" spc="-46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i="0" kern="100" spc="-46" baseline="-25000" dirty="0" err="1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with means µ=(µ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,..., µ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has joint pdf:</a:t>
            </a:r>
          </a:p>
          <a:p>
            <a:endParaRPr lang="en-GB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</a:t>
            </a:r>
            <a:r>
              <a:rPr lang="el-GR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 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the cov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ariance matrix, with </a:t>
            </a:r>
            <a:r>
              <a:rPr lang="el-GR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j) = 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Cov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</a:t>
            </a:r>
            <a:r>
              <a:rPr lang="en-GB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The covariance matrix is positive definite for a pdf to exist.</a:t>
            </a:r>
            <a:endParaRPr lang="en-GB" sz="50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i="0" u="sng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4.13) Conditional Expectation</a:t>
            </a: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 general E(XY) = ̸=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(X) E</a:t>
            </a:r>
            <a:r>
              <a:rPr lang="en-GB" sz="500" i="0" kern="100" spc="-46" baseline="-2500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For discrete random the conditional expectation of Y given that X = x is:</a:t>
            </a:r>
          </a:p>
          <a:p>
            <a:endParaRPr lang="en-GB" sz="50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continuous random variables:</a:t>
            </a:r>
          </a:p>
          <a:p>
            <a:endParaRPr lang="en-GB" sz="500" i="0" kern="100" spc="-46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conditional expec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tation is a function of x and not y in both cases. Intuition: We get the weighted sum over all Ys, for each value (x) of X.</a:t>
            </a:r>
          </a:p>
          <a:p>
            <a:r>
              <a:rPr lang="en-GB" sz="500" b="1" i="0" kern="100" spc="-46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Expectation </a:t>
            </a:r>
            <a:r>
              <a:rPr lang="en-GB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 a Conditional Expectation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(Y) = 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Y|X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(Y|X))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Intuitively, the expected value of Y can be calculated in two step:1) calculate the conditional expected value of Y given X, which is denoted by EY|X 2)   Take the expected value of EY|X over the entire range of X.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can be generalised into the </a:t>
            </a:r>
            <a:r>
              <a:rPr lang="en-GB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Tower Rule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which calculates chained conditional expectations</a:t>
            </a:r>
            <a:r>
              <a:rPr lang="en-GB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E(Y) = 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)) =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)) = …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Xn−1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(...E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(E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(Y|X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)|X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)...|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))</a:t>
            </a:r>
          </a:p>
          <a:p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5) Discrete Time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Markov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Chains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A series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random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variables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modelling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at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each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time step: 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0,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…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at step n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denoted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s-ES" sz="500" kern="100" spc="-46" baseline="-25000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endParaRPr lang="es-ES" sz="500" kern="100" spc="-46" baseline="-25000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A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stochastic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process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Markov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Chain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from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current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next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depends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only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current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Important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endParaRPr lang="en-GB" sz="500" b="1" u="sng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state space J contains all the states that we can be in at any step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A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sequence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just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path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through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s-ES" sz="500" kern="100" spc="-46" baseline="-25000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…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T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 initial probability vector </a:t>
            </a:r>
            <a:r>
              <a:rPr lang="en-GB" sz="600" kern="100" spc="-46" dirty="0">
                <a:solidFill>
                  <a:srgbClr val="202124"/>
                </a:solidFill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π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determines the starting state.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•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transition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matrix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r determines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our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moving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into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each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next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from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our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current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s-ES" sz="500" b="1" u="sng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</a:t>
            </a:r>
            <a:r>
              <a:rPr lang="es-ES" sz="500" b="1" u="sng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Consider an urn that contains initially two red balls and one green ball. At every time step you draw a ball at random. This is then put back into the urn and another ball of the same </a:t>
            </a:r>
            <a:r>
              <a:rPr lang="en-GB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color</a:t>
            </a:r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also added to the urn before the next draw. Assume that the experiment is stopped after n draws, when the urn contains n + 3 balls in total. Upon stopping, the urn is emptied and the experiment is restarted placing again two red balls and one green ball in the urn. Assume throughout that n = 2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space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urn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</a:t>
            </a:r>
            <a:r>
              <a:rPr lang="es-ES" sz="500" b="1" kern="100" spc="-46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                B                C                 D                E                 G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J = {&lt;2R, 1G&gt;, &lt;2R, 2G&gt;, &lt;2R, 3G&gt;, &lt;3R, 1G&gt;, &lt;3R, 2G&gt;, &lt;4R, 1G&gt;}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Since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start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1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always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initial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vector </a:t>
            </a:r>
            <a:r>
              <a:rPr lang="en-GB" sz="600" kern="100" spc="-46" dirty="0">
                <a:solidFill>
                  <a:srgbClr val="202124"/>
                </a:solidFill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π</a:t>
            </a:r>
            <a:r>
              <a:rPr lang="es-ES" sz="6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6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[1 0 0 0 0 0]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transition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matrix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(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should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organise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it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so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our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ingoing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left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(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going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down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and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our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outgoing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states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top (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going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right</a:t>
            </a:r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)).</a:t>
            </a:r>
          </a:p>
          <a:p>
            <a:endParaRPr lang="es-ES" sz="500" b="1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a) Let X be the number of 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red balls in the urn observed after the nth draw and immediately before emptying the urn. Calculate</a:t>
            </a:r>
          </a:p>
          <a:p>
            <a:r>
              <a:rPr lang="en-GB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probability P(X &lt; 4).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P(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G),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since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only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 red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balls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compute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doing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intial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probability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vector *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transition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matrix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[0 1/3 0 2/3 0 0].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Now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have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3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balls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Repeat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[0 1/3 0 2/3 0 0] *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transition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matrix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[0 0 1/6 0 1/3 ½].</a:t>
            </a:r>
          </a:p>
          <a:p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have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done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twice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now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as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needed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as n = 2. So P(x&lt;4) = </a:t>
            </a:r>
          </a:p>
          <a:p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Not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G After 2 </a:t>
            </a:r>
            <a:r>
              <a:rPr lang="es-ES" sz="500" kern="100" spc="-46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Draws</a:t>
            </a:r>
            <a:r>
              <a:rPr lang="es-ES" sz="500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1 – ½ = 1/2 .</a:t>
            </a:r>
          </a:p>
          <a:p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kern="100" spc="-46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s-ES" sz="500" kern="100" spc="-46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461A09B-E201-71EC-B1F4-47E2685FEBA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510331" y="238219"/>
            <a:ext cx="1017969" cy="1814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9BAA91D-FA1A-78D8-5662-D95048B6DB6B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518894" y="1224093"/>
            <a:ext cx="1964420" cy="26368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828778E-4977-F5B4-A548-481558D2EB19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461699" y="1820733"/>
            <a:ext cx="1049138" cy="1918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360ED9B-2DA1-7F9D-0F05-01E865C583A2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401600" y="2012553"/>
            <a:ext cx="1109237" cy="19820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9849594-E291-1249-699B-0462BC2186A9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-737" t="-1" b="9066"/>
          <a:stretch/>
        </p:blipFill>
        <p:spPr>
          <a:xfrm>
            <a:off x="9239250" y="4929500"/>
            <a:ext cx="1271587" cy="8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2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43A29-7BD6-6CF0-48DE-466BBBE379CF}"/>
              </a:ext>
            </a:extLst>
          </p:cNvPr>
          <p:cNvSpPr txBox="1"/>
          <p:nvPr/>
        </p:nvSpPr>
        <p:spPr>
          <a:xfrm>
            <a:off x="-87843" y="-49212"/>
            <a:ext cx="1695451" cy="755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6) Statistics and Estimation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Statistics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Probability are kind of opposite - in probability we used distributions to predict the likelihood of events. In statistics, we use events/empirical data to determine or validate the probability distribution that models these results.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 –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subset of the population. Statistical methods use it to make inferences about the population.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Statistical Models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– a structure (often a distribution) developed from a sample that can be used to make inferences about a population. They’re parametric,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can be described entirely by their parameters, they have a finite set of parameters. If the probability of each outcome only depends on their parameters, then we can assume those parameters are IID.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∼ Model(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given IID.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Examples: Normal, Poisson.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6.1) Central Limit Theorem for Statistics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random variable X belonging to a distribution, the mean value of the sample size from X is: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 ∼ N(µ,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/n). As the sample size increases, the variance in mean between different samples increases. At infinity we can use standard normal. AKA, the CLT lets us form a distribution without needing to know it.</a:t>
            </a:r>
          </a:p>
          <a:p>
            <a:r>
              <a:rPr lang="pt-BR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6.2) Estimators</a:t>
            </a:r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Statistic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– a function operating on random variables of a sample. T = T(X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It is a function of random variables, and so it is a random variable itself. Hence if distribution X’s parameters are known, we can use it, if T is the sum of ages of a class of 10, and we know the mean age, variance we can calculate probabilities for various T. When given some sample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we have: t =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t(x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Examples: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stdev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median.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Estimator: </a:t>
            </a:r>
            <a:r>
              <a:rPr lang="en-GB" sz="500" i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statistic used to approximate the parameter of the distribution of its arguments.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sample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the estimator t =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is called an estimate. If we can approximately identify the sampling distribution of the statistic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T|θ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we can find the expectation, variance (and more) related to our statistic. The CLT holds still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Examples of Estimators (some are better):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Using the first / any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as the estimator: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T[X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∼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X|θ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Median: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median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[X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= X |(n + 1) / 2| ∼ P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X|θ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Mean</a:t>
            </a:r>
          </a:p>
          <a:p>
            <a:endParaRPr lang="pt-BR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Estimators can be biased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thanks to being based on a sample rather than the population.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bias(T) = E[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T|θ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] − θ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Unbiased estimator: bias = 0.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any distribution the sample mean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an unbiased estimate for the population mean µ.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the variance: If we know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population mean µ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use the unbiased estimator:</a:t>
            </a:r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sample variance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a biased estimator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is defined as: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apply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Bessel’s Correction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get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unbiased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 variance 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6.3) Efficient Consistent Estimator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quantify how exactly good estimators are. We use a metric called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 Efficiency: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two unbiased estimators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and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(a sample containing n observations X...)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compare the mean, variance etc to see which estimator is more efficient. We want a low variance.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more efficient than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if: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|θ) ≤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|θ) 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or ∃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∀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|θ) &lt;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∀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|θ) 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More efficient means less variance in estimates. If an estimator is more efficient than any other possible estimator, it is called efficient.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population with mean µ and variance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have a sample: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Consider two estimators: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(sample mean) 2.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compute the bias for both: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The expected value of the sample mean is the population mean µ, hence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unbiased.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 The expected value of any observation is µ, so the first observation in the sample is also unbiased.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Now, we compute the variance: For a single sample the variance is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hence: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Var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|µ and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Var(X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the sample mean, we use the CLT – so the variance is the mean of the sample divided by the size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the variance of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&lt;=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variance, so E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the more efficient estimator.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consistency of an estimator grows as the sample size grows.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Note that the sample  mean is a consistent estimator always.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47B9B-82ED-8406-E2DA-9250F2AA5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46"/>
          <a:stretch/>
        </p:blipFill>
        <p:spPr>
          <a:xfrm>
            <a:off x="245534" y="3424766"/>
            <a:ext cx="878416" cy="111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29A1B-209E-29DA-9438-FBE5D4EDF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47" y="4032137"/>
            <a:ext cx="646461" cy="208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20F056-9031-8CE3-2D4B-DF10F1593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19" y="4353830"/>
            <a:ext cx="686984" cy="2289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D6EF12-5EA9-56B2-EEE3-E36E867B7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12" y="4645224"/>
            <a:ext cx="1008014" cy="2815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626628-41B1-17C8-D94F-D2E020944ED2}"/>
              </a:ext>
            </a:extLst>
          </p:cNvPr>
          <p:cNvSpPr txBox="1"/>
          <p:nvPr/>
        </p:nvSpPr>
        <p:spPr>
          <a:xfrm>
            <a:off x="1522912" y="-49213"/>
            <a:ext cx="1695451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7) Confidence Intervals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Case 1)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know the true variance of a population. We work out the sample mean, and it is distributed as: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∼ N</a:t>
            </a:r>
            <a:r>
              <a:rPr lang="pt-BR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(x,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σ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/n)</a:t>
            </a:r>
          </a:p>
          <a:p>
            <a:endParaRPr lang="pt-BR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µ (population mean) = </a:t>
            </a:r>
            <a:r>
              <a:rPr lang="pt-BR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then (using the standard normal distribution) we can say that there is a 95% probability that the observed statistic is in the range 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pt-BR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1.96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n,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+ 1.96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n]. This is using a two tailed standard normal value at the 95% confidence level.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the formula is [x - z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σ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n, x + z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n] where z is the two tailed standard normal value at the right confidence interval.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Case 2)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true variance is unknown. We have to obtain the bias corrected variance: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b="1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n-1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must use the student’s t distribution to calculate our t score: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set degrees of freedom: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ν =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 − 1.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double ended confidence (100 − α)%, we compute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ν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=n−1, 1−α/2 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find the critical values.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So the formula is: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t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v=n-1, 1-a/2 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n-1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√n,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+ t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v=n-1, 1-a/2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n-1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 √n]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When using the tables for t values, we use the size we want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e.g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0.975 for 95% double-ended confidence interval), and then use the degrees of freedom (n − 1).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do these questions we simply just find each parameter and slot it into the appropriate formula.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8) Hypothesis Testing: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two samples we determine whether the difference is significant enough to suggest the parameters of the distribution are different for the two of them. I know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Null Hypothesis H</a:t>
            </a:r>
            <a:r>
              <a:rPr lang="en-GB" sz="500" b="1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Alternative Hypothesis H</a:t>
            </a:r>
            <a:r>
              <a:rPr lang="en-GB" sz="500" b="1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have a 1) “has changed” two sided test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θ=θ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versus 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θ= ̸= θ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or a “is less than” or “is more than” one sided test (H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 &gt; θ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versus 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θ &lt; θ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Steps: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Choose a test statistic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to use on the data.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 Find a distribution P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under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from the test statistic. 3. Determine the rejection region (the region in which a result would invalidate H0).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 Calculate the observed test statistics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5. If t(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is in the rejection region, reject H0 and accept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else retain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8.1) Test Errors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significance level α ∈ (0, 1) of a hypothesis test determines the size of the rejection regions.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→ 0 Less and less likely to reject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rejection region smaller, confidence in our result is lower - easier test. (remember we use 1-a for the p value).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→ 1 More and more likely to reject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rejection region larger, confidence higher - stricter test / easier to fail.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p-value of a test is the significance level threshold between rejection/acceptance of H0 for a given test.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Type 1: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Reject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when it is actually true.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= P(T 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Type 2: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Accepting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when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true. β = P(T ̸∈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Probability a test statistic is not in the rejecting region, when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true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Test Power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 The probability of correctly rejecting the null hypothesis.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Power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1 − β = 1 − P(T ̸∈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P(T 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given significance level: α = P(T ∈ R|H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good test statistic T and rejection region R will have a high power, the highest power test under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called the most powerful.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M3) Testing for Population Mean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derive a new distribution in terms of the standard normal which we use to compute our confidence interval: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manufacturer sells packets listed as having weight 454g. From a sample size of 50, we get the mean weight of a bag as 451.22g. Assume the variance of bag weights is 70. Is the observed sample consistent with the claim made by the company at the 5% significance?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µ = 454g,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µ = ̸= 454g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have this information:</a:t>
            </a:r>
          </a:p>
          <a:p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451.22g,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70, n = 50, α = 0.05.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 variance = 70/50. So, X ∼ N (454, 70/50)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 =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− 454/√35/5 ∼ N(0, 1) (standard normal dist.)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Critical value = 0.95 two tails = 1.96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 in order to accept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 must be in the interval: 451.6809 &lt; X &lt; 456.3191 (Using the confidence interval formula for known variance).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As x = 451.22 we reject H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At the 95% significance there is sufficient evidence to reject the company’s claim.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A62C87-406C-0B69-5696-E25DF543A27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659" t="11871" r="3108"/>
          <a:stretch/>
        </p:blipFill>
        <p:spPr>
          <a:xfrm>
            <a:off x="1799166" y="1195917"/>
            <a:ext cx="476250" cy="1787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901D44-7B3A-8A51-50AF-B27A3698B5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b="9286"/>
          <a:stretch/>
        </p:blipFill>
        <p:spPr>
          <a:xfrm>
            <a:off x="2040887" y="5859452"/>
            <a:ext cx="833547" cy="2076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B85592-93E3-9C4B-38CE-9D07505EFB64}"/>
              </a:ext>
            </a:extLst>
          </p:cNvPr>
          <p:cNvSpPr txBox="1"/>
          <p:nvPr/>
        </p:nvSpPr>
        <p:spPr>
          <a:xfrm>
            <a:off x="3102054" y="-49214"/>
            <a:ext cx="1695451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we have unknown variance, then we have to compute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bias corrected variance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We then use the student’s t distribution instead for our confidence interval as outlined in case 2.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M4) Sample from Two Populations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 we are given two random samples and have two sample means, we do a Hypothesis test for equality.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Paired Data: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special case when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are paired – each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Y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are possibly dependent on each other. We consider a sample of the differences, and test if this has mean 0: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X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− Y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  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testing 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: µZ = 0 versus H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µ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Z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=/= 0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Example: Heart Rate before and after exercise.</a:t>
            </a:r>
          </a:p>
          <a:p>
            <a:r>
              <a:rPr lang="pt-BR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8.2) Known Variance, X, Y are Independent</a:t>
            </a:r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</a:t>
            </a:r>
            <a:r>
              <a:rPr lang="es-ES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(X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X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∼ N(µ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σ</a:t>
            </a:r>
            <a:r>
              <a:rPr lang="es-ES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X), </a:t>
            </a:r>
            <a:r>
              <a:rPr lang="es-ES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∼N(µX, σ</a:t>
            </a:r>
            <a:r>
              <a:rPr lang="es-ES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X/n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  <a:r>
              <a:rPr lang="es-ES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(Y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Y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 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∼ N(µ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σ</a:t>
            </a:r>
            <a:r>
              <a:rPr lang="es-ES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s-ES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∼ N(µY, σ</a:t>
            </a:r>
            <a:r>
              <a:rPr lang="es-ES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Y/n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get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difference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− Y ∼ N(µ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- µ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l-G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X/n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+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Y/n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put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standard normal: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	                ~ N(0, 1)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H</a:t>
            </a:r>
            <a:r>
              <a:rPr lang="es-ES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assume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</a:t>
            </a:r>
            <a:r>
              <a:rPr lang="es-ES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so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end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z =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above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formula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that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bracket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as 0.</a:t>
            </a: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8.3)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Unknown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X, Y are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independent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but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equal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can combine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their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again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get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overall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Compiler1: n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15,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114s, s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14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310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Compiler2: n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15,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94s, s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14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290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assume that the variances of the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population variances are the same for both.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… (other hypothesis test work done)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get the Bias-Corrected Pooled Sample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Variance: S28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(14 × 310 + 14 × 290) / ( 14 + 14) = 300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 our test statistic is: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− 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/ σ √(1/n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+ 1/n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20 /(300√(2/15)) = √ 10 ≈ 3.162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proceed with Welch’s T Test in this example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endParaRPr lang="es-ES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8.4) Chi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Squared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Testing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M5) Chi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Squared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Test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Model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Checking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Determine expected distribution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 Create a hypotheses based some parameters θ: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H0 : θ =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 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versus H1 :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̸= 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3. Construct our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table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4. Calculate the Chi-Square Test Statistic 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5. Calculate the degrees of freedom as: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ν = (number of possible values X can take) – (number of parameters being estimated) - 1.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6. Calculate the Chi Squared Statistic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7. Calculate the significance a, using a table with v, the degrees of freedom.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8. If X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&gt; χ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ν, 1−α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(test statistic larger than critical value) Note that: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All expected values must be larger than 5 for a good test. Hence some bins may have to be merged.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number of values X can take is typically the number of bins.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M6) Chi Squared Test for Independence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is the variant done back in A levels. We have a contingency table which has each combination of values of x and y. The only change we do is we count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df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(rows-1) x (columns - 1). Questions will be worded like “Determine … a link between…“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9) Maximum Likelihood Estimate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distribution with unknown parameter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θ: 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∼ Distribution(...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θ...)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and a sample of the distribution X: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we want to determine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most probable value for parameter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given our data.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9.1) The Likelihood Function (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L(θ)</a:t>
            </a:r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n-GB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likelihood of some observations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occurring given some θ is: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L(θ) = P(x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Works because f is the probability mass function,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as each observation is independent we can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multiply their probabilities.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Log Likelihood Function (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l(θ)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-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Used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more often than likelihood, much easier to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work with  l(θ) = ln L(θ)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 get this most probable value for θ, we construct the likelihood function, then get the log likelihood function, and differentiate to determine the value of l(θ) for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which we have the maximum. This value is known as the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Maximum Likelihood Estimate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(θ’).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9A24E-635E-2FF3-B2DF-30C336BF47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85"/>
          <a:stretch/>
        </p:blipFill>
        <p:spPr>
          <a:xfrm>
            <a:off x="3186750" y="1527175"/>
            <a:ext cx="720197" cy="336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A9D676-6D1D-4CDC-84F6-15F508FC51F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592" b="7867"/>
          <a:stretch/>
        </p:blipFill>
        <p:spPr>
          <a:xfrm>
            <a:off x="3183472" y="2355850"/>
            <a:ext cx="824461" cy="205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69526-E42E-F5BE-E47D-8E2AE47C36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9958" y="3583465"/>
            <a:ext cx="725394" cy="241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5C018C-D586-5991-99DC-96E8076EEC1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824" t="1172" b="-1"/>
          <a:stretch/>
        </p:blipFill>
        <p:spPr>
          <a:xfrm>
            <a:off x="3925352" y="6261384"/>
            <a:ext cx="308816" cy="2066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A51C77-E317-79AB-A195-ACAB9CEAF06C}"/>
              </a:ext>
            </a:extLst>
          </p:cNvPr>
          <p:cNvSpPr txBox="1"/>
          <p:nvPr/>
        </p:nvSpPr>
        <p:spPr>
          <a:xfrm>
            <a:off x="8077200" y="321619"/>
            <a:ext cx="1695451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9.2)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Common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Maximum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Estimates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a sample x = (x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), we can use formulas for the maximum likelihood.</a:t>
            </a:r>
          </a:p>
          <a:p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Exponential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 ~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=&gt; f(x)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  <a:r>
              <a:rPr lang="el-G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Determine the               2) Obtain log likelihood	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 in terms of θ: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3) Differentiate and set to 0: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maximum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reciprocal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mean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Geometric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1)Determine the likelihood    2) Obtain log likelihood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in terms of θ: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    3) Differentiate and set to 0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Hence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maximum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estimator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reciprocal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of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sample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Binomial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E31DB0-F581-CDE0-E657-622353136F5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323" t="2134" r="11089" b="6012"/>
          <a:stretch/>
        </p:blipFill>
        <p:spPr>
          <a:xfrm>
            <a:off x="4721026" y="555070"/>
            <a:ext cx="670124" cy="8279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7F586D1-BA2F-29F1-EE46-D764058C54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96573" y="493774"/>
            <a:ext cx="840701" cy="5418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9F9BCE0-C93B-516B-7612-5E602912E0B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3479"/>
          <a:stretch/>
        </p:blipFill>
        <p:spPr>
          <a:xfrm>
            <a:off x="5402503" y="1159982"/>
            <a:ext cx="704709" cy="81085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34A05EB-2D49-198B-0C87-9FF4D251D26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507" t="2537" r="3765" b="3315"/>
          <a:stretch/>
        </p:blipFill>
        <p:spPr>
          <a:xfrm>
            <a:off x="4429125" y="2212902"/>
            <a:ext cx="1022663" cy="9998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D066201-44BC-031F-C11B-CD8ED7E7B75B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2218" r="3585" b="5294"/>
          <a:stretch/>
        </p:blipFill>
        <p:spPr>
          <a:xfrm>
            <a:off x="5337940" y="2140524"/>
            <a:ext cx="1329111" cy="49260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448260-5BAF-D34E-07E9-827EFDF8DB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06741" y="2728330"/>
            <a:ext cx="1400560" cy="131796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94E50A-22EB-719F-FC01-1247434DC7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20298" y="4106196"/>
            <a:ext cx="1511879" cy="126868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8177890-65BB-9603-7CFA-404BBFCF4DA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3056"/>
          <a:stretch/>
        </p:blipFill>
        <p:spPr>
          <a:xfrm>
            <a:off x="4684075" y="5368634"/>
            <a:ext cx="1666383" cy="73054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9BE263D-B2C5-1CED-6283-AC6E90125BB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091" r="568" b="-519"/>
          <a:stretch/>
        </p:blipFill>
        <p:spPr>
          <a:xfrm>
            <a:off x="4655920" y="6188517"/>
            <a:ext cx="1445302" cy="123122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46D0E64-2872-0898-CEED-306C173A5B6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67434" y="7058431"/>
            <a:ext cx="539778" cy="34291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71B1AC6-13B2-65B0-2126-76CBF052361A}"/>
              </a:ext>
            </a:extLst>
          </p:cNvPr>
          <p:cNvSpPr txBox="1"/>
          <p:nvPr/>
        </p:nvSpPr>
        <p:spPr>
          <a:xfrm>
            <a:off x="6472951" y="-49214"/>
            <a:ext cx="1695451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10) Posterior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 has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weaknesses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Sensitive to Sample Size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Does not use any 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Returns a single </a:t>
            </a:r>
            <a:r>
              <a:rPr lang="en-GB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val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rather than a distribution – so we don’t how close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other θ are, or how strong our estimate is.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Cannot Assess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– confidence intervals also rely on the sample.</a:t>
            </a: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Bayes’ Theorem: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P(A|B) = P(B|A) × P(A) / P(B)</a:t>
            </a: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can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re-express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as: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P(A|B) = P(B|A) × P(A) / P(B|A)×P(A) + P(B|A)(1-P(A))</a:t>
            </a:r>
          </a:p>
          <a:p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Intuition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about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Posterior, Prior and </a:t>
            </a:r>
            <a:r>
              <a:rPr lang="es-ES" sz="500" b="1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Posterior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the probability we have the disease given we have symptoms. </a:t>
            </a: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Likelihood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is the probability we have symptoms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given we have the disease. They are not the same.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      What we really want to know is the probability we have symptoms (P(x=1),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evidence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or the probability we have the disease P(θ) </a:t>
            </a:r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 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Posterior ∝ Likelihood x Prior</a:t>
            </a:r>
          </a:p>
          <a:p>
            <a:endParaRPr lang="en-GB" sz="500" b="1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8C1AF68-DF3E-31B6-6F5E-2029B1175DBD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421" t="1755" r="38528" b="5309"/>
          <a:stretch/>
        </p:blipFill>
        <p:spPr>
          <a:xfrm>
            <a:off x="6193385" y="826549"/>
            <a:ext cx="1845715" cy="10942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3E25A5-D155-033C-A2D6-C5FF7F5A5D8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00452" y="1850456"/>
            <a:ext cx="1122654" cy="37301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0B039E5-E749-F58A-441E-C2C946EE6E23}"/>
              </a:ext>
            </a:extLst>
          </p:cNvPr>
          <p:cNvSpPr txBox="1"/>
          <p:nvPr/>
        </p:nvSpPr>
        <p:spPr>
          <a:xfrm>
            <a:off x="6641564" y="2852837"/>
            <a:ext cx="152683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u="sng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10.1) Maximum a Posterior</a:t>
            </a:r>
          </a:p>
          <a:p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Given some prior information (P(θ)) we can effectively get the MLE, but each probability is weighted by the prior information:</a:t>
            </a:r>
          </a:p>
          <a:p>
            <a:r>
              <a:rPr lang="el-GR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θ'</a:t>
            </a:r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 = </a:t>
            </a:r>
          </a:p>
          <a:p>
            <a:endParaRPr lang="en-GB" sz="500" kern="100" spc="-46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does require us to put prior information P(</a:t>
            </a:r>
            <a:r>
              <a:rPr lang="el-GR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about </a:t>
            </a:r>
            <a:r>
              <a:rPr lang="el-GR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9E27E7-8269-A05E-E88D-45069FC30F25}"/>
              </a:ext>
            </a:extLst>
          </p:cNvPr>
          <p:cNvSpPr txBox="1"/>
          <p:nvPr/>
        </p:nvSpPr>
        <p:spPr>
          <a:xfrm>
            <a:off x="4215763" y="38379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43DA448-EE02-79BB-D88F-BA5C22CF863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7251" t="12127" r="1598" b="7511"/>
          <a:stretch/>
        </p:blipFill>
        <p:spPr>
          <a:xfrm>
            <a:off x="6962538" y="3201045"/>
            <a:ext cx="987662" cy="20978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A8725EB-FF85-7D22-5367-69E5C8FAEB6D}"/>
              </a:ext>
            </a:extLst>
          </p:cNvPr>
          <p:cNvSpPr txBox="1"/>
          <p:nvPr/>
        </p:nvSpPr>
        <p:spPr>
          <a:xfrm>
            <a:off x="6268253" y="3619725"/>
            <a:ext cx="190015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10.2) Conjugate Priors and Bayesian Inference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 Bayesian Inference, we compute the posterior distribution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θ|x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∝ P(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* P(θ). We keep updating our Posterior Distribution as we see new data. We feed our prior and likelihood to produce a posterior. This becomes our new prior, to calculate the next posterior, and so on.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Posterior formula: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Conjugate Prior: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When continually inferring new prior distributions, if the prior distribution is in the same family of distributions (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i.e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parameters can be different, but same distribution) as the posterior, then it is a conjugate prior.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10.3) The Beta Prior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α, β &gt; 0 are hyper-parameters that determine the shape of the distribution, the parameter is θ: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Where the normalising value (ensures total integral sums to 1 so it is a valid pdf) is: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When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= β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it is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symmetrical about  0.5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2) Higher values result in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steeper/narrower distribution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3) The MAP estimate pulls the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estimate towards the prior.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4) As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→ 1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β → 1 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Beta(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θ; α, β) →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U(0, 1)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 →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D7F104F-ED5C-7407-4B5D-ECB7FDF83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t="12202" r="4459" b="-1"/>
          <a:stretch/>
        </p:blipFill>
        <p:spPr bwMode="auto">
          <a:xfrm>
            <a:off x="6193385" y="4209502"/>
            <a:ext cx="1918098" cy="2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52F494F-FFCF-F220-590B-F5E2C391AE1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54535" y="4813182"/>
            <a:ext cx="1093187" cy="606543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E7F6891-6330-E393-C5FB-88970CF45FC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50458" y="5641398"/>
            <a:ext cx="1158417" cy="227312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6F62DCBD-078E-CF74-B611-815B60F0FBD9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762" t="7641" b="11328"/>
          <a:stretch/>
        </p:blipFill>
        <p:spPr>
          <a:xfrm>
            <a:off x="6856407" y="5952765"/>
            <a:ext cx="1131893" cy="189337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276BEA2C-092A-6B66-B5E9-D2DF5750A58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100095" y="6151897"/>
            <a:ext cx="2361163" cy="314385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E5E91D67-6A23-BB4C-62C8-CF71226E96D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198184" y="6459148"/>
            <a:ext cx="1182048" cy="942444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B013B43E-A06A-6417-0C08-E58A6C00518D}"/>
              </a:ext>
            </a:extLst>
          </p:cNvPr>
          <p:cNvSpPr txBox="1"/>
          <p:nvPr/>
        </p:nvSpPr>
        <p:spPr>
          <a:xfrm>
            <a:off x="8039100" y="-38105"/>
            <a:ext cx="248844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10.4) Gamma Prior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Used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poisson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exponential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Mean/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bayesian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estimate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/ β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Variance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/ β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Maximal value (aka Mode, aka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-1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/ β</a:t>
            </a:r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&gt;= 1, 0 for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α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 1.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Bayesian Inference Example: Bernoulli Distribution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Let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|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~ Bernoulli(θ) and θ ∼ Beta(θ; a, b) where a &gt; 1 and b &gt; 1.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a)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Derive the posterior distribution for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θ|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. What are the formulas for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MeanPrior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andˆ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estimates?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Posterior: Using Bayes Theorem: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Denominator: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Substituting for the numerator: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ii. If n = 30, ¯x = 0.6, a = 15, b = 10 then compute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 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 estimates and arrange these in ascending order. 	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get the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B,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MAP, and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MLE by simple formula applications.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MeanPrior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B, and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MaxPrior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MAP for iteration 1. For iteration 2, we take the ˆ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 and MAP respectively of the previous iteration (of the posterior we fed in).</a:t>
            </a:r>
          </a:p>
          <a:p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Normal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b="1" u="sng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b="1" u="sng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Example</a:t>
            </a:r>
            <a:endParaRPr lang="es-ES" sz="500" b="1" u="sng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1) Single datapoint x sample: Given some x|µ ∼ N(µ,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is known, µ unknown. U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get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likelihood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using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normal 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distribution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PDF:</a:t>
            </a:r>
          </a:p>
          <a:p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P(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x|u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f(</a:t>
            </a:r>
            <a:r>
              <a:rPr lang="es-ES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x|u</a:t>
            </a:r>
            <a:r>
              <a:rPr lang="es-ES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= </a:t>
            </a: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s-ES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040" name="Picture 10" descr="Probability density plots of gamma distributions">
            <a:extLst>
              <a:ext uri="{FF2B5EF4-FFF2-40B4-BE49-F238E27FC236}">
                <a16:creationId xmlns:a16="http://schemas.microsoft.com/office/drawing/2014/main" id="{223BA7C4-FD4D-E908-EA08-5116168B9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0"/>
          <a:stretch/>
        </p:blipFill>
        <p:spPr bwMode="auto">
          <a:xfrm>
            <a:off x="9374314" y="-12698"/>
            <a:ext cx="1209500" cy="87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955ADE6B-CE85-5839-F016-D919B58F344E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2271" t="6128" r="4414" b="4112"/>
          <a:stretch/>
        </p:blipFill>
        <p:spPr>
          <a:xfrm>
            <a:off x="8095374" y="164133"/>
            <a:ext cx="1311775" cy="174474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7EFDA038-D990-901F-6474-93813B7C3CFE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899285" y="286762"/>
            <a:ext cx="482464" cy="91757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9668F2B6-57EB-EC23-E720-5EC7EF847B32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779" t="2014" r="594" b="3785"/>
          <a:stretch/>
        </p:blipFill>
        <p:spPr>
          <a:xfrm>
            <a:off x="8125273" y="1221721"/>
            <a:ext cx="1758502" cy="248982"/>
          </a:xfrm>
          <a:prstGeom prst="rect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id="{25EB7CF4-A65A-8EFC-8D67-E8FCD48A0853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t="4564" b="6915"/>
          <a:stretch/>
        </p:blipFill>
        <p:spPr>
          <a:xfrm>
            <a:off x="8125273" y="1518736"/>
            <a:ext cx="1644202" cy="180770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F1C8F5E-658D-7A85-655C-DCEE6309B1B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125273" y="1748109"/>
            <a:ext cx="1621354" cy="784830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42DB8996-7E8C-4F04-03E6-D512E4C2D441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t="1227" b="1746"/>
          <a:stretch/>
        </p:blipFill>
        <p:spPr>
          <a:xfrm>
            <a:off x="8116662" y="2535275"/>
            <a:ext cx="1345375" cy="1213561"/>
          </a:xfrm>
          <a:prstGeom prst="rect">
            <a:avLst/>
          </a:prstGeom>
        </p:spPr>
      </p:pic>
      <p:sp>
        <p:nvSpPr>
          <p:cNvPr id="1061" name="TextBox 1060">
            <a:extLst>
              <a:ext uri="{FF2B5EF4-FFF2-40B4-BE49-F238E27FC236}">
                <a16:creationId xmlns:a16="http://schemas.microsoft.com/office/drawing/2014/main" id="{17D7EB59-A6EB-A907-E403-EF81B46B5AAC}"/>
              </a:ext>
            </a:extLst>
          </p:cNvPr>
          <p:cNvSpPr txBox="1"/>
          <p:nvPr/>
        </p:nvSpPr>
        <p:spPr>
          <a:xfrm>
            <a:off x="2582333" y="3812344"/>
            <a:ext cx="5334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compute</a:t>
            </a:r>
            <a:endParaRPr lang="en-GB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7792CCA0-6401-7A03-CCD4-99D8815E1508}"/>
              </a:ext>
            </a:extLst>
          </p:cNvPr>
          <p:cNvSpPr txBox="1"/>
          <p:nvPr/>
        </p:nvSpPr>
        <p:spPr>
          <a:xfrm>
            <a:off x="9407149" y="3513724"/>
            <a:ext cx="8934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This gives us the posterior distribution for </a:t>
            </a:r>
            <a:r>
              <a:rPr lang="el-G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θ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…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n-GB" sz="500" dirty="0"/>
          </a:p>
        </p:txBody>
      </p:sp>
      <p:pic>
        <p:nvPicPr>
          <p:cNvPr id="1067" name="Picture 1066">
            <a:extLst>
              <a:ext uri="{FF2B5EF4-FFF2-40B4-BE49-F238E27FC236}">
                <a16:creationId xmlns:a16="http://schemas.microsoft.com/office/drawing/2014/main" id="{3B1368CE-23FC-2B0D-9E0B-DF95DBD1786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645951" y="4430868"/>
            <a:ext cx="1186172" cy="169871"/>
          </a:xfrm>
          <a:prstGeom prst="rect">
            <a:avLst/>
          </a:prstGeom>
        </p:spPr>
      </p:pic>
      <p:sp>
        <p:nvSpPr>
          <p:cNvPr id="1068" name="TextBox 1067">
            <a:extLst>
              <a:ext uri="{FF2B5EF4-FFF2-40B4-BE49-F238E27FC236}">
                <a16:creationId xmlns:a16="http://schemas.microsoft.com/office/drawing/2014/main" id="{DBE85A1C-7060-5A76-5A1D-1079A74EEB6F}"/>
              </a:ext>
            </a:extLst>
          </p:cNvPr>
          <p:cNvSpPr txBox="1"/>
          <p:nvPr/>
        </p:nvSpPr>
        <p:spPr>
          <a:xfrm>
            <a:off x="8019001" y="4569117"/>
            <a:ext cx="2634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then continue with this process normally, yielding:</a:t>
            </a:r>
          </a:p>
          <a:p>
            <a:r>
              <a:rPr lang="pt-BR" sz="500" dirty="0"/>
              <a:t>µ|X ∼ N(µ</a:t>
            </a:r>
            <a:r>
              <a:rPr lang="pt-BR" sz="500" baseline="-25000" dirty="0"/>
              <a:t>1</a:t>
            </a:r>
            <a:r>
              <a:rPr lang="pt-BR" sz="500" dirty="0"/>
              <a:t>, σ </a:t>
            </a:r>
            <a:r>
              <a:rPr lang="pt-BR" sz="500" baseline="-25000" dirty="0"/>
              <a:t>1</a:t>
            </a:r>
            <a:r>
              <a:rPr lang="pt-BR" sz="500" baseline="30000" dirty="0"/>
              <a:t>2</a:t>
            </a:r>
            <a:r>
              <a:rPr lang="pt-BR" sz="500" dirty="0"/>
              <a:t>)</a:t>
            </a:r>
            <a:endParaRPr lang="en-GB" sz="500" dirty="0"/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dirty="0"/>
              <a:t>) 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can extend this for a sample x =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... , </a:t>
            </a:r>
            <a:r>
              <a:rPr lang="en-GB" sz="500" kern="100" spc="-46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GB" sz="500" kern="100" spc="-46" baseline="-25000" dirty="0" err="1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and distribution x</a:t>
            </a:r>
            <a:r>
              <a:rPr lang="en-GB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|µ ∼ N(µ, σ</a:t>
            </a:r>
            <a:r>
              <a:rPr lang="en-GB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where σ is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known.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We end with: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b="1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Sufficient Statistic:</a:t>
            </a:r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statistic is sufficient for a given model (our chosen distribution) and its associated parameter if no other statistic can be calculated from a sample that provides additional information in computing the value/estimate of the unknown parameter.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For a normal distribution the sufficient statistic is the sample mean: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pt-BR" sz="500" dirty="0"/>
          </a:p>
        </p:txBody>
      </p:sp>
      <p:pic>
        <p:nvPicPr>
          <p:cNvPr id="1070" name="Picture 1069">
            <a:extLst>
              <a:ext uri="{FF2B5EF4-FFF2-40B4-BE49-F238E27FC236}">
                <a16:creationId xmlns:a16="http://schemas.microsoft.com/office/drawing/2014/main" id="{7E218AE1-5929-E580-5B74-7398AF8AC95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524166" y="4579373"/>
            <a:ext cx="1008788" cy="159021"/>
          </a:xfrm>
          <a:prstGeom prst="rect">
            <a:avLst/>
          </a:prstGeom>
        </p:spPr>
      </p:pic>
      <p:pic>
        <p:nvPicPr>
          <p:cNvPr id="1072" name="Picture 1071">
            <a:extLst>
              <a:ext uri="{FF2B5EF4-FFF2-40B4-BE49-F238E27FC236}">
                <a16:creationId xmlns:a16="http://schemas.microsoft.com/office/drawing/2014/main" id="{EF490BEF-B41C-CC12-779C-42E6CC21CFB1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763092" y="5006718"/>
            <a:ext cx="2733645" cy="366932"/>
          </a:xfrm>
          <a:prstGeom prst="rect">
            <a:avLst/>
          </a:prstGeom>
        </p:spPr>
      </p:pic>
      <p:pic>
        <p:nvPicPr>
          <p:cNvPr id="1074" name="Picture 1073">
            <a:extLst>
              <a:ext uri="{FF2B5EF4-FFF2-40B4-BE49-F238E27FC236}">
                <a16:creationId xmlns:a16="http://schemas.microsoft.com/office/drawing/2014/main" id="{AAE7D7E9-ABF9-060A-5A7E-89D86E0B3843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871262" y="5667232"/>
            <a:ext cx="676088" cy="288037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5CAD7997-F084-266A-55E9-9E31ACFC62A1}"/>
              </a:ext>
            </a:extLst>
          </p:cNvPr>
          <p:cNvSpPr txBox="1"/>
          <p:nvPr/>
        </p:nvSpPr>
        <p:spPr>
          <a:xfrm>
            <a:off x="8380232" y="5878156"/>
            <a:ext cx="22150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1. We can calculate the posterior distribution using the likelihood and prior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We now have the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Exponential part of the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PDF for our normal.</a:t>
            </a: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2. We can now calculate </a:t>
            </a:r>
          </a:p>
          <a:p>
            <a:r>
              <a:rPr lang="en-GB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Posterior Distribution</a:t>
            </a:r>
          </a:p>
          <a:p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µ|x ∼ N(µ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, σ</a:t>
            </a:r>
            <a:r>
              <a:rPr lang="pt-BR" sz="500" kern="100" spc="-46" baseline="-25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pt-BR" sz="500" kern="100" spc="-46" baseline="300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pt-BR" sz="500" kern="100" spc="-46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endParaRPr lang="pt-BR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500" kern="100" spc="-46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1078" name="Picture 1077">
            <a:extLst>
              <a:ext uri="{FF2B5EF4-FFF2-40B4-BE49-F238E27FC236}">
                <a16:creationId xmlns:a16="http://schemas.microsoft.com/office/drawing/2014/main" id="{8328CFCC-D946-9D0B-705D-D50BB451F246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r="4055"/>
          <a:stretch/>
        </p:blipFill>
        <p:spPr>
          <a:xfrm>
            <a:off x="9171117" y="5999824"/>
            <a:ext cx="1375362" cy="1280444"/>
          </a:xfrm>
          <a:prstGeom prst="rect">
            <a:avLst/>
          </a:prstGeom>
        </p:spPr>
      </p:pic>
      <p:pic>
        <p:nvPicPr>
          <p:cNvPr id="1081" name="Picture 1080">
            <a:extLst>
              <a:ext uri="{FF2B5EF4-FFF2-40B4-BE49-F238E27FC236}">
                <a16:creationId xmlns:a16="http://schemas.microsoft.com/office/drawing/2014/main" id="{EBDAFC93-62C1-30C3-F70F-9C4EA1E2B8ED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1758" t="10412" r="58818" b="23895"/>
          <a:stretch/>
        </p:blipFill>
        <p:spPr>
          <a:xfrm>
            <a:off x="8381461" y="6548758"/>
            <a:ext cx="935681" cy="212087"/>
          </a:xfrm>
          <a:prstGeom prst="rect">
            <a:avLst/>
          </a:prstGeom>
        </p:spPr>
      </p:pic>
      <p:pic>
        <p:nvPicPr>
          <p:cNvPr id="1083" name="Picture 1082">
            <a:extLst>
              <a:ext uri="{FF2B5EF4-FFF2-40B4-BE49-F238E27FC236}">
                <a16:creationId xmlns:a16="http://schemas.microsoft.com/office/drawing/2014/main" id="{268BC4F6-EB43-BCE1-08DC-EFD1916A710D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52883" t="19262" r="3285" b="23157"/>
          <a:stretch/>
        </p:blipFill>
        <p:spPr>
          <a:xfrm>
            <a:off x="8404991" y="6787860"/>
            <a:ext cx="912151" cy="1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1698</TotalTime>
  <Words>9957</Words>
  <Application>Microsoft Office PowerPoint</Application>
  <PresentationFormat>Custom</PresentationFormat>
  <Paragraphs>919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Robin</dc:creator>
  <cp:lastModifiedBy>Gupta, Robin</cp:lastModifiedBy>
  <cp:revision>9</cp:revision>
  <dcterms:created xsi:type="dcterms:W3CDTF">2023-04-17T21:06:21Z</dcterms:created>
  <dcterms:modified xsi:type="dcterms:W3CDTF">2023-04-20T00:31:32Z</dcterms:modified>
</cp:coreProperties>
</file>