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D957FF6-CB44-43DA-A6D9-B68C1E1C4386}">
          <p14:sldIdLst/>
        </p14:section>
        <p14:section name="Untitled Section" id="{A195E51B-48A2-466F-AFE4-13DD1F4E8E4B}">
          <p14:sldIdLst/>
        </p14:section>
        <p14:section name="Untitled Section" id="{C6030956-A2AC-4EA5-9E80-15E93BD3CEBF}">
          <p14:sldIdLst/>
        </p14:section>
        <p14:section name="Untitled Section" id="{72789155-D14F-47F9-9FDC-B46BE10100E1}">
          <p14:sldIdLst/>
        </p14:section>
        <p14:section name="Untitled Section" id="{6326BE76-F18D-4EAC-88C8-5CEE170C95C3}">
          <p14:sldIdLst/>
        </p14:section>
        <p14:section name="Untitled Section" id="{1438E0B1-8C15-4F1B-B5C3-123D796AB004}">
          <p14:sldIdLst/>
        </p14:section>
        <p14:section name="Untitled Section" id="{97F415EB-18BE-4C85-9A72-D00B28DF980C}">
          <p14:sldIdLst/>
        </p14:section>
        <p14:section name="Untitled Section" id="{61F01C79-E222-4548-8594-73789F5BD836}">
          <p14:sldIdLst/>
        </p14:section>
        <p14:section name="Untitled Section" id="{E29BB7F0-ECA6-4390-A6BF-689B60535AA5}">
          <p14:sldIdLst/>
        </p14:section>
        <p14:section name="Untitled Section" id="{72E499CA-D4FE-4F06-AA1C-20402D16E014}">
          <p14:sldIdLst/>
        </p14:section>
        <p14:section name="Untitled Section" id="{1B59620F-44B9-4D57-A867-D6B97950D800}">
          <p14:sldIdLst/>
        </p14:section>
        <p14:section name="Untitled Section" id="{761B28A5-1A89-48CD-97EC-986C97FB9AC1}">
          <p14:sldIdLst/>
        </p14:section>
        <p14:section name="Untitled Section" id="{933AEB6F-ABB7-4F64-B270-F7843F3D7B92}">
          <p14:sldIdLst/>
        </p14:section>
        <p14:section name="Untitled Section" id="{D733B5D4-B867-434F-BB6D-98AB32AEA96D}">
          <p14:sldIdLst/>
        </p14:section>
        <p14:section name="Untitled Section" id="{7A16608D-D90E-4B2A-801B-AF67978E6044}">
          <p14:sldIdLst/>
        </p14:section>
        <p14:section name="Untitled Section" id="{68BD750C-B022-47A5-9828-C32158534902}">
          <p14:sldIdLst>
            <p14:sldId id="256"/>
          </p14:sldIdLst>
        </p14:section>
        <p14:section name="Untitled Section" id="{EC17B6E9-F46B-4AFC-8A02-449832A26A3C}">
          <p14:sldIdLst/>
        </p14:section>
        <p14:section name="Untitled Section" id="{69457A91-0FFE-40A6-AFC4-7CB2E859207F}">
          <p14:sldIdLst/>
        </p14:section>
        <p14:section name="Untitled Section" id="{BE8804F7-9997-43E8-818F-42120C014BB0}">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3668" y="-5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5437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3310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79156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67447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95D60-7EBF-4185-AD6D-ED33BE956D3F}" type="datetimeFigureOut">
              <a:rPr lang="en-GB" smtClean="0"/>
              <a:t>05/05/2023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3049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395D60-7EBF-4185-AD6D-ED33BE956D3F}"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41869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95D60-7EBF-4185-AD6D-ED33BE956D3F}" type="datetimeFigureOut">
              <a:rPr lang="en-GB" smtClean="0"/>
              <a:t>05/05/2023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2068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95D60-7EBF-4185-AD6D-ED33BE956D3F}" type="datetimeFigureOut">
              <a:rPr lang="en-GB" smtClean="0"/>
              <a:t>05/05/2023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2468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95D60-7EBF-4185-AD6D-ED33BE956D3F}" type="datetimeFigureOut">
              <a:rPr lang="en-GB" smtClean="0"/>
              <a:t>05/05/2023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4238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452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dirty="0"/>
              <a:t>Click icon to add picture</a:t>
            </a:r>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05/05/2023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196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D395D60-7EBF-4185-AD6D-ED33BE956D3F}" type="datetimeFigureOut">
              <a:rPr lang="en-GB" smtClean="0"/>
              <a:t>05/05/2023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C178546-5306-4563-86F1-29EF808A4FD5}" type="slidenum">
              <a:rPr lang="en-GB" smtClean="0"/>
              <a:t>‹#›</a:t>
            </a:fld>
            <a:endParaRPr lang="en-GB"/>
          </a:p>
        </p:txBody>
      </p:sp>
    </p:spTree>
    <p:extLst>
      <p:ext uri="{BB962C8B-B14F-4D97-AF65-F5344CB8AC3E}">
        <p14:creationId xmlns:p14="http://schemas.microsoft.com/office/powerpoint/2010/main" val="742420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1D591-E518-2D78-6DE3-DA9131B6C7E8}"/>
              </a:ext>
            </a:extLst>
          </p:cNvPr>
          <p:cNvSpPr txBox="1"/>
          <p:nvPr/>
        </p:nvSpPr>
        <p:spPr>
          <a:xfrm>
            <a:off x="-85725" y="-49212"/>
            <a:ext cx="1341438" cy="7325082"/>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 Definitions &amp; Properties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Linear Dependence </a:t>
            </a:r>
            <a:r>
              <a:rPr lang="en-GB" sz="500" kern="100" spc="-46" dirty="0">
                <a:latin typeface="Verdana" panose="020B0604030504040204" pitchFamily="34" charset="0"/>
                <a:ea typeface="Verdana" panose="020B0604030504040204" pitchFamily="34" charset="0"/>
                <a:cs typeface="Courier New" panose="02070309020205020404" pitchFamily="49" charset="0"/>
              </a:rPr>
              <a:t>– if some sum of our vectors with any coefficients = 0, they are linearly dependent. If we have pivot vars, we are linearly independent, else we’re not.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Properties of Determinants</a:t>
            </a:r>
            <a:r>
              <a:rPr lang="en-GB" sz="500" kern="100" spc="-46" dirty="0">
                <a:latin typeface="Verdana" panose="020B0604030504040204" pitchFamily="34" charset="0"/>
                <a:ea typeface="Verdana" panose="020B0604030504040204" pitchFamily="34" charset="0"/>
                <a:cs typeface="Courier New" panose="02070309020205020404" pitchFamily="49" charset="0"/>
              </a:rPr>
              <a:t>: A, B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rPr>
              <a:t>n×n</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T</a:t>
            </a:r>
            <a:r>
              <a:rPr lang="en-GB" sz="500" kern="100" spc="-46" dirty="0">
                <a:latin typeface="Verdana" panose="020B0604030504040204" pitchFamily="34" charset="0"/>
                <a:ea typeface="Verdana" panose="020B0604030504040204" pitchFamily="34" charset="0"/>
                <a:cs typeface="Courier New" panose="02070309020205020404" pitchFamily="49" charset="0"/>
              </a:rPr>
              <a:t>) = det(A)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det(AB) = det(BA) = det(A)det(B). det(kA)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k</a:t>
            </a:r>
            <a:r>
              <a:rPr lang="en-GB" sz="600" kern="100" spc="-46" baseline="30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det</a:t>
            </a:r>
            <a:r>
              <a:rPr lang="en-GB" sz="500" kern="100" spc="-46" dirty="0">
                <a:latin typeface="Verdana" panose="020B0604030504040204" pitchFamily="34" charset="0"/>
                <a:ea typeface="Verdana" panose="020B0604030504040204" pitchFamily="34" charset="0"/>
                <a:cs typeface="Courier New" panose="02070309020205020404" pitchFamily="49" charset="0"/>
              </a:rPr>
              <a: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det(A) = 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not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Invertable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1/det(A).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determinant of a square matrix only, and this is done by getting into RREF and multiplying by lead diag. The following operations have effects on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Swapping row multiplies it by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Adding/subbing rows does nothing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any two rows are equal, or lead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det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Multiplying by scalar also increases det by a scalar.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sum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invertible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an 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is invertible  rank is n 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rows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square matrix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nonsingular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n, or det(A) =/= 0. Else its singular.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set U =/= ∅ is a vector space if U is closed under addition and scalar multiplication: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U, u + v ∈ U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U and c ∈ R, cu ∈ 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Subspace: subset of a Vector Space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Generating 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vector subspace X is a generating set of U it could express every vector U in the Vector Space as a linear combo of its 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minimal generating set. To find it we get the REF, and take original vector of each pivot column. Span of this =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basis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one with as many 0s, as possible, gotten by getting RREF and taking the pivot columns span as our simple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Dimension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basis 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Finding Change of Basis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just represent each basis vector in terms of the other basis, and each representation is one of our columns.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Euclidean norm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magnitude of vector, square each item and then root total.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Parallelogram Law: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Angle between vectors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 ||v||</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Orthogonality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 u and v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they’re orthogonal and their magnitudes are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 are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subspaces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U, ∀v ∈ V,u · v = 0. We write U ⊥ V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Cauchy Schwarz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Triangle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||u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Maps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map from one vector subspace to another is linear if: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V , f(u + v) = f(u) + f(v)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V and c ∈ R, f(cu)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basis change matrix from u to v is a linear map. Here the matrix [0 1] … is a linear map from the subspaces visible.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compose basis change and linear maps.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an 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Image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refers to the set of points mapped to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Kernel/Null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is the set of points in the N space that is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6" name="Picture 5">
            <a:extLst>
              <a:ext uri="{FF2B5EF4-FFF2-40B4-BE49-F238E27FC236}">
                <a16:creationId xmlns:a16="http://schemas.microsoft.com/office/drawing/2014/main" id="{5240A58E-7D06-0A63-7A7D-4AF1A3AA6251}"/>
              </a:ext>
            </a:extLst>
          </p:cNvPr>
          <p:cNvPicPr>
            <a:picLocks noChangeAspect="1"/>
          </p:cNvPicPr>
          <p:nvPr/>
        </p:nvPicPr>
        <p:blipFill rotWithShape="1">
          <a:blip r:embed="rId2"/>
          <a:srcRect t="6213" r="55921"/>
          <a:stretch/>
        </p:blipFill>
        <p:spPr>
          <a:xfrm>
            <a:off x="1" y="3723216"/>
            <a:ext cx="546100" cy="167111"/>
          </a:xfrm>
          <a:prstGeom prst="rect">
            <a:avLst/>
          </a:prstGeom>
        </p:spPr>
      </p:pic>
      <p:pic>
        <p:nvPicPr>
          <p:cNvPr id="7" name="Picture 6">
            <a:extLst>
              <a:ext uri="{FF2B5EF4-FFF2-40B4-BE49-F238E27FC236}">
                <a16:creationId xmlns:a16="http://schemas.microsoft.com/office/drawing/2014/main" id="{2F8F853D-ADBB-5E50-3C2A-7F01672CF235}"/>
              </a:ext>
            </a:extLst>
          </p:cNvPr>
          <p:cNvPicPr>
            <a:picLocks noChangeAspect="1"/>
          </p:cNvPicPr>
          <p:nvPr/>
        </p:nvPicPr>
        <p:blipFill rotWithShape="1">
          <a:blip r:embed="rId2"/>
          <a:srcRect l="56391" t="-296" r="-182" b="1758"/>
          <a:stretch/>
        </p:blipFill>
        <p:spPr>
          <a:xfrm>
            <a:off x="528443" y="3714750"/>
            <a:ext cx="542537" cy="175577"/>
          </a:xfrm>
          <a:prstGeom prst="rect">
            <a:avLst/>
          </a:prstGeom>
        </p:spPr>
      </p:pic>
      <p:pic>
        <p:nvPicPr>
          <p:cNvPr id="9" name="Picture 8">
            <a:extLst>
              <a:ext uri="{FF2B5EF4-FFF2-40B4-BE49-F238E27FC236}">
                <a16:creationId xmlns:a16="http://schemas.microsoft.com/office/drawing/2014/main" id="{0B23992B-D807-6D9E-0E1F-FCDDED2F3BFA}"/>
              </a:ext>
            </a:extLst>
          </p:cNvPr>
          <p:cNvPicPr>
            <a:picLocks noChangeAspect="1"/>
          </p:cNvPicPr>
          <p:nvPr/>
        </p:nvPicPr>
        <p:blipFill rotWithShape="1">
          <a:blip r:embed="rId3"/>
          <a:srcRect t="7273" r="2646"/>
          <a:stretch/>
        </p:blipFill>
        <p:spPr>
          <a:xfrm>
            <a:off x="154563" y="3963987"/>
            <a:ext cx="461387" cy="163518"/>
          </a:xfrm>
          <a:prstGeom prst="rect">
            <a:avLst/>
          </a:prstGeom>
        </p:spPr>
      </p:pic>
      <p:pic>
        <p:nvPicPr>
          <p:cNvPr id="17" name="Picture 16">
            <a:extLst>
              <a:ext uri="{FF2B5EF4-FFF2-40B4-BE49-F238E27FC236}">
                <a16:creationId xmlns:a16="http://schemas.microsoft.com/office/drawing/2014/main" id="{CC684EA9-B545-1AAB-C8C9-21AFEA1F6943}"/>
              </a:ext>
            </a:extLst>
          </p:cNvPr>
          <p:cNvPicPr>
            <a:picLocks noChangeAspect="1"/>
          </p:cNvPicPr>
          <p:nvPr/>
        </p:nvPicPr>
        <p:blipFill rotWithShape="1">
          <a:blip r:embed="rId4"/>
          <a:srcRect l="46248" t="1" b="-1"/>
          <a:stretch/>
        </p:blipFill>
        <p:spPr>
          <a:xfrm>
            <a:off x="31751" y="6171691"/>
            <a:ext cx="973138" cy="242175"/>
          </a:xfrm>
          <a:prstGeom prst="rect">
            <a:avLst/>
          </a:prstGeom>
        </p:spPr>
      </p:pic>
      <p:sp>
        <p:nvSpPr>
          <p:cNvPr id="20" name="TextBox 19">
            <a:extLst>
              <a:ext uri="{FF2B5EF4-FFF2-40B4-BE49-F238E27FC236}">
                <a16:creationId xmlns:a16="http://schemas.microsoft.com/office/drawing/2014/main" id="{6333B2CD-A08F-7A9A-575B-6BF242851D31}"/>
              </a:ext>
            </a:extLst>
          </p:cNvPr>
          <p:cNvSpPr txBox="1"/>
          <p:nvPr/>
        </p:nvSpPr>
        <p:spPr>
          <a:xfrm>
            <a:off x="1102877" y="-49385"/>
            <a:ext cx="1341439" cy="7478970"/>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 Finding Image and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basis of an image by just taking the span of the columns of the linear map. We find the basis of the kernel, we find the image, get it into RREF, and solve for the values and free vars as usual.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Nullity 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map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with matrix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dim(im(f)) + dim(ker(f)) =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 + dim(ker(A)) =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Intersection of Subspaces</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span {[1 0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V = span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solve x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x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get the line.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Eigenvalues and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find the eigenvalues of a Matrix A by solving Characteristic Polynomial (CP)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set of its eigenvalues. tr(A) = sum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det(A) = product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(AM) of eigenvalue = number of times it is a root of the CP.  The Geometric Multiplicity (GM) = dimension of the eigenspace of the eigenvalue.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&lt;= AM &lt;= GM.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a matrix is the span of its eigenvectors,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eigvals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have multiple.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Diagonalization of a Matrix 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Obtain the eigenvalues by solving CP, get their eigenspaces.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Write the matrix in the form A = PDP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writing D = matrix of eigenvalues, P = matrix of eigenvectors, preserving order.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matrices A and B are similar if there is an matrix P such that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PBP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Cayley Hamilton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take the characteristic polynomial of A and sub in A itself, we get the 0 matrix. We can find inverses this way: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[1 -1, 2 1].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-2x+3 = 0. Subbing A in: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+2A=3I  A 1/3(-A+2I) = I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=1/3(2I-A)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 Techniques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Vector Norms: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Ways of computing size on a vector. They satisfy the properties: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vector x, y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scalar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&gt; 0. (for non-zero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||x|| + ||y||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is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 sum of 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Euclidean Norm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a:latin typeface="Verdana" panose="020B0604030504040204" pitchFamily="34" charset="0"/>
                <a:ea typeface="Verdana" panose="020B0604030504040204" pitchFamily="34" charset="0"/>
              </a:rPr>
              <a:t>∞</a:t>
            </a:r>
            <a:r>
              <a:rPr lang="en-GB" sz="500" dirty="0">
                <a:latin typeface="Verdana" panose="020B0604030504040204" pitchFamily="34" charset="0"/>
                <a:ea typeface="Verdana" panose="020B0604030504040204" pitchFamily="34"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vector entry.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two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equivalent – there are r &gt; 0 and s &gt; 0 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err="1">
                <a:latin typeface="Verdana" panose="020B0604030504040204" pitchFamily="34" charset="0"/>
                <a:ea typeface="Verdana" panose="020B0604030504040204" pitchFamily="34"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equivalent: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Matrix Norms (MN):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&gt; 0        ||kA|| = ||k||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B|| &lt;= ||A|| + ||B||, as with vector norms. We only consider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Submultiplicative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MNs, which also have ||AB|| &lt;= ||A||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absolute column sum (e.g. for each column, add up the absolute values of each entry. Highest total =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Maximum absolute row sum.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norm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consistent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 b, they’re compatible.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Subordinate Matrix Norm: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max{ ||Ax|| : 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||x||=1 }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max of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taken over all vectors with norm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vector norm is compatible with its subordinate matrix norm: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 = 1, 2 and infinity the MN is subordinate to the vector norm. Thus the matrix norm is also compatible with the vector norm.</a:t>
            </a:r>
          </a:p>
        </p:txBody>
      </p:sp>
      <p:pic>
        <p:nvPicPr>
          <p:cNvPr id="19" name="Picture 18">
            <a:extLst>
              <a:ext uri="{FF2B5EF4-FFF2-40B4-BE49-F238E27FC236}">
                <a16:creationId xmlns:a16="http://schemas.microsoft.com/office/drawing/2014/main" id="{961E9A86-4ABF-7430-1A42-67C85D7FCEEB}"/>
              </a:ext>
            </a:extLst>
          </p:cNvPr>
          <p:cNvPicPr>
            <a:picLocks noChangeAspect="1"/>
          </p:cNvPicPr>
          <p:nvPr/>
        </p:nvPicPr>
        <p:blipFill rotWithShape="1">
          <a:blip r:embed="rId5"/>
          <a:srcRect l="54548" t="4568" r="4007" b="6061"/>
          <a:stretch/>
        </p:blipFill>
        <p:spPr>
          <a:xfrm>
            <a:off x="196054" y="6473715"/>
            <a:ext cx="844550" cy="322583"/>
          </a:xfrm>
          <a:prstGeom prst="rect">
            <a:avLst/>
          </a:prstGeom>
        </p:spPr>
      </p:pic>
      <p:pic>
        <p:nvPicPr>
          <p:cNvPr id="22" name="Picture 21">
            <a:extLst>
              <a:ext uri="{FF2B5EF4-FFF2-40B4-BE49-F238E27FC236}">
                <a16:creationId xmlns:a16="http://schemas.microsoft.com/office/drawing/2014/main" id="{3EECDE1F-D109-976B-28E0-2D2B371A83A6}"/>
              </a:ext>
            </a:extLst>
          </p:cNvPr>
          <p:cNvPicPr>
            <a:picLocks noChangeAspect="1"/>
          </p:cNvPicPr>
          <p:nvPr/>
        </p:nvPicPr>
        <p:blipFill rotWithShape="1">
          <a:blip r:embed="rId6"/>
          <a:srcRect l="18768" t="6702" r="2986" b="3005"/>
          <a:stretch/>
        </p:blipFill>
        <p:spPr>
          <a:xfrm>
            <a:off x="1812489" y="4184655"/>
            <a:ext cx="481495" cy="254084"/>
          </a:xfrm>
          <a:prstGeom prst="rect">
            <a:avLst/>
          </a:prstGeom>
        </p:spPr>
      </p:pic>
      <p:sp>
        <p:nvSpPr>
          <p:cNvPr id="23" name="TextBox 22">
            <a:extLst>
              <a:ext uri="{FF2B5EF4-FFF2-40B4-BE49-F238E27FC236}">
                <a16:creationId xmlns:a16="http://schemas.microsoft.com/office/drawing/2014/main" id="{D81571AC-46EB-6B57-4B45-AA8309D1B51E}"/>
              </a:ext>
            </a:extLst>
          </p:cNvPr>
          <p:cNvSpPr txBox="1"/>
          <p:nvPr/>
        </p:nvSpPr>
        <p:spPr>
          <a:xfrm>
            <a:off x="2293984" y="-49385"/>
            <a:ext cx="1405544" cy="8545929"/>
          </a:xfrm>
          <a:prstGeom prst="rect">
            <a:avLst/>
          </a:prstGeom>
          <a:noFill/>
        </p:spPr>
        <p:txBody>
          <a:bodyPr wrap="square" rtlCol="0">
            <a:spAutoFit/>
          </a:bodyPr>
          <a:lstStyle/>
          <a:p>
            <a:r>
              <a:rPr lang="en-GB"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Complex Linear Maps</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number * its conjugate &gt; 0.</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Matrix/Scalar multiplication works normally. The complex conjugate of its matrix simply has us compute the conjugate of each element (if complex). Denote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conjugate of u, lowercase = vector, uppercase = matrix. k, z are scalar.</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B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u="sng"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kz</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u="sng"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vector, scalar or matrix = its conjugate, then its real.</a:t>
            </a:r>
          </a:p>
          <a:p>
            <a:r>
              <a:rPr lang="en-GB"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Standard Inner Product (SIP)</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SIP of two vectors u, v ∈ C</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Standard Norm: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 SIP is non negative – if it is 0 then u = 0.</a:t>
            </a:r>
          </a:p>
          <a:p>
            <a:r>
              <a:rPr lang="en-GB"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Eigenvalues and Eigenvectors:</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 real matrix can be complex. This means our eigenvectors are complex too.</a:t>
            </a:r>
          </a:p>
          <a:p>
            <a:r>
              <a:rPr lang="en-GB"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Least Squares Method</a:t>
            </a:r>
          </a:p>
          <a:p>
            <a:r>
              <a:rPr lang="en-GB"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Endomorphism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 of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linear map </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domain and codomain are the same. </a:t>
            </a:r>
          </a:p>
          <a:p>
            <a:r>
              <a:rPr lang="en-GB"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Automorphism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bijective endomorphism.</a:t>
            </a: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automorphism ⇐⇒ f is injective (ker(f) = {0}) ⇐⇒ f is surjective (im(f) =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 of a Subspace: </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an n dimensional subspace generated by an ordered basis (u</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U = [U</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pt-BR"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600" kern="100" dirty="0">
                <a:ea typeface="Verdana" panose="020B0604030504040204" pitchFamily="34" charset="0"/>
                <a:cs typeface="Courier New" panose="02070309020205020404" pitchFamily="49" charset="0"/>
                <a:sym typeface="Wingdings" panose="05000000000000000000" pitchFamily="2" charset="2"/>
              </a:rPr>
              <a:t>π</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U is the following endomorphism:</a:t>
            </a:r>
          </a:p>
          <a:p>
            <a:r>
              <a:rPr lang="en-GB" sz="500" kern="100" dirty="0">
                <a:ea typeface="Verdana" panose="020B0604030504040204" pitchFamily="34" charset="0"/>
                <a:cs typeface="Courier New" panose="02070309020205020404" pitchFamily="49" charset="0"/>
                <a:sym typeface="Wingdings" panose="05000000000000000000" pitchFamily="2" charset="2"/>
              </a:rPr>
              <a:t>π</a:t>
            </a:r>
            <a:r>
              <a:rPr lang="en-GB" sz="4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dirty="0">
                <a:ea typeface="Verdana" panose="020B0604030504040204" pitchFamily="34" charset="0"/>
                <a:cs typeface="Courier New" panose="02070309020205020404" pitchFamily="49" charset="0"/>
                <a:sym typeface="Wingdings" panose="05000000000000000000" pitchFamily="2" charset="2"/>
              </a:rPr>
              <a:t>π</a:t>
            </a:r>
            <a:r>
              <a:rPr lang="en-GB" sz="4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U(U</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de-DE"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 ⊥ </a:t>
            </a:r>
            <a:r>
              <a:rPr lang="de-DE"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de-DE"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de-DE"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e-DE"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de-DE" sz="500" b="1"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de-DE"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a:t>
            </a:r>
            <a:r>
              <a:rPr lang="de-DE"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uniquely</a:t>
            </a:r>
            <a:r>
              <a:rPr lang="de-DE"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decompose</a:t>
            </a:r>
            <a:r>
              <a:rPr lang="de-DE"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de-DE"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vectors b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exists a unique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 unique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b =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b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no solution for x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b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p>
          <a:p>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LSM finds x ∈ R</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equivalently,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minimised. </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minimised when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M5) Least Squares Method (LSM)</a:t>
            </a:r>
          </a:p>
          <a:p>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this gives the solution to the least square problem, as this is when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bi.</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[2 2, 1 2, 2 0], b = [0, 5, 1]</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a:t>
            </a:r>
            <a:r>
              <a:rPr lang="en-GB" sz="500" b="1"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solution</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compute A</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[9 6, 6 8]</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10]. We proceed with Gaussian Elim and get x</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x</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Regression</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set of points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 real number, and a is a real vector of dimension n.</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find the model of best fit with parameters s</a:t>
            </a:r>
            <a:r>
              <a:rPr lang="en-GB"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and s ∈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the sum of the errors squared is minimized:</a:t>
            </a: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require s</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a</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sum of the squared errors is this:</a:t>
            </a: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b="1" u="sng"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M6) Linear Regression Method</a:t>
            </a: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construct a Matrix A, with 1 column, and record each of our as row by row, corresponding to our y (which had that data).	 </a:t>
            </a: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z = [s</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a:t>
            </a:r>
            <a:r>
              <a:rPr lang="pt-BR" sz="500" kern="10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pt-BR"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Az-b =</a:t>
            </a:r>
          </a:p>
          <a:p>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is our vector of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ys</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Minimizing Az-b gives us our solution. We do this by solving the normal equation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a:t>
            </a:r>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be clear: </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vector of parameters we want to estimate.</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matrix of data point estimates we’re minimizing</a:t>
            </a:r>
          </a:p>
          <a:p>
            <a:r>
              <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y = vector of measurements</a:t>
            </a:r>
          </a:p>
          <a:p>
            <a:endParaRPr lang="en-GB" sz="500" kern="1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7" name="Picture 26">
            <a:extLst>
              <a:ext uri="{FF2B5EF4-FFF2-40B4-BE49-F238E27FC236}">
                <a16:creationId xmlns:a16="http://schemas.microsoft.com/office/drawing/2014/main" id="{1F2E742E-C636-184B-F39A-F785A11008CA}"/>
              </a:ext>
            </a:extLst>
          </p:cNvPr>
          <p:cNvPicPr>
            <a:picLocks noChangeAspect="1"/>
          </p:cNvPicPr>
          <p:nvPr/>
        </p:nvPicPr>
        <p:blipFill>
          <a:blip r:embed="rId7"/>
          <a:stretch>
            <a:fillRect/>
          </a:stretch>
        </p:blipFill>
        <p:spPr>
          <a:xfrm>
            <a:off x="2415847" y="5753638"/>
            <a:ext cx="993641" cy="145411"/>
          </a:xfrm>
          <a:prstGeom prst="rect">
            <a:avLst/>
          </a:prstGeom>
        </p:spPr>
      </p:pic>
      <p:pic>
        <p:nvPicPr>
          <p:cNvPr id="8" name="Picture 7">
            <a:extLst>
              <a:ext uri="{FF2B5EF4-FFF2-40B4-BE49-F238E27FC236}">
                <a16:creationId xmlns:a16="http://schemas.microsoft.com/office/drawing/2014/main" id="{76B8919B-7790-D1AC-840C-7D2D2AFF596E}"/>
              </a:ext>
            </a:extLst>
          </p:cNvPr>
          <p:cNvPicPr>
            <a:picLocks noChangeAspect="1"/>
          </p:cNvPicPr>
          <p:nvPr/>
        </p:nvPicPr>
        <p:blipFill rotWithShape="1">
          <a:blip r:embed="rId8"/>
          <a:srcRect l="3221" t="3444" b="1351"/>
          <a:stretch/>
        </p:blipFill>
        <p:spPr>
          <a:xfrm>
            <a:off x="975341" y="7275870"/>
            <a:ext cx="1069339" cy="616301"/>
          </a:xfrm>
          <a:prstGeom prst="rect">
            <a:avLst/>
          </a:prstGeom>
        </p:spPr>
      </p:pic>
      <p:pic>
        <p:nvPicPr>
          <p:cNvPr id="11" name="Picture 10">
            <a:extLst>
              <a:ext uri="{FF2B5EF4-FFF2-40B4-BE49-F238E27FC236}">
                <a16:creationId xmlns:a16="http://schemas.microsoft.com/office/drawing/2014/main" id="{859F1383-DE93-9DD0-220F-48C0917428B1}"/>
              </a:ext>
            </a:extLst>
          </p:cNvPr>
          <p:cNvPicPr>
            <a:picLocks noChangeAspect="1"/>
          </p:cNvPicPr>
          <p:nvPr/>
        </p:nvPicPr>
        <p:blipFill>
          <a:blip r:embed="rId9"/>
          <a:stretch>
            <a:fillRect/>
          </a:stretch>
        </p:blipFill>
        <p:spPr>
          <a:xfrm>
            <a:off x="2680295" y="7213672"/>
            <a:ext cx="917622" cy="285765"/>
          </a:xfrm>
          <a:prstGeom prst="rect">
            <a:avLst/>
          </a:prstGeom>
        </p:spPr>
      </p:pic>
      <p:pic>
        <p:nvPicPr>
          <p:cNvPr id="13" name="Picture 12">
            <a:extLst>
              <a:ext uri="{FF2B5EF4-FFF2-40B4-BE49-F238E27FC236}">
                <a16:creationId xmlns:a16="http://schemas.microsoft.com/office/drawing/2014/main" id="{208C53F7-99A4-4938-3EF2-E03B7E657561}"/>
              </a:ext>
            </a:extLst>
          </p:cNvPr>
          <p:cNvPicPr>
            <a:picLocks noChangeAspect="1"/>
          </p:cNvPicPr>
          <p:nvPr/>
        </p:nvPicPr>
        <p:blipFill rotWithShape="1">
          <a:blip r:embed="rId10"/>
          <a:srcRect t="5478" b="5519"/>
          <a:stretch/>
        </p:blipFill>
        <p:spPr>
          <a:xfrm>
            <a:off x="2386645" y="6092803"/>
            <a:ext cx="1188603" cy="219075"/>
          </a:xfrm>
          <a:prstGeom prst="rect">
            <a:avLst/>
          </a:prstGeom>
        </p:spPr>
      </p:pic>
      <p:sp>
        <p:nvSpPr>
          <p:cNvPr id="14" name="TextBox 13">
            <a:extLst>
              <a:ext uri="{FF2B5EF4-FFF2-40B4-BE49-F238E27FC236}">
                <a16:creationId xmlns:a16="http://schemas.microsoft.com/office/drawing/2014/main" id="{5E6E53D7-2641-F3E3-8FEB-BEB7EA76576B}"/>
              </a:ext>
            </a:extLst>
          </p:cNvPr>
          <p:cNvSpPr txBox="1"/>
          <p:nvPr/>
        </p:nvSpPr>
        <p:spPr>
          <a:xfrm>
            <a:off x="3547193" y="-49385"/>
            <a:ext cx="1666833" cy="770980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Spectral Decomposition of Symmetric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Orthogonality of Matrix A = A is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transformations performed by an orthogonal matrix can be interpreted as a change of basis or a series of rotations and reflections.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Orthogonal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Orthogonal Matrix transformations preserve Euclidean length of vectors: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 transformations preserve the magnitude of the angle between vectors: ∀u,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 Qv</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det = 1 or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All eigenvalues have a modulus of 1</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Symmetric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 real symmetric matrix, then all its Eigenvalues are real.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a real symmetric matrix, then for each Eigenvalue the algebraic multiplicity and geometric multiplicity are equal.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an n by n real symmetric matrix, eigenvectors for distinct eigenvalues are orthogonal.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Spectral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a real, symmetric matrix then it can be diagonalised like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Q is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and D is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of eigenvalues.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Gram-Schmidt (GS)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linearly independent set of vectors that are a basis for V, we can use the GS Process to convert this set into an orthonormal basis for V (a set of unit vectors that form a basis for V which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From left to right, considering 1 to n vectors at a time: The first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everything so far as we haven’t considered any other vectors yet. We need to make sure the magnitude is 1 though by dividing our first vector by its magnitude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the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find an orthogonal version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do this by replacing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 and then normalise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replace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removing its projection on the u plane).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do the same thing for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onwards, subtracting its projection onto all the planes from before: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Formula: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uj-1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M8) Spectral Decomposition Method on Matrix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Solve the Char Polynomial to get the eigenvalues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corresponding eigenspace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dimensions of which are equal to the multiplicity of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 each eigenspace find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basis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Combine these basis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columnwise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form the matrix Q – the matrix Q is orthogonal as these basis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columns of Q are eigenvectors of A. We write P as the diagonal eigenvalues matrix, and now A = QPQ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matrices perform scaling operations in the direction of their eigenvectors.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Singular Value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real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semi-definite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definiteness in terms of Eigenvalues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Positive definite  all eigenvalues are strictly positive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Positive semi definite  eigenvalues are non negative</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both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SVD – a more general decomposition than spectral, which takes more work to get into but still exhibits useful properties.</a:t>
            </a:r>
          </a:p>
          <a:p>
            <a:r>
              <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SVD Definition: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SVD of A is any decomposition of the form: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USV</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matrices.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 matrix, S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p = min(m,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write largest first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are known as the singular values of A.</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Properties of SVD: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SVD: A = USV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U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V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There is a link between Rank of a Matrix and SVD, the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A = num singular positive values in 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positive singular values of A are the positive square roots of the eigenvalues of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span of the first r columns of U = im(A). The span of the last m-r columns is ker(A), where r is the rank.</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8F9E7BD5-4154-5F4C-5A22-10345C8C9942}"/>
              </a:ext>
            </a:extLst>
          </p:cNvPr>
          <p:cNvSpPr txBox="1"/>
          <p:nvPr/>
        </p:nvSpPr>
        <p:spPr>
          <a:xfrm>
            <a:off x="5049706" y="-49385"/>
            <a:ext cx="1666833"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M9) Singular Value Decomposition Method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rows than columns: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Get the Eigenvalues and Eigenvectors of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Eigenvalues are all positive. Each singular value is the positive square root of an eigenvalue. Write S -  the diagonal matrix of singular 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Construct orthogonal matrix V of Eigenvectors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corresponding to these singular values in order. 3) r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1 over our singular value, multiplied by A, multiplied by our eigenspace span vector), for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Use the Gram Schmidt Process to turn the matrix U into an orthonormal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columns than rows: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B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SVD of B using the method above.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Sometimes we can’t diagonalize some matrices as there aren’t enough eigenvectors of A to form a basis for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dim(kernel) of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some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multiplicity. Remember, dim(</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m-rank</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square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non zero vector V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generalised eigenvector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rank 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associated with eigenvalue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 and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that any eigenvector associated with its eigenvalue is a generalised eigenvalue of size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you take an eigenvector of A associated with λ and multiply it by the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the zero vector. If A has a generalized eigenvector of rank 1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another eigenvector associated with λ.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has a generalized eigenvector of rank 2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 linear combination of a rank 1 generalized eigenvector and another eigenvector associated with λ. This pattern continues for higher-rank generalized eigenvectors. Example: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[1 1 1, 0 1 0, 0 0 1]. CP: (1- 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(with AM = 3). We end up with two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is one more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this value which can be computed by (A-I)v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so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not always the case that we can do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generalised eigenvector u3 can always be found by using a suitable linear combination au1 +bu2 of u1 and u2, i.e., we need to find the generalised eigenvector from the eigenspace generated by the eigenvectors for the eigenvalue λ. For an Eigenvalue with AM = x, we have x Generalised Eigenvectors (remember normal eigenvectors count).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Jordan Normal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in Jordan Normal Form if it is of this form:</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Jordan block of size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diagonal (not necessarily unique) coefficient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JNF might not be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Blocs in JNF and Multiplicities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of an eigenvalue λ is the sum of the sizes of blocks with λ on the diagonal. The geometric multiplicity of λ is the number of blocks with λ on the diagonal.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 Finding the JNF of a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eigenvalues of A, noting the AMs.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the eigenspace (ES)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the GMs of each ES and their associated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we find the missing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generalised eigenvectors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gaussian elimination such that: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must do it with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each of them might generate part of the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Write these vectors in a change of basis matrix as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Write JNF as: J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jordan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Block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size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each block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associated with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corresponds to the transformation of each generalised eigenvector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obtained from the eigenvector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 J</a:t>
            </a:r>
          </a:p>
        </p:txBody>
      </p:sp>
      <p:pic>
        <p:nvPicPr>
          <p:cNvPr id="5" name="Picture 4">
            <a:extLst>
              <a:ext uri="{FF2B5EF4-FFF2-40B4-BE49-F238E27FC236}">
                <a16:creationId xmlns:a16="http://schemas.microsoft.com/office/drawing/2014/main" id="{6BC135C0-B39D-F719-7E17-6304DF1CBC2A}"/>
              </a:ext>
            </a:extLst>
          </p:cNvPr>
          <p:cNvPicPr>
            <a:picLocks noChangeAspect="1"/>
          </p:cNvPicPr>
          <p:nvPr/>
        </p:nvPicPr>
        <p:blipFill rotWithShape="1">
          <a:blip r:embed="rId11"/>
          <a:srcRect t="5974"/>
          <a:stretch/>
        </p:blipFill>
        <p:spPr>
          <a:xfrm>
            <a:off x="5208180" y="3890327"/>
            <a:ext cx="1001027" cy="346424"/>
          </a:xfrm>
          <a:prstGeom prst="rect">
            <a:avLst/>
          </a:prstGeom>
        </p:spPr>
      </p:pic>
      <p:pic>
        <p:nvPicPr>
          <p:cNvPr id="12" name="Picture 11">
            <a:extLst>
              <a:ext uri="{FF2B5EF4-FFF2-40B4-BE49-F238E27FC236}">
                <a16:creationId xmlns:a16="http://schemas.microsoft.com/office/drawing/2014/main" id="{EF0D1C00-D9AA-B453-234B-CE430711A16E}"/>
              </a:ext>
            </a:extLst>
          </p:cNvPr>
          <p:cNvPicPr>
            <a:picLocks noChangeAspect="1"/>
          </p:cNvPicPr>
          <p:nvPr/>
        </p:nvPicPr>
        <p:blipFill rotWithShape="1">
          <a:blip r:embed="rId12"/>
          <a:srcRect t="2613"/>
          <a:stretch/>
        </p:blipFill>
        <p:spPr>
          <a:xfrm>
            <a:off x="5124573" y="4420502"/>
            <a:ext cx="1192330" cy="639012"/>
          </a:xfrm>
          <a:prstGeom prst="rect">
            <a:avLst/>
          </a:prstGeom>
        </p:spPr>
      </p:pic>
      <p:pic>
        <p:nvPicPr>
          <p:cNvPr id="16" name="Picture 15">
            <a:extLst>
              <a:ext uri="{FF2B5EF4-FFF2-40B4-BE49-F238E27FC236}">
                <a16:creationId xmlns:a16="http://schemas.microsoft.com/office/drawing/2014/main" id="{248CCB26-2721-831A-F1CE-947DA7914116}"/>
              </a:ext>
            </a:extLst>
          </p:cNvPr>
          <p:cNvPicPr>
            <a:picLocks noChangeAspect="1"/>
          </p:cNvPicPr>
          <p:nvPr/>
        </p:nvPicPr>
        <p:blipFill rotWithShape="1">
          <a:blip r:embed="rId13"/>
          <a:srcRect t="6229" r="41150" b="6498"/>
          <a:stretch/>
        </p:blipFill>
        <p:spPr>
          <a:xfrm>
            <a:off x="4441492" y="6318567"/>
            <a:ext cx="1762164" cy="155148"/>
          </a:xfrm>
          <a:prstGeom prst="rect">
            <a:avLst/>
          </a:prstGeom>
        </p:spPr>
      </p:pic>
      <p:pic>
        <p:nvPicPr>
          <p:cNvPr id="18" name="Picture 17">
            <a:extLst>
              <a:ext uri="{FF2B5EF4-FFF2-40B4-BE49-F238E27FC236}">
                <a16:creationId xmlns:a16="http://schemas.microsoft.com/office/drawing/2014/main" id="{E0C3D2ED-E369-C6FD-00F7-D34EF43CF25E}"/>
              </a:ext>
            </a:extLst>
          </p:cNvPr>
          <p:cNvPicPr>
            <a:picLocks noChangeAspect="1"/>
          </p:cNvPicPr>
          <p:nvPr/>
        </p:nvPicPr>
        <p:blipFill rotWithShape="1">
          <a:blip r:embed="rId13"/>
          <a:srcRect l="58212" t="7426" b="8462"/>
          <a:stretch/>
        </p:blipFill>
        <p:spPr>
          <a:xfrm>
            <a:off x="6635036" y="7012075"/>
            <a:ext cx="1273849" cy="152228"/>
          </a:xfrm>
          <a:prstGeom prst="rect">
            <a:avLst/>
          </a:prstGeom>
        </p:spPr>
      </p:pic>
      <p:pic>
        <p:nvPicPr>
          <p:cNvPr id="24" name="Picture 23">
            <a:extLst>
              <a:ext uri="{FF2B5EF4-FFF2-40B4-BE49-F238E27FC236}">
                <a16:creationId xmlns:a16="http://schemas.microsoft.com/office/drawing/2014/main" id="{2465638B-D0C3-0C30-9CBE-1DF964520904}"/>
              </a:ext>
            </a:extLst>
          </p:cNvPr>
          <p:cNvPicPr>
            <a:picLocks noChangeAspect="1"/>
          </p:cNvPicPr>
          <p:nvPr/>
        </p:nvPicPr>
        <p:blipFill rotWithShape="1">
          <a:blip r:embed="rId14"/>
          <a:srcRect l="13269" r="2451" b="6163"/>
          <a:stretch/>
        </p:blipFill>
        <p:spPr>
          <a:xfrm>
            <a:off x="5708693" y="6461558"/>
            <a:ext cx="964670" cy="296942"/>
          </a:xfrm>
          <a:prstGeom prst="rect">
            <a:avLst/>
          </a:prstGeom>
        </p:spPr>
      </p:pic>
      <p:sp>
        <p:nvSpPr>
          <p:cNvPr id="25" name="TextBox 24">
            <a:extLst>
              <a:ext uri="{FF2B5EF4-FFF2-40B4-BE49-F238E27FC236}">
                <a16:creationId xmlns:a16="http://schemas.microsoft.com/office/drawing/2014/main" id="{A351C19A-44BF-C476-4588-9E775CAF7402}"/>
              </a:ext>
            </a:extLst>
          </p:cNvPr>
          <p:cNvSpPr txBox="1"/>
          <p:nvPr/>
        </p:nvSpPr>
        <p:spPr>
          <a:xfrm>
            <a:off x="6552219" y="-49385"/>
            <a:ext cx="1666833" cy="7094250"/>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M10.1) Example of finding the JNF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Take A = [-2 2 1, -7 4 2, 5 0 0]. det(A-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-λ(1-λ)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with AM 1 and 2 respectively.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 GM, so we’re done.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&lt; GM, so we must find a generalised eigenvector.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find it by: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(A-I)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2 1, -7 3 2, 5 0 -1]v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this yields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3 -5]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Thus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[-7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[5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basis of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 1 0, -1 -1 3, 2 5 -5]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computing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gives us = [0 0 0, 0 1 1, 0 0 1] = J.</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lower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matrices exhibit useful properties.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can easily be solved on them, by first getting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direct substitution and so on, on lower triangular matrices. For upper triangular we get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first, and go backwards.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Additional Properties of Symmetric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semi-definite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non-negative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positive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is positive semi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Thus, the largest coefficient of A is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positive definite then the 1x1, 2x2,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in the upper left corner of A are also positive definite. Same holds for semi-definite.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these to quickly notice non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 if we have a symmetric matrix with a negative element, it cannot be PSD. Also: if we see a matrix element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its not PSD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in the first row = 3,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2,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1, then we violate rule 3 as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decomposition of a real square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form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L is a lower triangular matrix.</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not positive semi-definite then it doesn’t have a Cholesky Decomposition</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positive semi definite then it always has a 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there exists a version of L with strictly positive diagonal elements.</a:t>
            </a:r>
          </a:p>
          <a:p>
            <a:endPar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M11) Computing the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note the dimensions of A. We then choose L to have the same dimensions, set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label each of L’s indexes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j for row and column num. Then,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looks like: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now compute the value of each index by pattern matching to A’s elements and solving our simultaneous equations, to yield L.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M12) Using Cholesky Decomposition to solve an equation</a:t>
            </a:r>
            <a:endPar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an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where A has a Cholesky Decomposition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solve the equation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in 2 steps: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Let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 Ly = b by forward substitution.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by backward substitution to find x</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QR decomposition is a matrix factorisation method, decomposing our matrix A into an orthogonal matrix Q and an upper triangular matrix such that A = QR.</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M13) QR Decomposition using the Gram-Schmidt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the vector columns of A: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they’re linearly independent.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apply GS process constructing an orthonormal basis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span{e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the GS formula (computing the orthonormal basis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subtracting from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projection on all previous bases):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Selecting Q and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Q =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is semi orthogonal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 = I).</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then set R as so:</a:t>
            </a:r>
          </a:p>
        </p:txBody>
      </p:sp>
      <p:pic>
        <p:nvPicPr>
          <p:cNvPr id="30" name="Picture 29">
            <a:extLst>
              <a:ext uri="{FF2B5EF4-FFF2-40B4-BE49-F238E27FC236}">
                <a16:creationId xmlns:a16="http://schemas.microsoft.com/office/drawing/2014/main" id="{F1E1C33D-C3F9-2501-288D-7A11E06A6CFE}"/>
              </a:ext>
            </a:extLst>
          </p:cNvPr>
          <p:cNvPicPr>
            <a:picLocks noChangeAspect="1"/>
          </p:cNvPicPr>
          <p:nvPr/>
        </p:nvPicPr>
        <p:blipFill rotWithShape="1">
          <a:blip r:embed="rId15"/>
          <a:srcRect l="-174" t="5344" r="1177" b="3432"/>
          <a:stretch/>
        </p:blipFill>
        <p:spPr>
          <a:xfrm>
            <a:off x="6426161" y="4336121"/>
            <a:ext cx="1700610" cy="304710"/>
          </a:xfrm>
          <a:prstGeom prst="rect">
            <a:avLst/>
          </a:prstGeom>
        </p:spPr>
      </p:pic>
      <p:pic>
        <p:nvPicPr>
          <p:cNvPr id="10" name="Picture 9">
            <a:extLst>
              <a:ext uri="{FF2B5EF4-FFF2-40B4-BE49-F238E27FC236}">
                <a16:creationId xmlns:a16="http://schemas.microsoft.com/office/drawing/2014/main" id="{1394F1B6-F883-76C3-00B1-F0AB1177183A}"/>
              </a:ext>
            </a:extLst>
          </p:cNvPr>
          <p:cNvPicPr>
            <a:picLocks noChangeAspect="1"/>
          </p:cNvPicPr>
          <p:nvPr/>
        </p:nvPicPr>
        <p:blipFill rotWithShape="1">
          <a:blip r:embed="rId16"/>
          <a:srcRect b="1654"/>
          <a:stretch/>
        </p:blipFill>
        <p:spPr>
          <a:xfrm>
            <a:off x="5007555" y="7108076"/>
            <a:ext cx="1520825" cy="490329"/>
          </a:xfrm>
          <a:prstGeom prst="rect">
            <a:avLst/>
          </a:prstGeom>
        </p:spPr>
      </p:pic>
      <p:sp>
        <p:nvSpPr>
          <p:cNvPr id="15" name="TextBox 14">
            <a:extLst>
              <a:ext uri="{FF2B5EF4-FFF2-40B4-BE49-F238E27FC236}">
                <a16:creationId xmlns:a16="http://schemas.microsoft.com/office/drawing/2014/main" id="{C131D460-4C5E-58BC-5328-425240741E84}"/>
              </a:ext>
            </a:extLst>
          </p:cNvPr>
          <p:cNvSpPr txBox="1"/>
          <p:nvPr/>
        </p:nvSpPr>
        <p:spPr>
          <a:xfrm>
            <a:off x="8060578" y="-48549"/>
            <a:ext cx="2594722"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M14)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[1 1 0, 1 0 1, 0 1 1].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(i.e. a but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normalized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−1/2,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2)</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Householder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Maps</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we have a hyper-plane P going through the origin with unit normal u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P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H</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induces reflection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 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involutory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or -1.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perpendicular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across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angles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orthogonal,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rotations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reflections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transformations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aforementioned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orthogonal projection Q on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Q = I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 and Q =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QR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a:t>
            </a:r>
            <a:endPar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Works for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most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k ∈ N, apply the QR decomposition to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orthogonal matrix and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upper triangular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Stop after sufficient iterations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QR Decomposition:</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similar to A. (similar means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can be obtained from performing a transformation matrix on A).</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we have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above.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have the same eigenvalues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an eigenvector of 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and only if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an eigenvector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 sequence (Ak) converges to an upper triangular matrix under certain conditions. This is important because of property 4. (if A is symmetric)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an upper triangular matrix are simply its diagonal elements.</a:t>
            </a:r>
            <a:endPar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QR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decomposition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converge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triangle matrix,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 to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so are all the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the algorithm converges , under certain conditions, to a diagonal matrix, hence the eigenvectors of A are in effect the columns of Q˜ k for large enough k.</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LU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non singular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factorised as A = LU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L is a lower triangular matrix and U is an upper triangular matrix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and only if A can be reduced to its row echelon form without swapping any two rows.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non singular and A = LU with the diagonal elements of L being all one, then decomposition is unique.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positive definite matrix with distinct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 &gt; 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&gt; 0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eigendecomposition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Q</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LU with unit lower triangular L and the diagonal elements of U are positive.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Fixed Points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a Sequence of Real Numbers: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sequence of real numbers and l ∈ R. The sequence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its limit l,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if and only if: ∀e &gt; 0, ∃N ∈ N such that ∀n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steps we take to show a sequence of real numbers converges: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limit 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Take e &gt;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Find N ∈ N such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 for n &gt; N, the value of N will usually depend on and decrease with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be a Cauchy sequence if and only if: ∀e &gt; 0, ∃N ∈ N such that ∀n, m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the Cauchy Test: 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if and only if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 Spaces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metric space is a tuple (S, d) where S is an non-empty set and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is a metric over S meaning: A function d : S × S → R such that: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 x =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reflexivity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d(y, x)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z ∈ S, d(x, y) ≤ d(x, z) + d(z,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inequality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normed</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Space</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 vector space equipped with the norm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d be the function defined by                                      . d is a metric space.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here we will consider the concepts seen in R but generalised to a metric space (S, d). The generalisations will be pretty straightforward, mostly consisting in swapping the absolute value of the difference with the distance.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a limit l ∈ 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&gt; 0, ∃N ∈ N such that ∀n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Cauchy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 &gt; 0, ∃N ∈ N such that ∀n, m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Test on a Metric 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(be S, d)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if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then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Then it is said to be a complete space if and only if every Cauchy sequence in S is also converging in 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Completeness of the L1, L2 and 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any k &gt;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equipped with any of the three metrics induced by L1, L2 or L∞ is complete.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space (C[a, b], k · k∞) is complete.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 Cauchy Sequences Converge in Complete Metric Spaces: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complete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a Cauchy Seq.</a:t>
            </a:r>
          </a:p>
        </p:txBody>
      </p:sp>
      <p:pic>
        <p:nvPicPr>
          <p:cNvPr id="26" name="Picture 25">
            <a:extLst>
              <a:ext uri="{FF2B5EF4-FFF2-40B4-BE49-F238E27FC236}">
                <a16:creationId xmlns:a16="http://schemas.microsoft.com/office/drawing/2014/main" id="{B7446234-0D8E-519A-F488-FA51A3D61999}"/>
              </a:ext>
            </a:extLst>
          </p:cNvPr>
          <p:cNvPicPr>
            <a:picLocks noChangeAspect="1"/>
          </p:cNvPicPr>
          <p:nvPr/>
        </p:nvPicPr>
        <p:blipFill rotWithShape="1">
          <a:blip r:embed="rId17"/>
          <a:srcRect l="2036" t="5066" r="1996" b="1469"/>
          <a:stretch/>
        </p:blipFill>
        <p:spPr>
          <a:xfrm>
            <a:off x="8253366" y="386080"/>
            <a:ext cx="2230484" cy="691178"/>
          </a:xfrm>
          <a:prstGeom prst="rect">
            <a:avLst/>
          </a:prstGeom>
        </p:spPr>
      </p:pic>
      <p:pic>
        <p:nvPicPr>
          <p:cNvPr id="29" name="Picture 28">
            <a:extLst>
              <a:ext uri="{FF2B5EF4-FFF2-40B4-BE49-F238E27FC236}">
                <a16:creationId xmlns:a16="http://schemas.microsoft.com/office/drawing/2014/main" id="{653C6805-6B70-B3A4-E070-1EF4EF325F79}"/>
              </a:ext>
            </a:extLst>
          </p:cNvPr>
          <p:cNvPicPr>
            <a:picLocks noChangeAspect="1"/>
          </p:cNvPicPr>
          <p:nvPr/>
        </p:nvPicPr>
        <p:blipFill rotWithShape="1">
          <a:blip r:embed="rId18"/>
          <a:srcRect t="9087" b="10482"/>
          <a:stretch/>
        </p:blipFill>
        <p:spPr>
          <a:xfrm>
            <a:off x="8994556" y="5949557"/>
            <a:ext cx="606643" cy="139697"/>
          </a:xfrm>
          <a:prstGeom prst="rect">
            <a:avLst/>
          </a:prstGeom>
        </p:spPr>
      </p:pic>
    </p:spTree>
    <p:extLst>
      <p:ext uri="{BB962C8B-B14F-4D97-AF65-F5344CB8AC3E}">
        <p14:creationId xmlns:p14="http://schemas.microsoft.com/office/powerpoint/2010/main" val="222944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F55714-2246-AE02-1895-54106597B2B6}"/>
              </a:ext>
            </a:extLst>
          </p:cNvPr>
          <p:cNvSpPr txBox="1"/>
          <p:nvPr/>
        </p:nvSpPr>
        <p:spPr>
          <a:xfrm>
            <a:off x="-85726" y="-49212"/>
            <a:ext cx="1192743"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 Fixed Point Equations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be a non-empty set and f: S → S a function from S to itself. p ∈ S is a fixed point if: f(p) =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f: S → S. f is called a contraction of S (or a contracting map)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there exists 0 ≤ α &lt; 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called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constant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d(f(x), f(y)) ≤ αd(x, y).</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a complete metric space and f a contraction of S. Then f has a unique fixed point. This leads to the theorem:</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Uniqueness of Solutions of Differential Equations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Differential Equations have unique solutions: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 exists a unique  function x: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 satisfying: dx/dt = f(x(t), (t)) with x(t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d = min(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B = sup{|f(x, t)| : |x-x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|&lt;b, |t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|&lt;a}&gt;0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Condition Numbers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is the measure of the sensitivity of a problem to small fluctuations in its input.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P be the problem of interest, d an input, e some perturbation on the input and s(d), s(d + e) the corresponding outputs. Then the condition number of P, κ(P) is: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our system is g(x) = 0.1x,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k(P) = max ||g(d) – g(</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||0.1d – 0.1d + 0.1e|| / ||e||= 0.1. So our condition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constant.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it in the context of linear equations too: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 y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 + ay = 0, where a is some unknown constant. When a =/= 1,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have a solution. When a is close to one, its value drastically changes our solutions: Take a = 0.9999, x = -9999 and y = 10000.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this example, d = 0.9999, e = -0.0009, s(d) = (-9999, 10000),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(-999, 1000).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k(P) = max||s(d) –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||(-9999, 10000) - (-999, 1000)||/-0.0009, = ||(-9000, 9000)||/-0.0009.</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choose different norms to evaluate the top part, with the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we end with 2*10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l2, we get root 2 * 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compute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 we do: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on Square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be a non-singular matrix, it’s Condition Number is: κ(A) = ∥A−1∥ ∥A∥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Condition Number. </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 condition number of the problem = condition number of the matrix A. Big norm != ill conditioned. We might just be working with big numbers!!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square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matrix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pseudo inverse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A,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denoted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condition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non square matrix A: k(A)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p>
          <a:p>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Conditioning</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Rule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Thumb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guide us: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condition number κ(A), you lose about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log10(κ(A)) significant figures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accuracy. If we have an accurate implementation to 12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condition number is 1,000,000 then we’ll lose about 6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precision.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7" name="Picture 6">
            <a:extLst>
              <a:ext uri="{FF2B5EF4-FFF2-40B4-BE49-F238E27FC236}">
                <a16:creationId xmlns:a16="http://schemas.microsoft.com/office/drawing/2014/main" id="{F35144F7-AABB-FC09-316B-6D22EC26ACF0}"/>
              </a:ext>
            </a:extLst>
          </p:cNvPr>
          <p:cNvPicPr>
            <a:picLocks noChangeAspect="1"/>
          </p:cNvPicPr>
          <p:nvPr/>
        </p:nvPicPr>
        <p:blipFill rotWithShape="1">
          <a:blip r:embed="rId2"/>
          <a:srcRect t="5463" b="1"/>
          <a:stretch/>
        </p:blipFill>
        <p:spPr>
          <a:xfrm>
            <a:off x="77434" y="1673880"/>
            <a:ext cx="721783" cy="165045"/>
          </a:xfrm>
          <a:prstGeom prst="rect">
            <a:avLst/>
          </a:prstGeom>
        </p:spPr>
      </p:pic>
      <p:pic>
        <p:nvPicPr>
          <p:cNvPr id="9" name="Picture 8">
            <a:extLst>
              <a:ext uri="{FF2B5EF4-FFF2-40B4-BE49-F238E27FC236}">
                <a16:creationId xmlns:a16="http://schemas.microsoft.com/office/drawing/2014/main" id="{E2260D54-E5B8-7912-EB10-4E319094DE85}"/>
              </a:ext>
            </a:extLst>
          </p:cNvPr>
          <p:cNvPicPr>
            <a:picLocks noChangeAspect="1"/>
          </p:cNvPicPr>
          <p:nvPr/>
        </p:nvPicPr>
        <p:blipFill rotWithShape="1">
          <a:blip r:embed="rId3"/>
          <a:srcRect l="1957" t="3534" r="1180" b="4516"/>
          <a:stretch/>
        </p:blipFill>
        <p:spPr>
          <a:xfrm>
            <a:off x="1" y="2679079"/>
            <a:ext cx="1046162" cy="193285"/>
          </a:xfrm>
          <a:prstGeom prst="rect">
            <a:avLst/>
          </a:prstGeom>
        </p:spPr>
      </p:pic>
      <p:pic>
        <p:nvPicPr>
          <p:cNvPr id="11" name="Picture 10">
            <a:extLst>
              <a:ext uri="{FF2B5EF4-FFF2-40B4-BE49-F238E27FC236}">
                <a16:creationId xmlns:a16="http://schemas.microsoft.com/office/drawing/2014/main" id="{01031D9A-FAF6-3DCB-C5CA-3A1D959496E9}"/>
              </a:ext>
            </a:extLst>
          </p:cNvPr>
          <p:cNvPicPr>
            <a:picLocks noChangeAspect="1"/>
          </p:cNvPicPr>
          <p:nvPr/>
        </p:nvPicPr>
        <p:blipFill>
          <a:blip r:embed="rId4"/>
          <a:stretch>
            <a:fillRect/>
          </a:stretch>
        </p:blipFill>
        <p:spPr>
          <a:xfrm>
            <a:off x="0" y="4866028"/>
            <a:ext cx="876652" cy="210979"/>
          </a:xfrm>
          <a:prstGeom prst="rect">
            <a:avLst/>
          </a:prstGeom>
        </p:spPr>
      </p:pic>
      <p:sp>
        <p:nvSpPr>
          <p:cNvPr id="2" name="TextBox 1">
            <a:extLst>
              <a:ext uri="{FF2B5EF4-FFF2-40B4-BE49-F238E27FC236}">
                <a16:creationId xmlns:a16="http://schemas.microsoft.com/office/drawing/2014/main" id="{D9B63428-3356-042D-C4F3-04D2B06B7CA8}"/>
              </a:ext>
            </a:extLst>
          </p:cNvPr>
          <p:cNvSpPr txBox="1"/>
          <p:nvPr/>
        </p:nvSpPr>
        <p:spPr>
          <a:xfrm>
            <a:off x="962377" y="-49212"/>
            <a:ext cx="1528234"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17) Iterative Solutions of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Via Gaussian Elimination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),too expensive. Instead approximate the solution with iteration.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Convergence of Sequences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M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 be a consistent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∥M∥ &lt; 1 then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converges for any starting point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the equation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how this is in the form required for our Theorem.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 solution to the equation, thanks to fixed point theory would be when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Choosing Efficient Choices of Splitting: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and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are easy to compute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 is small (for fast convergence to a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assume A has no 0s on it’s diagonal (if it does we can do a change of basis to achieve it):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M15) Change of Basis to solve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with A = [0 1, 1 0]. It has 0s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C = 1/√2 (1 1, 1 -1). Then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We select C such that it has a diagonal: here</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 = [1 0, 0 -1] = B. By denoting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y and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 it is equivalent to solve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 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B can be split according to the given method. Solving this equation will give y and x can be retrieved as x = Cy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Methods of splitting: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Common Splitting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can write A = D + L + U, where D is the diagonal of A, L, U are the lower and upper triangle parts of A respectively.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Jacobi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the ADLU splitting from earlier: we denote R = L + U. Suppose that for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(D+R)x = b  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Mx + c. (M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splitting is good as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easily computed as: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reciprocal of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the combination of the upper and lower triangle matrices, so: Mx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makes sense as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negative of the reciprocal of each diagonal element, and  we multiply this by L+U, which is a matrix of elements except the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since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Computationally to calculate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only need the b,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of A, so we can parallelize this – dispatching each row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different thread.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Gauss Seidel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the ADLU splitting, but do A = (D+L)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(D+L)x = b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Mx + 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M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c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 is a lower triangle matrix with a diagonal D, U is an upper triangle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 (D+L)x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computed thanks to A,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and the k</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elements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update is computed with more recent quantities, the convergence is faster.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these methods: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square matrix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Row Diagonally Dominant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strictly row diagonally dominant then the Jacobi and Gauss-Seidel methods will converge., with the G-S method converging faster</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M16) Iteratively Solving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2, 3 4]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work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L1-norm. Take G = [5 0, 0 4]. R = [0 2, 3 0]. Since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-[0 2/5, 3/4 0]. ||M||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¾ &lt; 1, we can find an iterative solution.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Other Results: 1) Influence of the Condition Number on Convergence: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techniques converge faster for low condition numbers. If big, it might even diverge.2)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Irreducible: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irreducible if it can’t take the form:                      where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block matrices.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weakly row diagonally dominant and irreducible, Jacobi and G-S still converge.</a:t>
            </a:r>
          </a:p>
        </p:txBody>
      </p:sp>
      <p:pic>
        <p:nvPicPr>
          <p:cNvPr id="4" name="Picture 3">
            <a:extLst>
              <a:ext uri="{FF2B5EF4-FFF2-40B4-BE49-F238E27FC236}">
                <a16:creationId xmlns:a16="http://schemas.microsoft.com/office/drawing/2014/main" id="{39DF98C3-1FDB-68A7-0623-D5525ED11151}"/>
              </a:ext>
            </a:extLst>
          </p:cNvPr>
          <p:cNvPicPr>
            <a:picLocks noChangeAspect="1"/>
          </p:cNvPicPr>
          <p:nvPr/>
        </p:nvPicPr>
        <p:blipFill rotWithShape="1">
          <a:blip r:embed="rId5"/>
          <a:srcRect l="30146" t="6502" r="1065" b="1915"/>
          <a:stretch/>
        </p:blipFill>
        <p:spPr>
          <a:xfrm>
            <a:off x="1062567" y="3343115"/>
            <a:ext cx="1291696" cy="401538"/>
          </a:xfrm>
          <a:prstGeom prst="rect">
            <a:avLst/>
          </a:prstGeom>
        </p:spPr>
      </p:pic>
      <p:pic>
        <p:nvPicPr>
          <p:cNvPr id="8" name="Picture 7">
            <a:extLst>
              <a:ext uri="{FF2B5EF4-FFF2-40B4-BE49-F238E27FC236}">
                <a16:creationId xmlns:a16="http://schemas.microsoft.com/office/drawing/2014/main" id="{30A43B81-694F-D074-9191-ABD4D89D8DCE}"/>
              </a:ext>
            </a:extLst>
          </p:cNvPr>
          <p:cNvPicPr>
            <a:picLocks noChangeAspect="1"/>
          </p:cNvPicPr>
          <p:nvPr/>
        </p:nvPicPr>
        <p:blipFill>
          <a:blip r:embed="rId6"/>
          <a:stretch>
            <a:fillRect/>
          </a:stretch>
        </p:blipFill>
        <p:spPr>
          <a:xfrm>
            <a:off x="1062567" y="4111889"/>
            <a:ext cx="945621" cy="311060"/>
          </a:xfrm>
          <a:prstGeom prst="rect">
            <a:avLst/>
          </a:prstGeom>
        </p:spPr>
      </p:pic>
      <p:pic>
        <p:nvPicPr>
          <p:cNvPr id="12" name="Picture 11">
            <a:extLst>
              <a:ext uri="{FF2B5EF4-FFF2-40B4-BE49-F238E27FC236}">
                <a16:creationId xmlns:a16="http://schemas.microsoft.com/office/drawing/2014/main" id="{B8C45C8C-64AF-51F0-9DE0-529E62A8C5F6}"/>
              </a:ext>
            </a:extLst>
          </p:cNvPr>
          <p:cNvPicPr>
            <a:picLocks noChangeAspect="1"/>
          </p:cNvPicPr>
          <p:nvPr/>
        </p:nvPicPr>
        <p:blipFill rotWithShape="1">
          <a:blip r:embed="rId7"/>
          <a:srcRect l="1404" t="13037" r="1905" b="7918"/>
          <a:stretch/>
        </p:blipFill>
        <p:spPr>
          <a:xfrm>
            <a:off x="1046164" y="5249289"/>
            <a:ext cx="1324504" cy="227606"/>
          </a:xfrm>
          <a:prstGeom prst="rect">
            <a:avLst/>
          </a:prstGeom>
        </p:spPr>
      </p:pic>
      <p:pic>
        <p:nvPicPr>
          <p:cNvPr id="14" name="Picture 13">
            <a:extLst>
              <a:ext uri="{FF2B5EF4-FFF2-40B4-BE49-F238E27FC236}">
                <a16:creationId xmlns:a16="http://schemas.microsoft.com/office/drawing/2014/main" id="{A84355B8-5847-8572-CE3F-6B34435B253E}"/>
              </a:ext>
            </a:extLst>
          </p:cNvPr>
          <p:cNvPicPr>
            <a:picLocks noChangeAspect="1"/>
          </p:cNvPicPr>
          <p:nvPr/>
        </p:nvPicPr>
        <p:blipFill rotWithShape="1">
          <a:blip r:embed="rId8"/>
          <a:srcRect t="5289" b="7633"/>
          <a:stretch/>
        </p:blipFill>
        <p:spPr>
          <a:xfrm>
            <a:off x="1427459" y="5939007"/>
            <a:ext cx="732424" cy="219926"/>
          </a:xfrm>
          <a:prstGeom prst="rect">
            <a:avLst/>
          </a:prstGeom>
        </p:spPr>
      </p:pic>
      <p:pic>
        <p:nvPicPr>
          <p:cNvPr id="18" name="Picture 17">
            <a:extLst>
              <a:ext uri="{FF2B5EF4-FFF2-40B4-BE49-F238E27FC236}">
                <a16:creationId xmlns:a16="http://schemas.microsoft.com/office/drawing/2014/main" id="{72B83146-E18D-9528-1DAC-D560AE902DB0}"/>
              </a:ext>
            </a:extLst>
          </p:cNvPr>
          <p:cNvPicPr>
            <a:picLocks noChangeAspect="1"/>
          </p:cNvPicPr>
          <p:nvPr/>
        </p:nvPicPr>
        <p:blipFill rotWithShape="1">
          <a:blip r:embed="rId9"/>
          <a:srcRect l="1886" t="8081" b="5718"/>
          <a:stretch/>
        </p:blipFill>
        <p:spPr>
          <a:xfrm>
            <a:off x="2059518" y="7085583"/>
            <a:ext cx="311150" cy="147068"/>
          </a:xfrm>
          <a:prstGeom prst="rect">
            <a:avLst/>
          </a:prstGeom>
        </p:spPr>
      </p:pic>
      <p:sp>
        <p:nvSpPr>
          <p:cNvPr id="19" name="TextBox 18">
            <a:extLst>
              <a:ext uri="{FF2B5EF4-FFF2-40B4-BE49-F238E27FC236}">
                <a16:creationId xmlns:a16="http://schemas.microsoft.com/office/drawing/2014/main" id="{6EA24B7F-43F1-32C5-9A68-D12DF1E3D12A}"/>
              </a:ext>
            </a:extLst>
          </p:cNvPr>
          <p:cNvSpPr txBox="1"/>
          <p:nvPr/>
        </p:nvSpPr>
        <p:spPr>
          <a:xfrm>
            <a:off x="2347207" y="-49212"/>
            <a:ext cx="1310681"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 Iterative Techniques for computing Eigenvectors and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eigenvectors, as we have to find roots of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use Gaussian Elim.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numerical methods: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is an eigenvalue with the largest modulus, a dominant eigenvector is an eigenvector of a dominant eigenvalue.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dominant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kinfinity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convergence to v is not rigorous – if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negative then we oscillate between v and –v.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M17) Power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–3 2 4, -3 1 4 2, 2 4 1 -3, 4 2 -3 1]</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2, 4, 6, -8, with eigenspaces: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a:t>
            </a:r>
          </a:p>
          <a:p>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1-1]}E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=span{[-1-1 1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Considering the sequence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taking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0 0]. We keep iterating and eventually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[-0.97 -1 0.97 1], the eigenvector corresponding to our eigenvalue of the largest modulus.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has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limitations: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chosen at random, it’s possible for it to be such that α1 = ... = αp = 0. In this case, the iteration yields second dominant eigenvalue and eigenvector. We need to make sure there’s a non zero component in the corresponding eigenspace – usually happens in computers due to flop error.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Eigenvalues might not have distinct modulus, in which case the power iteration will converge to a linear combination of the corresponding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Convergence might be slow if dominant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isn’t too dominant.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18.1) Inverse Power Iteration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Lets us find the smallest eigenvalue and its eigenvector. We do this by taking the inverse of A, and then performing power method. This yields the eigenvalue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smallest eigenvalue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Inverse Power Iteration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non-singular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eigenvalue with the smallest modulus. 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18.2) Shifts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The matrix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shifted matrix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with the following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λ ∈ R is an eigenvalue of A if and only if λ-s is an eigenvalue of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same eigenvectors. Thanks to the shifted matrix, it is possible to focus on a particular eigenvalue of the matrix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Shifts: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diagonalisable matrix with eigenvalues of distinct modulus and s ∈ R. Suppose that the shifted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non-singular (it is non-singular as long as s is not an eigenvalue of A), then by performing inverse power iterations, we can find the eigenvalue of A that it the closest to 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can use the Inverse Power Method and Shifts to discover all eigenvalues.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18.3) Rayleigh Quotient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Rayleigh quotient R(A, x) is given by: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using an iterative technique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the Rayleigh quotient monitors the convergence to the eigenvalue as it gives access to an approximation of the eigenvalue (rather than the modulus). Applying the Rayleigh quotient to the sequence written before, we have: R(A, x0) = 1, with values in between R(A, x15) = −7.99.</a:t>
            </a:r>
          </a:p>
        </p:txBody>
      </p:sp>
      <p:pic>
        <p:nvPicPr>
          <p:cNvPr id="21" name="Picture 20">
            <a:extLst>
              <a:ext uri="{FF2B5EF4-FFF2-40B4-BE49-F238E27FC236}">
                <a16:creationId xmlns:a16="http://schemas.microsoft.com/office/drawing/2014/main" id="{D9A66566-CAFB-229C-36FD-C357D8D6FF79}"/>
              </a:ext>
            </a:extLst>
          </p:cNvPr>
          <p:cNvPicPr>
            <a:picLocks noChangeAspect="1"/>
          </p:cNvPicPr>
          <p:nvPr/>
        </p:nvPicPr>
        <p:blipFill rotWithShape="1">
          <a:blip r:embed="rId10"/>
          <a:srcRect t="11914" b="7479"/>
          <a:stretch/>
        </p:blipFill>
        <p:spPr>
          <a:xfrm>
            <a:off x="2315456" y="4646859"/>
            <a:ext cx="1310681" cy="219169"/>
          </a:xfrm>
          <a:prstGeom prst="rect">
            <a:avLst/>
          </a:prstGeom>
        </p:spPr>
      </p:pic>
      <p:sp>
        <p:nvSpPr>
          <p:cNvPr id="23" name="TextBox 22">
            <a:extLst>
              <a:ext uri="{FF2B5EF4-FFF2-40B4-BE49-F238E27FC236}">
                <a16:creationId xmlns:a16="http://schemas.microsoft.com/office/drawing/2014/main" id="{A68F91AF-B413-D859-32E5-783A5EF0FAD4}"/>
              </a:ext>
            </a:extLst>
          </p:cNvPr>
          <p:cNvSpPr txBox="1"/>
          <p:nvPr/>
        </p:nvSpPr>
        <p:spPr>
          <a:xfrm>
            <a:off x="3538714" y="-49212"/>
            <a:ext cx="1217151" cy="7478970"/>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18.4) Deflation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 power method to get the max eigenvalue. But it’s a problem to get the next eigenvalue, as we have to perform a shift – but we don’t actually know what to shift by. Instead we can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deflate our matrix into an A</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(n-1)(n-1)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removing the dominant eigenvector.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eigenvalues of A, ordered according to their magnitude with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being the dominant one. Define H as a non-singular matrix such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α ∈ R \ {0} and e1=[1,0,...,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first vector in the standard basis. We then have: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H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column of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0]</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B], where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(n-1) by (n-1) matrix with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also have the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second dominant eigenvector of A with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eigenvector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corresponding to eigenvalue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[β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dominant eigenvector of B</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M18) Deflation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We’ll apply deflation to this using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 we need to construct it: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is a vector in the eigenspace of our biggest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u = [3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H is a householder matrix, HAH = HAH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we receive a matrix B, and -8 is our largest eigenvalue (as we knew).</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 0]. Performing power iterations on B, the algorithm converges to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corresponding eigenvalue 6. In this case,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and</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eigenvector of A.</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 Functions of Several Variables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Functions of N Variables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rules which assign to each ordered tuple of real numbers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unique real number denoted by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 = set of values f takes, domain = set of values taken by params. The graph of f is the set of all points (𝑥, 𝑦, 𝑧) in ℝ</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19.1) Level Contours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level curves of a function on two variables are the curves with equation 𝒇(𝒙, 𝒚) = 𝒌, where 𝒌 is a constant (in the range of 𝑓) A level curve 𝑓(𝑥, 𝑦) = 𝑘 is the set of all points in the domain of 𝑓 at which 𝑓 takes on a given value 𝑘.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look like rings at a height k, around the parts of the graph which assume that value.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 contour maps, the surface is steep where level curves are close.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19.2) Partial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of two variables, the partial derivatives are denoted by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𝑓(𝑥+ℎ, 𝑦) − 𝑓(𝑥,𝑦)/ℎ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ℎ) − 𝑓(𝑥, 𝑦)/ℎ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just differentiate with respect to 1 and treat the other as a constant).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5" name="Picture 24">
            <a:extLst>
              <a:ext uri="{FF2B5EF4-FFF2-40B4-BE49-F238E27FC236}">
                <a16:creationId xmlns:a16="http://schemas.microsoft.com/office/drawing/2014/main" id="{EDC1570A-C9AE-4188-493F-A3B7E8503887}"/>
              </a:ext>
            </a:extLst>
          </p:cNvPr>
          <p:cNvPicPr>
            <a:picLocks noChangeAspect="1"/>
          </p:cNvPicPr>
          <p:nvPr/>
        </p:nvPicPr>
        <p:blipFill rotWithShape="1">
          <a:blip r:embed="rId11"/>
          <a:srcRect l="1" t="2042" r="1104"/>
          <a:stretch/>
        </p:blipFill>
        <p:spPr>
          <a:xfrm>
            <a:off x="3845213" y="2212976"/>
            <a:ext cx="655260" cy="369888"/>
          </a:xfrm>
          <a:prstGeom prst="rect">
            <a:avLst/>
          </a:prstGeom>
        </p:spPr>
      </p:pic>
      <p:pic>
        <p:nvPicPr>
          <p:cNvPr id="27" name="Picture 26">
            <a:extLst>
              <a:ext uri="{FF2B5EF4-FFF2-40B4-BE49-F238E27FC236}">
                <a16:creationId xmlns:a16="http://schemas.microsoft.com/office/drawing/2014/main" id="{75345049-54ED-91CD-AC10-2E0D54297C63}"/>
              </a:ext>
            </a:extLst>
          </p:cNvPr>
          <p:cNvPicPr>
            <a:picLocks noChangeAspect="1"/>
          </p:cNvPicPr>
          <p:nvPr/>
        </p:nvPicPr>
        <p:blipFill>
          <a:blip r:embed="rId12"/>
          <a:stretch>
            <a:fillRect/>
          </a:stretch>
        </p:blipFill>
        <p:spPr>
          <a:xfrm>
            <a:off x="3927861" y="3271799"/>
            <a:ext cx="745739" cy="378121"/>
          </a:xfrm>
          <a:prstGeom prst="rect">
            <a:avLst/>
          </a:prstGeom>
        </p:spPr>
      </p:pic>
      <p:pic>
        <p:nvPicPr>
          <p:cNvPr id="29" name="Picture 28">
            <a:extLst>
              <a:ext uri="{FF2B5EF4-FFF2-40B4-BE49-F238E27FC236}">
                <a16:creationId xmlns:a16="http://schemas.microsoft.com/office/drawing/2014/main" id="{5F75B8BF-324E-FB3C-9C95-A88AD3652CF3}"/>
              </a:ext>
            </a:extLst>
          </p:cNvPr>
          <p:cNvPicPr>
            <a:picLocks noChangeAspect="1"/>
          </p:cNvPicPr>
          <p:nvPr/>
        </p:nvPicPr>
        <p:blipFill>
          <a:blip r:embed="rId13"/>
          <a:stretch>
            <a:fillRect/>
          </a:stretch>
        </p:blipFill>
        <p:spPr>
          <a:xfrm>
            <a:off x="3927861" y="3744653"/>
            <a:ext cx="783057" cy="311409"/>
          </a:xfrm>
          <a:prstGeom prst="rect">
            <a:avLst/>
          </a:prstGeom>
        </p:spPr>
      </p:pic>
      <p:pic>
        <p:nvPicPr>
          <p:cNvPr id="31" name="Picture 30">
            <a:extLst>
              <a:ext uri="{FF2B5EF4-FFF2-40B4-BE49-F238E27FC236}">
                <a16:creationId xmlns:a16="http://schemas.microsoft.com/office/drawing/2014/main" id="{2E79D686-BA56-309A-F184-67096E6DE45F}"/>
              </a:ext>
            </a:extLst>
          </p:cNvPr>
          <p:cNvPicPr>
            <a:picLocks noChangeAspect="1"/>
          </p:cNvPicPr>
          <p:nvPr/>
        </p:nvPicPr>
        <p:blipFill>
          <a:blip r:embed="rId14"/>
          <a:stretch>
            <a:fillRect/>
          </a:stretch>
        </p:blipFill>
        <p:spPr>
          <a:xfrm>
            <a:off x="3599039" y="4642822"/>
            <a:ext cx="971266" cy="293427"/>
          </a:xfrm>
          <a:prstGeom prst="rect">
            <a:avLst/>
          </a:prstGeom>
        </p:spPr>
      </p:pic>
      <p:sp>
        <p:nvSpPr>
          <p:cNvPr id="32" name="TextBox 31">
            <a:extLst>
              <a:ext uri="{FF2B5EF4-FFF2-40B4-BE49-F238E27FC236}">
                <a16:creationId xmlns:a16="http://schemas.microsoft.com/office/drawing/2014/main" id="{40E3507C-F849-212F-D8FC-4D0BC3D67923}"/>
              </a:ext>
            </a:extLst>
          </p:cNvPr>
          <p:cNvSpPr txBox="1"/>
          <p:nvPr/>
        </p:nvSpPr>
        <p:spPr>
          <a:xfrm>
            <a:off x="4638048" y="-31879"/>
            <a:ext cx="1528234" cy="7325082"/>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Geometrically, the partial derivatives of a 2 valued functions are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lines that are constant to the dimension which they “ignore” (as seen by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are tangents to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curves are in the range) at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represent the rate of change of z, with respect to x or y, when the other is fixed. The higher derivatives are computed as imagined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Clairaut’s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𝑓 is defined on a disk D that contains the point (𝑎, 𝑏). If the functions 𝑓𝑥𝑦 and 𝑓𝑦𝑥 are both continuous on D then 𝒇𝒙𝒚(𝒂, 𝒃) = 𝒇𝒚𝒙(𝒂, 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19.3) Directional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𝑧 = 𝑓(𝑥, 𝑦), the partial derivatives 𝑓𝑥 and 𝑓𝑦, represent the rates of change in 𝑧 in the 𝑥 − and 𝑦 − directions, i.e., in the directions of unit vectors 𝐢 and 𝐣. (calculated in the same way as before).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rate of change of an arbitrary unit vector can be found with basic trig.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tangent line represents the rate of change of z at a specific point, the direction of which depends on the variable we diff with respect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much do we move in x and y as we progress?)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𝑓 is a differentiable function of 𝑥 and 𝑦, then 𝑓 has a directional derivative in the direction of a unit vector 𝐮 = 𝑎, 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 𝑦)𝑎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unit vector 𝐮 makes an angle 𝜃 with the positive 𝑥-axis, then we can write 𝐮 = &lt;cos 𝜃, sin 𝜃&gt; and the formula becomes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cos 𝜃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sin 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M19) Calculating the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formula is:</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 we partial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and y and then sub in, along with our theta.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will get a value which represents how much we change in the direction u, per unit u.</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 𝒚)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𝟑𝒙𝒚 + 𝟒𝒚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directional derivative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𝑫</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𝒚) at (1,2) where 𝐮 is the unit vector at an angle 𝜽 = 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− 3𝑦) √3/2 + (−3𝑥 + 8𝑦) 1/2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½[3√3𝑥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− 3𝑥 + (8 − 3√3)y]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Subbing (1, 2) we get (13 - 3√3) / 2</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20) The Gradient Vector</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y)&gt;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vector in the dot product is the gradient vector, denoted as grad 𝑓 or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given by this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𝛻𝑓(𝑥,𝑦) = &lt;𝑓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𝜕𝑓/𝜕𝑥𝐢 + 𝜕𝑓/𝜕𝑦</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M20) Calculating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 calculate, just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this is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component, and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this is our j component.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y)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- 4y. Find the directional derivative at (2, -1) in the direction of v = 2i + 5j. Taking partial derivatives and subbing in (2,-1), we get 𝛻𝑓(2,-1)=-4𝐢+8𝐣</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is our gradient vector, and we can continue to get the directional derivative by multiplying it by the directional unit vector, and multiplying u and grad f, then finding the magnitude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M21) Maximising the Directional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function 𝑓 of two/three variables. To maximise it the directional vector (out of all possible directions), we can use this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 Max(𝛻𝑓⋅𝐮) = Max(|𝛻𝑓||𝐮|cos𝜃) = Max(|𝛻𝑓| cos 𝜃) =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max value of cos is 1, at 𝜃 = 0. So the max value of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is |𝛻𝑓| when 𝜃 = 0. AKA it’s just the magnitude of the gradient vector – this makes sense as the gradient vector and directional unit vector are going in the same path – the angle between them is 0.</a:t>
            </a:r>
          </a:p>
        </p:txBody>
      </p:sp>
      <p:pic>
        <p:nvPicPr>
          <p:cNvPr id="34" name="Picture 33">
            <a:extLst>
              <a:ext uri="{FF2B5EF4-FFF2-40B4-BE49-F238E27FC236}">
                <a16:creationId xmlns:a16="http://schemas.microsoft.com/office/drawing/2014/main" id="{13B566F8-C79D-CD62-65B6-1AAE55168514}"/>
              </a:ext>
            </a:extLst>
          </p:cNvPr>
          <p:cNvPicPr>
            <a:picLocks noChangeAspect="1"/>
          </p:cNvPicPr>
          <p:nvPr/>
        </p:nvPicPr>
        <p:blipFill rotWithShape="1">
          <a:blip r:embed="rId15"/>
          <a:srcRect l="3469" t="5135" r="3642" b="3126"/>
          <a:stretch/>
        </p:blipFill>
        <p:spPr>
          <a:xfrm>
            <a:off x="4696621" y="429055"/>
            <a:ext cx="1119315" cy="812339"/>
          </a:xfrm>
          <a:prstGeom prst="rect">
            <a:avLst/>
          </a:prstGeom>
        </p:spPr>
      </p:pic>
      <p:sp>
        <p:nvSpPr>
          <p:cNvPr id="3" name="TextBox 2">
            <a:extLst>
              <a:ext uri="{FF2B5EF4-FFF2-40B4-BE49-F238E27FC236}">
                <a16:creationId xmlns:a16="http://schemas.microsoft.com/office/drawing/2014/main" id="{FD5CF74E-2A35-B70B-B980-00DBFC489CFF}"/>
              </a:ext>
            </a:extLst>
          </p:cNvPr>
          <p:cNvSpPr txBox="1"/>
          <p:nvPr/>
        </p:nvSpPr>
        <p:spPr>
          <a:xfrm>
            <a:off x="6011209" y="-31879"/>
            <a:ext cx="1338999" cy="7632859"/>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rate of change of f at the point P(2,0) in the direction from P to Q(1/2,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 𝑦) = &lt;𝑓𝑥, 𝑓𝑦&gt;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𝛻f(2, 0) = &lt;1, 2&gt;.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unit vector in direction PQ = &lt;-3/2, 2&gt; is &lt;-3/5, 4/5&gt;. (Directional Unit vector)</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rate of change of f in the direction P to Q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0) =𝛻𝑓 (2,0) ⋅ u = -3/5 * 4/5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the max rate of change now, we know f increases fastest in the direction of the gradient vector, 𝛻𝑓 (2,0) = &lt;1,2&gt;, and the magnitude of this is √5</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Tangent Plane: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tangent plane to a surface at a given point is a flat plane that locally approximates the surface at that point, and is parallel to the plane spanned by the partial derivatives of the surface at that point. We have these for 3 valued functions.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vector 𝜵𝑭(𝒙</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𝒚</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𝒛</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gives the direction of fastest increase of 𝒇.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𝛻𝐹(𝑥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𝑦</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𝑧</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the level surface 𝑆 of 𝑓 through 𝑃.</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consider a topographical map of a hill and let 𝑓(𝑥, 𝑦) represent the height above sea level at a point with coordinates (𝑥, 𝑦) then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curve of steepest ascent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drawn as shown in the figure by making it perpendicular to all of the contour lines.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Maxima and Minima: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Local Maximum &amp; Local Minimum I already know. Absolute Max and Absolute Min I already know.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M22) Determining whether a function has extreme value at a Critical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partial derivatives, and see if they’re equal to 0. To be conclusive about our result, we must take the second partial derivative: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Second Derivative Test: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the second partial derivatives of 𝑓 are continuous on a disk with centre (𝑎, 𝑏), and suppose that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and [that is, (𝑎, 𝑏) is a critical point of 𝑓].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𝒙𝒙</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𝒚𝒚</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𝒇𝒙𝒚 = 𝒇𝒚x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the matrix denoted as a Hessian Matrix, and D =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&gt; 0, then 𝑓(𝑎, 𝑏) is a local minimum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&lt; 0, then 𝑓(𝑎, 𝑏)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If 𝐷 &lt; 0, then 𝑓(𝑎, 𝑏) is not an extrema but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If 𝐷 = 0, then the test is inconclusive and 𝑓(𝑎, 𝑏) could be a local maxima, minima or a saddle point.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test generalizes to a test based on the eigenvalues of the function's Hessian matrix at the critical point P. In particular, assuming that all second-order partial derivatives of 𝑓 are continuous on a neighbourhood of a critical point P,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of the Hessian at P are all positive, then P is a local minimum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are all negative, then P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some are positive and some negative, then the point is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Hessian matrix is singular, or for a case not listed above, the second derivative test is inconclusive.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quadratic n variable function looks like: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𝑄(x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𝑏</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write this more conveniently with matrices: 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x is a column vector with elements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n, and A 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expressed as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p:txBody>
      </p:sp>
      <p:pic>
        <p:nvPicPr>
          <p:cNvPr id="10" name="Picture 9">
            <a:extLst>
              <a:ext uri="{FF2B5EF4-FFF2-40B4-BE49-F238E27FC236}">
                <a16:creationId xmlns:a16="http://schemas.microsoft.com/office/drawing/2014/main" id="{73DCE491-E25F-3C1A-00EB-048362BC32AF}"/>
              </a:ext>
            </a:extLst>
          </p:cNvPr>
          <p:cNvPicPr>
            <a:picLocks noChangeAspect="1"/>
          </p:cNvPicPr>
          <p:nvPr/>
        </p:nvPicPr>
        <p:blipFill rotWithShape="1">
          <a:blip r:embed="rId16"/>
          <a:srcRect r="70330"/>
          <a:stretch/>
        </p:blipFill>
        <p:spPr>
          <a:xfrm>
            <a:off x="6082308" y="3690273"/>
            <a:ext cx="582429" cy="237762"/>
          </a:xfrm>
          <a:prstGeom prst="rect">
            <a:avLst/>
          </a:prstGeom>
        </p:spPr>
      </p:pic>
      <p:pic>
        <p:nvPicPr>
          <p:cNvPr id="15" name="Picture 14">
            <a:extLst>
              <a:ext uri="{FF2B5EF4-FFF2-40B4-BE49-F238E27FC236}">
                <a16:creationId xmlns:a16="http://schemas.microsoft.com/office/drawing/2014/main" id="{3D3D0DB1-DC7C-9BEF-9DC9-FF98A91D12E8}"/>
              </a:ext>
            </a:extLst>
          </p:cNvPr>
          <p:cNvPicPr>
            <a:picLocks noChangeAspect="1"/>
          </p:cNvPicPr>
          <p:nvPr/>
        </p:nvPicPr>
        <p:blipFill>
          <a:blip r:embed="rId17"/>
          <a:stretch>
            <a:fillRect/>
          </a:stretch>
        </p:blipFill>
        <p:spPr>
          <a:xfrm>
            <a:off x="6723449" y="6977176"/>
            <a:ext cx="501264" cy="377664"/>
          </a:xfrm>
          <a:prstGeom prst="rect">
            <a:avLst/>
          </a:prstGeom>
        </p:spPr>
      </p:pic>
      <p:sp>
        <p:nvSpPr>
          <p:cNvPr id="16" name="TextBox 15">
            <a:extLst>
              <a:ext uri="{FF2B5EF4-FFF2-40B4-BE49-F238E27FC236}">
                <a16:creationId xmlns:a16="http://schemas.microsoft.com/office/drawing/2014/main" id="{615216AC-8110-E2F4-22CE-916C8411719D}"/>
              </a:ext>
            </a:extLst>
          </p:cNvPr>
          <p:cNvSpPr txBox="1"/>
          <p:nvPr/>
        </p:nvSpPr>
        <p:spPr>
          <a:xfrm>
            <a:off x="7274860" y="-31880"/>
            <a:ext cx="1338999" cy="7684155"/>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Iterative algorithms that find the local min or max using good initial guesses.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23.1) Gradient Descent: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gradient of an n-dimensional function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iteration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Descent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Gradient descent* at iteration 𝑘 + 1: </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𝛼 &gt; 0 is a fixed step size.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to compute the next point, we take the current point and subtract the gradient and some step size).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Steepest Descent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faster version – as we minimise what we have left.</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argmin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Graphically, we compute the gradient at our point, then go the opposite direction by step size a, and repeat.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quadratic functions of the form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1/2x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real symmetric positive definite matrix,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gradient of the function is: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Hessian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Q.</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this, the optimal step size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iteration k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𝛻f(x) and H = Q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M23) Steepest Descent on Quadratic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the gradient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 and H which is computed in M22 by taking second derivatives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specific variables in specific orders.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 in the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into the gradient function, then compute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Then generate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Repeat until a constraint is met.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One step</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apply Steepest Descent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 =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 [2 0, 0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2(1)+2]=[4,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 length a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4][4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4][2 0, 0 2][4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32/64.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continue and find the next gradient is 0, so stop as we found a minimum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a computer, because of flop, we wouldn’t actually have 0. Common stopping criteria include: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||𝛻𝑓|| &lt;e – gradient becomes close to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&lt; e – terms don’t change much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 max(1, |f(</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relative measure, or we could take the norm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of function val.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computing best step size, we could use a constant, a diminishing one, a small minimization.</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Minimizes a quadratic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½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symmetric positive definite matrix, and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solution to the minimization problem is equivalent to finding x in 𝛻𝐹(𝑥) =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A-conjugate direction: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𝑖</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search direction vectors orthogonal to each other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∀𝑖 ≠ 𝑗.</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also written as &lt;d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&lt;𝑑</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,𝐴𝑑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directions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A-orthogonal or A-conjugate directions. If A = I these vectors are orthogonal in the normal way.</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M24) Using the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a residual vector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method of selecting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changes afterwards.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the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computed with the formula: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We are now at iteration 2. Calculate the Scalar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Use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compute the next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Calculate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use a norm (usually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see if we have small enough value to terminate. If not, repeat steps 5-9.</a:t>
            </a:r>
          </a:p>
          <a:p>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0" name="TextBox 19">
            <a:extLst>
              <a:ext uri="{FF2B5EF4-FFF2-40B4-BE49-F238E27FC236}">
                <a16:creationId xmlns:a16="http://schemas.microsoft.com/office/drawing/2014/main" id="{E525F64A-4062-6CFD-ED71-F2FF14209FFE}"/>
              </a:ext>
            </a:extLst>
          </p:cNvPr>
          <p:cNvSpPr txBox="1"/>
          <p:nvPr/>
        </p:nvSpPr>
        <p:spPr>
          <a:xfrm>
            <a:off x="8441852" y="-49212"/>
            <a:ext cx="2190588" cy="6478697"/>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residual vector 𝑟</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1, 1 8], 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 [3 2]T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1, 1 8][2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-8] [5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2/15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(improved approximation) can be reached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[0.933, -0.0667]</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Calculate the scalar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-0.04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+ 0.04[-8 -8] = [-1.92 1.28]</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[-1.92, 1.28][5 1, 1 8][-1.92 1.28] = 0.1923</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see if we have reached our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=[0.9333,0.0667]+0.192[-1.92 1.28]=[0.5641, 0.1794]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0.1923[5 1, 1 8][-1.92 1.28]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1.0e – 0.4[-0.64, 0.64].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9.051e-0.5</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Linear Programming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core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Simplex Method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error free procedure to maximise a problem that can solve a constraints maximization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minimization problem quickly. These problems are easily graph solvable.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M25) The Simplex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Write out the list of constraints from our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slack variables; tighten inequality constraints to equality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Put the problem into tableau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the most negative entry in the z row and mark that column, evaluate the ratios off the solution column and the positive entries in the our chosen column. Choose the smallest of these and mark that row.</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Divide the row by our chosen value (denoted by our row and column). Then use Gaussian Elimination to clear every other entry in the y column.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Repeat step 4 and 5, until all the entries in the z row are non negative. Then our optimum is achieved.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manufacturing company has two circuit boards, R1 and R2, with different components. R1 has 3 resistors, 1 capacitor, 2 transistors, and 2 inductors, while R2 has 4 resistors, 2 capacitors, and 3 transistors. The company has 2400 resistors, 900 capacitors, 1600 transistors, and 1200 inductors for a day's production. We make a profit of 5p on R1 and 9p on R2. Calculate how many of each circuit board the company should produce daily to maximize its overall profits.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Constraints: We know x &gt;=0, y &gt;= 0. Maximise z(profit) = 5x + 9y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3x+4y&lt;=2400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x+2y&lt;=900 (b), 2x+3y&lt;=1600 (c), 2x&lt;=1200 (d)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Constraints are now: 3x+4y+r = 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x+2y+s  = 900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2x+3y+t = 1600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 + t = 1200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We choose column y, and value 2 (row s), because the ratios are 2400/4, 900/2, 1600/3, of which 900/2 is the smallest.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(𝑧 row) + 9 ∗ (𝑦 row) • (𝑟 row) − 4 ∗ (𝑦 row) • (𝑡 row) − 3 ∗ (𝑦 row),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elided, but we get 𝑧 = 4300, 𝑟 = 100, 𝑦 = 200, 𝑥 = 500 and 𝑢 = 200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 LP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linear programming problem is associated with another problem, known as 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Problem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Duality Principle: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objective function of the minimisation problem reaches its minimum if and only if the objective function of its dual reaches its maximum. And when they do, they are equal.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dual maximization problem by taking the transpose, or a maximization or minimization problem. It might be easier to solve, and ideally we want to solve minimization problems as they’re doable with the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Primal Problem:                  	Dual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Minimise: 𝑍 = 12𝑥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Maximise: 𝑍 = 40y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the constraints:	Subject to the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12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 		2y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16</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8" name="Picture 27">
            <a:extLst>
              <a:ext uri="{FF2B5EF4-FFF2-40B4-BE49-F238E27FC236}">
                <a16:creationId xmlns:a16="http://schemas.microsoft.com/office/drawing/2014/main" id="{4A621863-467E-4F28-838B-2F0C20508B75}"/>
              </a:ext>
            </a:extLst>
          </p:cNvPr>
          <p:cNvPicPr>
            <a:picLocks noChangeAspect="1"/>
          </p:cNvPicPr>
          <p:nvPr/>
        </p:nvPicPr>
        <p:blipFill>
          <a:blip r:embed="rId18"/>
          <a:stretch>
            <a:fillRect/>
          </a:stretch>
        </p:blipFill>
        <p:spPr>
          <a:xfrm>
            <a:off x="8517200" y="3426294"/>
            <a:ext cx="1974249" cy="551289"/>
          </a:xfrm>
          <a:prstGeom prst="rect">
            <a:avLst/>
          </a:prstGeom>
        </p:spPr>
      </p:pic>
      <p:pic>
        <p:nvPicPr>
          <p:cNvPr id="33" name="Picture 32">
            <a:extLst>
              <a:ext uri="{FF2B5EF4-FFF2-40B4-BE49-F238E27FC236}">
                <a16:creationId xmlns:a16="http://schemas.microsoft.com/office/drawing/2014/main" id="{26B7929F-651E-8E41-8C87-0EF7B321C83D}"/>
              </a:ext>
            </a:extLst>
          </p:cNvPr>
          <p:cNvPicPr>
            <a:picLocks noChangeAspect="1"/>
          </p:cNvPicPr>
          <p:nvPr/>
        </p:nvPicPr>
        <p:blipFill>
          <a:blip r:embed="rId19"/>
          <a:stretch>
            <a:fillRect/>
          </a:stretch>
        </p:blipFill>
        <p:spPr>
          <a:xfrm>
            <a:off x="8503540" y="4188045"/>
            <a:ext cx="1987910" cy="499442"/>
          </a:xfrm>
          <a:prstGeom prst="rect">
            <a:avLst/>
          </a:prstGeom>
        </p:spPr>
      </p:pic>
      <p:pic>
        <p:nvPicPr>
          <p:cNvPr id="36" name="Picture 35">
            <a:extLst>
              <a:ext uri="{FF2B5EF4-FFF2-40B4-BE49-F238E27FC236}">
                <a16:creationId xmlns:a16="http://schemas.microsoft.com/office/drawing/2014/main" id="{DCECB76E-545C-1AA0-7EA6-DB29C1826F04}"/>
              </a:ext>
            </a:extLst>
          </p:cNvPr>
          <p:cNvPicPr>
            <a:picLocks noChangeAspect="1"/>
          </p:cNvPicPr>
          <p:nvPr/>
        </p:nvPicPr>
        <p:blipFill rotWithShape="1">
          <a:blip r:embed="rId20"/>
          <a:srcRect r="50570"/>
          <a:stretch/>
        </p:blipFill>
        <p:spPr>
          <a:xfrm>
            <a:off x="8664006" y="6158933"/>
            <a:ext cx="1381233" cy="529170"/>
          </a:xfrm>
          <a:prstGeom prst="rect">
            <a:avLst/>
          </a:prstGeom>
        </p:spPr>
      </p:pic>
      <p:pic>
        <p:nvPicPr>
          <p:cNvPr id="37" name="Picture 36">
            <a:extLst>
              <a:ext uri="{FF2B5EF4-FFF2-40B4-BE49-F238E27FC236}">
                <a16:creationId xmlns:a16="http://schemas.microsoft.com/office/drawing/2014/main" id="{46CCB43E-3656-DF41-27C4-5B2409158D43}"/>
              </a:ext>
            </a:extLst>
          </p:cNvPr>
          <p:cNvPicPr>
            <a:picLocks noChangeAspect="1"/>
          </p:cNvPicPr>
          <p:nvPr/>
        </p:nvPicPr>
        <p:blipFill rotWithShape="1">
          <a:blip r:embed="rId20"/>
          <a:srcRect l="49717" t="3426"/>
          <a:stretch/>
        </p:blipFill>
        <p:spPr>
          <a:xfrm>
            <a:off x="8656705" y="6688103"/>
            <a:ext cx="1388533" cy="505021"/>
          </a:xfrm>
          <a:prstGeom prst="rect">
            <a:avLst/>
          </a:prstGeom>
        </p:spPr>
      </p:pic>
    </p:spTree>
    <p:extLst>
      <p:ext uri="{BB962C8B-B14F-4D97-AF65-F5344CB8AC3E}">
        <p14:creationId xmlns:p14="http://schemas.microsoft.com/office/powerpoint/2010/main" val="91828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4082</TotalTime>
  <Words>13664</Words>
  <Application>Microsoft Office PowerPoint</Application>
  <PresentationFormat>Custom</PresentationFormat>
  <Paragraphs>776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16</cp:revision>
  <dcterms:created xsi:type="dcterms:W3CDTF">2023-04-12T11:38:36Z</dcterms:created>
  <dcterms:modified xsi:type="dcterms:W3CDTF">2023-05-05T21:59:15Z</dcterms:modified>
</cp:coreProperties>
</file>