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297" autoAdjust="0"/>
    <p:restoredTop sz="94660"/>
  </p:normalViewPr>
  <p:slideViewPr>
    <p:cSldViewPr snapToGrid="0">
      <p:cViewPr>
        <p:scale>
          <a:sx n="200" d="100"/>
          <a:sy n="200" d="100"/>
        </p:scale>
        <p:origin x="-8820" y="-44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9ED35-6B89-44F8-882E-804CC2089BD0}" type="datetimeFigureOut">
              <a:rPr lang="en-GB" smtClean="0"/>
              <a:t>04/05/2023</a:t>
            </a:fld>
            <a:endParaRPr lang="en-GB"/>
          </a:p>
        </p:txBody>
      </p:sp>
      <p:sp>
        <p:nvSpPr>
          <p:cNvPr id="4" name="Slide Image Placeholder 3"/>
          <p:cNvSpPr>
            <a:spLocks noGrp="1" noRot="1" noChangeAspect="1"/>
          </p:cNvSpPr>
          <p:nvPr>
            <p:ph type="sldImg" idx="2"/>
          </p:nvPr>
        </p:nvSpPr>
        <p:spPr>
          <a:xfrm>
            <a:off x="1233488" y="1143000"/>
            <a:ext cx="43910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67CF1-F482-49FD-9460-66552510BFD2}" type="slidenum">
              <a:rPr lang="en-GB" smtClean="0"/>
              <a:t>‹#›</a:t>
            </a:fld>
            <a:endParaRPr lang="en-GB"/>
          </a:p>
        </p:txBody>
      </p:sp>
    </p:spTree>
    <p:extLst>
      <p:ext uri="{BB962C8B-B14F-4D97-AF65-F5344CB8AC3E}">
        <p14:creationId xmlns:p14="http://schemas.microsoft.com/office/powerpoint/2010/main" val="248280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D967CF1-F482-49FD-9460-66552510BFD2}" type="slidenum">
              <a:rPr lang="en-GB" smtClean="0"/>
              <a:t>1</a:t>
            </a:fld>
            <a:endParaRPr lang="en-GB"/>
          </a:p>
        </p:txBody>
      </p:sp>
    </p:spTree>
    <p:extLst>
      <p:ext uri="{BB962C8B-B14F-4D97-AF65-F5344CB8AC3E}">
        <p14:creationId xmlns:p14="http://schemas.microsoft.com/office/powerpoint/2010/main" val="4272980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2CD137-8413-487D-8C58-71AC23684686}" type="datetimeFigureOut">
              <a:rPr lang="en-GB" smtClean="0"/>
              <a:t>04/05/2023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150721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CD137-8413-487D-8C58-71AC23684686}" type="datetimeFigureOut">
              <a:rPr lang="en-GB" smtClean="0"/>
              <a:t>04/05/2023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235630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CD137-8413-487D-8C58-71AC23684686}" type="datetimeFigureOut">
              <a:rPr lang="en-GB" smtClean="0"/>
              <a:t>04/05/2023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91753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CD137-8413-487D-8C58-71AC23684686}" type="datetimeFigureOut">
              <a:rPr lang="en-GB" smtClean="0"/>
              <a:t>04/05/2023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772487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CD137-8413-487D-8C58-71AC23684686}" type="datetimeFigureOut">
              <a:rPr lang="en-GB" smtClean="0"/>
              <a:t>04/05/2023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87408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2CD137-8413-487D-8C58-71AC23684686}" type="datetimeFigureOut">
              <a:rPr lang="en-GB" smtClean="0"/>
              <a:t>04/05/2023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359098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2CD137-8413-487D-8C58-71AC23684686}" type="datetimeFigureOut">
              <a:rPr lang="en-GB" smtClean="0"/>
              <a:t>04/05/2023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383653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2CD137-8413-487D-8C58-71AC23684686}" type="datetimeFigureOut">
              <a:rPr lang="en-GB" smtClean="0"/>
              <a:t>04/05/2023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2483379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CD137-8413-487D-8C58-71AC23684686}" type="datetimeFigureOut">
              <a:rPr lang="en-GB" smtClean="0"/>
              <a:t>04/05/2023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2300163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692CD137-8413-487D-8C58-71AC23684686}" type="datetimeFigureOut">
              <a:rPr lang="en-GB" smtClean="0"/>
              <a:t>04/05/2023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573448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692CD137-8413-487D-8C58-71AC23684686}" type="datetimeFigureOut">
              <a:rPr lang="en-GB" smtClean="0"/>
              <a:t>04/05/2023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98E5C4-33E8-4435-9483-A3648186A590}" type="slidenum">
              <a:rPr lang="en-GB" smtClean="0"/>
              <a:t>‹#›</a:t>
            </a:fld>
            <a:endParaRPr lang="en-GB"/>
          </a:p>
        </p:txBody>
      </p:sp>
    </p:spTree>
    <p:extLst>
      <p:ext uri="{BB962C8B-B14F-4D97-AF65-F5344CB8AC3E}">
        <p14:creationId xmlns:p14="http://schemas.microsoft.com/office/powerpoint/2010/main" val="38353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692CD137-8413-487D-8C58-71AC23684686}" type="datetimeFigureOut">
              <a:rPr lang="en-GB" smtClean="0"/>
              <a:t>04/05/2023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0498E5C4-33E8-4435-9483-A3648186A590}" type="slidenum">
              <a:rPr lang="en-GB" smtClean="0"/>
              <a:t>‹#›</a:t>
            </a:fld>
            <a:endParaRPr lang="en-GB"/>
          </a:p>
        </p:txBody>
      </p:sp>
    </p:spTree>
    <p:extLst>
      <p:ext uri="{BB962C8B-B14F-4D97-AF65-F5344CB8AC3E}">
        <p14:creationId xmlns:p14="http://schemas.microsoft.com/office/powerpoint/2010/main" val="631866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62B02E-DABB-E91C-A085-1D73F5555595}"/>
              </a:ext>
            </a:extLst>
          </p:cNvPr>
          <p:cNvSpPr txBox="1"/>
          <p:nvPr/>
        </p:nvSpPr>
        <p:spPr>
          <a:xfrm>
            <a:off x="-69850" y="-50800"/>
            <a:ext cx="1682750" cy="6140142"/>
          </a:xfrm>
          <a:prstGeom prst="rect">
            <a:avLst/>
          </a:prstGeom>
          <a:noFill/>
        </p:spPr>
        <p:txBody>
          <a:bodyPr wrap="square" rtlCol="0">
            <a:spAutoFit/>
          </a:bodyPr>
          <a:lstStyle/>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Compilers</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Lexical &amp; Syntax Analysis (Producing an AST) -&gt;</a:t>
            </a:r>
            <a:r>
              <a:rPr lang="en-GB" sz="500"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rPr>
              <a:t> Semantic Analysis (Producing a Symbol Table / Typed AST) </a:t>
            </a:r>
            <a:r>
              <a:rPr lang="en-GB" sz="500" kern="100" spc="-46" dirty="0">
                <a:latin typeface="Verdana" panose="020B0604030504040204" pitchFamily="34" charset="0"/>
                <a:ea typeface="Verdana" panose="020B0604030504040204" pitchFamily="34" charset="0"/>
                <a:cs typeface="Courier New" panose="02070309020205020404" pitchFamily="49" charset="0"/>
              </a:rPr>
              <a:t>-&gt; </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rPr>
              <a:t>Runtime Memory organization -&gt; </a:t>
            </a: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IR Generation (Making an IR of assembly code. Optimizations) -&gt; Assembly Generation (writing the assembly string based on our IR).</a:t>
            </a:r>
            <a:endPar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 Compilers – Lexical Analysis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Transforming a stream of characters into tokens, based on the </a:t>
            </a:r>
            <a:r>
              <a:rPr lang="en-GB" sz="500" b="1" kern="100" spc="-46" dirty="0">
                <a:latin typeface="Verdana" panose="020B0604030504040204" pitchFamily="34" charset="0"/>
                <a:ea typeface="Verdana" panose="020B0604030504040204" pitchFamily="34" charset="0"/>
                <a:cs typeface="Courier New" panose="02070309020205020404" pitchFamily="49" charset="0"/>
              </a:rPr>
              <a:t>formal description of tokens</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Lexical Analyser made of </a:t>
            </a:r>
            <a:r>
              <a:rPr lang="en-GB" sz="500" b="1" kern="100" spc="-46" dirty="0">
                <a:latin typeface="Verdana" panose="020B0604030504040204" pitchFamily="34" charset="0"/>
                <a:ea typeface="Verdana" panose="020B0604030504040204" pitchFamily="34" charset="0"/>
                <a:cs typeface="Courier New" panose="02070309020205020404" pitchFamily="49" charset="0"/>
              </a:rPr>
              <a:t>Regular Expressions.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1.1) Identifier Tokens (Part of Lexical Analysis):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LA uses fast string lookup with hash function.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 Keyword Identifiers</a:t>
            </a:r>
            <a:r>
              <a:rPr lang="en-GB" sz="500" kern="100" spc="-46" dirty="0">
                <a:latin typeface="Verdana" panose="020B0604030504040204" pitchFamily="34" charset="0"/>
                <a:ea typeface="Verdana" panose="020B0604030504040204" pitchFamily="34" charset="0"/>
                <a:cs typeface="Courier New" panose="02070309020205020404" pitchFamily="49" charset="0"/>
              </a:rPr>
              <a:t>: Special reserved words in language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’class’ → CLASS, ’while’ → WHILE, etc.  2) </a:t>
            </a:r>
            <a:r>
              <a:rPr lang="en-GB" sz="500" b="1" kern="100" spc="-46" dirty="0">
                <a:latin typeface="Verdana" panose="020B0604030504040204" pitchFamily="34" charset="0"/>
                <a:ea typeface="Verdana" panose="020B0604030504040204" pitchFamily="34" charset="0"/>
                <a:cs typeface="Courier New" panose="02070309020205020404" pitchFamily="49" charset="0"/>
              </a:rPr>
              <a:t>2) Non-Keyword Identifiers </a:t>
            </a:r>
            <a:r>
              <a:rPr lang="en-GB" sz="500" kern="100" spc="-46" dirty="0">
                <a:latin typeface="Verdana" panose="020B0604030504040204" pitchFamily="34" charset="0"/>
                <a:ea typeface="Verdana" panose="020B0604030504040204" pitchFamily="34" charset="0"/>
                <a:cs typeface="Courier New" panose="02070309020205020404" pitchFamily="49" charset="0"/>
              </a:rPr>
              <a:t>Programmer defined identifiers, such as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varnames</a:t>
            </a:r>
            <a:r>
              <a:rPr lang="en-GB" sz="500" kern="100" spc="-46" dirty="0">
                <a:latin typeface="Verdana" panose="020B0604030504040204" pitchFamily="34" charset="0"/>
                <a:ea typeface="Verdana" panose="020B0604030504040204" pitchFamily="34" charset="0"/>
                <a:cs typeface="Courier New" panose="02070309020205020404" pitchFamily="49" charset="0"/>
              </a:rPr>
              <a:t>. A generic token used that uses the provided string name. ’var1’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IDENT(”var1”)</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Literal Tokens </a:t>
            </a:r>
            <a:r>
              <a:rPr lang="en-GB" sz="500" kern="100" spc="-46" dirty="0">
                <a:latin typeface="Verdana" panose="020B0604030504040204" pitchFamily="34" charset="0"/>
                <a:ea typeface="Verdana" panose="020B0604030504040204" pitchFamily="34" charset="0"/>
                <a:cs typeface="Courier New" panose="02070309020205020404" pitchFamily="49" charset="0"/>
              </a:rPr>
              <a:t>are constant values embedded in the program (INTEGER(13), FLOAT(17.03), STRING(“hi”))</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Other tokens: </a:t>
            </a:r>
            <a:r>
              <a:rPr lang="en-GB" sz="500" kern="100" spc="-46" dirty="0">
                <a:latin typeface="Verdana" panose="020B0604030504040204" pitchFamily="34" charset="0"/>
                <a:ea typeface="Verdana" panose="020B0604030504040204" pitchFamily="34" charset="0"/>
                <a:cs typeface="Courier New" panose="02070309020205020404" pitchFamily="49" charset="0"/>
              </a:rPr>
              <a:t>Operators, whitespace, comments, pre-processing directives and Macros (think back to WACC).</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1.2) Regular Expressions Rules</a:t>
            </a:r>
          </a:p>
          <a:p>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Can’t be recursive</a:t>
            </a:r>
            <a:r>
              <a:rPr lang="en-GB" sz="500" kern="100" spc="-46" dirty="0">
                <a:latin typeface="Verdana" panose="020B0604030504040204" pitchFamily="34" charset="0"/>
                <a:ea typeface="Verdana" panose="020B0604030504040204" pitchFamily="34" charset="0"/>
                <a:cs typeface="Courier New" panose="02070309020205020404" pitchFamily="49" charset="0"/>
              </a:rPr>
              <a:t>. Regexes match strings.</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Rule – Description – Example: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a</a:t>
            </a:r>
            <a:r>
              <a:rPr lang="en-GB" sz="500" kern="100" spc="-46" dirty="0">
                <a:latin typeface="Verdana" panose="020B0604030504040204" pitchFamily="34" charset="0"/>
                <a:ea typeface="Verdana" panose="020B0604030504040204" pitchFamily="34" charset="0"/>
                <a:cs typeface="Courier New" panose="02070309020205020404" pitchFamily="49" charset="0"/>
              </a:rPr>
              <a:t> - matches a symbol - </a:t>
            </a:r>
            <a:r>
              <a:rPr lang="en-GB" sz="500" i="1" kern="100" spc="-46" dirty="0">
                <a:latin typeface="Courier New" panose="02070309020205020404" pitchFamily="49" charset="0"/>
                <a:ea typeface="Verdana" panose="020B0604030504040204" pitchFamily="34" charset="0"/>
                <a:cs typeface="Courier New" panose="02070309020205020404" pitchFamily="49" charset="0"/>
              </a:rPr>
              <a:t>x</a:t>
            </a:r>
            <a:r>
              <a:rPr lang="en-GB" sz="500" kern="100" spc="-46" dirty="0">
                <a:latin typeface="Verdana" panose="020B0604030504040204" pitchFamily="34" charset="0"/>
                <a:ea typeface="Verdana" panose="020B0604030504040204" pitchFamily="34" charset="0"/>
                <a:cs typeface="Courier New" panose="02070309020205020404" pitchFamily="49" charset="0"/>
              </a:rPr>
              <a:t> matches ’x’ only.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\symbol</a:t>
            </a:r>
            <a:r>
              <a:rPr lang="en-GB" sz="500" kern="100" spc="-46" dirty="0">
                <a:latin typeface="Verdana" panose="020B0604030504040204" pitchFamily="34" charset="0"/>
                <a:ea typeface="Verdana" panose="020B0604030504040204" pitchFamily="34" charset="0"/>
                <a:cs typeface="Courier New" panose="02070309020205020404" pitchFamily="49" charset="0"/>
              </a:rPr>
              <a:t> - Escapes a regex character. </a:t>
            </a:r>
            <a:r>
              <a:rPr lang="en-GB" sz="500" i="1" kern="100" spc="-46" dirty="0">
                <a:latin typeface="Courier New" panose="02070309020205020404" pitchFamily="49" charset="0"/>
                <a:ea typeface="Verdana" panose="020B0604030504040204" pitchFamily="34" charset="0"/>
                <a:cs typeface="Courier New" panose="02070309020205020404" pitchFamily="49" charset="0"/>
              </a:rPr>
              <a: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matches ‘(‘ only</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a:t>
            </a:r>
            <a:r>
              <a:rPr lang="el-GR" sz="500" kern="100" spc="-46" dirty="0">
                <a:latin typeface="Verdana" panose="020B0604030504040204" pitchFamily="34" charset="0"/>
                <a:ea typeface="Verdana" panose="020B0604030504040204" pitchFamily="34" charset="0"/>
                <a:cs typeface="Courier New" panose="02070309020205020404" pitchFamily="49" charset="0"/>
              </a:rPr>
              <a:t> </a:t>
            </a:r>
            <a:r>
              <a:rPr lang="el-GR" sz="600" kern="100" spc="-46" dirty="0">
                <a:latin typeface="Courier New" panose="02070309020205020404" pitchFamily="49" charset="0"/>
                <a:ea typeface="Verdana" panose="020B0604030504040204" pitchFamily="34" charset="0"/>
                <a:cs typeface="Courier New" panose="02070309020205020404" pitchFamily="49" charset="0"/>
              </a:rPr>
              <a:t>ϵ</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6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matches the empty string.</a:t>
            </a:r>
            <a:r>
              <a:rPr lang="en-GB" sz="600" kern="100" spc="-46" dirty="0">
                <a:latin typeface="Verdana" panose="020B0604030504040204" pitchFamily="34" charset="0"/>
                <a:ea typeface="Verdana" panose="020B0604030504040204" pitchFamily="34" charset="0"/>
                <a:cs typeface="Courier New" panose="02070309020205020404" pitchFamily="49" charset="0"/>
              </a:rPr>
              <a:t> </a:t>
            </a:r>
            <a:r>
              <a:rPr lang="el-GR" sz="600" kern="100" spc="-46" dirty="0">
                <a:latin typeface="Courier New" panose="02070309020205020404" pitchFamily="49" charset="0"/>
                <a:ea typeface="Verdana" panose="020B0604030504040204" pitchFamily="34" charset="0"/>
                <a:cs typeface="Courier New" panose="02070309020205020404" pitchFamily="49" charset="0"/>
              </a:rPr>
              <a:t>ϵ</a:t>
            </a:r>
            <a:r>
              <a:rPr lang="en-GB" sz="600" kern="100" spc="-46" dirty="0">
                <a:latin typeface="Courier New" panose="02070309020205020404" pitchFamily="49"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 matches “” only</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4)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1</a:t>
            </a:r>
            <a:r>
              <a:rPr lang="en-GB" sz="500" kern="100" spc="-46" dirty="0">
                <a:latin typeface="Verdana" panose="020B0604030504040204" pitchFamily="34" charset="0"/>
                <a:ea typeface="Verdana" panose="020B0604030504040204" pitchFamily="34" charset="0"/>
                <a:cs typeface="Courier New" panose="02070309020205020404" pitchFamily="49" charset="0"/>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2 </a:t>
            </a:r>
            <a:r>
              <a:rPr lang="en-GB" sz="500" kern="100" spc="-46" dirty="0">
                <a:latin typeface="Verdana" panose="020B0604030504040204" pitchFamily="34" charset="0"/>
                <a:ea typeface="Verdana" panose="020B0604030504040204" pitchFamily="34" charset="0"/>
                <a:cs typeface="Courier New" panose="02070309020205020404" pitchFamily="49" charset="0"/>
              </a:rPr>
              <a:t>– matches adjacent as a combined rule - </a:t>
            </a:r>
            <a:r>
              <a:rPr lang="en-GB" sz="600" kern="100" spc="-46" dirty="0">
                <a:latin typeface="Courier New" panose="02070309020205020404" pitchFamily="49" charset="0"/>
                <a:ea typeface="Verdana" panose="020B0604030504040204" pitchFamily="34" charset="0"/>
                <a:cs typeface="Courier New" panose="02070309020205020404" pitchFamily="49" charset="0"/>
              </a:rPr>
              <a:t>ab89</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matches ’ab89’ only</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5) 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1</a:t>
            </a:r>
            <a:r>
              <a:rPr lang="en-GB" sz="500" kern="100" spc="-46" dirty="0">
                <a:latin typeface="Verdana" panose="020B0604030504040204" pitchFamily="34" charset="0"/>
                <a:ea typeface="Verdana" panose="020B0604030504040204" pitchFamily="34" charset="0"/>
                <a:cs typeface="Courier New" panose="02070309020205020404" pitchFamily="49" charset="0"/>
              </a:rPr>
              <a:t>|R</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2 </a:t>
            </a:r>
            <a:r>
              <a:rPr lang="en-GB" sz="500" kern="100" spc="-46" dirty="0">
                <a:latin typeface="Verdana" panose="020B0604030504040204" pitchFamily="34" charset="0"/>
                <a:ea typeface="Verdana" panose="020B0604030504040204" pitchFamily="34" charset="0"/>
                <a:cs typeface="Courier New" panose="02070309020205020404" pitchFamily="49" charset="0"/>
              </a:rPr>
              <a:t>– alternation, match one regex or the other.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abc|1 matches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abc</a:t>
            </a:r>
            <a:r>
              <a:rPr lang="en-GB" sz="500" kern="100" spc="-46" dirty="0">
                <a:latin typeface="Verdana" panose="020B0604030504040204" pitchFamily="34" charset="0"/>
                <a:ea typeface="Verdana" panose="020B0604030504040204" pitchFamily="34" charset="0"/>
                <a:cs typeface="Courier New" panose="02070309020205020404" pitchFamily="49" charset="0"/>
              </a:rPr>
              <a:t>” or “1”</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6) (R) – group regexes together,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a|b</a:t>
            </a:r>
            <a:r>
              <a:rPr lang="en-GB" sz="500" kern="100" spc="-46" dirty="0">
                <a:latin typeface="Verdana" panose="020B0604030504040204" pitchFamily="34" charset="0"/>
                <a:ea typeface="Verdana" panose="020B0604030504040204" pitchFamily="34" charset="0"/>
                <a:cs typeface="Courier New" panose="02070309020205020404" pitchFamily="49" charset="0"/>
              </a:rPr>
              <a:t>)c matches ‘ac’ and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bc</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7) R+ - matches one or more repetitions of R,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a|b|j</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matches all non-empty strings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a,b</a:t>
            </a:r>
            <a:r>
              <a:rPr lang="en-GB" sz="500" kern="100" spc="-46" dirty="0">
                <a:latin typeface="Verdana" panose="020B0604030504040204" pitchFamily="34" charset="0"/>
                <a:ea typeface="Verdana" panose="020B0604030504040204" pitchFamily="34" charset="0"/>
                <a:cs typeface="Courier New" panose="02070309020205020404" pitchFamily="49" charset="0"/>
              </a:rPr>
              <a:t> &amp; j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abbjab</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8) R* - Zero or more repetitions. R* equivalent to (R+)|ϵ</a:t>
            </a:r>
            <a:endParaRPr lang="en-GB" sz="500" b="1" kern="100" spc="-46" dirty="0">
              <a:latin typeface="Courier New" panose="02070309020205020404" pitchFamily="49" charset="0"/>
              <a:ea typeface="Verdana" panose="020B0604030504040204" pitchFamily="34" charset="0"/>
              <a:cs typeface="Courier New" panose="02070309020205020404" pitchFamily="49" charset="0"/>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Precedence </a:t>
            </a:r>
            <a:r>
              <a:rPr lang="en-GB" sz="500" kern="100" spc="-46" dirty="0">
                <a:latin typeface="Verdana" panose="020B0604030504040204" pitchFamily="34" charset="0"/>
                <a:ea typeface="Verdana" panose="020B0604030504040204" pitchFamily="34" charset="0"/>
                <a:cs typeface="Courier New" panose="02070309020205020404" pitchFamily="49" charset="0"/>
              </a:rPr>
              <a:t>from highest to lowest: grouping, repetition, concatenation, alternation. We can derive these compound rules which are much more useful:</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Rule – Description – Example: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R? – Zero or One occurrence – a? matches “ and “a”.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a:t>
            </a:r>
            <a:r>
              <a:rPr lang="en-GB" sz="600" kern="100" spc="-46" dirty="0">
                <a:latin typeface="Courier New" panose="02070309020205020404" pitchFamily="49"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 wildcard, matches any possible string.</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a:t>
            </a:r>
            <a:r>
              <a:rPr lang="en-GB" sz="600" i="1" kern="100" spc="-46" dirty="0" err="1">
                <a:latin typeface="Courier New" panose="02070309020205020404" pitchFamily="49" charset="0"/>
                <a:ea typeface="Verdana" panose="020B0604030504040204" pitchFamily="34" charset="0"/>
                <a:cs typeface="Courier New" panose="02070309020205020404" pitchFamily="49" charset="0"/>
              </a:rPr>
              <a:t>abcd</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 Character set, match any chars in set.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4) </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[0-9] </a:t>
            </a:r>
            <a:r>
              <a:rPr lang="en-GB" sz="500" kern="100" spc="-46" dirty="0">
                <a:latin typeface="Verdana" panose="020B0604030504040204" pitchFamily="34" charset="0"/>
                <a:ea typeface="Verdana" panose="020B0604030504040204" pitchFamily="34" charset="0"/>
                <a:cs typeface="Courier New" panose="02070309020205020404" pitchFamily="49" charset="0"/>
              </a:rPr>
              <a:t>or </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[a-</a:t>
            </a:r>
            <a:r>
              <a:rPr lang="en-GB" sz="600" i="1" kern="100" spc="-46" dirty="0" err="1">
                <a:latin typeface="Courier New" panose="02070309020205020404" pitchFamily="49" charset="0"/>
                <a:ea typeface="Verdana" panose="020B0604030504040204" pitchFamily="34" charset="0"/>
                <a:cs typeface="Courier New" panose="02070309020205020404" pitchFamily="49" charset="0"/>
              </a:rPr>
              <a:t>zA</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-z]</a:t>
            </a:r>
            <a:r>
              <a:rPr lang="en-GB" sz="500" i="1"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match a single number from 0 to 9, or any alphabet character.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5) </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a:t>
            </a:r>
            <a:r>
              <a:rPr lang="en-GB" sz="600" i="1" kern="100" spc="-46" dirty="0" err="1">
                <a:latin typeface="Courier New" panose="02070309020205020404" pitchFamily="49" charset="0"/>
                <a:ea typeface="Verdana" panose="020B0604030504040204" pitchFamily="34" charset="0"/>
                <a:cs typeface="Courier New" panose="02070309020205020404" pitchFamily="49" charset="0"/>
              </a:rPr>
              <a:t>abc</a:t>
            </a:r>
            <a:r>
              <a:rPr lang="en-GB" sz="600" i="1" kern="100" spc="-46" dirty="0">
                <a:latin typeface="Courier New" panose="02070309020205020404" pitchFamily="49"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 match any character</a:t>
            </a:r>
            <a:r>
              <a:rPr lang="en-GB" sz="500" i="1" kern="100" spc="-46" dirty="0">
                <a:latin typeface="Verdana" panose="020B0604030504040204" pitchFamily="34" charset="0"/>
                <a:ea typeface="Verdana" panose="020B0604030504040204" pitchFamily="34" charset="0"/>
                <a:cs typeface="Courier New" panose="02070309020205020404" pitchFamily="49" charset="0"/>
              </a:rPr>
              <a:t> except</a:t>
            </a:r>
            <a:r>
              <a:rPr lang="en-GB" sz="500" kern="100" spc="-46" dirty="0">
                <a:latin typeface="Verdana" panose="020B0604030504040204" pitchFamily="34" charset="0"/>
                <a:ea typeface="Verdana" panose="020B0604030504040204" pitchFamily="34" charset="0"/>
                <a:cs typeface="Courier New" panose="02070309020205020404" pitchFamily="49" charset="0"/>
              </a:rPr>
              <a:t> those in the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set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can use these in </a:t>
            </a:r>
            <a:r>
              <a:rPr lang="en-GB" sz="500" b="1" kern="100" spc="-46" dirty="0">
                <a:latin typeface="Verdana" panose="020B0604030504040204" pitchFamily="34" charset="0"/>
                <a:ea typeface="Verdana" panose="020B0604030504040204" pitchFamily="34" charset="0"/>
                <a:cs typeface="Courier New" panose="02070309020205020404" pitchFamily="49" charset="0"/>
              </a:rPr>
              <a:t>production rules: </a:t>
            </a:r>
          </a:p>
          <a:p>
            <a:r>
              <a:rPr lang="en-GB" sz="500" kern="100" spc="-46" dirty="0" err="1">
                <a:latin typeface="Courier New" panose="02070309020205020404" pitchFamily="49" charset="0"/>
                <a:ea typeface="Verdana" panose="020B0604030504040204" pitchFamily="34" charset="0"/>
                <a:cs typeface="Courier New" panose="02070309020205020404" pitchFamily="49" charset="0"/>
              </a:rPr>
              <a:t>SignedInt</a:t>
            </a:r>
            <a:r>
              <a:rPr lang="en-GB" sz="500" kern="100" spc="-46" dirty="0">
                <a:latin typeface="Verdana" panose="020B0604030504040204" pitchFamily="34" charset="0"/>
                <a:ea typeface="Verdana" panose="020B0604030504040204" pitchFamily="34" charset="0"/>
                <a:cs typeface="Courier New" panose="02070309020205020404" pitchFamily="49" charset="0"/>
              </a:rPr>
              <a:t> → (+|−)? Int</a:t>
            </a:r>
          </a:p>
          <a:p>
            <a:r>
              <a:rPr lang="en-GB" sz="500" kern="100" spc="-46" dirty="0">
                <a:latin typeface="Courier New" panose="02070309020205020404" pitchFamily="49" charset="0"/>
                <a:ea typeface="Verdana" panose="020B0604030504040204" pitchFamily="34" charset="0"/>
                <a:cs typeface="Courier New" panose="02070309020205020404" pitchFamily="49" charset="0"/>
              </a:rPr>
              <a:t>Keyword</a:t>
            </a:r>
            <a:r>
              <a:rPr lang="en-GB" sz="500" kern="100" spc="-46" dirty="0">
                <a:latin typeface="Verdana" panose="020B0604030504040204" pitchFamily="34" charset="0"/>
                <a:ea typeface="Verdana" panose="020B0604030504040204" pitchFamily="34" charset="0"/>
                <a:cs typeface="Courier New" panose="02070309020205020404" pitchFamily="49" charset="0"/>
              </a:rPr>
              <a:t> → ′ if′ | ′while′ | ′do′</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When one or more expression matches, we choose the </a:t>
            </a:r>
            <a:r>
              <a:rPr lang="en-GB" sz="500" b="1" kern="100" spc="-46" dirty="0">
                <a:latin typeface="Verdana" panose="020B0604030504040204" pitchFamily="34" charset="0"/>
                <a:ea typeface="Verdana" panose="020B0604030504040204" pitchFamily="34" charset="0"/>
                <a:cs typeface="Courier New" panose="02070309020205020404" pitchFamily="49" charset="0"/>
              </a:rPr>
              <a:t>longest matching character sequence</a:t>
            </a:r>
            <a:r>
              <a:rPr lang="en-GB" sz="500" kern="100" spc="-46" dirty="0">
                <a:latin typeface="Verdana" panose="020B0604030504040204" pitchFamily="34" charset="0"/>
                <a:ea typeface="Verdana" panose="020B0604030504040204" pitchFamily="34" charset="0"/>
                <a:cs typeface="Courier New" panose="02070309020205020404" pitchFamily="49" charset="0"/>
              </a:rPr>
              <a:t>. Else, regex rules are ordered, with earlier rules taking precedence.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Lexical Analysers using Regex like this are quite easy to write, but it becomes hard to change token rules. In practice we use </a:t>
            </a:r>
            <a:r>
              <a:rPr lang="en-GB" sz="500" b="1" kern="100" spc="-46" dirty="0">
                <a:latin typeface="Verdana" panose="020B0604030504040204" pitchFamily="34" charset="0"/>
                <a:ea typeface="Verdana" panose="020B0604030504040204" pitchFamily="34" charset="0"/>
                <a:cs typeface="Courier New" panose="02070309020205020404" pitchFamily="49" charset="0"/>
              </a:rPr>
              <a:t>Lexical Analyser Generators</a:t>
            </a:r>
            <a:r>
              <a:rPr lang="en-GB" sz="500" kern="100" spc="-46" dirty="0">
                <a:latin typeface="Verdana" panose="020B0604030504040204" pitchFamily="34" charset="0"/>
                <a:ea typeface="Verdana" panose="020B0604030504040204" pitchFamily="34" charset="0"/>
                <a:cs typeface="Courier New" panose="02070309020205020404" pitchFamily="49" charset="0"/>
              </a:rPr>
              <a:t>, which take programmer defined token structures and functions based on the formal language definition to produce a </a:t>
            </a:r>
            <a:r>
              <a:rPr lang="en-GB" sz="500" b="1" kern="100" spc="-46" dirty="0">
                <a:latin typeface="Verdana" panose="020B0604030504040204" pitchFamily="34" charset="0"/>
                <a:ea typeface="Verdana" panose="020B0604030504040204" pitchFamily="34" charset="0"/>
                <a:cs typeface="Courier New" panose="02070309020205020404" pitchFamily="49" charset="0"/>
              </a:rPr>
              <a:t>tokenizer</a:t>
            </a:r>
            <a:r>
              <a:rPr lang="en-GB" sz="500" kern="100" spc="-46" dirty="0">
                <a:latin typeface="Verdana" panose="020B0604030504040204" pitchFamily="34" charset="0"/>
                <a:ea typeface="Verdana" panose="020B0604030504040204" pitchFamily="34" charset="0"/>
                <a:cs typeface="Courier New" panose="02070309020205020404" pitchFamily="49" charset="0"/>
              </a:rPr>
              <a:t> (program input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 generate a Lexical Analyser, we first write our </a:t>
            </a:r>
            <a:r>
              <a:rPr lang="en-GB" sz="500" i="1" kern="100" spc="-46" dirty="0">
                <a:latin typeface="Verdana" panose="020B0604030504040204" pitchFamily="34" charset="0"/>
                <a:ea typeface="Verdana" panose="020B0604030504040204" pitchFamily="34" charset="0"/>
                <a:cs typeface="Courier New" panose="02070309020205020404" pitchFamily="49" charset="0"/>
              </a:rPr>
              <a:t>Regular Expressions </a:t>
            </a:r>
            <a:r>
              <a:rPr lang="en-GB" sz="500" kern="100" spc="-46" dirty="0">
                <a:latin typeface="Verdana" panose="020B0604030504040204" pitchFamily="34" charset="0"/>
                <a:ea typeface="Verdana" panose="020B0604030504040204" pitchFamily="34" charset="0"/>
                <a:cs typeface="Courier New" panose="02070309020205020404" pitchFamily="49" charset="0"/>
              </a:rPr>
              <a:t>and then use </a:t>
            </a:r>
            <a:r>
              <a:rPr lang="en-GB" sz="500" b="1" kern="100" spc="-46" dirty="0">
                <a:latin typeface="Verdana" panose="020B0604030504040204" pitchFamily="34" charset="0"/>
                <a:ea typeface="Verdana" panose="020B0604030504040204" pitchFamily="34" charset="0"/>
                <a:cs typeface="Courier New" panose="02070309020205020404" pitchFamily="49" charset="0"/>
              </a:rPr>
              <a:t>Thompson’s Construction</a:t>
            </a:r>
            <a:r>
              <a:rPr lang="en-GB" sz="500" kern="100" spc="-46" dirty="0">
                <a:latin typeface="Verdana" panose="020B0604030504040204" pitchFamily="34" charset="0"/>
                <a:ea typeface="Verdana" panose="020B0604030504040204" pitchFamily="34" charset="0"/>
                <a:cs typeface="Courier New" panose="02070309020205020404" pitchFamily="49" charset="0"/>
              </a:rPr>
              <a:t> to convert to a </a:t>
            </a:r>
            <a:r>
              <a:rPr lang="en-GB" sz="500" i="1" kern="100" spc="-46" dirty="0">
                <a:latin typeface="Verdana" panose="020B0604030504040204" pitchFamily="34" charset="0"/>
                <a:ea typeface="Verdana" panose="020B0604030504040204" pitchFamily="34" charset="0"/>
                <a:cs typeface="Courier New" panose="02070309020205020404" pitchFamily="49" charset="0"/>
              </a:rPr>
              <a:t>Non-deterministic Finite Automata.</a:t>
            </a:r>
            <a:r>
              <a:rPr lang="en-GB" sz="500" kern="100" spc="-46" dirty="0">
                <a:latin typeface="Verdana" panose="020B0604030504040204" pitchFamily="34" charset="0"/>
                <a:ea typeface="Verdana" panose="020B0604030504040204" pitchFamily="34" charset="0"/>
                <a:cs typeface="Courier New" panose="02070309020205020404" pitchFamily="49" charset="0"/>
              </a:rPr>
              <a:t> Then use </a:t>
            </a:r>
            <a:r>
              <a:rPr lang="en-GB" sz="500" b="1" kern="100" spc="-46" dirty="0">
                <a:latin typeface="Verdana" panose="020B0604030504040204" pitchFamily="34" charset="0"/>
                <a:ea typeface="Verdana" panose="020B0604030504040204" pitchFamily="34" charset="0"/>
                <a:cs typeface="Courier New" panose="02070309020205020404" pitchFamily="49" charset="0"/>
              </a:rPr>
              <a:t>Subset Construction </a:t>
            </a:r>
            <a:r>
              <a:rPr lang="en-GB" sz="500" kern="100" spc="-46" dirty="0">
                <a:latin typeface="Verdana" panose="020B0604030504040204" pitchFamily="34" charset="0"/>
                <a:ea typeface="Verdana" panose="020B0604030504040204" pitchFamily="34" charset="0"/>
                <a:cs typeface="Courier New" panose="02070309020205020404" pitchFamily="49" charset="0"/>
              </a:rPr>
              <a:t>to convert to a </a:t>
            </a:r>
            <a:r>
              <a:rPr lang="en-GB" sz="500" i="1" kern="100" spc="-46" dirty="0">
                <a:latin typeface="Verdana" panose="020B0604030504040204" pitchFamily="34" charset="0"/>
                <a:ea typeface="Verdana" panose="020B0604030504040204" pitchFamily="34" charset="0"/>
                <a:cs typeface="Courier New" panose="02070309020205020404" pitchFamily="49" charset="0"/>
              </a:rPr>
              <a:t>Deterministic Finite Automata</a:t>
            </a:r>
            <a:r>
              <a:rPr lang="en-GB" sz="500" kern="100" spc="-46" dirty="0">
                <a:latin typeface="Verdana" panose="020B0604030504040204" pitchFamily="34" charset="0"/>
                <a:ea typeface="Verdana" panose="020B0604030504040204" pitchFamily="34" charset="0"/>
                <a:cs typeface="Courier New" panose="02070309020205020404" pitchFamily="49" charset="0"/>
              </a:rPr>
              <a:t>. We can do </a:t>
            </a:r>
            <a:r>
              <a:rPr lang="en-GB" sz="500" b="1" kern="100" spc="-46" dirty="0">
                <a:latin typeface="Verdana" panose="020B0604030504040204" pitchFamily="34" charset="0"/>
                <a:ea typeface="Verdana" panose="020B0604030504040204" pitchFamily="34" charset="0"/>
                <a:cs typeface="Courier New" panose="02070309020205020404" pitchFamily="49" charset="0"/>
              </a:rPr>
              <a:t>further optimizations </a:t>
            </a:r>
            <a:r>
              <a:rPr lang="en-GB" sz="500" kern="100" spc="-46" dirty="0">
                <a:latin typeface="Verdana" panose="020B0604030504040204" pitchFamily="34" charset="0"/>
                <a:ea typeface="Verdana" panose="020B0604030504040204" pitchFamily="34" charset="0"/>
                <a:cs typeface="Courier New" panose="02070309020205020404" pitchFamily="49" charset="0"/>
              </a:rPr>
              <a:t>to get a </a:t>
            </a:r>
            <a:r>
              <a:rPr lang="en-GB" sz="500" i="1" kern="100" spc="-46" dirty="0">
                <a:latin typeface="Verdana" panose="020B0604030504040204" pitchFamily="34" charset="0"/>
                <a:ea typeface="Verdana" panose="020B0604030504040204" pitchFamily="34" charset="0"/>
                <a:cs typeface="Courier New" panose="02070309020205020404" pitchFamily="49" charset="0"/>
              </a:rPr>
              <a:t>Minimum State DFA</a:t>
            </a:r>
            <a:r>
              <a:rPr lang="en-GB" sz="500" kern="100" spc="-46" dirty="0">
                <a:latin typeface="Verdana" panose="020B0604030504040204" pitchFamily="34" charset="0"/>
                <a:ea typeface="Verdana" panose="020B0604030504040204" pitchFamily="34" charset="0"/>
                <a:cs typeface="Courier New" panose="02070309020205020404" pitchFamily="49" charset="0"/>
              </a:rPr>
              <a:t> and from here we can get a</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i="1" kern="100" spc="-46" dirty="0">
                <a:latin typeface="Verdana" panose="020B0604030504040204" pitchFamily="34" charset="0"/>
                <a:ea typeface="Verdana" panose="020B0604030504040204" pitchFamily="34" charset="0"/>
                <a:cs typeface="Courier New" panose="02070309020205020404" pitchFamily="49" charset="0"/>
              </a:rPr>
              <a:t>Transition Table + </a:t>
            </a:r>
            <a:r>
              <a:rPr lang="en-GB" sz="500" i="1" kern="100" spc="-46" dirty="0" err="1">
                <a:latin typeface="Verdana" panose="020B0604030504040204" pitchFamily="34" charset="0"/>
                <a:ea typeface="Verdana" panose="020B0604030504040204" pitchFamily="34" charset="0"/>
                <a:cs typeface="Courier New" panose="02070309020205020404" pitchFamily="49" charset="0"/>
              </a:rPr>
              <a:t>GetToken</a:t>
            </a:r>
            <a:r>
              <a:rPr lang="en-GB" sz="500" i="1" kern="100" spc="-46" dirty="0">
                <a:latin typeface="Verdana" panose="020B0604030504040204" pitchFamily="34" charset="0"/>
                <a:ea typeface="Verdana" panose="020B0604030504040204" pitchFamily="34" charset="0"/>
                <a:cs typeface="Courier New" panose="02070309020205020404" pitchFamily="49" charset="0"/>
              </a:rPr>
              <a:t> function </a:t>
            </a:r>
            <a:r>
              <a:rPr lang="en-GB" sz="500" kern="100" spc="-46" dirty="0">
                <a:latin typeface="Verdana" panose="020B0604030504040204" pitchFamily="34" charset="0"/>
                <a:ea typeface="Verdana" panose="020B0604030504040204" pitchFamily="34" charset="0"/>
                <a:cs typeface="Courier New" panose="02070309020205020404" pitchFamily="49" charset="0"/>
              </a:rPr>
              <a:t> - by </a:t>
            </a:r>
            <a:r>
              <a:rPr lang="en-GB" sz="500" b="1" kern="100" spc="-46" dirty="0">
                <a:latin typeface="Verdana" panose="020B0604030504040204" pitchFamily="34" charset="0"/>
                <a:ea typeface="Verdana" panose="020B0604030504040204" pitchFamily="34" charset="0"/>
                <a:cs typeface="Courier New" panose="02070309020205020404" pitchFamily="49" charset="0"/>
              </a:rPr>
              <a:t>mapping our graph (our FSM) into a table, </a:t>
            </a:r>
            <a:r>
              <a:rPr lang="en-GB" sz="500" kern="100" spc="-46" dirty="0">
                <a:latin typeface="Verdana" panose="020B0604030504040204" pitchFamily="34" charset="0"/>
                <a:ea typeface="Verdana" panose="020B0604030504040204" pitchFamily="34" charset="0"/>
                <a:cs typeface="Courier New" panose="02070309020205020404" pitchFamily="49" charset="0"/>
              </a:rPr>
              <a:t>which is our </a:t>
            </a:r>
            <a:r>
              <a:rPr lang="en-GB" sz="500" i="1" kern="100" spc="-46" dirty="0">
                <a:latin typeface="Verdana" panose="020B0604030504040204" pitchFamily="34" charset="0"/>
                <a:ea typeface="Verdana" panose="020B0604030504040204" pitchFamily="34" charset="0"/>
                <a:cs typeface="Courier New" panose="02070309020205020404" pitchFamily="49" charset="0"/>
              </a:rPr>
              <a:t>Lexical Analyser</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1.3) Finite Automata (Finite State Machines)</a:t>
            </a:r>
            <a:endParaRPr lang="en-GB" sz="50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Arrows denote transitions between states.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Start state has an unlabelled transition to it.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Accepting states are double circles.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Will stop when no transition can be made (as a result matches the longest string possible to a state).</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1.3.1) M1) Thompson’s Construction Diagram:</a:t>
            </a:r>
          </a:p>
        </p:txBody>
      </p:sp>
      <p:pic>
        <p:nvPicPr>
          <p:cNvPr id="8" name="Picture 7">
            <a:extLst>
              <a:ext uri="{FF2B5EF4-FFF2-40B4-BE49-F238E27FC236}">
                <a16:creationId xmlns:a16="http://schemas.microsoft.com/office/drawing/2014/main" id="{03423D90-868D-1294-F160-8D101B8CF3EB}"/>
              </a:ext>
            </a:extLst>
          </p:cNvPr>
          <p:cNvPicPr>
            <a:picLocks noChangeAspect="1"/>
          </p:cNvPicPr>
          <p:nvPr/>
        </p:nvPicPr>
        <p:blipFill rotWithShape="1">
          <a:blip r:embed="rId3"/>
          <a:srcRect l="3487" t="1636" r="2875" b="5001"/>
          <a:stretch/>
        </p:blipFill>
        <p:spPr>
          <a:xfrm>
            <a:off x="42898" y="5958209"/>
            <a:ext cx="2306009" cy="1394883"/>
          </a:xfrm>
          <a:prstGeom prst="rect">
            <a:avLst/>
          </a:prstGeom>
        </p:spPr>
      </p:pic>
      <p:sp>
        <p:nvSpPr>
          <p:cNvPr id="9" name="TextBox 8">
            <a:extLst>
              <a:ext uri="{FF2B5EF4-FFF2-40B4-BE49-F238E27FC236}">
                <a16:creationId xmlns:a16="http://schemas.microsoft.com/office/drawing/2014/main" id="{3906370B-E961-055F-DEE3-2A8C3FF194AC}"/>
              </a:ext>
            </a:extLst>
          </p:cNvPr>
          <p:cNvSpPr txBox="1"/>
          <p:nvPr/>
        </p:nvSpPr>
        <p:spPr>
          <a:xfrm>
            <a:off x="1479550" y="-50800"/>
            <a:ext cx="1682750" cy="6324808"/>
          </a:xfrm>
          <a:prstGeom prst="rect">
            <a:avLst/>
          </a:prstGeom>
          <a:noFill/>
        </p:spPr>
        <p:txBody>
          <a:bodyPr wrap="square" rtlCol="0">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rPr>
              <a:t>1) </a:t>
            </a:r>
            <a:r>
              <a:rPr lang="pt-BR" sz="500" b="1" kern="100" spc="-46" dirty="0">
                <a:latin typeface="Verdana" panose="020B0604030504040204" pitchFamily="34" charset="0"/>
                <a:ea typeface="Verdana" panose="020B0604030504040204" pitchFamily="34" charset="0"/>
                <a:cs typeface="Courier New" panose="02070309020205020404" pitchFamily="49" charset="0"/>
              </a:rPr>
              <a:t>NFA</a:t>
            </a:r>
            <a:r>
              <a:rPr lang="pt-BR" sz="500" kern="100" spc="-46" dirty="0">
                <a:latin typeface="Verdana" panose="020B0604030504040204" pitchFamily="34" charset="0"/>
                <a:ea typeface="Verdana" panose="020B0604030504040204" pitchFamily="34" charset="0"/>
                <a:cs typeface="Courier New" panose="02070309020205020404" pitchFamily="49" charset="0"/>
              </a:rPr>
              <a:t>:</a:t>
            </a:r>
            <a:r>
              <a:rPr lang="pt-BR" sz="500" b="1" kern="100" spc="-46" dirty="0">
                <a:latin typeface="Verdana" panose="020B0604030504040204" pitchFamily="34" charset="0"/>
                <a:ea typeface="Verdana" panose="020B0604030504040204" pitchFamily="34" charset="0"/>
                <a:cs typeface="Courier New" panose="02070309020205020404" pitchFamily="49" charset="0"/>
              </a:rPr>
              <a:t> Space</a:t>
            </a:r>
            <a:r>
              <a:rPr lang="pt-BR" sz="500" kern="100" spc="-46" dirty="0">
                <a:latin typeface="Verdana" panose="020B0604030504040204" pitchFamily="34" charset="0"/>
                <a:ea typeface="Verdana" panose="020B0604030504040204" pitchFamily="34" charset="0"/>
                <a:cs typeface="Courier New" panose="02070309020205020404" pitchFamily="49" charset="0"/>
              </a:rPr>
              <a:t>: O(len R), </a:t>
            </a:r>
            <a:r>
              <a:rPr lang="pt-BR" sz="500" b="1" kern="100" spc="-46" dirty="0">
                <a:latin typeface="Verdana" panose="020B0604030504040204" pitchFamily="34" charset="0"/>
                <a:ea typeface="Verdana" panose="020B0604030504040204" pitchFamily="34" charset="0"/>
                <a:cs typeface="Courier New" panose="02070309020205020404" pitchFamily="49" charset="0"/>
              </a:rPr>
              <a:t>Time:</a:t>
            </a:r>
            <a:r>
              <a:rPr lang="pt-BR" sz="500" kern="100" spc="-46" dirty="0">
                <a:latin typeface="Verdana" panose="020B0604030504040204" pitchFamily="34" charset="0"/>
                <a:ea typeface="Verdana" panose="020B0604030504040204" pitchFamily="34" charset="0"/>
                <a:cs typeface="Courier New" panose="02070309020205020404" pitchFamily="49" charset="0"/>
              </a:rPr>
              <a:t> O(len R × len X)∗ </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2) </a:t>
            </a:r>
            <a:r>
              <a:rPr lang="pt-BR" sz="500" b="1" kern="100" spc="-46" dirty="0">
                <a:latin typeface="Verdana" panose="020B0604030504040204" pitchFamily="34" charset="0"/>
                <a:ea typeface="Verdana" panose="020B0604030504040204" pitchFamily="34" charset="0"/>
                <a:cs typeface="Courier New" panose="02070309020205020404" pitchFamily="49" charset="0"/>
              </a:rPr>
              <a:t>DFA</a:t>
            </a:r>
            <a:r>
              <a:rPr lang="pt-BR" sz="500" kern="100" spc="-46" dirty="0">
                <a:latin typeface="Verdana" panose="020B0604030504040204" pitchFamily="34" charset="0"/>
                <a:ea typeface="Verdana" panose="020B0604030504040204" pitchFamily="34" charset="0"/>
                <a:cs typeface="Courier New" panose="02070309020205020404" pitchFamily="49" charset="0"/>
              </a:rPr>
              <a:t>: </a:t>
            </a:r>
            <a:r>
              <a:rPr lang="pt-BR" sz="500" b="1" kern="100" spc="-46" dirty="0">
                <a:latin typeface="Verdana" panose="020B0604030504040204" pitchFamily="34" charset="0"/>
                <a:ea typeface="Verdana" panose="020B0604030504040204" pitchFamily="34" charset="0"/>
                <a:cs typeface="Courier New" panose="02070309020205020404" pitchFamily="49" charset="0"/>
              </a:rPr>
              <a:t>Space</a:t>
            </a:r>
            <a:r>
              <a:rPr lang="pt-BR" sz="500" kern="100" spc="-46" dirty="0">
                <a:latin typeface="Verdana" panose="020B0604030504040204" pitchFamily="34" charset="0"/>
                <a:ea typeface="Verdana" panose="020B0604030504040204" pitchFamily="34" charset="0"/>
                <a:cs typeface="Courier New" panose="02070309020205020404" pitchFamily="49" charset="0"/>
              </a:rPr>
              <a:t>: O(2</a:t>
            </a:r>
            <a:r>
              <a:rPr lang="pt-BR" sz="500" kern="100" spc="-46" baseline="30000" dirty="0">
                <a:latin typeface="Verdana" panose="020B0604030504040204" pitchFamily="34" charset="0"/>
                <a:ea typeface="Verdana" panose="020B0604030504040204" pitchFamily="34" charset="0"/>
                <a:cs typeface="Courier New" panose="02070309020205020404" pitchFamily="49" charset="0"/>
              </a:rPr>
              <a:t>len R</a:t>
            </a:r>
            <a:r>
              <a:rPr lang="pt-BR" sz="500" kern="100" spc="-46" dirty="0">
                <a:latin typeface="Verdana" panose="020B0604030504040204" pitchFamily="34" charset="0"/>
                <a:ea typeface="Verdana" panose="020B0604030504040204" pitchFamily="34" charset="0"/>
                <a:cs typeface="Courier New" panose="02070309020205020404" pitchFamily="49" charset="0"/>
              </a:rPr>
              <a:t>), </a:t>
            </a:r>
            <a:r>
              <a:rPr lang="pt-BR" sz="500" b="1" kern="100" spc="-46" dirty="0">
                <a:latin typeface="Verdana" panose="020B0604030504040204" pitchFamily="34" charset="0"/>
                <a:ea typeface="Verdana" panose="020B0604030504040204" pitchFamily="34" charset="0"/>
                <a:cs typeface="Courier New" panose="02070309020205020404" pitchFamily="49" charset="0"/>
              </a:rPr>
              <a:t>Time:</a:t>
            </a:r>
            <a:r>
              <a:rPr lang="pt-BR" sz="500" kern="100" spc="-46" dirty="0">
                <a:latin typeface="Verdana" panose="020B0604030504040204" pitchFamily="34" charset="0"/>
                <a:ea typeface="Verdana" panose="020B0604030504040204" pitchFamily="34" charset="0"/>
                <a:cs typeface="Courier New" panose="02070309020205020404" pitchFamily="49" charset="0"/>
              </a:rPr>
              <a:t> O(len X)</a:t>
            </a:r>
            <a:endPar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1.4) M2) NFAs to DFA (subset construction)</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 </a:t>
            </a:r>
            <a:r>
              <a:rPr lang="en-GB" sz="500" kern="100" spc="-46" dirty="0">
                <a:latin typeface="Verdana" panose="020B0604030504040204" pitchFamily="34" charset="0"/>
                <a:ea typeface="Verdana" panose="020B0604030504040204" pitchFamily="34" charset="0"/>
                <a:cs typeface="Courier New" panose="02070309020205020404" pitchFamily="49" charset="0"/>
              </a:rPr>
              <a:t>Start at the NFA start state.</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2) </a:t>
            </a:r>
            <a:r>
              <a:rPr lang="en-GB" sz="500" kern="100" spc="-46" dirty="0">
                <a:latin typeface="Verdana" panose="020B0604030504040204" pitchFamily="34" charset="0"/>
                <a:ea typeface="Verdana" panose="020B0604030504040204" pitchFamily="34" charset="0"/>
                <a:cs typeface="Courier New" panose="02070309020205020404" pitchFamily="49" charset="0"/>
              </a:rPr>
              <a:t>Compute the </a:t>
            </a:r>
            <a:r>
              <a:rPr lang="el-GR" sz="500" kern="100" spc="-46" dirty="0">
                <a:latin typeface="Verdana" panose="020B0604030504040204" pitchFamily="34" charset="0"/>
                <a:ea typeface="Verdana" panose="020B0604030504040204" pitchFamily="34" charset="0"/>
                <a:cs typeface="Courier New" panose="02070309020205020404" pitchFamily="49" charset="0"/>
              </a:rPr>
              <a:t>ϵ</a:t>
            </a:r>
            <a:r>
              <a:rPr lang="en-GB" sz="500" kern="100" spc="-46" dirty="0">
                <a:latin typeface="Verdana" panose="020B0604030504040204" pitchFamily="34" charset="0"/>
                <a:ea typeface="Verdana" panose="020B0604030504040204" pitchFamily="34" charset="0"/>
                <a:cs typeface="Courier New" panose="02070309020205020404" pitchFamily="49" charset="0"/>
              </a:rPr>
              <a:t>-Closure for each state.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3) </a:t>
            </a:r>
            <a:r>
              <a:rPr lang="en-GB" sz="500" kern="100" spc="-46" dirty="0">
                <a:latin typeface="Verdana" panose="020B0604030504040204" pitchFamily="34" charset="0"/>
                <a:ea typeface="Verdana" panose="020B0604030504040204" pitchFamily="34" charset="0"/>
                <a:cs typeface="Courier New" panose="02070309020205020404" pitchFamily="49" charset="0"/>
              </a:rPr>
              <a:t>Now, from our grouped node, consider all A transitions. Take the epsilon closure of all nodes we can go to with A, as a node. Do this for B and so on.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4) </a:t>
            </a:r>
            <a:r>
              <a:rPr lang="en-GB" sz="500" kern="100" spc="-46" dirty="0">
                <a:latin typeface="Verdana" panose="020B0604030504040204" pitchFamily="34" charset="0"/>
                <a:ea typeface="Verdana" panose="020B0604030504040204" pitchFamily="34" charset="0"/>
                <a:cs typeface="Courier New" panose="02070309020205020404" pitchFamily="49" charset="0"/>
              </a:rPr>
              <a:t>For all the new nodes we constructed, carry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out step 2 and 3. </a:t>
            </a:r>
            <a:r>
              <a:rPr lang="en-GB" sz="500" b="1" kern="100" spc="-46" dirty="0">
                <a:latin typeface="Verdana" panose="020B0604030504040204" pitchFamily="34" charset="0"/>
                <a:ea typeface="Verdana" panose="020B0604030504040204" pitchFamily="34" charset="0"/>
                <a:cs typeface="Courier New" panose="02070309020205020404" pitchFamily="49" charset="0"/>
              </a:rPr>
              <a:t>Note: Be very careful when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adding transitions – remember we can loop to ourselves if we had a connection from one node in our epsilon closure to another!! Also, any node that contains an accepting state in its epsilon closure is now an accepting state in our DFA. This accepting state can still have transitions.</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 Parsing - LR Parsing</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2.1) LR(0) Parsers. 2.2.1) LR(0) Items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LR(0) parsers don’t use the current token to perform a reduction. • represents the current position of the parser.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rule X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AB has 3 LR(0) items, the initial item </a:t>
            </a:r>
            <a:r>
              <a:rPr lang="en-GB" sz="500" kern="100" spc="-46" dirty="0">
                <a:latin typeface="Verdana" panose="020B0604030504040204" pitchFamily="34" charset="0"/>
                <a:ea typeface="Verdana" panose="020B0604030504040204" pitchFamily="34" charset="0"/>
                <a:cs typeface="Courier New" panose="02070309020205020404" pitchFamily="49" charset="0"/>
              </a:rPr>
              <a:t>•AB, A•B, and the reduce item AB•. We add a </a:t>
            </a:r>
            <a:r>
              <a:rPr lang="en-GB" sz="500" b="1" kern="100" spc="-46" dirty="0">
                <a:latin typeface="Verdana" panose="020B0604030504040204" pitchFamily="34" charset="0"/>
                <a:ea typeface="Verdana" panose="020B0604030504040204" pitchFamily="34" charset="0"/>
                <a:cs typeface="Courier New" panose="02070309020205020404" pitchFamily="49" charset="0"/>
              </a:rPr>
              <a:t>start rule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E $ - where $ is end of input. If omitted, its implied.</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rPr>
              <a:t>2.2.2) NFA from LR(0)Items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can create transitions between LR(0) Items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Given an item X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A</a:t>
            </a:r>
            <a:r>
              <a:rPr lang="en-GB" sz="500" kern="100" spc="-46" dirty="0">
                <a:latin typeface="Verdana" panose="020B0604030504040204" pitchFamily="34" charset="0"/>
                <a:ea typeface="Verdana" panose="020B0604030504040204" pitchFamily="34" charset="0"/>
                <a:cs typeface="Courier New" panose="02070309020205020404" pitchFamily="49" charset="0"/>
              </a:rPr>
              <a:t>•BC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get X  AB</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if we have a rule for B.</a:t>
            </a:r>
            <a:endPar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If B is non terminal (no rule matches), for each rule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rPr>
              <a:t>•D, we add a new </a:t>
            </a:r>
            <a:r>
              <a:rPr lang="el-GR" sz="500" kern="100" spc="-46" dirty="0">
                <a:latin typeface="Verdana" panose="020B0604030504040204" pitchFamily="34" charset="0"/>
                <a:ea typeface="Verdana" panose="020B0604030504040204" pitchFamily="34" charset="0"/>
                <a:cs typeface="Courier New" panose="02070309020205020404" pitchFamily="49" charset="0"/>
              </a:rPr>
              <a:t>ϵ </a:t>
            </a:r>
            <a:r>
              <a:rPr lang="en-GB" sz="500" kern="100" spc="-46" dirty="0">
                <a:latin typeface="Verdana" panose="020B0604030504040204" pitchFamily="34" charset="0"/>
                <a:ea typeface="Verdana" panose="020B0604030504040204" pitchFamily="34" charset="0"/>
                <a:cs typeface="Courier New" panose="02070309020205020404" pitchFamily="49" charset="0"/>
              </a:rPr>
              <a:t>transition (we can’t reduce yet).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A</a:t>
            </a:r>
            <a:r>
              <a:rPr lang="en-GB" sz="500" kern="100" spc="-46" dirty="0">
                <a:latin typeface="Verdana" panose="020B0604030504040204" pitchFamily="34" charset="0"/>
                <a:ea typeface="Verdana" panose="020B0604030504040204" pitchFamily="34" charset="0"/>
                <a:cs typeface="Courier New" panose="02070309020205020404" pitchFamily="49" charset="0"/>
              </a:rPr>
              <a:t> •BC)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100" spc="-46" baseline="-25000" dirty="0">
                <a:latin typeface="Verdana" panose="020B0604030504040204" pitchFamily="34" charset="0"/>
                <a:ea typeface="Verdana" panose="020B0604030504040204" pitchFamily="34" charset="0"/>
                <a:cs typeface="Courier New" panose="02070309020205020404" pitchFamily="49" charset="0"/>
              </a:rPr>
              <a:t>ϵ</a:t>
            </a:r>
            <a:r>
              <a:rPr lang="el-GR"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rPr>
              <a:t>•D) </a:t>
            </a:r>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This means if we’re about to process a token that’s a rule in a NFA state, we have to add the productions of this rule to our NFA state.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convert to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DFA</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here, we do subset construction, but its simple enough right away.</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2.3.3) DFA to LR(0) Parsing Table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each Terminal translation X →</a:t>
            </a:r>
            <a:r>
              <a:rPr lang="en-GB" sz="50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 P[X, 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(shift Y, we cannot reduce yet)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each Non-terminal translation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Add P[X, N]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Goto</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each State X containing item R′ → · ·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 P[X, $] = a (accept) (end of input)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each State X containing item R → · ·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 P[X, 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(reduce) (use rule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reduce)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empty cell indicates an error.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a table of our states as rows, and each possible input as our columns (including $,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Goto</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move-</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ments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S / whatever grammar rule we’re parsing). </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2.3.4) LR Parser Operation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action, we write T[state, lookahead] = what we do. We start with 0 (state 0) on the stack. $ ends our tokens</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shift S</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accept 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error – report error.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goto</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reduce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Use rule n to pop m states from stack; m is length RHS of rule n  2. Push the result of [new top of the stack state after pops, with the LHS of the rule we had matched] and then take the action as normal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have state 7 at the top after pops. LHS is 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push[7, S] = g8) 3.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Generate AST node for rule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write  T[state, lookahead] = action.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We want to parse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bb#ee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Stack starts at state 0, and has remaining tokens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bb#ee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Looking at the table below, T[0, b] = S2, so we parse b and change state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Stack: 02, remaining: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action: T[2, b] = S7</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 027, R: #ee$, A: T(7, #) = S4</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S: 0274, 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T[4, e] = r2. Because we have a reduce, pop 1 (RHS r2 length = 1), push [7, 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S: 0278, 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T[8, e] = S9</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02789, e$, T(9, e) = r1, pop 3, push[2, S] (g5).</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025, e$, T(5, e) = s6</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0256, $, T[6, $] = r1, pop 3, push[0, S) = g1</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01, $, T[1, $] =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b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2" name="TextBox 1">
            <a:extLst>
              <a:ext uri="{FF2B5EF4-FFF2-40B4-BE49-F238E27FC236}">
                <a16:creationId xmlns:a16="http://schemas.microsoft.com/office/drawing/2014/main" id="{0DC14FD9-F8D9-BC97-657A-B6C2EDA8E93E}"/>
              </a:ext>
            </a:extLst>
          </p:cNvPr>
          <p:cNvSpPr txBox="1"/>
          <p:nvPr/>
        </p:nvSpPr>
        <p:spPr>
          <a:xfrm>
            <a:off x="2997547" y="-50800"/>
            <a:ext cx="1434753" cy="7555915"/>
          </a:xfrm>
          <a:prstGeom prst="rect">
            <a:avLst/>
          </a:prstGeom>
          <a:noFill/>
        </p:spPr>
        <p:txBody>
          <a:bodyPr wrap="square" rtlCol="0">
            <a:spAutoFit/>
          </a:bodyPr>
          <a:lstStyle/>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2.4) LR(1) Parsers</a:t>
            </a:r>
            <a:endParaRPr lang="en-GB" sz="50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Zero or more derivations.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One or more derivations.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ϵ Non-terminal A is nullable.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AB|BC AB and BC are alternatives of A.</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M3) Computing the First Set:</a:t>
            </a:r>
            <a:r>
              <a:rPr lang="en-GB" sz="500"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each alternative we iterate through each terminal/non-terminal B, if ϵ ∈ first(B) then we include first(B) \ {ϵ} in the first set and move on the next in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sequence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a:t>
            </a:r>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Factor  ‘(‘ Expr ‘)’ | id </a:t>
            </a:r>
          </a:p>
          <a:p>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Term2  ‘*’ Factor Term2 | ϵ</a:t>
            </a:r>
          </a:p>
          <a:p>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Term  Factor Term2</a:t>
            </a:r>
          </a:p>
          <a:p>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Expr2  ‘+’ Term Expr2 |  ϵ</a:t>
            </a:r>
          </a:p>
          <a:p>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  Term Expr2</a:t>
            </a:r>
          </a:p>
          <a:p>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  Expr $</a:t>
            </a:r>
            <a:endPar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FIRST(Factor) = {‘(‘, id}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FIRST(Term2) = {“*”, ϵ}</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FIRST(Term) = FIRST(Factor) = {‘(‘, id}</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M4) Computing the Follow Set: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follow set for a non-terminal rule is the</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set of all tokens (terminals)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could immediately follow,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 if the end of the input could follow.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Hence we must check each rule which contains the non-terminal.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rule B → C A D we have follow(A) = first(D) \ {ϵ}∪</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can be empty here, since it is at the start of the rule, it has no bearing on the follow set. If A can end the input, we include $ in follow set.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for the rules above: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Follow(Expr)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Follow(Term) = FIRST(Expr2) + Follow(Expr) + Follow(Expr2) (</a:t>
            </a:r>
            <a:r>
              <a:rPr lang="en-GB" sz="50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because Expr2 can be a null string and thus we need the follow of Expr2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Follow(Term2) = Follow(Term) + Follow(Term2), but that has the same items so it’s just Follow(Term) = {+, ), $}.</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2.4.1) LR(1) Items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pair [LR(0) item, lookahead token t], hence if we have the LR Item [X  A• B C, 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 is on top of the stack</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only want to recognise B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it is followed by a string derivable from Ct (aka: the current token is in the first set of Ct)</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2.4.2) NFA from LR(1) Items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a state [X → A • B C, t] we add the transition: [X → A • B C,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 B • C, 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we do this,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B is a rule/non-terminal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for every rule of form B → D we add an ϵ transition and a new state for every token u in first(Ct)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A • B C, t] →ϵ [B → • D, u]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also need an initial item for the rule [X′ → • X, $] (start of text, has end of input token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have a rule which we parse, put rule  token for each token in the same state as we had the rule, and then add a transition to the a new state based on the rule.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Keep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same lookahead token as we had before applying the rule.</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2.43) LR(1) Table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Our parsing table can now contain several different rules per row (same state, different current token). </a:t>
            </a:r>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only perform reduction of a rule [A → A •, t] when the current token is t (equal to lookahead </a:t>
            </a:r>
            <a:r>
              <a:rPr lang="en-GB" sz="500" b="1"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tok</a:t>
            </a:r>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in practice our table doesn’t always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splayed out across a row, usually just 1 column in the row.</a:t>
            </a:r>
            <a:endPar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2.5) LALR(1) Parsers </a:t>
            </a:r>
            <a:endParaRPr lang="en-GB" sz="50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LALR(1) Parsers are similar to LR(1) but we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merge LR(1) states that have the same LR(0) items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thus differ only in their lookahead token). Reduces memory usage.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Some reductions can occur before an error is detected as a result, which an LR(1) would have immediately detected but they will later be detected by LALR(1).</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Ambiguous Grammars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produce more than one parse tree for some inputs</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2.5) M6) Fixing Shift Reduce Conflicts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Caused by ambiguity where parser can’t decide to reduce tokens to the LHS of a rule, or shift another token. For example this grammar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  </a:t>
            </a:r>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Expr  </a:t>
            </a:r>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u="sng"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endParaRPr lang="en-GB" sz="500" i="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fix by rewriting the grammar, encoding precedence, introducing some other rule: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  - E | E – Int | Int becomes (separate out)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  E – Int | 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T | Int.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7" name="Picture 6">
            <a:extLst>
              <a:ext uri="{FF2B5EF4-FFF2-40B4-BE49-F238E27FC236}">
                <a16:creationId xmlns:a16="http://schemas.microsoft.com/office/drawing/2014/main" id="{9ED079FE-7C95-B273-A88D-62DC537808DC}"/>
              </a:ext>
            </a:extLst>
          </p:cNvPr>
          <p:cNvPicPr>
            <a:picLocks noChangeAspect="1"/>
          </p:cNvPicPr>
          <p:nvPr/>
        </p:nvPicPr>
        <p:blipFill rotWithShape="1">
          <a:blip r:embed="rId4"/>
          <a:srcRect l="3275" t="1800" r="1577" b="7612"/>
          <a:stretch/>
        </p:blipFill>
        <p:spPr>
          <a:xfrm>
            <a:off x="3470919" y="2206744"/>
            <a:ext cx="830262" cy="242889"/>
          </a:xfrm>
          <a:prstGeom prst="rect">
            <a:avLst/>
          </a:prstGeom>
        </p:spPr>
      </p:pic>
      <p:pic>
        <p:nvPicPr>
          <p:cNvPr id="11" name="Picture 10">
            <a:extLst>
              <a:ext uri="{FF2B5EF4-FFF2-40B4-BE49-F238E27FC236}">
                <a16:creationId xmlns:a16="http://schemas.microsoft.com/office/drawing/2014/main" id="{5A905DC5-952B-A73A-858C-CF99DAFE97BD}"/>
              </a:ext>
            </a:extLst>
          </p:cNvPr>
          <p:cNvPicPr>
            <a:picLocks noChangeAspect="1"/>
          </p:cNvPicPr>
          <p:nvPr/>
        </p:nvPicPr>
        <p:blipFill rotWithShape="1">
          <a:blip r:embed="rId5"/>
          <a:srcRect t="-2426" r="63198"/>
          <a:stretch/>
        </p:blipFill>
        <p:spPr>
          <a:xfrm>
            <a:off x="1463868" y="5574223"/>
            <a:ext cx="606039" cy="468531"/>
          </a:xfrm>
          <a:prstGeom prst="rect">
            <a:avLst/>
          </a:prstGeom>
        </p:spPr>
      </p:pic>
      <p:pic>
        <p:nvPicPr>
          <p:cNvPr id="12" name="Picture 11">
            <a:extLst>
              <a:ext uri="{FF2B5EF4-FFF2-40B4-BE49-F238E27FC236}">
                <a16:creationId xmlns:a16="http://schemas.microsoft.com/office/drawing/2014/main" id="{9ACE6280-F3BC-CB8B-F09B-5912D561ADF5}"/>
              </a:ext>
            </a:extLst>
          </p:cNvPr>
          <p:cNvPicPr>
            <a:picLocks noChangeAspect="1"/>
          </p:cNvPicPr>
          <p:nvPr/>
        </p:nvPicPr>
        <p:blipFill rotWithShape="1">
          <a:blip r:embed="rId5"/>
          <a:srcRect l="47509" t="22323" r="4934" b="18468"/>
          <a:stretch/>
        </p:blipFill>
        <p:spPr>
          <a:xfrm>
            <a:off x="2234512" y="7150414"/>
            <a:ext cx="812216" cy="280900"/>
          </a:xfrm>
          <a:prstGeom prst="rect">
            <a:avLst/>
          </a:prstGeom>
        </p:spPr>
      </p:pic>
      <p:sp>
        <p:nvSpPr>
          <p:cNvPr id="16" name="TextBox 15">
            <a:extLst>
              <a:ext uri="{FF2B5EF4-FFF2-40B4-BE49-F238E27FC236}">
                <a16:creationId xmlns:a16="http://schemas.microsoft.com/office/drawing/2014/main" id="{ED4C725D-B540-DEB7-FCA3-F6B726E3E6EA}"/>
              </a:ext>
            </a:extLst>
          </p:cNvPr>
          <p:cNvSpPr txBox="1"/>
          <p:nvPr/>
        </p:nvSpPr>
        <p:spPr>
          <a:xfrm>
            <a:off x="4294826" y="-47656"/>
            <a:ext cx="1522121" cy="7478970"/>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Reduce-Reduce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conflicts, caused by two rules having the same RHS, we add precedence to some rules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earliest).</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2.6) Parse Trees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Leaf nodes built on a shift operations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Non-Leaf nodes created on a reduce.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make AST we do a pass over Parse Tree, or have AST construction rules to build AST while parsing. To make these properly, just look at our input and figure out how we could construct it (what rules were taken and uses).</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 LL Parsing</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Top-down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recursive descent or DFA.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Handcoded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generated.</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LL(k) Grammar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grammar is LL(k) if a k token lookahead is sufficient to determine which alternative of a rule to use when parsing.</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LL(1)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uses the current token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ONLY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LL(0) could not exist as it doesn’t use ANY TOKENS.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Leaf Nodes are constructed from the root.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2.7.1) LL(1) Grammar</a:t>
            </a:r>
            <a:r>
              <a:rPr lang="en-GB" sz="500"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grammar is LL(1) if for a rule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β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is non-terminal):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 = ∅ ∧</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ϵ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follow(A) = ∅) ∧ </a:t>
            </a:r>
          </a:p>
          <a:p>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ϵ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a:t>
            </a:r>
            <a:r>
              <a:rPr lang="el-G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follow(A)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 if a and B don’t share first tokens, or if epsilon is in the first of A or B, then the first of B/a and follow A don’t share anything, makes sense!</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2.7.2) Extended Backus </a:t>
            </a:r>
            <a:r>
              <a:rPr lang="en-GB" sz="500" b="1" u="sng" kern="100" spc="-46" dirty="0" err="1">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Naur</a:t>
            </a:r>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Form (EBNF)</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Used to write CFGs. </a:t>
            </a:r>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or more </a:t>
            </a:r>
            <a:r>
              <a:rPr lang="en-GB" sz="500" b="1"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occs</a:t>
            </a:r>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a:t>
            </a:r>
          </a:p>
          <a:p>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b="1"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or 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b="1"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groups </a:t>
            </a:r>
            <a:r>
              <a:rPr lang="en-GB" sz="500" b="1" kern="100" spc="-46" dirty="0" err="1">
                <a:solidFill>
                  <a:srgbClr val="00206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elems</a:t>
            </a:r>
            <a:r>
              <a:rPr lang="en-GB" sz="500" b="1" kern="100" spc="-46" dirty="0">
                <a:solidFill>
                  <a:srgbClr val="00206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together.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left factor with alternatives with intersecting first sets: Expr → Term ’+’ Expr | Term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becomes Expr → Term [’+’ Expr]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remove left recursion: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Sequence → Sequence ’;’ Statement | Statement  Sequence → Statement {’;’ Statement}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Encoding Precedence: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Define language literals.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Start by using top precedence operators first.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Use the next higher operators, lowest last.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Ensure our grammar is LL(1) – using the LL(1) definition above in the LL(1) section.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Defining LL(1) bool grammar, or &lt; and &lt; not prec.</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boolexpr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or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{not} operand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operand  true | false |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boolexpr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2.7.3) Writing a Recursive Descent Parser</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Recursive Descent Parsers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LL(1) consist of: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parse function for each rule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current input token, a global variable token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 token match and advance function:</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def match(expected):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if token == expected:</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token =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lexical_analyser.get_token</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else error(“unexpected token found.”)</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easily better error messages/error recovery by saying what we encountered, the position, what we expected and then returning an encompassing ERROR_TOKEN.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Parsing Patterns: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 B </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 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 | B </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if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next_token</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 first(A): A()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elif</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next_token</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 first(B): B()</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 </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while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next_token</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 first(A): A()</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 </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if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next_token</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 first(A): A()</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2.7.4) AST Construction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Class hierarchies organize nodes into variants of a given type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statements, print statements and assignments are all statements, so they inherit from some Statement class).</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2.7.5) CFG to LL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Left Factorization, Substitution and Left Recursion Removal are typically used transformations.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Left Factorization: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or more alternatives have a common prefix. We factor this to be parsed before deciding which alternative to parse:</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Substitution: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Substituting a rule/non terminal with its alternatives, can make left factors obvious.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B | C               B → ’hello’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 ’hello’ ’there’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an indirect conflict as both alternatives for A start with ’hello’. We can directly substitute instead: A → ’hello’ | ’hello’ ’there’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Now we can left factor: A  ‘hello’ [‘there’]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Left Recursion Removal: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Must be done to make grammars LL(1):</a:t>
            </a:r>
          </a:p>
          <a:p>
            <a:r>
              <a:rPr lang="es-ES"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 X | A Y ⇒ A → X{Y}</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14" name="TextBox 13">
            <a:extLst>
              <a:ext uri="{FF2B5EF4-FFF2-40B4-BE49-F238E27FC236}">
                <a16:creationId xmlns:a16="http://schemas.microsoft.com/office/drawing/2014/main" id="{B102A86A-0143-17C6-C344-E6E410E3319D}"/>
              </a:ext>
            </a:extLst>
          </p:cNvPr>
          <p:cNvSpPr txBox="1"/>
          <p:nvPr/>
        </p:nvSpPr>
        <p:spPr>
          <a:xfrm>
            <a:off x="2289989" y="6286191"/>
            <a:ext cx="788458" cy="1015663"/>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R1: S -&gt; b s 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R2: S -&gt;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should end with an accepting state. Remember after a rule is resolved, we jump to another state and pop n states, then add that state onto the stack!! Also we don’t touch remaining tokens.</a:t>
            </a:r>
          </a:p>
        </p:txBody>
      </p:sp>
      <p:pic>
        <p:nvPicPr>
          <p:cNvPr id="17" name="Picture 16">
            <a:extLst>
              <a:ext uri="{FF2B5EF4-FFF2-40B4-BE49-F238E27FC236}">
                <a16:creationId xmlns:a16="http://schemas.microsoft.com/office/drawing/2014/main" id="{3FD79307-D4F0-EACF-EC48-BA601CC48A9E}"/>
              </a:ext>
            </a:extLst>
          </p:cNvPr>
          <p:cNvPicPr>
            <a:picLocks noChangeAspect="1"/>
          </p:cNvPicPr>
          <p:nvPr/>
        </p:nvPicPr>
        <p:blipFill rotWithShape="1">
          <a:blip r:embed="rId6"/>
          <a:srcRect l="4211" t="860" r="2731" b="6838"/>
          <a:stretch/>
        </p:blipFill>
        <p:spPr>
          <a:xfrm>
            <a:off x="4363927" y="6089342"/>
            <a:ext cx="1422784" cy="393699"/>
          </a:xfrm>
          <a:prstGeom prst="rect">
            <a:avLst/>
          </a:prstGeom>
        </p:spPr>
      </p:pic>
      <p:sp>
        <p:nvSpPr>
          <p:cNvPr id="3" name="TextBox 2">
            <a:extLst>
              <a:ext uri="{FF2B5EF4-FFF2-40B4-BE49-F238E27FC236}">
                <a16:creationId xmlns:a16="http://schemas.microsoft.com/office/drawing/2014/main" id="{1B999EFB-3921-700F-858A-50AD296FA26C}"/>
              </a:ext>
            </a:extLst>
          </p:cNvPr>
          <p:cNvSpPr txBox="1"/>
          <p:nvPr/>
        </p:nvSpPr>
        <p:spPr>
          <a:xfrm>
            <a:off x="5617743" y="-50800"/>
            <a:ext cx="1496483" cy="7788286"/>
          </a:xfrm>
          <a:prstGeom prst="rect">
            <a:avLst/>
          </a:prstGeom>
          <a:noFill/>
        </p:spPr>
        <p:txBody>
          <a:bodyPr wrap="square">
            <a:spAutoFit/>
          </a:bodyPr>
          <a:lstStyle/>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an example of Left Recursion Removal:</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 → Expr (’+’ | ’-’) Term | Term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Term → Term (’*’ | ’/’) | F actor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Factor → ’(’ Expr ’)’ | int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Parse tree may no longer represent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associa-tivity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hence we will need to ensure the arithmetic</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still associative when we construct the AST: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 → Term {(’+’ | ’-’) Term}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Term → Factor {(’*’ | ’/’) Factor}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Factor → ’(’ Expr ’)’ | int</a:t>
            </a: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2.7.6) Error Recovery</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need to emit good error messages, and skip as little code as possible to recover.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Panic Mode Recovery: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parse function has 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syncset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tokens. When an error occurs the parser skips forward until it encounters one of these tokens. </a:t>
            </a:r>
            <a:endPar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solidFill>
                  <a:srgbClr val="0070C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2.7.6.1) Panic Mode Error Recovery</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Panic Mode Recovery: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parse function has 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syncset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tokens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(usually the follow set – provided as extra </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args</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the function).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 an error occurs the parser skips forward until it encounters one of these tokens (thus repairing the state).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improve our check function:</a:t>
            </a:r>
          </a:p>
          <a:p>
            <a:r>
              <a:rPr lang="pt-BR"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def check (expectset, syncset, error): </a:t>
            </a:r>
          </a:p>
          <a:p>
            <a:r>
              <a:rPr lang="pt-BR"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if next_token() not in expectset:</a:t>
            </a:r>
          </a:p>
          <a:p>
            <a:r>
              <a:rPr lang="pt-BR"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add_error(next_token(), parser_pos(), </a:t>
            </a:r>
          </a:p>
          <a:p>
            <a:r>
              <a:rPr lang="pt-BR"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expectset, error)</a:t>
            </a:r>
          </a:p>
          <a:p>
            <a:r>
              <a:rPr lang="pt-BR"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skipto(expectset + syncset)</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Skipto simply pop_token()s while our next token isn’t in syncset or EOF.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use check at the top of our higher parsers to make sure things are ok. We use match in our rules parsers to match:</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 Statement(syncset):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 ({IF, PRINT, BEGIN}, syncset, “Error ...”) </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token == IF: IfStatement(syncset)</a:t>
            </a:r>
          </a:p>
          <a:p>
            <a:r>
              <a:rPr lang="pt-BR"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 Case():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match(CASE)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Token[] labels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7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labels.append</a:t>
            </a:r>
            <a:r>
              <a:rPr lang="en-GB" sz="47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(match(INT)) while match(COMMA)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match(COLON)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StatementAST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 = Statement()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return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CaseAST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(labels, s)     …</a:t>
            </a:r>
          </a:p>
          <a:p>
            <a:r>
              <a:rPr lang="en-GB" sz="500" b="1" u="sng"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Semantic Analysis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Checks if parsed prog semantically valid according to language rules. Produces a symbol table of identifiers and their types. Hand written usually.</a:t>
            </a:r>
          </a:p>
          <a:p>
            <a:r>
              <a:rPr lang="en-GB" sz="500" b="1" u="sng"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3.1) Typical Semantic Checks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Variable Declaration: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&lt;Type&gt; = &lt;Id&gt;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check if type is in scope (declared).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check if type declaration is valid (void a isn’t)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 if identifier already in scope.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Assignment: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&lt;id&gt;=&lt;Expr&gt;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Check if the identifier is valid, check the expr,  check the types of the left and right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lineup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Array Declaration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&lt;Type&gt; &lt;Id&gt; [&lt;Size&gt;]…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 type, identifier in scope, size, some arrays are too large so raise warning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too big.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ArrElem</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Assign: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&lt;Id&gt;[&lt;Index&gt;] ···=&lt;Expr&gt;</a:t>
            </a:r>
          </a:p>
          <a:p>
            <a:r>
              <a:rPr lang="en-GB" sz="47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 if the var id is in scope, check id’s  type is indexable, and index is int. Check expr match </a:t>
            </a:r>
            <a:r>
              <a:rPr lang="en-GB" sz="47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arr</a:t>
            </a:r>
            <a:r>
              <a:rPr lang="en-GB" sz="47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type.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Function Declaration</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4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a:t>
            </a:r>
            <a:r>
              <a:rPr lang="en-GB" sz="45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RetType</a:t>
            </a:r>
            <a:r>
              <a:rPr lang="en-GB" sz="4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&gt;&lt;Name&gt;(&lt;</a:t>
            </a:r>
            <a:r>
              <a:rPr lang="en-GB" sz="45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PrmType</a:t>
            </a:r>
            <a:r>
              <a:rPr lang="en-GB" sz="4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&gt;&lt;</a:t>
            </a:r>
            <a:r>
              <a:rPr lang="en-GB" sz="45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ParamId</a:t>
            </a:r>
            <a:r>
              <a:rPr lang="en-GB" sz="4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a:t>
            </a:r>
          </a:p>
          <a:p>
            <a:r>
              <a:rPr lang="en-GB" sz="5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 type of ret and params, check </a:t>
            </a:r>
            <a:r>
              <a:rPr lang="en-GB" sz="55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funcname</a:t>
            </a:r>
            <a:r>
              <a:rPr lang="en-GB" sz="5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declared, check scoping (</a:t>
            </a:r>
            <a:r>
              <a:rPr lang="en-GB" sz="55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argScopeCanBeShadowed</a:t>
            </a:r>
            <a:r>
              <a:rPr lang="en-GB" sz="55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has returns?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Function Call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&lt;Fun Name&gt;(&lt;Expr&gt;,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Check if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valid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exprs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check their types. Check return type = LHS type.</a:t>
            </a:r>
          </a:p>
          <a:p>
            <a:r>
              <a:rPr lang="en-GB" sz="500" b="1" u="sng"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3.2) Symbol Tables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Rather than store Semantic info in AST, we do it in 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Symbol Table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instead. We use a tree of symbol tables for scoping, or use renaming for one symbol table. In our symbol tables, we map our identifiers (names) to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EntryTypes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which could be any Type, or things outside of types: Packages, Functions,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NewScopes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(these have their own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tables as children). </a:t>
            </a:r>
            <a:r>
              <a:rPr lang="en-GB" sz="50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What we add to the table can either be all the information from the AST node or a pointer to it.</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Runtime Memory Organization. </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 Alignment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Char =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 Bytes (Unicode)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Pointer Types in some languages. Usually 4 Bytes. When aligned to a multiple of two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the first k bits of the address will be zero. For example alignment of pages in memory allow for page table entries to use the bits that will always be zero (due to alignment) to be used for other information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reference, r, read/w)</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10" name="TextBox 9">
            <a:extLst>
              <a:ext uri="{FF2B5EF4-FFF2-40B4-BE49-F238E27FC236}">
                <a16:creationId xmlns:a16="http://schemas.microsoft.com/office/drawing/2014/main" id="{94204B3B-8B36-EF31-7FBA-8011D29BAC8E}"/>
              </a:ext>
            </a:extLst>
          </p:cNvPr>
          <p:cNvSpPr txBox="1"/>
          <p:nvPr/>
        </p:nvSpPr>
        <p:spPr>
          <a:xfrm>
            <a:off x="6928857" y="-50800"/>
            <a:ext cx="1373370" cy="7709803"/>
          </a:xfrm>
          <a:prstGeom prst="rect">
            <a:avLst/>
          </a:prstGeom>
          <a:noFill/>
        </p:spPr>
        <p:txBody>
          <a:bodyPr wrap="square">
            <a:spAutoFit/>
          </a:bodyPr>
          <a:lstStyle/>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 Structs and Records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Allocated in contiguous block of memory.</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Alignment is used to space fields out correctly.</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orders fields by their code position, others optimize (its important for us in C to optimize this)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Tuples are anonymous structs.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no padding/alignment/reordering is done as in C then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Record = (Field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Field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Field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Size(Record) = Size(Field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Size(Field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Size(</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Field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Address(</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Field</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StartAddress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(Record)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Size(Field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 + Size(Field</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 Arrays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contiguous section of memory populated by n variables (elements) of the same type.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1)Can have elements aligned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Some languages associated arrays with auxiliary data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length for bounds checking).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Without any alignment or padding: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Array[Type] = Element[Type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Element[Type]</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Size(Array) = Size(Type) × n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Address(</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Element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StartAddress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(Array) +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 × Size(Type)</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4.3) Objects</a:t>
            </a: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Objects are implemented as a reference to a record with an additional  pointer to an MLT for the class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inheritance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we call an object method, traverse to the object’s MLT. We jump to the method, having placed the first argument as a pointer to the object.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access fields just like a struct: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Object.field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Mem[Mem[</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ObjectRef</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OffsetToField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call methods: CALL Mem[Mem[Mem[@ObjRef]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OffsetToMLEntry</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b.q</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mov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&lt;b&gt;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push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eax</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mov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eax</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call [eax+4] #q is at offset 4.</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indirection required for accessing values, calling methods adds overhead</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4.4) Inheritance and Overriding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single inheritance we include the parents fields in the struct and methods in MLT. Then, we just append the extra fields normally at the bottom of the struct variables. The methods of C are overridden in D or inherited – so we still access Class C’s methods in the exact same way in D (same offsets). To add methods, we just append them at the bottom of our subclass MLT. We have a pointer pointing to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super class MLT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type testing.</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4.5) Dynamic Binding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scheme works well because we can set a = b, where b is a subclass of a. We only have the fields which a had visible – so we lose access to the extra fields b appended but this is okay – our b can act as an a. The key is what happens in the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MLT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since all of C’s methods exist in D we can call them as if we were C and still work (though they do different things).</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4.6) Program Address Space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Code Segment, (read-execute)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Stack Segment, has local variables,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data. Stack Frame = FP or EBP in IA32.3) Data Segment which contains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Static Area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Global Variables, pointer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MLT (in Heap Memory). Global Variables are placed in order of the allocation, as with MLT.  2) Heap Memory.</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9" name="Picture 18">
            <a:extLst>
              <a:ext uri="{FF2B5EF4-FFF2-40B4-BE49-F238E27FC236}">
                <a16:creationId xmlns:a16="http://schemas.microsoft.com/office/drawing/2014/main" id="{B5B08204-7E67-1764-4FD2-25FB26262BF4}"/>
              </a:ext>
            </a:extLst>
          </p:cNvPr>
          <p:cNvPicPr>
            <a:picLocks noChangeAspect="1"/>
          </p:cNvPicPr>
          <p:nvPr/>
        </p:nvPicPr>
        <p:blipFill rotWithShape="1">
          <a:blip r:embed="rId7"/>
          <a:srcRect l="1652" t="253" r="12486" b="7800"/>
          <a:stretch/>
        </p:blipFill>
        <p:spPr>
          <a:xfrm>
            <a:off x="7013912" y="2206744"/>
            <a:ext cx="1856339" cy="704732"/>
          </a:xfrm>
          <a:prstGeom prst="rect">
            <a:avLst/>
          </a:prstGeom>
        </p:spPr>
      </p:pic>
      <p:pic>
        <p:nvPicPr>
          <p:cNvPr id="13" name="Picture 12">
            <a:extLst>
              <a:ext uri="{FF2B5EF4-FFF2-40B4-BE49-F238E27FC236}">
                <a16:creationId xmlns:a16="http://schemas.microsoft.com/office/drawing/2014/main" id="{8BF99782-2CC2-2C6A-111E-6081BB05F945}"/>
              </a:ext>
            </a:extLst>
          </p:cNvPr>
          <p:cNvPicPr>
            <a:picLocks noChangeAspect="1"/>
          </p:cNvPicPr>
          <p:nvPr/>
        </p:nvPicPr>
        <p:blipFill>
          <a:blip r:embed="rId8"/>
          <a:stretch>
            <a:fillRect/>
          </a:stretch>
        </p:blipFill>
        <p:spPr>
          <a:xfrm>
            <a:off x="6967621" y="5166119"/>
            <a:ext cx="1286567" cy="816209"/>
          </a:xfrm>
          <a:prstGeom prst="rect">
            <a:avLst/>
          </a:prstGeom>
        </p:spPr>
      </p:pic>
      <p:sp>
        <p:nvSpPr>
          <p:cNvPr id="15" name="TextBox 14">
            <a:extLst>
              <a:ext uri="{FF2B5EF4-FFF2-40B4-BE49-F238E27FC236}">
                <a16:creationId xmlns:a16="http://schemas.microsoft.com/office/drawing/2014/main" id="{EDD4BDFB-421B-D507-C640-711A38059B25}"/>
              </a:ext>
            </a:extLst>
          </p:cNvPr>
          <p:cNvSpPr txBox="1"/>
          <p:nvPr/>
        </p:nvSpPr>
        <p:spPr>
          <a:xfrm>
            <a:off x="9270732" y="-50800"/>
            <a:ext cx="1373369" cy="7555915"/>
          </a:xfrm>
          <a:prstGeom prst="rect">
            <a:avLst/>
          </a:prstGeom>
          <a:noFill/>
        </p:spPr>
        <p:txBody>
          <a:bodyPr wrap="square">
            <a:spAutoFit/>
          </a:bodyPr>
          <a:lstStyle/>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refcount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zero, free. Simple, efficient, but requires compiler to track refs, and we must resolve reference cycles (A references B, B references A, nobody references them. We must collect them still).</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Refs increase during assignment or allocation (if our ref object is on the RHS). Refs decrease if they’re on LHS of an assign.</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4.8.2) Mark Sweep Garbage Collection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Pause the program and collect all blocks not pointed to. Finds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dead blocks unlike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refcounting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Significant Overhead.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Mark: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all stack vars, if they point to the heap, then recursively traverse and mark each block they point to as live.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Sweep: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 through each block. If not live, then collect and deallocate it.</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4.8.3) Pointer Reversal Marking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Cheap way of traversing nodes.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two pointers, P and C.</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traversing blocks, C is at the block, the block has pointer Cp1 pointing to Child1. To check child 1, we set the block at pointer Cp1 to P, and put P as C, then put C as Child1. We do our work in child1 (find children), and then we set C = P, restoring C, set P to Cp1 restoring P. We then restore the pointer Cp1 to point to child1. </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4.8.4) Two Space Garbage Collector</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Heap is split into two,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from-space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two-space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Blocks are allocated from the from-space. 2) When there are no more free blocks, all live (reachable from a non-heap pointer) blocks are copied to the to-space and then the to-space becomes the from-space and vice-versa. </a:t>
            </a: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Fast, there are few complex pointer manipulations. </a:t>
            </a: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Automatically compacts memory when copying. </a:t>
            </a: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Can place linked blocks close together in memory when copying to allow for better cache locality.</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4.8.5) Generational Garbage Collector</a:t>
            </a:r>
            <a:endPar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heap is split into several areas based on the age of blocks.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Allocate new blocks from the youngest, if full, move the oldest young blocks to an older area. </a:t>
            </a: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GC is used more frequently on the younger areas. </a:t>
            </a:r>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apply different GC techniques to the different areas</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4.9) Debuggers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Inspect program behaviour.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We must maintain program info when its being debugged.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Should add useful info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/var names, source line mappings) in our program.</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Usually compile with optimizations off so its mirroring the source code.</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Interactive Debuggers: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GDB – inspect state, variables,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mem, pause execution. For natively compiled (Rust, C, Go) OS must support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breakpoints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bytecode compiled (Java), the interpreter supports this.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Post-Mortem / Core Dump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backtrace Provides debugging information upon failure by doing a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reverse lookup from the program counter.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Stack Backtrace shows the methods called, their local variables, arguments etc.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Contents</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global and dynamic/heap variables.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Requires the debugger to work out where variables are stored (register, stack, heap) and to map them back to names from the source using debugging information embedded at compile time.</a:t>
            </a: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4.10) Profilers</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Provide performance information on a program.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1)Typically used once code is correct, algorithmically optimal and optimised by the compiler.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Can determine the time spent in functions, or how much of a program is spent is certain sections of code.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example a profiler could interrupt execution periodically (some number of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identify the method being used, and increment a counter for it. Hence after profiling we can get a breakdown of the proportion of program time spent in each function.</a:t>
            </a:r>
          </a:p>
        </p:txBody>
      </p:sp>
      <p:sp>
        <p:nvSpPr>
          <p:cNvPr id="18" name="TextBox 17">
            <a:extLst>
              <a:ext uri="{FF2B5EF4-FFF2-40B4-BE49-F238E27FC236}">
                <a16:creationId xmlns:a16="http://schemas.microsoft.com/office/drawing/2014/main" id="{650B5F31-8673-64E2-CEB6-0D66F8CD7F63}"/>
              </a:ext>
            </a:extLst>
          </p:cNvPr>
          <p:cNvSpPr txBox="1"/>
          <p:nvPr/>
        </p:nvSpPr>
        <p:spPr>
          <a:xfrm>
            <a:off x="8165777" y="-47899"/>
            <a:ext cx="1284661" cy="7709803"/>
          </a:xfrm>
          <a:prstGeom prst="rect">
            <a:avLst/>
          </a:prstGeom>
          <a:noFill/>
        </p:spPr>
        <p:txBody>
          <a:bodyPr wrap="square">
            <a:spAutoFit/>
          </a:bodyPr>
          <a:lstStyle/>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M7) Modelling Runtime Memory</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class Triple {int p, q, r}</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class Alpha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ca</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cb</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[10]</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method M(int u, v)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la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 lb[10]</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struct {int x, y, z} lc</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Triple id = new Triple()</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want to model runtime memory of:</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Alpha object = new Alpha()</a:t>
            </a:r>
          </a:p>
          <a:p>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object.M</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3).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 have the stack growing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downwards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Stack: </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0 object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addr</a:t>
            </a:r>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object Ref</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4 return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addr</a:t>
            </a:r>
            <a:endPar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8 caller FP</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12 la</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16 lb[0]</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52  lb[9]</a:t>
            </a: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56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lc.x</a:t>
            </a:r>
            <a:endPar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60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lc.y</a:t>
            </a:r>
            <a:endPar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64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lc.z</a:t>
            </a:r>
            <a:endPar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object </a:t>
            </a:r>
            <a:r>
              <a:rPr lang="en-GB" sz="500" kern="100" spc="-46"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Ref</a:t>
            </a: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Id Ref = [0: Triple @MLT, 4: .p, 8: .q, 12: .r]</a:t>
            </a:r>
          </a:p>
          <a:p>
            <a:endPar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 Ref = [0: Alpha @MLT, 4: ca, 8: </a:t>
            </a:r>
            <a:r>
              <a:rPr lang="en-GB" sz="50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cb</a:t>
            </a:r>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44: </a:t>
            </a:r>
            <a:r>
              <a:rPr lang="en-GB" sz="500"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cb</a:t>
            </a:r>
            <a:r>
              <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4.7) Dynamic/Heap Variables                   </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4.7.1) Explicit Heap Allocation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We maintain a structure containing free blocks and info of each block –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linkedlist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(think to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PintOS</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Should allocate blocks just big enough.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For extensible arrays (vectors, mutable strings) we should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more mem than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curr</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needed, as we should expect growth. (performance, otherwise need to delete and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realloc</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bigger space).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Consider alignment of values.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Heap allocation is worse for locality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than the stack) and hence can potentially have worse cache locality, affecting performance</a:t>
            </a:r>
            <a:r>
              <a:rPr lang="en-GB" sz="500"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Malloc(int N(size)) Pseudocode: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SEARCH a List of “Free Memory Blocks” for a block of size N or a bigger block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 free block of exactly size N is found: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Remove block from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FreeList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Return start address of block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ELSE IF a free block bigger than N is found: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Split block into an N-sized block and a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residual block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Leave residual block in Free List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Return start address of N-sized block OTHERWISE if the Search did not return a suitable free block: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Request more heap memory from the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Operating System &amp; allocate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OS does not comply: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Report failure e.g. return Null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raise an exception</a:t>
            </a:r>
          </a:p>
          <a:p>
            <a:endPar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Free(address) Pseudocode: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RETURN block at given address to list of “Free Memory Blocks”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COALESCE returned block with adjacent free block(s) if possible =&gt; reduces fragmentation</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Housekeeping: When allocating heap objects we can have some extra information before the struct fields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array length).</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Optimizations: Have multiple free lists for diff allocations. Faster searches. Allocate blocks just big enough.</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4.8) Garbage Collection (Free Redundant Heap Blocks!)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Correctness, Performance. The GC must be compiler supported.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After lots of blocks are freed, we should compact the heap.</a:t>
            </a:r>
          </a:p>
          <a:p>
            <a:r>
              <a:rPr lang="en-GB" sz="500" b="1" u="sng" kern="100" spc="-46" dirty="0">
                <a:solidFill>
                  <a:srgbClr val="7030A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4.8.1) Reference Counting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Block management/housekeeping info keeps a reference count. When a reference is made to the object, the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refcount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increased, when it is removed it is decreased.</a:t>
            </a:r>
          </a:p>
        </p:txBody>
      </p:sp>
      <p:pic>
        <p:nvPicPr>
          <p:cNvPr id="6" name="Picture 5">
            <a:extLst>
              <a:ext uri="{FF2B5EF4-FFF2-40B4-BE49-F238E27FC236}">
                <a16:creationId xmlns:a16="http://schemas.microsoft.com/office/drawing/2014/main" id="{B34C969E-52FC-693E-1B35-5753ADF02610}"/>
              </a:ext>
            </a:extLst>
          </p:cNvPr>
          <p:cNvPicPr>
            <a:picLocks noChangeAspect="1"/>
          </p:cNvPicPr>
          <p:nvPr/>
        </p:nvPicPr>
        <p:blipFill rotWithShape="1">
          <a:blip r:embed="rId9"/>
          <a:srcRect l="1151" t="5095" r="2481" b="5912"/>
          <a:stretch/>
        </p:blipFill>
        <p:spPr>
          <a:xfrm>
            <a:off x="3025681" y="744805"/>
            <a:ext cx="1352997" cy="198148"/>
          </a:xfrm>
          <a:prstGeom prst="rect">
            <a:avLst/>
          </a:prstGeom>
        </p:spPr>
      </p:pic>
      <p:pic>
        <p:nvPicPr>
          <p:cNvPr id="1026" name="Picture 2">
            <a:extLst>
              <a:ext uri="{FF2B5EF4-FFF2-40B4-BE49-F238E27FC236}">
                <a16:creationId xmlns:a16="http://schemas.microsoft.com/office/drawing/2014/main" id="{8683CEC5-DB42-DD94-17EA-B5D3CCDB58A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51713" y="5515581"/>
            <a:ext cx="807164" cy="821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48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AE9DBC-89D6-E0B0-AD80-5FF025AD66D5}"/>
              </a:ext>
            </a:extLst>
          </p:cNvPr>
          <p:cNvSpPr txBox="1"/>
          <p:nvPr/>
        </p:nvSpPr>
        <p:spPr>
          <a:xfrm>
            <a:off x="-69850" y="-50800"/>
            <a:ext cx="1682750" cy="7940635"/>
          </a:xfrm>
          <a:prstGeom prst="rect">
            <a:avLst/>
          </a:prstGeom>
          <a:noFill/>
        </p:spPr>
        <p:txBody>
          <a:bodyPr wrap="square" rtlCol="0">
            <a:spAutoFit/>
          </a:bodyPr>
          <a:lstStyle/>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5) Compilers – Backend</a:t>
            </a:r>
            <a:endParaRPr lang="en-GB" sz="500"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5.1) Backus </a:t>
            </a:r>
            <a:r>
              <a:rPr lang="en-GB" sz="500" b="1" u="sng"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Naur</a:t>
            </a:r>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 Form</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 CFG specifying the syntactic structure of a language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 CFG is a set of </a:t>
            </a:r>
            <a:r>
              <a:rPr lang="en-GB" sz="500" b="1" kern="100" spc="-46" dirty="0">
                <a:latin typeface="Verdana" panose="020B0604030504040204" pitchFamily="34" charset="0"/>
                <a:ea typeface="Verdana" panose="020B0604030504040204" pitchFamily="34" charset="0"/>
                <a:cs typeface="Courier New" panose="02070309020205020404" pitchFamily="49" charset="0"/>
              </a:rPr>
              <a:t>Productions</a:t>
            </a:r>
            <a:r>
              <a:rPr lang="en-GB" sz="500" kern="100" spc="-46" dirty="0">
                <a:latin typeface="Verdana" panose="020B0604030504040204" pitchFamily="34" charset="0"/>
                <a:ea typeface="Verdana" panose="020B0604030504040204" pitchFamily="34" charset="0"/>
                <a:cs typeface="Courier New" panose="02070309020205020404" pitchFamily="49" charset="0"/>
              </a:rPr>
              <a:t>, associated with a set of </a:t>
            </a:r>
            <a:r>
              <a:rPr lang="en-GB" sz="500" b="1" kern="100" spc="-46" dirty="0">
                <a:latin typeface="Verdana" panose="020B0604030504040204" pitchFamily="34" charset="0"/>
                <a:ea typeface="Verdana" panose="020B0604030504040204" pitchFamily="34" charset="0"/>
                <a:cs typeface="Courier New" panose="02070309020205020404" pitchFamily="49" charset="0"/>
              </a:rPr>
              <a:t>tokens</a:t>
            </a:r>
            <a:r>
              <a:rPr lang="en-GB" sz="500" kern="100" spc="-46" dirty="0">
                <a:latin typeface="Verdana" panose="020B0604030504040204" pitchFamily="34" charset="0"/>
                <a:ea typeface="Verdana" panose="020B0604030504040204" pitchFamily="34" charset="0"/>
                <a:cs typeface="Courier New" panose="02070309020205020404" pitchFamily="49" charset="0"/>
              </a:rPr>
              <a:t> (terminals), non-terminals (</a:t>
            </a:r>
            <a:r>
              <a:rPr lang="en-GB" sz="500" b="1" kern="100" spc="-46" dirty="0">
                <a:latin typeface="Verdana" panose="020B0604030504040204" pitchFamily="34" charset="0"/>
                <a:ea typeface="Verdana" panose="020B0604030504040204" pitchFamily="34" charset="0"/>
                <a:cs typeface="Courier New" panose="02070309020205020404" pitchFamily="49" charset="0"/>
              </a:rPr>
              <a:t>rule</a:t>
            </a:r>
            <a:r>
              <a:rPr lang="en-GB" sz="500" kern="100" spc="-46" dirty="0">
                <a:latin typeface="Verdana" panose="020B0604030504040204" pitchFamily="34" charset="0"/>
                <a:ea typeface="Verdana" panose="020B0604030504040204" pitchFamily="34" charset="0"/>
                <a:cs typeface="Courier New" panose="02070309020205020404" pitchFamily="49" charset="0"/>
              </a:rPr>
              <a:t>) &amp; start symbol</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Each production is of the form:</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non-terminal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String of terminals &amp; non terminals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Productions: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way to expand a non-terminal symbol into a string of terminals &amp; non terminals</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2) Terminals: </a:t>
            </a:r>
            <a:r>
              <a:rPr lang="en-GB" sz="500" kern="100" spc="-46" dirty="0">
                <a:latin typeface="Verdana" panose="020B0604030504040204" pitchFamily="34" charset="0"/>
                <a:ea typeface="Verdana" panose="020B0604030504040204" pitchFamily="34" charset="0"/>
                <a:cs typeface="Courier New" panose="02070309020205020404" pitchFamily="49" charset="0"/>
              </a:rPr>
              <a:t>Symbols that can’t be further expanded (tokens genned from Lex. Analysis)</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3) Non-Terminal: </a:t>
            </a:r>
            <a:r>
              <a:rPr lang="en-GB" sz="500" kern="100" spc="-46" dirty="0">
                <a:latin typeface="Verdana" panose="020B0604030504040204" pitchFamily="34" charset="0"/>
                <a:ea typeface="Verdana" panose="020B0604030504040204" pitchFamily="34" charset="0"/>
                <a:cs typeface="Courier New" panose="02070309020205020404" pitchFamily="49" charset="0"/>
              </a:rPr>
              <a:t>Symbols that can be expanded further – outlined in a Production.</a:t>
            </a:r>
            <a:endParaRPr lang="en-GB" sz="500" b="1"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3) Parse Trees</a:t>
            </a:r>
            <a:r>
              <a:rPr lang="en-GB" sz="500" kern="100" spc="-46" dirty="0">
                <a:latin typeface="Verdana" panose="020B0604030504040204" pitchFamily="34" charset="0"/>
                <a:ea typeface="Verdana" panose="020B0604030504040204" pitchFamily="34" charset="0"/>
                <a:cs typeface="Courier New" panose="02070309020205020404" pitchFamily="49" charset="0"/>
              </a:rPr>
              <a:t> show how a string is derived from the start symbol.</a:t>
            </a: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5.1.1) Associativity</a:t>
            </a:r>
            <a:r>
              <a:rPr lang="en-GB" sz="500" kern="100" spc="-46" dirty="0">
                <a:latin typeface="Verdana" panose="020B0604030504040204" pitchFamily="34" charset="0"/>
                <a:ea typeface="Verdana" panose="020B0604030504040204" pitchFamily="34" charset="0"/>
                <a:cs typeface="Courier New" panose="02070309020205020404" pitchFamily="49" charset="0"/>
              </a:rPr>
              <a:t> Associativity can be enforced by using left or right recursive productions: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term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rPr>
              <a:t> | ident             Define a base term.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expr → expr - term             Left associative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expr → term - expr             Right associative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expr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term</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5.1.2) Precedence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 enforce precedence, we can consider </a:t>
            </a:r>
            <a:r>
              <a:rPr lang="en-GB" sz="500" b="1" kern="100" spc="-46" dirty="0">
                <a:latin typeface="Verdana" panose="020B0604030504040204" pitchFamily="34" charset="0"/>
                <a:ea typeface="Verdana" panose="020B0604030504040204" pitchFamily="34" charset="0"/>
                <a:cs typeface="Courier New" panose="02070309020205020404" pitchFamily="49" charset="0"/>
              </a:rPr>
              <a:t>levels. </a:t>
            </a:r>
            <a:r>
              <a:rPr lang="en-GB" sz="500" kern="100" spc="-46" dirty="0">
                <a:latin typeface="Verdana" panose="020B0604030504040204" pitchFamily="34" charset="0"/>
                <a:ea typeface="Verdana" panose="020B0604030504040204" pitchFamily="34" charset="0"/>
                <a:cs typeface="Courier New" panose="02070309020205020404" pitchFamily="49" charset="0"/>
              </a:rPr>
              <a:t>We factor those of highest precedence to the lowest level.</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exp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exp + term | exp – term | term</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term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100" spc="-46" dirty="0">
                <a:latin typeface="Verdana" panose="020B0604030504040204" pitchFamily="34" charset="0"/>
                <a:ea typeface="Verdana" panose="020B0604030504040204" pitchFamily="34" charset="0"/>
                <a:cs typeface="Courier New" panose="02070309020205020404" pitchFamily="49" charset="0"/>
              </a:rPr>
              <a:t> term * factor | term / factor | factor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factor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ident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prove something is a member of our grammar we can construct the derivation or a Parse Tree.</a:t>
            </a: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5.1.3) Production Choice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may have a grammar where we cannot determine which production for a non-terminal token to use based on the first symbol. </a:t>
            </a:r>
          </a:p>
          <a:p>
            <a:r>
              <a:rPr lang="en-GB" sz="500" kern="100" spc="-46" dirty="0">
                <a:latin typeface="Courier New" panose="02070309020205020404" pitchFamily="49" charset="0"/>
                <a:ea typeface="Verdana" panose="020B0604030504040204" pitchFamily="34" charset="0"/>
                <a:cs typeface="Courier New" panose="02070309020205020404" pitchFamily="49" charset="0"/>
              </a:rPr>
              <a:t>stat → ’loop’ </a:t>
            </a:r>
            <a:r>
              <a:rPr lang="en-GB" sz="500" kern="100" spc="-46" dirty="0" err="1">
                <a:latin typeface="Courier New" panose="02070309020205020404" pitchFamily="49" charset="0"/>
                <a:ea typeface="Verdana" panose="020B0604030504040204" pitchFamily="34" charset="0"/>
                <a:cs typeface="Courier New" panose="02070309020205020404" pitchFamily="49" charset="0"/>
              </a:rPr>
              <a:t>statlist</a:t>
            </a:r>
            <a:r>
              <a:rPr lang="en-GB" sz="500" kern="100" spc="-46" dirty="0">
                <a:latin typeface="Courier New" panose="02070309020205020404" pitchFamily="49" charset="0"/>
                <a:ea typeface="Verdana" panose="020B0604030504040204" pitchFamily="34" charset="0"/>
                <a:cs typeface="Courier New" panose="02070309020205020404" pitchFamily="49" charset="0"/>
              </a:rPr>
              <a:t> ’until’ expr </a:t>
            </a:r>
          </a:p>
          <a:p>
            <a:r>
              <a:rPr lang="en-GB" sz="500" kern="100" spc="-46" dirty="0">
                <a:latin typeface="Courier New" panose="02070309020205020404" pitchFamily="49" charset="0"/>
                <a:ea typeface="Verdana" panose="020B0604030504040204" pitchFamily="34" charset="0"/>
                <a:cs typeface="Courier New" panose="02070309020205020404" pitchFamily="49" charset="0"/>
              </a:rPr>
              <a:t>stat → ’loop’ </a:t>
            </a:r>
            <a:r>
              <a:rPr lang="en-GB" sz="500" kern="100" spc="-46" dirty="0" err="1">
                <a:latin typeface="Courier New" panose="02070309020205020404" pitchFamily="49" charset="0"/>
                <a:ea typeface="Verdana" panose="020B0604030504040204" pitchFamily="34" charset="0"/>
                <a:cs typeface="Courier New" panose="02070309020205020404" pitchFamily="49" charset="0"/>
              </a:rPr>
              <a:t>statlist</a:t>
            </a:r>
            <a:r>
              <a:rPr lang="en-GB" sz="500" kern="100" spc="-46" dirty="0">
                <a:latin typeface="Courier New" panose="02070309020205020404" pitchFamily="49" charset="0"/>
                <a:ea typeface="Verdana" panose="020B0604030504040204" pitchFamily="34" charset="0"/>
                <a:cs typeface="Courier New" panose="02070309020205020404" pitchFamily="49" charset="0"/>
              </a:rPr>
              <a:t> ’while’ expr </a:t>
            </a:r>
          </a:p>
          <a:p>
            <a:r>
              <a:rPr lang="en-GB" sz="500" kern="100" spc="-46" dirty="0">
                <a:latin typeface="Courier New" panose="02070309020205020404" pitchFamily="49" charset="0"/>
                <a:ea typeface="Verdana" panose="020B0604030504040204" pitchFamily="34" charset="0"/>
                <a:cs typeface="Courier New" panose="02070309020205020404" pitchFamily="49" charset="0"/>
              </a:rPr>
              <a:t>stat → ’loop’ </a:t>
            </a:r>
            <a:r>
              <a:rPr lang="en-GB" sz="500" kern="100" spc="-46" dirty="0" err="1">
                <a:latin typeface="Courier New" panose="02070309020205020404" pitchFamily="49" charset="0"/>
                <a:ea typeface="Verdana" panose="020B0604030504040204" pitchFamily="34" charset="0"/>
                <a:cs typeface="Courier New" panose="02070309020205020404" pitchFamily="49" charset="0"/>
              </a:rPr>
              <a:t>statlist</a:t>
            </a:r>
            <a:r>
              <a:rPr lang="en-GB" sz="500" kern="100" spc="-46" dirty="0">
                <a:latin typeface="Courier New" panose="02070309020205020404" pitchFamily="49" charset="0"/>
                <a:ea typeface="Verdana" panose="020B0604030504040204" pitchFamily="34" charset="0"/>
                <a:cs typeface="Courier New" panose="02070309020205020404" pitchFamily="49" charset="0"/>
              </a:rPr>
              <a:t> ’forever’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When we have token ’loop’ we cannot determine which production to use. Methods to deal with this: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 Delay the choice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Delay creating this tree (from stat) until it is known which production matches. It is still possible to create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statlist</a:t>
            </a:r>
            <a:r>
              <a:rPr lang="en-GB" sz="500" kern="100" spc="-46" dirty="0">
                <a:latin typeface="Verdana" panose="020B0604030504040204" pitchFamily="34" charset="0"/>
                <a:ea typeface="Verdana" panose="020B0604030504040204" pitchFamily="34" charset="0"/>
                <a:cs typeface="Courier New" panose="02070309020205020404" pitchFamily="49" charset="0"/>
              </a:rPr>
              <a:t> inside while doing so.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2) Modify the grammar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Change the grammar to factor out the difference.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stat → ’loop’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statlist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loopstat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loopstat</a:t>
            </a:r>
            <a:r>
              <a:rPr lang="en-GB" sz="500" kern="100" spc="-46" dirty="0">
                <a:latin typeface="Verdana" panose="020B0604030504040204" pitchFamily="34" charset="0"/>
                <a:ea typeface="Verdana" panose="020B0604030504040204" pitchFamily="34" charset="0"/>
                <a:cs typeface="Courier New" panose="02070309020205020404" pitchFamily="49" charset="0"/>
              </a:rPr>
              <a:t> → ’until’ expr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loopstat</a:t>
            </a:r>
            <a:r>
              <a:rPr lang="en-GB" sz="500" kern="100" spc="-46" dirty="0">
                <a:latin typeface="Verdana" panose="020B0604030504040204" pitchFamily="34" charset="0"/>
                <a:ea typeface="Verdana" panose="020B0604030504040204" pitchFamily="34" charset="0"/>
                <a:cs typeface="Courier New" panose="02070309020205020404" pitchFamily="49" charset="0"/>
              </a:rPr>
              <a:t> → ’while’ expr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loopstat</a:t>
            </a:r>
            <a:r>
              <a:rPr lang="en-GB" sz="500" kern="100" spc="-46" dirty="0">
                <a:latin typeface="Verdana" panose="020B0604030504040204" pitchFamily="34" charset="0"/>
                <a:ea typeface="Verdana" panose="020B0604030504040204" pitchFamily="34" charset="0"/>
                <a:cs typeface="Courier New" panose="02070309020205020404" pitchFamily="49" charset="0"/>
              </a:rPr>
              <a:t> → ’forever’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However there are more difficult problems, which can be more easily fixed with bottom-up parsing.</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Top down parsing is done by Rec.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Desc</a:t>
            </a:r>
            <a:r>
              <a:rPr lang="en-GB" sz="500" kern="100" spc="-46" dirty="0">
                <a:latin typeface="Verdana" panose="020B0604030504040204" pitchFamily="34" charset="0"/>
                <a:ea typeface="Verdana" panose="020B0604030504040204" pitchFamily="34" charset="0"/>
                <a:cs typeface="Courier New" panose="02070309020205020404" pitchFamily="49" charset="0"/>
              </a:rPr>
              <a:t>. Parsers, which can’t deal with left recursion.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Bottom-up Parsing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grammar’s productions are used right → left.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Input is compared against the right hand side to produce a non-terminal on the left.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Parsing is complete when the whole input is replaced by the start symbol. Bottom up parsers are difficult to implement, so parser generators are recommended.</a:t>
            </a: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5.2) Visitor Pattern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visitor pattern is a design pattern that is commonly used in object-oriented programming to separate algorithms from the objects they operate on. The idea behind the pattern is to create a separate class (the visitor) that can traverse a complex object structure and perform operations on its elements.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 the context of compilers, the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visitor pattern can be used to</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implement the different phases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of a compiler as separate visitor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classes. For example,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lexer</a:t>
            </a:r>
            <a:r>
              <a:rPr lang="en-GB" sz="500" kern="100" spc="-46" dirty="0">
                <a:latin typeface="Verdana" panose="020B0604030504040204" pitchFamily="34" charset="0"/>
                <a:ea typeface="Verdana" panose="020B0604030504040204" pitchFamily="34" charset="0"/>
                <a:cs typeface="Courier New" panose="02070309020205020404" pitchFamily="49" charset="0"/>
              </a:rPr>
              <a:t> could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be implemented as a visitor that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traverses the source code and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generates a stream of tokens,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while a parser could be implemented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as another visitor that takes this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stream of tokens and generates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an abstract syntax tree (AST).</a:t>
            </a: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6) Code Generation</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 The language: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Stat = Assign Name Exp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Seq</a:t>
            </a:r>
            <a:r>
              <a:rPr lang="en-GB" sz="500" kern="100" spc="-46" dirty="0">
                <a:latin typeface="Verdana" panose="020B0604030504040204" pitchFamily="34" charset="0"/>
                <a:ea typeface="Verdana" panose="020B0604030504040204" pitchFamily="34" charset="0"/>
                <a:cs typeface="Courier New" panose="02070309020205020404" pitchFamily="49" charset="0"/>
              </a:rPr>
              <a:t> Stat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Stat</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ForLoop</a:t>
            </a:r>
            <a:r>
              <a:rPr lang="en-GB" sz="500" kern="100" spc="-46" dirty="0">
                <a:latin typeface="Verdana" panose="020B0604030504040204" pitchFamily="34" charset="0"/>
                <a:ea typeface="Verdana" panose="020B0604030504040204" pitchFamily="34" charset="0"/>
                <a:cs typeface="Courier New" panose="02070309020205020404" pitchFamily="49" charset="0"/>
              </a:rPr>
              <a:t> Name Exp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Exp</a:t>
            </a:r>
            <a:r>
              <a:rPr lang="en-GB" sz="500" kern="100" spc="-46" dirty="0">
                <a:latin typeface="Verdana" panose="020B0604030504040204" pitchFamily="34" charset="0"/>
                <a:ea typeface="Verdana" panose="020B0604030504040204" pitchFamily="34" charset="0"/>
                <a:cs typeface="Courier New" panose="02070309020205020404" pitchFamily="49" charset="0"/>
              </a:rPr>
              <a:t> Stat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Exp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Op Exp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Exp</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Unop</a:t>
            </a:r>
            <a:r>
              <a:rPr lang="en-GB" sz="500" kern="100" spc="-46" dirty="0">
                <a:latin typeface="Verdana" panose="020B0604030504040204" pitchFamily="34" charset="0"/>
                <a:ea typeface="Verdana" panose="020B0604030504040204" pitchFamily="34" charset="0"/>
                <a:cs typeface="Courier New" panose="02070309020205020404" pitchFamily="49" charset="0"/>
              </a:rPr>
              <a:t> Op Exp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Ident Name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rPr>
              <a:t> Int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data Op = Plus | Minus | Times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type Name = [Char]</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2) Assembly Instructions: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Instruction = Add | Sub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Mul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Div</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PushImm</a:t>
            </a:r>
            <a:r>
              <a:rPr lang="en-GB" sz="500" kern="100" spc="-46" dirty="0">
                <a:latin typeface="Verdana" panose="020B0604030504040204" pitchFamily="34" charset="0"/>
                <a:ea typeface="Verdana" panose="020B0604030504040204" pitchFamily="34" charset="0"/>
                <a:cs typeface="Courier New" panose="02070309020205020404" pitchFamily="49" charset="0"/>
              </a:rPr>
              <a:t> Int |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PushAbs</a:t>
            </a:r>
            <a:r>
              <a:rPr lang="en-GB" sz="500" kern="100" spc="-46" dirty="0">
                <a:latin typeface="Verdana" panose="020B0604030504040204" pitchFamily="34" charset="0"/>
                <a:ea typeface="Verdana" panose="020B0604030504040204" pitchFamily="34" charset="0"/>
                <a:cs typeface="Courier New" panose="02070309020205020404" pitchFamily="49" charset="0"/>
              </a:rPr>
              <a:t> Name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Pop Name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CompEq</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Jump Label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JTrue</a:t>
            </a:r>
            <a:r>
              <a:rPr lang="en-GB" sz="500" kern="100" spc="-46" dirty="0">
                <a:latin typeface="Verdana" panose="020B0604030504040204" pitchFamily="34" charset="0"/>
                <a:ea typeface="Verdana" panose="020B0604030504040204" pitchFamily="34" charset="0"/>
                <a:cs typeface="Courier New" panose="02070309020205020404" pitchFamily="49" charset="0"/>
              </a:rPr>
              <a:t> Label | </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JFalse</a:t>
            </a:r>
            <a:r>
              <a:rPr lang="en-GB" sz="500" kern="100" spc="-46" dirty="0">
                <a:latin typeface="Verdana" panose="020B0604030504040204" pitchFamily="34" charset="0"/>
                <a:ea typeface="Verdana" panose="020B0604030504040204" pitchFamily="34" charset="0"/>
                <a:cs typeface="Courier New" panose="02070309020205020404" pitchFamily="49" charset="0"/>
              </a:rPr>
              <a:t> Label | Define Label</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11" name="TextBox 10">
            <a:extLst>
              <a:ext uri="{FF2B5EF4-FFF2-40B4-BE49-F238E27FC236}">
                <a16:creationId xmlns:a16="http://schemas.microsoft.com/office/drawing/2014/main" id="{3E00D182-0CE5-90FB-CCED-A1ECC93C9678}"/>
              </a:ext>
            </a:extLst>
          </p:cNvPr>
          <p:cNvSpPr txBox="1"/>
          <p:nvPr/>
        </p:nvSpPr>
        <p:spPr>
          <a:xfrm>
            <a:off x="1452034" y="-50800"/>
            <a:ext cx="1682750" cy="7400487"/>
          </a:xfrm>
          <a:prstGeom prst="rect">
            <a:avLst/>
          </a:prstGeom>
          <a:noFill/>
        </p:spPr>
        <p:txBody>
          <a:bodyPr wrap="square">
            <a:spAutoFit/>
          </a:bodyPr>
          <a:lstStyle/>
          <a:p>
            <a:pPr algn="l"/>
            <a:r>
              <a:rPr lang="en-GB" sz="500" b="1" u="sng" dirty="0">
                <a:solidFill>
                  <a:srgbClr val="00B050"/>
                </a:solidFill>
                <a:latin typeface="Verdana" panose="020B0604030504040204" pitchFamily="34" charset="0"/>
                <a:ea typeface="Verdana" panose="020B0604030504040204" pitchFamily="34" charset="0"/>
              </a:rPr>
              <a:t>3) Assembly Pseudocode</a:t>
            </a:r>
            <a:endParaRPr lang="en-GB" sz="500" b="1" i="0" u="sng" dirty="0">
              <a:solidFill>
                <a:srgbClr val="00B050"/>
              </a:solidFill>
              <a:effectLst/>
              <a:latin typeface="Verdana" panose="020B0604030504040204" pitchFamily="34" charset="0"/>
              <a:ea typeface="Verdana" panose="020B0604030504040204" pitchFamily="34" charset="0"/>
            </a:endParaRPr>
          </a:p>
          <a:p>
            <a:pPr algn="l"/>
            <a:r>
              <a:rPr lang="en-GB" sz="500" b="0" i="0" dirty="0">
                <a:effectLst/>
                <a:latin typeface="Courier New" panose="02070309020205020404" pitchFamily="49" charset="0"/>
                <a:ea typeface="Verdana" panose="020B0604030504040204" pitchFamily="34" charset="0"/>
                <a:cs typeface="Courier New" panose="02070309020205020404" pitchFamily="49" charset="0"/>
              </a:rPr>
              <a:t>DD / MINUS / MUL / DIV: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store[SP]; SP := SP + 4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store[SP] [+=*/] T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store[SP] := T</a:t>
            </a:r>
          </a:p>
          <a:p>
            <a:pPr algn="l"/>
            <a:r>
              <a:rPr lang="en-GB" sz="500" b="0" i="0" dirty="0">
                <a:effectLst/>
                <a:latin typeface="Courier New" panose="02070309020205020404" pitchFamily="49" charset="0"/>
                <a:ea typeface="Verdana" panose="020B0604030504040204" pitchFamily="34" charset="0"/>
                <a:cs typeface="Courier New" panose="02070309020205020404" pitchFamily="49" charset="0"/>
              </a:rPr>
              <a:t>PUSHIMM: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SP := SP–4; store[SP] := operand(IR)</a:t>
            </a:r>
          </a:p>
          <a:p>
            <a:pPr algn="l"/>
            <a:r>
              <a:rPr lang="en-GB" sz="500" b="0" i="0" dirty="0">
                <a:effectLst/>
                <a:latin typeface="Courier New" panose="02070309020205020404" pitchFamily="49" charset="0"/>
                <a:ea typeface="Verdana" panose="020B0604030504040204" pitchFamily="34" charset="0"/>
                <a:cs typeface="Courier New" panose="02070309020205020404" pitchFamily="49" charset="0"/>
              </a:rPr>
              <a:t>PUSHABS: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store[operand(IR)]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SP := SP – 4;</a:t>
            </a:r>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store[SP] := T</a:t>
            </a:r>
          </a:p>
          <a:p>
            <a:pPr algn="l"/>
            <a:r>
              <a:rPr lang="en-GB" sz="500" b="0" i="0" dirty="0">
                <a:effectLst/>
                <a:latin typeface="Courier New" panose="02070309020205020404" pitchFamily="49" charset="0"/>
                <a:ea typeface="Verdana" panose="020B0604030504040204" pitchFamily="34" charset="0"/>
                <a:cs typeface="Courier New" panose="02070309020205020404" pitchFamily="49" charset="0"/>
              </a:rPr>
              <a:t>POP: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store[SP]; SP := SP + 4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store[operand(IR)] := T</a:t>
            </a:r>
          </a:p>
          <a:p>
            <a:pPr algn="l"/>
            <a:r>
              <a:rPr lang="en-GB" sz="500" b="0" i="0" dirty="0">
                <a:effectLst/>
                <a:latin typeface="Courier New" panose="02070309020205020404" pitchFamily="49" charset="0"/>
                <a:ea typeface="Verdana" panose="020B0604030504040204" pitchFamily="34" charset="0"/>
                <a:cs typeface="Courier New" panose="02070309020205020404" pitchFamily="49" charset="0"/>
              </a:rPr>
              <a:t>COMPEQ: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store[SP]; SP := SP + 4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store[SP] - T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store[SP] = T=0 ? 1 : 0</a:t>
            </a:r>
          </a:p>
          <a:p>
            <a:pPr algn="l"/>
            <a:r>
              <a:rPr lang="en-GB" sz="500" b="0" i="0" dirty="0">
                <a:effectLst/>
                <a:latin typeface="Courier New" panose="02070309020205020404" pitchFamily="49" charset="0"/>
                <a:ea typeface="Verdana" panose="020B0604030504040204" pitchFamily="34" charset="0"/>
                <a:cs typeface="Courier New" panose="02070309020205020404" pitchFamily="49" charset="0"/>
              </a:rPr>
              <a:t>JTRUE / JFALSE: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T := store[SP]; SP := SP + 4 </a:t>
            </a:r>
          </a:p>
          <a:p>
            <a:pPr algn="l"/>
            <a:r>
              <a:rPr lang="en-GB" sz="500" dirty="0">
                <a:latin typeface="Courier New" panose="02070309020205020404" pitchFamily="49" charset="0"/>
                <a:ea typeface="Verdana" panose="020B0604030504040204" pitchFamily="34" charset="0"/>
                <a:cs typeface="Courier New" panose="02070309020205020404" pitchFamily="49" charset="0"/>
              </a:rPr>
              <a:t>    </a:t>
            </a:r>
            <a:r>
              <a:rPr lang="en-GB" sz="500" b="0" i="0" dirty="0">
                <a:effectLst/>
                <a:latin typeface="Courier New" panose="02070309020205020404" pitchFamily="49" charset="0"/>
                <a:ea typeface="Verdana" panose="020B0604030504040204" pitchFamily="34" charset="0"/>
                <a:cs typeface="Courier New" panose="02070309020205020404" pitchFamily="49" charset="0"/>
              </a:rPr>
              <a:t>PC := T=1 / 0 ? operand(IR) : PC</a:t>
            </a:r>
          </a:p>
          <a:p>
            <a:pPr algn="l"/>
            <a:r>
              <a:rPr lang="en-GB" sz="500" b="0" i="0" dirty="0">
                <a:effectLst/>
                <a:latin typeface="Verdana" panose="020B0604030504040204" pitchFamily="34" charset="0"/>
                <a:ea typeface="Verdana" panose="020B0604030504040204" pitchFamily="34" charset="0"/>
                <a:cs typeface="Courier New" panose="02070309020205020404" pitchFamily="49" charset="0"/>
              </a:rPr>
              <a:t>4) </a:t>
            </a:r>
            <a:r>
              <a:rPr lang="en-GB" sz="500" kern="100" spc="-46" dirty="0">
                <a:latin typeface="Verdana" panose="020B0604030504040204" pitchFamily="34" charset="0"/>
                <a:ea typeface="Verdana" panose="020B0604030504040204" pitchFamily="34" charset="0"/>
                <a:cs typeface="Courier New" panose="02070309020205020404" pitchFamily="49" charset="0"/>
              </a:rPr>
              <a:t>Translate Functions for Exp and Stat</a:t>
            </a:r>
          </a:p>
          <a:p>
            <a:pPr algn="l"/>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::Exp </a:t>
            </a:r>
            <a:r>
              <a:rPr lang="en-GB" sz="500" b="0" i="0" dirty="0">
                <a:effectLst/>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0" i="0" dirty="0">
                <a:effectLst/>
                <a:latin typeface="Verdana" panose="020B0604030504040204" pitchFamily="34" charset="0"/>
                <a:ea typeface="Verdana" panose="020B0604030504040204" pitchFamily="34" charset="0"/>
                <a:cs typeface="Courier New" panose="02070309020205020404" pitchFamily="49" charset="0"/>
              </a:rPr>
              <a:t>[Instruction] </a:t>
            </a:r>
          </a:p>
          <a:p>
            <a:pPr algn="l"/>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BinOp</a:t>
            </a:r>
            <a:r>
              <a:rPr lang="en-GB" sz="500" b="0" i="0" dirty="0">
                <a:effectLst/>
                <a:latin typeface="Verdana" panose="020B0604030504040204" pitchFamily="34" charset="0"/>
                <a:ea typeface="Verdana" panose="020B0604030504040204" pitchFamily="34" charset="0"/>
                <a:cs typeface="Courier New" panose="02070309020205020404" pitchFamily="49" charset="0"/>
              </a:rPr>
              <a:t> op e1 e2)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e1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e2 ++ [case op of 	Plus </a:t>
            </a:r>
            <a:r>
              <a:rPr lang="en-GB" sz="500" b="0" i="0" dirty="0">
                <a:effectLst/>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Add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Minus </a:t>
            </a:r>
            <a:r>
              <a:rPr lang="en-GB" sz="500" b="0" i="0" dirty="0">
                <a:effectLst/>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Sub</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Times </a:t>
            </a:r>
            <a:r>
              <a:rPr lang="en-GB" sz="500" b="0" i="0" dirty="0">
                <a:effectLst/>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Mul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Divide </a:t>
            </a:r>
            <a:r>
              <a:rPr lang="en-GB" sz="500" b="0" i="0" dirty="0">
                <a:effectLst/>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Div</a:t>
            </a:r>
            <a:r>
              <a:rPr lang="en-GB" sz="500" b="0" i="0" dirty="0">
                <a:effectLst/>
                <a:latin typeface="Verdana" panose="020B0604030504040204" pitchFamily="34" charset="0"/>
                <a:ea typeface="Verdana" panose="020B0604030504040204" pitchFamily="34" charset="0"/>
                <a:cs typeface="Courier New" panose="02070309020205020404" pitchFamily="49" charset="0"/>
              </a:rPr>
              <a:t>] </a:t>
            </a:r>
          </a:p>
          <a:p>
            <a:pPr algn="l"/>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Unop</a:t>
            </a:r>
            <a:r>
              <a:rPr lang="en-GB" sz="500" b="0" i="0" dirty="0">
                <a:effectLst/>
                <a:latin typeface="Verdana" panose="020B0604030504040204" pitchFamily="34" charset="0"/>
                <a:ea typeface="Verdana" panose="020B0604030504040204" pitchFamily="34" charset="0"/>
                <a:cs typeface="Courier New" panose="02070309020205020404" pitchFamily="49" charset="0"/>
              </a:rPr>
              <a:t> Minus e)</a:t>
            </a:r>
          </a:p>
          <a:p>
            <a:pPr algn="l"/>
            <a:r>
              <a:rPr lang="en-GB" sz="500" b="0" i="0" dirty="0">
                <a:effectLst/>
                <a:latin typeface="Verdana" panose="020B0604030504040204" pitchFamily="34" charset="0"/>
                <a:ea typeface="Verdana" panose="020B0604030504040204" pitchFamily="34" charset="0"/>
                <a:cs typeface="Courier New" panose="02070309020205020404" pitchFamily="49" charset="0"/>
              </a:rPr>
              <a:t>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e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PushImm</a:t>
            </a:r>
            <a:r>
              <a:rPr lang="en-GB" sz="500" b="0" i="0" dirty="0">
                <a:effectLst/>
                <a:latin typeface="Verdana" panose="020B0604030504040204" pitchFamily="34" charset="0"/>
                <a:ea typeface="Verdana" panose="020B0604030504040204" pitchFamily="34" charset="0"/>
                <a:cs typeface="Courier New" panose="02070309020205020404" pitchFamily="49" charset="0"/>
              </a:rPr>
              <a:t> (-1), Mul]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Unop</a:t>
            </a:r>
            <a:r>
              <a:rPr lang="en-GB" sz="500" b="0" i="0" dirty="0">
                <a:effectLst/>
                <a:latin typeface="Verdana" panose="020B0604030504040204" pitchFamily="34" charset="0"/>
                <a:ea typeface="Verdana" panose="020B0604030504040204" pitchFamily="34" charset="0"/>
                <a:cs typeface="Courier New" panose="02070309020205020404" pitchFamily="49" charset="0"/>
              </a:rPr>
              <a:t> _) = error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Only ‘-’ unary operator supported"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(Ident id)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PushAbs</a:t>
            </a:r>
            <a:r>
              <a:rPr lang="en-GB" sz="500" b="0" i="0" dirty="0">
                <a:effectLst/>
                <a:latin typeface="Verdana" panose="020B0604030504040204" pitchFamily="34" charset="0"/>
                <a:ea typeface="Verdana" panose="020B0604030504040204" pitchFamily="34" charset="0"/>
                <a:cs typeface="Courier New" panose="02070309020205020404" pitchFamily="49" charset="0"/>
              </a:rPr>
              <a:t> id]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Const</a:t>
            </a:r>
            <a:r>
              <a:rPr lang="en-GB" sz="500" b="0" i="0" dirty="0">
                <a:effectLst/>
                <a:latin typeface="Verdana" panose="020B0604030504040204" pitchFamily="34" charset="0"/>
                <a:ea typeface="Verdana" panose="020B0604030504040204" pitchFamily="34" charset="0"/>
                <a:cs typeface="Courier New" panose="02070309020205020404" pitchFamily="49" charset="0"/>
              </a:rPr>
              <a:t> n)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PushImm</a:t>
            </a:r>
            <a:r>
              <a:rPr lang="en-GB" sz="500" b="0" i="0" dirty="0">
                <a:effectLst/>
                <a:latin typeface="Verdana" panose="020B0604030504040204" pitchFamily="34" charset="0"/>
                <a:ea typeface="Verdana" panose="020B0604030504040204" pitchFamily="34" charset="0"/>
                <a:cs typeface="Courier New" panose="02070309020205020404" pitchFamily="49" charset="0"/>
              </a:rPr>
              <a:t> n]</a:t>
            </a:r>
          </a:p>
          <a:p>
            <a:pPr algn="l"/>
            <a:endParaRPr lang="en-GB" sz="500" dirty="0">
              <a:latin typeface="Verdana" panose="020B0604030504040204" pitchFamily="34" charset="0"/>
              <a:ea typeface="Verdana" panose="020B0604030504040204" pitchFamily="34" charset="0"/>
              <a:cs typeface="Courier New" panose="02070309020205020404" pitchFamily="49" charset="0"/>
            </a:endParaRPr>
          </a:p>
          <a:p>
            <a:pPr algn="l"/>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::Stat </a:t>
            </a:r>
            <a:r>
              <a:rPr lang="en-GB" sz="500" b="0" i="0" dirty="0">
                <a:effectLst/>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0" i="0" dirty="0">
                <a:effectLst/>
                <a:latin typeface="Verdana" panose="020B0604030504040204" pitchFamily="34" charset="0"/>
                <a:ea typeface="Verdana" panose="020B0604030504040204" pitchFamily="34" charset="0"/>
                <a:cs typeface="Courier New" panose="02070309020205020404" pitchFamily="49" charset="0"/>
              </a:rPr>
              <a:t>[Instruction]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(Assign id exp)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exp ++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[Pop id]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Seq</a:t>
            </a:r>
            <a:r>
              <a:rPr lang="en-GB" sz="500" b="0" i="0" dirty="0">
                <a:effectLst/>
                <a:latin typeface="Verdana" panose="020B0604030504040204" pitchFamily="34" charset="0"/>
                <a:ea typeface="Verdana" panose="020B0604030504040204" pitchFamily="34" charset="0"/>
                <a:cs typeface="Courier New" panose="02070309020205020404" pitchFamily="49" charset="0"/>
              </a:rPr>
              <a:t> s1 s2) =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s1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s2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ForLoop</a:t>
            </a:r>
            <a:r>
              <a:rPr lang="en-GB" sz="500" b="0" i="0" dirty="0">
                <a:effectLst/>
                <a:latin typeface="Verdana" panose="020B0604030504040204" pitchFamily="34" charset="0"/>
                <a:ea typeface="Verdana" panose="020B0604030504040204" pitchFamily="34" charset="0"/>
                <a:cs typeface="Courier New" panose="02070309020205020404" pitchFamily="49" charset="0"/>
              </a:rPr>
              <a:t> x e1 e2 body)</a:t>
            </a:r>
          </a:p>
          <a:p>
            <a:pPr algn="l"/>
            <a:r>
              <a:rPr lang="en-GB" sz="500" b="0" i="0" dirty="0">
                <a:effectLst/>
                <a:latin typeface="Verdana" panose="020B0604030504040204" pitchFamily="34" charset="0"/>
                <a:ea typeface="Verdana" panose="020B0604030504040204" pitchFamily="34" charset="0"/>
                <a:cs typeface="Courier New" panose="02070309020205020404" pitchFamily="49" charset="0"/>
              </a:rPr>
              <a:t>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e1 ++ [Pop x] ++ [Define "loop“]    </a:t>
            </a:r>
          </a:p>
          <a:p>
            <a:pPr algn="l"/>
            <a:r>
              <a:rPr lang="en-GB" sz="500" dirty="0">
                <a:latin typeface="Verdana" panose="020B0604030504040204" pitchFamily="34" charset="0"/>
                <a:ea typeface="Verdana" panose="020B0604030504040204" pitchFamily="34" charset="0"/>
                <a:cs typeface="Courier New" panose="02070309020205020404" pitchFamily="49" charset="0"/>
              </a:rPr>
              <a:t> </a:t>
            </a:r>
            <a:r>
              <a:rPr lang="en-GB" sz="500" b="0" i="0" dirty="0">
                <a:effectLst/>
                <a:latin typeface="Verdana" panose="020B0604030504040204" pitchFamily="34" charset="0"/>
                <a:ea typeface="Verdana" panose="020B0604030504040204" pitchFamily="34" charset="0"/>
                <a:cs typeface="Courier New" panose="02070309020205020404" pitchFamily="49" charset="0"/>
              </a:rPr>
              <a:t>++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transExp</a:t>
            </a:r>
            <a:r>
              <a:rPr lang="en-GB" sz="500" b="0" i="0" dirty="0">
                <a:effectLst/>
                <a:latin typeface="Verdana" panose="020B0604030504040204" pitchFamily="34" charset="0"/>
                <a:ea typeface="Verdana" panose="020B0604030504040204" pitchFamily="34" charset="0"/>
                <a:cs typeface="Courier New" panose="02070309020205020404" pitchFamily="49" charset="0"/>
              </a:rPr>
              <a:t> e2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CompEq:JTrue</a:t>
            </a:r>
            <a:r>
              <a:rPr lang="en-GB" sz="500" b="0" i="0" dirty="0">
                <a:effectLst/>
                <a:latin typeface="Verdana" panose="020B0604030504040204" pitchFamily="34" charset="0"/>
                <a:ea typeface="Verdana" panose="020B0604030504040204" pitchFamily="34" charset="0"/>
                <a:cs typeface="Courier New" panose="02070309020205020404" pitchFamily="49" charset="0"/>
              </a:rPr>
              <a:t> "break“]</a:t>
            </a:r>
          </a:p>
          <a:p>
            <a:pPr algn="l"/>
            <a:r>
              <a:rPr lang="en-GB" sz="500" dirty="0">
                <a:latin typeface="Verdana" panose="020B0604030504040204" pitchFamily="34" charset="0"/>
                <a:ea typeface="Verdana" panose="020B0604030504040204" pitchFamily="34" charset="0"/>
                <a:cs typeface="Courier New" panose="02070309020205020404" pitchFamily="49" charset="0"/>
              </a:rPr>
              <a:t>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transStat</a:t>
            </a:r>
            <a:r>
              <a:rPr lang="en-GB" sz="500" b="0" i="0" dirty="0">
                <a:effectLst/>
                <a:latin typeface="Verdana" panose="020B0604030504040204" pitchFamily="34" charset="0"/>
                <a:ea typeface="Verdana" panose="020B0604030504040204" pitchFamily="34" charset="0"/>
                <a:cs typeface="Courier New" panose="02070309020205020404" pitchFamily="49" charset="0"/>
              </a:rPr>
              <a:t> body ++ [</a:t>
            </a:r>
            <a:r>
              <a:rPr lang="en-GB" sz="500" b="0" i="0" dirty="0" err="1">
                <a:effectLst/>
                <a:latin typeface="Verdana" panose="020B0604030504040204" pitchFamily="34" charset="0"/>
                <a:ea typeface="Verdana" panose="020B0604030504040204" pitchFamily="34" charset="0"/>
                <a:cs typeface="Courier New" panose="02070309020205020404" pitchFamily="49" charset="0"/>
              </a:rPr>
              <a:t>PushImm</a:t>
            </a:r>
            <a:r>
              <a:rPr lang="en-GB" sz="500" b="0" i="0" dirty="0">
                <a:effectLst/>
                <a:latin typeface="Verdana" panose="020B0604030504040204" pitchFamily="34" charset="0"/>
                <a:ea typeface="Verdana" panose="020B0604030504040204" pitchFamily="34" charset="0"/>
                <a:cs typeface="Courier New" panose="02070309020205020404" pitchFamily="49" charset="0"/>
              </a:rPr>
              <a:t> 1, Add, Pop x, Jump "loop", Define "break"]</a:t>
            </a:r>
          </a:p>
          <a:p>
            <a:pPr algn="l"/>
            <a:endParaRPr lang="en-GB" sz="500" dirty="0">
              <a:latin typeface="Verdana" panose="020B0604030504040204" pitchFamily="34" charset="0"/>
              <a:ea typeface="Verdana" panose="020B0604030504040204" pitchFamily="34" charset="0"/>
              <a:cs typeface="Courier New" panose="02070309020205020404" pitchFamily="49" charset="0"/>
            </a:endParaRPr>
          </a:p>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 Improving our Assembly</a:t>
            </a:r>
          </a:p>
          <a:p>
            <a:pPr algn="l"/>
            <a:r>
              <a:rPr lang="en-GB" sz="500" b="1" kern="100" spc="-46" dirty="0">
                <a:latin typeface="Verdana" panose="020B0604030504040204" pitchFamily="34" charset="0"/>
                <a:ea typeface="Verdana" panose="020B0604030504040204" pitchFamily="34" charset="0"/>
                <a:cs typeface="Courier New" panose="02070309020205020404" pitchFamily="49" charset="0"/>
              </a:rPr>
              <a:t>1) Using Immediate Instructions</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movl</a:t>
            </a:r>
            <a:r>
              <a:rPr lang="en-GB" sz="500" kern="100" spc="-46" dirty="0">
                <a:latin typeface="Verdana" panose="020B0604030504040204" pitchFamily="34" charset="0"/>
                <a:ea typeface="Verdana" panose="020B0604030504040204" pitchFamily="34" charset="0"/>
                <a:cs typeface="Courier New" panose="02070309020205020404" pitchFamily="49" charset="0"/>
              </a:rPr>
              <a:t> $3,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eax</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imull</a:t>
            </a:r>
            <a:r>
              <a:rPr lang="en-GB" sz="500" kern="100" spc="-46" dirty="0">
                <a:latin typeface="Verdana" panose="020B0604030504040204" pitchFamily="34" charset="0"/>
                <a:ea typeface="Verdana" panose="020B0604030504040204" pitchFamily="34" charset="0"/>
                <a:cs typeface="Courier New" panose="02070309020205020404" pitchFamily="49" charset="0"/>
              </a:rPr>
              <a:t> $3,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eax</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addl</a:t>
            </a:r>
            <a:r>
              <a:rPr lang="en-GB" sz="500" kern="100" spc="-46" dirty="0">
                <a:latin typeface="Verdana" panose="020B0604030504040204" pitchFamily="34" charset="0"/>
                <a:ea typeface="Verdana" panose="020B0604030504040204" pitchFamily="34" charset="0"/>
                <a:cs typeface="Courier New" panose="02070309020205020404" pitchFamily="49" charset="0"/>
              </a:rPr>
              <a:t> $4,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eax</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Rather than moving into registers first and then doing work.</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 simply add new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AddImm</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SubImm</a:t>
            </a:r>
            <a:r>
              <a:rPr lang="en-GB" sz="500" kern="100" spc="-46" dirty="0">
                <a:latin typeface="Verdana" panose="020B0604030504040204" pitchFamily="34" charset="0"/>
                <a:ea typeface="Verdana" panose="020B0604030504040204" pitchFamily="34" charset="0"/>
                <a:cs typeface="Courier New" panose="02070309020205020404" pitchFamily="49" charset="0"/>
              </a:rPr>
              <a:t>, etc data types.</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translateFunctions</a:t>
            </a:r>
            <a:r>
              <a:rPr lang="en-GB" sz="500" kern="100" spc="-46" dirty="0">
                <a:latin typeface="Verdana" panose="020B0604030504040204" pitchFamily="34" charset="0"/>
                <a:ea typeface="Verdana" panose="020B0604030504040204" pitchFamily="34" charset="0"/>
                <a:cs typeface="Courier New" panose="02070309020205020404" pitchFamily="49" charset="0"/>
              </a:rPr>
              <a:t> for these are very simple.</a:t>
            </a:r>
          </a:p>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2)  Dealing with Bounded Numbers of Registers</a:t>
            </a:r>
          </a:p>
          <a:p>
            <a:pPr algn="l"/>
            <a:r>
              <a:rPr lang="en-GB" sz="500" b="1" kern="100" spc="-46" dirty="0">
                <a:latin typeface="Verdana" panose="020B0604030504040204" pitchFamily="34" charset="0"/>
                <a:ea typeface="Verdana" panose="020B0604030504040204" pitchFamily="34" charset="0"/>
                <a:cs typeface="Courier New" panose="02070309020205020404" pitchFamily="49" charset="0"/>
              </a:rPr>
              <a:t>1) Accumulator machines </a:t>
            </a:r>
            <a:r>
              <a:rPr lang="en-GB" sz="500" kern="100" spc="-46" dirty="0">
                <a:latin typeface="Verdana" panose="020B0604030504040204" pitchFamily="34" charset="0"/>
                <a:ea typeface="Verdana" panose="020B0604030504040204" pitchFamily="34" charset="0"/>
                <a:cs typeface="Courier New" panose="02070309020205020404" pitchFamily="49" charset="0"/>
              </a:rPr>
              <a:t>have 1 register. We store the accumulated value in there.</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2) Combine the register and accumulator approach: Use registers as normal, and when we run out of registers take the Accumulator machine approach.</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Our only code change from the before is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case with two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exprs</a:t>
            </a:r>
            <a:r>
              <a:rPr lang="en-GB" sz="500" kern="100" spc="-46" dirty="0">
                <a:latin typeface="Verdana" panose="020B0604030504040204" pitchFamily="34" charset="0"/>
                <a:ea typeface="Verdana" panose="020B0604030504040204" pitchFamily="34" charset="0"/>
                <a:cs typeface="Courier New" panose="02070309020205020404" pitchFamily="49" charset="0"/>
              </a:rPr>
              <a:t> in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(and we pass in the register we want to store on in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(final case)</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transExp (BinOp op e1 e2) r</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  | r == maxReg = transExp e2 r ++ </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    [Push r] ++ transExp e1 r ++ </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    [translateOpStack op r]</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  | otherwise = transExp e1 r ++ </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     transExp e2 (r + 1) ++ </a:t>
            </a:r>
          </a:p>
          <a:p>
            <a:pPr algn="l"/>
            <a:r>
              <a:rPr lang="pt-BR" sz="500" kern="100" spc="-46" dirty="0">
                <a:latin typeface="Verdana" panose="020B0604030504040204" pitchFamily="34" charset="0"/>
                <a:ea typeface="Verdana" panose="020B0604030504040204" pitchFamily="34" charset="0"/>
                <a:cs typeface="Courier New" panose="02070309020205020404" pitchFamily="49" charset="0"/>
              </a:rPr>
              <a:t>     [translateOp op r (r + 1)]</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saveRegs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unusedRs</a:t>
            </a:r>
            <a:r>
              <a:rPr lang="en-GB" sz="500" kern="100" spc="-46" dirty="0">
                <a:latin typeface="Verdana" panose="020B0604030504040204" pitchFamily="34" charset="0"/>
                <a:ea typeface="Verdana" panose="020B0604030504040204" pitchFamily="34" charset="0"/>
                <a:cs typeface="Courier New" panose="02070309020205020404" pitchFamily="49" charset="0"/>
              </a:rPr>
              <a:t> = [Mov (Reg x) Push | x&lt;-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usedRs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where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usedRs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allRegs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unusedRs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490" kern="100" spc="-46" dirty="0" err="1">
                <a:latin typeface="Verdana" panose="020B0604030504040204" pitchFamily="34" charset="0"/>
                <a:ea typeface="Verdana" panose="020B0604030504040204" pitchFamily="34" charset="0"/>
                <a:cs typeface="Courier New" panose="02070309020205020404" pitchFamily="49" charset="0"/>
              </a:rPr>
              <a:t>restoreRegs</a:t>
            </a:r>
            <a:r>
              <a:rPr lang="en-GB" sz="490" kern="100" spc="-46" dirty="0">
                <a:latin typeface="Verdana" panose="020B0604030504040204" pitchFamily="34" charset="0"/>
                <a:ea typeface="Verdana" panose="020B0604030504040204" pitchFamily="34" charset="0"/>
                <a:cs typeface="Courier New" panose="02070309020205020404" pitchFamily="49" charset="0"/>
              </a:rPr>
              <a:t> </a:t>
            </a:r>
            <a:r>
              <a:rPr lang="en-GB" sz="490" kern="100" spc="-46" dirty="0" err="1">
                <a:latin typeface="Verdana" panose="020B0604030504040204" pitchFamily="34" charset="0"/>
                <a:ea typeface="Verdana" panose="020B0604030504040204" pitchFamily="34" charset="0"/>
                <a:cs typeface="Courier New" panose="02070309020205020404" pitchFamily="49" charset="0"/>
              </a:rPr>
              <a:t>unusedRs</a:t>
            </a:r>
            <a:r>
              <a:rPr lang="en-GB" sz="490" kern="100" spc="-46" dirty="0">
                <a:latin typeface="Verdana" panose="020B0604030504040204" pitchFamily="34" charset="0"/>
                <a:ea typeface="Verdana" panose="020B0604030504040204" pitchFamily="34" charset="0"/>
                <a:cs typeface="Courier New" panose="02070309020205020404" pitchFamily="49" charset="0"/>
              </a:rPr>
              <a:t>=[Mov Pop (Reg x)|x&lt;-</a:t>
            </a:r>
            <a:r>
              <a:rPr lang="en-GB" sz="490" kern="100" spc="-46" dirty="0" err="1">
                <a:latin typeface="Verdana" panose="020B0604030504040204" pitchFamily="34" charset="0"/>
                <a:ea typeface="Verdana" panose="020B0604030504040204" pitchFamily="34" charset="0"/>
                <a:cs typeface="Courier New" panose="02070309020205020404" pitchFamily="49" charset="0"/>
              </a:rPr>
              <a:t>revUsedRs</a:t>
            </a:r>
            <a:r>
              <a:rPr lang="en-GB" sz="49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where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revUsedRs</a:t>
            </a:r>
            <a:r>
              <a:rPr lang="en-GB" sz="500" kern="100" spc="-46" dirty="0">
                <a:latin typeface="Verdana" panose="020B0604030504040204" pitchFamily="34" charset="0"/>
                <a:ea typeface="Verdana" panose="020B0604030504040204" pitchFamily="34" charset="0"/>
                <a:cs typeface="Courier New" panose="02070309020205020404" pitchFamily="49" charset="0"/>
              </a:rPr>
              <a:t> = reverse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allRegs</a:t>
            </a:r>
            <a:r>
              <a:rPr lang="en-GB" sz="500" kern="100" spc="-46" dirty="0">
                <a:latin typeface="Verdana" panose="020B0604030504040204" pitchFamily="34" charset="0"/>
                <a:ea typeface="Verdana" panose="020B0604030504040204" pitchFamily="34" charset="0"/>
                <a:cs typeface="Courier New" panose="02070309020205020404" pitchFamily="49" charset="0"/>
              </a:rPr>
              <a:t>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unusedRs</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marL="228600" indent="-228600" algn="l">
              <a:buAutoNum type="arabicParenR"/>
            </a:pP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pic>
        <p:nvPicPr>
          <p:cNvPr id="15" name="Picture 14">
            <a:extLst>
              <a:ext uri="{FF2B5EF4-FFF2-40B4-BE49-F238E27FC236}">
                <a16:creationId xmlns:a16="http://schemas.microsoft.com/office/drawing/2014/main" id="{CA79F2F8-DEFA-F82D-BB71-747B33CAE78D}"/>
              </a:ext>
            </a:extLst>
          </p:cNvPr>
          <p:cNvPicPr>
            <a:picLocks noChangeAspect="1"/>
          </p:cNvPicPr>
          <p:nvPr/>
        </p:nvPicPr>
        <p:blipFill>
          <a:blip r:embed="rId2"/>
          <a:stretch>
            <a:fillRect/>
          </a:stretch>
        </p:blipFill>
        <p:spPr>
          <a:xfrm>
            <a:off x="1119186" y="5879923"/>
            <a:ext cx="1418169" cy="331251"/>
          </a:xfrm>
          <a:prstGeom prst="rect">
            <a:avLst/>
          </a:prstGeom>
        </p:spPr>
      </p:pic>
      <p:pic>
        <p:nvPicPr>
          <p:cNvPr id="17" name="Picture 16">
            <a:extLst>
              <a:ext uri="{FF2B5EF4-FFF2-40B4-BE49-F238E27FC236}">
                <a16:creationId xmlns:a16="http://schemas.microsoft.com/office/drawing/2014/main" id="{3F56812A-C6CF-6DC8-65D5-A1D9CF2586EA}"/>
              </a:ext>
            </a:extLst>
          </p:cNvPr>
          <p:cNvPicPr>
            <a:picLocks noChangeAspect="1"/>
          </p:cNvPicPr>
          <p:nvPr/>
        </p:nvPicPr>
        <p:blipFill rotWithShape="1">
          <a:blip r:embed="rId3"/>
          <a:srcRect t="-1901" r="1826"/>
          <a:stretch/>
        </p:blipFill>
        <p:spPr>
          <a:xfrm>
            <a:off x="807771" y="6583409"/>
            <a:ext cx="2375723" cy="824297"/>
          </a:xfrm>
          <a:prstGeom prst="rect">
            <a:avLst/>
          </a:prstGeom>
        </p:spPr>
      </p:pic>
      <p:pic>
        <p:nvPicPr>
          <p:cNvPr id="19" name="Picture 18">
            <a:extLst>
              <a:ext uri="{FF2B5EF4-FFF2-40B4-BE49-F238E27FC236}">
                <a16:creationId xmlns:a16="http://schemas.microsoft.com/office/drawing/2014/main" id="{4E0B054B-39A3-AC50-CA60-B424324DE465}"/>
              </a:ext>
            </a:extLst>
          </p:cNvPr>
          <p:cNvPicPr>
            <a:picLocks noChangeAspect="1"/>
          </p:cNvPicPr>
          <p:nvPr/>
        </p:nvPicPr>
        <p:blipFill>
          <a:blip r:embed="rId4"/>
          <a:stretch>
            <a:fillRect/>
          </a:stretch>
        </p:blipFill>
        <p:spPr>
          <a:xfrm>
            <a:off x="946408" y="6329759"/>
            <a:ext cx="1682750" cy="253650"/>
          </a:xfrm>
          <a:prstGeom prst="rect">
            <a:avLst/>
          </a:prstGeom>
        </p:spPr>
      </p:pic>
      <p:sp>
        <p:nvSpPr>
          <p:cNvPr id="21" name="TextBox 20">
            <a:extLst>
              <a:ext uri="{FF2B5EF4-FFF2-40B4-BE49-F238E27FC236}">
                <a16:creationId xmlns:a16="http://schemas.microsoft.com/office/drawing/2014/main" id="{7C8B47CD-4DF7-9F94-B8DD-3F077D9F1D07}"/>
              </a:ext>
            </a:extLst>
          </p:cNvPr>
          <p:cNvSpPr txBox="1"/>
          <p:nvPr/>
        </p:nvSpPr>
        <p:spPr>
          <a:xfrm>
            <a:off x="3134784" y="-50800"/>
            <a:ext cx="1682750" cy="9627251"/>
          </a:xfrm>
          <a:prstGeom prst="rect">
            <a:avLst/>
          </a:prstGeom>
          <a:noFill/>
        </p:spPr>
        <p:txBody>
          <a:bodyPr wrap="square">
            <a:spAutoFit/>
          </a:bodyPr>
          <a:lstStyle/>
          <a:p>
            <a:pPr algn="l"/>
            <a:r>
              <a:rPr lang="pt-BR"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7.1) Register Usage</a:t>
            </a:r>
          </a:p>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1) Sethi Ullman Weights</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Given an expression E1 op E2 always evaluate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the subexpression that uses most registers 1st.</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1) If E1 evaluated first, registers needed is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max(E1, E2 + 1)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2) If E2 evaluated first, registers needed is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max(E1 + 1, E2)</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This is nicely encoded by the </a:t>
            </a:r>
            <a:r>
              <a:rPr lang="en-GB" sz="500" i="1" kern="100" spc="-46" dirty="0">
                <a:latin typeface="Verdana" panose="020B0604030504040204" pitchFamily="34" charset="0"/>
                <a:ea typeface="Verdana" panose="020B0604030504040204" pitchFamily="34" charset="0"/>
                <a:cs typeface="Courier New" panose="02070309020205020404" pitchFamily="49" charset="0"/>
              </a:rPr>
              <a:t>weight</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 Exp -&gt; Int</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rPr>
              <a:t>) = 1</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(Ident) = 1</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Unop</a:t>
            </a:r>
            <a:r>
              <a:rPr lang="en-GB" sz="500" kern="100" spc="-46" dirty="0">
                <a:latin typeface="Verdana" panose="020B0604030504040204" pitchFamily="34" charset="0"/>
                <a:ea typeface="Verdana" panose="020B0604030504040204" pitchFamily="34" charset="0"/>
                <a:cs typeface="Courier New" panose="02070309020205020404" pitchFamily="49" charset="0"/>
              </a:rPr>
              <a:t> Minus e) = weight e</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Unop</a:t>
            </a:r>
            <a:r>
              <a:rPr lang="en-GB" sz="500" kern="100" spc="-46" dirty="0">
                <a:latin typeface="Verdana" panose="020B0604030504040204" pitchFamily="34" charset="0"/>
                <a:ea typeface="Verdana" panose="020B0604030504040204" pitchFamily="34" charset="0"/>
                <a:cs typeface="Courier New" panose="02070309020205020404" pitchFamily="49" charset="0"/>
              </a:rPr>
              <a:t> e) = error “only takes unary”</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Plus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rPr>
              <a:t>) e) = weight e</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Times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rPr>
              <a:t>) e) = weight e</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500" kern="100" spc="-46" dirty="0">
                <a:latin typeface="Verdana" panose="020B0604030504040204" pitchFamily="34" charset="0"/>
                <a:ea typeface="Verdana" panose="020B0604030504040204" pitchFamily="34" charset="0"/>
                <a:cs typeface="Courier New" panose="02070309020205020404" pitchFamily="49" charset="0"/>
              </a:rPr>
              <a:t>)) = weight e</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i="1" kern="100" spc="-46" dirty="0">
                <a:latin typeface="Verdana" panose="020B0604030504040204" pitchFamily="34" charset="0"/>
                <a:ea typeface="Verdana" panose="020B0604030504040204" pitchFamily="34" charset="0"/>
                <a:cs typeface="Courier New" panose="02070309020205020404" pitchFamily="49" charset="0"/>
              </a:rPr>
              <a:t>Use maximum of either</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weight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e1 e2) = min e1_f e2_f</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where</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e1_f = max (weight e1) (weight e2 + 1)</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e2_f = max (weight e2) (weight e1 + 1)</a:t>
            </a:r>
          </a:p>
          <a:p>
            <a:pPr algn="l"/>
            <a:r>
              <a:rPr lang="en-GB" sz="500" b="1" kern="100" spc="-46" dirty="0">
                <a:latin typeface="Verdana" panose="020B0604030504040204" pitchFamily="34" charset="0"/>
                <a:ea typeface="Verdana" panose="020B0604030504040204" pitchFamily="34" charset="0"/>
                <a:cs typeface="Courier New" panose="02070309020205020404" pitchFamily="49" charset="0"/>
              </a:rPr>
              <a:t>This doesn’t work for divide or subtraction –</a:t>
            </a:r>
            <a:r>
              <a:rPr lang="en-GB" sz="500" kern="100" spc="-46" dirty="0">
                <a:latin typeface="Verdana" panose="020B0604030504040204" pitchFamily="34" charset="0"/>
                <a:ea typeface="Verdana" panose="020B0604030504040204" pitchFamily="34" charset="0"/>
                <a:cs typeface="Courier New" panose="02070309020205020404" pitchFamily="49" charset="0"/>
              </a:rPr>
              <a:t> as they can’t be reordered, instead we use register targeting.</a:t>
            </a:r>
          </a:p>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2) Register </a:t>
            </a:r>
            <a:r>
              <a:rPr lang="en-GB" sz="500" b="1" u="sng" kern="100" spc="-46" dirty="0" err="1">
                <a:solidFill>
                  <a:srgbClr val="00B050"/>
                </a:solidFill>
                <a:latin typeface="Verdana" panose="020B0604030504040204" pitchFamily="34" charset="0"/>
                <a:ea typeface="Verdana" panose="020B0604030504040204" pitchFamily="34" charset="0"/>
                <a:cs typeface="Courier New" panose="02070309020205020404" pitchFamily="49" charset="0"/>
              </a:rPr>
              <a:t>Targetting</a:t>
            </a:r>
            <a:endPar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endParaRP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 give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a list of all the registers that are free and by convention we want the result of the operation to be stored into the first register in the list:</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 Exp -&gt; [Register]-&gt;[Instruction]</a:t>
            </a:r>
          </a:p>
          <a:p>
            <a:pPr algn="l"/>
            <a:r>
              <a:rPr lang="en-GB" sz="48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480" kern="100" spc="-46" dirty="0">
                <a:latin typeface="Verdana" panose="020B0604030504040204" pitchFamily="34" charset="0"/>
                <a:ea typeface="Verdana" panose="020B0604030504040204" pitchFamily="34" charset="0"/>
                <a:cs typeface="Courier New" panose="02070309020205020404" pitchFamily="49" charset="0"/>
              </a:rPr>
              <a:t> (</a:t>
            </a:r>
            <a:r>
              <a:rPr lang="en-GB" sz="48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480" kern="100" spc="-46" dirty="0">
                <a:latin typeface="Verdana" panose="020B0604030504040204" pitchFamily="34" charset="0"/>
                <a:ea typeface="Verdana" panose="020B0604030504040204" pitchFamily="34" charset="0"/>
                <a:cs typeface="Courier New" panose="02070309020205020404" pitchFamily="49" charset="0"/>
              </a:rPr>
              <a:t> n) (</a:t>
            </a:r>
            <a:r>
              <a:rPr lang="en-GB" sz="480" kern="100" spc="-46" dirty="0" err="1">
                <a:latin typeface="Verdana" panose="020B0604030504040204" pitchFamily="34" charset="0"/>
                <a:ea typeface="Verdana" panose="020B0604030504040204" pitchFamily="34" charset="0"/>
                <a:cs typeface="Courier New" panose="02070309020205020404" pitchFamily="49" charset="0"/>
              </a:rPr>
              <a:t>dst:rst</a:t>
            </a:r>
            <a:r>
              <a:rPr lang="en-GB" sz="480" kern="100" spc="-46" dirty="0">
                <a:latin typeface="Verdana" panose="020B0604030504040204" pitchFamily="34" charset="0"/>
                <a:ea typeface="Verdana" panose="020B0604030504040204" pitchFamily="34" charset="0"/>
                <a:cs typeface="Courier New" panose="02070309020205020404" pitchFamily="49" charset="0"/>
              </a:rPr>
              <a:t>)=[</a:t>
            </a:r>
            <a:r>
              <a:rPr lang="en-GB" sz="480" kern="100" spc="-46" dirty="0" err="1">
                <a:latin typeface="Verdana" panose="020B0604030504040204" pitchFamily="34" charset="0"/>
                <a:ea typeface="Verdana" panose="020B0604030504040204" pitchFamily="34" charset="0"/>
                <a:cs typeface="Courier New" panose="02070309020205020404" pitchFamily="49" charset="0"/>
              </a:rPr>
              <a:t>LoadImm</a:t>
            </a:r>
            <a:r>
              <a:rPr lang="en-GB" sz="480" kern="100" spc="-46" dirty="0">
                <a:latin typeface="Verdana" panose="020B0604030504040204" pitchFamily="34" charset="0"/>
                <a:ea typeface="Verdana" panose="020B0604030504040204" pitchFamily="34" charset="0"/>
                <a:cs typeface="Courier New" panose="02070309020205020404" pitchFamily="49" charset="0"/>
              </a:rPr>
              <a:t> </a:t>
            </a:r>
            <a:r>
              <a:rPr lang="en-GB" sz="48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480" kern="100" spc="-46" dirty="0">
                <a:latin typeface="Verdana" panose="020B0604030504040204" pitchFamily="34" charset="0"/>
                <a:ea typeface="Verdana" panose="020B0604030504040204" pitchFamily="34" charset="0"/>
                <a:cs typeface="Courier New" panose="02070309020205020404" pitchFamily="49" charset="0"/>
              </a:rPr>
              <a:t> n]</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(Ident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dst:rst</a:t>
            </a:r>
            <a:r>
              <a:rPr lang="en-GB" sz="500" kern="100" spc="-46" dirty="0">
                <a:latin typeface="Verdana" panose="020B0604030504040204" pitchFamily="34" charset="0"/>
                <a:ea typeface="Verdana" panose="020B0604030504040204" pitchFamily="34" charset="0"/>
                <a:cs typeface="Courier New" panose="02070309020205020404" pitchFamily="49" charset="0"/>
              </a:rPr>
              <a:t>) = [Load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 x]</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The other cases are standard.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case:</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 Exp -&gt; [Register]-&gt;[Instruction]</a:t>
            </a:r>
          </a:p>
          <a:p>
            <a:pPr algn="l"/>
            <a:r>
              <a:rPr lang="en-GB" sz="48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480" kern="100" spc="-46" dirty="0">
                <a:latin typeface="Verdana" panose="020B0604030504040204" pitchFamily="34" charset="0"/>
                <a:ea typeface="Verdana" panose="020B0604030504040204" pitchFamily="34" charset="0"/>
                <a:cs typeface="Courier New" panose="02070309020205020404" pitchFamily="49" charset="0"/>
              </a:rPr>
              <a:t> (</a:t>
            </a:r>
            <a:r>
              <a:rPr lang="en-GB" sz="480" kern="100" spc="-46" dirty="0" err="1">
                <a:latin typeface="Verdana" panose="020B0604030504040204" pitchFamily="34" charset="0"/>
                <a:ea typeface="Verdana" panose="020B0604030504040204" pitchFamily="34" charset="0"/>
                <a:cs typeface="Courier New" panose="02070309020205020404" pitchFamily="49" charset="0"/>
              </a:rPr>
              <a:t>Const</a:t>
            </a:r>
            <a:r>
              <a:rPr lang="en-GB" sz="480" kern="100" spc="-46" dirty="0">
                <a:latin typeface="Verdana" panose="020B0604030504040204" pitchFamily="34" charset="0"/>
                <a:ea typeface="Verdana" panose="020B0604030504040204" pitchFamily="34" charset="0"/>
                <a:cs typeface="Courier New" panose="02070309020205020404" pitchFamily="49" charset="0"/>
              </a:rPr>
              <a:t> n) (</a:t>
            </a:r>
            <a:r>
              <a:rPr lang="en-GB" sz="480" kern="100" spc="-46" dirty="0" err="1">
                <a:latin typeface="Verdana" panose="020B0604030504040204" pitchFamily="34" charset="0"/>
                <a:ea typeface="Verdana" panose="020B0604030504040204" pitchFamily="34" charset="0"/>
                <a:cs typeface="Courier New" panose="02070309020205020404" pitchFamily="49" charset="0"/>
              </a:rPr>
              <a:t>dst:rst</a:t>
            </a:r>
            <a:r>
              <a:rPr lang="en-GB" sz="480" kern="100" spc="-46" dirty="0">
                <a:latin typeface="Verdana" panose="020B0604030504040204" pitchFamily="34" charset="0"/>
                <a:ea typeface="Verdana" panose="020B0604030504040204" pitchFamily="34" charset="0"/>
                <a:cs typeface="Courier New" panose="02070309020205020404" pitchFamily="49" charset="0"/>
              </a:rPr>
              <a:t>)=[</a:t>
            </a:r>
            <a:r>
              <a:rPr lang="en-GB" sz="480" kern="100" spc="-46" dirty="0" err="1">
                <a:latin typeface="Verdana" panose="020B0604030504040204" pitchFamily="34" charset="0"/>
                <a:ea typeface="Verdana" panose="020B0604030504040204" pitchFamily="34" charset="0"/>
                <a:cs typeface="Courier New" panose="02070309020205020404" pitchFamily="49" charset="0"/>
              </a:rPr>
              <a:t>LoadImm</a:t>
            </a:r>
            <a:r>
              <a:rPr lang="en-GB" sz="480" kern="100" spc="-46" dirty="0">
                <a:latin typeface="Verdana" panose="020B0604030504040204" pitchFamily="34" charset="0"/>
                <a:ea typeface="Verdana" panose="020B0604030504040204" pitchFamily="34" charset="0"/>
                <a:cs typeface="Courier New" panose="02070309020205020404" pitchFamily="49" charset="0"/>
              </a:rPr>
              <a:t> </a:t>
            </a:r>
            <a:r>
              <a:rPr lang="en-GB" sz="48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480" kern="100" spc="-46" dirty="0">
                <a:latin typeface="Verdana" panose="020B0604030504040204" pitchFamily="34" charset="0"/>
                <a:ea typeface="Verdana" panose="020B0604030504040204" pitchFamily="34" charset="0"/>
                <a:cs typeface="Courier New" panose="02070309020205020404" pitchFamily="49" charset="0"/>
              </a:rPr>
              <a:t> n]</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(Ident x)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dst:rst</a:t>
            </a:r>
            <a:r>
              <a:rPr lang="en-GB" sz="500" kern="100" spc="-46" dirty="0">
                <a:latin typeface="Verdana" panose="020B0604030504040204" pitchFamily="34" charset="0"/>
                <a:ea typeface="Verdana" panose="020B0604030504040204" pitchFamily="34" charset="0"/>
                <a:cs typeface="Courier New" panose="02070309020205020404" pitchFamily="49" charset="0"/>
              </a:rPr>
              <a:t>) = [Load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 x]</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op e1 e2)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e2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 ++ [Push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e1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transOpStack</a:t>
            </a:r>
            <a:r>
              <a:rPr lang="en-GB" sz="500" kern="100" spc="-46" dirty="0">
                <a:latin typeface="Verdana" panose="020B0604030504040204" pitchFamily="34" charset="0"/>
                <a:ea typeface="Verdana" panose="020B0604030504040204" pitchFamily="34" charset="0"/>
                <a:cs typeface="Courier New" panose="02070309020205020404" pitchFamily="49" charset="0"/>
              </a:rPr>
              <a:t> op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BinOp</a:t>
            </a:r>
            <a:r>
              <a:rPr lang="en-GB" sz="500" kern="100" spc="-46" dirty="0">
                <a:latin typeface="Verdana" panose="020B0604030504040204" pitchFamily="34" charset="0"/>
                <a:ea typeface="Verdana" panose="020B0604030504040204" pitchFamily="34" charset="0"/>
                <a:cs typeface="Courier New" panose="02070309020205020404" pitchFamily="49" charset="0"/>
              </a:rPr>
              <a:t> op e1 e2)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dst:nxt:rst</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 weight e1 &gt; weight e2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e1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dst:nxt:rst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e2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nxt:rst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transOp</a:t>
            </a:r>
            <a:r>
              <a:rPr lang="en-GB" sz="500" kern="100" spc="-46" dirty="0">
                <a:latin typeface="Verdana" panose="020B0604030504040204" pitchFamily="34" charset="0"/>
                <a:ea typeface="Verdana" panose="020B0604030504040204" pitchFamily="34" charset="0"/>
                <a:cs typeface="Courier New" panose="02070309020205020404" pitchFamily="49" charset="0"/>
              </a:rPr>
              <a:t> op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nxt</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 otherwise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e2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next:dest:rest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transExp</a:t>
            </a:r>
            <a:r>
              <a:rPr lang="en-GB" sz="500" kern="100" spc="-46" dirty="0">
                <a:latin typeface="Verdana" panose="020B0604030504040204" pitchFamily="34" charset="0"/>
                <a:ea typeface="Verdana" panose="020B0604030504040204" pitchFamily="34" charset="0"/>
                <a:cs typeface="Courier New" panose="02070309020205020404" pitchFamily="49" charset="0"/>
              </a:rPr>
              <a:t> e1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dest:rest</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transOp</a:t>
            </a:r>
            <a:r>
              <a:rPr lang="en-GB" sz="500" kern="100" spc="-46" dirty="0">
                <a:latin typeface="Verdana" panose="020B0604030504040204" pitchFamily="34" charset="0"/>
                <a:ea typeface="Verdana" panose="020B0604030504040204" pitchFamily="34" charset="0"/>
                <a:cs typeface="Courier New" panose="02070309020205020404" pitchFamily="49" charset="0"/>
              </a:rPr>
              <a:t> op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dest</a:t>
            </a:r>
            <a:r>
              <a:rPr lang="en-GB" sz="500" kern="100" spc="-46" dirty="0">
                <a:latin typeface="Verdana" panose="020B0604030504040204" pitchFamily="34" charset="0"/>
                <a:ea typeface="Verdana" panose="020B0604030504040204" pitchFamily="34" charset="0"/>
                <a:cs typeface="Courier New" panose="02070309020205020404" pitchFamily="49" charset="0"/>
              </a:rPr>
              <a:t> next]</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This works well, as the expression size accommodated by N registers, is 2</a:t>
            </a:r>
            <a:r>
              <a:rPr lang="en-GB" sz="500" kern="100" spc="-46" baseline="30000" dirty="0">
                <a:latin typeface="Verdana" panose="020B0604030504040204" pitchFamily="34" charset="0"/>
                <a:ea typeface="Verdana" panose="020B0604030504040204" pitchFamily="34" charset="0"/>
                <a:cs typeface="Courier New" panose="02070309020205020404" pitchFamily="49" charset="0"/>
              </a:rPr>
              <a:t>n</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7.2) Register Allocation for Function Calls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Need to know where parameters are when passed.</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(f(x) + 1) + (1 ∗ (a + j)) Which side of the + should be evaluated first depends on the context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registers that need to be saved at the call site, and registers used by the callee, calling convention).</a:t>
            </a:r>
          </a:p>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7.2.1) Infeasible Control Path Problem</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Control Flow Graphs capture control flow inside functions and methods but not between them. We could have infeasible paths as follows: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a,b,f</a:t>
            </a:r>
            <a:r>
              <a:rPr lang="en-GB" sz="500" kern="100" spc="-46" dirty="0">
                <a:latin typeface="Verdana" panose="020B0604030504040204" pitchFamily="34" charset="0"/>
                <a:ea typeface="Verdana" panose="020B0604030504040204" pitchFamily="34" charset="0"/>
                <a:cs typeface="Courier New" panose="02070309020205020404" pitchFamily="49" charset="0"/>
              </a:rPr>
              <a:t> invalid,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a,d,e,c</a:t>
            </a:r>
            <a:r>
              <a:rPr lang="en-GB" sz="500" kern="100" spc="-46" dirty="0">
                <a:latin typeface="Verdana" panose="020B0604030504040204" pitchFamily="34" charset="0"/>
                <a:ea typeface="Verdana" panose="020B0604030504040204" pitchFamily="34" charset="0"/>
                <a:cs typeface="Courier New" panose="02070309020205020404" pitchFamily="49" charset="0"/>
              </a:rPr>
              <a:t> invalid due to how return works)</a:t>
            </a:r>
          </a:p>
          <a:p>
            <a:pPr algn="l"/>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7.2.2) Caller and Callee Saving</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We must enforce a </a:t>
            </a:r>
            <a:r>
              <a:rPr lang="en-GB" sz="500" b="1" kern="100" spc="-46" dirty="0">
                <a:latin typeface="Verdana" panose="020B0604030504040204" pitchFamily="34" charset="0"/>
                <a:ea typeface="Verdana" panose="020B0604030504040204" pitchFamily="34" charset="0"/>
                <a:cs typeface="Courier New" panose="02070309020205020404" pitchFamily="49" charset="0"/>
              </a:rPr>
              <a:t>calling convention </a:t>
            </a:r>
            <a:r>
              <a:rPr lang="en-GB" sz="500" kern="100" spc="-46" dirty="0">
                <a:latin typeface="Verdana" panose="020B0604030504040204" pitchFamily="34" charset="0"/>
                <a:ea typeface="Verdana" panose="020B0604030504040204" pitchFamily="34" charset="0"/>
                <a:cs typeface="Courier New" panose="02070309020205020404" pitchFamily="49" charset="0"/>
              </a:rPr>
              <a:t>to ensure registers are not </a:t>
            </a:r>
            <a:r>
              <a:rPr lang="en-GB" sz="500" b="1" kern="100" spc="-46" dirty="0">
                <a:latin typeface="Verdana" panose="020B0604030504040204" pitchFamily="34" charset="0"/>
                <a:ea typeface="Verdana" panose="020B0604030504040204" pitchFamily="34" charset="0"/>
                <a:cs typeface="Courier New" panose="02070309020205020404" pitchFamily="49" charset="0"/>
              </a:rPr>
              <a:t>clobbered</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non-argument or return registers are changed). </a:t>
            </a:r>
          </a:p>
          <a:p>
            <a:pPr algn="l"/>
            <a:r>
              <a:rPr lang="en-GB" sz="500" b="1" kern="100" spc="-46" dirty="0">
                <a:latin typeface="Verdana" panose="020B0604030504040204" pitchFamily="34" charset="0"/>
                <a:ea typeface="Verdana" panose="020B0604030504040204" pitchFamily="34" charset="0"/>
                <a:cs typeface="Courier New" panose="02070309020205020404" pitchFamily="49" charset="0"/>
              </a:rPr>
              <a:t>1) Caller Saved</a:t>
            </a:r>
            <a:r>
              <a:rPr lang="en-GB" sz="500" kern="100" spc="-46" dirty="0">
                <a:latin typeface="Verdana" panose="020B0604030504040204" pitchFamily="34" charset="0"/>
                <a:ea typeface="Verdana" panose="020B0604030504040204" pitchFamily="34" charset="0"/>
                <a:cs typeface="Courier New" panose="02070309020205020404" pitchFamily="49" charset="0"/>
              </a:rPr>
              <a:t>: save registers used by the caller in case the callee clobbers them.</a:t>
            </a:r>
          </a:p>
          <a:p>
            <a:pPr algn="l"/>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Save used registers by caller that callee also uses, call method, restore used registers by caller that callee also uses. </a:t>
            </a:r>
            <a:r>
              <a:rPr lang="en-GB" sz="500" b="1" kern="100" spc="-46" dirty="0">
                <a:latin typeface="Verdana" panose="020B0604030504040204" pitchFamily="34" charset="0"/>
                <a:ea typeface="Verdana" panose="020B0604030504040204" pitchFamily="34" charset="0"/>
                <a:cs typeface="Courier New" panose="02070309020205020404" pitchFamily="49" charset="0"/>
              </a:rPr>
              <a:t>Problem: </a:t>
            </a:r>
            <a:r>
              <a:rPr lang="en-GB" sz="500" kern="100" spc="-46" dirty="0">
                <a:latin typeface="Verdana" panose="020B0604030504040204" pitchFamily="34" charset="0"/>
                <a:ea typeface="Verdana" panose="020B0604030504040204" pitchFamily="34" charset="0"/>
                <a:cs typeface="Courier New" panose="02070309020205020404" pitchFamily="49" charset="0"/>
              </a:rPr>
              <a:t>We have to know what registers the callee uses.)</a:t>
            </a:r>
          </a:p>
          <a:p>
            <a:pPr algn="l"/>
            <a:r>
              <a:rPr lang="en-GB" sz="500" b="1" kern="100" spc="-46" dirty="0">
                <a:latin typeface="Verdana" panose="020B0604030504040204" pitchFamily="34" charset="0"/>
                <a:ea typeface="Verdana" panose="020B0604030504040204" pitchFamily="34" charset="0"/>
                <a:cs typeface="Courier New" panose="02070309020205020404" pitchFamily="49" charset="0"/>
              </a:rPr>
              <a:t>2) Callee Saved: </a:t>
            </a:r>
            <a:r>
              <a:rPr lang="en-GB" sz="500" kern="100" spc="-46" dirty="0">
                <a:latin typeface="Verdana" panose="020B0604030504040204" pitchFamily="34" charset="0"/>
                <a:ea typeface="Verdana" panose="020B0604030504040204" pitchFamily="34" charset="0"/>
                <a:cs typeface="Courier New" panose="02070309020205020404" pitchFamily="49" charset="0"/>
              </a:rPr>
              <a:t>Save registers that the callee uses only.</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In the called method, save registers that the callee uses if they are also used by the caller – at the end of our method restore them. </a:t>
            </a:r>
            <a:r>
              <a:rPr lang="en-GB" sz="500" b="1" kern="100" spc="-46" dirty="0">
                <a:latin typeface="Verdana" panose="020B0604030504040204" pitchFamily="34" charset="0"/>
                <a:ea typeface="Verdana" panose="020B0604030504040204" pitchFamily="34" charset="0"/>
                <a:cs typeface="Courier New" panose="02070309020205020404" pitchFamily="49" charset="0"/>
              </a:rPr>
              <a:t>Problem: </a:t>
            </a:r>
            <a:r>
              <a:rPr lang="en-GB" sz="500" kern="100" spc="-46" dirty="0">
                <a:latin typeface="Verdana" panose="020B0604030504040204" pitchFamily="34" charset="0"/>
                <a:ea typeface="Verdana" panose="020B0604030504040204" pitchFamily="34" charset="0"/>
                <a:cs typeface="Courier New" panose="02070309020205020404" pitchFamily="49" charset="0"/>
              </a:rPr>
              <a:t>We have to know what registers the caller uses.)</a:t>
            </a: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7.2.3) IA 32 Calling Convention solves this </a:t>
            </a:r>
          </a:p>
          <a:p>
            <a:endParaRPr lang="en-GB" sz="500" b="1" u="sng"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b="1" u="sng"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00B050"/>
                </a:solidFill>
                <a:latin typeface="Verdana" panose="020B0604030504040204" pitchFamily="34" charset="0"/>
                <a:ea typeface="Verdana" panose="020B0604030504040204" pitchFamily="34" charset="0"/>
                <a:cs typeface="Courier New" panose="02070309020205020404" pitchFamily="49" charset="0"/>
              </a:rPr>
              <a:t>7.3) Register Allocation by Graph Colouring</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1) </a:t>
            </a:r>
            <a:r>
              <a:rPr lang="en-GB" sz="500" b="1" kern="100" spc="-46" dirty="0">
                <a:latin typeface="Verdana" panose="020B0604030504040204" pitchFamily="34" charset="0"/>
                <a:ea typeface="Verdana" panose="020B0604030504040204" pitchFamily="34" charset="0"/>
                <a:cs typeface="Courier New" panose="02070309020205020404" pitchFamily="49" charset="0"/>
              </a:rPr>
              <a:t>Use simple traversal to generate intermediate code </a:t>
            </a:r>
            <a:r>
              <a:rPr lang="en-GB" sz="500" kern="100" spc="-46" dirty="0">
                <a:latin typeface="Verdana" panose="020B0604030504040204" pitchFamily="34" charset="0"/>
                <a:ea typeface="Verdana" panose="020B0604030504040204" pitchFamily="34" charset="0"/>
                <a:cs typeface="Courier New" panose="02070309020205020404" pitchFamily="49" charset="0"/>
              </a:rPr>
              <a:t>Temporary values are always saved in a named location.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t0...). This way we can consider all values including intermediate ones.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rPr>
              <a:t>Construct an Inference Graph </a:t>
            </a:r>
            <a:r>
              <a:rPr lang="en-GB" sz="500" kern="100" spc="-46" dirty="0">
                <a:latin typeface="Verdana" panose="020B0604030504040204" pitchFamily="34" charset="0"/>
                <a:ea typeface="Verdana" panose="020B0604030504040204" pitchFamily="34" charset="0"/>
                <a:cs typeface="Courier New" panose="02070309020205020404" pitchFamily="49" charset="0"/>
              </a:rPr>
              <a:t>each node is a temporary location, each edge connects simultaneously live locations. Registers that need to simultaneously store values must be different colours (different registers).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a:t>
            </a:r>
            <a:r>
              <a:rPr lang="en-GB" sz="500" b="1" kern="100" spc="-46" dirty="0">
                <a:latin typeface="Verdana" panose="020B0604030504040204" pitchFamily="34" charset="0"/>
                <a:ea typeface="Verdana" panose="020B0604030504040204" pitchFamily="34" charset="0"/>
                <a:cs typeface="Courier New" panose="02070309020205020404" pitchFamily="49" charset="0"/>
              </a:rPr>
              <a:t>Attempt To Colour Nodes</a:t>
            </a:r>
            <a:r>
              <a:rPr lang="en-GB" sz="500" kern="100" spc="-46" dirty="0">
                <a:latin typeface="Verdana" panose="020B0604030504040204" pitchFamily="34" charset="0"/>
                <a:ea typeface="Verdana" panose="020B0604030504040204" pitchFamily="34" charset="0"/>
                <a:cs typeface="Courier New" panose="02070309020205020404" pitchFamily="49" charset="0"/>
              </a:rPr>
              <a:t>: If colouring is not possible spilling occurs.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(a) </a:t>
            </a:r>
            <a:r>
              <a:rPr lang="en-GB" sz="500" kern="100" spc="-46" dirty="0">
                <a:latin typeface="Verdana" panose="020B0604030504040204" pitchFamily="34" charset="0"/>
                <a:ea typeface="Verdana" panose="020B0604030504040204" pitchFamily="34" charset="0"/>
                <a:cs typeface="Courier New" panose="02070309020205020404" pitchFamily="49" charset="0"/>
              </a:rPr>
              <a:t>Find an edge, to remove it either split the live range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temporarily put to memory).  </a:t>
            </a:r>
            <a:r>
              <a:rPr lang="en-GB" sz="500" b="1" kern="100" spc="-46" dirty="0">
                <a:latin typeface="Verdana" panose="020B0604030504040204" pitchFamily="34" charset="0"/>
                <a:ea typeface="Verdana" panose="020B0604030504040204" pitchFamily="34" charset="0"/>
                <a:cs typeface="Courier New" panose="02070309020205020404" pitchFamily="49" charset="0"/>
              </a:rPr>
              <a:t>(b) </a:t>
            </a:r>
            <a:r>
              <a:rPr lang="en-GB" sz="500" kern="100" spc="-46" dirty="0">
                <a:latin typeface="Verdana" panose="020B0604030504040204" pitchFamily="34" charset="0"/>
                <a:ea typeface="Verdana" panose="020B0604030504040204" pitchFamily="34" charset="0"/>
                <a:cs typeface="Courier New" panose="02070309020205020404" pitchFamily="49" charset="0"/>
              </a:rPr>
              <a:t>Redo the analysis to determine if the graph can now be coloured.  When choosing which values to spill it is important to consider how often a variable is used.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avoid spilling from innermost loop. While NP hard, heuristics exist</a:t>
            </a: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pPr algn="l"/>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23" name="TextBox 22">
            <a:extLst>
              <a:ext uri="{FF2B5EF4-FFF2-40B4-BE49-F238E27FC236}">
                <a16:creationId xmlns:a16="http://schemas.microsoft.com/office/drawing/2014/main" id="{71C14675-D6A2-59BE-348A-EB8ED65318CF}"/>
              </a:ext>
            </a:extLst>
          </p:cNvPr>
          <p:cNvSpPr txBox="1"/>
          <p:nvPr/>
        </p:nvSpPr>
        <p:spPr>
          <a:xfrm>
            <a:off x="1228180" y="6170914"/>
            <a:ext cx="5308600" cy="169277"/>
          </a:xfrm>
          <a:prstGeom prst="rect">
            <a:avLst/>
          </a:prstGeom>
          <a:noFill/>
        </p:spPr>
        <p:txBody>
          <a:bodyPr wrap="square">
            <a:spAutoFit/>
          </a:bodyPr>
          <a:lstStyle/>
          <a:p>
            <a:pPr algn="l"/>
            <a:r>
              <a:rPr lang="en-GB" sz="500" kern="100" spc="-46" dirty="0" err="1">
                <a:latin typeface="Verdana" panose="020B0604030504040204" pitchFamily="34" charset="0"/>
                <a:ea typeface="Verdana" panose="020B0604030504040204" pitchFamily="34" charset="0"/>
                <a:cs typeface="Courier New" panose="02070309020205020404" pitchFamily="49" charset="0"/>
              </a:rPr>
              <a:t>transOp</a:t>
            </a:r>
            <a:r>
              <a:rPr lang="en-GB" sz="500" kern="100" spc="-46" dirty="0">
                <a:latin typeface="Verdana" panose="020B0604030504040204" pitchFamily="34" charset="0"/>
                <a:ea typeface="Verdana" panose="020B0604030504040204" pitchFamily="34" charset="0"/>
                <a:cs typeface="Courier New" panose="02070309020205020404" pitchFamily="49" charset="0"/>
              </a:rPr>
              <a:t> :: Op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Instruction is obvious</a:t>
            </a:r>
            <a:endParaRPr lang="en-GB" sz="500" dirty="0"/>
          </a:p>
        </p:txBody>
      </p:sp>
      <p:sp>
        <p:nvSpPr>
          <p:cNvPr id="6" name="TextBox 5">
            <a:extLst>
              <a:ext uri="{FF2B5EF4-FFF2-40B4-BE49-F238E27FC236}">
                <a16:creationId xmlns:a16="http://schemas.microsoft.com/office/drawing/2014/main" id="{DB84DC24-28EE-65F3-FAF3-D0B7BC1193BF}"/>
              </a:ext>
            </a:extLst>
          </p:cNvPr>
          <p:cNvSpPr txBox="1"/>
          <p:nvPr/>
        </p:nvSpPr>
        <p:spPr>
          <a:xfrm>
            <a:off x="4717316" y="-42333"/>
            <a:ext cx="1732393" cy="7548220"/>
          </a:xfrm>
          <a:prstGeom prst="rect">
            <a:avLst/>
          </a:prstGeom>
          <a:noFill/>
        </p:spPr>
        <p:txBody>
          <a:bodyPr wrap="square">
            <a:spAutoFit/>
          </a:bodyPr>
          <a:lstStyle/>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8) Optimization</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High level optimizations </a:t>
            </a:r>
            <a:r>
              <a:rPr lang="en-GB" sz="500" kern="100" spc="-46" dirty="0">
                <a:latin typeface="Verdana" panose="020B0604030504040204" pitchFamily="34" charset="0"/>
                <a:ea typeface="Verdana" panose="020B0604030504040204" pitchFamily="34" charset="0"/>
                <a:cs typeface="Courier New" panose="02070309020205020404" pitchFamily="49" charset="0"/>
              </a:rPr>
              <a:t>use </a:t>
            </a:r>
            <a:r>
              <a:rPr lang="en-GB" sz="500" b="1" kern="100" spc="-46" dirty="0">
                <a:latin typeface="Verdana" panose="020B0604030504040204" pitchFamily="34" charset="0"/>
                <a:ea typeface="Verdana" panose="020B0604030504040204" pitchFamily="34" charset="0"/>
                <a:cs typeface="Courier New" panose="02070309020205020404" pitchFamily="49" charset="0"/>
              </a:rPr>
              <a:t>high-level info </a:t>
            </a:r>
            <a:r>
              <a:rPr lang="en-GB" sz="500" kern="100" spc="-46" dirty="0">
                <a:latin typeface="Verdana" panose="020B0604030504040204" pitchFamily="34" charset="0"/>
                <a:ea typeface="Verdana" panose="020B0604030504040204" pitchFamily="34" charset="0"/>
                <a:cs typeface="Courier New" panose="02070309020205020404" pitchFamily="49" charset="0"/>
              </a:rPr>
              <a:t>encoded in the program: (types,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func</a:t>
            </a:r>
            <a:r>
              <a:rPr lang="en-GB" sz="500" kern="100" spc="-46" dirty="0">
                <a:latin typeface="Verdana" panose="020B0604030504040204" pitchFamily="34" charset="0"/>
                <a:ea typeface="Verdana" panose="020B0604030504040204" pitchFamily="34" charset="0"/>
                <a:cs typeface="Courier New" panose="02070309020205020404" pitchFamily="49" charset="0"/>
              </a:rPr>
              <a:t> analysis),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Function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Inlining</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Low level optimizations </a:t>
            </a:r>
            <a:r>
              <a:rPr lang="en-GB" sz="500" kern="100" spc="-46" dirty="0">
                <a:latin typeface="Verdana" panose="020B0604030504040204" pitchFamily="34" charset="0"/>
                <a:ea typeface="Verdana" panose="020B0604030504040204" pitchFamily="34" charset="0"/>
                <a:cs typeface="Courier New" panose="02070309020205020404" pitchFamily="49" charset="0"/>
              </a:rPr>
              <a:t>use </a:t>
            </a:r>
            <a:r>
              <a:rPr lang="en-GB" sz="500" b="1" kern="100" spc="-46" dirty="0">
                <a:latin typeface="Verdana" panose="020B0604030504040204" pitchFamily="34" charset="0"/>
                <a:ea typeface="Verdana" panose="020B0604030504040204" pitchFamily="34" charset="0"/>
                <a:cs typeface="Courier New" panose="02070309020205020404" pitchFamily="49" charset="0"/>
              </a:rPr>
              <a:t>low-level info</a:t>
            </a:r>
            <a:r>
              <a:rPr lang="en-GB" sz="500" kern="100" spc="-46" dirty="0">
                <a:latin typeface="Verdana" panose="020B0604030504040204" pitchFamily="34" charset="0"/>
                <a:ea typeface="Verdana" panose="020B0604030504040204" pitchFamily="34" charset="0"/>
                <a:cs typeface="Courier New" panose="02070309020205020404" pitchFamily="49" charset="0"/>
              </a:rPr>
              <a:t> (instruct-ion types, the ISA, the order of instructions in the IR, etc) to optimise the output.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Instruction Scheduling.</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8.1) Peephole Optimization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Scan through the assembly in order, </a:t>
            </a:r>
            <a:r>
              <a:rPr lang="en-GB" sz="500" i="1" kern="100" spc="-46" dirty="0">
                <a:latin typeface="Verdana" panose="020B0604030504040204" pitchFamily="34" charset="0"/>
                <a:ea typeface="Verdana" panose="020B0604030504040204" pitchFamily="34" charset="0"/>
                <a:cs typeface="Courier New" panose="02070309020205020404" pitchFamily="49" charset="0"/>
              </a:rPr>
              <a:t>looking for obvious cases to optimise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Can catch some of the worst cases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store followed  by load of the same location).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Very easy to implement (at smallest just consider two adjacent instructions).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Phase ordering problem in what order should the optimisations be applied to get the best result?</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8.2) Lowering Representation</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Taking high-level features and converting them into lower-level representations. For example taking arrays and converting them into pointer arithmetic/address calculation. When lowering you loose high-level information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that values are part of an array), but can optimise the lower level representation (optimise address calculations). We usually start with high level IRs, analyse, optimize, then move to lower IRs, optimizing based on the info we have on each level.</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8.3) Other Optimizations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a:t>
            </a:r>
            <a:r>
              <a:rPr lang="en-GB" sz="500" b="1" kern="100" spc="-46" dirty="0">
                <a:latin typeface="Verdana" panose="020B0604030504040204" pitchFamily="34" charset="0"/>
                <a:ea typeface="Verdana" panose="020B0604030504040204" pitchFamily="34" charset="0"/>
                <a:cs typeface="Courier New" panose="02070309020205020404" pitchFamily="49" charset="0"/>
              </a:rPr>
              <a:t>Induction Variable </a:t>
            </a:r>
            <a:r>
              <a:rPr lang="en-GB" sz="500" kern="100" spc="-46" dirty="0">
                <a:latin typeface="Verdana" panose="020B0604030504040204" pitchFamily="34" charset="0"/>
                <a:ea typeface="Verdana" panose="020B0604030504040204" pitchFamily="34" charset="0"/>
                <a:cs typeface="Courier New" panose="02070309020205020404" pitchFamily="49" charset="0"/>
              </a:rPr>
              <a:t>– a variable which increases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decreases by a (loop invariant) constant on each iteration.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a:t>
            </a:r>
            <a:r>
              <a:rPr lang="en-GB" sz="500" b="1" kern="100" spc="-46" dirty="0">
                <a:latin typeface="Verdana" panose="020B0604030504040204" pitchFamily="34" charset="0"/>
                <a:ea typeface="Verdana" panose="020B0604030504040204" pitchFamily="34" charset="0"/>
                <a:cs typeface="Courier New" panose="02070309020205020404" pitchFamily="49" charset="0"/>
              </a:rPr>
              <a:t>Strength Reduction </a:t>
            </a:r>
            <a:r>
              <a:rPr lang="en-GB" sz="500" kern="100" spc="-46" dirty="0">
                <a:latin typeface="Verdana" panose="020B0604030504040204" pitchFamily="34" charset="0"/>
                <a:ea typeface="Verdana" panose="020B0604030504040204" pitchFamily="34" charset="0"/>
                <a:cs typeface="Courier New" panose="02070309020205020404" pitchFamily="49" charset="0"/>
              </a:rPr>
              <a:t>– an optimization where we calculate induction variables by breaking it down into a single addition rather than a compound expr which might have multiplication – which is expensive. (in general, replace a complex operation with a simpler one).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a:t>
            </a:r>
            <a:r>
              <a:rPr lang="en-GB" sz="500" b="1" kern="100" spc="-46" dirty="0">
                <a:latin typeface="Verdana" panose="020B0604030504040204" pitchFamily="34" charset="0"/>
                <a:ea typeface="Verdana" panose="020B0604030504040204" pitchFamily="34" charset="0"/>
                <a:cs typeface="Courier New" panose="02070309020205020404" pitchFamily="49" charset="0"/>
              </a:rPr>
              <a:t>Control variable selection</a:t>
            </a:r>
            <a:r>
              <a:rPr lang="en-GB" sz="500" kern="100" spc="-46" dirty="0">
                <a:latin typeface="Verdana" panose="020B0604030504040204" pitchFamily="34" charset="0"/>
                <a:ea typeface="Verdana" panose="020B0604030504040204" pitchFamily="34" charset="0"/>
                <a:cs typeface="Courier New" panose="02070309020205020404" pitchFamily="49" charset="0"/>
              </a:rPr>
              <a:t> – replace loop control variable (as in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in “for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in range”) with an induction variable in our loops instead, and then rework the bounds check to work with the values of this induction variable (so we have less increments / variables).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4) </a:t>
            </a:r>
            <a:r>
              <a:rPr lang="en-GB" sz="500" b="1" kern="100" spc="-46" dirty="0">
                <a:latin typeface="Verdana" panose="020B0604030504040204" pitchFamily="34" charset="0"/>
                <a:ea typeface="Verdana" panose="020B0604030504040204" pitchFamily="34" charset="0"/>
                <a:cs typeface="Courier New" panose="02070309020205020404" pitchFamily="49" charset="0"/>
              </a:rPr>
              <a:t>Dead Code Elimination </a:t>
            </a:r>
            <a:r>
              <a:rPr lang="en-GB" sz="500" kern="100" spc="-46" dirty="0">
                <a:latin typeface="Verdana" panose="020B0604030504040204" pitchFamily="34" charset="0"/>
                <a:ea typeface="Verdana" panose="020B0604030504040204" pitchFamily="34" charset="0"/>
                <a:cs typeface="Courier New" panose="02070309020205020404" pitchFamily="49" charset="0"/>
              </a:rPr>
              <a:t>Code that does not produce a used result can be eliminated. many other optimisations result in dead code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inlining</a:t>
            </a:r>
            <a:r>
              <a:rPr lang="en-GB" sz="500" kern="100" spc="-46" dirty="0">
                <a:latin typeface="Verdana" panose="020B0604030504040204" pitchFamily="34" charset="0"/>
                <a:ea typeface="Verdana" panose="020B0604030504040204" pitchFamily="34" charset="0"/>
                <a:cs typeface="Courier New" panose="02070309020205020404" pitchFamily="49" charset="0"/>
              </a:rPr>
              <a:t> a function where not all the function’s returned values or optional arguments are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used.)</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8.4) Data Flow Analysis for Live Ranges</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Live Range -</a:t>
            </a:r>
            <a:r>
              <a:rPr lang="en-GB" sz="500" kern="100" spc="-46" dirty="0">
                <a:latin typeface="Verdana" panose="020B0604030504040204" pitchFamily="34" charset="0"/>
                <a:ea typeface="Verdana" panose="020B0604030504040204" pitchFamily="34" charset="0"/>
                <a:cs typeface="Courier New" panose="02070309020205020404" pitchFamily="49" charset="0"/>
              </a:rPr>
              <a:t> the range of instructions for which a temporary value must be maintained. A live range starts at a definition, and ends when either the variable is used, or immediately if the value is never used. Like with Graph Colouring we have a similar process: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Generate code using temporaries T0… instead of regs.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For each temporary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find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a:t>
            </a:r>
            <a:r>
              <a:rPr lang="en-GB" sz="500" kern="100" spc="-46" dirty="0">
                <a:latin typeface="Verdana" panose="020B0604030504040204" pitchFamily="34" charset="0"/>
                <a:ea typeface="Verdana" panose="020B0604030504040204" pitchFamily="34" charset="0"/>
                <a:cs typeface="Courier New" panose="02070309020205020404" pitchFamily="49" charset="0"/>
              </a:rPr>
              <a:t> live range – set of instructions for which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must reside in a register.</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If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liveRange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intersects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liveRange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j</a:t>
            </a:r>
            <a:r>
              <a:rPr lang="en-GB" sz="500" kern="100" spc="-46" dirty="0">
                <a:latin typeface="Verdana" panose="020B0604030504040204" pitchFamily="34" charset="0"/>
                <a:ea typeface="Verdana" panose="020B0604030504040204" pitchFamily="34" charset="0"/>
                <a:cs typeface="Courier New" panose="02070309020205020404" pitchFamily="49" charset="0"/>
              </a:rPr>
              <a:t>) then they must be allocated to different registers – </a:t>
            </a:r>
            <a:r>
              <a:rPr lang="en-GB" sz="500" b="1" kern="100" spc="-46" dirty="0">
                <a:latin typeface="Verdana" panose="020B0604030504040204" pitchFamily="34" charset="0"/>
                <a:ea typeface="Verdana" panose="020B0604030504040204" pitchFamily="34" charset="0"/>
                <a:cs typeface="Courier New" panose="02070309020205020404" pitchFamily="49" charset="0"/>
              </a:rPr>
              <a:t>they interfere.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4. Assemble the Register Inference Graph (RIG).</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5. Colour the RIG. If successful replace temporaries with register and generate code. If Graph can’t be recoloured, then find a temporary to spill, retry.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Num</a:t>
            </a:r>
            <a:r>
              <a:rPr lang="en-GB" sz="500" kern="100" spc="-46" dirty="0">
                <a:latin typeface="Verdana" panose="020B0604030504040204" pitchFamily="34" charset="0"/>
                <a:ea typeface="Verdana" panose="020B0604030504040204" pitchFamily="34" charset="0"/>
                <a:cs typeface="Courier New" panose="02070309020205020404" pitchFamily="49" charset="0"/>
              </a:rPr>
              <a:t> colours = regs.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CFG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ControlFlowGraph</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CFGNode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450" kern="100" spc="-46" dirty="0">
                <a:latin typeface="Verdana" panose="020B0604030504040204" pitchFamily="34" charset="0"/>
                <a:ea typeface="Verdana" panose="020B0604030504040204" pitchFamily="34" charset="0"/>
                <a:cs typeface="Courier New" panose="02070309020205020404" pitchFamily="49" charset="0"/>
              </a:rPr>
              <a:t>data </a:t>
            </a:r>
            <a:r>
              <a:rPr lang="en-GB" sz="450" kern="100" spc="-46" dirty="0" err="1">
                <a:latin typeface="Verdana" panose="020B0604030504040204" pitchFamily="34" charset="0"/>
                <a:ea typeface="Verdana" panose="020B0604030504040204" pitchFamily="34" charset="0"/>
                <a:cs typeface="Courier New" panose="02070309020205020404" pitchFamily="49" charset="0"/>
              </a:rPr>
              <a:t>CFGNode</a:t>
            </a:r>
            <a:r>
              <a:rPr lang="en-GB" sz="450" kern="100" spc="-46" dirty="0">
                <a:latin typeface="Verdana" panose="020B0604030504040204" pitchFamily="34" charset="0"/>
                <a:ea typeface="Verdana" panose="020B0604030504040204" pitchFamily="34" charset="0"/>
                <a:cs typeface="Courier New" panose="02070309020205020404" pitchFamily="49" charset="0"/>
              </a:rPr>
              <a:t> = Node Id Instruction [Register] [Register] [Id]</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type Id = Int                                   </a:t>
            </a:r>
            <a:r>
              <a:rPr lang="en-GB" sz="50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^uses  ^</a:t>
            </a:r>
            <a:r>
              <a:rPr lang="en-GB" sz="50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defs</a:t>
            </a:r>
            <a:r>
              <a:rPr lang="en-GB" sz="50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succs</a:t>
            </a:r>
            <a:endParaRPr lang="en-GB" sz="500"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data Register = D Int | T Int</a:t>
            </a:r>
          </a:p>
          <a:p>
            <a:r>
              <a:rPr lang="en-GB" sz="500" kern="100" spc="-46" dirty="0" err="1">
                <a:latin typeface="Verdana" panose="020B0604030504040204" pitchFamily="34" charset="0"/>
                <a:ea typeface="Verdana" panose="020B0604030504040204" pitchFamily="34" charset="0"/>
                <a:cs typeface="Courier New" panose="02070309020205020404" pitchFamily="49" charset="0"/>
              </a:rPr>
              <a:t>buildCFG</a:t>
            </a:r>
            <a:r>
              <a:rPr lang="en-GB" sz="500" kern="100" spc="-46" dirty="0">
                <a:latin typeface="Verdana" panose="020B0604030504040204" pitchFamily="34" charset="0"/>
                <a:ea typeface="Verdana" panose="020B0604030504040204" pitchFamily="34" charset="0"/>
                <a:cs typeface="Courier New" panose="02070309020205020404" pitchFamily="49" charset="0"/>
              </a:rPr>
              <a:t> :: [Instruction] -&gt; CFG</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List of Nodes in our graph. The nodes contain an ID, an instruction, the temporaries used by the instruction, and the ones defined by it, and the successors (the ids after the node – edges).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First we build the CFG. </a:t>
            </a:r>
            <a:r>
              <a:rPr lang="en-GB" sz="500" b="1" kern="100" spc="-46" dirty="0">
                <a:latin typeface="Verdana" panose="020B0604030504040204" pitchFamily="34" charset="0"/>
                <a:ea typeface="Verdana" panose="020B0604030504040204" pitchFamily="34" charset="0"/>
                <a:cs typeface="Courier New" panose="02070309020205020404" pitchFamily="49" charset="0"/>
              </a:rPr>
              <a:t>Things to note</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Succs</a:t>
            </a:r>
            <a:r>
              <a:rPr lang="en-GB" sz="500" kern="100" spc="-46" dirty="0">
                <a:latin typeface="Verdana" panose="020B0604030504040204" pitchFamily="34" charset="0"/>
                <a:ea typeface="Verdana" panose="020B0604030504040204" pitchFamily="34" charset="0"/>
                <a:cs typeface="Courier New" panose="02070309020205020404" pitchFamily="49" charset="0"/>
              </a:rPr>
              <a:t> refers to all the possible paths that can be taken from the current node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IR Code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a:latin typeface="Verdana" panose="020B0604030504040204" pitchFamily="34" charset="0"/>
                <a:ea typeface="Verdana" panose="020B0604030504040204" pitchFamily="34" charset="0"/>
                <a:cs typeface="Courier New" panose="02070309020205020404" pitchFamily="49" charset="0"/>
              </a:rPr>
              <a:t>CFG (line, instruction, uses,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defs</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succs</a:t>
            </a:r>
            <a:r>
              <a:rPr lang="en-GB" sz="500" b="1"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Bra L2                  1    Bra L2              []      []       [10]</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cmp</a:t>
            </a:r>
            <a:r>
              <a:rPr lang="en-GB" sz="500" kern="100" spc="-46" dirty="0">
                <a:latin typeface="Verdana" panose="020B0604030504040204" pitchFamily="34" charset="0"/>
                <a:ea typeface="Verdana" panose="020B0604030504040204" pitchFamily="34" charset="0"/>
                <a:cs typeface="Courier New" panose="02070309020205020404" pitchFamily="49" charset="0"/>
              </a:rPr>
              <a:t> b a             2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cmp</a:t>
            </a:r>
            <a:r>
              <a:rPr lang="en-GB" sz="500" kern="100" spc="-46" dirty="0">
                <a:latin typeface="Verdana" panose="020B0604030504040204" pitchFamily="34" charset="0"/>
                <a:ea typeface="Verdana" panose="020B0604030504040204" pitchFamily="34" charset="0"/>
                <a:cs typeface="Courier New" panose="02070309020205020404" pitchFamily="49" charset="0"/>
              </a:rPr>
              <a:t> b a          [b, a] []       [3]</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bge</a:t>
            </a:r>
            <a:r>
              <a:rPr lang="en-GB" sz="500" kern="100" spc="-46" dirty="0">
                <a:latin typeface="Verdana" panose="020B0604030504040204" pitchFamily="34" charset="0"/>
                <a:ea typeface="Verdana" panose="020B0604030504040204" pitchFamily="34" charset="0"/>
                <a:cs typeface="Courier New" panose="02070309020205020404" pitchFamily="49" charset="0"/>
              </a:rPr>
              <a:t> L3               3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bge</a:t>
            </a:r>
            <a:r>
              <a:rPr lang="en-GB" sz="500" kern="100" spc="-46" dirty="0">
                <a:latin typeface="Verdana" panose="020B0604030504040204" pitchFamily="34" charset="0"/>
                <a:ea typeface="Verdana" panose="020B0604030504040204" pitchFamily="34" charset="0"/>
                <a:cs typeface="Courier New" panose="02070309020205020404" pitchFamily="49" charset="0"/>
              </a:rPr>
              <a:t> L3             []      []        [4, 8]</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mul</a:t>
            </a:r>
            <a:r>
              <a:rPr lang="en-GB" sz="500" kern="100" spc="-46" dirty="0">
                <a:latin typeface="Verdana" panose="020B0604030504040204" pitchFamily="34" charset="0"/>
                <a:ea typeface="Verdana" panose="020B0604030504040204" pitchFamily="34" charset="0"/>
                <a:cs typeface="Courier New" panose="02070309020205020404" pitchFamily="49" charset="0"/>
              </a:rPr>
              <a:t> #7 a           4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mul</a:t>
            </a:r>
            <a:r>
              <a:rPr lang="en-GB" sz="500" kern="100" spc="-46" dirty="0">
                <a:latin typeface="Verdana" panose="020B0604030504040204" pitchFamily="34" charset="0"/>
                <a:ea typeface="Verdana" panose="020B0604030504040204" pitchFamily="34" charset="0"/>
                <a:cs typeface="Courier New" panose="02070309020205020404" pitchFamily="49" charset="0"/>
              </a:rPr>
              <a:t> #7 a        [a]    [a]       [5]</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mov a b             5   mov a b           [a]   [b]        [6]</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add #1 b           6   add #1 b          [b]   [b]        [7]</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bra L4                7   bra L4               []     []          [10]</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L3: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mov b a             8  mov b a           [b]    [a]       [9]</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sub #1 a            9 sub #1 a           [a]   [a]        [10]</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L4:</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L2:</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Cmp</a:t>
            </a:r>
            <a:r>
              <a:rPr lang="en-GB" sz="500" kern="100" spc="-46" dirty="0">
                <a:latin typeface="Verdana" panose="020B0604030504040204" pitchFamily="34" charset="0"/>
                <a:ea typeface="Verdana" panose="020B0604030504040204" pitchFamily="34" charset="0"/>
                <a:cs typeface="Courier New" panose="02070309020205020404" pitchFamily="49" charset="0"/>
              </a:rPr>
              <a:t> b #10       10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cmp</a:t>
            </a:r>
            <a:r>
              <a:rPr lang="en-GB" sz="500" kern="100" spc="-46" dirty="0">
                <a:latin typeface="Verdana" panose="020B0604030504040204" pitchFamily="34" charset="0"/>
                <a:ea typeface="Verdana" panose="020B0604030504040204" pitchFamily="34" charset="0"/>
                <a:cs typeface="Courier New" panose="02070309020205020404" pitchFamily="49" charset="0"/>
              </a:rPr>
              <a:t> b #10       [b]   []          [11]</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Blt</a:t>
            </a:r>
            <a:r>
              <a:rPr lang="en-GB" sz="500" kern="100" spc="-46" dirty="0">
                <a:latin typeface="Verdana" panose="020B0604030504040204" pitchFamily="34" charset="0"/>
                <a:ea typeface="Verdana" panose="020B0604030504040204" pitchFamily="34" charset="0"/>
                <a:cs typeface="Courier New" panose="02070309020205020404" pitchFamily="49" charset="0"/>
              </a:rPr>
              <a:t> L1                 11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blt</a:t>
            </a:r>
            <a:r>
              <a:rPr lang="en-GB" sz="500" kern="100" spc="-46" dirty="0">
                <a:latin typeface="Verdana" panose="020B0604030504040204" pitchFamily="34" charset="0"/>
                <a:ea typeface="Verdana" panose="020B0604030504040204" pitchFamily="34" charset="0"/>
                <a:cs typeface="Courier New" panose="02070309020205020404" pitchFamily="49" charset="0"/>
              </a:rPr>
              <a:t> L1               []    []          [2, 12]</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 Point</a:t>
            </a:r>
            <a:r>
              <a:rPr lang="en-GB" sz="500" kern="100" spc="-46" dirty="0">
                <a:latin typeface="Verdana" panose="020B0604030504040204" pitchFamily="34" charset="0"/>
                <a:ea typeface="Verdana" panose="020B0604030504040204" pitchFamily="34" charset="0"/>
                <a:cs typeface="Courier New" panose="02070309020205020404" pitchFamily="49" charset="0"/>
              </a:rPr>
              <a:t>: any location between adjacent nodes.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2) Path</a:t>
            </a:r>
            <a:r>
              <a:rPr lang="en-GB" sz="500" kern="100" spc="-46" dirty="0">
                <a:latin typeface="Verdana" panose="020B0604030504040204" pitchFamily="34" charset="0"/>
                <a:ea typeface="Verdana" panose="020B0604030504040204" pitchFamily="34" charset="0"/>
                <a:cs typeface="Courier New" panose="02070309020205020404" pitchFamily="49" charset="0"/>
              </a:rPr>
              <a:t>: a sequence of points traversing through CFG.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3) Live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b="1"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a:latin typeface="Verdana" panose="020B0604030504040204" pitchFamily="34" charset="0"/>
                <a:ea typeface="Verdana" panose="020B0604030504040204" pitchFamily="34" charset="0"/>
                <a:cs typeface="Courier New" panose="02070309020205020404" pitchFamily="49" charset="0"/>
              </a:rPr>
              <a:t>A variable is live immediately after a node n if it is live before any of n’s successors. A variable is live before a node n if it’s used by n, or it’s alive after n and </a:t>
            </a:r>
            <a:r>
              <a:rPr lang="en-GB" sz="500" b="1" kern="100" spc="-46" dirty="0">
                <a:latin typeface="Verdana" panose="020B0604030504040204" pitchFamily="34" charset="0"/>
                <a:ea typeface="Verdana" panose="020B0604030504040204" pitchFamily="34" charset="0"/>
                <a:cs typeface="Courier New" panose="02070309020205020404" pitchFamily="49" charset="0"/>
              </a:rPr>
              <a:t>IS NOT </a:t>
            </a:r>
            <a:r>
              <a:rPr lang="en-GB" sz="500" kern="100" spc="-46" dirty="0">
                <a:latin typeface="Verdana" panose="020B0604030504040204" pitchFamily="34" charset="0"/>
                <a:ea typeface="Verdana" panose="020B0604030504040204" pitchFamily="34" charset="0"/>
                <a:cs typeface="Courier New" panose="02070309020205020404" pitchFamily="49" charset="0"/>
              </a:rPr>
              <a:t>overwritten by n.</a:t>
            </a:r>
            <a:endParaRPr lang="en-GB" sz="500" b="1"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sp>
        <p:nvSpPr>
          <p:cNvPr id="10" name="TextBox 9">
            <a:extLst>
              <a:ext uri="{FF2B5EF4-FFF2-40B4-BE49-F238E27FC236}">
                <a16:creationId xmlns:a16="http://schemas.microsoft.com/office/drawing/2014/main" id="{0F653F5F-424A-2166-A587-092D485A6452}"/>
              </a:ext>
            </a:extLst>
          </p:cNvPr>
          <p:cNvSpPr txBox="1"/>
          <p:nvPr/>
        </p:nvSpPr>
        <p:spPr>
          <a:xfrm>
            <a:off x="6278964" y="-42333"/>
            <a:ext cx="1682750" cy="7783669"/>
          </a:xfrm>
          <a:prstGeom prst="rect">
            <a:avLst/>
          </a:prstGeom>
          <a:noFill/>
        </p:spPr>
        <p:txBody>
          <a:bodyPr wrap="square">
            <a:spAutoFit/>
          </a:bodyPr>
          <a:lstStyle/>
          <a:p>
            <a:r>
              <a:rPr lang="en-GB" sz="500" b="1" kern="100" spc="-46" dirty="0">
                <a:latin typeface="Verdana" panose="020B0604030504040204" pitchFamily="34" charset="0"/>
                <a:ea typeface="Verdana" panose="020B0604030504040204" pitchFamily="34" charset="0"/>
                <a:cs typeface="Courier New" panose="02070309020205020404" pitchFamily="49" charset="0"/>
              </a:rPr>
              <a:t>4) Live Out: </a:t>
            </a:r>
            <a:r>
              <a:rPr lang="en-GB" sz="500" kern="100" spc="-46" dirty="0">
                <a:latin typeface="Verdana" panose="020B0604030504040204" pitchFamily="34" charset="0"/>
                <a:ea typeface="Verdana" panose="020B0604030504040204" pitchFamily="34" charset="0"/>
                <a:cs typeface="Courier New" panose="02070309020205020404" pitchFamily="49" charset="0"/>
              </a:rPr>
              <a:t>If the temporary is live / used in any nodes afterwards:</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480" kern="100" spc="-46" dirty="0">
                <a:latin typeface="Verdana" panose="020B0604030504040204" pitchFamily="34" charset="0"/>
                <a:ea typeface="Verdana" panose="020B0604030504040204" pitchFamily="34" charset="0"/>
                <a:cs typeface="Courier New" panose="02070309020205020404" pitchFamily="49" charset="0"/>
              </a:rPr>
              <a:t>“</a:t>
            </a:r>
            <a:r>
              <a:rPr lang="en-GB" sz="480" i="1" kern="100" spc="-46" dirty="0">
                <a:latin typeface="Verdana" panose="020B0604030504040204" pitchFamily="34" charset="0"/>
                <a:ea typeface="Verdana" panose="020B0604030504040204" pitchFamily="34" charset="0"/>
                <a:cs typeface="Courier New" panose="02070309020205020404" pitchFamily="49" charset="0"/>
              </a:rPr>
              <a:t>Do we need to keep the temporary alive after this node?”</a:t>
            </a:r>
            <a:endParaRPr lang="en-GB" sz="48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5) Live In: </a:t>
            </a:r>
            <a:r>
              <a:rPr lang="en-GB" sz="500" kern="100" spc="-46" dirty="0">
                <a:latin typeface="Verdana" panose="020B0604030504040204" pitchFamily="34" charset="0"/>
                <a:ea typeface="Verdana" panose="020B0604030504040204" pitchFamily="34" charset="0"/>
                <a:cs typeface="Courier New" panose="02070309020205020404" pitchFamily="49" charset="0"/>
              </a:rPr>
              <a:t>If the temporary is used by our current node, or is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 after the current node unless our current node defines that temporary:</a:t>
            </a:r>
          </a:p>
          <a:p>
            <a:r>
              <a:rPr lang="pt-BR" sz="500" kern="100" spc="-46" dirty="0">
                <a:latin typeface="Verdana" panose="020B0604030504040204" pitchFamily="34" charset="0"/>
                <a:ea typeface="Verdana" panose="020B0604030504040204" pitchFamily="34" charset="0"/>
                <a:cs typeface="Courier New" panose="02070309020205020404" pitchFamily="49" charset="0"/>
              </a:rPr>
              <a:t>LiveIn(n) = uses(n) ∪ (LiveOut(n) − defines(n))</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rPr>
              <a:t>Examples: </a:t>
            </a:r>
            <a:r>
              <a:rPr lang="en-GB" sz="500" kern="100" spc="-46" dirty="0">
                <a:latin typeface="Verdana" panose="020B0604030504040204" pitchFamily="34" charset="0"/>
                <a:ea typeface="Verdana" panose="020B0604030504040204" pitchFamily="34" charset="0"/>
                <a:cs typeface="Courier New" panose="02070309020205020404" pitchFamily="49" charset="0"/>
              </a:rPr>
              <a:t>b is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 from live 1, as used by line 10. b is live from 2, as  its used on the path following 8. b is </a:t>
            </a:r>
            <a:r>
              <a:rPr lang="en-GB" sz="500" b="1" kern="100" spc="-46" dirty="0">
                <a:latin typeface="Verdana" panose="020B0604030504040204" pitchFamily="34" charset="0"/>
                <a:ea typeface="Verdana" panose="020B0604030504040204" pitchFamily="34" charset="0"/>
                <a:cs typeface="Courier New" panose="02070309020205020404" pitchFamily="49" charset="0"/>
              </a:rPr>
              <a:t>NOT </a:t>
            </a:r>
            <a:r>
              <a:rPr lang="en-GB" sz="500" kern="100" spc="-46" dirty="0">
                <a:latin typeface="Verdana" panose="020B0604030504040204" pitchFamily="34" charset="0"/>
                <a:ea typeface="Verdana" panose="020B0604030504040204" pitchFamily="34" charset="0"/>
                <a:cs typeface="Courier New" panose="02070309020205020404" pitchFamily="49" charset="0"/>
              </a:rPr>
              <a:t>live out from node 4 as we do mov a b – overwriting our old b (so it’s GONE). The new b we use on that path is a different one.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The whole point is we define a set for each node,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LiveIn</a:t>
            </a:r>
            <a:r>
              <a:rPr lang="en-GB" sz="500" kern="100" spc="-46" dirty="0">
                <a:latin typeface="Verdana" panose="020B0604030504040204" pitchFamily="34" charset="0"/>
                <a:ea typeface="Verdana" panose="020B0604030504040204" pitchFamily="34" charset="0"/>
                <a:cs typeface="Courier New" panose="02070309020205020404" pitchFamily="49" charset="0"/>
              </a:rPr>
              <a:t>(n) (temporaries alive immediately before n)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(n) (temporaries alive immediately after n). </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rPr>
              <a:t>Iterative code for Live Ranges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for node in CFG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LiveIn</a:t>
            </a:r>
            <a:r>
              <a:rPr lang="en-GB" sz="500" kern="100" spc="-46" dirty="0">
                <a:latin typeface="Verdana" panose="020B0604030504040204" pitchFamily="34" charset="0"/>
                <a:ea typeface="Verdana" panose="020B0604030504040204" pitchFamily="34" charset="0"/>
                <a:cs typeface="Courier New" panose="02070309020205020404" pitchFamily="49" charset="0"/>
              </a:rPr>
              <a:t>(node) =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(node)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repeat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for each n in CFG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LiveIn</a:t>
            </a:r>
            <a:r>
              <a:rPr lang="en-GB" sz="500" kern="100" spc="-46" dirty="0">
                <a:latin typeface="Verdana" panose="020B0604030504040204" pitchFamily="34" charset="0"/>
                <a:ea typeface="Verdana" panose="020B0604030504040204" pitchFamily="34" charset="0"/>
                <a:cs typeface="Courier New" panose="02070309020205020404" pitchFamily="49" charset="0"/>
              </a:rPr>
              <a:t>(n) = uses(n) U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(n)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defs</a:t>
            </a:r>
            <a:r>
              <a:rPr lang="en-GB" sz="500" kern="100" spc="-46" dirty="0">
                <a:latin typeface="Verdana" panose="020B0604030504040204" pitchFamily="34" charset="0"/>
                <a:ea typeface="Verdana" panose="020B0604030504040204" pitchFamily="34" charset="0"/>
                <a:cs typeface="Courier New" panose="02070309020205020404" pitchFamily="49" charset="0"/>
              </a:rPr>
              <a:t>(n))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(n) = U</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s ∈ </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succ</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LiveIn</a:t>
            </a:r>
            <a:r>
              <a:rPr lang="en-GB" sz="500" kern="100" spc="-46" dirty="0">
                <a:latin typeface="Verdana" panose="020B0604030504040204" pitchFamily="34" charset="0"/>
                <a:ea typeface="Verdana" panose="020B0604030504040204" pitchFamily="34" charset="0"/>
                <a:cs typeface="Courier New" panose="02070309020205020404" pitchFamily="49" charset="0"/>
              </a:rPr>
              <a:t>(s)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until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LiveIn</a:t>
            </a:r>
            <a:r>
              <a:rPr lang="en-GB" sz="500" kern="100" spc="-46" dirty="0">
                <a:latin typeface="Verdana" panose="020B0604030504040204" pitchFamily="34" charset="0"/>
                <a:ea typeface="Verdana" panose="020B0604030504040204" pitchFamily="34" charset="0"/>
                <a:cs typeface="Courier New" panose="02070309020205020404" pitchFamily="49" charset="0"/>
              </a:rPr>
              <a:t>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rPr>
              <a:t> do not change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 improve this method, to update the nodes from last → first (as data propagates from back to front – as we use successors – so this is more efficient).</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9) Loop Invariant Code Motion</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An instruction is loop-invariant if its operands are only defined </a:t>
            </a:r>
            <a:r>
              <a:rPr lang="en-GB" sz="500" b="1" kern="100" spc="-46" dirty="0">
                <a:latin typeface="Verdana" panose="020B0604030504040204" pitchFamily="34" charset="0"/>
                <a:ea typeface="Verdana" panose="020B0604030504040204" pitchFamily="34" charset="0"/>
                <a:cs typeface="Courier New" panose="02070309020205020404" pitchFamily="49" charset="0"/>
              </a:rPr>
              <a:t>outside of the loop</a:t>
            </a:r>
            <a:r>
              <a:rPr lang="en-GB" sz="500" kern="100" spc="-46" dirty="0">
                <a:latin typeface="Verdana" panose="020B0604030504040204" pitchFamily="34" charset="0"/>
                <a:ea typeface="Verdana" panose="020B0604030504040204" pitchFamily="34" charset="0"/>
                <a:cs typeface="Courier New" panose="02070309020205020404" pitchFamily="49" charset="0"/>
              </a:rPr>
              <a:t>. Hence the value it defines is loop-invariant (same for every iteration) and hence it may be possible to move instruction outside the  loop. </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9.1) Finding Reaching Definitions (Forward DFA)</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Formally we attempt to find definition nodes of the form:</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Where t</a:t>
            </a:r>
            <a:r>
              <a:rPr lang="en-GB" sz="500" kern="100" spc="-46" baseline="-25000" dirty="0">
                <a:latin typeface="Verdana" panose="020B0604030504040204" pitchFamily="34" charset="0"/>
                <a:ea typeface="Verdana" panose="020B0604030504040204" pitchFamily="34" charset="0"/>
                <a:cs typeface="Courier New" panose="02070309020205020404" pitchFamily="49" charset="0"/>
              </a:rPr>
              <a:t>d</a:t>
            </a:r>
            <a:r>
              <a:rPr lang="en-GB" sz="500" kern="100" spc="-46" dirty="0">
                <a:latin typeface="Verdana" panose="020B0604030504040204" pitchFamily="34" charset="0"/>
                <a:ea typeface="Verdana" panose="020B0604030504040204" pitchFamily="34" charset="0"/>
                <a:cs typeface="Courier New" panose="02070309020205020404" pitchFamily="49" charset="0"/>
              </a:rPr>
              <a:t> is the destination,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is for temporary variables used. d is </a:t>
            </a:r>
            <a:r>
              <a:rPr lang="en-GB" sz="500" b="1" kern="100" spc="-46" dirty="0">
                <a:latin typeface="Verdana" panose="020B0604030504040204" pitchFamily="34" charset="0"/>
                <a:ea typeface="Verdana" panose="020B0604030504040204" pitchFamily="34" charset="0"/>
                <a:cs typeface="Courier New" panose="02070309020205020404" pitchFamily="49" charset="0"/>
              </a:rPr>
              <a:t>loop-invariant </a:t>
            </a:r>
            <a:r>
              <a:rPr lang="en-GB" sz="500" kern="100" spc="-46" dirty="0">
                <a:latin typeface="Verdana" panose="020B0604030504040204" pitchFamily="34" charset="0"/>
                <a:ea typeface="Verdana" panose="020B0604030504040204" pitchFamily="34" charset="0"/>
                <a:cs typeface="Courier New" panose="02070309020205020404" pitchFamily="49" charset="0"/>
              </a:rPr>
              <a:t>if every definition of a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u</a:t>
            </a:r>
            <a:r>
              <a:rPr lang="en-GB" sz="500" kern="100" spc="-46" baseline="-25000" dirty="0" err="1">
                <a:latin typeface="Verdana" panose="020B0604030504040204" pitchFamily="34" charset="0"/>
                <a:ea typeface="Verdana" panose="020B0604030504040204" pitchFamily="34" charset="0"/>
                <a:cs typeface="Courier New" panose="02070309020205020404" pitchFamily="49" charset="0"/>
              </a:rPr>
              <a:t>i</a:t>
            </a:r>
            <a:r>
              <a:rPr lang="en-GB" sz="500" kern="100" spc="-46" dirty="0">
                <a:latin typeface="Verdana" panose="020B0604030504040204" pitchFamily="34" charset="0"/>
                <a:ea typeface="Verdana" panose="020B0604030504040204" pitchFamily="34" charset="0"/>
                <a:cs typeface="Courier New" panose="02070309020205020404" pitchFamily="49" charset="0"/>
              </a:rPr>
              <a:t> ∈ uses(d) that </a:t>
            </a:r>
            <a:r>
              <a:rPr lang="en-GB" sz="500" b="1" kern="100" spc="-46" dirty="0">
                <a:latin typeface="Verdana" panose="020B0604030504040204" pitchFamily="34" charset="0"/>
                <a:ea typeface="Verdana" panose="020B0604030504040204" pitchFamily="34" charset="0"/>
                <a:cs typeface="Courier New" panose="02070309020205020404" pitchFamily="49" charset="0"/>
              </a:rPr>
              <a:t>reaches</a:t>
            </a:r>
            <a:r>
              <a:rPr lang="en-GB" sz="500" kern="100" spc="-46" dirty="0">
                <a:latin typeface="Verdana" panose="020B0604030504040204" pitchFamily="34" charset="0"/>
                <a:ea typeface="Verdana" panose="020B0604030504040204" pitchFamily="34" charset="0"/>
                <a:cs typeface="Courier New" panose="02070309020205020404" pitchFamily="49" charset="0"/>
              </a:rPr>
              <a:t> d is outside the loop.</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Reaching definitions: </a:t>
            </a:r>
            <a:r>
              <a:rPr lang="en-GB" sz="500" kern="100" spc="-46" dirty="0">
                <a:latin typeface="Verdana" panose="020B0604030504040204" pitchFamily="34" charset="0"/>
                <a:ea typeface="Verdana" panose="020B0604030504040204" pitchFamily="34" charset="0"/>
                <a:cs typeface="Courier New" panose="02070309020205020404" pitchFamily="49" charset="0"/>
              </a:rPr>
              <a:t>A definition d reaches p if there is a path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d isn’t killed.</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Gen(n) </a:t>
            </a:r>
            <a:r>
              <a:rPr lang="en-GB" sz="500" kern="100" spc="-46" dirty="0">
                <a:latin typeface="Verdana" panose="020B0604030504040204" pitchFamily="34" charset="0"/>
                <a:ea typeface="Verdana" panose="020B0604030504040204" pitchFamily="34" charset="0"/>
                <a:cs typeface="Courier New" panose="02070309020205020404" pitchFamily="49" charset="0"/>
              </a:rPr>
              <a:t>= {n} = set of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defs</a:t>
            </a:r>
            <a:r>
              <a:rPr lang="en-GB" sz="500" kern="100" spc="-46" dirty="0">
                <a:latin typeface="Verdana" panose="020B0604030504040204" pitchFamily="34" charset="0"/>
                <a:ea typeface="Verdana" panose="020B0604030504040204" pitchFamily="34" charset="0"/>
                <a:cs typeface="Courier New" panose="02070309020205020404" pitchFamily="49" charset="0"/>
              </a:rPr>
              <a:t> generated by the node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Kill(n) </a:t>
            </a:r>
            <a:r>
              <a:rPr lang="en-GB" sz="500" kern="100" spc="-46" dirty="0">
                <a:latin typeface="Verdana" panose="020B0604030504040204" pitchFamily="34" charset="0"/>
                <a:ea typeface="Verdana" panose="020B0604030504040204" pitchFamily="34" charset="0"/>
                <a:cs typeface="Courier New" panose="02070309020205020404" pitchFamily="49" charset="0"/>
              </a:rPr>
              <a:t>= Set of all def of t except for n </a:t>
            </a:r>
          </a:p>
          <a:p>
            <a:r>
              <a:rPr lang="en-GB" sz="500" b="1" kern="100" spc="-46" dirty="0" err="1">
                <a:latin typeface="Verdana" panose="020B0604030504040204" pitchFamily="34" charset="0"/>
                <a:ea typeface="Verdana" panose="020B0604030504040204" pitchFamily="34" charset="0"/>
                <a:cs typeface="Courier New" panose="02070309020205020404" pitchFamily="49" charset="0"/>
              </a:rPr>
              <a:t>ReachIn</a:t>
            </a:r>
            <a:r>
              <a:rPr lang="en-GB" sz="500" b="1" kern="100" spc="-46" dirty="0">
                <a:latin typeface="Verdana" panose="020B0604030504040204" pitchFamily="34" charset="0"/>
                <a:ea typeface="Verdana" panose="020B0604030504040204" pitchFamily="34" charset="0"/>
                <a:cs typeface="Courier New" panose="02070309020205020404" pitchFamily="49" charset="0"/>
              </a:rPr>
              <a:t>(n) </a:t>
            </a:r>
            <a:r>
              <a:rPr lang="en-GB" sz="500" kern="100" spc="-46" dirty="0">
                <a:latin typeface="Verdana" panose="020B0604030504040204" pitchFamily="34" charset="0"/>
                <a:ea typeface="Verdana" panose="020B0604030504040204" pitchFamily="34" charset="0"/>
                <a:cs typeface="Courier New" panose="02070309020205020404" pitchFamily="49" charset="0"/>
              </a:rPr>
              <a:t>= Set of definitions reaching up to n </a:t>
            </a:r>
            <a:r>
              <a:rPr lang="en-GB" sz="500" b="1" kern="100" spc="-46" dirty="0" err="1">
                <a:latin typeface="Verdana" panose="020B0604030504040204" pitchFamily="34" charset="0"/>
                <a:ea typeface="Verdana" panose="020B0604030504040204" pitchFamily="34" charset="0"/>
                <a:cs typeface="Courier New" panose="02070309020205020404" pitchFamily="49" charset="0"/>
              </a:rPr>
              <a:t>ReachOut</a:t>
            </a:r>
            <a:r>
              <a:rPr lang="en-GB" sz="500" b="1" kern="100" spc="-46" dirty="0">
                <a:latin typeface="Verdana" panose="020B0604030504040204" pitchFamily="34" charset="0"/>
                <a:ea typeface="Verdana" panose="020B0604030504040204" pitchFamily="34" charset="0"/>
                <a:cs typeface="Courier New" panose="02070309020205020404" pitchFamily="49" charset="0"/>
              </a:rPr>
              <a:t>(n) </a:t>
            </a:r>
            <a:r>
              <a:rPr lang="en-GB" sz="500" kern="100" spc="-46" dirty="0">
                <a:latin typeface="Verdana" panose="020B0604030504040204" pitchFamily="34" charset="0"/>
                <a:ea typeface="Verdana" panose="020B0604030504040204" pitchFamily="34" charset="0"/>
                <a:cs typeface="Courier New" panose="02070309020205020404" pitchFamily="49" charset="0"/>
              </a:rPr>
              <a:t>= Set of definitions reaching after n</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Informal Algorithm</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Initialise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ReachIn</a:t>
            </a:r>
            <a:r>
              <a:rPr lang="en-GB" sz="500" kern="100" spc="-46" dirty="0">
                <a:latin typeface="Verdana" panose="020B0604030504040204" pitchFamily="34" charset="0"/>
                <a:ea typeface="Verdana" panose="020B0604030504040204" pitchFamily="34" charset="0"/>
                <a:cs typeface="Courier New" panose="02070309020205020404" pitchFamily="49" charset="0"/>
              </a:rPr>
              <a:t>(n)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ReachOut</a:t>
            </a:r>
            <a:r>
              <a:rPr lang="en-GB" sz="500" kern="100" spc="-46" dirty="0">
                <a:latin typeface="Verdana" panose="020B0604030504040204" pitchFamily="34" charset="0"/>
                <a:ea typeface="Verdana" panose="020B0604030504040204" pitchFamily="34" charset="0"/>
                <a:cs typeface="Courier New" panose="02070309020205020404" pitchFamily="49" charset="0"/>
              </a:rPr>
              <a:t>(n) to {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Iterate, updating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ReachIn</a:t>
            </a:r>
            <a:r>
              <a:rPr lang="en-GB" sz="500" kern="100" spc="-46" dirty="0">
                <a:latin typeface="Verdana" panose="020B0604030504040204" pitchFamily="34" charset="0"/>
                <a:ea typeface="Verdana" panose="020B0604030504040204" pitchFamily="34" charset="0"/>
                <a:cs typeface="Courier New" panose="02070309020205020404" pitchFamily="49" charset="0"/>
              </a:rPr>
              <a:t>(n) and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ReachOut</a:t>
            </a:r>
            <a:r>
              <a:rPr lang="en-GB" sz="500" kern="100" spc="-46" dirty="0">
                <a:latin typeface="Verdana" panose="020B0604030504040204" pitchFamily="34" charset="0"/>
                <a:ea typeface="Verdana" panose="020B0604030504040204" pitchFamily="34" charset="0"/>
                <a:cs typeface="Courier New" panose="02070309020205020404" pitchFamily="49" charset="0"/>
              </a:rPr>
              <a:t>(n) using definitions above, until convergence.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At each step, the sets increase in size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From our reaching definitions, we can reduce each set to the </a:t>
            </a:r>
            <a:r>
              <a:rPr lang="en-GB" sz="500" b="1" kern="100" spc="-46" dirty="0">
                <a:latin typeface="Verdana" panose="020B0604030504040204" pitchFamily="34" charset="0"/>
                <a:ea typeface="Verdana" panose="020B0604030504040204" pitchFamily="34" charset="0"/>
                <a:cs typeface="Courier New" panose="02070309020205020404" pitchFamily="49" charset="0"/>
              </a:rPr>
              <a:t>relevant reaching definitions</a:t>
            </a:r>
            <a:r>
              <a:rPr lang="en-GB" sz="500" kern="100" spc="-46" dirty="0">
                <a:latin typeface="Verdana" panose="020B0604030504040204" pitchFamily="34" charset="0"/>
                <a:ea typeface="Verdana" panose="020B0604030504040204" pitchFamily="34" charset="0"/>
                <a:cs typeface="Courier New" panose="02070309020205020404" pitchFamily="49" charset="0"/>
              </a:rPr>
              <a:t>, by considering only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reachins</a:t>
            </a:r>
            <a:r>
              <a:rPr lang="en-GB" sz="500" kern="100" spc="-46" dirty="0">
                <a:latin typeface="Verdana" panose="020B0604030504040204" pitchFamily="34" charset="0"/>
                <a:ea typeface="Verdana" panose="020B0604030504040204" pitchFamily="34" charset="0"/>
                <a:cs typeface="Courier New" panose="02070309020205020404" pitchFamily="49" charset="0"/>
              </a:rPr>
              <a:t> that are actually used by the instruction (for operands)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Lines of Code  Reaching definitions (RDs) Relevant RDs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x=1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w=100                   [1]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z=200                     [3, 1, 2]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4: x=x+1                    [1, 2, 3, 4, 5]           [1, 4]</a:t>
            </a:r>
          </a:p>
          <a:p>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5: y=</a:t>
            </a:r>
            <a:r>
              <a:rPr lang="en-GB" sz="500" b="1" kern="100" spc="-46" dirty="0" err="1">
                <a:solidFill>
                  <a:srgbClr val="FF0000"/>
                </a:solidFill>
                <a:latin typeface="Verdana" panose="020B0604030504040204" pitchFamily="34" charset="0"/>
                <a:ea typeface="Verdana" panose="020B0604030504040204" pitchFamily="34" charset="0"/>
                <a:cs typeface="Courier New" panose="02070309020205020404" pitchFamily="49" charset="0"/>
              </a:rPr>
              <a:t>w+z</a:t>
            </a:r>
            <a:r>
              <a:rPr lang="en-GB" sz="500" b="1"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                  [2, 3, 4, 5]             [2, 3]</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6: if (x&lt;10)                  [2, 3, 4, 5]              [4]</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go back to 4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else continue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just found that all the definitions used by node 5 lie </a:t>
            </a:r>
            <a:r>
              <a:rPr lang="en-GB" sz="500" b="1" kern="100" spc="-46" dirty="0">
                <a:latin typeface="Verdana" panose="020B0604030504040204" pitchFamily="34" charset="0"/>
                <a:ea typeface="Verdana" panose="020B0604030504040204" pitchFamily="34" charset="0"/>
                <a:cs typeface="Courier New" panose="02070309020205020404" pitchFamily="49" charset="0"/>
              </a:rPr>
              <a:t>outside the loop</a:t>
            </a:r>
            <a:r>
              <a:rPr lang="en-GB" sz="500" kern="100" spc="-46" dirty="0">
                <a:latin typeface="Verdana" panose="020B0604030504040204" pitchFamily="34" charset="0"/>
                <a:ea typeface="Verdana" panose="020B0604030504040204" pitchFamily="34" charset="0"/>
                <a:cs typeface="Courier New" panose="02070309020205020404" pitchFamily="49" charset="0"/>
              </a:rPr>
              <a:t>!! We can hoist.</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9.2) Identifying Loops</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A loop in a control flow graph is a set of nodes S including a header node h, with the following properties: 1) From any node in S there is a path leading to h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There is a path from h to any node in 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There is no edge from any node outside S to any node in S other than h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So there’s only way in, through a node in S, and h can lead to all of the nodes back in</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Dominators: </a:t>
            </a:r>
            <a:r>
              <a:rPr lang="en-GB" sz="500" kern="100" spc="-46" dirty="0">
                <a:latin typeface="Verdana" panose="020B0604030504040204" pitchFamily="34" charset="0"/>
                <a:ea typeface="Verdana" panose="020B0604030504040204" pitchFamily="34" charset="0"/>
                <a:cs typeface="Courier New" panose="02070309020205020404" pitchFamily="49" charset="0"/>
              </a:rPr>
              <a:t>A node d dominates a node n if every path from the CFG’s start node to n must go through d. Every node dominates itself.</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M8) Finding all the dominators of a node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Set all Dom sets to the set of all nodes. Set the start node’s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dom</a:t>
            </a:r>
            <a:r>
              <a:rPr lang="en-GB" sz="500" kern="100" spc="-46" dirty="0">
                <a:latin typeface="Verdana" panose="020B0604030504040204" pitchFamily="34" charset="0"/>
                <a:ea typeface="Verdana" panose="020B0604030504040204" pitchFamily="34" charset="0"/>
                <a:cs typeface="Courier New" panose="02070309020205020404" pitchFamily="49" charset="0"/>
              </a:rPr>
              <a:t> to be itself.</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Apply the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Doms</a:t>
            </a:r>
            <a:r>
              <a:rPr lang="en-GB" sz="500" kern="100" spc="-46" dirty="0">
                <a:latin typeface="Verdana" panose="020B0604030504040204" pitchFamily="34" charset="0"/>
                <a:ea typeface="Verdana" panose="020B0604030504040204" pitchFamily="34" charset="0"/>
                <a:cs typeface="Courier New" panose="02070309020205020404" pitchFamily="49" charset="0"/>
              </a:rPr>
              <a:t>  rule.</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As the start node will have a set of {start} this will propagate, reducing the sizes of the sets for other nodes.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3. Once the sets stop changing, we have our solution.</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Back Edge: </a:t>
            </a:r>
            <a:r>
              <a:rPr lang="en-GB" sz="500" kern="100" spc="-46" dirty="0">
                <a:latin typeface="Verdana" panose="020B0604030504040204" pitchFamily="34" charset="0"/>
                <a:ea typeface="Verdana" panose="020B0604030504040204" pitchFamily="34" charset="0"/>
                <a:cs typeface="Courier New" panose="02070309020205020404" pitchFamily="49" charset="0"/>
              </a:rPr>
              <a:t>An edge in the CFG from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n</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h dominates n is a back edge:</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 Header: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node inserted immediately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before the header node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a natural loop.</a:t>
            </a:r>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p:txBody>
      </p:sp>
      <p:pic>
        <p:nvPicPr>
          <p:cNvPr id="14" name="Picture 13">
            <a:extLst>
              <a:ext uri="{FF2B5EF4-FFF2-40B4-BE49-F238E27FC236}">
                <a16:creationId xmlns:a16="http://schemas.microsoft.com/office/drawing/2014/main" id="{2A77BBA3-3377-643E-3C74-524E1F5BA7E5}"/>
              </a:ext>
            </a:extLst>
          </p:cNvPr>
          <p:cNvPicPr>
            <a:picLocks noChangeAspect="1"/>
          </p:cNvPicPr>
          <p:nvPr/>
        </p:nvPicPr>
        <p:blipFill rotWithShape="1">
          <a:blip r:embed="rId5"/>
          <a:srcRect t="4436" b="11393"/>
          <a:stretch/>
        </p:blipFill>
        <p:spPr>
          <a:xfrm>
            <a:off x="6676702" y="101600"/>
            <a:ext cx="964748" cy="152010"/>
          </a:xfrm>
          <a:prstGeom prst="rect">
            <a:avLst/>
          </a:prstGeom>
        </p:spPr>
      </p:pic>
      <p:pic>
        <p:nvPicPr>
          <p:cNvPr id="18" name="Picture 17">
            <a:extLst>
              <a:ext uri="{FF2B5EF4-FFF2-40B4-BE49-F238E27FC236}">
                <a16:creationId xmlns:a16="http://schemas.microsoft.com/office/drawing/2014/main" id="{2D6E8C86-CFE2-E04F-27EA-6DA36862C807}"/>
              </a:ext>
            </a:extLst>
          </p:cNvPr>
          <p:cNvPicPr>
            <a:picLocks noChangeAspect="1"/>
          </p:cNvPicPr>
          <p:nvPr/>
        </p:nvPicPr>
        <p:blipFill rotWithShape="1">
          <a:blip r:embed="rId6"/>
          <a:srcRect l="1402" t="16117" r="3362" b="6651"/>
          <a:stretch/>
        </p:blipFill>
        <p:spPr>
          <a:xfrm>
            <a:off x="6375056" y="2757113"/>
            <a:ext cx="1317596" cy="154258"/>
          </a:xfrm>
          <a:prstGeom prst="rect">
            <a:avLst/>
          </a:prstGeom>
        </p:spPr>
      </p:pic>
      <p:pic>
        <p:nvPicPr>
          <p:cNvPr id="22" name="Picture 21">
            <a:extLst>
              <a:ext uri="{FF2B5EF4-FFF2-40B4-BE49-F238E27FC236}">
                <a16:creationId xmlns:a16="http://schemas.microsoft.com/office/drawing/2014/main" id="{5A62596D-1370-01C9-F06E-B476CAD59A9F}"/>
              </a:ext>
            </a:extLst>
          </p:cNvPr>
          <p:cNvPicPr>
            <a:picLocks noChangeAspect="1"/>
          </p:cNvPicPr>
          <p:nvPr/>
        </p:nvPicPr>
        <p:blipFill rotWithShape="1">
          <a:blip r:embed="rId7"/>
          <a:srcRect l="1106" t="6021" r="1552" b="6915"/>
          <a:stretch/>
        </p:blipFill>
        <p:spPr>
          <a:xfrm>
            <a:off x="6472275" y="3595164"/>
            <a:ext cx="1227369" cy="224883"/>
          </a:xfrm>
          <a:prstGeom prst="rect">
            <a:avLst/>
          </a:prstGeom>
        </p:spPr>
      </p:pic>
      <p:sp>
        <p:nvSpPr>
          <p:cNvPr id="24" name="TextBox 23">
            <a:extLst>
              <a:ext uri="{FF2B5EF4-FFF2-40B4-BE49-F238E27FC236}">
                <a16:creationId xmlns:a16="http://schemas.microsoft.com/office/drawing/2014/main" id="{2598322D-3DC5-6C02-AFF2-AB5621E24F1E}"/>
              </a:ext>
            </a:extLst>
          </p:cNvPr>
          <p:cNvSpPr txBox="1"/>
          <p:nvPr/>
        </p:nvSpPr>
        <p:spPr>
          <a:xfrm>
            <a:off x="7834338" y="-50271"/>
            <a:ext cx="2713012" cy="3708708"/>
          </a:xfrm>
          <a:prstGeom prst="rect">
            <a:avLst/>
          </a:prstGeom>
          <a:noFill/>
        </p:spPr>
        <p:txBody>
          <a:bodyPr wrap="square">
            <a:spAutoFit/>
          </a:bodyPr>
          <a:lstStyle/>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rPr>
              <a:t>M8) Finding all the dominators of a node</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Natural Loop: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Natural Loop of a back edge (n, h) is the set of nodes S such that: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All nodes x ∈ S are dominated by h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all nodes x ∈ S (except h), there is a path from x → n that does not contain h. This represents a loop, with the header node h.</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Multiple Loops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share the same header. But this is not obvious from the CFG.</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have a natural loop in another, then this is a nested loop.</a:t>
            </a:r>
          </a:p>
          <a:p>
            <a:r>
              <a:rPr lang="en-GB" sz="50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Control Tree</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construct a tree to show which loops are nested, what the headers and final nodes in each loop are. We then group our nodes with the closest enclosing circle they’re and draw the control tree (children of a node are the nodes in circles within that circle node group</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9.3) Hoisting Instructions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Conditions for Hoisting are</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 reaching  definitions used by</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occur outside the Loop: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 reaching definition analysis for this.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Loop invariant node must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dominate all loop exits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 dominators analysis</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There can only be one definition of t</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Count the definitions.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t cannot be </a:t>
            </a:r>
            <a:r>
              <a:rPr lang="en-GB" sz="500" b="1"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liveout</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the loop’s pre-header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 live range analysis.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Process of hoisting loop-invariant instructions out of a loop is: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Compute dominance sets for each node.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Use dominance sets to identify natural loop and their headers.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Compute the reaching sets for nodes.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Use relevant reaching definitions to identify loop-invariant code.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Attempt the loop invariant code to a pre-header.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Check that the semantics of the program are not altered. </a:t>
            </a:r>
          </a:p>
          <a:p>
            <a:r>
              <a:rPr lang="en-GB" sz="500" b="1" u="sng" kern="100" spc="-46" dirty="0">
                <a:solidFill>
                  <a:srgbClr val="FFC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9.3) Static Single Assignment (SSA)</a:t>
            </a:r>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IR which avoids side conditions by only allowing a single assignment to</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immutable temporary. Each </a:t>
            </a:r>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Reassignment of a variable is </a:t>
            </a:r>
          </a:p>
          <a:p>
            <a:r>
              <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renamed</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splits all live ranges. </a:t>
            </a:r>
            <a:r>
              <a:rPr lang="en-GB" sz="500" i="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variable has only one reaching </a:t>
            </a:r>
          </a:p>
          <a:p>
            <a:r>
              <a:rPr lang="en-GB" sz="500" i="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definition.  </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phi function is used for branching. A phi statement ϕ(a1, a2)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means either a1 or a2 could be used.</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Once in SSA form, we can reassess the requirements for hoisting: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All reaching definitions used by d occur outside the loop (Same as prior to SSA). Use reaching definitions analysis for this.</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 Loop invariant node must dominate all loop exits No longer an issue.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There can only be one definition of t guaranteed by SSA form. </a:t>
            </a:r>
          </a:p>
          <a:p>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t cannot be </a:t>
            </a:r>
            <a:r>
              <a:rPr lang="en-GB" sz="50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liveout</a:t>
            </a:r>
            <a:r>
              <a:rPr lang="en-GB" sz="50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the loop’s pre-header Cannot occur with SSA due to single assignment.</a:t>
            </a: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6" name="Picture 25">
            <a:extLst>
              <a:ext uri="{FF2B5EF4-FFF2-40B4-BE49-F238E27FC236}">
                <a16:creationId xmlns:a16="http://schemas.microsoft.com/office/drawing/2014/main" id="{8451BC3A-3901-CD6F-8256-B2AEA9199B6C}"/>
              </a:ext>
            </a:extLst>
          </p:cNvPr>
          <p:cNvPicPr>
            <a:picLocks noChangeAspect="1"/>
          </p:cNvPicPr>
          <p:nvPr/>
        </p:nvPicPr>
        <p:blipFill rotWithShape="1">
          <a:blip r:embed="rId8"/>
          <a:srcRect l="1014" t="12177" r="2325" b="13359"/>
          <a:stretch/>
        </p:blipFill>
        <p:spPr>
          <a:xfrm>
            <a:off x="7056116" y="6400006"/>
            <a:ext cx="787966" cy="148862"/>
          </a:xfrm>
          <a:prstGeom prst="rect">
            <a:avLst/>
          </a:prstGeom>
        </p:spPr>
      </p:pic>
      <p:pic>
        <p:nvPicPr>
          <p:cNvPr id="28" name="Picture 27">
            <a:extLst>
              <a:ext uri="{FF2B5EF4-FFF2-40B4-BE49-F238E27FC236}">
                <a16:creationId xmlns:a16="http://schemas.microsoft.com/office/drawing/2014/main" id="{1D8EAF6D-45B3-6453-3856-A9D34B608073}"/>
              </a:ext>
            </a:extLst>
          </p:cNvPr>
          <p:cNvPicPr>
            <a:picLocks noChangeAspect="1"/>
          </p:cNvPicPr>
          <p:nvPr/>
        </p:nvPicPr>
        <p:blipFill rotWithShape="1">
          <a:blip r:embed="rId9"/>
          <a:srcRect t="9643" b="5285"/>
          <a:stretch/>
        </p:blipFill>
        <p:spPr>
          <a:xfrm>
            <a:off x="4838168" y="7092271"/>
            <a:ext cx="1468339" cy="315435"/>
          </a:xfrm>
          <a:prstGeom prst="rect">
            <a:avLst/>
          </a:prstGeom>
        </p:spPr>
      </p:pic>
      <p:pic>
        <p:nvPicPr>
          <p:cNvPr id="32" name="Picture 31">
            <a:extLst>
              <a:ext uri="{FF2B5EF4-FFF2-40B4-BE49-F238E27FC236}">
                <a16:creationId xmlns:a16="http://schemas.microsoft.com/office/drawing/2014/main" id="{0FCCD907-A40A-0E79-B73E-C6F6D9995BDB}"/>
              </a:ext>
            </a:extLst>
          </p:cNvPr>
          <p:cNvPicPr>
            <a:picLocks noChangeAspect="1"/>
          </p:cNvPicPr>
          <p:nvPr/>
        </p:nvPicPr>
        <p:blipFill rotWithShape="1">
          <a:blip r:embed="rId10"/>
          <a:srcRect r="7521"/>
          <a:stretch/>
        </p:blipFill>
        <p:spPr>
          <a:xfrm>
            <a:off x="9892798" y="836455"/>
            <a:ext cx="634449" cy="1303495"/>
          </a:xfrm>
          <a:prstGeom prst="rect">
            <a:avLst/>
          </a:prstGeom>
        </p:spPr>
      </p:pic>
      <p:pic>
        <p:nvPicPr>
          <p:cNvPr id="34" name="Picture 33">
            <a:extLst>
              <a:ext uri="{FF2B5EF4-FFF2-40B4-BE49-F238E27FC236}">
                <a16:creationId xmlns:a16="http://schemas.microsoft.com/office/drawing/2014/main" id="{D6D9895D-27D8-F775-2A4D-B86B74BC93D9}"/>
              </a:ext>
            </a:extLst>
          </p:cNvPr>
          <p:cNvPicPr>
            <a:picLocks noChangeAspect="1"/>
          </p:cNvPicPr>
          <p:nvPr/>
        </p:nvPicPr>
        <p:blipFill rotWithShape="1">
          <a:blip r:embed="rId11"/>
          <a:srcRect l="2075" r="2536"/>
          <a:stretch/>
        </p:blipFill>
        <p:spPr>
          <a:xfrm>
            <a:off x="8968470" y="836455"/>
            <a:ext cx="924328" cy="674845"/>
          </a:xfrm>
          <a:prstGeom prst="rect">
            <a:avLst/>
          </a:prstGeom>
        </p:spPr>
      </p:pic>
      <p:pic>
        <p:nvPicPr>
          <p:cNvPr id="5" name="Picture 4">
            <a:extLst>
              <a:ext uri="{FF2B5EF4-FFF2-40B4-BE49-F238E27FC236}">
                <a16:creationId xmlns:a16="http://schemas.microsoft.com/office/drawing/2014/main" id="{B88DB0FC-F430-B247-4773-D1D9687513A3}"/>
              </a:ext>
            </a:extLst>
          </p:cNvPr>
          <p:cNvPicPr>
            <a:picLocks noChangeAspect="1"/>
          </p:cNvPicPr>
          <p:nvPr/>
        </p:nvPicPr>
        <p:blipFill rotWithShape="1">
          <a:blip r:embed="rId12"/>
          <a:srcRect t="14593" b="9698"/>
          <a:stretch/>
        </p:blipFill>
        <p:spPr>
          <a:xfrm>
            <a:off x="9939541" y="2139950"/>
            <a:ext cx="587706" cy="672851"/>
          </a:xfrm>
          <a:prstGeom prst="rect">
            <a:avLst/>
          </a:prstGeom>
        </p:spPr>
      </p:pic>
      <p:sp>
        <p:nvSpPr>
          <p:cNvPr id="7" name="TextBox 6">
            <a:extLst>
              <a:ext uri="{FF2B5EF4-FFF2-40B4-BE49-F238E27FC236}">
                <a16:creationId xmlns:a16="http://schemas.microsoft.com/office/drawing/2014/main" id="{53B8D28C-2484-62A1-0625-6C07289F34E4}"/>
              </a:ext>
            </a:extLst>
          </p:cNvPr>
          <p:cNvSpPr txBox="1"/>
          <p:nvPr/>
        </p:nvSpPr>
        <p:spPr>
          <a:xfrm>
            <a:off x="7830875" y="3202778"/>
            <a:ext cx="2727765" cy="3862596"/>
          </a:xfrm>
          <a:prstGeom prst="rect">
            <a:avLst/>
          </a:prstGeom>
          <a:noFill/>
        </p:spPr>
        <p:txBody>
          <a:bodyPr wrap="square">
            <a:spAutoFit/>
          </a:bodyPr>
          <a:lstStyle/>
          <a:p>
            <a:r>
              <a:rPr lang="en-GB" sz="500" b="1" u="sng" kern="100" spc="-46" dirty="0">
                <a:solidFill>
                  <a:srgbClr val="FF0000"/>
                </a:solidFill>
                <a:latin typeface="Verdana" panose="020B0604030504040204" pitchFamily="34" charset="0"/>
                <a:ea typeface="Verdana" panose="020B0604030504040204" pitchFamily="34" charset="0"/>
                <a:cs typeface="Courier New" panose="02070309020205020404" pitchFamily="49" charset="0"/>
              </a:rPr>
              <a:t>Extras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1) We should remember to semantic check all the things we use in check() if they’re semantic attributes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ASTNodes</a:t>
            </a:r>
            <a:r>
              <a:rPr lang="en-GB" sz="500" kern="100" spc="-46" dirty="0">
                <a:latin typeface="Verdana" panose="020B0604030504040204" pitchFamily="34" charset="0"/>
                <a:ea typeface="Verdana" panose="020B0604030504040204" pitchFamily="34" charset="0"/>
                <a:cs typeface="Courier New" panose="02070309020205020404" pitchFamily="49" charset="0"/>
              </a:rPr>
              <a:t>. match() is used for terminal tokens. Otherwise we want something like Expression() or Statement() which represent a parse of that AST Node.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2) A Grammar is LR(1) or LR(0) or LALR(1), etc if it’s valid –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there are no shift-reduce or reduce-reduce conflicts.</a:t>
            </a:r>
          </a:p>
          <a:p>
            <a:r>
              <a:rPr lang="en-GB" sz="500" b="1" u="sng" kern="100" spc="-46" dirty="0">
                <a:solidFill>
                  <a:srgbClr val="00B0F0"/>
                </a:solidFill>
                <a:latin typeface="Verdana" panose="020B0604030504040204" pitchFamily="34" charset="0"/>
                <a:ea typeface="Verdana" panose="020B0604030504040204" pitchFamily="34" charset="0"/>
                <a:cs typeface="Courier New" panose="02070309020205020404" pitchFamily="49" charset="0"/>
              </a:rPr>
              <a:t>3) Symbol Tables in more Depth</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Code: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package A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class Address { ... }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int Age;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double Calc(int Age,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string Name,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   Address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Addr</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1) Our Top Level</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Symbol Table </a:t>
            </a:r>
            <a:r>
              <a:rPr lang="en-GB" sz="500" kern="100" spc="-46" dirty="0">
                <a:latin typeface="Verdana" panose="020B0604030504040204" pitchFamily="34" charset="0"/>
                <a:ea typeface="Verdana" panose="020B0604030504040204" pitchFamily="34" charset="0"/>
                <a:cs typeface="Courier New" panose="02070309020205020404" pitchFamily="49" charset="0"/>
              </a:rPr>
              <a:t>is pre-</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loaded with all the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identifier entries for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globally visible ident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ifiers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standard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types, constants,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func</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We can see string, int,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double and A in our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top level symbol table, </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each with a pointer to some type token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e.g</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i="1" kern="100" spc="-46" dirty="0">
                <a:latin typeface="Verdana" panose="020B0604030504040204" pitchFamily="34" charset="0"/>
                <a:ea typeface="Verdana" panose="020B0604030504040204" pitchFamily="34" charset="0"/>
                <a:cs typeface="Courier New" panose="02070309020205020404" pitchFamily="49" charset="0"/>
              </a:rPr>
              <a:t>INT(min=-2147483648, max=+2147483647))</a:t>
            </a:r>
          </a:p>
          <a:p>
            <a:r>
              <a:rPr lang="en-GB" sz="500" b="1" kern="100" spc="-46" dirty="0">
                <a:latin typeface="Verdana" panose="020B0604030504040204" pitchFamily="34" charset="0"/>
                <a:ea typeface="Verdana" panose="020B0604030504040204" pitchFamily="34" charset="0"/>
                <a:cs typeface="Courier New" panose="02070309020205020404" pitchFamily="49" charset="0"/>
              </a:rPr>
              <a:t>2) </a:t>
            </a:r>
            <a:r>
              <a:rPr lang="en-GB" sz="500" kern="100" spc="-46" dirty="0">
                <a:latin typeface="Verdana" panose="020B0604030504040204" pitchFamily="34" charset="0"/>
                <a:ea typeface="Verdana" panose="020B0604030504040204" pitchFamily="34" charset="0"/>
                <a:cs typeface="Courier New" panose="02070309020205020404" pitchFamily="49" charset="0"/>
              </a:rPr>
              <a:t>We then have a symbol table (as a child) for each package, and then for each function in that package. Those symbol tables have entries pointing to definition objects as well (all these definition objects represent types).</a:t>
            </a:r>
          </a:p>
          <a:p>
            <a:r>
              <a:rPr lang="en-GB" sz="500" kern="100" spc="-46" dirty="0">
                <a:latin typeface="Verdana" panose="020B0604030504040204" pitchFamily="34" charset="0"/>
                <a:ea typeface="Verdana" panose="020B0604030504040204" pitchFamily="34" charset="0"/>
                <a:cs typeface="Courier New" panose="02070309020205020404" pitchFamily="49" charset="0"/>
              </a:rPr>
              <a:t>Our check functions then look like this (when using a symbol table):</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We just assume that these functions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isDeclarable</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assignCompatible</a:t>
            </a:r>
            <a:r>
              <a:rPr lang="en-GB" sz="500" kern="100" spc="-46" dirty="0">
                <a:latin typeface="Verdana" panose="020B0604030504040204" pitchFamily="34" charset="0"/>
                <a:ea typeface="Verdana" panose="020B0604030504040204" pitchFamily="34" charset="0"/>
                <a:cs typeface="Courier New" panose="02070309020205020404" pitchFamily="49" charset="0"/>
              </a:rPr>
              <a:t>(</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typeLHS</a:t>
            </a:r>
            <a:r>
              <a:rPr lang="en-GB" sz="500" kern="100" spc="-46" dirty="0">
                <a:latin typeface="Verdana" panose="020B0604030504040204" pitchFamily="34" charset="0"/>
                <a:ea typeface="Verdana" panose="020B0604030504040204" pitchFamily="34" charset="0"/>
                <a:cs typeface="Courier New" panose="02070309020205020404" pitchFamily="49" charset="0"/>
              </a:rPr>
              <a:t>,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typeRHS</a:t>
            </a:r>
            <a:r>
              <a:rPr lang="en-GB" sz="500" kern="100" spc="-46" dirty="0">
                <a:latin typeface="Verdana" panose="020B0604030504040204" pitchFamily="34" charset="0"/>
                <a:ea typeface="Verdana" panose="020B0604030504040204" pitchFamily="34" charset="0"/>
                <a:cs typeface="Courier New" panose="02070309020205020404" pitchFamily="49" charset="0"/>
              </a:rPr>
              <a:t>) exist).</a:t>
            </a:r>
          </a:p>
          <a:p>
            <a:endParaRPr lang="en-GB" sz="500" kern="100" spc="-46" dirty="0">
              <a:latin typeface="Verdana" panose="020B0604030504040204" pitchFamily="34" charset="0"/>
              <a:ea typeface="Verdana" panose="020B0604030504040204" pitchFamily="34" charset="0"/>
              <a:cs typeface="Courier New" panose="02070309020205020404" pitchFamily="49" charset="0"/>
            </a:endParaRPr>
          </a:p>
          <a:p>
            <a:r>
              <a:rPr lang="en-GB" sz="500" kern="100" spc="-46" dirty="0">
                <a:latin typeface="Verdana" panose="020B0604030504040204" pitchFamily="34" charset="0"/>
                <a:ea typeface="Verdana" panose="020B0604030504040204" pitchFamily="34" charset="0"/>
                <a:cs typeface="Courier New" panose="02070309020205020404" pitchFamily="49" charset="0"/>
              </a:rPr>
              <a:t>3) Stack Mem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Alloc</a:t>
            </a:r>
            <a:r>
              <a:rPr lang="en-GB" sz="500" kern="100" spc="-46" dirty="0">
                <a:latin typeface="Verdana" panose="020B0604030504040204" pitchFamily="34" charset="0"/>
                <a:ea typeface="Verdana" panose="020B0604030504040204" pitchFamily="34" charset="0"/>
                <a:cs typeface="Courier New" panose="02070309020205020404" pitchFamily="49" charset="0"/>
              </a:rPr>
              <a:t>: When calling a function, and we’re in the middle of it, from top to bottom of the stack (growing down): we have the return params fields at the top, then the passed in param’s fields, then the return address, then the old </a:t>
            </a:r>
            <a:r>
              <a:rPr lang="en-GB" sz="500" kern="100" spc="-46" dirty="0" err="1">
                <a:latin typeface="Verdana" panose="020B0604030504040204" pitchFamily="34" charset="0"/>
                <a:ea typeface="Verdana" panose="020B0604030504040204" pitchFamily="34" charset="0"/>
                <a:cs typeface="Courier New" panose="02070309020205020404" pitchFamily="49" charset="0"/>
              </a:rPr>
              <a:t>fp</a:t>
            </a:r>
            <a:r>
              <a:rPr lang="en-GB" sz="500" kern="100" spc="-46" dirty="0">
                <a:latin typeface="Verdana" panose="020B0604030504040204" pitchFamily="34" charset="0"/>
                <a:ea typeface="Verdana" panose="020B0604030504040204" pitchFamily="34" charset="0"/>
                <a:cs typeface="Courier New" panose="02070309020205020404" pitchFamily="49" charset="0"/>
              </a:rPr>
              <a:t>, then the local variables inside the function in declaration order.</a:t>
            </a:r>
          </a:p>
        </p:txBody>
      </p:sp>
      <p:pic>
        <p:nvPicPr>
          <p:cNvPr id="2" name="Picture 1">
            <a:extLst>
              <a:ext uri="{FF2B5EF4-FFF2-40B4-BE49-F238E27FC236}">
                <a16:creationId xmlns:a16="http://schemas.microsoft.com/office/drawing/2014/main" id="{936BF915-5D79-2DBB-1864-531FF18914DC}"/>
              </a:ext>
            </a:extLst>
          </p:cNvPr>
          <p:cNvPicPr>
            <a:picLocks noChangeAspect="1"/>
          </p:cNvPicPr>
          <p:nvPr/>
        </p:nvPicPr>
        <p:blipFill>
          <a:blip r:embed="rId13"/>
          <a:stretch>
            <a:fillRect/>
          </a:stretch>
        </p:blipFill>
        <p:spPr>
          <a:xfrm>
            <a:off x="2628144" y="5868362"/>
            <a:ext cx="1943612" cy="139555"/>
          </a:xfrm>
          <a:prstGeom prst="rect">
            <a:avLst/>
          </a:prstGeom>
        </p:spPr>
      </p:pic>
      <p:pic>
        <p:nvPicPr>
          <p:cNvPr id="12" name="Picture 11">
            <a:extLst>
              <a:ext uri="{FF2B5EF4-FFF2-40B4-BE49-F238E27FC236}">
                <a16:creationId xmlns:a16="http://schemas.microsoft.com/office/drawing/2014/main" id="{0E7A9766-585B-1456-581A-65D7D6C77DAE}"/>
              </a:ext>
            </a:extLst>
          </p:cNvPr>
          <p:cNvPicPr>
            <a:picLocks noChangeAspect="1"/>
          </p:cNvPicPr>
          <p:nvPr/>
        </p:nvPicPr>
        <p:blipFill>
          <a:blip r:embed="rId14"/>
          <a:stretch>
            <a:fillRect/>
          </a:stretch>
        </p:blipFill>
        <p:spPr>
          <a:xfrm>
            <a:off x="8514415" y="3795331"/>
            <a:ext cx="2044225" cy="1246832"/>
          </a:xfrm>
          <a:prstGeom prst="rect">
            <a:avLst/>
          </a:prstGeom>
        </p:spPr>
      </p:pic>
      <p:pic>
        <p:nvPicPr>
          <p:cNvPr id="20" name="Picture 19">
            <a:extLst>
              <a:ext uri="{FF2B5EF4-FFF2-40B4-BE49-F238E27FC236}">
                <a16:creationId xmlns:a16="http://schemas.microsoft.com/office/drawing/2014/main" id="{5137179A-B7FE-8014-EBEB-B9FEF201AD88}"/>
              </a:ext>
            </a:extLst>
          </p:cNvPr>
          <p:cNvPicPr>
            <a:picLocks noChangeAspect="1"/>
          </p:cNvPicPr>
          <p:nvPr/>
        </p:nvPicPr>
        <p:blipFill>
          <a:blip r:embed="rId15"/>
          <a:stretch>
            <a:fillRect/>
          </a:stretch>
        </p:blipFill>
        <p:spPr>
          <a:xfrm>
            <a:off x="7907622" y="5475052"/>
            <a:ext cx="1943848" cy="1036719"/>
          </a:xfrm>
          <a:prstGeom prst="rect">
            <a:avLst/>
          </a:prstGeom>
        </p:spPr>
      </p:pic>
    </p:spTree>
    <p:extLst>
      <p:ext uri="{BB962C8B-B14F-4D97-AF65-F5344CB8AC3E}">
        <p14:creationId xmlns:p14="http://schemas.microsoft.com/office/powerpoint/2010/main" val="37284993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3627</TotalTime>
  <Words>11157</Words>
  <Application>Microsoft Office PowerPoint</Application>
  <PresentationFormat>Custom</PresentationFormat>
  <Paragraphs>869</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Courier New</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19</cp:revision>
  <dcterms:created xsi:type="dcterms:W3CDTF">2023-04-23T20:59:56Z</dcterms:created>
  <dcterms:modified xsi:type="dcterms:W3CDTF">2023-05-04T21:08:26Z</dcterms:modified>
</cp:coreProperties>
</file>