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p:scale>
          <a:sx n="300" d="100"/>
          <a:sy n="300" d="100"/>
        </p:scale>
        <p:origin x="-4624" y="-10028"/>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0BC4A-03AE-4C2C-9950-208B1D736A90}" type="datetimeFigureOut">
              <a:rPr lang="en-GB" smtClean="0"/>
              <a:t>29/04/2023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FE8CE-2326-4A3C-81EB-DDF0BABBF96F}" type="slidenum">
              <a:rPr lang="en-GB" smtClean="0"/>
              <a:t>‹#›</a:t>
            </a:fld>
            <a:endParaRPr lang="en-GB"/>
          </a:p>
        </p:txBody>
      </p:sp>
    </p:spTree>
    <p:extLst>
      <p:ext uri="{BB962C8B-B14F-4D97-AF65-F5344CB8AC3E}">
        <p14:creationId xmlns:p14="http://schemas.microsoft.com/office/powerpoint/2010/main" val="334726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CFE8CE-2326-4A3C-81EB-DDF0BABBF96F}" type="slidenum">
              <a:rPr lang="en-GB" smtClean="0"/>
              <a:t>1</a:t>
            </a:fld>
            <a:endParaRPr lang="en-GB"/>
          </a:p>
        </p:txBody>
      </p:sp>
    </p:spTree>
    <p:extLst>
      <p:ext uri="{BB962C8B-B14F-4D97-AF65-F5344CB8AC3E}">
        <p14:creationId xmlns:p14="http://schemas.microsoft.com/office/powerpoint/2010/main" val="327244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4361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170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5987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6709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962C0-234D-4A61-9811-E465706684CD}" type="datetimeFigureOut">
              <a:rPr lang="en-GB" smtClean="0"/>
              <a:t>29/04/2023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10738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962C0-234D-4A61-9811-E465706684CD}"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99088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962C0-234D-4A61-9811-E465706684CD}" type="datetimeFigureOut">
              <a:rPr lang="en-GB" smtClean="0"/>
              <a:t>29/04/2023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024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962C0-234D-4A61-9811-E465706684CD}" type="datetimeFigureOut">
              <a:rPr lang="en-GB" smtClean="0"/>
              <a:t>29/04/2023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57356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962C0-234D-4A61-9811-E465706684CD}" type="datetimeFigureOut">
              <a:rPr lang="en-GB" smtClean="0"/>
              <a:t>29/04/2023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98477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89503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81513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FCB962C0-234D-4A61-9811-E465706684CD}" type="datetimeFigureOut">
              <a:rPr lang="en-GB" smtClean="0"/>
              <a:t>29/04/2023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CF12377E-5A19-41AA-AF53-066B43563161}" type="slidenum">
              <a:rPr lang="en-GB" smtClean="0"/>
              <a:t>‹#›</a:t>
            </a:fld>
            <a:endParaRPr lang="en-GB"/>
          </a:p>
        </p:txBody>
      </p:sp>
    </p:spTree>
    <p:extLst>
      <p:ext uri="{BB962C8B-B14F-4D97-AF65-F5344CB8AC3E}">
        <p14:creationId xmlns:p14="http://schemas.microsoft.com/office/powerpoint/2010/main" val="1015394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A67D-6E2C-B0C0-A290-5D2BEDBF8AB8}"/>
              </a:ext>
            </a:extLst>
          </p:cNvPr>
          <p:cNvSpPr txBox="1"/>
          <p:nvPr/>
        </p:nvSpPr>
        <p:spPr>
          <a:xfrm>
            <a:off x="-90804" y="-53975"/>
            <a:ext cx="1818003" cy="6186309"/>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 Computer Networking:</a:t>
            </a:r>
            <a:r>
              <a:rPr lang="en-GB" sz="450" kern="100" spc="-46" dirty="0">
                <a:latin typeface="Verdana" panose="020B0604030504040204" pitchFamily="34" charset="0"/>
                <a:ea typeface="Verdana" panose="020B0604030504040204" pitchFamily="34" charset="0"/>
              </a:rPr>
              <a:t> Interconnecting computer systems via telecommunications methods to share data and resources.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Pervasive: </a:t>
            </a:r>
            <a:r>
              <a:rPr lang="en-GB" sz="450" kern="100" spc="-46" dirty="0">
                <a:latin typeface="Verdana" panose="020B0604030504040204" pitchFamily="34" charset="0"/>
                <a:ea typeface="Verdana" panose="020B0604030504040204" pitchFamily="34" charset="0"/>
              </a:rPr>
              <a:t>Networks are everywhere.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Distributed: </a:t>
            </a:r>
            <a:r>
              <a:rPr lang="en-GB" sz="450" kern="100" spc="-46" dirty="0">
                <a:latin typeface="Verdana" panose="020B0604030504040204" pitchFamily="34" charset="0"/>
                <a:ea typeface="Verdana" panose="020B0604030504040204" pitchFamily="34" charset="0"/>
              </a:rPr>
              <a:t>Most mainstream software systems are spread out (cloud computing). </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Performance</a:t>
            </a:r>
            <a:r>
              <a:rPr lang="en-GB" sz="450" kern="100" spc="-46" dirty="0">
                <a:latin typeface="Verdana" panose="020B0604030504040204" pitchFamily="34" charset="0"/>
                <a:ea typeface="Verdana" panose="020B0604030504040204" pitchFamily="34" charset="0"/>
              </a:rPr>
              <a:t> can depend on </a:t>
            </a:r>
            <a:r>
              <a:rPr lang="en-GB" sz="450" b="1" kern="100" spc="-46" dirty="0">
                <a:latin typeface="Verdana" panose="020B0604030504040204" pitchFamily="34" charset="0"/>
                <a:ea typeface="Verdana" panose="020B0604030504040204" pitchFamily="34" charset="0"/>
              </a:rPr>
              <a:t>network usage. </a:t>
            </a:r>
          </a:p>
          <a:p>
            <a:r>
              <a:rPr lang="en-GB" sz="450" kern="100" spc="-46" dirty="0">
                <a:latin typeface="Verdana" panose="020B0604030504040204" pitchFamily="34" charset="0"/>
                <a:ea typeface="Verdana" panose="020B0604030504040204" pitchFamily="34" charset="0"/>
              </a:rPr>
              <a:t>4) </a:t>
            </a:r>
            <a:r>
              <a:rPr lang="en-GB" sz="450" b="1" kern="100" spc="-46" dirty="0">
                <a:latin typeface="Verdana" panose="020B0604030504040204" pitchFamily="34" charset="0"/>
                <a:ea typeface="Verdana" panose="020B0604030504040204" pitchFamily="34" charset="0"/>
              </a:rPr>
              <a:t>Arpanet: </a:t>
            </a:r>
            <a:r>
              <a:rPr lang="en-GB" sz="450" kern="100" spc="-46" dirty="0">
                <a:latin typeface="Verdana" panose="020B0604030504040204" pitchFamily="34" charset="0"/>
                <a:ea typeface="Verdana" panose="020B0604030504040204" pitchFamily="34" charset="0"/>
              </a:rPr>
              <a:t>1969 first internet connection. Connected US Universities. First message was “login”, but it crashed after “lo”. It sent the result after rebooting an hour later. </a:t>
            </a:r>
          </a:p>
          <a:p>
            <a:r>
              <a:rPr lang="en-GB" sz="450" kern="100" spc="-46" dirty="0">
                <a:latin typeface="Verdana" panose="020B0604030504040204" pitchFamily="34" charset="0"/>
                <a:ea typeface="Verdana" panose="020B0604030504040204" pitchFamily="34" charset="0"/>
              </a:rPr>
              <a:t>5) </a:t>
            </a:r>
            <a:r>
              <a:rPr lang="en-GB" sz="450" b="1" kern="100" spc="-46" dirty="0">
                <a:latin typeface="Verdana" panose="020B0604030504040204" pitchFamily="34" charset="0"/>
                <a:ea typeface="Verdana" panose="020B0604030504040204" pitchFamily="34" charset="0"/>
              </a:rPr>
              <a:t>Jobs</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Network Engineer/Architect</a:t>
            </a:r>
            <a:r>
              <a:rPr lang="en-GB" sz="450" kern="100" spc="-46" dirty="0">
                <a:latin typeface="Verdana" panose="020B0604030504040204" pitchFamily="34" charset="0"/>
                <a:ea typeface="Verdana" panose="020B0604030504040204" pitchFamily="34" charset="0"/>
              </a:rPr>
              <a:t>: Design, build, maintain NWs. </a:t>
            </a:r>
            <a:r>
              <a:rPr lang="en-GB" sz="450" b="1" kern="100" spc="-46" dirty="0">
                <a:latin typeface="Verdana" panose="020B0604030504040204" pitchFamily="34" charset="0"/>
                <a:ea typeface="Verdana" panose="020B0604030504040204" pitchFamily="34" charset="0"/>
              </a:rPr>
              <a:t>Server App Dev: </a:t>
            </a:r>
            <a:r>
              <a:rPr lang="en-GB" sz="450" kern="100" spc="-46" dirty="0">
                <a:latin typeface="Verdana" panose="020B0604030504040204" pitchFamily="34" charset="0"/>
                <a:ea typeface="Verdana" panose="020B0604030504040204" pitchFamily="34" charset="0"/>
              </a:rPr>
              <a:t>Works on server backend for cloud apps. </a:t>
            </a:r>
            <a:r>
              <a:rPr lang="en-GB" sz="450" b="1" kern="100" spc="-46" dirty="0">
                <a:latin typeface="Verdana" panose="020B0604030504040204" pitchFamily="34" charset="0"/>
                <a:ea typeface="Verdana" panose="020B0604030504040204" pitchFamily="34" charset="0"/>
              </a:rPr>
              <a:t>Network Software Eng: </a:t>
            </a:r>
            <a:r>
              <a:rPr lang="en-GB" sz="450" kern="100" spc="-46" dirty="0">
                <a:latin typeface="Verdana" panose="020B0604030504040204" pitchFamily="34" charset="0"/>
                <a:ea typeface="Verdana" panose="020B0604030504040204" pitchFamily="34" charset="0"/>
              </a:rPr>
              <a:t>SWE oriented on NWs. </a:t>
            </a:r>
            <a:r>
              <a:rPr lang="en-GB" sz="450" b="1" kern="100" spc="-46" dirty="0">
                <a:latin typeface="Verdana" panose="020B0604030504040204" pitchFamily="34" charset="0"/>
                <a:ea typeface="Verdana" panose="020B0604030504040204" pitchFamily="34" charset="0"/>
              </a:rPr>
              <a:t>Data </a:t>
            </a:r>
            <a:r>
              <a:rPr lang="en-GB" sz="450" b="1" kern="100" spc="-46" dirty="0" err="1">
                <a:latin typeface="Verdana" panose="020B0604030504040204" pitchFamily="34" charset="0"/>
                <a:ea typeface="Verdana" panose="020B0604030504040204" pitchFamily="34" charset="0"/>
              </a:rPr>
              <a:t>Center</a:t>
            </a:r>
            <a:r>
              <a:rPr lang="en-GB" sz="450" b="1" kern="100" spc="-46" dirty="0">
                <a:latin typeface="Verdana" panose="020B0604030504040204" pitchFamily="34" charset="0"/>
                <a:ea typeface="Verdana" panose="020B0604030504040204" pitchFamily="34" charset="0"/>
              </a:rPr>
              <a:t> / Cloud Platform Admin: </a:t>
            </a:r>
            <a:r>
              <a:rPr lang="en-GB" sz="450" kern="100" spc="-46" dirty="0">
                <a:latin typeface="Verdana" panose="020B0604030504040204" pitchFamily="34" charset="0"/>
                <a:ea typeface="Verdana" panose="020B0604030504040204" pitchFamily="34" charset="0"/>
              </a:rPr>
              <a:t>NWs/Cloud Comp. </a:t>
            </a:r>
            <a:r>
              <a:rPr lang="en-GB" sz="450" b="1" kern="100" spc="-46" dirty="0">
                <a:latin typeface="Verdana" panose="020B0604030504040204" pitchFamily="34" charset="0"/>
                <a:ea typeface="Verdana" panose="020B0604030504040204" pitchFamily="34" charset="0"/>
              </a:rPr>
              <a:t>Network Security Eng: </a:t>
            </a:r>
            <a:r>
              <a:rPr lang="en-GB" sz="450" kern="100" spc="-46" dirty="0">
                <a:latin typeface="Verdana" panose="020B0604030504040204" pitchFamily="34" charset="0"/>
                <a:ea typeface="Verdana" panose="020B0604030504040204" pitchFamily="34" charset="0"/>
              </a:rPr>
              <a:t>NWs + Computer Security.</a:t>
            </a:r>
          </a:p>
          <a:p>
            <a:r>
              <a:rPr lang="en-GB" sz="450" b="1" u="sng" kern="100" spc="-46" dirty="0">
                <a:latin typeface="Verdana" panose="020B0604030504040204" pitchFamily="34" charset="0"/>
                <a:ea typeface="Verdana" panose="020B0604030504040204" pitchFamily="34" charset="0"/>
              </a:rPr>
              <a:t>1.1) Network Stack:</a:t>
            </a:r>
            <a:r>
              <a:rPr lang="en-GB" sz="450" kern="100" spc="-46" dirty="0">
                <a:latin typeface="Verdana" panose="020B0604030504040204" pitchFamily="34" charset="0"/>
                <a:ea typeface="Verdana" panose="020B0604030504040204" pitchFamily="34" charset="0"/>
              </a:rPr>
              <a:t>  </a:t>
            </a:r>
            <a:r>
              <a:rPr lang="en-GB" sz="450" b="1" kern="100" spc="-46" dirty="0">
                <a:solidFill>
                  <a:srgbClr val="0070C0"/>
                </a:solidFill>
                <a:latin typeface="Verdana" panose="020B0604030504040204" pitchFamily="34" charset="0"/>
                <a:ea typeface="Verdana" panose="020B0604030504040204" pitchFamily="34" charset="0"/>
              </a:rPr>
              <a:t>1) Application Layer</a:t>
            </a:r>
            <a:r>
              <a:rPr lang="en-GB" sz="450" kern="100" spc="-46" dirty="0">
                <a:solidFill>
                  <a:srgbClr val="0070C0"/>
                </a:solidFill>
                <a:latin typeface="Verdana" panose="020B0604030504040204" pitchFamily="34" charset="0"/>
                <a:ea typeface="Verdana" panose="020B0604030504040204" pitchFamily="34" charset="0"/>
              </a:rPr>
              <a:t> – send &amp; receive data in a format they specify. Implementation (OS, packet type, network setup) abstracted away. Apps use </a:t>
            </a:r>
            <a:r>
              <a:rPr lang="en-GB" sz="450" b="1" kern="100" spc="-46" dirty="0">
                <a:solidFill>
                  <a:srgbClr val="0070C0"/>
                </a:solidFill>
                <a:latin typeface="Verdana" panose="020B0604030504040204" pitchFamily="34" charset="0"/>
                <a:ea typeface="Verdana" panose="020B0604030504040204" pitchFamily="34" charset="0"/>
              </a:rPr>
              <a:t>Protocols, </a:t>
            </a:r>
            <a:r>
              <a:rPr lang="en-GB" sz="450" kern="100" spc="-46" dirty="0">
                <a:solidFill>
                  <a:srgbClr val="0070C0"/>
                </a:solidFill>
                <a:latin typeface="Verdana" panose="020B0604030504040204" pitchFamily="34" charset="0"/>
                <a:ea typeface="Verdana" panose="020B0604030504040204" pitchFamily="34" charset="0"/>
              </a:rPr>
              <a:t>which define structure of data (requests &amp; responses), port numbers and other conventions. </a:t>
            </a:r>
            <a:r>
              <a:rPr lang="en-GB" sz="450" kern="100" spc="-46" dirty="0">
                <a:solidFill>
                  <a:srgbClr val="00B0F0"/>
                </a:solidFill>
                <a:latin typeface="Verdana" panose="020B0604030504040204" pitchFamily="34" charset="0"/>
                <a:ea typeface="Verdana" panose="020B0604030504040204" pitchFamily="34" charset="0"/>
              </a:rPr>
              <a:t>Example: WWW, part of the internet made by TBL, uses HTTP. Web browsers send GET requests to web servers, which receives, processes, and sends a html page response. The browser receives, processes, displays. </a:t>
            </a:r>
            <a:r>
              <a:rPr lang="en-GB" sz="450" b="1" kern="100" spc="-46" dirty="0">
                <a:solidFill>
                  <a:srgbClr val="0070C0"/>
                </a:solidFill>
                <a:latin typeface="Verdana" panose="020B0604030504040204" pitchFamily="34" charset="0"/>
                <a:ea typeface="Verdana" panose="020B0604030504040204" pitchFamily="34" charset="0"/>
              </a:rPr>
              <a:t>HTTP</a:t>
            </a:r>
            <a:r>
              <a:rPr lang="en-GB" sz="450" kern="100" spc="-46" dirty="0">
                <a:solidFill>
                  <a:srgbClr val="0070C0"/>
                </a:solidFill>
                <a:latin typeface="Verdana" panose="020B0604030504040204" pitchFamily="34" charset="0"/>
                <a:ea typeface="Verdana" panose="020B0604030504040204" pitchFamily="34" charset="0"/>
              </a:rPr>
              <a:t> exists in the app layer of </a:t>
            </a:r>
            <a:r>
              <a:rPr lang="en-GB" sz="450" b="1" kern="100" spc="-46" dirty="0">
                <a:solidFill>
                  <a:srgbClr val="0070C0"/>
                </a:solidFill>
                <a:latin typeface="Verdana" panose="020B0604030504040204" pitchFamily="34" charset="0"/>
                <a:ea typeface="Verdana" panose="020B0604030504040204" pitchFamily="34" charset="0"/>
              </a:rPr>
              <a:t>TCP/IP</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2) </a:t>
            </a:r>
            <a:r>
              <a:rPr lang="en-GB" sz="450" b="1" kern="100" spc="-46" dirty="0">
                <a:solidFill>
                  <a:srgbClr val="00B050"/>
                </a:solidFill>
                <a:latin typeface="Verdana" panose="020B0604030504040204" pitchFamily="34" charset="0"/>
                <a:ea typeface="Verdana" panose="020B0604030504040204" pitchFamily="34" charset="0"/>
              </a:rPr>
              <a:t>Transport Layer </a:t>
            </a:r>
            <a:r>
              <a:rPr lang="en-GB" sz="450" kern="100" spc="-46" dirty="0">
                <a:solidFill>
                  <a:srgbClr val="00B050"/>
                </a:solidFill>
                <a:latin typeface="Verdana" panose="020B0604030504040204" pitchFamily="34" charset="0"/>
                <a:ea typeface="Verdana" panose="020B0604030504040204" pitchFamily="34" charset="0"/>
              </a:rPr>
              <a:t>– Establishes basic data channels, taking data to be sent/received and converting to/from data packets. </a:t>
            </a:r>
            <a:r>
              <a:rPr lang="en-GB" sz="450" b="1" kern="100" spc="-46" dirty="0">
                <a:solidFill>
                  <a:srgbClr val="00B050"/>
                </a:solidFill>
                <a:latin typeface="Verdana" panose="020B0604030504040204" pitchFamily="34" charset="0"/>
                <a:ea typeface="Verdana" panose="020B0604030504040204" pitchFamily="34" charset="0"/>
              </a:rPr>
              <a:t>Two types of Network Connection</a:t>
            </a:r>
            <a:r>
              <a:rPr lang="en-GB" sz="450" kern="100" spc="-46" dirty="0">
                <a:solidFill>
                  <a:srgbClr val="00B050"/>
                </a:solidFill>
                <a:latin typeface="Verdana" panose="020B0604030504040204" pitchFamily="34" charset="0"/>
                <a:ea typeface="Verdana" panose="020B0604030504040204" pitchFamily="34" charset="0"/>
              </a:rPr>
              <a:t>: 1) </a:t>
            </a:r>
            <a:r>
              <a:rPr lang="en-GB" sz="450" b="1" kern="100" spc="-46" dirty="0">
                <a:solidFill>
                  <a:srgbClr val="00B050"/>
                </a:solidFill>
                <a:latin typeface="Verdana" panose="020B0604030504040204" pitchFamily="34" charset="0"/>
                <a:ea typeface="Verdana" panose="020B0604030504040204" pitchFamily="34" charset="0"/>
              </a:rPr>
              <a:t>Connection Oriented TCP:</a:t>
            </a:r>
            <a:r>
              <a:rPr lang="en-GB" sz="450" kern="100" spc="-46" dirty="0">
                <a:solidFill>
                  <a:srgbClr val="00B050"/>
                </a:solidFill>
                <a:latin typeface="Verdana" panose="020B0604030504040204" pitchFamily="34" charset="0"/>
                <a:ea typeface="Verdana" panose="020B0604030504040204" pitchFamily="34" charset="0"/>
              </a:rPr>
              <a:t> </a:t>
            </a:r>
            <a:r>
              <a:rPr lang="en-GB" sz="450" kern="100" spc="-46" dirty="0" err="1">
                <a:solidFill>
                  <a:srgbClr val="00B050"/>
                </a:solidFill>
                <a:latin typeface="Verdana" panose="020B0604030504040204" pitchFamily="34" charset="0"/>
                <a:ea typeface="Verdana" panose="020B0604030504040204" pitchFamily="34" charset="0"/>
              </a:rPr>
              <a:t>UnACKed</a:t>
            </a:r>
            <a:r>
              <a:rPr lang="en-GB" sz="450" kern="100" spc="-46" dirty="0">
                <a:solidFill>
                  <a:srgbClr val="00B050"/>
                </a:solidFill>
                <a:latin typeface="Verdana" panose="020B0604030504040204" pitchFamily="34" charset="0"/>
                <a:ea typeface="Verdana" panose="020B0604030504040204" pitchFamily="34" charset="0"/>
              </a:rPr>
              <a:t> packets resent. 2) </a:t>
            </a:r>
            <a:r>
              <a:rPr lang="en-GB" sz="450" b="1" kern="100" spc="-46" dirty="0">
                <a:solidFill>
                  <a:srgbClr val="00B050"/>
                </a:solidFill>
                <a:latin typeface="Verdana" panose="020B0604030504040204" pitchFamily="34" charset="0"/>
                <a:ea typeface="Verdana" panose="020B0604030504040204" pitchFamily="34" charset="0"/>
              </a:rPr>
              <a:t>Connectionless UDP: </a:t>
            </a:r>
            <a:r>
              <a:rPr lang="en-GB" sz="450" kern="100" spc="-46" dirty="0">
                <a:solidFill>
                  <a:srgbClr val="00B050"/>
                </a:solidFill>
                <a:latin typeface="Verdana" panose="020B0604030504040204" pitchFamily="34" charset="0"/>
                <a:ea typeface="Verdana" panose="020B0604030504040204" pitchFamily="34" charset="0"/>
              </a:rPr>
              <a:t>No checking, packets sent at once, + performance. </a:t>
            </a:r>
            <a:r>
              <a:rPr lang="en-GB" sz="450" b="1" kern="100" spc="-46" dirty="0">
                <a:solidFill>
                  <a:srgbClr val="FFC000"/>
                </a:solidFill>
                <a:latin typeface="Verdana" panose="020B0604030504040204" pitchFamily="34" charset="0"/>
                <a:ea typeface="Verdana" panose="020B0604030504040204" pitchFamily="34" charset="0"/>
              </a:rPr>
              <a:t>3) Network Layer</a:t>
            </a:r>
            <a:r>
              <a:rPr lang="en-GB" sz="450" kern="100" spc="-46" dirty="0">
                <a:solidFill>
                  <a:srgbClr val="FFC000"/>
                </a:solidFill>
                <a:latin typeface="Verdana" panose="020B0604030504040204" pitchFamily="34" charset="0"/>
                <a:ea typeface="Verdana" panose="020B0604030504040204" pitchFamily="34" charset="0"/>
              </a:rPr>
              <a:t> – Adds IP Addresses and other info to packets, routes them through a mesh network of hosts to reach destination. Path taken frequently changes and is per packet. </a:t>
            </a:r>
            <a:r>
              <a:rPr lang="en-GB" sz="450" b="1" kern="100" spc="-46" dirty="0">
                <a:solidFill>
                  <a:srgbClr val="FF0000"/>
                </a:solidFill>
                <a:latin typeface="Verdana" panose="020B0604030504040204" pitchFamily="34" charset="0"/>
                <a:ea typeface="Verdana" panose="020B0604030504040204" pitchFamily="34" charset="0"/>
              </a:rPr>
              <a:t>4) Data Link Layer – NIC </a:t>
            </a:r>
            <a:r>
              <a:rPr lang="en-GB" sz="450" kern="100" spc="-46" dirty="0">
                <a:solidFill>
                  <a:srgbClr val="FF0000"/>
                </a:solidFill>
                <a:latin typeface="Verdana" panose="020B0604030504040204" pitchFamily="34" charset="0"/>
                <a:ea typeface="Verdana" panose="020B0604030504040204" pitchFamily="34" charset="0"/>
              </a:rPr>
              <a:t>controls communication standards to allow phys. comm. of data to transfer packets between devices. NIC acts as an intermediate, to and from our underlying 4G/5G/</a:t>
            </a:r>
            <a:r>
              <a:rPr lang="en-GB" sz="450" kern="100" spc="-46" dirty="0" err="1">
                <a:solidFill>
                  <a:srgbClr val="FF0000"/>
                </a:solidFill>
                <a:latin typeface="Verdana" panose="020B0604030504040204" pitchFamily="34" charset="0"/>
                <a:ea typeface="Verdana" panose="020B0604030504040204" pitchFamily="34" charset="0"/>
              </a:rPr>
              <a:t>WiFi</a:t>
            </a:r>
            <a:r>
              <a:rPr lang="en-GB" sz="450" kern="100" spc="-46" dirty="0">
                <a:solidFill>
                  <a:srgbClr val="FF0000"/>
                </a:solidFill>
                <a:latin typeface="Verdana" panose="020B0604030504040204" pitchFamily="34" charset="0"/>
                <a:ea typeface="Verdana" panose="020B0604030504040204" pitchFamily="34" charset="0"/>
              </a:rPr>
              <a:t> connections, or Ethernet/Coaxial/</a:t>
            </a:r>
            <a:r>
              <a:rPr lang="en-GB" sz="450" kern="100" spc="-46" dirty="0" err="1">
                <a:solidFill>
                  <a:srgbClr val="FF0000"/>
                </a:solidFill>
                <a:latin typeface="Verdana" panose="020B0604030504040204" pitchFamily="34" charset="0"/>
                <a:ea typeface="Verdana" panose="020B0604030504040204" pitchFamily="34" charset="0"/>
              </a:rPr>
              <a:t>Fiber</a:t>
            </a:r>
            <a:r>
              <a:rPr lang="en-GB" sz="450" kern="100" spc="-46" dirty="0">
                <a:solidFill>
                  <a:srgbClr val="FF0000"/>
                </a:solidFill>
                <a:latin typeface="Verdana" panose="020B0604030504040204" pitchFamily="34" charset="0"/>
                <a:ea typeface="Verdana" panose="020B0604030504040204" pitchFamily="34" charset="0"/>
              </a:rPr>
              <a:t> Optic. </a:t>
            </a:r>
            <a:r>
              <a:rPr lang="en-GB" sz="450" b="1" kern="100" spc="-46" dirty="0">
                <a:solidFill>
                  <a:srgbClr val="C00000"/>
                </a:solidFill>
                <a:latin typeface="Verdana" panose="020B0604030504040204" pitchFamily="34" charset="0"/>
                <a:ea typeface="Verdana" panose="020B0604030504040204" pitchFamily="34" charset="0"/>
              </a:rPr>
              <a:t>5) Physical Layer – </a:t>
            </a:r>
            <a:r>
              <a:rPr lang="en-GB" sz="450" kern="100" spc="-46" dirty="0">
                <a:solidFill>
                  <a:srgbClr val="C00000"/>
                </a:solidFill>
                <a:latin typeface="Verdana" panose="020B0604030504040204" pitchFamily="34" charset="0"/>
                <a:ea typeface="Verdana" panose="020B0604030504040204" pitchFamily="34" charset="0"/>
              </a:rPr>
              <a:t>the hardware that transfers data.</a:t>
            </a:r>
          </a:p>
          <a:p>
            <a:r>
              <a:rPr lang="en-GB" sz="450" b="1" u="sng" kern="100" spc="-46" dirty="0">
                <a:latin typeface="Verdana" panose="020B0604030504040204" pitchFamily="34" charset="0"/>
                <a:ea typeface="Verdana" panose="020B0604030504040204" pitchFamily="34" charset="0"/>
              </a:rPr>
              <a:t>1.2) The Internet: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Packet: </a:t>
            </a:r>
            <a:r>
              <a:rPr lang="en-GB" sz="450" kern="100" spc="-46" dirty="0">
                <a:latin typeface="Verdana" panose="020B0604030504040204" pitchFamily="34" charset="0"/>
                <a:ea typeface="Verdana" panose="020B0604030504040204" pitchFamily="34" charset="0"/>
              </a:rPr>
              <a:t>Formatted unit of data.</a:t>
            </a:r>
            <a:r>
              <a:rPr lang="en-GB" sz="450" b="1" kern="100" spc="-46" dirty="0">
                <a:latin typeface="Verdana" panose="020B0604030504040204" pitchFamily="34" charset="0"/>
                <a:ea typeface="Verdana" panose="020B0604030504040204" pitchFamily="34" charset="0"/>
              </a:rPr>
              <a:t> </a:t>
            </a:r>
          </a:p>
          <a:p>
            <a:r>
              <a:rPr lang="en-GB" sz="450" b="1" kern="100" spc="-46" dirty="0">
                <a:latin typeface="Verdana" panose="020B0604030504040204" pitchFamily="34" charset="0"/>
                <a:ea typeface="Verdana" panose="020B0604030504040204" pitchFamily="34" charset="0"/>
              </a:rPr>
              <a:t>1) Packet Switching: Switches/Routers </a:t>
            </a:r>
            <a:r>
              <a:rPr lang="en-GB" sz="450" kern="100" spc="-46" dirty="0">
                <a:latin typeface="Verdana" panose="020B0604030504040204" pitchFamily="34" charset="0"/>
                <a:ea typeface="Verdana" panose="020B0604030504040204" pitchFamily="34" charset="0"/>
              </a:rPr>
              <a:t>operate on individual packets, receiving and forwarding them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has a processing cost) to other S/Rs depending on info in packet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extra space in packet). Different Packets take different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avoids slow/disconnected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setup cost.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Cannot guarantee quality of service.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High network resource utilisation. </a:t>
            </a:r>
            <a:r>
              <a:rPr lang="en-GB" sz="450" b="1" kern="100" spc="-46" dirty="0">
                <a:latin typeface="Verdana" panose="020B0604030504040204" pitchFamily="34" charset="0"/>
                <a:ea typeface="Verdana" panose="020B0604030504040204" pitchFamily="34" charset="0"/>
              </a:rPr>
              <a:t>Example: The Internet.</a:t>
            </a:r>
            <a:endParaRPr lang="en-GB" sz="450"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Circuit Switching: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Expensive; path is specified and connected. Connection maintained for communication duration.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processing or space cost – data is sent straight down the link.</a:t>
            </a:r>
            <a:r>
              <a:rPr lang="en-GB" sz="450" b="1" kern="100" spc="-46" dirty="0">
                <a:solidFill>
                  <a:srgbClr val="FF0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If link becomes slow or breaks, must obtain new one.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Quality of service guaranteed as we reserve resources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but nobody/nothing else can use this line meanwhile). </a:t>
            </a:r>
            <a:r>
              <a:rPr lang="en-GB" sz="450" b="1" kern="100" spc="-46" dirty="0">
                <a:latin typeface="Verdana" panose="020B0604030504040204" pitchFamily="34" charset="0"/>
                <a:ea typeface="Verdana" panose="020B0604030504040204" pitchFamily="34" charset="0"/>
              </a:rPr>
              <a:t>Example: Landline telephones. </a:t>
            </a:r>
            <a:r>
              <a:rPr lang="en-GB" sz="450" kern="100" spc="-46" dirty="0">
                <a:latin typeface="Verdana" panose="020B0604030504040204" pitchFamily="34" charset="0"/>
                <a:ea typeface="Verdana" panose="020B0604030504040204" pitchFamily="34" charset="0"/>
              </a:rPr>
              <a:t>(modern phones are digital, use VoIP (voice over IP)).</a:t>
            </a:r>
          </a:p>
          <a:p>
            <a:r>
              <a:rPr lang="en-GB" sz="450" b="1" u="sng" kern="100" spc="-46" dirty="0">
                <a:latin typeface="Verdana" panose="020B0604030504040204" pitchFamily="34" charset="0"/>
                <a:ea typeface="Verdana" panose="020B0604030504040204" pitchFamily="34" charset="0"/>
              </a:rPr>
              <a:t>1.3) Internet Protocol Stack: </a:t>
            </a:r>
            <a:r>
              <a:rPr lang="en-GB" sz="450" b="1" kern="100" spc="-46" dirty="0">
                <a:latin typeface="Verdana" panose="020B0604030504040204" pitchFamily="34" charset="0"/>
                <a:ea typeface="Verdana" panose="020B0604030504040204" pitchFamily="34" charset="0"/>
              </a:rPr>
              <a:t>Protocol: </a:t>
            </a:r>
            <a:r>
              <a:rPr lang="en-GB" sz="450" kern="100" spc="-46" dirty="0">
                <a:latin typeface="Verdana" panose="020B0604030504040204" pitchFamily="34" charset="0"/>
                <a:ea typeface="Verdana" panose="020B0604030504040204" pitchFamily="34" charset="0"/>
              </a:rPr>
              <a:t>Rules determining data transmission between devices. </a:t>
            </a:r>
            <a:r>
              <a:rPr lang="en-GB" sz="450" u="sng" kern="100" spc="-46" dirty="0">
                <a:latin typeface="Verdana" panose="020B0604030504040204" pitchFamily="34" charset="0"/>
                <a:ea typeface="Verdana" panose="020B0604030504040204" pitchFamily="34" charset="0"/>
              </a:rPr>
              <a:t>Executable, unambiguous, complete.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Handshake</a:t>
            </a:r>
            <a:r>
              <a:rPr lang="en-GB" sz="450" kern="100" spc="-46" dirty="0">
                <a:latin typeface="Verdana" panose="020B0604030504040204" pitchFamily="34" charset="0"/>
                <a:ea typeface="Verdana" panose="020B0604030504040204" pitchFamily="34" charset="0"/>
              </a:rPr>
              <a:t>: Establish identities, and context to begin comm.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Conversation</a:t>
            </a:r>
            <a:r>
              <a:rPr lang="en-GB" sz="450" kern="100" spc="-46" dirty="0">
                <a:latin typeface="Verdana" panose="020B0604030504040204" pitchFamily="34" charset="0"/>
                <a:ea typeface="Verdana" panose="020B0604030504040204" pitchFamily="34" charset="0"/>
              </a:rPr>
              <a:t>: The communication, done as specified by protocol.</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Closing</a:t>
            </a:r>
            <a:r>
              <a:rPr lang="en-GB" sz="450" kern="100" spc="-46" dirty="0">
                <a:latin typeface="Verdana" panose="020B0604030504040204" pitchFamily="34" charset="0"/>
                <a:ea typeface="Verdana" panose="020B0604030504040204" pitchFamily="34" charset="0"/>
              </a:rPr>
              <a:t>: terminates convo, cleans up/notifies other. </a:t>
            </a:r>
          </a:p>
          <a:p>
            <a:r>
              <a:rPr lang="en-GB" sz="450" kern="100" spc="-46" dirty="0">
                <a:latin typeface="Verdana" panose="020B0604030504040204" pitchFamily="34" charset="0"/>
                <a:ea typeface="Verdana" panose="020B0604030504040204" pitchFamily="34" charset="0"/>
              </a:rPr>
              <a:t>We use the </a:t>
            </a:r>
            <a:r>
              <a:rPr lang="en-GB" sz="450" b="1" kern="100" spc="-46" dirty="0">
                <a:latin typeface="Verdana" panose="020B0604030504040204" pitchFamily="34" charset="0"/>
                <a:ea typeface="Verdana" panose="020B0604030504040204" pitchFamily="34" charset="0"/>
              </a:rPr>
              <a:t>5 layer model</a:t>
            </a:r>
            <a:r>
              <a:rPr lang="en-GB" sz="450" kern="100" spc="-46" dirty="0">
                <a:latin typeface="Verdana" panose="020B0604030504040204" pitchFamily="34" charset="0"/>
                <a:ea typeface="Verdana" panose="020B0604030504040204" pitchFamily="34" charset="0"/>
              </a:rPr>
              <a:t>: </a:t>
            </a:r>
            <a:r>
              <a:rPr lang="en-GB" sz="450" kern="100" spc="-46" dirty="0">
                <a:solidFill>
                  <a:srgbClr val="0070C0"/>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Data Link</a:t>
            </a:r>
            <a:r>
              <a:rPr lang="en-GB" sz="450" kern="100" spc="-46" dirty="0">
                <a:latin typeface="Verdana" panose="020B0604030504040204" pitchFamily="34" charset="0"/>
                <a:ea typeface="Verdana" panose="020B0604030504040204" pitchFamily="34" charset="0"/>
              </a:rPr>
              <a:t>, </a:t>
            </a:r>
            <a:r>
              <a:rPr lang="en-GB" sz="450" kern="100" spc="-46" dirty="0">
                <a:solidFill>
                  <a:srgbClr val="C00000"/>
                </a:solidFill>
                <a:latin typeface="Verdana" panose="020B0604030504040204" pitchFamily="34" charset="0"/>
                <a:ea typeface="Verdana" panose="020B0604030504040204" pitchFamily="34" charset="0"/>
              </a:rPr>
              <a:t>Physical</a:t>
            </a:r>
            <a:r>
              <a:rPr lang="en-GB" sz="450" kern="100" spc="-46" dirty="0">
                <a:latin typeface="Verdana" panose="020B0604030504040204" pitchFamily="34" charset="0"/>
                <a:ea typeface="Verdana" panose="020B0604030504040204" pitchFamily="34" charset="0"/>
              </a:rPr>
              <a:t>. There’s also 7 layer OSI – with Presentation and Session between </a:t>
            </a:r>
            <a:r>
              <a:rPr lang="en-GB" sz="450" kern="100" spc="-46" dirty="0">
                <a:solidFill>
                  <a:srgbClr val="0070C0"/>
                </a:solidFill>
                <a:latin typeface="Verdana" panose="020B0604030504040204" pitchFamily="34" charset="0"/>
                <a:ea typeface="Verdana" panose="020B0604030504040204" pitchFamily="34" charset="0"/>
              </a:rPr>
              <a:t>Application </a:t>
            </a:r>
            <a:r>
              <a:rPr lang="en-GB" sz="450" kern="100" spc="-46" dirty="0">
                <a:latin typeface="Verdana" panose="020B0604030504040204" pitchFamily="34" charset="0"/>
                <a:ea typeface="Verdana" panose="020B0604030504040204" pitchFamily="34" charset="0"/>
              </a:rPr>
              <a:t>and </a:t>
            </a:r>
            <a:r>
              <a:rPr lang="en-GB" sz="450" kern="100" spc="-46" dirty="0">
                <a:solidFill>
                  <a:srgbClr val="00B050"/>
                </a:solidFill>
                <a:latin typeface="Verdana" panose="020B0604030504040204" pitchFamily="34" charset="0"/>
                <a:ea typeface="Verdana" panose="020B0604030504040204" pitchFamily="34" charset="0"/>
              </a:rPr>
              <a:t>Transport </a:t>
            </a:r>
            <a:r>
              <a:rPr lang="en-GB" sz="450" kern="100" spc="-46" dirty="0">
                <a:latin typeface="Verdana" panose="020B0604030504040204" pitchFamily="34" charset="0"/>
                <a:ea typeface="Verdana" panose="020B0604030504040204" pitchFamily="34" charset="0"/>
              </a:rPr>
              <a:t>and 4 layer OSI (AKA </a:t>
            </a:r>
            <a:r>
              <a:rPr lang="en-GB" sz="450" b="1" kern="100" spc="-46" dirty="0">
                <a:latin typeface="Verdana" panose="020B0604030504040204" pitchFamily="34" charset="0"/>
                <a:ea typeface="Verdana" panose="020B0604030504040204" pitchFamily="34" charset="0"/>
              </a:rPr>
              <a:t>TCP/IP </a:t>
            </a:r>
            <a:r>
              <a:rPr lang="en-GB" sz="450" kern="100" spc="-46" dirty="0">
                <a:latin typeface="Verdana" panose="020B0604030504040204" pitchFamily="34" charset="0"/>
                <a:ea typeface="Verdana" panose="020B0604030504040204" pitchFamily="34" charset="0"/>
              </a:rPr>
              <a:t>stack), which flattens the bottom two layers into “Network Access” layer, and uses “Internet” rather than “Network” layer.  </a:t>
            </a:r>
            <a:r>
              <a:rPr lang="en-GB" sz="450" b="1" kern="100" spc="-46" dirty="0">
                <a:latin typeface="Verdana" panose="020B0604030504040204" pitchFamily="34" charset="0"/>
                <a:ea typeface="Verdana" panose="020B0604030504040204" pitchFamily="34" charset="0"/>
              </a:rPr>
              <a:t>Service – </a:t>
            </a:r>
            <a:r>
              <a:rPr lang="en-GB" sz="450" kern="100" spc="-46" dirty="0">
                <a:latin typeface="Verdana" panose="020B0604030504040204" pitchFamily="34" charset="0"/>
                <a:ea typeface="Verdana" panose="020B0604030504040204" pitchFamily="34" charset="0"/>
              </a:rPr>
              <a:t>If we are offering the HTTP Protocol then we offer a web service. We are a web server.</a:t>
            </a:r>
          </a:p>
          <a:p>
            <a:r>
              <a:rPr lang="en-GB" sz="450" b="1" u="sng" kern="100" spc="-46" dirty="0">
                <a:latin typeface="Verdana" panose="020B0604030504040204" pitchFamily="34" charset="0"/>
                <a:ea typeface="Verdana" panose="020B0604030504040204" pitchFamily="34" charset="0"/>
              </a:rPr>
              <a:t>1.4) Internet Protocol Design &amp; Implementation</a:t>
            </a:r>
          </a:p>
          <a:p>
            <a:r>
              <a:rPr lang="en-GB" sz="450" kern="100" spc="-46" dirty="0">
                <a:latin typeface="Verdana" panose="020B0604030504040204" pitchFamily="34" charset="0"/>
                <a:ea typeface="Verdana" panose="020B0604030504040204" pitchFamily="34" charset="0"/>
              </a:rPr>
              <a:t>Must consider </a:t>
            </a:r>
            <a:r>
              <a:rPr lang="en-GB" sz="450" b="1" kern="100" spc="-46" dirty="0">
                <a:latin typeface="Verdana" panose="020B0604030504040204" pitchFamily="34" charset="0"/>
                <a:ea typeface="Verdana" panose="020B0604030504040204" pitchFamily="34" charset="0"/>
              </a:rPr>
              <a:t>Addressing </a:t>
            </a:r>
            <a:r>
              <a:rPr lang="en-GB" sz="450" kern="100" spc="-46" dirty="0">
                <a:latin typeface="Verdana" panose="020B0604030504040204" pitchFamily="34" charset="0"/>
                <a:ea typeface="Verdana" panose="020B0604030504040204" pitchFamily="34" charset="0"/>
              </a:rPr>
              <a:t>(denote </a:t>
            </a:r>
            <a:r>
              <a:rPr lang="en-GB" sz="450" kern="100" spc="-46" dirty="0" err="1">
                <a:latin typeface="Verdana" panose="020B0604030504040204" pitchFamily="34" charset="0"/>
                <a:ea typeface="Verdana" panose="020B0604030504040204" pitchFamily="34" charset="0"/>
              </a:rPr>
              <a:t>recip</a:t>
            </a:r>
            <a:r>
              <a:rPr lang="en-GB" sz="450" kern="100" spc="-46" dirty="0">
                <a:latin typeface="Verdana" panose="020B0604030504040204" pitchFamily="34" charset="0"/>
                <a:ea typeface="Verdana" panose="020B0604030504040204" pitchFamily="34" charset="0"/>
              </a:rPr>
              <a:t>)</a:t>
            </a:r>
            <a:r>
              <a:rPr lang="en-GB" sz="450" b="1" kern="100" spc="-46" dirty="0">
                <a:latin typeface="Verdana" panose="020B0604030504040204" pitchFamily="34" charset="0"/>
                <a:ea typeface="Verdana" panose="020B0604030504040204" pitchFamily="34" charset="0"/>
              </a:rPr>
              <a:t>, Error Control </a:t>
            </a:r>
            <a:r>
              <a:rPr lang="en-GB" sz="450" kern="100" spc="-46" dirty="0">
                <a:latin typeface="Verdana" panose="020B0604030504040204" pitchFamily="34" charset="0"/>
                <a:ea typeface="Verdana" panose="020B0604030504040204" pitchFamily="34" charset="0"/>
              </a:rPr>
              <a:t>(detect/correct)</a:t>
            </a:r>
            <a:r>
              <a:rPr lang="en-GB" sz="450" b="1" kern="100" spc="-46" dirty="0">
                <a:latin typeface="Verdana" panose="020B0604030504040204" pitchFamily="34" charset="0"/>
                <a:ea typeface="Verdana" panose="020B0604030504040204" pitchFamily="34" charset="0"/>
              </a:rPr>
              <a:t>, Flow Control </a:t>
            </a:r>
            <a:r>
              <a:rPr lang="en-GB" sz="450" kern="100" spc="-46" dirty="0">
                <a:latin typeface="Verdana" panose="020B0604030504040204" pitchFamily="34" charset="0"/>
                <a:ea typeface="Verdana" panose="020B0604030504040204" pitchFamily="34" charset="0"/>
              </a:rPr>
              <a:t>(fast sender shouldn’t swamp slow receiver)</a:t>
            </a:r>
            <a:r>
              <a:rPr lang="en-GB" sz="450" b="1" kern="100" spc="-46" dirty="0">
                <a:latin typeface="Verdana" panose="020B0604030504040204" pitchFamily="34" charset="0"/>
                <a:ea typeface="Verdana" panose="020B0604030504040204" pitchFamily="34" charset="0"/>
              </a:rPr>
              <a:t>, De/multiplexing </a:t>
            </a:r>
            <a:r>
              <a:rPr lang="en-GB" sz="450" kern="100" spc="-46" dirty="0">
                <a:latin typeface="Verdana" panose="020B0604030504040204" pitchFamily="34" charset="0"/>
                <a:ea typeface="Verdana" panose="020B0604030504040204" pitchFamily="34" charset="0"/>
              </a:rPr>
              <a:t>(support parallel comm), </a:t>
            </a:r>
            <a:r>
              <a:rPr lang="en-GB" sz="450" b="1" kern="100" spc="-46" dirty="0">
                <a:latin typeface="Verdana" panose="020B0604030504040204" pitchFamily="34" charset="0"/>
                <a:ea typeface="Verdana" panose="020B0604030504040204" pitchFamily="34" charset="0"/>
              </a:rPr>
              <a:t>Good</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Routing</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 Layer usually supports </a:t>
            </a:r>
            <a:r>
              <a:rPr lang="en-GB" sz="450" b="1" kern="100" spc="-46" dirty="0">
                <a:solidFill>
                  <a:srgbClr val="FFC000"/>
                </a:solidFill>
                <a:latin typeface="Verdana" panose="020B0604030504040204" pitchFamily="34" charset="0"/>
                <a:ea typeface="Verdana" panose="020B0604030504040204" pitchFamily="34" charset="0"/>
              </a:rPr>
              <a:t>connection-oriented</a:t>
            </a:r>
            <a:r>
              <a:rPr lang="en-GB" sz="450" kern="100" spc="-46" dirty="0">
                <a:solidFill>
                  <a:srgbClr val="FFC000"/>
                </a:solidFill>
                <a:latin typeface="Verdana" panose="020B0604030504040204" pitchFamily="34" charset="0"/>
                <a:ea typeface="Verdana" panose="020B0604030504040204" pitchFamily="34" charset="0"/>
              </a:rPr>
              <a:t> (setup connection with client, transmit data over channel, e.g. TCP on IP) or </a:t>
            </a:r>
            <a:r>
              <a:rPr lang="en-GB" sz="450" b="1" kern="100" spc="-46" dirty="0">
                <a:solidFill>
                  <a:srgbClr val="FFC000"/>
                </a:solidFill>
                <a:latin typeface="Verdana" panose="020B0604030504040204" pitchFamily="34" charset="0"/>
                <a:ea typeface="Verdana" panose="020B0604030504040204" pitchFamily="34" charset="0"/>
              </a:rPr>
              <a:t>connectionless</a:t>
            </a:r>
            <a:r>
              <a:rPr lang="en-GB" sz="450" kern="100" spc="-46" dirty="0">
                <a:solidFill>
                  <a:srgbClr val="FFC000"/>
                </a:solidFill>
                <a:latin typeface="Verdana" panose="020B0604030504040204" pitchFamily="34" charset="0"/>
                <a:ea typeface="Verdana" panose="020B0604030504040204" pitchFamily="34" charset="0"/>
              </a:rPr>
              <a:t> protocols (send data without formal connection – UDP on IP), or circuit vs packet switching. </a:t>
            </a:r>
          </a:p>
          <a:p>
            <a:r>
              <a:rPr lang="en-GB" sz="450" kern="100" spc="-46" dirty="0">
                <a:latin typeface="Verdana" panose="020B0604030504040204" pitchFamily="34" charset="0"/>
                <a:ea typeface="Verdana" panose="020B0604030504040204" pitchFamily="34" charset="0"/>
              </a:rPr>
              <a:t>When we send data in the protocol stack, the top layers send data down their stack, until the bottom layer sends it to a receiver who then processes it up their stack. </a:t>
            </a:r>
          </a:p>
          <a:p>
            <a:r>
              <a:rPr lang="en-GB" sz="450" b="1" kern="100" spc="-46" dirty="0">
                <a:solidFill>
                  <a:srgbClr val="0070C0"/>
                </a:solidFill>
                <a:latin typeface="Verdana" panose="020B0604030504040204" pitchFamily="34" charset="0"/>
                <a:ea typeface="Verdana" panose="020B0604030504040204" pitchFamily="34" charset="0"/>
              </a:rPr>
              <a:t>1) Application Layer in IP: </a:t>
            </a:r>
            <a:r>
              <a:rPr lang="en-GB" sz="450" kern="100" spc="-46" dirty="0">
                <a:solidFill>
                  <a:srgbClr val="0070C0"/>
                </a:solidFill>
                <a:latin typeface="Verdana" panose="020B0604030504040204" pitchFamily="34" charset="0"/>
                <a:ea typeface="Verdana" panose="020B0604030504040204" pitchFamily="34" charset="0"/>
              </a:rPr>
              <a:t>Defines app functionality and message formats. e.g. </a:t>
            </a:r>
            <a:r>
              <a:rPr lang="en-GB" sz="450" b="1" kern="100" spc="-46" dirty="0">
                <a:solidFill>
                  <a:srgbClr val="0070C0"/>
                </a:solidFill>
                <a:latin typeface="Verdana" panose="020B0604030504040204" pitchFamily="34" charset="0"/>
                <a:ea typeface="Verdana" panose="020B0604030504040204" pitchFamily="34" charset="0"/>
              </a:rPr>
              <a:t>Old</a:t>
            </a:r>
            <a:r>
              <a:rPr lang="en-GB" sz="450" kern="100" spc="-46" dirty="0">
                <a:solidFill>
                  <a:srgbClr val="0070C0"/>
                </a:solidFill>
                <a:latin typeface="Verdana" panose="020B0604030504040204" pitchFamily="34" charset="0"/>
                <a:ea typeface="Verdana" panose="020B0604030504040204" pitchFamily="34" charset="0"/>
              </a:rPr>
              <a:t>: DNS, SMTP, FTP, Telnet, HTTP/S, SSH. </a:t>
            </a:r>
            <a:r>
              <a:rPr lang="en-GB" sz="450" b="1" kern="100" spc="-46" dirty="0">
                <a:solidFill>
                  <a:srgbClr val="0070C0"/>
                </a:solidFill>
                <a:latin typeface="Verdana" panose="020B0604030504040204" pitchFamily="34" charset="0"/>
                <a:ea typeface="Verdana" panose="020B0604030504040204" pitchFamily="34" charset="0"/>
              </a:rPr>
              <a:t>New: </a:t>
            </a:r>
            <a:r>
              <a:rPr lang="en-GB" sz="450" kern="100" spc="-46" dirty="0">
                <a:solidFill>
                  <a:srgbClr val="0070C0"/>
                </a:solidFill>
                <a:latin typeface="Verdana" panose="020B0604030504040204" pitchFamily="34" charset="0"/>
                <a:ea typeface="Verdana" panose="020B0604030504040204" pitchFamily="34" charset="0"/>
              </a:rPr>
              <a:t>Middleware supporting </a:t>
            </a:r>
            <a:r>
              <a:rPr lang="en-GB" sz="450" kern="100" spc="-46" dirty="0" err="1">
                <a:solidFill>
                  <a:srgbClr val="0070C0"/>
                </a:solidFill>
                <a:latin typeface="Verdana" panose="020B0604030504040204" pitchFamily="34" charset="0"/>
                <a:ea typeface="Verdana" panose="020B0604030504040204" pitchFamily="34" charset="0"/>
              </a:rPr>
              <a:t>distrib</a:t>
            </a:r>
            <a:r>
              <a:rPr lang="en-GB" sz="450" kern="100" spc="-46" dirty="0">
                <a:solidFill>
                  <a:srgbClr val="0070C0"/>
                </a:solidFill>
                <a:latin typeface="Verdana" panose="020B0604030504040204" pitchFamily="34" charset="0"/>
                <a:ea typeface="Verdana" panose="020B0604030504040204" pitchFamily="34" charset="0"/>
              </a:rPr>
              <a:t>. Systems (Java RMI, Apache Thrift), </a:t>
            </a:r>
            <a:r>
              <a:rPr lang="en-GB" sz="450" b="1" kern="100" spc="-46" dirty="0">
                <a:solidFill>
                  <a:srgbClr val="0070C0"/>
                </a:solidFill>
                <a:latin typeface="Verdana" panose="020B0604030504040204" pitchFamily="34" charset="0"/>
                <a:ea typeface="Verdana" panose="020B0604030504040204" pitchFamily="34" charset="0"/>
              </a:rPr>
              <a:t>High-</a:t>
            </a:r>
            <a:r>
              <a:rPr lang="en-GB" sz="450" b="1" kern="100" spc="-46" dirty="0" err="1">
                <a:solidFill>
                  <a:srgbClr val="0070C0"/>
                </a:solidFill>
                <a:latin typeface="Verdana" panose="020B0604030504040204" pitchFamily="34" charset="0"/>
                <a:ea typeface="Verdana" panose="020B0604030504040204" pitchFamily="34" charset="0"/>
              </a:rPr>
              <a:t>Lvl</a:t>
            </a:r>
            <a:r>
              <a:rPr lang="en-GB" sz="450" b="1" kern="100" spc="-46" dirty="0">
                <a:solidFill>
                  <a:srgbClr val="0070C0"/>
                </a:solidFill>
                <a:latin typeface="Verdana" panose="020B0604030504040204" pitchFamily="34" charset="0"/>
                <a:ea typeface="Verdana" panose="020B0604030504040204" pitchFamily="34" charset="0"/>
              </a:rPr>
              <a:t>:</a:t>
            </a:r>
            <a:r>
              <a:rPr lang="en-GB" sz="450" kern="100" spc="-46" dirty="0">
                <a:solidFill>
                  <a:srgbClr val="0070C0"/>
                </a:solidFill>
                <a:latin typeface="Verdana" panose="020B0604030504040204" pitchFamily="34" charset="0"/>
                <a:ea typeface="Verdana" panose="020B0604030504040204" pitchFamily="34" charset="0"/>
              </a:rPr>
              <a:t> e-commerce, banking (visa). </a:t>
            </a:r>
            <a:r>
              <a:rPr lang="en-GB" sz="450" b="1" kern="100" spc="-46" dirty="0">
                <a:solidFill>
                  <a:srgbClr val="0070C0"/>
                </a:solidFill>
                <a:latin typeface="Verdana" panose="020B0604030504040204" pitchFamily="34" charset="0"/>
                <a:ea typeface="Verdana" panose="020B0604030504040204" pitchFamily="34" charset="0"/>
              </a:rPr>
              <a:t>P2P: </a:t>
            </a:r>
            <a:r>
              <a:rPr lang="en-GB" sz="450" kern="100" spc="-46" dirty="0">
                <a:solidFill>
                  <a:srgbClr val="0070C0"/>
                </a:solidFill>
                <a:latin typeface="Verdana" panose="020B0604030504040204" pitchFamily="34" charset="0"/>
                <a:ea typeface="Verdana" panose="020B0604030504040204" pitchFamily="34" charset="0"/>
              </a:rPr>
              <a:t>BitTorrent, old Skype. </a:t>
            </a:r>
            <a:r>
              <a:rPr lang="en-GB" sz="450" b="1" kern="100" spc="-46" dirty="0">
                <a:solidFill>
                  <a:srgbClr val="00B050"/>
                </a:solidFill>
                <a:latin typeface="Verdana" panose="020B0604030504040204" pitchFamily="34" charset="0"/>
                <a:ea typeface="Verdana" panose="020B0604030504040204" pitchFamily="34" charset="0"/>
              </a:rPr>
              <a:t>2) Transport Layer: </a:t>
            </a:r>
            <a:r>
              <a:rPr lang="en-GB" sz="450" kern="100" spc="-46" dirty="0">
                <a:solidFill>
                  <a:srgbClr val="00B050"/>
                </a:solidFill>
                <a:latin typeface="Verdana" panose="020B0604030504040204" pitchFamily="34" charset="0"/>
                <a:ea typeface="Verdana" panose="020B0604030504040204" pitchFamily="34" charset="0"/>
              </a:rPr>
              <a:t>offers connection-oriented/less protocols. Provides network interface via sockets. Supports secure conn. – send data </a:t>
            </a:r>
            <a:r>
              <a:rPr lang="en-GB" sz="450" b="1" kern="100" spc="-46" dirty="0">
                <a:solidFill>
                  <a:srgbClr val="00B050"/>
                </a:solidFill>
                <a:latin typeface="Verdana" panose="020B0604030504040204" pitchFamily="34" charset="0"/>
                <a:ea typeface="Verdana" panose="020B0604030504040204" pitchFamily="34" charset="0"/>
              </a:rPr>
              <a:t>reliably, in order</a:t>
            </a:r>
            <a:r>
              <a:rPr lang="en-GB" sz="450" kern="100" spc="-46" dirty="0">
                <a:solidFill>
                  <a:srgbClr val="00B050"/>
                </a:solidFill>
                <a:latin typeface="Verdana" panose="020B0604030504040204" pitchFamily="34" charset="0"/>
                <a:ea typeface="Verdana" panose="020B0604030504040204" pitchFamily="34" charset="0"/>
              </a:rPr>
              <a:t>. Supports </a:t>
            </a:r>
            <a:r>
              <a:rPr lang="en-GB" sz="450" b="1" kern="100" spc="-46" dirty="0">
                <a:solidFill>
                  <a:srgbClr val="00B050"/>
                </a:solidFill>
                <a:latin typeface="Verdana" panose="020B0604030504040204" pitchFamily="34" charset="0"/>
                <a:ea typeface="Verdana" panose="020B0604030504040204" pitchFamily="34" charset="0"/>
              </a:rPr>
              <a:t>datagrams (UDP)</a:t>
            </a:r>
            <a:r>
              <a:rPr lang="en-GB" sz="450" kern="100" spc="-46" dirty="0">
                <a:solidFill>
                  <a:srgbClr val="00B050"/>
                </a:solidFill>
                <a:latin typeface="Verdana" panose="020B0604030504040204" pitchFamily="34" charset="0"/>
                <a:ea typeface="Verdana" panose="020B0604030504040204" pitchFamily="34" charset="0"/>
              </a:rPr>
              <a:t>. </a:t>
            </a:r>
            <a:r>
              <a:rPr lang="en-GB" sz="450" b="1" kern="100" spc="-46" dirty="0">
                <a:solidFill>
                  <a:srgbClr val="00B050"/>
                </a:solidFill>
                <a:latin typeface="Verdana" panose="020B0604030504040204" pitchFamily="34" charset="0"/>
                <a:ea typeface="Verdana" panose="020B0604030504040204" pitchFamily="34" charset="0"/>
              </a:rPr>
              <a:t>Flow Control</a:t>
            </a:r>
            <a:r>
              <a:rPr lang="en-GB" sz="450" kern="100" spc="-46" dirty="0">
                <a:solidFill>
                  <a:srgbClr val="00B050"/>
                </a:solidFill>
                <a:latin typeface="Verdana" panose="020B0604030504040204" pitchFamily="34" charset="0"/>
                <a:ea typeface="Verdana" panose="020B0604030504040204" pitchFamily="34" charset="0"/>
              </a:rPr>
              <a:t>. </a:t>
            </a:r>
          </a:p>
          <a:p>
            <a:r>
              <a:rPr lang="en-GB" sz="450" b="1" kern="100" spc="-46" dirty="0">
                <a:solidFill>
                  <a:srgbClr val="FFC000"/>
                </a:solidFill>
                <a:latin typeface="Verdana" panose="020B0604030504040204" pitchFamily="34" charset="0"/>
                <a:ea typeface="Verdana" panose="020B0604030504040204" pitchFamily="34" charset="0"/>
              </a:rPr>
              <a:t>3) Network Layer:  </a:t>
            </a:r>
            <a:r>
              <a:rPr lang="en-GB" sz="450" kern="100" spc="-46" dirty="0">
                <a:solidFill>
                  <a:srgbClr val="FFC000"/>
                </a:solidFill>
                <a:latin typeface="Verdana" panose="020B0604030504040204" pitchFamily="34" charset="0"/>
                <a:ea typeface="Verdana" panose="020B0604030504040204" pitchFamily="34" charset="0"/>
              </a:rPr>
              <a:t>Deals with Routing &amp; Congestion. Best Route, deal with connections going down, multi-casting/broadcasting, packet dropping when overloaded. </a:t>
            </a:r>
          </a:p>
          <a:p>
            <a:r>
              <a:rPr lang="en-GB" sz="450" b="1" kern="100" spc="-46" dirty="0">
                <a:solidFill>
                  <a:srgbClr val="FF0000"/>
                </a:solidFill>
                <a:latin typeface="Verdana" panose="020B0604030504040204" pitchFamily="34" charset="0"/>
                <a:ea typeface="Verdana" panose="020B0604030504040204" pitchFamily="34" charset="0"/>
              </a:rPr>
              <a:t>4) Data Link Layer: </a:t>
            </a:r>
            <a:r>
              <a:rPr lang="en-GB" sz="450" kern="100" spc="-46" dirty="0">
                <a:solidFill>
                  <a:srgbClr val="FF0000"/>
                </a:solidFill>
                <a:latin typeface="Verdana" panose="020B0604030504040204" pitchFamily="34" charset="0"/>
                <a:ea typeface="Verdana" panose="020B0604030504040204" pitchFamily="34" charset="0"/>
              </a:rPr>
              <a:t>Reduce, detect, and rectify bit transmission error. </a:t>
            </a:r>
            <a:r>
              <a:rPr lang="en-GB" sz="450" b="1" kern="100" spc="-46" dirty="0">
                <a:solidFill>
                  <a:srgbClr val="FF0000"/>
                </a:solidFill>
                <a:latin typeface="Verdana" panose="020B0604030504040204" pitchFamily="34" charset="0"/>
                <a:ea typeface="Verdana" panose="020B0604030504040204" pitchFamily="34" charset="0"/>
              </a:rPr>
              <a:t>Parity Bits</a:t>
            </a:r>
            <a:r>
              <a:rPr lang="en-GB" sz="450" kern="100" spc="-46" dirty="0">
                <a:solidFill>
                  <a:srgbClr val="FF0000"/>
                </a:solidFill>
                <a:latin typeface="Verdana" panose="020B0604030504040204" pitchFamily="34" charset="0"/>
                <a:ea typeface="Verdana" panose="020B0604030504040204" pitchFamily="34" charset="0"/>
              </a:rPr>
              <a:t>. Also specify how </a:t>
            </a:r>
            <a:r>
              <a:rPr lang="en-GB" sz="450" kern="100" spc="-46" dirty="0" err="1">
                <a:solidFill>
                  <a:srgbClr val="FF0000"/>
                </a:solidFill>
                <a:latin typeface="Verdana" panose="020B0604030504040204" pitchFamily="34" charset="0"/>
                <a:ea typeface="Verdana" panose="020B0604030504040204" pitchFamily="34" charset="0"/>
              </a:rPr>
              <a:t>compu-ters</a:t>
            </a:r>
            <a:r>
              <a:rPr lang="en-GB" sz="450" kern="100" spc="-46" dirty="0">
                <a:solidFill>
                  <a:srgbClr val="FF0000"/>
                </a:solidFill>
                <a:latin typeface="Verdana" panose="020B0604030504040204" pitchFamily="34" charset="0"/>
                <a:ea typeface="Verdana" panose="020B0604030504040204" pitchFamily="34" charset="0"/>
              </a:rPr>
              <a:t> share common channels (</a:t>
            </a:r>
            <a:r>
              <a:rPr lang="en-GB" sz="450" b="1" kern="100" spc="-46" dirty="0">
                <a:solidFill>
                  <a:srgbClr val="FF0000"/>
                </a:solidFill>
                <a:latin typeface="Verdana" panose="020B0604030504040204" pitchFamily="34" charset="0"/>
                <a:ea typeface="Verdana" panose="020B0604030504040204" pitchFamily="34" charset="0"/>
              </a:rPr>
              <a:t>MAC</a:t>
            </a:r>
            <a:r>
              <a:rPr lang="en-GB" sz="450" kern="100" spc="-46" dirty="0">
                <a:solidFill>
                  <a:srgbClr val="FF0000"/>
                </a:solidFill>
                <a:latin typeface="Verdana" panose="020B0604030504040204" pitchFamily="34" charset="0"/>
                <a:ea typeface="Verdana" panose="020B0604030504040204" pitchFamily="34" charset="0"/>
              </a:rPr>
              <a:t> Addresses). Specify how networks connect (</a:t>
            </a:r>
            <a:r>
              <a:rPr lang="en-GB" sz="450" kern="100" spc="-46" dirty="0" err="1">
                <a:solidFill>
                  <a:srgbClr val="FF0000"/>
                </a:solidFill>
                <a:latin typeface="Verdana" panose="020B0604030504040204" pitchFamily="34" charset="0"/>
                <a:ea typeface="Verdana" panose="020B0604030504040204" pitchFamily="34" charset="0"/>
              </a:rPr>
              <a:t>e.g</a:t>
            </a:r>
            <a:r>
              <a:rPr lang="en-GB" sz="450" kern="100" spc="-46" dirty="0">
                <a:solidFill>
                  <a:srgbClr val="FF0000"/>
                </a:solidFill>
                <a:latin typeface="Verdana" panose="020B0604030504040204" pitchFamily="34" charset="0"/>
                <a:ea typeface="Verdana" panose="020B0604030504040204" pitchFamily="34" charset="0"/>
              </a:rPr>
              <a:t> Ethernet, FDDI, token rings) </a:t>
            </a:r>
            <a:r>
              <a:rPr lang="en-GB" sz="450" b="1" kern="100" spc="-46" dirty="0">
                <a:solidFill>
                  <a:srgbClr val="C00000"/>
                </a:solidFill>
                <a:latin typeface="Verdana" panose="020B0604030504040204" pitchFamily="34" charset="0"/>
                <a:ea typeface="Verdana" panose="020B0604030504040204" pitchFamily="34" charset="0"/>
              </a:rPr>
              <a:t>5) Physical Layer: </a:t>
            </a:r>
            <a:r>
              <a:rPr lang="en-GB" sz="450" kern="100" spc="-46" dirty="0">
                <a:solidFill>
                  <a:srgbClr val="C00000"/>
                </a:solidFill>
                <a:latin typeface="Verdana" panose="020B0604030504040204" pitchFamily="34" charset="0"/>
                <a:ea typeface="Verdana" panose="020B0604030504040204" pitchFamily="34" charset="0"/>
              </a:rPr>
              <a:t>Describe raw bit transmission in terms of mechanical/electrical issues. </a:t>
            </a:r>
            <a:endParaRPr lang="en-GB" sz="450" b="1" kern="100" spc="-46" dirty="0">
              <a:solidFill>
                <a:srgbClr val="C00000"/>
              </a:solidFill>
              <a:latin typeface="Verdana" panose="020B0604030504040204" pitchFamily="34" charset="0"/>
              <a:ea typeface="Verdana" panose="020B0604030504040204" pitchFamily="34" charset="0"/>
            </a:endParaRPr>
          </a:p>
          <a:p>
            <a:endParaRPr lang="en-GB" sz="450" kern="100" spc="-46"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F896B675-86A8-FF57-94BD-CBEEAD1EDBAC}"/>
              </a:ext>
            </a:extLst>
          </p:cNvPr>
          <p:cNvSpPr txBox="1"/>
          <p:nvPr/>
        </p:nvSpPr>
        <p:spPr>
          <a:xfrm>
            <a:off x="-90804" y="5916861"/>
            <a:ext cx="1818002" cy="1546577"/>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1.5) Network Performance</a:t>
            </a:r>
            <a:r>
              <a:rPr lang="en-GB" sz="450" kern="100" spc="-46" dirty="0">
                <a:latin typeface="Verdana" panose="020B0604030504040204" pitchFamily="34" charset="0"/>
                <a:ea typeface="Verdana" panose="020B0604030504040204" pitchFamily="34" charset="0"/>
              </a:rPr>
              <a:t> </a:t>
            </a:r>
          </a:p>
          <a:p>
            <a:r>
              <a:rPr lang="en-GB" sz="450" kern="100" spc="-46" dirty="0" err="1">
                <a:latin typeface="Verdana" panose="020B0604030504040204" pitchFamily="34" charset="0"/>
                <a:ea typeface="Verdana" panose="020B0604030504040204" pitchFamily="34" charset="0"/>
              </a:rPr>
              <a:t>KiloByte</a:t>
            </a:r>
            <a:r>
              <a:rPr lang="en-GB" sz="450" kern="100" spc="-46" dirty="0">
                <a:latin typeface="Verdana" panose="020B0604030504040204" pitchFamily="34" charset="0"/>
                <a:ea typeface="Verdana" panose="020B0604030504040204" pitchFamily="34" charset="0"/>
              </a:rPr>
              <a:t> = 1000 Bytes. Kilobit = 1000 </a:t>
            </a:r>
            <a:r>
              <a:rPr lang="en-GB" sz="450" b="1" kern="100" spc="-46" dirty="0">
                <a:latin typeface="Verdana" panose="020B0604030504040204" pitchFamily="34" charset="0"/>
                <a:ea typeface="Verdana" panose="020B0604030504040204" pitchFamily="34" charset="0"/>
              </a:rPr>
              <a:t>Bits</a:t>
            </a:r>
            <a:r>
              <a:rPr lang="en-GB" sz="450" kern="100" spc="-46" dirty="0">
                <a:latin typeface="Verdana" panose="020B0604030504040204" pitchFamily="34" charset="0"/>
                <a:ea typeface="Verdana" panose="020B0604030504040204" pitchFamily="34" charset="0"/>
              </a:rPr>
              <a:t>. </a:t>
            </a:r>
            <a:r>
              <a:rPr lang="en-GB" sz="450" i="1" kern="100" spc="-46" dirty="0">
                <a:latin typeface="Verdana" panose="020B0604030504040204" pitchFamily="34" charset="0"/>
                <a:ea typeface="Verdana" panose="020B0604030504040204" pitchFamily="34" charset="0"/>
              </a:rPr>
              <a:t>Kibibyte = 1024 Bytes. </a:t>
            </a:r>
          </a:p>
          <a:p>
            <a:r>
              <a:rPr lang="en-GB" sz="450" b="1" u="sng" kern="100" spc="-46" dirty="0">
                <a:latin typeface="Verdana" panose="020B0604030504040204" pitchFamily="34" charset="0"/>
                <a:ea typeface="Verdana" panose="020B0604030504040204" pitchFamily="34" charset="0"/>
              </a:rPr>
              <a:t>Formulae:</a:t>
            </a:r>
            <a:r>
              <a:rPr lang="en-GB" sz="450" b="1"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L: bits,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 time when data sent,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time when first part received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:time when data wholly received.</a:t>
            </a:r>
          </a:p>
          <a:p>
            <a:r>
              <a:rPr lang="en-GB" sz="450" b="1" kern="100" spc="-46" dirty="0">
                <a:latin typeface="Verdana" panose="020B0604030504040204" pitchFamily="34" charset="0"/>
                <a:ea typeface="Verdana" panose="020B0604030504040204" pitchFamily="34" charset="0"/>
              </a:rPr>
              <a:t>1) Throughput</a:t>
            </a:r>
            <a:r>
              <a:rPr lang="en-GB" sz="450" kern="100" spc="-46" dirty="0">
                <a:latin typeface="Verdana" panose="020B0604030504040204" pitchFamily="34" charset="0"/>
                <a:ea typeface="Verdana" panose="020B0604030504040204" pitchFamily="34" charset="0"/>
              </a:rPr>
              <a:t> = transferred bits/time (link bandwidth):</a:t>
            </a:r>
          </a:p>
          <a:p>
            <a:r>
              <a:rPr lang="en-GB" sz="450" kern="100" spc="-46" dirty="0">
                <a:latin typeface="Verdana" panose="020B0604030504040204" pitchFamily="34" charset="0"/>
                <a:ea typeface="Verdana" panose="020B0604030504040204" pitchFamily="34" charset="0"/>
              </a:rPr>
              <a:t>R = L /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Actual value, Bandwidth</a:t>
            </a:r>
            <a:r>
              <a:rPr lang="en-GB" sz="450" kern="100" spc="-46" dirty="0">
                <a:latin typeface="Verdana" panose="020B0604030504040204" pitchFamily="34" charset="0"/>
                <a:ea typeface="Verdana" panose="020B0604030504040204" pitchFamily="34" charset="0"/>
              </a:rPr>
              <a:t> is just maximum possible throughput. Input throughput=output.</a:t>
            </a:r>
          </a:p>
          <a:p>
            <a:r>
              <a:rPr lang="en-GB" sz="450" b="1" kern="100" spc="-46" dirty="0">
                <a:latin typeface="Verdana" panose="020B0604030504040204" pitchFamily="34" charset="0"/>
                <a:ea typeface="Verdana" panose="020B0604030504040204" pitchFamily="34" charset="0"/>
              </a:rPr>
              <a:t>2) Latency </a:t>
            </a:r>
            <a:r>
              <a:rPr lang="en-GB" sz="450" kern="100" spc="-46" dirty="0">
                <a:latin typeface="Verdana" panose="020B0604030504040204" pitchFamily="34" charset="0"/>
                <a:ea typeface="Verdana" panose="020B0604030504040204" pitchFamily="34" charset="0"/>
              </a:rPr>
              <a:t>= time taken for a single bit to be transmitted (propagation delay): d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3) Packetization</a:t>
            </a:r>
            <a:r>
              <a:rPr lang="en-GB" sz="450" kern="100" spc="-46" dirty="0">
                <a:latin typeface="Verdana" panose="020B0604030504040204" pitchFamily="34" charset="0"/>
                <a:ea typeface="Verdana" panose="020B0604030504040204" pitchFamily="34" charset="0"/>
              </a:rPr>
              <a:t>: transmission/</a:t>
            </a:r>
            <a:r>
              <a:rPr lang="en-GB" sz="450" kern="100" spc="-46" dirty="0" err="1">
                <a:latin typeface="Verdana" panose="020B0604030504040204" pitchFamily="34" charset="0"/>
                <a:ea typeface="Verdana" panose="020B0604030504040204" pitchFamily="34" charset="0"/>
              </a:rPr>
              <a:t>store&amp;forward</a:t>
            </a:r>
            <a:r>
              <a:rPr lang="en-GB" sz="450" kern="100" spc="-46" dirty="0">
                <a:latin typeface="Verdana" panose="020B0604030504040204" pitchFamily="34" charset="0"/>
                <a:ea typeface="Verdana" panose="020B0604030504040204" pitchFamily="34" charset="0"/>
              </a:rPr>
              <a:t> delay: L/R</a:t>
            </a:r>
          </a:p>
          <a:p>
            <a:r>
              <a:rPr lang="en-GB" sz="450" b="1" kern="100" spc="-46" dirty="0">
                <a:latin typeface="Verdana" panose="020B0604030504040204" pitchFamily="34" charset="0"/>
                <a:ea typeface="Verdana" panose="020B0604030504040204" pitchFamily="34" charset="0"/>
              </a:rPr>
              <a:t>4) Transfer Time</a:t>
            </a:r>
            <a:r>
              <a:rPr lang="en-GB" sz="450" kern="100" spc="-46" dirty="0">
                <a:latin typeface="Verdana" panose="020B0604030504040204" pitchFamily="34" charset="0"/>
                <a:ea typeface="Verdana" panose="020B0604030504040204" pitchFamily="34" charset="0"/>
              </a:rPr>
              <a:t>: send time per bit: d + L/R (</a:t>
            </a:r>
            <a:r>
              <a:rPr lang="en-GB" sz="450" kern="100" spc="-46" dirty="0" err="1">
                <a:latin typeface="Verdana" panose="020B0604030504040204" pitchFamily="34" charset="0"/>
                <a:ea typeface="Verdana" panose="020B0604030504040204" pitchFamily="34" charset="0"/>
              </a:rPr>
              <a:t>latency+packzation</a:t>
            </a:r>
            <a:r>
              <a:rPr lang="en-GB" sz="450" kern="100" spc="-46" dirty="0">
                <a:latin typeface="Verdana" panose="020B0604030504040204" pitchFamily="34" charset="0"/>
                <a:ea typeface="Verdana" panose="020B0604030504040204" pitchFamily="34" charset="0"/>
              </a:rPr>
              <a:t>)</a:t>
            </a:r>
          </a:p>
          <a:p>
            <a:r>
              <a:rPr lang="en-GB" sz="450" b="1" u="sng" kern="100" spc="-46" dirty="0">
                <a:latin typeface="Verdana" panose="020B0604030504040204" pitchFamily="34" charset="0"/>
                <a:ea typeface="Verdana" panose="020B0604030504040204" pitchFamily="34" charset="0"/>
              </a:rPr>
              <a:t>1.5.1) Processing Delay</a:t>
            </a:r>
          </a:p>
          <a:p>
            <a:r>
              <a:rPr lang="en-GB" sz="450" b="1" kern="100" spc="-46" dirty="0">
                <a:latin typeface="Verdana" panose="020B0604030504040204" pitchFamily="34" charset="0"/>
                <a:ea typeface="Verdana" panose="020B0604030504040204" pitchFamily="34" charset="0"/>
              </a:rPr>
              <a:t>1) </a:t>
            </a:r>
            <a:r>
              <a:rPr lang="en-GB" sz="450" kern="100" spc="-46" dirty="0">
                <a:latin typeface="Verdana" panose="020B0604030504040204" pitchFamily="34" charset="0"/>
                <a:ea typeface="Verdana" panose="020B0604030504040204" pitchFamily="34" charset="0"/>
              </a:rPr>
              <a:t>When we send data to a router we have </a:t>
            </a:r>
            <a:r>
              <a:rPr lang="en-GB" sz="450" b="1" kern="100" spc="-46" dirty="0">
                <a:latin typeface="Verdana" panose="020B0604030504040204" pitchFamily="34" charset="0"/>
                <a:ea typeface="Verdana" panose="020B0604030504040204" pitchFamily="34" charset="0"/>
              </a:rPr>
              <a:t>Processing Delay </a:t>
            </a:r>
            <a:r>
              <a:rPr lang="en-GB" sz="450" kern="100" spc="-46" dirty="0">
                <a:latin typeface="Verdana" panose="020B0604030504040204" pitchFamily="34" charset="0"/>
                <a:ea typeface="Verdana" panose="020B0604030504040204" pitchFamily="34" charset="0"/>
              </a:rPr>
              <a:t>(it does some work/computes route), small &amp; </a:t>
            </a:r>
            <a:r>
              <a:rPr lang="en-GB" sz="450" b="1" kern="100" spc="-46" dirty="0">
                <a:latin typeface="Verdana" panose="020B0604030504040204" pitchFamily="34" charset="0"/>
                <a:ea typeface="Verdana" panose="020B0604030504040204" pitchFamily="34" charset="0"/>
              </a:rPr>
              <a:t>Queueing Delay </a:t>
            </a:r>
            <a:r>
              <a:rPr lang="en-GB" sz="450" kern="100" spc="-46" dirty="0">
                <a:latin typeface="Verdana" panose="020B0604030504040204" pitchFamily="34" charset="0"/>
                <a:ea typeface="Verdana" panose="020B0604030504040204" pitchFamily="34" charset="0"/>
              </a:rPr>
              <a:t>– has to do other work first, packet might wait for a long time / get dropped. R = link bandwidth (b/s), L = packet length (b), </a:t>
            </a:r>
          </a:p>
          <a:p>
            <a:r>
              <a:rPr lang="en-GB" sz="450" kern="100" spc="-46" dirty="0">
                <a:latin typeface="Verdana" panose="020B0604030504040204" pitchFamily="34" charset="0"/>
                <a:ea typeface="Verdana" panose="020B0604030504040204" pitchFamily="34" charset="0"/>
              </a:rPr>
              <a:t>a = average packet arrival rate. </a:t>
            </a:r>
            <a:endParaRPr lang="en-GB" sz="450" b="1"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Traffic Intensity (TI)</a:t>
            </a:r>
            <a:r>
              <a:rPr lang="en-GB" sz="450" kern="100" spc="-46" dirty="0">
                <a:latin typeface="Verdana" panose="020B0604030504040204" pitchFamily="34" charset="0"/>
                <a:ea typeface="Verdana" panose="020B0604030504040204" pitchFamily="34" charset="0"/>
              </a:rPr>
              <a:t> = La / R.</a:t>
            </a:r>
          </a:p>
          <a:p>
            <a:r>
              <a:rPr lang="en-GB" sz="450" kern="100" spc="-46" dirty="0">
                <a:latin typeface="Verdana" panose="020B0604030504040204" pitchFamily="34" charset="0"/>
                <a:ea typeface="Verdana" panose="020B0604030504040204" pitchFamily="34" charset="0"/>
              </a:rPr>
              <a:t>Small Delay </a:t>
            </a:r>
            <a:r>
              <a:rPr lang="en-GB" sz="450" kern="100" spc="-46" dirty="0">
                <a:latin typeface="Verdana" panose="020B0604030504040204" pitchFamily="34" charset="0"/>
                <a:ea typeface="Verdana" panose="020B0604030504040204" pitchFamily="34" charset="0"/>
                <a:sym typeface="Wingdings" panose="05000000000000000000" pitchFamily="2" charset="2"/>
              </a:rPr>
              <a:t> TI ≈</a:t>
            </a:r>
            <a:r>
              <a:rPr lang="en-GB" sz="450" b="1" kern="100" spc="-46" dirty="0">
                <a:latin typeface="Verdana" panose="020B0604030504040204" pitchFamily="34" charset="0"/>
                <a:ea typeface="Verdana" panose="020B0604030504040204" pitchFamily="34" charset="0"/>
                <a:sym typeface="Wingdings" panose="05000000000000000000" pitchFamily="2" charset="2"/>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0. Large  TI ≈ 1. TI &gt; 1 ∞ Delay, packets will be dropped. </a:t>
            </a:r>
            <a:r>
              <a:rPr lang="en-GB" sz="450" b="1" u="sng" kern="100" spc="-46" dirty="0">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latin typeface="Verdana" panose="020B0604030504040204" pitchFamily="34" charset="0"/>
                <a:ea typeface="Verdana" panose="020B0604030504040204" pitchFamily="34" charset="0"/>
                <a:sym typeface="Wingdings" panose="05000000000000000000" pitchFamily="2" charset="2"/>
              </a:rPr>
              <a:t> Internet Apps are end system apps/proc-</a:t>
            </a:r>
            <a:r>
              <a:rPr lang="en-GB" sz="450" kern="100" spc="-46" dirty="0" err="1">
                <a:latin typeface="Verdana" panose="020B0604030504040204" pitchFamily="34" charset="0"/>
                <a:ea typeface="Verdana" panose="020B0604030504040204" pitchFamily="34" charset="0"/>
                <a:sym typeface="Wingdings" panose="05000000000000000000" pitchFamily="2" charset="2"/>
              </a:rPr>
              <a:t>esses</a:t>
            </a:r>
            <a:r>
              <a:rPr lang="en-GB" sz="450" kern="100" spc="-46" dirty="0">
                <a:latin typeface="Verdana" panose="020B0604030504040204" pitchFamily="34" charset="0"/>
                <a:ea typeface="Verdana" panose="020B0604030504040204" pitchFamily="34" charset="0"/>
                <a:sym typeface="Wingdings" panose="05000000000000000000" pitchFamily="2" charset="2"/>
              </a:rPr>
              <a:t>. Processes run on diff hardware/OS</a:t>
            </a:r>
            <a:endParaRPr lang="en-GB" sz="450" b="1" u="sng" kern="100" spc="-46"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9761B74-59A1-5D41-32BD-A348A73F4F6B}"/>
              </a:ext>
            </a:extLst>
          </p:cNvPr>
          <p:cNvSpPr txBox="1"/>
          <p:nvPr/>
        </p:nvSpPr>
        <p:spPr>
          <a:xfrm>
            <a:off x="1527392" y="-53975"/>
            <a:ext cx="1818003" cy="7640553"/>
          </a:xfrm>
          <a:prstGeom prst="rect">
            <a:avLst/>
          </a:prstGeom>
          <a:noFill/>
        </p:spPr>
        <p:txBody>
          <a:bodyPr wrap="square" rtlCol="0">
            <a:spAutoFit/>
          </a:bodyPr>
          <a:lstStyle/>
          <a:p>
            <a:r>
              <a:rPr lang="en-GB" sz="450" b="1" u="sng" kern="100" spc="-46" dirty="0">
                <a:solidFill>
                  <a:srgbClr val="0070C0"/>
                </a:solidFill>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solidFill>
                  <a:srgbClr val="0070C0"/>
                </a:solidFill>
                <a:latin typeface="Verdana" panose="020B0604030504040204" pitchFamily="34" charset="0"/>
                <a:ea typeface="Verdana" panose="020B0604030504040204" pitchFamily="34" charset="0"/>
                <a:sym typeface="Wingdings" panose="05000000000000000000" pitchFamily="2" charset="2"/>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Internet Apps are end </a:t>
            </a:r>
            <a:r>
              <a:rPr lang="en-GB" sz="450" kern="100" spc="-46" dirty="0">
                <a:solidFill>
                  <a:schemeClr val="accent1"/>
                </a:solidFill>
                <a:latin typeface="Verdana" panose="020B0604030504040204" pitchFamily="34" charset="0"/>
                <a:ea typeface="Verdana" panose="020B0604030504040204" pitchFamily="34" charset="0"/>
                <a:sym typeface="Wingdings" panose="05000000000000000000" pitchFamily="2" charset="2"/>
              </a:rPr>
              <a:t>system apps/processes. </a:t>
            </a:r>
            <a:r>
              <a:rPr lang="en-GB" sz="450" kern="100" spc="-46" dirty="0">
                <a:latin typeface="Verdana" panose="020B0604030504040204" pitchFamily="34" charset="0"/>
                <a:ea typeface="Verdana" panose="020B0604030504040204" pitchFamily="34" charset="0"/>
                <a:sym typeface="Wingdings" panose="05000000000000000000" pitchFamily="2" charset="2"/>
              </a:rPr>
              <a:t>Processes may exchange messages which act as inputs to others. Processes run on diff hardware/OS, but they must be able to address one another to communicate. Protocols give layer a of abstraction.</a:t>
            </a:r>
          </a:p>
          <a:p>
            <a:r>
              <a:rPr lang="en-GB" sz="450" kern="100" spc="-46" dirty="0">
                <a:latin typeface="Verdana" panose="020B0604030504040204" pitchFamily="34" charset="0"/>
                <a:ea typeface="Verdana" panose="020B0604030504040204" pitchFamily="34" charset="0"/>
                <a:sym typeface="Wingdings" panose="05000000000000000000" pitchFamily="2" charset="2"/>
              </a:rPr>
              <a:t>End systems might have multiple processes that are networking – we distinguish them by their </a:t>
            </a:r>
            <a:r>
              <a:rPr lang="en-GB" sz="450" b="1" kern="100" spc="-46" dirty="0">
                <a:latin typeface="Verdana" panose="020B0604030504040204" pitchFamily="34" charset="0"/>
                <a:ea typeface="Verdana" panose="020B0604030504040204" pitchFamily="34" charset="0"/>
                <a:sym typeface="Wingdings" panose="05000000000000000000" pitchFamily="2" charset="2"/>
              </a:rPr>
              <a:t>port number </a:t>
            </a:r>
            <a:r>
              <a:rPr lang="en-GB" sz="450" kern="100" spc="-46" dirty="0">
                <a:latin typeface="Verdana" panose="020B0604030504040204" pitchFamily="34" charset="0"/>
                <a:ea typeface="Verdana" panose="020B0604030504040204" pitchFamily="34" charset="0"/>
                <a:sym typeface="Wingdings" panose="05000000000000000000" pitchFamily="2" charset="2"/>
              </a:rPr>
              <a:t>(used by </a:t>
            </a:r>
            <a:r>
              <a:rPr lang="en-GB" sz="450" kern="100" spc="-46" dirty="0" err="1">
                <a:solidFill>
                  <a:srgbClr val="00B050"/>
                </a:solidFill>
                <a:latin typeface="Verdana" panose="020B0604030504040204" pitchFamily="34" charset="0"/>
                <a:ea typeface="Verdana" panose="020B0604030504040204" pitchFamily="34" charset="0"/>
                <a:sym typeface="Wingdings" panose="05000000000000000000" pitchFamily="2" charset="2"/>
              </a:rPr>
              <a:t>TLayer</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Between two communication processes there are two roles:</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1) Client: </a:t>
            </a:r>
            <a:r>
              <a:rPr lang="en-GB" sz="450" kern="100" spc="-46" dirty="0">
                <a:latin typeface="Verdana" panose="020B0604030504040204" pitchFamily="34" charset="0"/>
                <a:ea typeface="Verdana" panose="020B0604030504040204" pitchFamily="34" charset="0"/>
                <a:sym typeface="Wingdings" panose="05000000000000000000" pitchFamily="2" charset="2"/>
              </a:rPr>
              <a:t>Initiates communication. If on a </a:t>
            </a:r>
            <a:r>
              <a:rPr lang="en-GB" sz="450" kern="100" spc="-46" dirty="0">
                <a:solidFill>
                  <a:srgbClr val="00B050"/>
                </a:solidFill>
                <a:latin typeface="Verdana" panose="020B0604030504040204" pitchFamily="34" charset="0"/>
                <a:ea typeface="Verdana" panose="020B0604030504040204" pitchFamily="34" charset="0"/>
                <a:sym typeface="Wingdings" panose="05000000000000000000" pitchFamily="2" charset="2"/>
              </a:rPr>
              <a:t>connection oriented </a:t>
            </a:r>
            <a:r>
              <a:rPr lang="en-GB" sz="450" kern="100" spc="-46" dirty="0">
                <a:latin typeface="Verdana" panose="020B0604030504040204" pitchFamily="34" charset="0"/>
                <a:ea typeface="Verdana" panose="020B0604030504040204" pitchFamily="34" charset="0"/>
                <a:sym typeface="Wingdings" panose="05000000000000000000" pitchFamily="2" charset="2"/>
              </a:rPr>
              <a:t>service, the client establishes this connection. </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Using Sockets: </a:t>
            </a:r>
            <a:r>
              <a:rPr lang="en-GB" sz="450" kern="100" spc="-46" dirty="0">
                <a:latin typeface="Verdana" panose="020B0604030504040204" pitchFamily="34" charset="0"/>
                <a:ea typeface="Verdana" panose="020B0604030504040204" pitchFamily="34" charset="0"/>
                <a:sym typeface="Wingdings" panose="05000000000000000000" pitchFamily="2" charset="2"/>
              </a:rPr>
              <a:t>Creates Socket C by connecting to server, Use C by writing/reading to/from, Disconnect and destroy C.</a:t>
            </a:r>
            <a:endParaRPr lang="en-GB" sz="450" b="1" kern="100" spc="-46" dirty="0">
              <a:latin typeface="Verdana" panose="020B0604030504040204" pitchFamily="34" charset="0"/>
              <a:ea typeface="Verdana" panose="020B0604030504040204" pitchFamily="34" charset="0"/>
              <a:sym typeface="Wingdings" panose="05000000000000000000" pitchFamily="2" charset="2"/>
            </a:endParaRPr>
          </a:p>
          <a:p>
            <a:r>
              <a:rPr lang="en-GB" sz="450" b="1" kern="100" spc="-46" dirty="0">
                <a:latin typeface="Verdana" panose="020B0604030504040204" pitchFamily="34" charset="0"/>
                <a:ea typeface="Verdana" panose="020B0604030504040204" pitchFamily="34" charset="0"/>
                <a:sym typeface="Wingdings" panose="05000000000000000000" pitchFamily="2" charset="2"/>
              </a:rPr>
              <a:t>2) Server: </a:t>
            </a:r>
            <a:r>
              <a:rPr lang="en-GB" sz="450" kern="100" spc="-46" dirty="0">
                <a:latin typeface="Verdana" panose="020B0604030504040204" pitchFamily="34" charset="0"/>
                <a:ea typeface="Verdana" panose="020B0604030504040204" pitchFamily="34" charset="0"/>
                <a:sym typeface="Wingdings" panose="05000000000000000000" pitchFamily="2" charset="2"/>
              </a:rPr>
              <a:t>Waits to be connected to/for communication. If on a connection oriented service, the server passively accepts conn. </a:t>
            </a:r>
            <a:r>
              <a:rPr lang="en-GB" sz="450" kern="100" spc="-46" dirty="0" err="1">
                <a:latin typeface="Verdana" panose="020B0604030504040204" pitchFamily="34" charset="0"/>
                <a:ea typeface="Verdana" panose="020B0604030504040204" pitchFamily="34" charset="0"/>
                <a:sym typeface="Wingdings" panose="05000000000000000000" pitchFamily="2" charset="2"/>
              </a:rPr>
              <a:t>reqs</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If apps have processes acting both as Client and Server, it’s P2P arch.</a:t>
            </a:r>
          </a:p>
          <a:p>
            <a:r>
              <a:rPr lang="en-GB" sz="450" b="1" kern="100" spc="-46" dirty="0">
                <a:latin typeface="Verdana" panose="020B0604030504040204" pitchFamily="34" charset="0"/>
                <a:ea typeface="Verdana" panose="020B0604030504040204" pitchFamily="34" charset="0"/>
              </a:rPr>
              <a:t>Using Sockets: </a:t>
            </a:r>
            <a:r>
              <a:rPr lang="en-GB" sz="450" kern="100" spc="-46" dirty="0">
                <a:latin typeface="Verdana" panose="020B0604030504040204" pitchFamily="34" charset="0"/>
                <a:ea typeface="Verdana" panose="020B0604030504040204" pitchFamily="34" charset="0"/>
              </a:rPr>
              <a:t>Create Socket S by accepting connection on port P. R/W data from socket to use it. Disconnect and Destroy S</a:t>
            </a:r>
          </a:p>
          <a:p>
            <a:r>
              <a:rPr lang="en-GB" sz="450" b="1" u="sng" kern="100" spc="-46" dirty="0">
                <a:latin typeface="Verdana" panose="020B0604030504040204" pitchFamily="34" charset="0"/>
                <a:ea typeface="Verdana" panose="020B0604030504040204" pitchFamily="34" charset="0"/>
              </a:rPr>
              <a:t>2.1) World Wide Web: </a:t>
            </a:r>
            <a:r>
              <a:rPr lang="en-GB" sz="450" kern="100" spc="-46" dirty="0">
                <a:latin typeface="Verdana" panose="020B0604030504040204" pitchFamily="34" charset="0"/>
                <a:ea typeface="Verdana" panose="020B0604030504040204" pitchFamily="34" charset="0"/>
              </a:rPr>
              <a:t>Based on </a:t>
            </a:r>
            <a:r>
              <a:rPr lang="en-GB" sz="450" b="1" kern="100" spc="-46" dirty="0">
                <a:latin typeface="Verdana" panose="020B0604030504040204" pitchFamily="34" charset="0"/>
                <a:ea typeface="Verdana" panose="020B0604030504040204" pitchFamily="34" charset="0"/>
              </a:rPr>
              <a:t>hypertext/links. </a:t>
            </a:r>
            <a:r>
              <a:rPr lang="en-GB" sz="450" kern="100" spc="-46" dirty="0">
                <a:latin typeface="Verdana" panose="020B0604030504040204" pitchFamily="34" charset="0"/>
                <a:ea typeface="Verdana" panose="020B0604030504040204" pitchFamily="34" charset="0"/>
              </a:rPr>
              <a:t>Glorified FTP, transfers </a:t>
            </a:r>
            <a:r>
              <a:rPr lang="en-GB" sz="450" b="1" kern="100" spc="-46" dirty="0">
                <a:latin typeface="Verdana" panose="020B0604030504040204" pitchFamily="34" charset="0"/>
                <a:ea typeface="Verdana" panose="020B0604030504040204" pitchFamily="34" charset="0"/>
              </a:rPr>
              <a:t>plaintext web files</a:t>
            </a:r>
            <a:r>
              <a:rPr lang="en-GB" sz="450" kern="100" spc="-46" dirty="0">
                <a:latin typeface="Verdana" panose="020B0604030504040204" pitchFamily="34" charset="0"/>
                <a:ea typeface="Verdana" panose="020B0604030504040204" pitchFamily="34" charset="0"/>
              </a:rPr>
              <a:t>. Success </a:t>
            </a:r>
            <a:r>
              <a:rPr lang="en-GB" sz="450" kern="100" spc="-46" dirty="0" err="1">
                <a:latin typeface="Verdana" panose="020B0604030504040204" pitchFamily="34" charset="0"/>
                <a:ea typeface="Verdana" panose="020B0604030504040204" pitchFamily="34" charset="0"/>
              </a:rPr>
              <a:t>bc</a:t>
            </a:r>
            <a:r>
              <a:rPr lang="en-GB" sz="450" kern="100" spc="-46" dirty="0">
                <a:latin typeface="Verdana" panose="020B0604030504040204" pitchFamily="34" charset="0"/>
                <a:ea typeface="Verdana" panose="020B0604030504040204" pitchFamily="34" charset="0"/>
              </a:rPr>
              <a:t> of: simplicity of HTML and HTTP (Stateless Protocol). Easy to learn/use, GUI Browsers.</a:t>
            </a:r>
            <a:endParaRPr lang="en-GB" sz="450" b="1" u="sng" kern="100" spc="-46" dirty="0">
              <a:latin typeface="Verdana" panose="020B0604030504040204" pitchFamily="34" charset="0"/>
              <a:ea typeface="Verdana" panose="020B0604030504040204" pitchFamily="34" charset="0"/>
            </a:endParaRPr>
          </a:p>
          <a:p>
            <a:r>
              <a:rPr lang="en-GB" sz="450" b="1" u="sng" kern="100" spc="-46" dirty="0">
                <a:solidFill>
                  <a:srgbClr val="0070C0"/>
                </a:solidFill>
                <a:latin typeface="Verdana" panose="020B0604030504040204" pitchFamily="34" charset="0"/>
                <a:ea typeface="Verdana" panose="020B0604030504040204" pitchFamily="34" charset="0"/>
              </a:rPr>
              <a:t>2.2) Web Terminology:</a:t>
            </a:r>
          </a:p>
          <a:p>
            <a:r>
              <a:rPr lang="en-GB" sz="450" b="1" kern="100" spc="-46" dirty="0">
                <a:latin typeface="Verdana" panose="020B0604030504040204" pitchFamily="34" charset="0"/>
                <a:ea typeface="Verdana" panose="020B0604030504040204" pitchFamily="34" charset="0"/>
              </a:rPr>
              <a:t>Document</a:t>
            </a:r>
            <a:r>
              <a:rPr lang="en-GB" sz="450" kern="100" spc="-46" dirty="0">
                <a:latin typeface="Verdana" panose="020B0604030504040204" pitchFamily="34" charset="0"/>
                <a:ea typeface="Verdana" panose="020B0604030504040204" pitchFamily="34" charset="0"/>
              </a:rPr>
              <a:t>: A webpage, a website containing several. </a:t>
            </a:r>
          </a:p>
          <a:p>
            <a:r>
              <a:rPr lang="en-GB" sz="450" b="1" kern="100" spc="-46" dirty="0">
                <a:latin typeface="Verdana" panose="020B0604030504040204" pitchFamily="34" charset="0"/>
                <a:ea typeface="Verdana" panose="020B0604030504040204" pitchFamily="34" charset="0"/>
              </a:rPr>
              <a:t>Objects</a:t>
            </a:r>
            <a:r>
              <a:rPr lang="en-GB" sz="450" kern="100" spc="-46" dirty="0">
                <a:latin typeface="Verdana" panose="020B0604030504040204" pitchFamily="34" charset="0"/>
                <a:ea typeface="Verdana" panose="020B0604030504040204" pitchFamily="34" charset="0"/>
              </a:rPr>
              <a:t>: A file, documents may contain several (HTML, JS, video). </a:t>
            </a:r>
            <a:r>
              <a:rPr lang="en-GB" sz="450" b="1" kern="100" spc="-46" dirty="0">
                <a:latin typeface="Verdana" panose="020B0604030504040204" pitchFamily="34" charset="0"/>
                <a:ea typeface="Verdana" panose="020B0604030504040204" pitchFamily="34" charset="0"/>
              </a:rPr>
              <a:t>URL</a:t>
            </a:r>
            <a:r>
              <a:rPr lang="en-GB" sz="450" kern="100" spc="-46" dirty="0">
                <a:latin typeface="Verdana" panose="020B0604030504040204" pitchFamily="34" charset="0"/>
                <a:ea typeface="Verdana" panose="020B0604030504040204" pitchFamily="34" charset="0"/>
              </a:rPr>
              <a:t>: Uniform Resource Locator (specifies the address of an object). </a:t>
            </a:r>
            <a:r>
              <a:rPr lang="en-GB" sz="450" b="1" kern="100" spc="-46" dirty="0">
                <a:latin typeface="Verdana" panose="020B0604030504040204" pitchFamily="34" charset="0"/>
                <a:ea typeface="Verdana" panose="020B0604030504040204" pitchFamily="34" charset="0"/>
              </a:rPr>
              <a:t>Browser</a:t>
            </a:r>
            <a:r>
              <a:rPr lang="en-GB" sz="450" kern="100" spc="-46" dirty="0">
                <a:latin typeface="Verdana" panose="020B0604030504040204" pitchFamily="34" charset="0"/>
                <a:ea typeface="Verdana" panose="020B0604030504040204" pitchFamily="34" charset="0"/>
              </a:rPr>
              <a:t>: Program to request, receive docs and process the document to display graphically. </a:t>
            </a:r>
          </a:p>
          <a:p>
            <a:r>
              <a:rPr lang="en-GB" sz="450" b="1" kern="100" spc="-46" dirty="0">
                <a:latin typeface="Verdana" panose="020B0604030504040204" pitchFamily="34" charset="0"/>
                <a:ea typeface="Verdana" panose="020B0604030504040204" pitchFamily="34" charset="0"/>
              </a:rPr>
              <a:t>Web Server: </a:t>
            </a:r>
            <a:r>
              <a:rPr lang="en-GB" sz="450" kern="100" spc="-46" dirty="0">
                <a:latin typeface="Verdana" panose="020B0604030504040204" pitchFamily="34" charset="0"/>
                <a:ea typeface="Verdana" panose="020B0604030504040204" pitchFamily="34" charset="0"/>
              </a:rPr>
              <a:t>An </a:t>
            </a:r>
            <a:r>
              <a:rPr lang="en-GB" sz="450" kern="100" spc="-46" dirty="0">
                <a:solidFill>
                  <a:schemeClr val="accent1"/>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containing document and objects, serving them to clients over HTTP.</a:t>
            </a:r>
          </a:p>
          <a:p>
            <a:r>
              <a:rPr lang="en-GB" sz="450" b="1" u="sng" kern="100" spc="-46" dirty="0">
                <a:solidFill>
                  <a:srgbClr val="0070C0"/>
                </a:solidFill>
                <a:latin typeface="Verdana" panose="020B0604030504040204" pitchFamily="34" charset="0"/>
                <a:ea typeface="Verdana" panose="020B0604030504040204" pitchFamily="34" charset="0"/>
              </a:rPr>
              <a:t>2.3) HTTP:</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Use </a:t>
            </a:r>
            <a:r>
              <a:rPr lang="en-GB" sz="450" kern="100" spc="-46" dirty="0">
                <a:solidFill>
                  <a:srgbClr val="00B050"/>
                </a:solidFill>
                <a:latin typeface="Verdana" panose="020B0604030504040204" pitchFamily="34" charset="0"/>
                <a:ea typeface="Verdana" panose="020B0604030504040204" pitchFamily="34" charset="0"/>
              </a:rPr>
              <a:t>connection-oriented</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(TCP)</a:t>
            </a:r>
            <a:r>
              <a:rPr lang="en-GB" sz="450" kern="100" spc="-46" dirty="0" err="1">
                <a:latin typeface="Verdana" panose="020B0604030504040204" pitchFamily="34" charset="0"/>
                <a:ea typeface="Verdana" panose="020B0604030504040204" pitchFamily="34" charset="0"/>
              </a:rPr>
              <a:t>tho</a:t>
            </a:r>
            <a:r>
              <a:rPr lang="en-GB" sz="450" kern="100" spc="-46" dirty="0">
                <a:latin typeface="Verdana" panose="020B0604030504040204" pitchFamily="34" charset="0"/>
                <a:ea typeface="Verdana" panose="020B0604030504040204" pitchFamily="34" charset="0"/>
              </a:rPr>
              <a:t> works w/UDP.</a:t>
            </a:r>
          </a:p>
          <a:p>
            <a:r>
              <a:rPr lang="en-GB" sz="450" b="1" kern="100" spc="-46" dirty="0">
                <a:latin typeface="Verdana" panose="020B0604030504040204" pitchFamily="34" charset="0"/>
                <a:ea typeface="Verdana" panose="020B0604030504040204" pitchFamily="34" charset="0"/>
              </a:rPr>
              <a:t>Stateless, </a:t>
            </a:r>
            <a:r>
              <a:rPr lang="en-GB" sz="450" kern="100" spc="-46" dirty="0">
                <a:latin typeface="Verdana" panose="020B0604030504040204" pitchFamily="34" charset="0"/>
                <a:ea typeface="Verdana" panose="020B0604030504040204" pitchFamily="34" charset="0"/>
              </a:rPr>
              <a:t>each request and response is a single unit, if a request is dropped no others are affected.</a:t>
            </a:r>
          </a:p>
          <a:p>
            <a:r>
              <a:rPr lang="en-GB" sz="450" b="1" kern="100" spc="-46" dirty="0">
                <a:latin typeface="Verdana" panose="020B0604030504040204" pitchFamily="34" charset="0"/>
                <a:ea typeface="Verdana" panose="020B0604030504040204" pitchFamily="34" charset="0"/>
              </a:rPr>
              <a:t>1) HTTP /1.0: </a:t>
            </a:r>
            <a:r>
              <a:rPr lang="en-GB" sz="450" kern="100" spc="-46" dirty="0">
                <a:latin typeface="Verdana" panose="020B0604030504040204" pitchFamily="34" charset="0"/>
                <a:ea typeface="Verdana" panose="020B0604030504040204" pitchFamily="34" charset="0"/>
              </a:rPr>
              <a:t>Uses one TCP connection per object. Inefficient, requires many objects to be spawned and destroyed.</a:t>
            </a:r>
          </a:p>
          <a:p>
            <a:r>
              <a:rPr lang="en-GB" sz="450" b="1" kern="100" spc="-46" dirty="0">
                <a:latin typeface="Verdana" panose="020B0604030504040204" pitchFamily="34" charset="0"/>
                <a:ea typeface="Verdana" panose="020B0604030504040204" pitchFamily="34" charset="0"/>
              </a:rPr>
              <a:t>2) HTTP /1.1:</a:t>
            </a:r>
            <a:r>
              <a:rPr lang="en-GB" sz="450" kern="100" spc="-46" dirty="0">
                <a:latin typeface="Verdana" panose="020B0604030504040204" pitchFamily="34" charset="0"/>
                <a:ea typeface="Verdana" panose="020B0604030504040204" pitchFamily="34" charset="0"/>
              </a:rPr>
              <a:t> Most popular. Same TCP connection issues multiple requests and responses. Default is persistent communication, but  request with “Connection: close” closes it after </a:t>
            </a:r>
            <a:r>
              <a:rPr lang="en-GB" sz="450" kern="100" spc="-46" dirty="0" err="1">
                <a:latin typeface="Verdana" panose="020B0604030504040204" pitchFamily="34" charset="0"/>
                <a:ea typeface="Verdana" panose="020B0604030504040204" pitchFamily="34" charset="0"/>
              </a:rPr>
              <a:t>reqs</a:t>
            </a:r>
            <a:r>
              <a:rPr lang="en-GB" sz="450" kern="100" spc="-46" dirty="0">
                <a:latin typeface="Verdana" panose="020B0604030504040204" pitchFamily="34" charset="0"/>
                <a:ea typeface="Verdana" panose="020B0604030504040204" pitchFamily="34" charset="0"/>
              </a:rPr>
              <a:t>/responses sent.</a:t>
            </a:r>
          </a:p>
          <a:p>
            <a:r>
              <a:rPr lang="en-GB" sz="450" b="1" kern="100" spc="-46" dirty="0">
                <a:latin typeface="Verdana" panose="020B0604030504040204" pitchFamily="34" charset="0"/>
                <a:ea typeface="Verdana" panose="020B0604030504040204" pitchFamily="34" charset="0"/>
              </a:rPr>
              <a:t>3) HTTP /2: </a:t>
            </a:r>
            <a:r>
              <a:rPr lang="en-GB" sz="450" kern="100" spc="-46" dirty="0">
                <a:latin typeface="Verdana" panose="020B0604030504040204" pitchFamily="34" charset="0"/>
                <a:ea typeface="Verdana" panose="020B0604030504040204" pitchFamily="34" charset="0"/>
              </a:rPr>
              <a:t>Faster. Expected to replace 1.1. Exchanges content in binary, more compact &amp; faster. Fully multiplexed, </a:t>
            </a:r>
            <a:r>
              <a:rPr lang="en-GB" sz="450" b="1" kern="100" spc="-46" dirty="0">
                <a:latin typeface="Verdana" panose="020B0604030504040204" pitchFamily="34" charset="0"/>
                <a:ea typeface="Verdana" panose="020B0604030504040204" pitchFamily="34" charset="0"/>
              </a:rPr>
              <a:t>allows pipelining. </a:t>
            </a:r>
            <a:r>
              <a:rPr lang="en-GB" sz="450" kern="100" spc="-46" dirty="0">
                <a:latin typeface="Verdana" panose="020B0604030504040204" pitchFamily="34" charset="0"/>
                <a:ea typeface="Verdana" panose="020B0604030504040204" pitchFamily="34" charset="0"/>
              </a:rPr>
              <a:t> Can use a single TCP connection with requests in parallel.</a:t>
            </a:r>
          </a:p>
          <a:p>
            <a:r>
              <a:rPr lang="en-GB" sz="450" b="1" kern="100" spc="-46" dirty="0">
                <a:latin typeface="Verdana" panose="020B0604030504040204" pitchFamily="34" charset="0"/>
                <a:ea typeface="Verdana" panose="020B0604030504040204" pitchFamily="34" charset="0"/>
              </a:rPr>
              <a:t>4) HTTP /3: </a:t>
            </a:r>
            <a:r>
              <a:rPr lang="en-GB" sz="450" kern="100" spc="-46" dirty="0">
                <a:latin typeface="Verdana" panose="020B0604030504040204" pitchFamily="34" charset="0"/>
                <a:ea typeface="Verdana" panose="020B0604030504040204" pitchFamily="34" charset="0"/>
              </a:rPr>
              <a:t>Uses UDP for exchanges, faster. Still in development.</a:t>
            </a:r>
          </a:p>
          <a:p>
            <a:r>
              <a:rPr lang="en-GB" sz="450" b="1" u="sng" kern="100" spc="-46" dirty="0">
                <a:solidFill>
                  <a:srgbClr val="0070C0"/>
                </a:solidFill>
                <a:latin typeface="Verdana" panose="020B0604030504040204" pitchFamily="34" charset="0"/>
                <a:ea typeface="Verdana" panose="020B0604030504040204" pitchFamily="34" charset="0"/>
              </a:rPr>
              <a:t>2.4) Anatomy of a HTTP Request / Response</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Request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URL specification, Connection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Content/Feature Negotiation.</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Response</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reply status/value, Conn.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Object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 Specification (type, length), Content (</a:t>
            </a:r>
            <a:r>
              <a:rPr lang="en-GB" sz="450" kern="100" spc="-46" dirty="0" err="1">
                <a:latin typeface="Verdana" panose="020B0604030504040204" pitchFamily="34" charset="0"/>
                <a:ea typeface="Verdana" panose="020B0604030504040204" pitchFamily="34" charset="0"/>
              </a:rPr>
              <a:t>objs</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HTTP Methods: GET:</a:t>
            </a:r>
            <a:r>
              <a:rPr lang="en-GB" sz="450" kern="100" spc="-46" dirty="0">
                <a:latin typeface="Verdana" panose="020B0604030504040204" pitchFamily="34" charset="0"/>
                <a:ea typeface="Verdana" panose="020B0604030504040204" pitchFamily="34" charset="0"/>
              </a:rPr>
              <a:t> retrieve object using URL. </a:t>
            </a:r>
            <a:r>
              <a:rPr lang="en-GB" sz="450" b="1" kern="100" spc="-46" dirty="0">
                <a:latin typeface="Verdana" panose="020B0604030504040204" pitchFamily="34" charset="0"/>
                <a:ea typeface="Verdana" panose="020B0604030504040204" pitchFamily="34" charset="0"/>
              </a:rPr>
              <a:t>POST:</a:t>
            </a:r>
            <a:r>
              <a:rPr lang="en-GB" sz="450" kern="100" spc="-46" dirty="0">
                <a:latin typeface="Verdana" panose="020B0604030504040204" pitchFamily="34" charset="0"/>
                <a:ea typeface="Verdana" panose="020B0604030504040204" pitchFamily="34" charset="0"/>
              </a:rPr>
              <a:t> Submit data to server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a form, message). </a:t>
            </a:r>
            <a:r>
              <a:rPr lang="en-GB" sz="450" b="1" kern="100" spc="-46" dirty="0">
                <a:latin typeface="Verdana" panose="020B0604030504040204" pitchFamily="34" charset="0"/>
                <a:ea typeface="Verdana" panose="020B0604030504040204" pitchFamily="34" charset="0"/>
              </a:rPr>
              <a:t>HEAD:</a:t>
            </a:r>
            <a:r>
              <a:rPr lang="en-GB" sz="450" kern="100" spc="-46" dirty="0">
                <a:latin typeface="Verdana" panose="020B0604030504040204" pitchFamily="34" charset="0"/>
                <a:ea typeface="Verdana" panose="020B0604030504040204" pitchFamily="34" charset="0"/>
              </a:rPr>
              <a:t> Like get, but only </a:t>
            </a:r>
            <a:r>
              <a:rPr lang="en-GB" sz="450" kern="100" spc="-46" dirty="0" err="1">
                <a:latin typeface="Verdana" panose="020B0604030504040204" pitchFamily="34" charset="0"/>
                <a:ea typeface="Verdana" panose="020B0604030504040204" pitchFamily="34" charset="0"/>
              </a:rPr>
              <a:t>recieve</a:t>
            </a:r>
            <a:r>
              <a:rPr lang="en-GB" sz="450" kern="100" spc="-46" dirty="0">
                <a:latin typeface="Verdana" panose="020B0604030504040204" pitchFamily="34" charset="0"/>
                <a:ea typeface="Verdana" panose="020B0604030504040204" pitchFamily="34" charset="0"/>
              </a:rPr>
              <a:t> the header, used for testing link validity.</a:t>
            </a:r>
          </a:p>
          <a:p>
            <a:r>
              <a:rPr lang="en-GB" sz="450" b="1" kern="100" spc="-46" dirty="0">
                <a:latin typeface="Verdana" panose="020B0604030504040204" pitchFamily="34" charset="0"/>
                <a:ea typeface="Verdana" panose="020B0604030504040204" pitchFamily="34" charset="0"/>
              </a:rPr>
              <a:t>Example Request:                              </a:t>
            </a:r>
          </a:p>
          <a:p>
            <a:r>
              <a:rPr lang="en-GB" sz="450" kern="100" spc="-46" dirty="0">
                <a:solidFill>
                  <a:schemeClr val="accent2"/>
                </a:solidFill>
                <a:latin typeface="Verdana" panose="020B0604030504040204" pitchFamily="34" charset="0"/>
                <a:ea typeface="Verdana" panose="020B0604030504040204" pitchFamily="34" charset="0"/>
              </a:rPr>
              <a:t>GET /~</a:t>
            </a:r>
            <a:r>
              <a:rPr lang="en-GB" sz="450" kern="100" spc="-46" dirty="0" err="1">
                <a:solidFill>
                  <a:schemeClr val="accent2"/>
                </a:solidFill>
                <a:latin typeface="Verdana" panose="020B0604030504040204" pitchFamily="34" charset="0"/>
                <a:ea typeface="Verdana" panose="020B0604030504040204" pitchFamily="34" charset="0"/>
              </a:rPr>
              <a:t>kgk</a:t>
            </a:r>
            <a:r>
              <a:rPr lang="en-GB" sz="450" kern="100" spc="-46" dirty="0">
                <a:solidFill>
                  <a:schemeClr val="accent2"/>
                </a:solidFill>
                <a:latin typeface="Verdana" panose="020B0604030504040204" pitchFamily="34" charset="0"/>
                <a:ea typeface="Verdana" panose="020B0604030504040204" pitchFamily="34" charset="0"/>
              </a:rPr>
              <a:t>/212/index.html HTTP/1.1 </a:t>
            </a:r>
            <a:r>
              <a:rPr lang="en-GB" sz="450" kern="100" spc="-46" dirty="0">
                <a:latin typeface="Verdana" panose="020B0604030504040204" pitchFamily="34" charset="0"/>
                <a:ea typeface="Verdana" panose="020B0604030504040204" pitchFamily="34" charset="0"/>
              </a:rPr>
              <a:t>&lt;-</a:t>
            </a:r>
            <a:r>
              <a:rPr lang="en-GB" sz="450" b="1" kern="100" spc="-46" dirty="0">
                <a:solidFill>
                  <a:schemeClr val="accent2"/>
                </a:solidFill>
                <a:latin typeface="Verdana" panose="020B0604030504040204" pitchFamily="34" charset="0"/>
                <a:ea typeface="Verdana" panose="020B0604030504040204" pitchFamily="34" charset="0"/>
              </a:rPr>
              <a:t> Request line</a:t>
            </a:r>
          </a:p>
          <a:p>
            <a:r>
              <a:rPr lang="en-GB" sz="450" kern="100" spc="-46" dirty="0">
                <a:solidFill>
                  <a:schemeClr val="accent1">
                    <a:lumMod val="75000"/>
                  </a:schemeClr>
                </a:solidFill>
                <a:latin typeface="Verdana" panose="020B0604030504040204" pitchFamily="34" charset="0"/>
                <a:ea typeface="Verdana" panose="020B0604030504040204" pitchFamily="34" charset="0"/>
              </a:rPr>
              <a:t>Host: www.doc.ic.ac.uk             }</a:t>
            </a:r>
          </a:p>
          <a:p>
            <a:r>
              <a:rPr lang="en-GB" sz="450" kern="100" spc="-46" dirty="0">
                <a:solidFill>
                  <a:schemeClr val="accent1">
                    <a:lumMod val="75000"/>
                  </a:schemeClr>
                </a:solidFill>
                <a:latin typeface="Verdana" panose="020B0604030504040204" pitchFamily="34" charset="0"/>
                <a:ea typeface="Verdana" panose="020B0604030504040204" pitchFamily="34" charset="0"/>
              </a:rPr>
              <a:t>User-agent: Mozilla/5.0               |&lt;- Header lines</a:t>
            </a:r>
          </a:p>
          <a:p>
            <a:r>
              <a:rPr lang="en-GB" sz="450" kern="100" spc="-46" dirty="0">
                <a:solidFill>
                  <a:schemeClr val="accent1">
                    <a:lumMod val="75000"/>
                  </a:schemeClr>
                </a:solidFill>
                <a:latin typeface="Verdana" panose="020B0604030504040204" pitchFamily="34" charset="0"/>
                <a:ea typeface="Verdana" panose="020B0604030504040204" pitchFamily="34" charset="0"/>
              </a:rPr>
              <a:t>Accept-Language: </a:t>
            </a:r>
            <a:r>
              <a:rPr lang="en-GB" sz="450" kern="100" spc="-46" dirty="0" err="1">
                <a:solidFill>
                  <a:schemeClr val="accent1">
                    <a:lumMod val="75000"/>
                  </a:schemeClr>
                </a:solidFill>
                <a:latin typeface="Verdana" panose="020B0604030504040204" pitchFamily="34" charset="0"/>
                <a:ea typeface="Verdana" panose="020B0604030504040204" pitchFamily="34" charset="0"/>
              </a:rPr>
              <a:t>en</a:t>
            </a:r>
            <a:r>
              <a:rPr lang="en-GB" sz="450" kern="100" spc="-46" dirty="0">
                <a:solidFill>
                  <a:schemeClr val="accent1">
                    <a:lumMod val="75000"/>
                  </a:schemeClr>
                </a:solidFill>
                <a:latin typeface="Verdana" panose="020B0604030504040204" pitchFamily="34" charset="0"/>
                <a:ea typeface="Verdana" panose="020B0604030504040204" pitchFamily="34" charset="0"/>
              </a:rPr>
              <a:t>-GB          }</a:t>
            </a:r>
          </a:p>
          <a:p>
            <a:r>
              <a:rPr lang="en-GB" sz="450"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 followed by possibly empty object body</a:t>
            </a:r>
          </a:p>
          <a:p>
            <a:r>
              <a:rPr lang="en-GB" sz="450" b="1" kern="100" spc="-46" dirty="0">
                <a:latin typeface="Verdana" panose="020B0604030504040204" pitchFamily="34" charset="0"/>
                <a:ea typeface="Verdana" panose="020B0604030504040204" pitchFamily="34" charset="0"/>
              </a:rPr>
              <a:t>Example Response:</a:t>
            </a:r>
          </a:p>
          <a:p>
            <a:r>
              <a:rPr lang="en-GB" sz="450" kern="100" spc="-46" dirty="0">
                <a:solidFill>
                  <a:schemeClr val="accent6"/>
                </a:solidFill>
                <a:latin typeface="Verdana" panose="020B0604030504040204" pitchFamily="34" charset="0"/>
                <a:ea typeface="Verdana" panose="020B0604030504040204" pitchFamily="34" charset="0"/>
              </a:rPr>
              <a:t>HTTP/1.1 200 OK  </a:t>
            </a:r>
            <a:r>
              <a:rPr lang="en-GB" sz="450"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 </a:t>
            </a:r>
            <a:r>
              <a:rPr lang="en-GB" sz="450" b="1"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Status line</a:t>
            </a:r>
            <a:endParaRPr lang="en-GB" sz="450" b="1" kern="100" spc="-46" dirty="0">
              <a:solidFill>
                <a:schemeClr val="accent6"/>
              </a:solidFill>
              <a:latin typeface="Verdana" panose="020B0604030504040204" pitchFamily="34" charset="0"/>
              <a:ea typeface="Verdana" panose="020B0604030504040204" pitchFamily="34" charset="0"/>
            </a:endParaRPr>
          </a:p>
          <a:p>
            <a:r>
              <a:rPr lang="en-GB" sz="450" kern="100" spc="-46" dirty="0">
                <a:solidFill>
                  <a:srgbClr val="7030A0"/>
                </a:solidFill>
                <a:latin typeface="Verdana" panose="020B0604030504040204" pitchFamily="34" charset="0"/>
                <a:ea typeface="Verdana" panose="020B0604030504040204" pitchFamily="34" charset="0"/>
              </a:rPr>
              <a:t>Date: Mon, 27 Jul 2009 12:28:53 GMT </a:t>
            </a:r>
          </a:p>
          <a:p>
            <a:r>
              <a:rPr lang="en-GB" sz="450" kern="100" spc="-46" dirty="0">
                <a:solidFill>
                  <a:srgbClr val="7030A0"/>
                </a:solidFill>
                <a:latin typeface="Verdana" panose="020B0604030504040204" pitchFamily="34" charset="0"/>
                <a:ea typeface="Verdana" panose="020B0604030504040204" pitchFamily="34" charset="0"/>
              </a:rPr>
              <a:t>Server: Apache/2.2.14 (Win32) </a:t>
            </a:r>
            <a:r>
              <a:rPr lang="en-GB" sz="450" b="1" kern="100" spc="-46" dirty="0">
                <a:solidFill>
                  <a:srgbClr val="7030A0"/>
                </a:solidFill>
                <a:latin typeface="Verdana" panose="020B0604030504040204" pitchFamily="34" charset="0"/>
                <a:ea typeface="Verdana" panose="020B0604030504040204" pitchFamily="34" charset="0"/>
              </a:rPr>
              <a:t>&lt;- Header Lines</a:t>
            </a:r>
          </a:p>
          <a:p>
            <a:r>
              <a:rPr lang="en-GB" sz="450" kern="100" spc="-46" dirty="0">
                <a:solidFill>
                  <a:srgbClr val="7030A0"/>
                </a:solidFill>
                <a:latin typeface="Verdana" panose="020B0604030504040204" pitchFamily="34" charset="0"/>
                <a:ea typeface="Verdana" panose="020B0604030504040204" pitchFamily="34" charset="0"/>
              </a:rPr>
              <a:t>Last-Modified: Wed, 22 Jul 2009 19:15:56 GMT </a:t>
            </a:r>
          </a:p>
          <a:p>
            <a:r>
              <a:rPr lang="en-GB" sz="450" kern="100" spc="-46" dirty="0">
                <a:solidFill>
                  <a:srgbClr val="7030A0"/>
                </a:solidFill>
                <a:latin typeface="Verdana" panose="020B0604030504040204" pitchFamily="34" charset="0"/>
                <a:ea typeface="Verdana" panose="020B0604030504040204" pitchFamily="34" charset="0"/>
              </a:rPr>
              <a:t>Content-Length: 88 </a:t>
            </a:r>
          </a:p>
          <a:p>
            <a:r>
              <a:rPr lang="en-GB" sz="450" kern="100" spc="-46" dirty="0">
                <a:solidFill>
                  <a:srgbClr val="7030A0"/>
                </a:solidFill>
                <a:latin typeface="Verdana" panose="020B0604030504040204" pitchFamily="34" charset="0"/>
                <a:ea typeface="Verdana" panose="020B0604030504040204" pitchFamily="34" charset="0"/>
              </a:rPr>
              <a:t>Content-Type: text/html </a:t>
            </a:r>
          </a:p>
          <a:p>
            <a:r>
              <a:rPr lang="en-GB" sz="450" kern="100" spc="-46" dirty="0">
                <a:solidFill>
                  <a:srgbClr val="7030A0"/>
                </a:solidFill>
                <a:latin typeface="Verdana" panose="020B0604030504040204" pitchFamily="34" charset="0"/>
                <a:ea typeface="Verdana" panose="020B0604030504040204" pitchFamily="34" charset="0"/>
              </a:rPr>
              <a:t>Connection: Closed </a:t>
            </a:r>
          </a:p>
          <a:p>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&lt;-</a:t>
            </a:r>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a:t>
            </a:r>
          </a:p>
          <a:p>
            <a:r>
              <a:rPr lang="en-GB" sz="450" kern="100" spc="-46" dirty="0">
                <a:solidFill>
                  <a:srgbClr val="0070C0"/>
                </a:solidFill>
                <a:latin typeface="Verdana" panose="020B0604030504040204" pitchFamily="34" charset="0"/>
                <a:ea typeface="Verdana" panose="020B0604030504040204" pitchFamily="34" charset="0"/>
              </a:rPr>
              <a:t>&lt;html&gt; &lt;body&gt; </a:t>
            </a:r>
          </a:p>
          <a:p>
            <a:r>
              <a:rPr lang="en-GB" sz="450" kern="100" spc="-46" dirty="0">
                <a:solidFill>
                  <a:srgbClr val="0070C0"/>
                </a:solidFill>
                <a:latin typeface="Verdana" panose="020B0604030504040204" pitchFamily="34" charset="0"/>
                <a:ea typeface="Verdana" panose="020B0604030504040204" pitchFamily="34" charset="0"/>
              </a:rPr>
              <a:t>&lt;h1&gt;Hello, World!&lt;/h1&gt;&lt;- </a:t>
            </a:r>
            <a:r>
              <a:rPr lang="en-GB" sz="450" b="1" kern="100" spc="-46" dirty="0">
                <a:solidFill>
                  <a:srgbClr val="0070C0"/>
                </a:solidFill>
                <a:latin typeface="Verdana" panose="020B0604030504040204" pitchFamily="34" charset="0"/>
                <a:ea typeface="Verdana" panose="020B0604030504040204" pitchFamily="34" charset="0"/>
              </a:rPr>
              <a:t>Object Body</a:t>
            </a:r>
          </a:p>
          <a:p>
            <a:r>
              <a:rPr lang="en-GB" sz="450" kern="100" spc="-46" dirty="0">
                <a:solidFill>
                  <a:srgbClr val="0070C0"/>
                </a:solidFill>
                <a:latin typeface="Verdana" panose="020B0604030504040204" pitchFamily="34" charset="0"/>
                <a:ea typeface="Verdana" panose="020B0604030504040204" pitchFamily="34" charset="0"/>
              </a:rPr>
              <a:t>&lt;/body&gt; &lt;/html&gt;</a:t>
            </a:r>
          </a:p>
          <a:p>
            <a:r>
              <a:rPr lang="en-GB" sz="450" b="1" u="sng" kern="100" spc="-46" dirty="0">
                <a:solidFill>
                  <a:srgbClr val="0070C0"/>
                </a:solidFill>
                <a:latin typeface="Verdana" panose="020B0604030504040204" pitchFamily="34" charset="0"/>
                <a:ea typeface="Verdana" panose="020B0604030504040204" pitchFamily="34" charset="0"/>
              </a:rPr>
              <a:t>2.5) Status Codes: </a:t>
            </a:r>
            <a:endParaRPr lang="en-GB" sz="450" kern="100" spc="-46" dirty="0">
              <a:solidFill>
                <a:srgbClr val="0070C0"/>
              </a:solidFill>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1xx</a:t>
            </a:r>
            <a:r>
              <a:rPr lang="en-GB" sz="450" kern="100" spc="-46" dirty="0">
                <a:latin typeface="Verdana" panose="020B0604030504040204" pitchFamily="34" charset="0"/>
                <a:ea typeface="Verdana" panose="020B0604030504040204" pitchFamily="34" charset="0"/>
              </a:rPr>
              <a:t> Informational. </a:t>
            </a:r>
          </a:p>
          <a:p>
            <a:r>
              <a:rPr lang="en-GB" sz="450" b="1" kern="100" spc="-46" dirty="0">
                <a:latin typeface="Verdana" panose="020B0604030504040204" pitchFamily="34" charset="0"/>
                <a:ea typeface="Verdana" panose="020B0604030504040204" pitchFamily="34" charset="0"/>
              </a:rPr>
              <a:t>2xx</a:t>
            </a:r>
            <a:r>
              <a:rPr lang="en-GB" sz="450" kern="100" spc="-46" dirty="0">
                <a:latin typeface="Verdana" panose="020B0604030504040204" pitchFamily="34" charset="0"/>
                <a:ea typeface="Verdana" panose="020B0604030504040204" pitchFamily="34" charset="0"/>
              </a:rPr>
              <a:t> Successful Operation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200 → OK). </a:t>
            </a:r>
          </a:p>
          <a:p>
            <a:r>
              <a:rPr lang="en-GB" sz="450" b="1" kern="100" spc="-46" dirty="0">
                <a:latin typeface="Verdana" panose="020B0604030504040204" pitchFamily="34" charset="0"/>
                <a:ea typeface="Verdana" panose="020B0604030504040204" pitchFamily="34" charset="0"/>
              </a:rPr>
              <a:t>3xx</a:t>
            </a:r>
            <a:r>
              <a:rPr lang="en-GB" sz="450" kern="100" spc="-46" dirty="0">
                <a:latin typeface="Verdana" panose="020B0604030504040204" pitchFamily="34" charset="0"/>
                <a:ea typeface="Verdana" panose="020B0604030504040204" pitchFamily="34" charset="0"/>
              </a:rPr>
              <a:t> Redirection (object has moved  temporarily or permanently). </a:t>
            </a:r>
          </a:p>
          <a:p>
            <a:r>
              <a:rPr lang="en-GB" sz="450" b="1" kern="100" spc="-46" dirty="0">
                <a:latin typeface="Verdana" panose="020B0604030504040204" pitchFamily="34" charset="0"/>
                <a:ea typeface="Verdana" panose="020B0604030504040204" pitchFamily="34" charset="0"/>
              </a:rPr>
              <a:t>4xx</a:t>
            </a:r>
            <a:r>
              <a:rPr lang="en-GB" sz="450" kern="100" spc="-46" dirty="0">
                <a:latin typeface="Verdana" panose="020B0604030504040204" pitchFamily="34" charset="0"/>
                <a:ea typeface="Verdana" panose="020B0604030504040204" pitchFamily="34" charset="0"/>
              </a:rPr>
              <a:t> Client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401 (Unauthorized), 404 (Object not found)</a:t>
            </a:r>
          </a:p>
          <a:p>
            <a:r>
              <a:rPr lang="en-GB" sz="450" b="1" kern="100" spc="-46" dirty="0">
                <a:latin typeface="Verdana" panose="020B0604030504040204" pitchFamily="34" charset="0"/>
                <a:ea typeface="Verdana" panose="020B0604030504040204" pitchFamily="34" charset="0"/>
              </a:rPr>
              <a:t>5xx</a:t>
            </a:r>
            <a:r>
              <a:rPr lang="en-GB" sz="450" kern="100" spc="-46" dirty="0">
                <a:latin typeface="Verdana" panose="020B0604030504040204" pitchFamily="34" charset="0"/>
                <a:ea typeface="Verdana" panose="020B0604030504040204" pitchFamily="34" charset="0"/>
              </a:rPr>
              <a:t> Server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500 (internal server error), 503 </a:t>
            </a:r>
          </a:p>
          <a:p>
            <a:r>
              <a:rPr lang="en-GB" sz="450" kern="100" spc="-46" dirty="0">
                <a:latin typeface="Verdana" panose="020B0604030504040204" pitchFamily="34" charset="0"/>
                <a:ea typeface="Verdana" panose="020B0604030504040204" pitchFamily="34" charset="0"/>
              </a:rPr>
              <a:t>(overloaded). We can use telnet to send plaintext commands to </a:t>
            </a:r>
          </a:p>
          <a:p>
            <a:r>
              <a:rPr lang="en-GB" sz="450" kern="100" spc="-46" dirty="0">
                <a:latin typeface="Verdana" panose="020B0604030504040204" pitchFamily="34" charset="0"/>
                <a:ea typeface="Verdana" panose="020B0604030504040204" pitchFamily="34" charset="0"/>
              </a:rPr>
              <a:t>a server listening on a specific port (80 for HTTP): </a:t>
            </a:r>
            <a:endParaRPr lang="de-DE" sz="450" kern="100" spc="-46" dirty="0">
              <a:latin typeface="Verdana" panose="020B0604030504040204" pitchFamily="34" charset="0"/>
              <a:ea typeface="Verdana" panose="020B0604030504040204" pitchFamily="34" charset="0"/>
            </a:endParaRPr>
          </a:p>
          <a:p>
            <a:r>
              <a:rPr lang="de-DE" sz="450" kern="100" spc="-46" dirty="0">
                <a:latin typeface="Verdana" panose="020B0604030504040204" pitchFamily="34" charset="0"/>
                <a:ea typeface="Verdana" panose="020B0604030504040204" pitchFamily="34" charset="0"/>
              </a:rPr>
              <a:t>&gt; </a:t>
            </a:r>
            <a:r>
              <a:rPr lang="de-DE" sz="450" kern="100" spc="-46" dirty="0" err="1">
                <a:latin typeface="Verdana" panose="020B0604030504040204" pitchFamily="34" charset="0"/>
                <a:ea typeface="Verdana" panose="020B0604030504040204" pitchFamily="34" charset="0"/>
              </a:rPr>
              <a:t>telnet</a:t>
            </a:r>
            <a:r>
              <a:rPr lang="de-DE" sz="450" kern="100" spc="-46" dirty="0">
                <a:latin typeface="Verdana" panose="020B0604030504040204" pitchFamily="34" charset="0"/>
                <a:ea typeface="Verdana" panose="020B0604030504040204" pitchFamily="34" charset="0"/>
              </a:rPr>
              <a:t> www.imperial.ac.uk  </a:t>
            </a:r>
          </a:p>
          <a:p>
            <a:r>
              <a:rPr lang="de-DE" sz="450" kern="100" spc="-46" dirty="0">
                <a:latin typeface="Verdana" panose="020B0604030504040204" pitchFamily="34" charset="0"/>
                <a:ea typeface="Verdana" panose="020B0604030504040204" pitchFamily="34" charset="0"/>
              </a:rPr>
              <a:t>&gt; GET /</a:t>
            </a:r>
            <a:r>
              <a:rPr lang="de-DE" sz="450" kern="100" spc="-46" dirty="0" err="1">
                <a:latin typeface="Verdana" panose="020B0604030504040204" pitchFamily="34" charset="0"/>
                <a:ea typeface="Verdana" panose="020B0604030504040204" pitchFamily="34" charset="0"/>
              </a:rPr>
              <a:t>computing</a:t>
            </a:r>
            <a:r>
              <a:rPr lang="de-DE" sz="450" kern="100" spc="-46" dirty="0">
                <a:latin typeface="Verdana" panose="020B0604030504040204" pitchFamily="34" charset="0"/>
                <a:ea typeface="Verdana" panose="020B0604030504040204" pitchFamily="34" charset="0"/>
              </a:rPr>
              <a:t>/HTTP/1.1  </a:t>
            </a:r>
          </a:p>
          <a:p>
            <a:r>
              <a:rPr lang="de-DE" sz="450" kern="100" spc="-46" dirty="0">
                <a:latin typeface="Verdana" panose="020B0604030504040204" pitchFamily="34" charset="0"/>
                <a:ea typeface="Verdana" panose="020B0604030504040204" pitchFamily="34" charset="0"/>
              </a:rPr>
              <a:t>&gt; Host: www.imperial.ac.uk</a:t>
            </a:r>
          </a:p>
          <a:p>
            <a:r>
              <a:rPr lang="en-GB" sz="450" b="1" u="sng" kern="100" spc="-46" dirty="0">
                <a:solidFill>
                  <a:srgbClr val="0070C0"/>
                </a:solidFill>
                <a:latin typeface="Verdana" panose="020B0604030504040204" pitchFamily="34" charset="0"/>
                <a:ea typeface="Verdana" panose="020B0604030504040204" pitchFamily="34" charset="0"/>
              </a:rPr>
              <a:t>2.6) Web Caching</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 Proxies can be used to cache requests. </a:t>
            </a:r>
          </a:p>
          <a:p>
            <a:r>
              <a:rPr lang="en-GB" sz="450" kern="100" spc="-46" dirty="0">
                <a:latin typeface="Verdana" panose="020B0604030504040204" pitchFamily="34" charset="0"/>
                <a:ea typeface="Verdana" panose="020B0604030504040204" pitchFamily="34" charset="0"/>
              </a:rPr>
              <a:t>The proxy simply gets the request from the client, sees if cached, </a:t>
            </a:r>
          </a:p>
          <a:p>
            <a:r>
              <a:rPr lang="en-GB" sz="450" kern="100" spc="-46" dirty="0">
                <a:latin typeface="Verdana" panose="020B0604030504040204" pitchFamily="34" charset="0"/>
                <a:ea typeface="Verdana" panose="020B0604030504040204" pitchFamily="34" charset="0"/>
              </a:rPr>
              <a:t>if not request from server, store in cache for some time. Sends </a:t>
            </a:r>
            <a:r>
              <a:rPr lang="en-GB" sz="450" kern="100" spc="-46" dirty="0" err="1">
                <a:latin typeface="Verdana" panose="020B0604030504040204" pitchFamily="34" charset="0"/>
                <a:ea typeface="Verdana" panose="020B0604030504040204" pitchFamily="34" charset="0"/>
              </a:rPr>
              <a:t>response.</a:t>
            </a:r>
            <a:r>
              <a:rPr lang="en-GB" sz="450" kern="100" spc="-46" dirty="0" err="1">
                <a:solidFill>
                  <a:srgbClr val="00B050"/>
                </a:solidFill>
                <a:latin typeface="Verdana" panose="020B0604030504040204" pitchFamily="34" charset="0"/>
                <a:ea typeface="Verdana" panose="020B0604030504040204" pitchFamily="34" charset="0"/>
              </a:rPr>
              <a:t>Reduces</a:t>
            </a:r>
            <a:r>
              <a:rPr lang="en-GB" sz="450" kern="100" spc="-46" dirty="0">
                <a:solidFill>
                  <a:srgbClr val="00B050"/>
                </a:solidFill>
                <a:latin typeface="Verdana" panose="020B0604030504040204" pitchFamily="34" charset="0"/>
                <a:ea typeface="Verdana" panose="020B0604030504040204" pitchFamily="34" charset="0"/>
              </a:rPr>
              <a:t> Latency, network traffic. Improves security, as server only interacts with proxy.</a:t>
            </a:r>
            <a:r>
              <a:rPr lang="en-GB" sz="450" b="1" kern="100" spc="-46" dirty="0">
                <a:solidFill>
                  <a:srgbClr val="00B05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Latency associated with finding entries/caching, extra complexity, need optimal cache refresh time.</a:t>
            </a:r>
          </a:p>
          <a:p>
            <a:r>
              <a:rPr lang="en-GB" sz="450" kern="100" spc="-46" dirty="0">
                <a:latin typeface="Verdana" panose="020B0604030504040204" pitchFamily="34" charset="0"/>
                <a:ea typeface="Verdana" panose="020B0604030504040204" pitchFamily="34" charset="0"/>
              </a:rPr>
              <a:t>HTTP can determine how each method should be handled (only cacheable if indicated by </a:t>
            </a:r>
            <a:r>
              <a:rPr lang="fr-FR" sz="450" b="1" kern="100" spc="-46" dirty="0">
                <a:latin typeface="Verdana" panose="020B0604030504040204" pitchFamily="34" charset="0"/>
                <a:ea typeface="Verdana" panose="020B0604030504040204" pitchFamily="34" charset="0"/>
              </a:rPr>
              <a:t>Cache-Control / Expires</a:t>
            </a:r>
            <a:r>
              <a:rPr lang="fr-FR" sz="450" kern="100" spc="-46" dirty="0">
                <a:latin typeface="Verdana" panose="020B0604030504040204" pitchFamily="34" charset="0"/>
                <a:ea typeface="Verdana" panose="020B0604030504040204" pitchFamily="34" charset="0"/>
              </a:rPr>
              <a:t>. OPTION </a:t>
            </a:r>
            <a:r>
              <a:rPr lang="fr-FR" sz="450" kern="100" spc="-46" dirty="0" err="1">
                <a:latin typeface="Verdana" panose="020B0604030504040204" pitchFamily="34" charset="0"/>
                <a:ea typeface="Verdana" panose="020B0604030504040204" pitchFamily="34" charset="0"/>
              </a:rPr>
              <a:t>requests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aren’t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cacheable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Cached</a:t>
            </a:r>
            <a:r>
              <a:rPr lang="fr-FR" sz="450" kern="100" spc="-46" dirty="0">
                <a:latin typeface="Verdana" panose="020B0604030504040204" pitchFamily="34" charset="0"/>
                <a:ea typeface="Verdana" panose="020B0604030504040204" pitchFamily="34" charset="0"/>
              </a:rPr>
              <a:t> pages can </a:t>
            </a:r>
            <a:r>
              <a:rPr lang="fr-FR" sz="450" kern="100" spc="-46" dirty="0" err="1">
                <a:latin typeface="Verdana" panose="020B0604030504040204" pitchFamily="34" charset="0"/>
                <a:ea typeface="Verdana" panose="020B0604030504040204" pitchFamily="34" charset="0"/>
              </a:rPr>
              <a:t>become</a:t>
            </a:r>
            <a:r>
              <a:rPr lang="fr-FR" sz="450" kern="100" spc="-46" dirty="0">
                <a:latin typeface="Verdana" panose="020B0604030504040204" pitchFamily="34" charset="0"/>
                <a:ea typeface="Verdana" panose="020B0604030504040204" pitchFamily="34" charset="0"/>
              </a:rPr>
              <a:t> </a:t>
            </a:r>
            <a:r>
              <a:rPr lang="fr-FR" sz="450" b="1" kern="100" spc="-46" dirty="0" err="1">
                <a:latin typeface="Verdana" panose="020B0604030504040204" pitchFamily="34" charset="0"/>
                <a:ea typeface="Verdana" panose="020B0604030504040204" pitchFamily="34" charset="0"/>
              </a:rPr>
              <a:t>stale</a:t>
            </a:r>
            <a:r>
              <a:rPr lang="fr-FR" sz="450" b="1" kern="100" spc="-46" dirty="0">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a HEAD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sees</a:t>
            </a:r>
            <a:r>
              <a:rPr lang="fr-FR" sz="450" kern="100" spc="-46" dirty="0">
                <a:latin typeface="Verdana" panose="020B0604030504040204" pitchFamily="34" charset="0"/>
                <a:ea typeface="Verdana" panose="020B0604030504040204" pitchFamily="34" charset="0"/>
              </a:rPr>
              <a:t> if an </a:t>
            </a:r>
            <a:r>
              <a:rPr lang="fr-FR" sz="450" kern="100" spc="-46" dirty="0" err="1">
                <a:latin typeface="Verdana" panose="020B0604030504040204" pitchFamily="34" charset="0"/>
                <a:ea typeface="Verdana" panose="020B0604030504040204" pitchFamily="34" charset="0"/>
              </a:rPr>
              <a:t>object</a:t>
            </a:r>
            <a:r>
              <a:rPr lang="fr-FR" sz="450" kern="100" spc="-46" dirty="0">
                <a:latin typeface="Verdana" panose="020B0604030504040204" pitchFamily="34" charset="0"/>
                <a:ea typeface="Verdana" panose="020B0604030504040204" pitchFamily="34" charset="0"/>
              </a:rPr>
              <a:t> has been </a:t>
            </a:r>
            <a:r>
              <a:rPr lang="fr-FR" sz="450" kern="100" spc="-46" dirty="0" err="1">
                <a:latin typeface="Verdana" panose="020B0604030504040204" pitchFamily="34" charset="0"/>
                <a:ea typeface="Verdana" panose="020B0604030504040204" pitchFamily="34" charset="0"/>
              </a:rPr>
              <a:t>updated</a:t>
            </a:r>
            <a:r>
              <a:rPr lang="fr-FR" sz="450" kern="100" spc="-46" dirty="0">
                <a:latin typeface="Verdana" panose="020B0604030504040204" pitchFamily="34" charset="0"/>
                <a:ea typeface="Verdana" panose="020B0604030504040204" pitchFamily="34" charset="0"/>
              </a:rPr>
              <a:t> (cache </a:t>
            </a:r>
            <a:r>
              <a:rPr lang="fr-FR" sz="450" kern="100" spc="-46" dirty="0" err="1">
                <a:latin typeface="Verdana" panose="020B0604030504040204" pitchFamily="34" charset="0"/>
                <a:ea typeface="Verdana" panose="020B0604030504040204" pitchFamily="34" charset="0"/>
              </a:rPr>
              <a:t>needs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refreshing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specify</a:t>
            </a:r>
            <a:r>
              <a:rPr lang="fr-FR" sz="450" kern="100" spc="-46" dirty="0">
                <a:latin typeface="Verdana" panose="020B0604030504040204" pitchFamily="34" charset="0"/>
                <a:ea typeface="Verdana" panose="020B0604030504040204" pitchFamily="34" charset="0"/>
              </a:rPr>
              <a:t> </a:t>
            </a:r>
            <a:r>
              <a:rPr lang="fr-FR" sz="450" b="1" kern="100" spc="-46" dirty="0">
                <a:latin typeface="Verdana" panose="020B0604030504040204" pitchFamily="34" charset="0"/>
                <a:ea typeface="Verdana" panose="020B0604030504040204" pitchFamily="34" charset="0"/>
              </a:rPr>
              <a:t>expiration time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Expires header or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 directive of </a:t>
            </a:r>
            <a:r>
              <a:rPr lang="fr-FR" sz="450" b="1" kern="100" spc="-46" dirty="0">
                <a:latin typeface="Verdana" panose="020B0604030504040204" pitchFamily="34" charset="0"/>
                <a:ea typeface="Verdana" panose="020B0604030504040204" pitchFamily="34" charset="0"/>
              </a:rPr>
              <a:t>Cache-Control</a:t>
            </a:r>
            <a:r>
              <a:rPr lang="fr-FR" sz="450" kern="100" spc="-46" dirty="0">
                <a:latin typeface="Verdana" panose="020B0604030504040204" pitchFamily="34" charset="0"/>
                <a:ea typeface="Verdana" panose="020B0604030504040204" pitchFamily="34" charset="0"/>
              </a:rPr>
              <a:t>. Clients can use </a:t>
            </a:r>
            <a:r>
              <a:rPr lang="fr-FR" sz="450" kern="100" spc="-46" dirty="0" err="1">
                <a:latin typeface="Verdana" panose="020B0604030504040204" pitchFamily="34" charset="0"/>
                <a:ea typeface="Verdana" panose="020B0604030504040204" pitchFamily="34" charset="0"/>
              </a:rPr>
              <a:t>conditional</a:t>
            </a:r>
            <a:r>
              <a:rPr lang="fr-FR" sz="450" kern="100" spc="-46" dirty="0">
                <a:latin typeface="Verdana" panose="020B0604030504040204" pitchFamily="34" charset="0"/>
                <a:ea typeface="Verdana" panose="020B0604030504040204" pitchFamily="34" charset="0"/>
              </a:rPr>
              <a:t> GET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If-</a:t>
            </a:r>
            <a:r>
              <a:rPr lang="fr-FR" sz="450" kern="100" spc="-46" dirty="0" err="1">
                <a:latin typeface="Verdana" panose="020B0604030504040204" pitchFamily="34" charset="0"/>
                <a:ea typeface="Verdana" panose="020B0604030504040204" pitchFamily="34" charset="0"/>
              </a:rPr>
              <a:t>Modified</a:t>
            </a:r>
            <a:r>
              <a:rPr lang="fr-FR" sz="450" kern="100" spc="-46" dirty="0">
                <a:latin typeface="Verdana" panose="020B0604030504040204" pitchFamily="34" charset="0"/>
                <a:ea typeface="Verdana" panose="020B0604030504040204" pitchFamily="34" charset="0"/>
              </a:rPr>
              <a:t>-</a:t>
            </a:r>
            <a:r>
              <a:rPr lang="fr-FR" sz="450" kern="100" spc="-46" dirty="0" err="1">
                <a:latin typeface="Verdana" panose="020B0604030504040204" pitchFamily="34" charset="0"/>
                <a:ea typeface="Verdana" panose="020B0604030504040204" pitchFamily="34" charset="0"/>
              </a:rPr>
              <a:t>Since</a:t>
            </a:r>
            <a:r>
              <a:rPr lang="fr-FR" sz="450" kern="100" spc="-46" dirty="0">
                <a:latin typeface="Verdana" panose="020B0604030504040204" pitchFamily="34" charset="0"/>
                <a:ea typeface="Verdana" panose="020B0604030504040204" pitchFamily="34" charset="0"/>
              </a:rPr>
              <a:t> header. Example use of header: 1) Cache Control: </a:t>
            </a:r>
          </a:p>
          <a:p>
            <a:r>
              <a:rPr lang="fr-FR" sz="450" kern="100" spc="-46" dirty="0">
                <a:latin typeface="Verdana" panose="020B0604030504040204" pitchFamily="34" charset="0"/>
                <a:ea typeface="Verdana" panose="020B0604030504040204" pitchFamily="34" charset="0"/>
              </a:rPr>
              <a:t>no-cache, or 2) Cache Control: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=100, must-</a:t>
            </a:r>
            <a:r>
              <a:rPr lang="fr-FR" sz="450" kern="100" spc="-46" dirty="0" err="1">
                <a:latin typeface="Verdana" panose="020B0604030504040204" pitchFamily="34" charset="0"/>
                <a:ea typeface="Verdana" panose="020B0604030504040204" pitchFamily="34" charset="0"/>
              </a:rPr>
              <a:t>revalidate</a:t>
            </a:r>
            <a:r>
              <a:rPr lang="fr-FR" sz="450" kern="100" spc="-46" dirty="0">
                <a:latin typeface="Verdana" panose="020B0604030504040204" pitchFamily="34" charset="0"/>
                <a:ea typeface="Verdana" panose="020B0604030504040204" pitchFamily="34" charset="0"/>
              </a:rPr>
              <a:t> </a:t>
            </a:r>
          </a:p>
          <a:p>
            <a:r>
              <a:rPr lang="fr-FR" sz="450" b="1" u="sng" kern="100" spc="-46" dirty="0">
                <a:solidFill>
                  <a:srgbClr val="0070C0"/>
                </a:solidFill>
                <a:latin typeface="Verdana" panose="020B0604030504040204" pitchFamily="34" charset="0"/>
                <a:ea typeface="Verdana" panose="020B0604030504040204" pitchFamily="34" charset="0"/>
              </a:rPr>
              <a:t>2.7) HTTP Sessions</a:t>
            </a:r>
            <a:r>
              <a:rPr lang="fr-FR" sz="450" kern="100" spc="-46" dirty="0">
                <a:solidFill>
                  <a:srgbClr val="0070C0"/>
                </a:solidFill>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 HTTP </a:t>
            </a:r>
            <a:r>
              <a:rPr lang="fr-FR" sz="450" kern="100" spc="-46" dirty="0" err="1">
                <a:latin typeface="Verdana" panose="020B0604030504040204" pitchFamily="34" charset="0"/>
                <a:ea typeface="Verdana" panose="020B0604030504040204" pitchFamily="34" charset="0"/>
              </a:rPr>
              <a:t>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stateless</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sometimes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need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stateful</a:t>
            </a:r>
            <a:r>
              <a:rPr lang="fr-FR" sz="450" kern="100" spc="-46" dirty="0">
                <a:latin typeface="Verdana" panose="020B0604030504040204" pitchFamily="34" charset="0"/>
                <a:ea typeface="Verdana" panose="020B0604030504040204" pitchFamily="34" charset="0"/>
              </a:rPr>
              <a:t> applications (</a:t>
            </a:r>
            <a:r>
              <a:rPr lang="fr-FR" sz="450" kern="100" spc="-46" dirty="0" err="1">
                <a:latin typeface="Verdana" panose="020B0604030504040204" pitchFamily="34" charset="0"/>
                <a:ea typeface="Verdana" panose="020B0604030504040204" pitchFamily="34" charset="0"/>
              </a:rPr>
              <a:t>e.g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save</a:t>
            </a:r>
            <a:r>
              <a:rPr lang="fr-FR" sz="450" kern="100" spc="-46" dirty="0">
                <a:latin typeface="Verdana" panose="020B0604030504040204" pitchFamily="34" charset="0"/>
                <a:ea typeface="Verdana" panose="020B0604030504040204" pitchFamily="34" charset="0"/>
              </a:rPr>
              <a:t> shopping </a:t>
            </a:r>
            <a:r>
              <a:rPr lang="fr-FR" sz="450" kern="100" spc="-46" dirty="0" err="1">
                <a:latin typeface="Verdana" panose="020B0604030504040204" pitchFamily="34" charset="0"/>
                <a:ea typeface="Verdana" panose="020B0604030504040204" pitchFamily="34" charset="0"/>
              </a:rPr>
              <a:t>cart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a:t>
            </a:r>
            <a:r>
              <a:rPr lang="fr-FR" sz="450" b="1" kern="100" spc="-46" dirty="0">
                <a:latin typeface="Verdana" panose="020B0604030504040204" pitchFamily="34" charset="0"/>
                <a:ea typeface="Verdana" panose="020B0604030504040204" pitchFamily="34" charset="0"/>
              </a:rPr>
              <a:t>Set-Cookie &lt;NUM_ID&gt; </a:t>
            </a:r>
            <a:r>
              <a:rPr lang="fr-FR" sz="450" kern="100" spc="-46" dirty="0">
                <a:latin typeface="Verdana" panose="020B0604030504040204" pitchFamily="34" charset="0"/>
                <a:ea typeface="Verdana" panose="020B0604030504040204" pitchFamily="34" charset="0"/>
              </a:rPr>
              <a:t>and </a:t>
            </a:r>
            <a:r>
              <a:rPr lang="fr-FR" sz="450" b="1" kern="100" spc="-46" dirty="0">
                <a:latin typeface="Verdana" panose="020B0604030504040204" pitchFamily="34" charset="0"/>
                <a:ea typeface="Verdana" panose="020B0604030504040204" pitchFamily="34" charset="0"/>
              </a:rPr>
              <a:t>Cookie &lt;NUM_ID&gt; </a:t>
            </a:r>
            <a:r>
              <a:rPr lang="fr-FR" sz="450" kern="100" spc="-46" dirty="0">
                <a:latin typeface="Verdana" panose="020B0604030504040204" pitchFamily="34" charset="0"/>
                <a:ea typeface="Verdana" panose="020B0604030504040204" pitchFamily="34" charset="0"/>
              </a:rPr>
              <a:t>headers.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by </a:t>
            </a:r>
            <a:r>
              <a:rPr lang="fr-FR" sz="450" kern="100" spc="-46" dirty="0" err="1">
                <a:latin typeface="Verdana" panose="020B0604030504040204" pitchFamily="34" charset="0"/>
                <a:ea typeface="Verdana" panose="020B0604030504040204" pitchFamily="34" charset="0"/>
              </a:rPr>
              <a:t>sending</a:t>
            </a:r>
            <a:r>
              <a:rPr lang="fr-FR" sz="450" kern="100" spc="-46" dirty="0">
                <a:latin typeface="Verdana" panose="020B0604030504040204" pitchFamily="34" charset="0"/>
                <a:ea typeface="Verdana" panose="020B0604030504040204" pitchFamily="34" charset="0"/>
              </a:rPr>
              <a:t> a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then</a:t>
            </a:r>
            <a:r>
              <a:rPr lang="fr-FR" sz="450" kern="100" spc="-46" dirty="0">
                <a:latin typeface="Verdana" panose="020B0604030504040204" pitchFamily="34" charset="0"/>
                <a:ea typeface="Verdana" panose="020B0604030504040204" pitchFamily="34" charset="0"/>
              </a:rPr>
              <a:t> set-</a:t>
            </a:r>
            <a:r>
              <a:rPr lang="fr-FR" sz="450" kern="100" spc="-46" dirty="0" err="1">
                <a:latin typeface="Verdana" panose="020B0604030504040204" pitchFamily="34" charset="0"/>
                <a:ea typeface="Verdana" panose="020B0604030504040204" pitchFamily="34" charset="0"/>
              </a:rPr>
              <a:t>cookieing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choose</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thus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know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Later</a:t>
            </a:r>
            <a:r>
              <a:rPr lang="fr-FR" sz="450" kern="100" spc="-46" dirty="0">
                <a:latin typeface="Verdana" panose="020B0604030504040204" pitchFamily="34" charset="0"/>
                <a:ea typeface="Verdana" panose="020B0604030504040204" pitchFamily="34" charset="0"/>
              </a:rPr>
              <a:t> if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enter </a:t>
            </a:r>
            <a:r>
              <a:rPr lang="fr-FR" sz="450" kern="100" spc="-46" dirty="0" err="1">
                <a:latin typeface="Verdana" panose="020B0604030504040204" pitchFamily="34" charset="0"/>
                <a:ea typeface="Verdana" panose="020B0604030504040204" pitchFamily="34" charset="0"/>
              </a:rPr>
              <a:t>that</a:t>
            </a:r>
            <a:r>
              <a:rPr lang="fr-FR" sz="450" kern="100" spc="-46" dirty="0">
                <a:latin typeface="Verdana" panose="020B0604030504040204" pitchFamily="34" charset="0"/>
                <a:ea typeface="Verdana" panose="020B0604030504040204" pitchFamily="34" charset="0"/>
              </a:rPr>
              <a:t> cookie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have a match,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returns</a:t>
            </a:r>
            <a:r>
              <a:rPr lang="fr-FR" sz="450" kern="100" spc="-46" dirty="0">
                <a:latin typeface="Verdana" panose="020B0604030504040204" pitchFamily="34" charset="0"/>
                <a:ea typeface="Verdana" panose="020B0604030504040204" pitchFamily="34" charset="0"/>
              </a:rPr>
              <a:t> the </a:t>
            </a:r>
            <a:r>
              <a:rPr lang="fr-FR" sz="450" kern="100" spc="-46" dirty="0" err="1">
                <a:latin typeface="Verdana" panose="020B0604030504040204" pitchFamily="34" charset="0"/>
                <a:ea typeface="Verdana" panose="020B0604030504040204" pitchFamily="34" charset="0"/>
              </a:rPr>
              <a:t>old</a:t>
            </a:r>
            <a:r>
              <a:rPr lang="fr-FR" sz="450" kern="100" spc="-46" dirty="0">
                <a:latin typeface="Verdana" panose="020B0604030504040204" pitchFamily="34" charset="0"/>
                <a:ea typeface="Verdana" panose="020B0604030504040204" pitchFamily="34" charset="0"/>
              </a:rPr>
              <a:t> value </a:t>
            </a:r>
            <a:r>
              <a:rPr lang="fr-FR" sz="450" kern="100" spc="-46" dirty="0" err="1">
                <a:latin typeface="Verdana" panose="020B0604030504040204" pitchFamily="34" charset="0"/>
                <a:ea typeface="Verdana" panose="020B0604030504040204" pitchFamily="34" charset="0"/>
              </a:rPr>
              <a:t>which</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was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stored</a:t>
            </a:r>
            <a:r>
              <a:rPr lang="fr-FR" sz="450" kern="100" spc="-46" dirty="0">
                <a:latin typeface="Verdana" panose="020B0604030504040204" pitchFamily="34" charset="0"/>
                <a:ea typeface="Verdana" panose="020B0604030504040204" pitchFamily="34" charset="0"/>
              </a:rPr>
              <a:t> in DB. </a:t>
            </a:r>
            <a:r>
              <a:rPr lang="fr-FR" sz="450" kern="100" spc="-46" dirty="0" err="1">
                <a:latin typeface="Verdana" panose="020B0604030504040204" pitchFamily="34" charset="0"/>
                <a:ea typeface="Verdana" panose="020B0604030504040204" pitchFamily="34" charset="0"/>
              </a:rPr>
              <a:t>When</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logout</a:t>
            </a:r>
            <a:r>
              <a:rPr lang="fr-FR" sz="450" kern="100" spc="-46" dirty="0">
                <a:latin typeface="Verdana" panose="020B0604030504040204" pitchFamily="34" charset="0"/>
                <a:ea typeface="Verdana" panose="020B0604030504040204" pitchFamily="34" charset="0"/>
              </a:rPr>
              <a:t>, the cookies are </a:t>
            </a:r>
            <a:r>
              <a:rPr lang="fr-FR" sz="450" kern="100" spc="-46" dirty="0" err="1">
                <a:latin typeface="Verdana" panose="020B0604030504040204" pitchFamily="34" charset="0"/>
                <a:ea typeface="Verdana" panose="020B0604030504040204" pitchFamily="34" charset="0"/>
              </a:rPr>
              <a:t>deleted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usually</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websites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keep</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them</a:t>
            </a:r>
            <a:r>
              <a:rPr lang="fr-FR" sz="450" kern="100" spc="-46" dirty="0">
                <a:latin typeface="Verdana" panose="020B0604030504040204" pitchFamily="34" charset="0"/>
                <a:ea typeface="Verdana" panose="020B0604030504040204" pitchFamily="34" charset="0"/>
              </a:rPr>
              <a:t>.</a:t>
            </a:r>
          </a:p>
          <a:p>
            <a:r>
              <a:rPr lang="fr-FR" sz="450" b="1" u="sng" kern="100" spc="-46" dirty="0">
                <a:solidFill>
                  <a:srgbClr val="0070C0"/>
                </a:solidFill>
                <a:latin typeface="Verdana" panose="020B0604030504040204" pitchFamily="34" charset="0"/>
                <a:ea typeface="Verdana" panose="020B0604030504040204" pitchFamily="34" charset="0"/>
              </a:rPr>
              <a:t>2.8) Dynamic Web Pages</a:t>
            </a:r>
            <a:r>
              <a:rPr lang="fr-FR" sz="450" kern="100" spc="-46" dirty="0">
                <a:solidFill>
                  <a:srgbClr val="0070C0"/>
                </a:solidFill>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Instead</a:t>
            </a:r>
            <a:r>
              <a:rPr lang="fr-FR" sz="450" kern="100" spc="-46" dirty="0">
                <a:latin typeface="Verdana" panose="020B0604030504040204" pitchFamily="34" charset="0"/>
                <a:ea typeface="Verdana" panose="020B0604030504040204" pitchFamily="34" charset="0"/>
              </a:rPr>
              <a:t> of </a:t>
            </a:r>
            <a:r>
              <a:rPr lang="fr-FR" sz="450" kern="100" spc="-46" dirty="0" err="1">
                <a:latin typeface="Verdana" panose="020B0604030504040204" pitchFamily="34" charset="0"/>
                <a:ea typeface="Verdana" panose="020B0604030504040204" pitchFamily="34" charset="0"/>
              </a:rPr>
              <a:t>storing</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serving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a:t>
            </a:r>
            <a:r>
              <a:rPr lang="fr-FR" sz="450" kern="100" spc="-46" dirty="0" err="1">
                <a:latin typeface="Verdana" panose="020B0604030504040204" pitchFamily="34" charset="0"/>
                <a:ea typeface="Verdana" panose="020B0604030504040204" pitchFamily="34" charset="0"/>
              </a:rPr>
              <a:t>generate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for a </a:t>
            </a:r>
            <a:r>
              <a:rPr lang="fr-FR" sz="450" kern="100" spc="-46" dirty="0" err="1">
                <a:latin typeface="Verdana" panose="020B0604030504040204" pitchFamily="34" charset="0"/>
                <a:ea typeface="Verdana" panose="020B0604030504040204" pitchFamily="34" charset="0"/>
              </a:rPr>
              <a:t>specific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on the </a:t>
            </a:r>
            <a:r>
              <a:rPr lang="fr-FR" sz="450" kern="100" spc="-46" dirty="0" err="1">
                <a:latin typeface="Verdana" panose="020B0604030504040204" pitchFamily="34" charset="0"/>
                <a:ea typeface="Verdana" panose="020B0604030504040204" pitchFamily="34" charset="0"/>
              </a:rPr>
              <a:t>fly</a:t>
            </a:r>
            <a:r>
              <a:rPr lang="fr-FR" sz="450" kern="100" spc="-46" dirty="0">
                <a:latin typeface="Verdana" panose="020B0604030504040204" pitchFamily="34" charset="0"/>
                <a:ea typeface="Verdana" panose="020B0604030504040204" pitchFamily="34" charset="0"/>
              </a:rPr>
              <a:t>.</a:t>
            </a:r>
          </a:p>
          <a:p>
            <a:r>
              <a:rPr lang="fr-FR" sz="450" b="1" kern="100" spc="-46" dirty="0">
                <a:latin typeface="Verdana" panose="020B0604030504040204" pitchFamily="34" charset="0"/>
                <a:ea typeface="Verdana" panose="020B0604030504040204" pitchFamily="34" charset="0"/>
              </a:rPr>
              <a:t>Common Gateway Interface: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Allows</a:t>
            </a:r>
            <a:r>
              <a:rPr lang="fr-FR" sz="450" kern="100" spc="-46" dirty="0">
                <a:latin typeface="Verdana" panose="020B0604030504040204" pitchFamily="34" charset="0"/>
                <a:ea typeface="Verdana" panose="020B0604030504040204" pitchFamily="34" charset="0"/>
              </a:rPr>
              <a:t> a program to </a:t>
            </a:r>
            <a:r>
              <a:rPr lang="fr-FR" sz="450" kern="100" spc="-46" dirty="0" err="1">
                <a:latin typeface="Verdana" panose="020B0604030504040204" pitchFamily="34" charset="0"/>
                <a:ea typeface="Verdana" panose="020B0604030504040204" pitchFamily="34" charset="0"/>
              </a:rPr>
              <a:t>identify</a:t>
            </a:r>
            <a:r>
              <a:rPr lang="fr-FR" sz="450" kern="100" spc="-46" dirty="0">
                <a:latin typeface="Verdana" panose="020B0604030504040204" pitchFamily="34" charset="0"/>
                <a:ea typeface="Verdana" panose="020B0604030504040204" pitchFamily="34" charset="0"/>
              </a:rPr>
              <a:t> params </a:t>
            </a:r>
            <a:r>
              <a:rPr lang="fr-FR" sz="450" kern="100" spc="-46" dirty="0" err="1">
                <a:latin typeface="Verdana" panose="020B0604030504040204" pitchFamily="34" charset="0"/>
                <a:ea typeface="Verdana" panose="020B0604030504040204" pitchFamily="34" charset="0"/>
              </a:rPr>
              <a:t>from</a:t>
            </a:r>
            <a:r>
              <a:rPr lang="fr-FR" sz="450" kern="100" spc="-46" dirty="0">
                <a:latin typeface="Verdana" panose="020B0604030504040204" pitchFamily="34" charset="0"/>
                <a:ea typeface="Verdana" panose="020B0604030504040204" pitchFamily="34" charset="0"/>
              </a:rPr>
              <a:t> URL: </a:t>
            </a:r>
            <a:r>
              <a:rPr lang="fr-FR" sz="410" kern="100" spc="-46" dirty="0">
                <a:latin typeface="Verdana" panose="020B0604030504040204" pitchFamily="34" charset="0"/>
                <a:ea typeface="Verdana" panose="020B0604030504040204" pitchFamily="34" charset="0"/>
              </a:rPr>
              <a:t>https://www.site.com/page.html?name=rob&amp;age=9&amp;day=mon</a:t>
            </a:r>
          </a:p>
          <a:p>
            <a:r>
              <a:rPr lang="en-GB" sz="450" b="1" kern="100" spc="-46" dirty="0">
                <a:latin typeface="Verdana" panose="020B0604030504040204" pitchFamily="34" charset="0"/>
                <a:ea typeface="Verdana" panose="020B0604030504040204" pitchFamily="34" charset="0"/>
              </a:rPr>
              <a:t>Servlets: </a:t>
            </a:r>
            <a:r>
              <a:rPr lang="en-GB" sz="450" kern="100" spc="-46" dirty="0">
                <a:latin typeface="Verdana" panose="020B0604030504040204" pitchFamily="34" charset="0"/>
                <a:ea typeface="Verdana" panose="020B0604030504040204" pitchFamily="34" charset="0"/>
              </a:rPr>
              <a:t>A Java solution to state, webserver creates new instances of the JVM to run &amp; process requests for each client connecting. </a:t>
            </a:r>
          </a:p>
          <a:p>
            <a:r>
              <a:rPr lang="en-GB" sz="450" kern="100" spc="-46" dirty="0">
                <a:latin typeface="Verdana" panose="020B0604030504040204" pitchFamily="34" charset="0"/>
                <a:ea typeface="Verdana" panose="020B0604030504040204" pitchFamily="34" charset="0"/>
              </a:rPr>
              <a:t>An alternative approach is to </a:t>
            </a:r>
            <a:r>
              <a:rPr lang="en-GB" sz="450" b="1" kern="100" spc="-46" dirty="0">
                <a:latin typeface="Verdana" panose="020B0604030504040204" pitchFamily="34" charset="0"/>
                <a:ea typeface="Verdana" panose="020B0604030504040204" pitchFamily="34" charset="0"/>
              </a:rPr>
              <a:t>execute code on the client side</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PHP</a:t>
            </a:r>
            <a:r>
              <a:rPr lang="en-GB" sz="450" kern="100" spc="-46" dirty="0">
                <a:latin typeface="Verdana" panose="020B0604030504040204" pitchFamily="34" charset="0"/>
                <a:ea typeface="Verdana" panose="020B0604030504040204" pitchFamily="34" charset="0"/>
              </a:rPr>
              <a:t> is server side, generating pages to be sent to the client. </a:t>
            </a:r>
          </a:p>
          <a:p>
            <a:r>
              <a:rPr lang="en-GB" sz="450" kern="100" spc="-46" dirty="0">
                <a:latin typeface="Courier New" panose="02070309020205020404" pitchFamily="49" charset="0"/>
                <a:ea typeface="Verdana" panose="020B0604030504040204" pitchFamily="34" charset="0"/>
                <a:cs typeface="Courier New" panose="02070309020205020404" pitchFamily="49" charset="0"/>
              </a:rPr>
              <a:t>(&lt;?</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php</a:t>
            </a:r>
            <a:r>
              <a:rPr lang="en-GB" sz="450" kern="100" spc="-46" dirty="0">
                <a:latin typeface="Courier New" panose="02070309020205020404" pitchFamily="49" charset="0"/>
                <a:ea typeface="Verdana" panose="020B0604030504040204" pitchFamily="34" charset="0"/>
                <a:cs typeface="Courier New" panose="02070309020205020404" pitchFamily="49" charset="0"/>
              </a:rPr>
              <a:t> echo ”Hello World!” ; ?&gt;). </a:t>
            </a:r>
            <a:r>
              <a:rPr lang="en-GB" sz="450" b="1" kern="100" spc="-46" dirty="0" err="1">
                <a:latin typeface="Verdana" panose="020B0604030504040204" pitchFamily="34" charset="0"/>
                <a:ea typeface="Verdana" panose="020B0604030504040204" pitchFamily="34" charset="0"/>
              </a:rPr>
              <a:t>Javascript</a:t>
            </a:r>
            <a:r>
              <a:rPr lang="en-GB" sz="450" kern="100" spc="-46" dirty="0">
                <a:latin typeface="Verdana" panose="020B0604030504040204" pitchFamily="34" charset="0"/>
                <a:ea typeface="Verdana" panose="020B0604030504040204" pitchFamily="34" charset="0"/>
              </a:rPr>
              <a:t> is client side, the code is sent to the client (embedded in the web page) and run on the client side to create the page. </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document.write</a:t>
            </a:r>
            <a:r>
              <a:rPr lang="en-GB" sz="450" kern="100" spc="-46" dirty="0">
                <a:latin typeface="Courier New" panose="02070309020205020404" pitchFamily="49" charset="0"/>
                <a:ea typeface="Verdana" panose="020B0604030504040204" pitchFamily="34" charset="0"/>
                <a:cs typeface="Courier New" panose="02070309020205020404" pitchFamily="49" charset="0"/>
              </a:rPr>
              <a:t>(”Hi World!”);</a:t>
            </a:r>
          </a:p>
        </p:txBody>
      </p:sp>
      <p:sp>
        <p:nvSpPr>
          <p:cNvPr id="5" name="TextBox 4">
            <a:extLst>
              <a:ext uri="{FF2B5EF4-FFF2-40B4-BE49-F238E27FC236}">
                <a16:creationId xmlns:a16="http://schemas.microsoft.com/office/drawing/2014/main" id="{7355432D-69DE-405C-262C-1FEDD1F1FFBF}"/>
              </a:ext>
            </a:extLst>
          </p:cNvPr>
          <p:cNvSpPr txBox="1"/>
          <p:nvPr/>
        </p:nvSpPr>
        <p:spPr>
          <a:xfrm>
            <a:off x="3158058" y="-53975"/>
            <a:ext cx="1818003" cy="7500515"/>
          </a:xfrm>
          <a:prstGeom prst="rect">
            <a:avLst/>
          </a:prstGeom>
          <a:noFill/>
        </p:spPr>
        <p:txBody>
          <a:bodyPr wrap="square" rtlCol="0">
            <a:spAutoFit/>
          </a:bodyPr>
          <a:lstStyle/>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2.8) Domain Name System (DNS)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IP Addresses: </a:t>
            </a:r>
            <a:r>
              <a:rPr lang="en-GB" sz="450" kern="100" spc="-46" dirty="0">
                <a:latin typeface="Verdana" panose="020B0604030504040204" pitchFamily="34" charset="0"/>
                <a:ea typeface="Verdana" panose="020B0604030504040204" pitchFamily="34" charset="0"/>
                <a:cs typeface="Courier New" panose="02070309020205020404" pitchFamily="49" charset="0"/>
              </a:rPr>
              <a:t>Uniquely identify end systems by addresses. IPv4, 32 bit. IPv6 128 bit. It’s an easy format for routers, but not for users! Before 1983 we had a file mapping mnemonics to IPs locally.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DNS</a:t>
            </a:r>
            <a:r>
              <a:rPr lang="en-GB" sz="450" kern="100" spc="-46" dirty="0">
                <a:latin typeface="Verdana" panose="020B0604030504040204" pitchFamily="34" charset="0"/>
                <a:ea typeface="Verdana" panose="020B0604030504040204" pitchFamily="34" charset="0"/>
                <a:cs typeface="Courier New" panose="02070309020205020404" pitchFamily="49" charset="0"/>
              </a:rPr>
              <a:t>: distributed lookup facility mapping hostnames to IP addresses.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www.imperial.ac.uk, the top level domain is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uk</a:t>
            </a:r>
            <a:r>
              <a:rPr lang="en-GB" sz="450" kern="100" spc="-46" dirty="0">
                <a:latin typeface="Verdana" panose="020B0604030504040204" pitchFamily="34" charset="0"/>
                <a:ea typeface="Verdana" panose="020B0604030504040204" pitchFamily="34" charset="0"/>
                <a:cs typeface="Courier New" panose="02070309020205020404" pitchFamily="49" charset="0"/>
              </a:rPr>
              <a:t>”. We traverse backwards into its subsets to find our domain.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Root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top-level domain is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.com,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edu</a:t>
            </a:r>
            <a:r>
              <a:rPr lang="en-GB" sz="450" kern="100" spc="-46" dirty="0">
                <a:latin typeface="Verdana" panose="020B0604030504040204" pitchFamily="34" charset="0"/>
                <a:ea typeface="Verdana" panose="020B0604030504040204" pitchFamily="34" charset="0"/>
                <a:cs typeface="Courier New" panose="02070309020205020404" pitchFamily="49" charset="0"/>
              </a:rPr>
              <a:t>, .org) associated with one of 13 root DNS servers, from 12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indep</a:t>
            </a:r>
            <a:r>
              <a:rPr lang="en-GB" sz="450" kern="100" spc="-46" dirty="0">
                <a:latin typeface="Verdana" panose="020B0604030504040204" pitchFamily="34" charset="0"/>
                <a:ea typeface="Verdana" panose="020B0604030504040204" pitchFamily="34" charset="0"/>
                <a:cs typeface="Courier New" panose="02070309020205020404" pitchFamily="49" charset="0"/>
              </a:rPr>
              <a:t>. groups.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Top-Level Domain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A DNS server associated with a top-level domain.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Authoritative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each domain, a server holds the master copy mapping all public hosts within that domain.</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Most root servers, and lower level ones are implemented as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distributed</a:t>
            </a:r>
            <a:r>
              <a:rPr lang="en-GB" sz="450" kern="100" spc="-46" dirty="0">
                <a:latin typeface="Verdana" panose="020B0604030504040204" pitchFamily="34" charset="0"/>
                <a:ea typeface="Verdana" panose="020B0604030504040204" pitchFamily="34" charset="0"/>
                <a:cs typeface="Courier New" panose="02070309020205020404" pitchFamily="49" charset="0"/>
              </a:rPr>
              <a:t> set of machines.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Distributed</a:t>
            </a:r>
            <a:r>
              <a:rPr lang="en-GB" sz="450" kern="100" spc="-46" dirty="0">
                <a:latin typeface="Verdana" panose="020B0604030504040204" pitchFamily="34" charset="0"/>
                <a:ea typeface="Verdana" panose="020B0604030504040204" pitchFamily="34" charset="0"/>
                <a:cs typeface="Courier New" panose="02070309020205020404" pitchFamily="49" charset="0"/>
              </a:rPr>
              <a:t> copies of DNS maps (often updated) help load balance, reduce latency, add redundancy.</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Caching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reduces load on DNS infrastructure, improving performance. Cache needs to be updated often. Be wary of </a:t>
            </a:r>
            <a:r>
              <a:rPr lang="en-GB" sz="450" b="1" kern="100" spc="-46" dirty="0">
                <a:latin typeface="Verdana" panose="020B0604030504040204" pitchFamily="34" charset="0"/>
                <a:ea typeface="Verdana" panose="020B0604030504040204" pitchFamily="34" charset="0"/>
                <a:cs typeface="Courier New" panose="02070309020205020404" pitchFamily="49" charset="0"/>
              </a:rPr>
              <a:t>Cache Poisoning</a:t>
            </a:r>
            <a:r>
              <a:rPr lang="en-GB" sz="450" kern="100" spc="-46" dirty="0">
                <a:latin typeface="Verdana" panose="020B0604030504040204" pitchFamily="34" charset="0"/>
                <a:ea typeface="Verdana" panose="020B0604030504040204" pitchFamily="34" charset="0"/>
                <a:cs typeface="Courier New" panose="02070309020205020404" pitchFamily="49" charset="0"/>
              </a:rPr>
              <a:t> – (DNS spoofing) entering incorrect mappings into a DNS cache to direct users to the wrong site.</a:t>
            </a:r>
            <a:endParaRPr lang="en-GB" sz="450"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Features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entry in the DNS is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Resource Record </a:t>
            </a:r>
            <a:r>
              <a:rPr lang="en-GB" sz="450" kern="100" spc="-46" dirty="0">
                <a:latin typeface="Verdana" panose="020B0604030504040204" pitchFamily="34" charset="0"/>
                <a:ea typeface="Verdana" panose="020B0604030504040204" pitchFamily="34" charset="0"/>
                <a:cs typeface="Courier New" panose="02070309020205020404" pitchFamily="49" charset="0"/>
              </a:rPr>
              <a:t>describing a translation of a name, these are cached entries.</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TTL, obvious. </a:t>
            </a:r>
            <a:r>
              <a:rPr lang="en-GB" sz="450" b="1" kern="100" spc="-46" dirty="0">
                <a:latin typeface="Verdana" panose="020B0604030504040204" pitchFamily="34" charset="0"/>
                <a:ea typeface="Verdana" panose="020B0604030504040204" pitchFamily="34" charset="0"/>
                <a:cs typeface="Courier New" panose="02070309020205020404" pitchFamily="49" charset="0"/>
              </a:rPr>
              <a:t>Type: A</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 IP Address,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NS</a:t>
            </a:r>
            <a:r>
              <a:rPr lang="en-GB" sz="450" kern="100" spc="-46" dirty="0">
                <a:latin typeface="Verdana" panose="020B0604030504040204" pitchFamily="34" charset="0"/>
                <a:ea typeface="Verdana" panose="020B0604030504040204" pitchFamily="34" charset="0"/>
                <a:cs typeface="Courier New" panose="02070309020205020404" pitchFamily="49" charset="0"/>
              </a:rPr>
              <a:t>: domain name → authoritative name server,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CNAME</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alias → primary/canonical host name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MX:</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 server to get incoming mail (MX: Mail exchange)</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Protocol</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Connectionless</a:t>
            </a:r>
            <a:r>
              <a:rPr lang="en-GB" sz="450" kern="100" spc="-46" dirty="0">
                <a:latin typeface="Verdana" panose="020B0604030504040204" pitchFamily="34" charset="0"/>
                <a:ea typeface="Verdana" panose="020B0604030504040204" pitchFamily="34" charset="0"/>
                <a:cs typeface="Courier New" panose="02070309020205020404" pitchFamily="49" charset="0"/>
              </a:rPr>
              <a:t>: Runs on UDP on port 53. Getting hostname translation takes two packets (request with name &amp; reply with the value), so setting up a TCP connection is not worth 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Messages: </a:t>
            </a:r>
            <a:r>
              <a:rPr lang="en-GB" sz="450" kern="100" spc="-46" dirty="0">
                <a:latin typeface="Verdana" panose="020B0604030504040204" pitchFamily="34" charset="0"/>
                <a:ea typeface="Verdana" panose="020B0604030504040204" pitchFamily="34" charset="0"/>
                <a:cs typeface="Courier New" panose="02070309020205020404" pitchFamily="49" charset="0"/>
              </a:rPr>
              <a:t>Has query/reply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 with identifiers to associate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Same Format: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40" kern="100" spc="-46" dirty="0">
                <a:latin typeface="Verdana" panose="020B0604030504040204" pitchFamily="34" charset="0"/>
                <a:ea typeface="Verdana" panose="020B0604030504040204" pitchFamily="34" charset="0"/>
                <a:cs typeface="Courier New" panose="02070309020205020404" pitchFamily="49" charset="0"/>
              </a:rPr>
              <a:t>Queries/Replies have same basic format for simplicity.</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Round Robin DNS: </a:t>
            </a:r>
            <a:r>
              <a:rPr lang="en-GB" sz="450" kern="100" spc="-46" dirty="0">
                <a:latin typeface="Verdana" panose="020B0604030504040204" pitchFamily="34" charset="0"/>
                <a:ea typeface="Verdana" panose="020B0604030504040204" pitchFamily="34" charset="0"/>
                <a:cs typeface="Courier New" panose="02070309020205020404" pitchFamily="49" charset="0"/>
              </a:rPr>
              <a:t>Load balancing technique for geographically distributed web servers. Requests balanced across multiple servers.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a:t>
            </a:r>
            <a:r>
              <a:rPr lang="en-GB" sz="400" kern="100" spc="-46" dirty="0">
                <a:latin typeface="Verdana" panose="020B0604030504040204" pitchFamily="34" charset="0"/>
                <a:ea typeface="Verdana" panose="020B0604030504040204" pitchFamily="34" charset="0"/>
                <a:cs typeface="Courier New" panose="02070309020205020404" pitchFamily="49" charset="0"/>
              </a:rPr>
              <a:t>DNS server requests hostname translation from </a:t>
            </a:r>
            <a:r>
              <a:rPr lang="en-GB" sz="400" b="1" kern="100" spc="-46" dirty="0">
                <a:latin typeface="Verdana" panose="020B0604030504040204" pitchFamily="34" charset="0"/>
                <a:ea typeface="Verdana" panose="020B0604030504040204" pitchFamily="34" charset="0"/>
                <a:cs typeface="Courier New" panose="02070309020205020404" pitchFamily="49" charset="0"/>
              </a:rPr>
              <a:t>authoritative</a:t>
            </a:r>
            <a:r>
              <a:rPr lang="en-GB" sz="400" kern="100" spc="-46" dirty="0">
                <a:latin typeface="Verdana" panose="020B0604030504040204" pitchFamily="34" charset="0"/>
                <a:ea typeface="Verdana" panose="020B0604030504040204" pitchFamily="34" charset="0"/>
                <a:cs typeface="Courier New" panose="02070309020205020404" pitchFamily="49" charset="0"/>
              </a:rPr>
              <a:t> DNS server</a:t>
            </a:r>
            <a:r>
              <a:rPr lang="en-GB" sz="450" kern="100" spc="-46" dirty="0">
                <a:latin typeface="Verdana" panose="020B0604030504040204" pitchFamily="34" charset="0"/>
                <a:ea typeface="Verdana" panose="020B0604030504040204" pitchFamily="34" charset="0"/>
                <a:cs typeface="Courier New" panose="02070309020205020404" pitchFamily="49" charset="0"/>
              </a:rPr>
              <a:t>. 2. DNS request receives list of IP addresses in response.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DNS server round-robins through addresses to distribute requests.</a:t>
            </a:r>
          </a:p>
          <a:p>
            <a:r>
              <a:rPr lang="en-GB" sz="440" kern="100" spc="-46" dirty="0">
                <a:latin typeface="Verdana" panose="020B0604030504040204" pitchFamily="34" charset="0"/>
                <a:ea typeface="Verdana" panose="020B0604030504040204" pitchFamily="34" charset="0"/>
                <a:cs typeface="Courier New" panose="02070309020205020404" pitchFamily="49" charset="0"/>
              </a:rPr>
              <a:t>TTL (&lt;18s) should be low so the list is DNS server updates the list often.</a:t>
            </a:r>
          </a:p>
          <a:p>
            <a:r>
              <a:rPr lang="en-GB" sz="45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tells us about this: we receive a line telling us the DNS server used, and then one with the IP.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Non-authoritative</a:t>
            </a:r>
            <a:r>
              <a:rPr lang="en-GB" sz="450" kern="100" spc="-46" dirty="0">
                <a:latin typeface="Verdana" panose="020B0604030504040204" pitchFamily="34" charset="0"/>
                <a:ea typeface="Verdana" panose="020B0604030504040204" pitchFamily="34" charset="0"/>
                <a:cs typeface="Courier New" panose="02070309020205020404" pitchFamily="49" charset="0"/>
              </a:rPr>
              <a:t>: reply has been extracted from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previous cache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-type=NS imperial.ac.uk tells us the address of the authoritative DNS server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www.imperial.ac.uk ns0.ic.ac.uk asks the server ns0 (the authoritative DNS) for a reply.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dig </a:t>
            </a:r>
            <a:r>
              <a:rPr lang="en-GB" sz="450" kern="100" spc="-46" dirty="0">
                <a:latin typeface="Verdana" panose="020B0604030504040204" pitchFamily="34" charset="0"/>
                <a:ea typeface="Verdana" panose="020B0604030504040204" pitchFamily="34" charset="0"/>
                <a:cs typeface="Courier New" panose="02070309020205020404" pitchFamily="49" charset="0"/>
              </a:rPr>
              <a:t>queries name servers.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2.9) Content Delivery Networks: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When storing large files:</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b="1" kern="100" spc="-46" dirty="0">
                <a:latin typeface="Verdana" panose="020B0604030504040204" pitchFamily="34" charset="0"/>
                <a:ea typeface="Verdana" panose="020B0604030504040204" pitchFamily="34" charset="0"/>
                <a:cs typeface="Courier New" panose="02070309020205020404" pitchFamily="49" charset="0"/>
              </a:rPr>
              <a:t>1) Store on 1 powerful server: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No redundancy. System can get overwhelmed. Latency can be high (far clients, as 1 geog. location), local net can become congested. </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Store and server many copies from geog.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distrib</a:t>
            </a:r>
            <a:r>
              <a:rPr lang="en-GB" sz="450" b="1" kern="100" spc="-46" dirty="0">
                <a:latin typeface="Verdana" panose="020B0604030504040204" pitchFamily="34" charset="0"/>
                <a:ea typeface="Verdana" panose="020B0604030504040204" pitchFamily="34" charset="0"/>
                <a:cs typeface="Courier New" panose="02070309020205020404" pitchFamily="49" charset="0"/>
              </a:rPr>
              <a:t>. servers:</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Redundancy, less latency as clients will tend to be closer to servers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Approaches to CDN: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Enter Deep: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 CDN servers inside many access networks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inside ISP’s own networks).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Low latency, close to users.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Large number of servers to maintain on many sites. Need access to other organisation’s networks. </a:t>
            </a:r>
            <a:r>
              <a:rPr lang="en-GB" sz="450" kern="100" spc="-46" dirty="0">
                <a:latin typeface="Verdana" panose="020B0604030504040204" pitchFamily="34" charset="0"/>
                <a:ea typeface="Verdana" panose="020B0604030504040204" pitchFamily="34" charset="0"/>
                <a:cs typeface="Courier New" panose="02070309020205020404" pitchFamily="49" charset="0"/>
              </a:rPr>
              <a:t>Example: Akami</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Bring Home: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 a smaller number of CDN servers in large clusters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Pop</a:t>
            </a:r>
            <a:r>
              <a:rPr lang="en-GB" sz="450" kern="100" spc="-46" dirty="0">
                <a:latin typeface="Verdana" panose="020B0604030504040204" pitchFamily="34" charset="0"/>
                <a:ea typeface="Verdana" panose="020B0604030504040204" pitchFamily="34" charset="0"/>
                <a:cs typeface="Courier New" panose="02070309020205020404" pitchFamily="49" charset="0"/>
              </a:rPr>
              <a:t> (point of Presence) locations very close to, but not inside, access networks. Example: Limelight (has 123 Pops).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use the closest CDN to the client for min latency to serve resource.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CDN doesn’t know about the location of the client – only the DNS server taking their request, which could be very far (as we pick the fastest – which could be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google’s</a:t>
            </a:r>
            <a:r>
              <a:rPr lang="en-GB" sz="450" kern="100" spc="-46" dirty="0">
                <a:latin typeface="Verdana" panose="020B0604030504040204" pitchFamily="34" charset="0"/>
                <a:ea typeface="Verdana" panose="020B0604030504040204" pitchFamily="34" charset="0"/>
                <a:cs typeface="Courier New" panose="02070309020205020404" pitchFamily="49" charset="0"/>
              </a:rPr>
              <a:t> superfast/far DNS servers). Alternatively the client can be given a list of CDN servers, it can then pick the best (by pinging to get latency) &amp; then choose the best (used by Netflix, who uses to be on AWS but now have their own CDN which uses both bring home and enter deep).</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2.10) Email:</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Asynchronous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 to offline users),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One-to-many</a:t>
            </a:r>
            <a:r>
              <a:rPr lang="en-GB" sz="450" kern="100" spc="-46" dirty="0">
                <a:latin typeface="Verdana" panose="020B0604030504040204" pitchFamily="34" charset="0"/>
                <a:ea typeface="Verdana" panose="020B0604030504040204" pitchFamily="34" charset="0"/>
                <a:cs typeface="Courier New" panose="02070309020205020404" pitchFamily="49" charset="0"/>
              </a:rPr>
              <a:t> (same email, many recipients),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Media</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 Authentication/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Confidentiality/Guarantee of Delivery.</a:t>
            </a: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User Agent: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user interaction with save messages.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Mail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Accepts messages for remote (sending) and local (receiving) delivery. Persistent storage of remote delivery messages in a queue. Messages for local delivery persistently stored upon receipt. User agents can access local mailbox through access protocol.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Address is found using DNS, the MX type is for mail exchange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2.11)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Simple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Set up TCP/IP connection from client to server.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Client requests server to accept messages.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Server responds, if accepting, client sends message.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Protocol is only cares about sending the message to the mail server.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Restrictive</a:t>
            </a:r>
            <a:r>
              <a:rPr lang="en-GB" sz="450" kern="100" spc="-46" dirty="0">
                <a:latin typeface="Verdana" panose="020B0604030504040204" pitchFamily="34" charset="0"/>
                <a:ea typeface="Verdana" panose="020B0604030504040204" pitchFamily="34" charset="0"/>
                <a:cs typeface="Courier New" panose="02070309020205020404" pitchFamily="49" charset="0"/>
              </a:rPr>
              <a:t> - Lines must be ≤ 1000 characters and only supports ASCII (7 bit characters) (this has been fixed with extensions).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Insecure</a:t>
            </a:r>
            <a:r>
              <a:rPr lang="en-GB" sz="450" kern="100" spc="-46" dirty="0">
                <a:latin typeface="Verdana" panose="020B0604030504040204" pitchFamily="34" charset="0"/>
                <a:ea typeface="Verdana" panose="020B0604030504040204" pitchFamily="34" charset="0"/>
                <a:cs typeface="Courier New" panose="02070309020205020404" pitchFamily="49" charset="0"/>
              </a:rPr>
              <a:t> - As it is very simple, so easily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spoofable</a:t>
            </a:r>
            <a:r>
              <a:rPr lang="en-GB" sz="450" kern="100" spc="-46" dirty="0">
                <a:latin typeface="Verdana" panose="020B0604030504040204" pitchFamily="34" charset="0"/>
                <a:ea typeface="Verdana" panose="020B0604030504040204" pitchFamily="34" charset="0"/>
                <a:cs typeface="Courier New" panose="02070309020205020404" pitchFamily="49" charset="0"/>
              </a:rPr>
              <a:t> and can be used by malicious parties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Anatomy of an SMTP Request: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 is a newline). It is a TCP connection which sends this data:</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Commands: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HELO</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example.com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MAIL FROM</a:t>
            </a:r>
            <a:r>
              <a:rPr lang="en-GB" sz="450" kern="100" spc="-46" dirty="0">
                <a:latin typeface="Verdana" panose="020B0604030504040204" pitchFamily="34" charset="0"/>
                <a:ea typeface="Verdana" panose="020B0604030504040204" pitchFamily="34" charset="0"/>
                <a:cs typeface="Courier New" panose="02070309020205020404" pitchFamily="49" charset="0"/>
              </a:rPr>
              <a:t>: sender@example.com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RCPT TO</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receiver@otherdomain.com|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DATA</a:t>
            </a:r>
            <a:r>
              <a:rPr lang="en-GB" sz="450" kern="100" spc="-46" dirty="0">
                <a:latin typeface="Verdana" panose="020B0604030504040204" pitchFamily="34" charset="0"/>
                <a:ea typeface="Verdana" panose="020B0604030504040204" pitchFamily="34" charset="0"/>
                <a:cs typeface="Courier New" panose="02070309020205020404" pitchFamily="49" charset="0"/>
              </a:rPr>
              <a:t>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FROM</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 Sender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To</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 Receiver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Subject</a:t>
            </a:r>
            <a:r>
              <a:rPr lang="en-GB" sz="450" kern="100" spc="-46" dirty="0">
                <a:latin typeface="Verdana" panose="020B0604030504040204" pitchFamily="34" charset="0"/>
                <a:ea typeface="Verdana" panose="020B0604030504040204" pitchFamily="34" charset="0"/>
                <a:cs typeface="Courier New" panose="02070309020205020404" pitchFamily="49" charset="0"/>
              </a:rPr>
              <a:t>: Hi!| &lt;empty line&gt; | &lt;content&gt; Hello World! | &lt;dot-ends-content&gt;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 exit email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QUIT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Since a single dot ends an email, to send an email with a single dot you actually have to send “..”</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SMTP Headers: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To, Cc, Bcc, From, Sender, Received, Return-path, Date, Subject, Reply-To.</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SMTP Extensions: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SMTPS</a:t>
            </a:r>
            <a:r>
              <a:rPr lang="en-GB" sz="450" kern="100" spc="-46" dirty="0">
                <a:latin typeface="Verdana" panose="020B0604030504040204" pitchFamily="34" charset="0"/>
                <a:ea typeface="Verdana" panose="020B0604030504040204" pitchFamily="34" charset="0"/>
                <a:cs typeface="Courier New" panose="02070309020205020404" pitchFamily="49" charset="0"/>
              </a:rPr>
              <a:t> (secure – adds TSL/SSL. We use STARTTLS &gt; HELO, port 25). </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435CFFD6-0583-33EB-F64D-BC01EAF3F211}"/>
              </a:ext>
            </a:extLst>
          </p:cNvPr>
          <p:cNvPicPr>
            <a:picLocks noChangeAspect="1"/>
          </p:cNvPicPr>
          <p:nvPr/>
        </p:nvPicPr>
        <p:blipFill rotWithShape="1">
          <a:blip r:embed="rId3"/>
          <a:srcRect t="20945" r="1978" b="1449"/>
          <a:stretch/>
        </p:blipFill>
        <p:spPr>
          <a:xfrm>
            <a:off x="3264546" y="1493837"/>
            <a:ext cx="1537945" cy="93663"/>
          </a:xfrm>
          <a:prstGeom prst="rect">
            <a:avLst/>
          </a:prstGeom>
        </p:spPr>
      </p:pic>
      <p:pic>
        <p:nvPicPr>
          <p:cNvPr id="10" name="Picture 9">
            <a:extLst>
              <a:ext uri="{FF2B5EF4-FFF2-40B4-BE49-F238E27FC236}">
                <a16:creationId xmlns:a16="http://schemas.microsoft.com/office/drawing/2014/main" id="{2C085705-F83B-2E68-9E47-B869FCA02401}"/>
              </a:ext>
            </a:extLst>
          </p:cNvPr>
          <p:cNvPicPr>
            <a:picLocks noChangeAspect="1"/>
          </p:cNvPicPr>
          <p:nvPr/>
        </p:nvPicPr>
        <p:blipFill rotWithShape="1">
          <a:blip r:embed="rId4"/>
          <a:srcRect t="2675" b="2265"/>
          <a:stretch/>
        </p:blipFill>
        <p:spPr>
          <a:xfrm>
            <a:off x="3145588" y="4647199"/>
            <a:ext cx="1818003" cy="760312"/>
          </a:xfrm>
          <a:prstGeom prst="rect">
            <a:avLst/>
          </a:prstGeom>
        </p:spPr>
      </p:pic>
      <p:sp>
        <p:nvSpPr>
          <p:cNvPr id="12" name="TextBox 11">
            <a:extLst>
              <a:ext uri="{FF2B5EF4-FFF2-40B4-BE49-F238E27FC236}">
                <a16:creationId xmlns:a16="http://schemas.microsoft.com/office/drawing/2014/main" id="{3F0A4F54-B2A5-E15B-8B07-D1D5F824337F}"/>
              </a:ext>
            </a:extLst>
          </p:cNvPr>
          <p:cNvSpPr txBox="1"/>
          <p:nvPr/>
        </p:nvSpPr>
        <p:spPr>
          <a:xfrm>
            <a:off x="4802491" y="-53975"/>
            <a:ext cx="1818002" cy="7660559"/>
          </a:xfrm>
          <a:prstGeom prst="rect">
            <a:avLst/>
          </a:prstGeom>
          <a:noFill/>
        </p:spPr>
        <p:txBody>
          <a:bodyPr wrap="square">
            <a:spAutoFit/>
          </a:bodyPr>
          <a:lstStyle/>
          <a:p>
            <a:r>
              <a:rPr lang="en-GB" sz="450" b="1" kern="100" spc="-46" dirty="0">
                <a:latin typeface="Verdana" panose="020B0604030504040204" pitchFamily="34" charset="0"/>
                <a:ea typeface="Verdana" panose="020B0604030504040204" pitchFamily="34" charset="0"/>
                <a:cs typeface="Courier New" panose="02070309020205020404" pitchFamily="49" charset="0"/>
              </a:rPr>
              <a:t>ESMTP</a:t>
            </a:r>
            <a:r>
              <a:rPr lang="en-GB" sz="450" kern="100" spc="-46" dirty="0">
                <a:latin typeface="Verdana" panose="020B0604030504040204" pitchFamily="34" charset="0"/>
                <a:ea typeface="Verdana" panose="020B0604030504040204" pitchFamily="34" charset="0"/>
                <a:cs typeface="Courier New" panose="02070309020205020404" pitchFamily="49" charset="0"/>
              </a:rPr>
              <a:t> adds methods for XML, html, images. Use EHLO &gt; HELO, if they respond EHLO we use ESTMP, else fall back to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MIME</a:t>
            </a:r>
            <a:r>
              <a:rPr lang="en-GB" sz="450" kern="100" spc="-46" dirty="0">
                <a:latin typeface="Verdana" panose="020B0604030504040204" pitchFamily="34" charset="0"/>
                <a:ea typeface="Verdana" panose="020B0604030504040204" pitchFamily="34" charset="0"/>
                <a:cs typeface="Courier New" panose="02070309020205020404" pitchFamily="49" charset="0"/>
              </a:rPr>
              <a:t> uses provided methods to encode non-ascii as ascii characters to send over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MIME</a:t>
            </a:r>
            <a:r>
              <a:rPr lang="en-GB" sz="450" kern="100" spc="-46" dirty="0">
                <a:latin typeface="Verdana" panose="020B0604030504040204" pitchFamily="34" charset="0"/>
                <a:ea typeface="Verdana" panose="020B0604030504040204" pitchFamily="34" charset="0"/>
                <a:cs typeface="Courier New" panose="02070309020205020404" pitchFamily="49" charset="0"/>
              </a:rPr>
              <a:t> types include: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text/plain, </a:t>
            </a:r>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text/html, </a:t>
            </a:r>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image/jpeg (only image), </a:t>
            </a:r>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multipart/mixed - message consists of multiple parts.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2.11) POP3:</a:t>
            </a:r>
            <a:r>
              <a:rPr lang="en-GB" sz="450"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Retrieve emails from the mail server. Implicitly assumes retrieved mail is deleted from the mail server, uses unencrypted port 110 or 995 POP3S; encrypted.</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2.12) IMAP: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Replaces POP3. Mail is kept on the server, and read online. Allows for multiple mailboxes, backed up by the ISP. Gives user control over downloading mail. Can be encrypted (IMAPS port 993) or unencrypted (port 143, rarely used).</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2.13) Other Protocols</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FTP, SSH, Telnet, Crypto, SNMP </a:t>
            </a:r>
            <a:r>
              <a:rPr lang="en-GB" sz="450" kern="100" spc="-46" dirty="0">
                <a:latin typeface="Verdana" panose="020B0604030504040204" pitchFamily="34" charset="0"/>
                <a:ea typeface="Verdana" panose="020B0604030504040204" pitchFamily="34" charset="0"/>
                <a:cs typeface="Courier New" panose="02070309020205020404" pitchFamily="49" charset="0"/>
              </a:rPr>
              <a:t>– Simple Network Management Protocol used for admin management of network and its devices,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NFS </a:t>
            </a:r>
            <a:r>
              <a:rPr lang="en-GB" sz="450" kern="100" spc="-46" dirty="0">
                <a:latin typeface="Verdana" panose="020B0604030504040204" pitchFamily="34" charset="0"/>
                <a:ea typeface="Verdana" panose="020B0604030504040204" pitchFamily="34" charset="0"/>
                <a:cs typeface="Courier New" panose="02070309020205020404" pitchFamily="49" charset="0"/>
              </a:rPr>
              <a:t>– Network File System, enables file access over a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 IRC.</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 The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Provides Connection (TCP) and Connect-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ionless</a:t>
            </a:r>
            <a:r>
              <a:rPr lang="en-GB" sz="450" kern="100" spc="-46" dirty="0">
                <a:latin typeface="Verdana" panose="020B0604030504040204" pitchFamily="34" charset="0"/>
                <a:ea typeface="Verdana" panose="020B0604030504040204" pitchFamily="34" charset="0"/>
                <a:cs typeface="Courier New" panose="02070309020205020404" pitchFamily="49" charset="0"/>
              </a:rPr>
              <a:t> (UDP) services between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endsystems</a:t>
            </a:r>
            <a:r>
              <a:rPr lang="en-GB" sz="450" kern="100" spc="-46" dirty="0">
                <a:latin typeface="Verdana" panose="020B0604030504040204" pitchFamily="34" charset="0"/>
                <a:ea typeface="Verdana" panose="020B0604030504040204" pitchFamily="34" charset="0"/>
                <a:cs typeface="Courier New" panose="02070309020205020404" pitchFamily="49" charset="0"/>
              </a:rPr>
              <a:t> and hosts.</a:t>
            </a:r>
            <a:endPar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Connections decision made here, we have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params</a:t>
            </a:r>
            <a:r>
              <a:rPr lang="en-GB" sz="450" kern="100" spc="-46" dirty="0">
                <a:latin typeface="Verdana" panose="020B0604030504040204" pitchFamily="34" charset="0"/>
                <a:ea typeface="Verdana" panose="020B0604030504040204" pitchFamily="34" charset="0"/>
                <a:cs typeface="Courier New" panose="02070309020205020404" pitchFamily="49" charset="0"/>
              </a:rPr>
              <a:t> for specifying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Quality of Service</a:t>
            </a:r>
            <a:r>
              <a:rPr lang="en-GB" sz="450" kern="100" spc="-46" dirty="0">
                <a:latin typeface="Verdana" panose="020B0604030504040204" pitchFamily="34" charset="0"/>
                <a:ea typeface="Verdana" panose="020B0604030504040204" pitchFamily="34" charset="0"/>
                <a:cs typeface="Courier New" panose="02070309020205020404" pitchFamily="49" charset="0"/>
              </a:rPr>
              <a:t>. Requires the lower layers in order to operate, we work off this assumption that they do - we assume each host has one IP, etc.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Internet Protocols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only a best effort delivery service.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Terminology: </a:t>
            </a:r>
            <a:r>
              <a:rPr lang="en-GB" sz="450" kern="100" spc="-46" dirty="0">
                <a:latin typeface="Verdana" panose="020B0604030504040204" pitchFamily="34" charset="0"/>
                <a:ea typeface="Verdana" panose="020B0604030504040204" pitchFamily="34" charset="0"/>
                <a:cs typeface="Courier New" panose="02070309020205020404" pitchFamily="49" charset="0"/>
              </a:rPr>
              <a:t>What we call data at each level of TCP/IP stack:</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a:t>
            </a:r>
            <a:r>
              <a:rPr lang="en-GB" sz="450" kern="100" spc="-46" dirty="0">
                <a:latin typeface="Verdana" panose="020B0604030504040204" pitchFamily="34" charset="0"/>
                <a:ea typeface="Verdana" panose="020B0604030504040204" pitchFamily="34" charset="0"/>
                <a:cs typeface="Courier New" panose="02070309020205020404" pitchFamily="49" charset="0"/>
              </a:rPr>
              <a:t>Application: Data</a:t>
            </a:r>
            <a:r>
              <a:rPr lang="en-GB" sz="450" b="1" kern="100" spc="-46" dirty="0">
                <a:latin typeface="Verdana" panose="020B0604030504040204" pitchFamily="34" charset="0"/>
                <a:ea typeface="Verdana" panose="020B0604030504040204" pitchFamily="34" charset="0"/>
                <a:cs typeface="Courier New" panose="02070309020205020404" pitchFamily="49" charset="0"/>
              </a:rPr>
              <a:t> 4) </a:t>
            </a:r>
            <a:r>
              <a:rPr lang="en-GB" sz="450" kern="100" spc="-46" dirty="0">
                <a:latin typeface="Verdana" panose="020B0604030504040204" pitchFamily="34" charset="0"/>
                <a:ea typeface="Verdana" panose="020B0604030504040204" pitchFamily="34" charset="0"/>
                <a:cs typeface="Courier New" panose="02070309020205020404" pitchFamily="49" charset="0"/>
              </a:rPr>
              <a:t>Transport: TCP Segments/UDP Datagrams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Network/Internet  Packets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Data Link: Frames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Physical: Bits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3.1) Ports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Connect apps together, and separate different apps’ connections.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The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port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 to differentiate between different network communications. Each app has own port num. They’re cross platform.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 Usage: </a:t>
            </a:r>
            <a:r>
              <a:rPr lang="en-GB" sz="450" kern="100" spc="-46" dirty="0">
                <a:latin typeface="Verdana" panose="020B0604030504040204" pitchFamily="34" charset="0"/>
                <a:ea typeface="Verdana" panose="020B0604030504040204" pitchFamily="34" charset="0"/>
                <a:cs typeface="Courier New" panose="02070309020205020404" pitchFamily="49" charset="0"/>
              </a:rPr>
              <a:t>0 → 1023 (reserved),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1024 to 49151 (any user app can use/register), 49152 → 65535 (dynamic/ephemeral/private) and are used by clients temporarily).</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3.2) Berkeley Socket Interface: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=SOCKET(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ip</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port):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Create a new communication endpoint. 2)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BIND(</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sock_addr</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Attach a local address to the socket.  3)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LISTEN</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n) </a:t>
            </a:r>
            <a:r>
              <a:rPr lang="en-GB" sz="450" kern="100" spc="-46" dirty="0">
                <a:latin typeface="Verdana" panose="020B0604030504040204" pitchFamily="34" charset="0"/>
                <a:ea typeface="Verdana" panose="020B0604030504040204" pitchFamily="34" charset="0"/>
                <a:cs typeface="Courier New" panose="02070309020205020404" pitchFamily="49" charset="0"/>
              </a:rPr>
              <a:t>Announce ability to accept, n connections. 4.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ACCEPT</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cli_sock</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Block until some remove client wants to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establ-ish</a:t>
            </a:r>
            <a:r>
              <a:rPr lang="en-GB" sz="450" kern="100" spc="-46" dirty="0">
                <a:latin typeface="Verdana" panose="020B0604030504040204" pitchFamily="34" charset="0"/>
                <a:ea typeface="Verdana" panose="020B0604030504040204" pitchFamily="34" charset="0"/>
                <a:cs typeface="Courier New" panose="02070309020205020404" pitchFamily="49" charset="0"/>
              </a:rPr>
              <a:t> a connection 5.</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CONNECT(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&amp;</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servaddr</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Attempt to establish a connection. 6.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SEND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Send</a:t>
            </a:r>
            <a:r>
              <a:rPr lang="en-GB" sz="450" kern="100" spc="-46" dirty="0">
                <a:latin typeface="Verdana" panose="020B0604030504040204" pitchFamily="34" charset="0"/>
                <a:ea typeface="Verdana" panose="020B0604030504040204" pitchFamily="34" charset="0"/>
                <a:cs typeface="Courier New" panose="02070309020205020404" pitchFamily="49" charset="0"/>
              </a:rPr>
              <a:t> data over the connection. 7.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RECEIVE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Receive</a:t>
            </a:r>
            <a:r>
              <a:rPr lang="en-GB" sz="450" kern="100" spc="-46" dirty="0">
                <a:latin typeface="Verdana" panose="020B0604030504040204" pitchFamily="34" charset="0"/>
                <a:ea typeface="Verdana" panose="020B0604030504040204" pitchFamily="34" charset="0"/>
                <a:cs typeface="Courier New" panose="02070309020205020404" pitchFamily="49" charset="0"/>
              </a:rPr>
              <a:t> data over a connection. 8.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.CLOSE</a:t>
            </a:r>
            <a:r>
              <a:rPr lang="en-GB" sz="450" kern="100" spc="-46" dirty="0">
                <a:latin typeface="Verdana" panose="020B0604030504040204" pitchFamily="34" charset="0"/>
                <a:ea typeface="Verdana" panose="020B0604030504040204" pitchFamily="34" charset="0"/>
                <a:cs typeface="Courier New" panose="02070309020205020404" pitchFamily="49" charset="0"/>
              </a:rPr>
              <a:t> Release the connection. Note server data exchange port = 20. In a connectionless scenario we don’t need LISTEN, ACCEPT or CONNECT. For a client we make a socket, send (and Receive), and close. For a server, we make a socket, receive, send and close.</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 TCP</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Connection-oriented.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Data is split into segments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Reliable</a:t>
            </a:r>
            <a:r>
              <a:rPr lang="en-GB" sz="450" kern="100" spc="-46" dirty="0">
                <a:latin typeface="Verdana" panose="020B0604030504040204" pitchFamily="34" charset="0"/>
                <a:ea typeface="Verdana" panose="020B0604030504040204" pitchFamily="34" charset="0"/>
                <a:cs typeface="Courier New" panose="02070309020205020404" pitchFamily="49" charset="0"/>
              </a:rPr>
              <a:t> (integrity, usually maintain order),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Not secure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offer stream connections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(only accept segments in order,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received 4, waiting for 5, but received 6, ignore/drop 6 until 5 is received.),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Control</a:t>
            </a:r>
            <a:r>
              <a:rPr lang="en-GB" sz="450" kern="100" spc="-46" dirty="0">
                <a:latin typeface="Verdana" panose="020B0604030504040204" pitchFamily="34" charset="0"/>
                <a:ea typeface="Verdana" panose="020B0604030504040204" pitchFamily="34" charset="0"/>
                <a:cs typeface="Courier New" panose="02070309020205020404" pitchFamily="49" charset="0"/>
              </a:rPr>
              <a:t>, Handshake starts the connection. Full-Duplex.</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identify a socket connection: IP Address: Port Protocol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61.195.17.146 : 80 TCP)</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Segment: </a:t>
            </a:r>
            <a:r>
              <a:rPr lang="en-GB" sz="450" kern="100" spc="-46" dirty="0">
                <a:latin typeface="Verdana" panose="020B0604030504040204" pitchFamily="34" charset="0"/>
                <a:ea typeface="Verdana" panose="020B0604030504040204" pitchFamily="34" charset="0"/>
                <a:cs typeface="Courier New" panose="02070309020205020404" pitchFamily="49" charset="0"/>
              </a:rPr>
              <a:t>A wrapper for TCP data, transmitted within the Network Layer protocol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IPv4 or IPv6)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Maximum Segment Size (MSS): </a:t>
            </a:r>
            <a:r>
              <a:rPr lang="en-GB" sz="420" kern="100" spc="-46" dirty="0">
                <a:latin typeface="Verdana" panose="020B0604030504040204" pitchFamily="34" charset="0"/>
                <a:ea typeface="Verdana" panose="020B0604030504040204" pitchFamily="34" charset="0"/>
                <a:cs typeface="Courier New" panose="02070309020205020404" pitchFamily="49" charset="0"/>
              </a:rPr>
              <a:t>The maximum amount of application data transmitted in a single segment (header size is not included). Usually related to the MTU of the connection to avoid network level fragmentation (splitting segments in the network layer into multiple packets).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Maximum Transmission Unit (MTU): </a:t>
            </a:r>
            <a:r>
              <a:rPr lang="en-GB" sz="450" kern="100" spc="-46" dirty="0">
                <a:latin typeface="Verdana" panose="020B0604030504040204" pitchFamily="34" charset="0"/>
                <a:ea typeface="Verdana" panose="020B0604030504040204" pitchFamily="34" charset="0"/>
                <a:cs typeface="Courier New" panose="02070309020205020404" pitchFamily="49" charset="0"/>
              </a:rPr>
              <a:t>The largest unit of data that can be transmitted through all links to the receiver without requiring it to be split.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Path MTU Discovery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determines the largest frame that can be sent on all links from the sender to receiver.	</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3.3.1) TCP Header:</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20 Bytes</a:t>
            </a:r>
            <a:r>
              <a:rPr lang="en-GB" sz="450" kern="100" spc="-46" dirty="0">
                <a:latin typeface="Verdana" panose="020B0604030504040204" pitchFamily="34" charset="0"/>
                <a:ea typeface="Verdana" panose="020B0604030504040204" pitchFamily="34" charset="0"/>
                <a:cs typeface="Courier New" panose="02070309020205020404" pitchFamily="49" charset="0"/>
              </a:rPr>
              <a:t>, followed by a set of options (variable length). </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 4 Bytes contains Source and destination ports (16 bit ids).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4 Bytes has Sequence number, the 4 Bytes after has Acknowledgement Number (32 bits), used for reliable data transfer. </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3) The next nibble has offset, then the next nibble is reserved, then the next byte has TCP flags.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 The last 2 bytes of this group is Receive window (16 bits), the amount of data that can be sent before an acknowledgement is. </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 The next 2 bytes is the Checksum, the next 2 are “Urgent Pointer”, and then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 we have the variable length TCP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options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Options negotiate protocol parameters such as Window scale/ MSS.  </a:t>
            </a:r>
            <a:r>
              <a:rPr lang="en-GB" sz="450" kern="100" spc="-46" dirty="0">
                <a:latin typeface="Verdana" panose="020B0604030504040204" pitchFamily="34" charset="0"/>
                <a:ea typeface="Verdana" panose="020B0604030504040204" pitchFamily="34" charset="0"/>
                <a:cs typeface="Courier New" panose="02070309020205020404" pitchFamily="49" charset="0"/>
              </a:rPr>
              <a:t>Header length determines the size of the TCP header in 32 bit words. Several Header Fields: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16 bit checksum.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following are 1 bit: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URG: Signals data as urgent, urgent data pointer field points to urgent data. </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ACK: Signals that the ack </a:t>
            </a:r>
            <a:r>
              <a:rPr lang="en-GB" sz="450" kern="100" spc="-46" dirty="0" err="1">
                <a:solidFill>
                  <a:srgbClr val="FFC000"/>
                </a:solidFill>
                <a:latin typeface="Verdana" panose="020B0604030504040204" pitchFamily="34" charset="0"/>
                <a:ea typeface="Verdana" panose="020B0604030504040204" pitchFamily="34" charset="0"/>
                <a:cs typeface="Courier New" panose="02070309020205020404" pitchFamily="49" charset="0"/>
              </a:rPr>
              <a:t>num</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is a valid ack. </a:t>
            </a:r>
            <a:r>
              <a:rPr lang="en-GB" sz="450"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PSH: Asks the receiver to push data to the app immediately.</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RST: Resets connection / often due to errors.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SYN: Synchronisation flag, used as part of the handshake.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FIN: Signals connection to finish/shutdown.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Sequence Number: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20" kern="100" spc="-46" dirty="0">
                <a:latin typeface="Verdana" panose="020B0604030504040204" pitchFamily="34" charset="0"/>
                <a:ea typeface="Verdana" panose="020B0604030504040204" pitchFamily="34" charset="0"/>
                <a:cs typeface="Courier New" panose="02070309020205020404" pitchFamily="49" charset="0"/>
              </a:rPr>
              <a:t>Bytes have sequence numbers (aka, what number byte they are). The </a:t>
            </a:r>
            <a:r>
              <a:rPr lang="en-GB" sz="420" b="1" i="1" kern="100" spc="-46" dirty="0">
                <a:latin typeface="Verdana" panose="020B0604030504040204" pitchFamily="34" charset="0"/>
                <a:ea typeface="Verdana" panose="020B0604030504040204" pitchFamily="34" charset="0"/>
                <a:cs typeface="Courier New" panose="02070309020205020404" pitchFamily="49" charset="0"/>
              </a:rPr>
              <a:t>sequence number of segment </a:t>
            </a:r>
            <a:r>
              <a:rPr lang="en-GB" sz="420" kern="100" spc="-46" dirty="0">
                <a:latin typeface="Verdana" panose="020B0604030504040204" pitchFamily="34" charset="0"/>
                <a:ea typeface="Verdana" panose="020B0604030504040204" pitchFamily="34" charset="0"/>
                <a:cs typeface="Courier New" panose="02070309020205020404" pitchFamily="49" charset="0"/>
              </a:rPr>
              <a:t>is the sequence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num-ber</a:t>
            </a:r>
            <a:r>
              <a:rPr lang="en-GB" sz="420" kern="100" spc="-46" dirty="0">
                <a:latin typeface="Verdana" panose="020B0604030504040204" pitchFamily="34" charset="0"/>
                <a:ea typeface="Verdana" panose="020B0604030504040204" pitchFamily="34" charset="0"/>
                <a:cs typeface="Courier New" panose="02070309020205020404" pitchFamily="49" charset="0"/>
              </a:rPr>
              <a:t> of the first byte it contains. We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intialise</a:t>
            </a:r>
            <a:r>
              <a:rPr lang="en-GB" sz="420" kern="100" spc="-46" dirty="0">
                <a:latin typeface="Verdana" panose="020B0604030504040204" pitchFamily="34" charset="0"/>
                <a:ea typeface="Verdana" panose="020B0604030504040204" pitchFamily="34" charset="0"/>
                <a:cs typeface="Courier New" panose="02070309020205020404" pitchFamily="49" charset="0"/>
              </a:rPr>
              <a:t> TCP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connec-tions</a:t>
            </a:r>
            <a:r>
              <a:rPr lang="en-GB" sz="420" kern="100" spc="-46" dirty="0">
                <a:latin typeface="Verdana" panose="020B0604030504040204" pitchFamily="34" charset="0"/>
                <a:ea typeface="Verdana" panose="020B0604030504040204" pitchFamily="34" charset="0"/>
                <a:cs typeface="Courier New" panose="02070309020205020404" pitchFamily="49" charset="0"/>
              </a:rPr>
              <a:t> with a random </a:t>
            </a:r>
            <a:r>
              <a:rPr lang="en-GB" sz="420" b="1" kern="100" spc="-46" dirty="0">
                <a:latin typeface="Verdana" panose="020B0604030504040204" pitchFamily="34" charset="0"/>
                <a:ea typeface="Verdana" panose="020B0604030504040204" pitchFamily="34" charset="0"/>
                <a:cs typeface="Courier New" panose="02070309020205020404" pitchFamily="49" charset="0"/>
              </a:rPr>
              <a:t>Initial Sequence Number</a:t>
            </a:r>
            <a:r>
              <a:rPr lang="en-GB" sz="420" kern="100" spc="-46" dirty="0">
                <a:latin typeface="Verdana" panose="020B0604030504040204" pitchFamily="34" charset="0"/>
                <a:ea typeface="Verdana" panose="020B0604030504040204" pitchFamily="34" charset="0"/>
                <a:cs typeface="Courier New" panose="02070309020205020404" pitchFamily="49" charset="0"/>
              </a:rPr>
              <a:t> to avoid receiving leftover segments in error.</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Acknowledgement Number: </a:t>
            </a:r>
            <a:r>
              <a:rPr lang="en-GB" sz="450" kern="100" spc="-46" dirty="0">
                <a:latin typeface="Verdana" panose="020B0604030504040204" pitchFamily="34" charset="0"/>
                <a:ea typeface="Verdana" panose="020B0604030504040204" pitchFamily="34" charset="0"/>
                <a:cs typeface="Courier New" panose="02070309020205020404" pitchFamily="49" charset="0"/>
              </a:rPr>
              <a:t>the first sequence number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not yet seen by the receiver </a:t>
            </a:r>
            <a:r>
              <a:rPr lang="en-GB" sz="450" kern="100" spc="-46" dirty="0">
                <a:latin typeface="Verdana" panose="020B0604030504040204" pitchFamily="34" charset="0"/>
                <a:ea typeface="Verdana" panose="020B0604030504040204" pitchFamily="34" charset="0"/>
                <a:cs typeface="Courier New" panose="02070309020205020404" pitchFamily="49" charset="0"/>
              </a:rPr>
              <a:t>(aka what we’re next waiting for). Usually ack every other packet. TCP is full duplex, multiple streams/sequences can be received, and acknowledged at the same time.</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3.3.2) The Three Way Handshake: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The client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sends a TCP Segment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with the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SYN</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flag to true,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and sets an initial sequence number</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The server responds with another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SYN TCP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segment, which also has the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ACK flag set to true</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and the first unseen client SEQ#, as well as an initial sequence number for the server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3) Lastly, the client responds with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an</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ACK</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including the first unseen server SEQ#, and the client’s new SEQ#.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Connection termination is similar, but uses FIN &gt; SYN.</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3.4) UDP: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Connectionless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protocol.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Datagrams cannot be larger than 65,507 bytes (20B IP Header +8B UDP Header + 65, 507B = 65, 535B which is the maximum IP packet size). Usually use smaller 500B to 1KB datagrams to increase the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propor-tion</a:t>
            </a:r>
            <a:r>
              <a:rPr lang="en-GB" sz="450" kern="100" spc="-46" dirty="0">
                <a:latin typeface="Verdana" panose="020B0604030504040204" pitchFamily="34" charset="0"/>
                <a:ea typeface="Verdana" panose="020B0604030504040204" pitchFamily="34" charset="0"/>
                <a:cs typeface="Courier New" panose="02070309020205020404" pitchFamily="49" charset="0"/>
              </a:rPr>
              <a:t> of packets that are intact and less data is corrupted by an error.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App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identif</a:t>
            </a:r>
            <a:r>
              <a:rPr lang="en-GB" sz="450" kern="100" spc="-46" dirty="0">
                <a:latin typeface="Verdana" panose="020B0604030504040204" pitchFamily="34" charset="0"/>
                <a:ea typeface="Verdana" panose="020B0604030504040204" pitchFamily="34" charset="0"/>
                <a:cs typeface="Courier New" panose="02070309020205020404" pitchFamily="49" charset="0"/>
              </a:rPr>
              <a:t>. provided for (de)multiplexing).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CRC-type checksum.</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UDP is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simple</a:t>
            </a:r>
            <a:r>
              <a:rPr lang="en-GB" sz="450" kern="100" spc="-46" dirty="0">
                <a:latin typeface="Verdana" panose="020B0604030504040204" pitchFamily="34" charset="0"/>
                <a:ea typeface="Verdana" panose="020B0604030504040204" pitchFamily="34" charset="0"/>
                <a:cs typeface="Courier New" panose="02070309020205020404" pitchFamily="49" charset="0"/>
              </a:rPr>
              <a:t> - no flow control, no error control, no retransmissions.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UDP similar to IP, but adds 8B UDP header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a:t>
            </a:r>
            <a:r>
              <a:rPr lang="en-GB" sz="450" kern="100" spc="-46" dirty="0">
                <a:latin typeface="Verdana" panose="020B0604030504040204" pitchFamily="34" charset="0"/>
                <a:ea typeface="Verdana" panose="020B0604030504040204" pitchFamily="34" charset="0"/>
                <a:cs typeface="Courier New" panose="02070309020205020404" pitchFamily="49" charset="0"/>
              </a:rPr>
              <a:t> num. Since its connectionless, each packet contains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address:port</a:t>
            </a:r>
            <a:r>
              <a:rPr lang="en-GB" sz="450" kern="100" spc="-46" dirty="0">
                <a:latin typeface="Verdana" panose="020B0604030504040204" pitchFamily="34" charset="0"/>
                <a:ea typeface="Verdana" panose="020B0604030504040204" pitchFamily="34" charset="0"/>
                <a:cs typeface="Courier New" panose="02070309020205020404" pitchFamily="49" charset="0"/>
              </a:rPr>
              <a:t> of recipient.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Reasons to use UDP &gt; TCP</a:t>
            </a:r>
            <a:r>
              <a:rPr lang="en-GB" sz="450" kern="100" spc="-46" dirty="0">
                <a:latin typeface="Verdana" panose="020B0604030504040204" pitchFamily="34" charset="0"/>
                <a:ea typeface="Verdana" panose="020B0604030504040204" pitchFamily="34" charset="0"/>
                <a:cs typeface="Courier New" panose="02070309020205020404" pitchFamily="49" charset="0"/>
              </a:rPr>
              <a:t>: 1</a:t>
            </a:r>
            <a:r>
              <a:rPr lang="en-GB" sz="430" kern="100" spc="-46" dirty="0">
                <a:latin typeface="Verdana" panose="020B0604030504040204" pitchFamily="34" charset="0"/>
                <a:ea typeface="Verdana" panose="020B0604030504040204" pitchFamily="34" charset="0"/>
                <a:cs typeface="Courier New" panose="02070309020205020404" pitchFamily="49" charset="0"/>
              </a:rPr>
              <a:t>. Small Packet overhead</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2. Finer App Level control over what data is sent and when</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3. Connectionless; faster than TCP. 4. No connection state.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Header </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only</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contains</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source/</a:t>
            </a:r>
            <a:r>
              <a:rPr lang="en-GB" sz="43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dest</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port, length, checksum </a:t>
            </a:r>
            <a:r>
              <a:rPr lang="en-GB" sz="430" b="1" kern="100" spc="-46" dirty="0">
                <a:latin typeface="Verdana" panose="020B0604030504040204" pitchFamily="34" charset="0"/>
                <a:ea typeface="Verdana" panose="020B0604030504040204" pitchFamily="34" charset="0"/>
                <a:cs typeface="Courier New" panose="02070309020205020404" pitchFamily="49" charset="0"/>
              </a:rPr>
              <a:t>Useful in Client-Server interactions:</a:t>
            </a:r>
            <a:r>
              <a:rPr lang="en-GB" sz="430" kern="100" spc="-46" dirty="0">
                <a:latin typeface="Verdana" panose="020B0604030504040204" pitchFamily="34" charset="0"/>
                <a:ea typeface="Verdana" panose="020B0604030504040204" pitchFamily="34" charset="0"/>
                <a:cs typeface="Courier New" panose="02070309020205020404" pitchFamily="49" charset="0"/>
              </a:rPr>
              <a:t>  short </a:t>
            </a:r>
            <a:r>
              <a:rPr lang="en-GB" sz="430" kern="100" spc="-46" dirty="0" err="1">
                <a:latin typeface="Verdana" panose="020B0604030504040204" pitchFamily="34" charset="0"/>
                <a:ea typeface="Verdana" panose="020B0604030504040204" pitchFamily="34" charset="0"/>
                <a:cs typeface="Courier New" panose="02070309020205020404" pitchFamily="49" charset="0"/>
              </a:rPr>
              <a:t>msg</a:t>
            </a:r>
            <a:r>
              <a:rPr lang="en-GB" sz="430" kern="100" spc="-46" dirty="0">
                <a:latin typeface="Verdana" panose="020B0604030504040204" pitchFamily="34" charset="0"/>
                <a:ea typeface="Verdana" panose="020B0604030504040204" pitchFamily="34" charset="0"/>
                <a:cs typeface="Courier New" panose="02070309020205020404" pitchFamily="49" charset="0"/>
              </a:rPr>
              <a:t>, quick response, if fail, resend. Simple code, fewer messages. </a:t>
            </a:r>
            <a:r>
              <a:rPr lang="en-GB" sz="430" b="1" kern="100" spc="-46" dirty="0">
                <a:latin typeface="Verdana" panose="020B0604030504040204" pitchFamily="34" charset="0"/>
                <a:ea typeface="Verdana" panose="020B0604030504040204" pitchFamily="34" charset="0"/>
                <a:cs typeface="Courier New" panose="02070309020205020404" pitchFamily="49" charset="0"/>
              </a:rPr>
              <a:t>DNS </a:t>
            </a:r>
            <a:r>
              <a:rPr lang="en-GB" sz="430" kern="100" spc="-46" dirty="0">
                <a:latin typeface="Verdana" panose="020B0604030504040204" pitchFamily="34" charset="0"/>
                <a:ea typeface="Verdana" panose="020B0604030504040204" pitchFamily="34" charset="0"/>
                <a:cs typeface="Courier New" panose="02070309020205020404" pitchFamily="49" charset="0"/>
              </a:rPr>
              <a:t>uses this as mentioned. TCP is slower, but we can prebuffer data for reliable good performance. Livestream = UDP or buffer.</a:t>
            </a:r>
            <a:endParaRPr lang="en-GB" sz="430" b="1"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34" name="TextBox 33">
            <a:extLst>
              <a:ext uri="{FF2B5EF4-FFF2-40B4-BE49-F238E27FC236}">
                <a16:creationId xmlns:a16="http://schemas.microsoft.com/office/drawing/2014/main" id="{FADB56BD-85B2-81C9-E5BF-EEBD92163A9F}"/>
              </a:ext>
            </a:extLst>
          </p:cNvPr>
          <p:cNvSpPr txBox="1"/>
          <p:nvPr/>
        </p:nvSpPr>
        <p:spPr>
          <a:xfrm>
            <a:off x="6489290" y="-53975"/>
            <a:ext cx="2191570" cy="7482048"/>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3.5) Finite State Machines</a:t>
            </a:r>
            <a:r>
              <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very useful formalism to specify and implement network protocol. States represent state of a protocol, transitions are characterised with an event(input we send) on top of an action(output from other) .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TCP FSM Client:		        TCP FSM Server:</a:t>
            </a: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can view TCP states using netstat –a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tcpview</a:t>
            </a:r>
            <a:r>
              <a:rPr lang="en-GB" sz="450" kern="100" spc="-46" dirty="0">
                <a:latin typeface="Verdana" panose="020B0604030504040204" pitchFamily="34" charset="0"/>
                <a:ea typeface="Verdana" panose="020B0604030504040204" pitchFamily="34" charset="0"/>
                <a:cs typeface="Courier New" panose="02070309020205020404" pitchFamily="49" charset="0"/>
              </a:rPr>
              <a:t> on windows. Linux: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htop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iptraf</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TCP provides mechanisms to ensure reliability in data transfer. IP is best effort but we can still make it a reliable connection by going through TCP (unreliably send reliable data on an unreliable channel)         </a:t>
            </a:r>
            <a:r>
              <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rPr>
              <a:t>Unreliable</a:t>
            </a: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Bits may be flipped in transmission due to interference / imperfect physical hardware.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Error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Detection:</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 must be able to check if packet is corrupted.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Receiver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Feedback</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 must be able to tell sender the if packet was corrupted. </a:t>
            </a:r>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3.6) Ways of dealing with errors:</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Parity Bit: </a:t>
            </a:r>
            <a:r>
              <a:rPr lang="en-GB" sz="450" kern="100" spc="-46" dirty="0">
                <a:latin typeface="Verdana" panose="020B0604030504040204" pitchFamily="34" charset="0"/>
                <a:ea typeface="Verdana" panose="020B0604030504040204" pitchFamily="34" charset="0"/>
                <a:cs typeface="Courier New" panose="02070309020205020404" pitchFamily="49" charset="0"/>
              </a:rPr>
              <a:t>XOR of all bits. </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Stop and Wait with Error detection: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We can add error detection to the data transfer FSM. The protocol is synchronous, meaning for each segment the sender must receive back an acknowledgement before the next segment is sent.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The issue is, ACKs and NACKs can also get corrupted. We could have no termination if we keep sending NACKs that get corrupted on a noisy channel. </a:t>
            </a:r>
            <a:r>
              <a:rPr lang="en-GB" sz="450" kern="100" spc="-46" dirty="0">
                <a:latin typeface="Verdana" panose="020B0604030504040204" pitchFamily="34" charset="0"/>
                <a:ea typeface="Verdana" panose="020B0604030504040204" pitchFamily="34" charset="0"/>
                <a:cs typeface="Courier New" panose="02070309020205020404" pitchFamily="49" charset="0"/>
              </a:rPr>
              <a:t>To fix, </a:t>
            </a:r>
            <a:r>
              <a:rPr lang="en-GB" sz="440" kern="100" spc="-46" dirty="0">
                <a:latin typeface="Verdana" panose="020B0604030504040204" pitchFamily="34" charset="0"/>
                <a:ea typeface="Verdana" panose="020B0604030504040204" pitchFamily="34" charset="0"/>
                <a:cs typeface="Courier New" panose="02070309020205020404" pitchFamily="49" charset="0"/>
              </a:rPr>
              <a:t>we can </a:t>
            </a:r>
            <a:r>
              <a:rPr lang="en-GB" sz="440" b="1" kern="100" spc="-46" dirty="0">
                <a:latin typeface="Verdana" panose="020B0604030504040204" pitchFamily="34" charset="0"/>
                <a:ea typeface="Verdana" panose="020B0604030504040204" pitchFamily="34" charset="0"/>
                <a:cs typeface="Courier New" panose="02070309020205020404" pitchFamily="49" charset="0"/>
              </a:rPr>
              <a:t>assume a NACK and retransmit: </a:t>
            </a:r>
            <a:r>
              <a:rPr lang="en-GB" sz="440" kern="100" spc="-46" dirty="0">
                <a:latin typeface="Verdana" panose="020B0604030504040204" pitchFamily="34" charset="0"/>
                <a:ea typeface="Verdana" panose="020B0604030504040204" pitchFamily="34" charset="0"/>
                <a:cs typeface="Courier New" panose="02070309020205020404" pitchFamily="49" charset="0"/>
              </a:rPr>
              <a:t>but leads to dupe packets. To deal with this we add a sequence number to each packet, so that receiver knows which packets are retransmissions. For stop and wait we only need 1 bit for the sequence number, 0 original, 1 retransmission.</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Use Sequence Numbers instead of NACKs: </a:t>
            </a:r>
            <a:r>
              <a:rPr lang="en-GB" sz="450" kern="100" spc="-46" dirty="0">
                <a:latin typeface="Verdana" panose="020B0604030504040204" pitchFamily="34" charset="0"/>
                <a:ea typeface="Verdana" panose="020B0604030504040204" pitchFamily="34" charset="0"/>
                <a:cs typeface="Courier New" panose="02070309020205020404" pitchFamily="49" charset="0"/>
              </a:rPr>
              <a:t>If the packet is not acknowledged then an ACK is not sent. ACKs are sent for the last good packet, hence the receiver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can use a lack of ACKs </a:t>
            </a:r>
            <a:r>
              <a:rPr lang="en-GB" sz="450" kern="100" spc="-46" dirty="0">
                <a:latin typeface="Verdana" panose="020B0604030504040204" pitchFamily="34" charset="0"/>
                <a:ea typeface="Verdana" panose="020B0604030504040204" pitchFamily="34" charset="0"/>
                <a:cs typeface="Courier New" panose="02070309020205020404" pitchFamily="49" charset="0"/>
              </a:rPr>
              <a:t>to</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 that it must retransmit some data. In TCP the ACK number would be the next packet to be sent.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Possible ACK interactions and responses: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in-order segment with expected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num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Delayed ACK: </a:t>
            </a:r>
            <a:r>
              <a:rPr lang="en-GB" sz="450" kern="100" spc="-46" dirty="0">
                <a:latin typeface="Verdana" panose="020B0604030504040204" pitchFamily="34" charset="0"/>
                <a:ea typeface="Verdana" panose="020B0604030504040204" pitchFamily="34" charset="0"/>
                <a:cs typeface="Courier New" panose="02070309020205020404" pitchFamily="49" charset="0"/>
              </a:rPr>
              <a:t>Wait 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a:t>
            </a:r>
            <a:r>
              <a:rPr lang="en-GB" sz="450" kern="100" spc="-46" dirty="0">
                <a:latin typeface="Verdana" panose="020B0604030504040204" pitchFamily="34" charset="0"/>
                <a:ea typeface="Verdana" panose="020B0604030504040204" pitchFamily="34" charset="0"/>
                <a:cs typeface="Courier New" panose="02070309020205020404" pitchFamily="49" charset="0"/>
              </a:rPr>
              <a:t> for another in-order segment, if it doesn’t arrive send ACK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an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inorder</a:t>
            </a:r>
            <a:r>
              <a:rPr lang="en-GB" sz="450" i="1" kern="100" spc="-46" dirty="0">
                <a:latin typeface="Verdana" panose="020B0604030504040204" pitchFamily="34" charset="0"/>
                <a:ea typeface="Verdana" panose="020B0604030504040204" pitchFamily="34" charset="0"/>
                <a:cs typeface="Courier New" panose="02070309020205020404" pitchFamily="49" charset="0"/>
              </a:rPr>
              <a:t> segment with expected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num</a:t>
            </a:r>
            <a:r>
              <a:rPr lang="en-GB" sz="450" i="1" kern="100" spc="-46" dirty="0">
                <a:latin typeface="Verdana" panose="020B0604030504040204" pitchFamily="34" charset="0"/>
                <a:ea typeface="Verdana" panose="020B0604030504040204" pitchFamily="34" charset="0"/>
                <a:cs typeface="Courier New" panose="02070309020205020404" pitchFamily="49" charset="0"/>
              </a:rPr>
              <a:t>, and another waiting for ack</a:t>
            </a:r>
            <a:r>
              <a:rPr lang="en-GB" sz="450" b="1" i="1"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Cumulative ACK: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ack for both.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out of order segment with higher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num</a:t>
            </a:r>
            <a:r>
              <a:rPr lang="en-GB" sz="450" i="1" kern="100" spc="-46" dirty="0">
                <a:latin typeface="Verdana" panose="020B0604030504040204" pitchFamily="34" charset="0"/>
                <a:ea typeface="Verdana" panose="020B0604030504040204" pitchFamily="34" charset="0"/>
                <a:cs typeface="Courier New" panose="02070309020205020404" pitchFamily="49" charset="0"/>
              </a:rPr>
              <a:t> (gap detected):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Immediately send Duplicate ACK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4)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segment that fills a gap in received data</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Immediately send ACK if segment starts at lower end of gap.</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Other ways of sending data reliably over unreliable networks: timeouts, checksums.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3.7) Congestion Detection</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If too many packets are sent to a router, the queue overflows, and some are dropped. The server assumes congestion if: </a:t>
            </a:r>
            <a:r>
              <a:rPr lang="en-GB" sz="450" b="1" kern="100" spc="-46" dirty="0">
                <a:latin typeface="Verdana" panose="020B0604030504040204" pitchFamily="34" charset="0"/>
                <a:ea typeface="Verdana" panose="020B0604030504040204" pitchFamily="34" charset="0"/>
                <a:cs typeface="Courier New" panose="02070309020205020404" pitchFamily="49" charset="0"/>
              </a:rPr>
              <a:t>timeout / </a:t>
            </a:r>
            <a:r>
              <a:rPr lang="en-GB" sz="450" kern="100" spc="-46" dirty="0">
                <a:latin typeface="Verdana" panose="020B0604030504040204" pitchFamily="34" charset="0"/>
                <a:ea typeface="Verdana" panose="020B0604030504040204" pitchFamily="34" charset="0"/>
                <a:cs typeface="Courier New" panose="02070309020205020404" pitchFamily="49" charset="0"/>
              </a:rPr>
              <a:t>multiple ACKs (we consider this a NACK). There are many Congestion Control algorithms (giving rise to different TCP version), with different characteristics:</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1) </a:t>
            </a:r>
            <a:r>
              <a:rPr lang="en-GB" sz="430" b="1" kern="100" spc="-46" dirty="0">
                <a:latin typeface="Verdana" panose="020B0604030504040204" pitchFamily="34" charset="0"/>
                <a:ea typeface="Verdana" panose="020B0604030504040204" pitchFamily="34" charset="0"/>
                <a:cs typeface="Courier New" panose="02070309020205020404" pitchFamily="49" charset="0"/>
              </a:rPr>
              <a:t>Tahoe</a:t>
            </a:r>
            <a:r>
              <a:rPr lang="en-GB" sz="430" kern="100" spc="-46" dirty="0">
                <a:latin typeface="Verdana" panose="020B0604030504040204" pitchFamily="34" charset="0"/>
                <a:ea typeface="Verdana" panose="020B0604030504040204" pitchFamily="34" charset="0"/>
                <a:cs typeface="Courier New" panose="02070309020205020404" pitchFamily="49" charset="0"/>
              </a:rPr>
              <a:t>: Slow Start, AIMD, Fast Retransmit, 2) </a:t>
            </a:r>
            <a:r>
              <a:rPr lang="en-GB" sz="430" b="1" kern="100" spc="-46" dirty="0">
                <a:latin typeface="Verdana" panose="020B0604030504040204" pitchFamily="34" charset="0"/>
                <a:ea typeface="Verdana" panose="020B0604030504040204" pitchFamily="34" charset="0"/>
                <a:cs typeface="Courier New" panose="02070309020205020404" pitchFamily="49" charset="0"/>
              </a:rPr>
              <a:t>Reno</a:t>
            </a:r>
            <a:r>
              <a:rPr lang="en-GB" sz="430" kern="100" spc="-46" dirty="0">
                <a:latin typeface="Verdana" panose="020B0604030504040204" pitchFamily="34" charset="0"/>
                <a:ea typeface="Verdana" panose="020B0604030504040204" pitchFamily="34" charset="0"/>
                <a:cs typeface="Courier New" panose="02070309020205020404" pitchFamily="49" charset="0"/>
              </a:rPr>
              <a:t> (TCP version we study): Fast Recovery 3) </a:t>
            </a:r>
            <a:r>
              <a:rPr lang="en-GB" sz="430" b="1" kern="100" spc="-46" dirty="0">
                <a:latin typeface="Verdana" panose="020B0604030504040204" pitchFamily="34" charset="0"/>
                <a:ea typeface="Verdana" panose="020B0604030504040204" pitchFamily="34" charset="0"/>
                <a:cs typeface="Courier New" panose="02070309020205020404" pitchFamily="49" charset="0"/>
              </a:rPr>
              <a:t>Vegas</a:t>
            </a:r>
            <a:r>
              <a:rPr lang="en-GB" sz="430" kern="100" spc="-46" dirty="0">
                <a:latin typeface="Verdana" panose="020B0604030504040204" pitchFamily="34" charset="0"/>
                <a:ea typeface="Verdana" panose="020B0604030504040204" pitchFamily="34" charset="0"/>
                <a:cs typeface="Courier New" panose="02070309020205020404" pitchFamily="49" charset="0"/>
              </a:rPr>
              <a:t>: Congestion Avoidance (Detect congestion in advance: predicts packet loss using RTT, Larger RTT ⇒ more congestion), 4) </a:t>
            </a:r>
            <a:r>
              <a:rPr lang="en-GB" sz="430" b="1" kern="100" spc="-46" dirty="0">
                <a:latin typeface="Verdana" panose="020B0604030504040204" pitchFamily="34" charset="0"/>
                <a:ea typeface="Verdana" panose="020B0604030504040204" pitchFamily="34" charset="0"/>
                <a:cs typeface="Courier New" panose="02070309020205020404" pitchFamily="49" charset="0"/>
              </a:rPr>
              <a:t>TCP</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Cubic</a:t>
            </a:r>
            <a:r>
              <a:rPr lang="en-GB" sz="430" kern="100" spc="-46" dirty="0">
                <a:latin typeface="Verdana" panose="020B0604030504040204" pitchFamily="34" charset="0"/>
                <a:ea typeface="Verdana" panose="020B0604030504040204" pitchFamily="34" charset="0"/>
                <a:cs typeface="Courier New" panose="02070309020205020404" pitchFamily="49" charset="0"/>
              </a:rPr>
              <a:t>: Linux standard. To avoid advantaging smaller RTTs (with TCP Reno), grows window as </a:t>
            </a:r>
            <a:r>
              <a:rPr lang="en-GB" sz="430" kern="100" spc="-46" dirty="0" err="1">
                <a:latin typeface="Verdana" panose="020B0604030504040204" pitchFamily="34" charset="0"/>
                <a:ea typeface="Verdana" panose="020B0604030504040204" pitchFamily="34" charset="0"/>
                <a:cs typeface="Courier New" panose="02070309020205020404" pitchFamily="49" charset="0"/>
              </a:rPr>
              <a:t>func</a:t>
            </a:r>
            <a:r>
              <a:rPr lang="en-GB" sz="430" kern="100" spc="-46" dirty="0">
                <a:latin typeface="Verdana" panose="020B0604030504040204" pitchFamily="34" charset="0"/>
                <a:ea typeface="Verdana" panose="020B0604030504040204" pitchFamily="34" charset="0"/>
                <a:cs typeface="Courier New" panose="02070309020205020404" pitchFamily="49" charset="0"/>
              </a:rPr>
              <a:t> of time rather than RTT.</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Congestion 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Number of bytes that can be sent before blocking to wait for acknowledgements. The sender and receiver can define the window size; the size used is the minimum of both. With a given RTT and window size W: </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maximum rate output λ ≈ W / RTT, as we can’t send more than this, our window limits us.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have a few ways of modulating our output rate: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Slow Start: </a:t>
            </a:r>
            <a:r>
              <a:rPr lang="en-GB" sz="450" kern="100" spc="-46" dirty="0">
                <a:latin typeface="Verdana" panose="020B0604030504040204" pitchFamily="34" charset="0"/>
                <a:ea typeface="Verdana" panose="020B0604030504040204" pitchFamily="34" charset="0"/>
                <a:cs typeface="Courier New" panose="02070309020205020404" pitchFamily="49" charset="0"/>
              </a:rPr>
              <a:t>1) Set Initial Window size to MSS (max segment size)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2) For every ack, add size of 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acked</a:t>
            </a:r>
            <a:r>
              <a:rPr lang="en-GB" sz="450" kern="100" spc="-46" dirty="0">
                <a:latin typeface="Verdana" panose="020B0604030504040204" pitchFamily="34" charset="0"/>
                <a:ea typeface="Verdana" panose="020B0604030504040204" pitchFamily="34" charset="0"/>
                <a:cs typeface="Courier New" panose="02070309020205020404" pitchFamily="49" charset="0"/>
              </a:rPr>
              <a:t> to our window size (roughly doubling it).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3) Continue this exponential increase until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sshthresh</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4) We then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Congestion Avoidance: </a:t>
            </a:r>
            <a:r>
              <a:rPr lang="en-GB" sz="450" kern="100" spc="-46" dirty="0">
                <a:latin typeface="Verdana" panose="020B0604030504040204" pitchFamily="34" charset="0"/>
                <a:ea typeface="Verdana" panose="020B0604030504040204" pitchFamily="34" charset="0"/>
                <a:cs typeface="Courier New" panose="02070309020205020404" pitchFamily="49" charset="0"/>
              </a:rPr>
              <a:t>1) Increase window size linearly, (1 MSS per RTT).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For each ack, W = W + MSS</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/W. 2) When congestion is detected switch to diff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strat</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Additive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Incr</a:t>
            </a:r>
            <a:r>
              <a:rPr lang="en-GB" sz="450" b="1" kern="100" spc="-46" dirty="0">
                <a:latin typeface="Verdana" panose="020B0604030504040204" pitchFamily="34" charset="0"/>
                <a:ea typeface="Verdana" panose="020B0604030504040204" pitchFamily="34" charset="0"/>
                <a:cs typeface="Courier New" panose="02070309020205020404" pitchFamily="49" charset="0"/>
              </a:rPr>
              <a:t>/Multiplicative Dec: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every ack: W = W + MSS</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/W. For every packet loss / congestion event: W = W / 2.</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Timeout</a:t>
            </a:r>
            <a:r>
              <a:rPr lang="en-GB" sz="450" kern="100" spc="-46" dirty="0">
                <a:latin typeface="Verdana" panose="020B0604030504040204" pitchFamily="34" charset="0"/>
                <a:ea typeface="Verdana" panose="020B0604030504040204" pitchFamily="34" charset="0"/>
                <a:cs typeface="Courier New" panose="02070309020205020404" pitchFamily="49" charset="0"/>
              </a:rPr>
              <a:t>: We need to detect packet loss (no ack sent back), using an interval T. T must be larger than RTT, but not too large otherwise we retransmit too slowly. </a:t>
            </a:r>
            <a:r>
              <a:rPr lang="en-GB" sz="450" b="1" kern="100" spc="-46" dirty="0">
                <a:latin typeface="Verdana" panose="020B0604030504040204" pitchFamily="34" charset="0"/>
                <a:ea typeface="Verdana" panose="020B0604030504040204" pitchFamily="34" charset="0"/>
                <a:cs typeface="Courier New" panose="02070309020205020404" pitchFamily="49" charset="0"/>
              </a:rPr>
              <a:t>TCP handles</a:t>
            </a:r>
            <a:r>
              <a:rPr lang="en-GB" sz="450" kern="100" spc="-46" dirty="0">
                <a:latin typeface="Verdana" panose="020B0604030504040204" pitchFamily="34" charset="0"/>
                <a:ea typeface="Verdana" panose="020B0604030504040204" pitchFamily="34" charset="0"/>
                <a:cs typeface="Courier New" panose="02070309020205020404" pitchFamily="49" charset="0"/>
              </a:rPr>
              <a:t> this by continually estimating RTT, and then setting T = SRTT + 4RTTVAR. SRTT and RTTVAR are determined via complex, black box (to us) means.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Fast </a:t>
            </a:r>
            <a:r>
              <a:rPr lang="en-GB" sz="45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Retra-nsmission</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Three duplicate ACKs = NACK.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Tradeoff</a:t>
            </a:r>
            <a:r>
              <a:rPr lang="en-GB" sz="450" kern="100" spc="-46" dirty="0">
                <a:latin typeface="Verdana" panose="020B0604030504040204" pitchFamily="34" charset="0"/>
                <a:ea typeface="Verdana" panose="020B0604030504040204" pitchFamily="34" charset="0"/>
                <a:cs typeface="Courier New" panose="02070309020205020404" pitchFamily="49" charset="0"/>
              </a:rPr>
              <a:t> between fast/premature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transm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Fast Recovery: </a:t>
            </a:r>
            <a:r>
              <a:rPr lang="en-GB" sz="450" kern="100" spc="-46" dirty="0">
                <a:latin typeface="Verdana" panose="020B0604030504040204" pitchFamily="34" charset="0"/>
                <a:ea typeface="Verdana" panose="020B0604030504040204" pitchFamily="34" charset="0"/>
                <a:cs typeface="Courier New" panose="02070309020205020404" pitchFamily="49" charset="0"/>
              </a:rPr>
              <a:t>Starting window size is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i="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If timeout occurs</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1.1)  Set W = MSS  1.2) Run Slow Start until W =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 2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1.3)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i="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If </a:t>
            </a:r>
            <a:r>
              <a:rPr lang="en-GB" sz="450" b="1" i="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NACK</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(3 Dup) ACKs </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2.1) W =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 2        2.2)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Fast as window size isn’t reset back to MSS, so we ramp up the window size quicker.</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Window Based Techniques: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1.1) Sliding Window – Go Back N</a:t>
            </a:r>
            <a:r>
              <a:rPr lang="en-GB" sz="450" kern="100" spc="-46" dirty="0">
                <a:latin typeface="Verdana" panose="020B0604030504040204" pitchFamily="34" charset="0"/>
                <a:ea typeface="Verdana" panose="020B0604030504040204" pitchFamily="34" charset="0"/>
                <a:cs typeface="Courier New" panose="02070309020205020404" pitchFamily="49" charset="0"/>
              </a:rPr>
              <a:t>: 1) Sender transmits multiple segments without waiting for ack, having up to W bytes of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unack</a:t>
            </a:r>
            <a:r>
              <a:rPr lang="en-GB" sz="450" kern="100" spc="-46" dirty="0">
                <a:latin typeface="Verdana" panose="020B0604030504040204" pitchFamily="34" charset="0"/>
                <a:ea typeface="Verdana" panose="020B0604030504040204" pitchFamily="34" charset="0"/>
                <a:cs typeface="Courier New" panose="02070309020205020404" pitchFamily="49" charset="0"/>
              </a:rPr>
              <a:t> segments in its pipeline. 2) Sender’s state is a queue of acks. 3) When we receive some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acls</a:t>
            </a:r>
            <a:r>
              <a:rPr lang="en-GB" sz="450" kern="100" spc="-46" dirty="0">
                <a:latin typeface="Verdana" panose="020B0604030504040204" pitchFamily="34" charset="0"/>
                <a:ea typeface="Verdana" panose="020B0604030504040204" pitchFamily="34" charset="0"/>
                <a:cs typeface="Courier New" panose="02070309020205020404" pitchFamily="49" charset="0"/>
              </a:rPr>
              <a:t>, we can move the slide the window along. 4) If we had an issue (e.g. repeated acks, we slide the window back and resend).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1.2) Sliding Window – Selective Repeat: </a:t>
            </a:r>
            <a:r>
              <a:rPr lang="en-GB" sz="450" kern="100" spc="-46" dirty="0">
                <a:latin typeface="Verdana" panose="020B0604030504040204" pitchFamily="34" charset="0"/>
                <a:ea typeface="Verdana" panose="020B0604030504040204" pitchFamily="34" charset="0"/>
                <a:cs typeface="Courier New" panose="02070309020205020404" pitchFamily="49" charset="0"/>
              </a:rPr>
              <a:t>1) Sender only re-transmits those segments it suspects were dropped or corrupted. 2) Sender keeps list/vector of acks.  Receiver keeps L/V of ack segments. 3) When segments are received out of order,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they’re held onto, and added into the data once the missing segments arrive</a:t>
            </a:r>
            <a:r>
              <a:rPr lang="en-GB" sz="450" kern="100" spc="-46" dirty="0">
                <a:latin typeface="Verdana" panose="020B0604030504040204" pitchFamily="34" charset="0"/>
                <a:ea typeface="Verdana" panose="020B0604030504040204" pitchFamily="34" charset="0"/>
                <a:cs typeface="Courier New" panose="02070309020205020404" pitchFamily="49" charset="0"/>
              </a:rPr>
              <a:t>. 4) Sender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keeps a timer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each segment it is waiting for acknowledgement of,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resending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when the timer expires</a:t>
            </a:r>
            <a:r>
              <a:rPr lang="en-GB" sz="450" kern="100" spc="-46" dirty="0">
                <a:latin typeface="Verdana" panose="020B0604030504040204" pitchFamily="34" charset="0"/>
                <a:ea typeface="Verdana" panose="020B0604030504040204" pitchFamily="34" charset="0"/>
                <a:cs typeface="Courier New" panose="02070309020205020404" pitchFamily="49" charset="0"/>
              </a:rPr>
              <a:t>. 5) Sender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slides the window when the lowest pending segment is acknowledged.</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3.8) Flow Control:</a:t>
            </a:r>
            <a:r>
              <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avoid overflowing receiver. 1) Receiver sends </a:t>
            </a:r>
            <a:r>
              <a:rPr lang="en-GB" sz="420" b="1" kern="100" spc="-46" dirty="0" err="1">
                <a:latin typeface="Verdana" panose="020B0604030504040204" pitchFamily="34" charset="0"/>
                <a:ea typeface="Verdana" panose="020B0604030504040204" pitchFamily="34" charset="0"/>
                <a:cs typeface="Courier New" panose="02070309020205020404" pitchFamily="49" charset="0"/>
              </a:rPr>
              <a:t>RecieverWindow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size along with acks – usually the size of buffer left to fill. 2) When a buffer is full and the receiver can take no more, it sends an acknowledgement with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RecieverWindow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set to 0. 3) Repeats a 1-byte ping to the sender to indicate that it is actively processing.</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3.9) Wireless TCP:</a:t>
            </a:r>
            <a:r>
              <a:rPr lang="en-GB" sz="43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TCP assumes IP is working across wires.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Wired Networks: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40" kern="100" spc="-46" dirty="0">
                <a:latin typeface="Verdana" panose="020B0604030504040204" pitchFamily="34" charset="0"/>
                <a:ea typeface="Verdana" panose="020B0604030504040204" pitchFamily="34" charset="0"/>
                <a:cs typeface="Courier New" panose="02070309020205020404" pitchFamily="49" charset="0"/>
              </a:rPr>
              <a:t>Packets lost </a:t>
            </a:r>
            <a:r>
              <a:rPr lang="en-GB" sz="4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Congestion. Reduce packets sent, CA &amp; recovery.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Wireless: </a:t>
            </a:r>
            <a:r>
              <a:rPr lang="en-GB" sz="430" kern="100" spc="-46" dirty="0">
                <a:latin typeface="Verdana" panose="020B0604030504040204" pitchFamily="34" charset="0"/>
                <a:ea typeface="Verdana" panose="020B0604030504040204" pitchFamily="34" charset="0"/>
                <a:cs typeface="Courier New" panose="02070309020205020404" pitchFamily="49" charset="0"/>
              </a:rPr>
              <a:t>Packets lost </a:t>
            </a:r>
            <a:r>
              <a:rPr lang="en-GB" sz="43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 Channel Reliability. Resend Packets as much as possible.</a:t>
            </a:r>
          </a:p>
          <a:p>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are conflicting requirements. We can fix by: </a:t>
            </a:r>
            <a:r>
              <a:rPr lang="en-GB" sz="45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Splitting TCP Connections: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Use separate connections for wired/less so can distinguish between the two and thus use different algorithms for Congestion Avoidance.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Use Base Station: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Have the wired base station do some retransmissions without informing the wireless source. The base station tries to improve wireless IP reliability using TCP.</a:t>
            </a:r>
          </a:p>
        </p:txBody>
      </p:sp>
      <p:pic>
        <p:nvPicPr>
          <p:cNvPr id="43" name="Picture 42">
            <a:extLst>
              <a:ext uri="{FF2B5EF4-FFF2-40B4-BE49-F238E27FC236}">
                <a16:creationId xmlns:a16="http://schemas.microsoft.com/office/drawing/2014/main" id="{90D3D33C-FB62-5A58-14DA-0FB911AA1D8E}"/>
              </a:ext>
            </a:extLst>
          </p:cNvPr>
          <p:cNvPicPr>
            <a:picLocks noChangeAspect="1"/>
          </p:cNvPicPr>
          <p:nvPr/>
        </p:nvPicPr>
        <p:blipFill>
          <a:blip r:embed="rId5"/>
          <a:stretch>
            <a:fillRect/>
          </a:stretch>
        </p:blipFill>
        <p:spPr>
          <a:xfrm>
            <a:off x="6526411" y="260324"/>
            <a:ext cx="1060138" cy="1091384"/>
          </a:xfrm>
          <a:prstGeom prst="rect">
            <a:avLst/>
          </a:prstGeom>
        </p:spPr>
      </p:pic>
      <p:pic>
        <p:nvPicPr>
          <p:cNvPr id="45" name="Picture 44">
            <a:extLst>
              <a:ext uri="{FF2B5EF4-FFF2-40B4-BE49-F238E27FC236}">
                <a16:creationId xmlns:a16="http://schemas.microsoft.com/office/drawing/2014/main" id="{81099AB8-7CCC-3D4D-B800-0BD4725F4762}"/>
              </a:ext>
            </a:extLst>
          </p:cNvPr>
          <p:cNvPicPr>
            <a:picLocks noChangeAspect="1"/>
          </p:cNvPicPr>
          <p:nvPr/>
        </p:nvPicPr>
        <p:blipFill>
          <a:blip r:embed="rId6"/>
          <a:stretch>
            <a:fillRect/>
          </a:stretch>
        </p:blipFill>
        <p:spPr>
          <a:xfrm>
            <a:off x="7583991" y="262283"/>
            <a:ext cx="1049405" cy="1089425"/>
          </a:xfrm>
          <a:prstGeom prst="rect">
            <a:avLst/>
          </a:prstGeom>
        </p:spPr>
      </p:pic>
      <p:pic>
        <p:nvPicPr>
          <p:cNvPr id="47" name="Picture 46">
            <a:extLst>
              <a:ext uri="{FF2B5EF4-FFF2-40B4-BE49-F238E27FC236}">
                <a16:creationId xmlns:a16="http://schemas.microsoft.com/office/drawing/2014/main" id="{B589FA15-1F24-38AE-3E19-5DA1F78073CC}"/>
              </a:ext>
            </a:extLst>
          </p:cNvPr>
          <p:cNvPicPr>
            <a:picLocks noChangeAspect="1"/>
          </p:cNvPicPr>
          <p:nvPr/>
        </p:nvPicPr>
        <p:blipFill rotWithShape="1">
          <a:blip r:embed="rId7"/>
          <a:srcRect t="35438" r="5283" b="2"/>
          <a:stretch/>
        </p:blipFill>
        <p:spPr>
          <a:xfrm>
            <a:off x="6406920" y="1666007"/>
            <a:ext cx="2171093" cy="251996"/>
          </a:xfrm>
          <a:prstGeom prst="rect">
            <a:avLst/>
          </a:prstGeom>
        </p:spPr>
      </p:pic>
      <p:sp>
        <p:nvSpPr>
          <p:cNvPr id="3" name="TextBox 2">
            <a:extLst>
              <a:ext uri="{FF2B5EF4-FFF2-40B4-BE49-F238E27FC236}">
                <a16:creationId xmlns:a16="http://schemas.microsoft.com/office/drawing/2014/main" id="{3FFC4A37-19E0-2128-A82B-4D9B804BE6F0}"/>
              </a:ext>
            </a:extLst>
          </p:cNvPr>
          <p:cNvSpPr txBox="1"/>
          <p:nvPr/>
        </p:nvSpPr>
        <p:spPr>
          <a:xfrm>
            <a:off x="8544887" y="-53975"/>
            <a:ext cx="2104014" cy="7639014"/>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3.10 Network Usage</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Utilisation Factor = Network Use / Maximum Theoretical Usage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If we have RTT, packet size L and transmission rate R, we can use the time on the connection used out of the possible time length:</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 = L / R 3) Utilisation Factor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 / (RTT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u="sng"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Network Security:</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 Attackers</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Hacker</a:t>
            </a:r>
            <a:r>
              <a:rPr lang="en-GB" sz="450" kern="100" spc="-46" dirty="0">
                <a:latin typeface="Verdana" panose="020B0604030504040204" pitchFamily="34" charset="0"/>
                <a:ea typeface="Verdana" panose="020B0604030504040204" pitchFamily="34" charset="0"/>
                <a:cs typeface="Courier New" panose="02070309020205020404" pitchFamily="49" charset="0"/>
              </a:rPr>
              <a:t> (Grey, White, Black Hat)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Phreaker</a:t>
            </a:r>
            <a:r>
              <a:rPr lang="en-GB" sz="450" kern="100" spc="-46" dirty="0">
                <a:latin typeface="Verdana" panose="020B0604030504040204" pitchFamily="34" charset="0"/>
                <a:ea typeface="Verdana" panose="020B0604030504040204" pitchFamily="34" charset="0"/>
                <a:cs typeface="Courier New" panose="02070309020205020404" pitchFamily="49" charset="0"/>
              </a:rPr>
              <a:t>: Phone hackers – more common as phone networks digitise.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Virii</a:t>
            </a:r>
            <a:r>
              <a:rPr lang="en-GB" sz="450" kern="100" spc="-46" dirty="0">
                <a:latin typeface="Verdana" panose="020B0604030504040204" pitchFamily="34" charset="0"/>
                <a:ea typeface="Verdana" panose="020B0604030504040204" pitchFamily="34" charset="0"/>
                <a:cs typeface="Courier New" panose="02070309020205020404" pitchFamily="49" charset="0"/>
              </a:rPr>
              <a:t>: Computer Virus Creators. Virus Types: Ransomware, Trojan, Spyware.</a:t>
            </a:r>
          </a:p>
          <a:p>
            <a:r>
              <a:rPr lang="en-GB" sz="440" kern="100" spc="-46" dirty="0">
                <a:latin typeface="Verdana" panose="020B0604030504040204" pitchFamily="34" charset="0"/>
                <a:ea typeface="Verdana" panose="020B0604030504040204" pitchFamily="34" charset="0"/>
                <a:cs typeface="Courier New" panose="02070309020205020404" pitchFamily="49" charset="0"/>
              </a:rPr>
              <a:t>4) </a:t>
            </a:r>
            <a:r>
              <a:rPr lang="en-GB" sz="440" b="1" kern="100" spc="-46" dirty="0">
                <a:latin typeface="Verdana" panose="020B0604030504040204" pitchFamily="34" charset="0"/>
                <a:ea typeface="Verdana" panose="020B0604030504040204" pitchFamily="34" charset="0"/>
                <a:cs typeface="Courier New" panose="02070309020205020404" pitchFamily="49" charset="0"/>
              </a:rPr>
              <a:t>Anarchist/hacktivist</a:t>
            </a:r>
            <a:r>
              <a:rPr lang="en-GB" sz="440" kern="100" spc="-46" dirty="0">
                <a:latin typeface="Verdana" panose="020B0604030504040204" pitchFamily="34" charset="0"/>
                <a:ea typeface="Verdana" panose="020B0604030504040204" pitchFamily="34" charset="0"/>
                <a:cs typeface="Courier New" panose="02070309020205020404" pitchFamily="49" charset="0"/>
              </a:rPr>
              <a:t>: Political hackers. Example: Anonymous (hacker group).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Crackers:</a:t>
            </a:r>
            <a:r>
              <a:rPr lang="en-GB" sz="450" kern="100" spc="-46" dirty="0">
                <a:latin typeface="Verdana" panose="020B0604030504040204" pitchFamily="34" charset="0"/>
                <a:ea typeface="Verdana" panose="020B0604030504040204" pitchFamily="34" charset="0"/>
                <a:cs typeface="Courier New" panose="02070309020205020404" pitchFamily="49" charset="0"/>
              </a:rPr>
              <a:t> Use tools made by others (virus, infiltration tools). Most frequent.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6)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DDoSers</a:t>
            </a:r>
            <a:r>
              <a:rPr lang="en-GB" sz="450" kern="100" spc="-46" dirty="0">
                <a:latin typeface="Verdana" panose="020B0604030504040204" pitchFamily="34" charset="0"/>
                <a:ea typeface="Verdana" panose="020B0604030504040204" pitchFamily="34" charset="0"/>
                <a:cs typeface="Courier New" panose="02070309020205020404" pitchFamily="49" charset="0"/>
              </a:rPr>
              <a:t> 7)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Spammers/</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Botters</a:t>
            </a:r>
            <a:r>
              <a:rPr lang="en-GB" sz="450" kern="100" spc="-46" dirty="0">
                <a:latin typeface="Verdana" panose="020B0604030504040204" pitchFamily="34" charset="0"/>
                <a:ea typeface="Verdana" panose="020B0604030504040204" pitchFamily="34" charset="0"/>
                <a:cs typeface="Courier New" panose="02070309020205020404" pitchFamily="49" charset="0"/>
              </a:rPr>
              <a:t>: Send unsolicited messages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enmasse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8)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Warez</a:t>
            </a:r>
            <a:r>
              <a:rPr lang="en-GB" sz="450" kern="100" spc="-46" dirty="0">
                <a:latin typeface="Verdana" panose="020B0604030504040204" pitchFamily="34" charset="0"/>
                <a:ea typeface="Verdana" panose="020B0604030504040204" pitchFamily="34" charset="0"/>
                <a:cs typeface="Courier New" panose="02070309020205020404" pitchFamily="49" charset="0"/>
              </a:rPr>
              <a:t>: Info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pirary</a:t>
            </a:r>
            <a:r>
              <a:rPr lang="en-GB" sz="450" kern="100" spc="-46" dirty="0">
                <a:latin typeface="Verdana" panose="020B0604030504040204" pitchFamily="34" charset="0"/>
                <a:ea typeface="Verdana" panose="020B0604030504040204" pitchFamily="34" charset="0"/>
                <a:cs typeface="Courier New" panose="02070309020205020404" pitchFamily="49" charset="0"/>
              </a:rPr>
              <a:t>, distributing software, images, videos illegally.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Piratebay</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9)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Whistleblowers</a:t>
            </a:r>
            <a:r>
              <a:rPr lang="en-GB" sz="450" b="1"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Former members of a group that leak information on malicious/illegal activities, even when prohibited from doing so by NDAs.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 </a:t>
            </a:r>
            <a:r>
              <a:rPr lang="en-GB" sz="450" b="1" kern="100" spc="-46" dirty="0">
                <a:latin typeface="Verdana" panose="020B0604030504040204" pitchFamily="34" charset="0"/>
                <a:ea typeface="Verdana" panose="020B0604030504040204" pitchFamily="34" charset="0"/>
                <a:cs typeface="Courier New" panose="02070309020205020404" pitchFamily="49" charset="0"/>
              </a:rPr>
              <a:t>Social Engineers: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Manipulation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Phishing (pretending to be a company in email), Vishing (via voice), Smishing (SMS), Catfishing (Social Media).</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Black Hat Methods:</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Credential Reuse/Stuffing </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haveibeenpwned</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Packet Sniffing </a:t>
            </a:r>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Code/SQL Injection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Wardriving</a:t>
            </a:r>
            <a:r>
              <a:rPr lang="en-GB" sz="450" kern="100" spc="-46" dirty="0">
                <a:latin typeface="Verdana" panose="020B0604030504040204" pitchFamily="34" charset="0"/>
                <a:ea typeface="Verdana" panose="020B0604030504040204" pitchFamily="34" charset="0"/>
                <a:cs typeface="Courier New" panose="02070309020205020404" pitchFamily="49" charset="0"/>
              </a:rPr>
              <a:t>: Searching for and abusing unsecure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WiFis</a:t>
            </a:r>
            <a:r>
              <a:rPr lang="en-GB" sz="450" kern="100" spc="-46" dirty="0">
                <a:latin typeface="Verdana" panose="020B0604030504040204" pitchFamily="34" charset="0"/>
                <a:ea typeface="Verdana" panose="020B0604030504040204" pitchFamily="34" charset="0"/>
                <a:cs typeface="Courier New" panose="02070309020205020404" pitchFamily="49" charset="0"/>
              </a:rPr>
              <a:t>. 5)</a:t>
            </a:r>
            <a:r>
              <a:rPr lang="en-GB" sz="450" b="1" kern="100" spc="-46" dirty="0">
                <a:latin typeface="Verdana" panose="020B0604030504040204" pitchFamily="34" charset="0"/>
                <a:ea typeface="Verdana" panose="020B0604030504040204" pitchFamily="34" charset="0"/>
                <a:cs typeface="Courier New" panose="02070309020205020404" pitchFamily="49" charset="0"/>
              </a:rPr>
              <a:t> Dumpster Diving for Info/Disks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6) </a:t>
            </a:r>
            <a:r>
              <a:rPr lang="en-GB" sz="450" b="1" kern="100" spc="-46" dirty="0">
                <a:latin typeface="Verdana" panose="020B0604030504040204" pitchFamily="34" charset="0"/>
                <a:ea typeface="Verdana" panose="020B0604030504040204" pitchFamily="34" charset="0"/>
                <a:cs typeface="Courier New" panose="02070309020205020404" pitchFamily="49" charset="0"/>
              </a:rPr>
              <a:t>Clickjacking: </a:t>
            </a:r>
            <a:r>
              <a:rPr lang="en-GB" sz="450" kern="100" spc="-46" dirty="0">
                <a:latin typeface="Verdana" panose="020B0604030504040204" pitchFamily="34" charset="0"/>
                <a:ea typeface="Verdana" panose="020B0604030504040204" pitchFamily="34" charset="0"/>
                <a:cs typeface="Courier New" panose="02070309020205020404" pitchFamily="49" charset="0"/>
              </a:rPr>
              <a:t>Using hidden html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divs</a:t>
            </a:r>
            <a:r>
              <a:rPr lang="en-GB" sz="450" kern="100" spc="-46" dirty="0">
                <a:latin typeface="Verdana" panose="020B0604030504040204" pitchFamily="34" charset="0"/>
                <a:ea typeface="Verdana" panose="020B0604030504040204" pitchFamily="34" charset="0"/>
                <a:cs typeface="Courier New" panose="02070309020205020404" pitchFamily="49" charset="0"/>
              </a:rPr>
              <a:t>/popups to redirect clicks to malware.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7) </a:t>
            </a:r>
            <a:r>
              <a:rPr lang="en-GB" sz="450" b="1" kern="100" spc="-46" dirty="0">
                <a:latin typeface="Verdana" panose="020B0604030504040204" pitchFamily="34" charset="0"/>
                <a:ea typeface="Verdana" panose="020B0604030504040204" pitchFamily="34" charset="0"/>
                <a:cs typeface="Courier New" panose="02070309020205020404" pitchFamily="49" charset="0"/>
              </a:rPr>
              <a:t>Bait &amp; Switch</a:t>
            </a:r>
            <a:r>
              <a:rPr lang="en-GB" sz="450" kern="100" spc="-46" dirty="0">
                <a:latin typeface="Verdana" panose="020B0604030504040204" pitchFamily="34" charset="0"/>
                <a:ea typeface="Verdana" panose="020B0604030504040204" pitchFamily="34" charset="0"/>
                <a:cs typeface="Courier New" panose="02070309020205020404" pitchFamily="49" charset="0"/>
              </a:rPr>
              <a:t>: Luring a user with a seemingly legit advert, redirect.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8)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Spoofing</a:t>
            </a:r>
            <a:r>
              <a:rPr lang="en-GB" sz="450" kern="100" spc="-46" dirty="0">
                <a:latin typeface="Verdana" panose="020B0604030504040204" pitchFamily="34" charset="0"/>
                <a:ea typeface="Verdana" panose="020B0604030504040204" pitchFamily="34" charset="0"/>
                <a:cs typeface="Courier New" panose="02070309020205020404" pitchFamily="49" charset="0"/>
              </a:rPr>
              <a:t>: Falsify ID to receive another’s packets: IP, MAC, DNS (cache poison)</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9)</a:t>
            </a:r>
            <a:r>
              <a:rPr lang="en-GB" sz="450" b="1" kern="100" spc="-46" dirty="0">
                <a:latin typeface="Verdana" panose="020B0604030504040204" pitchFamily="34" charset="0"/>
                <a:ea typeface="Verdana" panose="020B0604030504040204" pitchFamily="34" charset="0"/>
                <a:cs typeface="Courier New" panose="02070309020205020404" pitchFamily="49" charset="0"/>
              </a:rPr>
              <a:t> Session/Cookie Hijacking: </a:t>
            </a:r>
            <a:r>
              <a:rPr lang="en-GB" sz="450" kern="100" spc="-46" dirty="0">
                <a:latin typeface="Verdana" panose="020B0604030504040204" pitchFamily="34" charset="0"/>
                <a:ea typeface="Verdana" panose="020B0604030504040204" pitchFamily="34" charset="0"/>
                <a:cs typeface="Courier New" panose="02070309020205020404" pitchFamily="49" charset="0"/>
              </a:rPr>
              <a:t>Stealing a session cookie to be authenticated as the genuine user. 10)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Rootkits: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 secret access to systems, part of virus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11)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Keyloggers: </a:t>
            </a:r>
            <a:r>
              <a:rPr lang="en-GB" sz="450" kern="100" spc="-46" dirty="0">
                <a:latin typeface="Verdana" panose="020B0604030504040204" pitchFamily="34" charset="0"/>
                <a:ea typeface="Verdana" panose="020B0604030504040204" pitchFamily="34" charset="0"/>
                <a:cs typeface="Courier New" panose="02070309020205020404" pitchFamily="49" charset="0"/>
              </a:rPr>
              <a:t>Thwarted by password managers. 12) </a:t>
            </a:r>
            <a:r>
              <a:rPr lang="en-GB" sz="450" b="1" kern="100" spc="-46" dirty="0">
                <a:latin typeface="Verdana" panose="020B0604030504040204" pitchFamily="34" charset="0"/>
                <a:ea typeface="Verdana" panose="020B0604030504040204" pitchFamily="34" charset="0"/>
                <a:cs typeface="Courier New" panose="02070309020205020404" pitchFamily="49" charset="0"/>
              </a:rPr>
              <a:t>Trojans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13) </a:t>
            </a:r>
            <a:r>
              <a:rPr lang="en-GB" sz="450" b="1" kern="100" spc="-46" dirty="0">
                <a:latin typeface="Verdana" panose="020B0604030504040204" pitchFamily="34" charset="0"/>
                <a:ea typeface="Verdana" panose="020B0604030504040204" pitchFamily="34" charset="0"/>
                <a:cs typeface="Courier New" panose="02070309020205020404" pitchFamily="49" charset="0"/>
              </a:rPr>
              <a:t>Evil Twin:</a:t>
            </a:r>
            <a:r>
              <a:rPr lang="en-GB" sz="450" kern="100" spc="-46" dirty="0">
                <a:latin typeface="Verdana" panose="020B0604030504040204" pitchFamily="34" charset="0"/>
                <a:ea typeface="Verdana" panose="020B0604030504040204" pitchFamily="34" charset="0"/>
                <a:cs typeface="Courier New" panose="02070309020205020404" pitchFamily="49" charset="0"/>
              </a:rPr>
              <a:t> Lure victims onto their network to steal info/send malware.</a:t>
            </a:r>
          </a:p>
          <a:p>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3) White Hat Tools: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Tails</a:t>
            </a:r>
            <a:r>
              <a:rPr lang="en-GB" sz="450" kern="100" spc="-46" dirty="0">
                <a:latin typeface="Verdana" panose="020B0604030504040204" pitchFamily="34" charset="0"/>
                <a:ea typeface="Verdana" panose="020B0604030504040204" pitchFamily="34" charset="0"/>
                <a:cs typeface="Courier New" panose="02070309020205020404" pitchFamily="49" charset="0"/>
              </a:rPr>
              <a:t>: Portable OS used from USBs, leaves no footprint. Doesn’t store data.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Kali Linux: </a:t>
            </a:r>
            <a:r>
              <a:rPr lang="en-GB" sz="450" kern="100" spc="-46" dirty="0">
                <a:latin typeface="Verdana" panose="020B0604030504040204" pitchFamily="34" charset="0"/>
                <a:ea typeface="Verdana" panose="020B0604030504040204" pitchFamily="34" charset="0"/>
                <a:cs typeface="Courier New" panose="02070309020205020404" pitchFamily="49" charset="0"/>
              </a:rPr>
              <a:t>OS uses for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pentesting</a:t>
            </a:r>
            <a:r>
              <a:rPr lang="en-GB" sz="450" kern="100" spc="-46" dirty="0">
                <a:latin typeface="Verdana" panose="020B0604030504040204" pitchFamily="34" charset="0"/>
                <a:ea typeface="Verdana" panose="020B0604030504040204" pitchFamily="34" charset="0"/>
                <a:cs typeface="Courier New" panose="02070309020205020404" pitchFamily="49" charset="0"/>
              </a:rPr>
              <a:t>. Has Metasploit and Nmap (discover hosts and services on a network) – supported by ARM and WSL.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Metasploit: </a:t>
            </a:r>
            <a:r>
              <a:rPr lang="en-GB" sz="450" kern="100" spc="-46" dirty="0">
                <a:latin typeface="Verdana" panose="020B0604030504040204" pitchFamily="34" charset="0"/>
                <a:ea typeface="Verdana" panose="020B0604030504040204" pitchFamily="34" charset="0"/>
                <a:cs typeface="Courier New" panose="02070309020205020404" pitchFamily="49" charset="0"/>
              </a:rPr>
              <a:t>Scan for vulnerabilities based on large database of known vulnerabilities and exploits.</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4) Cybercrime Laws: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UK Laws listed below, but physical location of hosts determines what nation’s laws are used (making US law very important too):</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1964 Obscene Publications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(Spam &amp; Porn)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1978 Protection of Children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(Online abuse &amp; spam against children online)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1988 Copyright, Designs and Patents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1990 Computer Misuse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1999 Amendment to the Protection of Children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(Still being changed)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2000 Freedom of Information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2000 Regulation of Investigatory Powers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(Surveillance)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2002 e-Commerce Regulations Directive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2003 Criminal Justice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2005 Disability Discrimination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(Online abuse &amp; spam)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2010 Amendment to the Copyright, Designs and Patents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2013 Defamation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(In reference to online abuse &amp; spam)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2017 Digital Economy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2018 Data Protection Act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the US there is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DMCA (Digital Millennium Copyright Act)</a:t>
            </a:r>
          </a:p>
          <a:p>
            <a:r>
              <a:rPr lang="en-GB" sz="450" b="1"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5) Standards Organizations: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IANA </a:t>
            </a:r>
            <a:r>
              <a:rPr lang="en-GB" sz="450" kern="100" spc="-46" dirty="0">
                <a:latin typeface="Verdana" panose="020B0604030504040204" pitchFamily="34" charset="0"/>
                <a:ea typeface="Verdana" panose="020B0604030504040204" pitchFamily="34" charset="0"/>
                <a:cs typeface="Courier New" panose="02070309020205020404" pitchFamily="49" charset="0"/>
              </a:rPr>
              <a:t>(Internet Assigned Numbers Authority, deal with DNS, IP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IEFT</a:t>
            </a:r>
            <a:r>
              <a:rPr lang="en-GB" sz="450" kern="100" spc="-46" dirty="0">
                <a:latin typeface="Verdana" panose="020B0604030504040204" pitchFamily="34" charset="0"/>
                <a:ea typeface="Verdana" panose="020B0604030504040204" pitchFamily="34" charset="0"/>
                <a:cs typeface="Courier New" panose="02070309020205020404" pitchFamily="49" charset="0"/>
              </a:rPr>
              <a:t> (a collection of working groups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routing, transport, security) concerned with developing the internet.).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W3C</a:t>
            </a:r>
            <a:r>
              <a:rPr lang="en-GB" sz="450" kern="100" spc="-46" dirty="0">
                <a:latin typeface="Verdana" panose="020B0604030504040204" pitchFamily="34" charset="0"/>
                <a:ea typeface="Verdana" panose="020B0604030504040204" pitchFamily="34" charset="0"/>
                <a:cs typeface="Courier New" panose="02070309020205020404" pitchFamily="49" charset="0"/>
              </a:rPr>
              <a:t> – help build web tools.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Protection: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Accounts, Proxies, Firewalls, Antivirus, Cryptography, Backups, Physical protection (locks, guards, alarms), People (DBS check, training, policy)</a:t>
            </a:r>
          </a:p>
          <a:p>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6) Past Attacks/Exploits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1)Heartbleed</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Bug in OpenSSL (software implementing TSL/SSL protocol for secure web access) allowing server memory to be leaked.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2)KRACK:</a:t>
            </a:r>
            <a:r>
              <a:rPr lang="en-GB" sz="450" kern="100" spc="-46" dirty="0">
                <a:latin typeface="Verdana" panose="020B0604030504040204" pitchFamily="34" charset="0"/>
                <a:ea typeface="Verdana" panose="020B0604030504040204" pitchFamily="34" charset="0"/>
                <a:cs typeface="Courier New" panose="02070309020205020404" pitchFamily="49" charset="0"/>
              </a:rPr>
              <a:t> WPA2 had issues – android devices could be forced to use 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zerobased</a:t>
            </a:r>
            <a:r>
              <a:rPr lang="en-GB" sz="450" kern="100" spc="-46" dirty="0">
                <a:latin typeface="Verdana" panose="020B0604030504040204" pitchFamily="34" charset="0"/>
                <a:ea typeface="Verdana" panose="020B0604030504040204" pitchFamily="34" charset="0"/>
                <a:cs typeface="Courier New" panose="02070309020205020404" pitchFamily="49" charset="0"/>
              </a:rPr>
              <a:t> key, making encryption useless. WPA3 also has issues.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3)WEP: </a:t>
            </a:r>
            <a:r>
              <a:rPr lang="en-GB" sz="450" kern="100" spc="-46" dirty="0">
                <a:latin typeface="Verdana" panose="020B0604030504040204" pitchFamily="34" charset="0"/>
                <a:ea typeface="Verdana" panose="020B0604030504040204" pitchFamily="34" charset="0"/>
                <a:cs typeface="Courier New" panose="02070309020205020404" pitchFamily="49" charset="0"/>
              </a:rPr>
              <a:t>Security algorithm for wireless network. Has had many vulnerabilities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4.1) Network Security Issues. 1) Access Control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The principal (user) requests access to a resource – which is protected by a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Guard</a:t>
            </a:r>
            <a:r>
              <a:rPr lang="en-GB" sz="450" kern="100" spc="-46" dirty="0">
                <a:latin typeface="Verdana" panose="020B0604030504040204" pitchFamily="34" charset="0"/>
                <a:ea typeface="Verdana" panose="020B0604030504040204" pitchFamily="34" charset="0"/>
                <a:cs typeface="Courier New" panose="02070309020205020404" pitchFamily="49" charset="0"/>
              </a:rPr>
              <a:t>. They do this over a secure channel. The Guard must determine: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Which principals can access the resource.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Where principals can be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locat</a:t>
            </a:r>
            <a:r>
              <a:rPr lang="en-GB" sz="450" kern="100" spc="-46" dirty="0">
                <a:latin typeface="Verdana" panose="020B0604030504040204" pitchFamily="34" charset="0"/>
                <a:ea typeface="Verdana" panose="020B0604030504040204" pitchFamily="34" charset="0"/>
                <a:cs typeface="Courier New" panose="02070309020205020404" pitchFamily="49" charset="0"/>
              </a:rPr>
              <a: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What requests principals can make for this resource (access rights).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Security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is hard as organizations use diff systems, users can be careless (reuse PWs)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1.1) Firewalls: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Barrier between internal and external networks. 1)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Applic-ation</a:t>
            </a:r>
            <a:r>
              <a:rPr lang="en-GB" sz="450" b="1" kern="100" spc="-46" dirty="0">
                <a:latin typeface="Verdana" panose="020B0604030504040204" pitchFamily="34" charset="0"/>
                <a:ea typeface="Verdana" panose="020B0604030504040204" pitchFamily="34" charset="0"/>
                <a:cs typeface="Courier New" panose="02070309020205020404" pitchFamily="49" charset="0"/>
              </a:rPr>
              <a:t> Level Gateway: </a:t>
            </a:r>
            <a:r>
              <a:rPr lang="en-GB" sz="450" kern="100" spc="-46" dirty="0">
                <a:latin typeface="Verdana" panose="020B0604030504040204" pitchFamily="34" charset="0"/>
                <a:ea typeface="Verdana" panose="020B0604030504040204" pitchFamily="34" charset="0"/>
                <a:cs typeface="Courier New" panose="02070309020205020404" pitchFamily="49" charset="0"/>
              </a:rPr>
              <a:t>Application that runs, checks requests in the application layer, can also be a proxy. </a:t>
            </a:r>
            <a:r>
              <a:rPr lang="en-GB" sz="450" b="1" kern="100" spc="-46" dirty="0">
                <a:latin typeface="Verdana" panose="020B0604030504040204" pitchFamily="34" charset="0"/>
                <a:ea typeface="Verdana" panose="020B0604030504040204" pitchFamily="34" charset="0"/>
                <a:cs typeface="Courier New" panose="02070309020205020404" pitchFamily="49" charset="0"/>
              </a:rPr>
              <a:t>SOCKS,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netfilter</a:t>
            </a:r>
            <a:r>
              <a:rPr lang="en-GB" sz="450" kern="100" spc="-46" dirty="0">
                <a:latin typeface="Verdana" panose="020B0604030504040204" pitchFamily="34" charset="0"/>
                <a:ea typeface="Verdana" panose="020B0604030504040204" pitchFamily="34" charset="0"/>
                <a:cs typeface="Courier New" panose="02070309020205020404" pitchFamily="49" charset="0"/>
              </a:rPr>
              <a:t> iptables.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Proxy Server. 3) Circuit Level Gateway </a:t>
            </a:r>
            <a:r>
              <a:rPr lang="en-GB" sz="450" kern="100" spc="-46" dirty="0">
                <a:latin typeface="Verdana" panose="020B0604030504040204" pitchFamily="34" charset="0"/>
                <a:ea typeface="Verdana" panose="020B0604030504040204" pitchFamily="34" charset="0"/>
                <a:cs typeface="Courier New" panose="02070309020205020404" pitchFamily="49" charset="0"/>
              </a:rPr>
              <a:t>Circuit of Proxies (TOR)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Packet Filtering</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Filtering with rules on contents/source/destination IP address/port. Can also be stateful, considering not just a single packet traffic to a host over some time period. 5) </a:t>
            </a:r>
            <a:r>
              <a:rPr lang="en-GB" sz="450" b="1" kern="100" spc="-46" dirty="0">
                <a:latin typeface="Verdana" panose="020B0604030504040204" pitchFamily="34" charset="0"/>
                <a:ea typeface="Verdana" panose="020B0604030504040204" pitchFamily="34" charset="0"/>
                <a:cs typeface="Courier New" panose="02070309020205020404" pitchFamily="49" charset="0"/>
              </a:rPr>
              <a:t>Hybrid</a:t>
            </a:r>
            <a:r>
              <a:rPr lang="en-GB" sz="450" kern="100" spc="-46" dirty="0">
                <a:latin typeface="Verdana" panose="020B0604030504040204" pitchFamily="34" charset="0"/>
                <a:ea typeface="Verdana" panose="020B0604030504040204" pitchFamily="34" charset="0"/>
                <a:cs typeface="Courier New" panose="02070309020205020404" pitchFamily="49" charset="0"/>
              </a:rPr>
              <a:t> Use a combination of all the above. Software or hardware. Hardware firewalls are faster, but difficult to change.</a:t>
            </a:r>
          </a:p>
          <a:p>
            <a:r>
              <a:rPr lang="en-GB" sz="45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1.2) Proxy:</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Requests/responses on behalf of client. Caching, Filtering.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Normal: </a:t>
            </a:r>
            <a:r>
              <a:rPr lang="en-GB" sz="450" kern="100" spc="-46" dirty="0">
                <a:latin typeface="Verdana" panose="020B0604030504040204" pitchFamily="34" charset="0"/>
                <a:ea typeface="Verdana" panose="020B0604030504040204" pitchFamily="34" charset="0"/>
                <a:cs typeface="Courier New" panose="02070309020205020404" pitchFamily="49" charset="0"/>
              </a:rPr>
              <a:t>Client is aware of proxy, connects to use it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Transparent: </a:t>
            </a:r>
            <a:r>
              <a:rPr lang="en-GB" sz="450" kern="100" spc="-46" dirty="0">
                <a:latin typeface="Verdana" panose="020B0604030504040204" pitchFamily="34" charset="0"/>
                <a:ea typeface="Verdana" panose="020B0604030504040204" pitchFamily="34" charset="0"/>
                <a:cs typeface="Courier New" panose="02070309020205020404" pitchFamily="49" charset="0"/>
              </a:rPr>
              <a:t>Client is unaware. Requires no intervention from client.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40" b="1" kern="100" spc="-46" dirty="0">
                <a:latin typeface="Verdana" panose="020B0604030504040204" pitchFamily="34" charset="0"/>
                <a:ea typeface="Verdana" panose="020B0604030504040204" pitchFamily="34" charset="0"/>
                <a:cs typeface="Courier New" panose="02070309020205020404" pitchFamily="49" charset="0"/>
              </a:rPr>
              <a:t>Reverse: </a:t>
            </a:r>
            <a:r>
              <a:rPr lang="en-GB" sz="440" kern="100" spc="-46" dirty="0">
                <a:latin typeface="Verdana" panose="020B0604030504040204" pitchFamily="34" charset="0"/>
                <a:ea typeface="Verdana" panose="020B0604030504040204" pitchFamily="34" charset="0"/>
                <a:cs typeface="Courier New" panose="02070309020205020404" pitchFamily="49" charset="0"/>
              </a:rPr>
              <a:t>Runs on receiving side, impersonates/insulates server (Like CDN).</a:t>
            </a:r>
          </a:p>
          <a:p>
            <a:r>
              <a:rPr lang="en-GB" sz="45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1.3) Bastion Host: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Server expecting attacks. Runs minimal secure OS, with only essential apps, with strictest restrictions (read only, no mount, file perms), managed over a dedicated terminal. It passes requests on from the external network, and acts as a proxy firewall. It drops any connections it determines suspicious, using packet filtering (usually stateful) and other techniques.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iptables</a:t>
            </a:r>
            <a:r>
              <a:rPr lang="en-GB" sz="450" kern="100" spc="-46" dirty="0">
                <a:latin typeface="Verdana" panose="020B0604030504040204" pitchFamily="34" charset="0"/>
                <a:ea typeface="Verdana" panose="020B0604030504040204" pitchFamily="34" charset="0"/>
                <a:cs typeface="Courier New" panose="02070309020205020404" pitchFamily="49" charset="0"/>
              </a:rPr>
              <a:t>: Linux Root tool for Packet Filtering. Tables with chains of filter rules.</a:t>
            </a:r>
          </a:p>
          <a:p>
            <a:r>
              <a:rPr lang="en-GB" sz="450" b="1" kern="100" spc="-46" dirty="0" err="1">
                <a:latin typeface="Verdana" panose="020B0604030504040204" pitchFamily="34" charset="0"/>
                <a:ea typeface="Verdana" panose="020B0604030504040204" pitchFamily="34" charset="0"/>
                <a:cs typeface="Courier New" panose="02070309020205020404" pitchFamily="49" charset="0"/>
              </a:rPr>
              <a:t>tcpd</a:t>
            </a:r>
            <a:r>
              <a:rPr lang="en-GB" sz="450" b="1"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10" kern="100" spc="-46" dirty="0">
                <a:latin typeface="Verdana" panose="020B0604030504040204" pitchFamily="34" charset="0"/>
                <a:ea typeface="Verdana" panose="020B0604030504040204" pitchFamily="34" charset="0"/>
                <a:cs typeface="Courier New" panose="02070309020205020404" pitchFamily="49" charset="0"/>
              </a:rPr>
              <a:t>Daemon controlling access to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unix</a:t>
            </a:r>
            <a:r>
              <a:rPr lang="en-GB" sz="410" kern="100" spc="-46" dirty="0">
                <a:latin typeface="Verdana" panose="020B0604030504040204" pitchFamily="34" charset="0"/>
                <a:ea typeface="Verdana" panose="020B0604030504040204" pitchFamily="34" charset="0"/>
                <a:cs typeface="Courier New" panose="02070309020205020404" pitchFamily="49" charset="0"/>
              </a:rPr>
              <a:t> services. Consults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hosts.allow</a:t>
            </a:r>
            <a:r>
              <a:rPr lang="en-GB" sz="410" kern="100" spc="-46" dirty="0">
                <a:latin typeface="Verdana" panose="020B0604030504040204" pitchFamily="34" charset="0"/>
                <a:ea typeface="Verdana" panose="020B0604030504040204" pitchFamily="34" charset="0"/>
                <a:cs typeface="Courier New" panose="02070309020205020404" pitchFamily="49" charset="0"/>
              </a:rPr>
              <a:t>,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hosts.deny</a:t>
            </a:r>
            <a:endParaRPr lang="en-GB" sz="41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1.4) Access Control Lists: </a:t>
            </a:r>
            <a:r>
              <a:rPr lang="en-GB" sz="450" kern="100" spc="-46" dirty="0">
                <a:latin typeface="Verdana" panose="020B0604030504040204" pitchFamily="34" charset="0"/>
                <a:ea typeface="Verdana" panose="020B0604030504040204" pitchFamily="34" charset="0"/>
                <a:cs typeface="Courier New" panose="02070309020205020404" pitchFamily="49" charset="0"/>
              </a:rPr>
              <a:t>Has list of rules, specifying what Inside/Outside IPs/Ports are allowed, and a description. * = all. We should add an end rule blocking anything else</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1.5) Firewall Avoidance</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SSH/VPN: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requests using SSH (or any allowed protocol) to internal network and use services the firewall normally blocks.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 MAC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 IP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(detected by stateful firewalls).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4.2) Further Security Measures: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IDS (Intrusion Detection System): </a:t>
            </a:r>
            <a:endPar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Detect intrusions and informs the system.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IPS (prevention)</a:t>
            </a:r>
            <a:r>
              <a:rPr lang="en-GB" sz="450" kern="100" spc="-46" dirty="0">
                <a:latin typeface="Verdana" panose="020B0604030504040204" pitchFamily="34" charset="0"/>
                <a:ea typeface="Verdana" panose="020B0604030504040204" pitchFamily="34" charset="0"/>
                <a:cs typeface="Courier New" panose="02070309020205020404" pitchFamily="49" charset="0"/>
              </a:rPr>
              <a:t>: Prevents intrusions (block SYN flooders for example – prevent DDOS). Can work with IDS.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Next Gen Firewall (NGFW): </a:t>
            </a:r>
            <a:r>
              <a:rPr lang="en-GB" sz="450" kern="100" spc="-46" dirty="0">
                <a:latin typeface="Verdana" panose="020B0604030504040204" pitchFamily="34" charset="0"/>
                <a:ea typeface="Verdana" panose="020B0604030504040204" pitchFamily="34" charset="0"/>
                <a:cs typeface="Courier New" panose="02070309020205020404" pitchFamily="49" charset="0"/>
              </a:rPr>
              <a:t>Stateful firewall that comes with IDS and IPS.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United Threat Management: </a:t>
            </a:r>
            <a:r>
              <a:rPr lang="en-GB" sz="450" kern="100" spc="-46" dirty="0">
                <a:latin typeface="Verdana" panose="020B0604030504040204" pitchFamily="34" charset="0"/>
                <a:ea typeface="Verdana" panose="020B0604030504040204" pitchFamily="34" charset="0"/>
                <a:cs typeface="Courier New" panose="02070309020205020404" pitchFamily="49" charset="0"/>
              </a:rPr>
              <a:t>Like NGFW, but has spam filter, antivirus etc.</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DMZ: </a:t>
            </a:r>
            <a:r>
              <a:rPr lang="en-GB" sz="450" kern="100" spc="-46" dirty="0">
                <a:latin typeface="Verdana" panose="020B0604030504040204" pitchFamily="34" charset="0"/>
                <a:ea typeface="Verdana" panose="020B0604030504040204" pitchFamily="34" charset="0"/>
                <a:cs typeface="Courier New" panose="02070309020205020404" pitchFamily="49" charset="0"/>
              </a:rPr>
              <a:t>Between our private internal network, and outside networks (internet), we have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DMZ</a:t>
            </a:r>
            <a:r>
              <a:rPr lang="en-GB" sz="450" kern="100" spc="-46" dirty="0">
                <a:latin typeface="Verdana" panose="020B0604030504040204" pitchFamily="34" charset="0"/>
                <a:ea typeface="Verdana" panose="020B0604030504040204" pitchFamily="34" charset="0"/>
                <a:cs typeface="Courier New" panose="02070309020205020404" pitchFamily="49" charset="0"/>
              </a:rPr>
              <a:t>. External hosts can only speak to internal hosts in the DMZ, everything else is hidden and protected by a gateway, router or firewall. We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NAT</a:t>
            </a:r>
            <a:r>
              <a:rPr lang="en-GB" sz="450" kern="100" spc="-46" dirty="0">
                <a:latin typeface="Verdana" panose="020B0604030504040204" pitchFamily="34" charset="0"/>
                <a:ea typeface="Verdana" panose="020B0604030504040204" pitchFamily="34" charset="0"/>
                <a:cs typeface="Courier New" panose="02070309020205020404" pitchFamily="49" charset="0"/>
              </a:rPr>
              <a:t> to get external messages to the correct internal host. If we want to expose an internal host without it being in the DMZ, we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 Forwarding.</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NAT: </a:t>
            </a:r>
            <a:r>
              <a:rPr lang="en-GB" sz="450" kern="100" spc="-46" dirty="0">
                <a:latin typeface="Verdana" panose="020B0604030504040204" pitchFamily="34" charset="0"/>
                <a:ea typeface="Verdana" panose="020B0604030504040204" pitchFamily="34" charset="0"/>
                <a:cs typeface="Courier New" panose="02070309020205020404" pitchFamily="49" charset="0"/>
              </a:rPr>
              <a:t>Instead of exposing the LAN IP address of an internal host, when sending routers map LAN IPs -&gt; own public IP, and when receiving public IP -&gt; LAN IPs.</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Port Forwarding: </a:t>
            </a:r>
            <a:r>
              <a:rPr lang="en-GB" sz="450" kern="100" spc="-46" dirty="0">
                <a:latin typeface="Verdana" panose="020B0604030504040204" pitchFamily="34" charset="0"/>
                <a:ea typeface="Verdana" panose="020B0604030504040204" pitchFamily="34" charset="0"/>
                <a:cs typeface="Courier New" panose="02070309020205020404" pitchFamily="49" charset="0"/>
              </a:rPr>
              <a:t>To expose an internal host to the external network without placing it in the DMZ, we can set the router to forward all packets arriving at a given port straight to the internal host. Any packet received on the router’s IP at port 3472 could be immediately forwarded to the NAT based LAN IP of ”host 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on port 80. Useful for hosting servers, even for games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minecraft</a:t>
            </a:r>
            <a:r>
              <a:rPr lang="en-GB" sz="450" kern="100" spc="-46" dirty="0">
                <a:latin typeface="Verdana" panose="020B0604030504040204" pitchFamily="34" charset="0"/>
                <a:ea typeface="Verdana" panose="020B0604030504040204" pitchFamily="34" charset="0"/>
                <a:cs typeface="Courier New" panose="02070309020205020404" pitchFamily="49" charset="0"/>
              </a:rPr>
              <a:t> servers require port forwarding).</a:t>
            </a:r>
          </a:p>
        </p:txBody>
      </p:sp>
    </p:spTree>
    <p:extLst>
      <p:ext uri="{BB962C8B-B14F-4D97-AF65-F5344CB8AC3E}">
        <p14:creationId xmlns:p14="http://schemas.microsoft.com/office/powerpoint/2010/main" val="282375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C977E-3CEA-B415-C330-EBCA2E8E09CA}"/>
              </a:ext>
            </a:extLst>
          </p:cNvPr>
          <p:cNvSpPr txBox="1"/>
          <p:nvPr/>
        </p:nvSpPr>
        <p:spPr>
          <a:xfrm>
            <a:off x="-86783" y="-46567"/>
            <a:ext cx="2104014" cy="8119146"/>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4.3) Logging and Auditing:</a:t>
            </a:r>
            <a:r>
              <a:rPr lang="en-GB" sz="450" kern="100" spc="-46" dirty="0">
                <a:latin typeface="Verdana" panose="020B0604030504040204" pitchFamily="34" charset="0"/>
                <a:ea typeface="Verdana" panose="020B0604030504040204" pitchFamily="34" charset="0"/>
                <a:cs typeface="Courier New" panose="02070309020205020404" pitchFamily="49" charset="0"/>
              </a:rPr>
              <a:t> most systems keep logs. Useful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check for breaches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forensics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determining how systems were exploited in attacks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ensuring good practice</a:t>
            </a:r>
            <a:r>
              <a:rPr lang="en-GB" sz="450" kern="100" spc="-46" dirty="0">
                <a:latin typeface="Verdana" panose="020B0604030504040204" pitchFamily="34" charset="0"/>
                <a:ea typeface="Verdana" panose="020B0604030504040204" pitchFamily="34" charset="0"/>
                <a:cs typeface="Courier New" panose="02070309020205020404" pitchFamily="49" charset="0"/>
              </a:rPr>
              <a:t>, detecting other network issues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a:t>
            </a:r>
            <a:r>
              <a:rPr lang="en-GB" sz="450" kern="100" spc="-46" dirty="0">
                <a:latin typeface="Verdana" panose="020B0604030504040204" pitchFamily="34" charset="0"/>
                <a:ea typeface="Verdana" panose="020B0604030504040204" pitchFamily="34" charset="0"/>
                <a:cs typeface="Courier New" panose="02070309020205020404" pitchFamily="49" charset="0"/>
              </a:rPr>
              <a:t>. Logs can be found on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linux</a:t>
            </a:r>
            <a:r>
              <a:rPr lang="en-GB" sz="450" kern="100" spc="-46" dirty="0">
                <a:latin typeface="Verdana" panose="020B0604030504040204" pitchFamily="34" charset="0"/>
                <a:ea typeface="Verdana" panose="020B0604030504040204" pitchFamily="34" charset="0"/>
                <a:cs typeface="Courier New" panose="02070309020205020404" pitchFamily="49" charset="0"/>
              </a:rPr>
              <a:t> at /var/log, and the event viewer in Windows.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4.4) Cryptography</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K/K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 En/Decryption Key, M = plaintext,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 ciphertext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Good Encryption Algorithms ensure: 1) Given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it’s only possible to get M by going through all possible 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Given M and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we can’t easily get K and 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Symmetric and Secret Key Encryption Algorithm: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same key is used for encryption and for  decryption.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Key must be secretly shared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bw</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sender and receiver on a private channel.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Faster than Asymmetric. </a:t>
            </a:r>
            <a:r>
              <a:rPr lang="en-GB" sz="450" kern="100" spc="-46" dirty="0">
                <a:latin typeface="Verdana" panose="020B0604030504040204" pitchFamily="34" charset="0"/>
                <a:ea typeface="Verdana" panose="020B0604030504040204" pitchFamily="34" charset="0"/>
                <a:cs typeface="Courier New" panose="02070309020205020404" pitchFamily="49" charset="0"/>
              </a:rPr>
              <a:t>Example: 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Encryp</a:t>
            </a:r>
            <a:r>
              <a:rPr lang="en-GB" sz="450" kern="100" spc="-46" dirty="0">
                <a:latin typeface="Verdana" panose="020B0604030504040204" pitchFamily="34" charset="0"/>
                <a:ea typeface="Verdana" panose="020B0604030504040204" pitchFamily="34" charset="0"/>
                <a:cs typeface="Courier New" panose="02070309020205020404" pitchFamily="49" charset="0"/>
              </a:rPr>
              <a:t> Std.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Asymmetric Public Key Encryption: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user has a public and private key.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For confidentiality</a:t>
            </a:r>
            <a:r>
              <a:rPr lang="en-GB" sz="450" kern="100" spc="-46" dirty="0">
                <a:latin typeface="Verdana" panose="020B0604030504040204" pitchFamily="34" charset="0"/>
                <a:ea typeface="Verdana" panose="020B0604030504040204" pitchFamily="34" charset="0"/>
                <a:cs typeface="Courier New" panose="02070309020205020404" pitchFamily="49" charset="0"/>
              </a:rPr>
              <a:t>: Sender encrypts with receiver’s public, receiver decrypts with their private.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For signing: </a:t>
            </a:r>
            <a:r>
              <a:rPr lang="en-GB" sz="450" kern="100" spc="-46" dirty="0">
                <a:latin typeface="Verdana" panose="020B0604030504040204" pitchFamily="34" charset="0"/>
                <a:ea typeface="Verdana" panose="020B0604030504040204" pitchFamily="34" charset="0"/>
                <a:cs typeface="Courier New" panose="02070309020205020404" pitchFamily="49" charset="0"/>
              </a:rPr>
              <a:t>Sender encrypts with their private key, and receiver decrypts with their sender’s public key – if successfully decrypted then we have verified the message was from the sender with the public key we used.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combine this to encrypt a message, but also include a signed segment to verify the sender. We can also combine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symmetric encryption </a:t>
            </a:r>
            <a:r>
              <a:rPr lang="en-GB" sz="450" kern="100" spc="-46" dirty="0">
                <a:latin typeface="Verdana" panose="020B0604030504040204" pitchFamily="34" charset="0"/>
                <a:ea typeface="Verdana" panose="020B0604030504040204" pitchFamily="34" charset="0"/>
                <a:cs typeface="Courier New" panose="02070309020205020404" pitchFamily="49" charset="0"/>
              </a:rPr>
              <a:t>to sign symmetrically encrypted files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 if a password protected file is from the correct sender/is not tampered with). For example Gnu Privacy Guard.</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need to disclose private info, so we can communicate on unsecure channels.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Slower to encrypt and decrypt. </a:t>
            </a:r>
            <a:r>
              <a:rPr lang="en-GB" sz="450" kern="100" spc="-46" dirty="0">
                <a:latin typeface="Verdana" panose="020B0604030504040204" pitchFamily="34" charset="0"/>
                <a:ea typeface="Verdana" panose="020B0604030504040204" pitchFamily="34" charset="0"/>
                <a:cs typeface="Courier New" panose="02070309020205020404" pitchFamily="49" charset="0"/>
              </a:rPr>
              <a:t>RSA uses this (prime factor decomp too), as its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very hard</a:t>
            </a:r>
            <a:r>
              <a:rPr lang="en-GB" sz="450" kern="100" spc="-46" dirty="0">
                <a:latin typeface="Verdana" panose="020B0604030504040204" pitchFamily="34" charset="0"/>
                <a:ea typeface="Verdana" panose="020B0604030504040204" pitchFamily="34" charset="0"/>
                <a:cs typeface="Courier New" panose="02070309020205020404" pitchFamily="49" charset="0"/>
              </a:rPr>
              <a:t> to use the public key to get the private key as a result.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Diffie-Helman Key Exchange: </a:t>
            </a:r>
            <a:r>
              <a:rPr lang="en-GB" sz="450" kern="100" spc="-46" dirty="0">
                <a:latin typeface="Verdana" panose="020B0604030504040204" pitchFamily="34" charset="0"/>
                <a:ea typeface="Verdana" panose="020B0604030504040204" pitchFamily="34" charset="0"/>
                <a:cs typeface="Courier New" panose="02070309020205020404" pitchFamily="49" charset="0"/>
              </a:rPr>
              <a:t>When beginning comm. we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publically</a:t>
            </a:r>
            <a:r>
              <a:rPr lang="en-GB" sz="450" kern="100" spc="-46" dirty="0">
                <a:latin typeface="Verdana" panose="020B0604030504040204" pitchFamily="34" charset="0"/>
                <a:ea typeface="Verdana" panose="020B0604030504040204" pitchFamily="34" charset="0"/>
                <a:cs typeface="Courier New" panose="02070309020205020404" pitchFamily="49" charset="0"/>
              </a:rPr>
              <a:t> agree on a number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g</a:t>
            </a:r>
            <a:r>
              <a:rPr lang="en-GB" sz="450" kern="100" spc="-46" dirty="0">
                <a:latin typeface="Verdana" panose="020B0604030504040204" pitchFamily="34" charset="0"/>
                <a:ea typeface="Verdana" panose="020B0604030504040204" pitchFamily="34" charset="0"/>
                <a:cs typeface="Courier New" panose="02070309020205020404" pitchFamily="49" charset="0"/>
              </a:rPr>
              <a:t>, and a large prime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
            </a:r>
            <a:r>
              <a:rPr lang="en-GB" sz="450" kern="100" spc="-46" dirty="0">
                <a:latin typeface="Verdana" panose="020B0604030504040204" pitchFamily="34" charset="0"/>
                <a:ea typeface="Verdana" panose="020B0604030504040204" pitchFamily="34" charset="0"/>
                <a:cs typeface="Courier New" panose="02070309020205020404" pitchFamily="49" charset="0"/>
              </a:rPr>
              <a:t>. User a owns a secret key a and user b owns a secret key b.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UserA</a:t>
            </a:r>
            <a:r>
              <a:rPr lang="en-GB" sz="450" kern="100" spc="-46" dirty="0">
                <a:latin typeface="Verdana" panose="020B0604030504040204" pitchFamily="34" charset="0"/>
                <a:ea typeface="Verdana" panose="020B0604030504040204" pitchFamily="34" charset="0"/>
                <a:cs typeface="Courier New" panose="02070309020205020404" pitchFamily="49" charset="0"/>
              </a:rPr>
              <a:t> sends x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a</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UserB</a:t>
            </a:r>
            <a:r>
              <a:rPr lang="en-GB" sz="450" kern="100" spc="-46" dirty="0">
                <a:latin typeface="Verdana" panose="020B0604030504040204" pitchFamily="34" charset="0"/>
                <a:ea typeface="Verdana" panose="020B0604030504040204" pitchFamily="34" charset="0"/>
                <a:cs typeface="Courier New" panose="02070309020205020404" pitchFamily="49" charset="0"/>
              </a:rPr>
              <a:t>, and B sends y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b</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to A. From this, A can do modular arithmetic to get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ab</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as can b. This gives us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private key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b="1" kern="100" spc="-46" baseline="30000" dirty="0" err="1">
                <a:latin typeface="Verdana" panose="020B0604030504040204" pitchFamily="34" charset="0"/>
                <a:ea typeface="Verdana" panose="020B0604030504040204" pitchFamily="34" charset="0"/>
                <a:cs typeface="Courier New" panose="02070309020205020404" pitchFamily="49" charset="0"/>
              </a:rPr>
              <a:t>ab</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b="1" kern="100" spc="-46" dirty="0">
                <a:latin typeface="Verdana" panose="020B0604030504040204" pitchFamily="34" charset="0"/>
                <a:ea typeface="Verdana" panose="020B0604030504040204" pitchFamily="34" charset="0"/>
                <a:cs typeface="Courier New" panose="02070309020205020404" pitchFamily="49" charset="0"/>
              </a:rPr>
              <a:t> p, </a:t>
            </a:r>
            <a:r>
              <a:rPr lang="en-GB" sz="450" kern="100" spc="-46" dirty="0">
                <a:latin typeface="Verdana" panose="020B0604030504040204" pitchFamily="34" charset="0"/>
                <a:ea typeface="Verdana" panose="020B0604030504040204" pitchFamily="34" charset="0"/>
                <a:cs typeface="Courier New" panose="02070309020205020404" pitchFamily="49" charset="0"/>
              </a:rPr>
              <a:t>which only a and b know, as only they have a and b.</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Kerberos</a:t>
            </a:r>
            <a:r>
              <a:rPr lang="en-GB" sz="450" kern="100" spc="-46" dirty="0">
                <a:latin typeface="Verdana" panose="020B0604030504040204" pitchFamily="34" charset="0"/>
                <a:ea typeface="Verdana" panose="020B0604030504040204" pitchFamily="34" charset="0"/>
                <a:cs typeface="Courier New" panose="02070309020205020404" pitchFamily="49" charset="0"/>
              </a:rPr>
              <a:t>: Key distribution system using a trusted server.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1)</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Kerberos </a:t>
            </a:r>
            <a:r>
              <a:rPr lang="en-GB" sz="450" kern="100" spc="-46" dirty="0">
                <a:latin typeface="Verdana" panose="020B0604030504040204" pitchFamily="34" charset="0"/>
                <a:ea typeface="Verdana" panose="020B0604030504040204" pitchFamily="34" charset="0"/>
                <a:cs typeface="Courier New" panose="02070309020205020404" pitchFamily="49" charset="0"/>
              </a:rPr>
              <a:t>authenticates you with a password, and the user you intend to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communicate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Generates</a:t>
            </a:r>
            <a:r>
              <a:rPr lang="en-GB" sz="450" kern="100" spc="-46" dirty="0">
                <a:latin typeface="Verdana" panose="020B0604030504040204" pitchFamily="34" charset="0"/>
                <a:ea typeface="Verdana" panose="020B0604030504040204" pitchFamily="34" charset="0"/>
                <a:cs typeface="Courier New" panose="02070309020205020404" pitchFamily="49" charset="0"/>
              </a:rPr>
              <a:t>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ticket</a:t>
            </a:r>
            <a:r>
              <a:rPr lang="en-GB" sz="450" kern="100" spc="-46" dirty="0">
                <a:latin typeface="Verdana" panose="020B0604030504040204" pitchFamily="34" charset="0"/>
                <a:ea typeface="Verdana" panose="020B0604030504040204" pitchFamily="34" charset="0"/>
                <a:cs typeface="Courier New" panose="02070309020205020404" pitchFamily="49" charset="0"/>
              </a:rPr>
              <a:t> for communication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3) Ticket can be used for some time, until a new one is needed.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Used to be vulnerable to Man in the Middle attacks. Has been addressed.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Hashing: </a:t>
            </a:r>
            <a:r>
              <a:rPr lang="en-GB" sz="450" kern="100" spc="-46" dirty="0">
                <a:latin typeface="Verdana" panose="020B0604030504040204" pitchFamily="34" charset="0"/>
                <a:ea typeface="Verdana" panose="020B0604030504040204" pitchFamily="34" charset="0"/>
                <a:cs typeface="Courier New" panose="02070309020205020404" pitchFamily="49" charset="0"/>
              </a:rPr>
              <a:t>I already know these. Many hash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funcs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obsoleted though now, either algorithm issues or due to rainbow tables.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 The Internet/Network Layer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Responsible for routing packets though the internet, and across networks with differing hardware, protocol stacks. We resolve the differences with gateways: interconnect networks by knowing many protocols.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Terminology: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PAN: Personal</a:t>
            </a:r>
            <a:r>
              <a:rPr lang="en-GB" sz="450" kern="100" spc="-46" dirty="0">
                <a:latin typeface="Verdana" panose="020B0604030504040204" pitchFamily="34" charset="0"/>
                <a:ea typeface="Verdana" panose="020B0604030504040204" pitchFamily="34" charset="0"/>
                <a:cs typeface="Courier New" panose="02070309020205020404" pitchFamily="49" charset="0"/>
              </a:rPr>
              <a:t> Your phone connected to your PC via Bluetooth (only you)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LAN: Local </a:t>
            </a:r>
            <a:r>
              <a:rPr lang="en-GB" sz="450" kern="100" spc="-46" dirty="0">
                <a:latin typeface="Verdana" panose="020B0604030504040204" pitchFamily="34" charset="0"/>
                <a:ea typeface="Verdana" panose="020B0604030504040204" pitchFamily="34" charset="0"/>
                <a:cs typeface="Courier New" panose="02070309020205020404" pitchFamily="49" charset="0"/>
              </a:rPr>
              <a:t>People in the vicinity could use the network</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MAN: Metropolitan – </a:t>
            </a:r>
            <a:r>
              <a:rPr lang="en-GB" sz="450" kern="100" spc="-46" dirty="0">
                <a:latin typeface="Verdana" panose="020B0604030504040204" pitchFamily="34" charset="0"/>
                <a:ea typeface="Verdana" panose="020B0604030504040204" pitchFamily="34" charset="0"/>
                <a:cs typeface="Courier New" panose="02070309020205020404" pitchFamily="49" charset="0"/>
              </a:rPr>
              <a:t>a large network that doesn’t use the internet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WAN: </a:t>
            </a:r>
            <a:r>
              <a:rPr lang="en-GB" sz="450" kern="100" spc="-46" dirty="0">
                <a:latin typeface="Verdana" panose="020B0604030504040204" pitchFamily="34" charset="0"/>
                <a:ea typeface="Verdana" panose="020B0604030504040204" pitchFamily="34" charset="0"/>
                <a:cs typeface="Courier New" panose="02070309020205020404" pitchFamily="49" charset="0"/>
              </a:rPr>
              <a:t>Goes over the internet.</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5.1) Devices, Layer, Purpose</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 Physical Layer</a:t>
            </a:r>
            <a:r>
              <a:rPr lang="en-GB" sz="450" kern="100" spc="-46" dirty="0">
                <a:latin typeface="Verdana" panose="020B0604030504040204" pitchFamily="34" charset="0"/>
                <a:ea typeface="Verdana" panose="020B0604030504040204" pitchFamily="34" charset="0"/>
                <a:cs typeface="Courier New" panose="02070309020205020404" pitchFamily="49" charset="0"/>
              </a:rPr>
              <a:t> – Boost Signals.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Switches &amp; Bridges: Data Link:</a:t>
            </a:r>
            <a:r>
              <a:rPr lang="en-GB" sz="450" kern="100" spc="-46" dirty="0">
                <a:latin typeface="Verdana" panose="020B0604030504040204" pitchFamily="34" charset="0"/>
                <a:ea typeface="Verdana" panose="020B0604030504040204" pitchFamily="34" charset="0"/>
                <a:cs typeface="Courier New" panose="02070309020205020404" pitchFamily="49" charset="0"/>
              </a:rPr>
              <a:t> make interconnections based on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Routers (Gateways): Network/T/A</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 &amp; Split packets based on IP.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connect IP Based Networks we need a Router acting as Gateway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them.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Internet Protocol: Main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Defines datagram format, how we do fragmentation, IP addressing and Packet Handling. The type of service our packet does is called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DiffServ</a:t>
            </a:r>
            <a:r>
              <a:rPr lang="en-GB" sz="450" kern="100" spc="-46" dirty="0">
                <a:latin typeface="Verdana" panose="020B0604030504040204" pitchFamily="34" charset="0"/>
                <a:ea typeface="Verdana" panose="020B0604030504040204" pitchFamily="34" charset="0"/>
                <a:cs typeface="Courier New" panose="02070309020205020404" pitchFamily="49" charset="0"/>
              </a:rPr>
              <a:t>, we don’t use the IP options usually due to security issues.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DHCP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ICMP</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(Internet Control Message) for error reporting/handling.</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5.2) Fragmentation:</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When our data sent (via IPv4) is larger than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MTU </a:t>
            </a:r>
            <a:r>
              <a:rPr lang="en-GB" sz="450" kern="100" spc="-46" dirty="0">
                <a:latin typeface="Verdana" panose="020B0604030504040204" pitchFamily="34" charset="0"/>
                <a:ea typeface="Verdana" panose="020B0604030504040204" pitchFamily="34" charset="0"/>
                <a:cs typeface="Courier New" panose="02070309020205020404" pitchFamily="49" charset="0"/>
              </a:rPr>
              <a:t>(found by Path MTU Discovery) of the path it’s crossing, the IP datagram needs to be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Fragmented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Fragmentation occurs at the start, or any intermediate routers.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Fragments only reassembled at the destination.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fragment is identified by its 16-bit fragment identifier. Fragment Offset are the offset in units of 8-bytes (fragments are multiples of 8 bytes, plus a last byte).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4) </a:t>
            </a:r>
            <a:r>
              <a:rPr lang="en-GB" sz="450" kern="100" spc="-46" dirty="0">
                <a:latin typeface="Verdana" panose="020B0604030504040204" pitchFamily="34" charset="0"/>
                <a:ea typeface="Verdana" panose="020B0604030504040204" pitchFamily="34" charset="0"/>
                <a:cs typeface="Courier New" panose="02070309020205020404" pitchFamily="49" charset="0"/>
              </a:rPr>
              <a:t>The more fragments bit (M) is used for the receiver to ensure it waits for them all, and is set when an intermediate router fragments a packet.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Our fragmentation scheme must let any intermediate router fragment, and recognise fragments of the same datagram.</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5.3) IP Addressing: </a:t>
            </a:r>
            <a:r>
              <a:rPr lang="en-GB" sz="450" kern="100" spc="-46" dirty="0">
                <a:latin typeface="Verdana" panose="020B0604030504040204" pitchFamily="34" charset="0"/>
                <a:ea typeface="Verdana" panose="020B0604030504040204" pitchFamily="34" charset="0"/>
                <a:cs typeface="Courier New" panose="02070309020205020404" pitchFamily="49" charset="0"/>
              </a:rPr>
              <a:t>IPv4: 32 bit addresses. XXX.XXX.XXX.XXX, XXX ∈ [0, 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Each IP address is associated with an interface, so hosts may have more than 1.</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Classful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IP addresses split into different classes:</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A [0, 7 bit NA (2</a:t>
            </a:r>
            <a:r>
              <a:rPr lang="en-GB" sz="430" kern="100" spc="-46" baseline="30000" dirty="0">
                <a:latin typeface="Verdana" panose="020B0604030504040204" pitchFamily="34" charset="0"/>
                <a:ea typeface="Verdana" panose="020B0604030504040204" pitchFamily="34" charset="0"/>
                <a:cs typeface="Courier New" panose="02070309020205020404" pitchFamily="49" charset="0"/>
              </a:rPr>
              <a:t>7</a:t>
            </a:r>
            <a:r>
              <a:rPr lang="en-GB" sz="430" kern="100" spc="-46" dirty="0">
                <a:latin typeface="Verdana" panose="020B0604030504040204" pitchFamily="34" charset="0"/>
                <a:ea typeface="Verdana" panose="020B0604030504040204" pitchFamily="34" charset="0"/>
                <a:cs typeface="Courier New" panose="02070309020205020404" pitchFamily="49" charset="0"/>
              </a:rPr>
              <a:t>-2 networks, subtract 2 always), 24 bit HA]1.0.0.0-127.255.255.255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B [1 0, 14 bit Network Address, 16 bit Host Address] 128.0.0.0–191.255.255.255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 [1 1 0, 21 bit Network Address,  8 bit Host] 192.0.0.0 – 223.255.255.255</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D [1 1 1 0, 28 bit Multicast Address] 224.0.0.0 – 239.255.255.255</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E [1 1 1 1, 28 bit Reserved for Future Use] 224.0.0.0 – 239.255.255.255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Calculate start/end address by just computing the binary num. </a:t>
            </a:r>
            <a:r>
              <a:rPr lang="en-GB" sz="450" b="1" kern="100" spc="-46" dirty="0">
                <a:latin typeface="Verdana" panose="020B0604030504040204" pitchFamily="34" charset="0"/>
                <a:ea typeface="Verdana" panose="020B0604030504040204" pitchFamily="34" charset="0"/>
                <a:cs typeface="Courier New" panose="02070309020205020404" pitchFamily="49" charset="0"/>
              </a:rPr>
              <a:t>Issue: </a:t>
            </a:r>
            <a:r>
              <a:rPr lang="en-GB" sz="450" kern="100" spc="-46" dirty="0">
                <a:latin typeface="Verdana" panose="020B0604030504040204" pitchFamily="34" charset="0"/>
                <a:ea typeface="Verdana" panose="020B0604030504040204" pitchFamily="34" charset="0"/>
                <a:cs typeface="Courier New" panose="02070309020205020404" pitchFamily="49" charset="0"/>
              </a:rPr>
              <a:t> All hosts on network share the network address. If an organization has hosts with many different IPs it must announce and publicly claim many net IDs. No longer used.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ICANN manages Net IPs to avoid conflicts.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Subnet Masking: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us to discover which parts of an IP are used for the Subnetwork, and which parts are used for the hosts of the Subnetwork.</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Classless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Use a single network address for the entire organisation, and divide internally into subnet addresses and host ids</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say the Network and Subnet together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are N bits long, </a:t>
            </a:r>
            <a:r>
              <a:rPr lang="en-GB" sz="450" kern="100" spc="-46" dirty="0">
                <a:latin typeface="Verdana" panose="020B0604030504040204" pitchFamily="34" charset="0"/>
                <a:ea typeface="Verdana" panose="020B0604030504040204" pitchFamily="34" charset="0"/>
                <a:cs typeface="Courier New" panose="02070309020205020404" pitchFamily="49" charset="0"/>
              </a:rPr>
              <a:t>the host is </a:t>
            </a:r>
            <a:r>
              <a:rPr lang="en-GB" sz="450" b="1" kern="100" spc="-46" dirty="0">
                <a:latin typeface="Verdana" panose="020B0604030504040204" pitchFamily="34" charset="0"/>
                <a:ea typeface="Verdana" panose="020B0604030504040204" pitchFamily="34" charset="0"/>
                <a:cs typeface="Courier New" panose="02070309020205020404" pitchFamily="49" charset="0"/>
              </a:rPr>
              <a:t>32-N bits long</a:t>
            </a:r>
            <a:r>
              <a:rPr lang="en-GB" sz="450" kern="100" spc="-46" dirty="0">
                <a:latin typeface="Verdana" panose="020B0604030504040204" pitchFamily="34" charset="0"/>
                <a:ea typeface="Verdana" panose="020B0604030504040204" pitchFamily="34" charset="0"/>
                <a:cs typeface="Courier New" panose="02070309020205020404" pitchFamily="49" charset="0"/>
              </a:rPr>
              <a:t>. We represent Classless Addressed IPs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XXX.XXX.XXX.XXX/N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External routers only consider the network address, and forward to a router of the associated organisation.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They get to ignore the specifics of our IPs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Subnet routers apply subnet mask and check if the IP is in their subnet, or if they need to forward to another subnet in the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organisa-tion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Once a host is found, routers know which interface to forward packets to.</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M1) Subnet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To find range of addresses of 128.138.207.160/27:</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27 indicates Host = 5 bits, Network, Subnet = 27 Bits. We take the base address 128.138.207.160 and since Host is 5 bits,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5</a:t>
            </a:r>
            <a:r>
              <a:rPr lang="en-GB" sz="450" kern="100" spc="-46" dirty="0">
                <a:latin typeface="Verdana" panose="020B0604030504040204" pitchFamily="34" charset="0"/>
                <a:ea typeface="Verdana" panose="020B0604030504040204" pitchFamily="34" charset="0"/>
                <a:cs typeface="Courier New" panose="02070309020205020404" pitchFamily="49" charset="0"/>
              </a:rPr>
              <a:t> = 32, so range is 128.138.207.160 to 128.138.207.191.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subnet mask is </a:t>
            </a:r>
            <a:r>
              <a:rPr lang="en-GB" sz="450" kern="100" spc="-46" dirty="0">
                <a:latin typeface="Verdana" panose="020B0604030504040204" pitchFamily="34" charset="0"/>
                <a:ea typeface="Verdana" panose="020B0604030504040204" pitchFamily="34" charset="0"/>
                <a:cs typeface="Courier New" panose="02070309020205020404" pitchFamily="49" charset="0"/>
              </a:rPr>
              <a:t>M = 11…1 </a:t>
            </a:r>
            <a:r>
              <a:rPr lang="en-GB" sz="450" b="1" kern="100" spc="-46" dirty="0">
                <a:latin typeface="Verdana" panose="020B0604030504040204" pitchFamily="34" charset="0"/>
                <a:ea typeface="Verdana" panose="020B0604030504040204" pitchFamily="34" charset="0"/>
                <a:cs typeface="Courier New" panose="02070309020205020404" pitchFamily="49" charset="0"/>
              </a:rPr>
              <a:t>N </a:t>
            </a:r>
            <a:r>
              <a:rPr lang="en-GB" sz="450" kern="100" spc="-46" dirty="0">
                <a:latin typeface="Verdana" panose="020B0604030504040204" pitchFamily="34" charset="0"/>
                <a:ea typeface="Verdana" panose="020B0604030504040204" pitchFamily="34" charset="0"/>
                <a:cs typeface="Courier New" panose="02070309020205020404" pitchFamily="49" charset="0"/>
              </a:rPr>
              <a:t>times</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00..0 </a:t>
            </a:r>
            <a:r>
              <a:rPr lang="en-GB" sz="450" b="1" kern="100" spc="-46" dirty="0">
                <a:latin typeface="Verdana" panose="020B0604030504040204" pitchFamily="34" charset="0"/>
                <a:ea typeface="Verdana" panose="020B0604030504040204" pitchFamily="34" charset="0"/>
                <a:cs typeface="Courier New" panose="02070309020205020404" pitchFamily="49" charset="0"/>
              </a:rPr>
              <a:t>32-N </a:t>
            </a:r>
            <a:r>
              <a:rPr lang="en-GB" sz="450" kern="100" spc="-46" dirty="0">
                <a:latin typeface="Verdana" panose="020B0604030504040204" pitchFamily="34" charset="0"/>
                <a:ea typeface="Verdana" panose="020B0604030504040204" pitchFamily="34" charset="0"/>
                <a:cs typeface="Courier New" panose="02070309020205020404" pitchFamily="49" charset="0"/>
              </a:rPr>
              <a:t>times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Whenever we try to request something to a specific IP, then the router finds and forwards to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Network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ANDing</a:t>
            </a:r>
            <a:r>
              <a:rPr lang="en-GB" sz="450" kern="100" spc="-46" dirty="0">
                <a:latin typeface="Verdana" panose="020B0604030504040204" pitchFamily="34" charset="0"/>
                <a:ea typeface="Verdana" panose="020B0604030504040204" pitchFamily="34" charset="0"/>
                <a:cs typeface="Courier New" panose="02070309020205020404" pitchFamily="49" charset="0"/>
              </a:rPr>
              <a:t> the IP with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Subnet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mask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We find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First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by incrementing the network address by one, as the first address is not usable. </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3) </a:t>
            </a:r>
            <a:r>
              <a:rPr lang="en-GB" sz="430" b="1" kern="100" spc="-46" dirty="0">
                <a:latin typeface="Verdana" panose="020B0604030504040204" pitchFamily="34" charset="0"/>
                <a:ea typeface="Verdana" panose="020B0604030504040204" pitchFamily="34" charset="0"/>
                <a:cs typeface="Courier New" panose="02070309020205020404" pitchFamily="49" charset="0"/>
              </a:rPr>
              <a:t>The</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Broadcast</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30" kern="100" spc="-46" dirty="0">
                <a:latin typeface="Verdana" panose="020B0604030504040204" pitchFamily="34" charset="0"/>
                <a:ea typeface="Verdana" panose="020B0604030504040204" pitchFamily="34" charset="0"/>
                <a:cs typeface="Courier New" panose="02070309020205020404" pitchFamily="49" charset="0"/>
              </a:rPr>
              <a:t> is gotten by setting final byte of the network address 255. 4)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Last Host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is gotten by making the final byte of the network address 254, as the 255th one is not usable.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While we’re doing this the Routers try to match on the longest possible prefix.</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5.4) Dynamic Host Control Protocol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hosts’ interfaces to safely be assigned an </a:t>
            </a:r>
            <a:r>
              <a:rPr lang="en-GB" sz="450" b="1" kern="100" spc="-46" dirty="0">
                <a:latin typeface="Verdana" panose="020B0604030504040204" pitchFamily="34" charset="0"/>
                <a:ea typeface="Verdana" panose="020B0604030504040204" pitchFamily="34" charset="0"/>
                <a:cs typeface="Courier New" panose="02070309020205020404" pitchFamily="49" charset="0"/>
              </a:rPr>
              <a:t>IP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booting a host broadcasts a DHCP Discover packet, and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 server will respond with an assigned IP</a:t>
            </a:r>
            <a:r>
              <a:rPr lang="en-GB" sz="450" kern="100" spc="-46" dirty="0">
                <a:latin typeface="Verdana" panose="020B0604030504040204" pitchFamily="34" charset="0"/>
                <a:ea typeface="Verdana" panose="020B0604030504040204" pitchFamily="34" charset="0"/>
                <a:cs typeface="Courier New" panose="02070309020205020404" pitchFamily="49" charset="0"/>
              </a:rPr>
              <a:t>. DHCP servers maintain mappings of host to IPs, and assign different IPs each time a host connects.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Hosts lease an IP</a:t>
            </a:r>
            <a:r>
              <a:rPr lang="en-GB" sz="450" kern="100" spc="-46" dirty="0">
                <a:latin typeface="Verdana" panose="020B0604030504040204" pitchFamily="34" charset="0"/>
                <a:ea typeface="Verdana" panose="020B0604030504040204" pitchFamily="34" charset="0"/>
                <a:cs typeface="Courier New" panose="02070309020205020404" pitchFamily="49" charset="0"/>
              </a:rPr>
              <a:t>, and refresh periodically (to prevent hosts hogging an IP). My Router would request an IP from my ISP’s DHCP servers periodically.</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2" name="Picture 11">
            <a:extLst>
              <a:ext uri="{FF2B5EF4-FFF2-40B4-BE49-F238E27FC236}">
                <a16:creationId xmlns:a16="http://schemas.microsoft.com/office/drawing/2014/main" id="{9668F1DB-69C2-9C70-7718-6C116CCB3004}"/>
              </a:ext>
            </a:extLst>
          </p:cNvPr>
          <p:cNvPicPr>
            <a:picLocks noChangeAspect="1"/>
          </p:cNvPicPr>
          <p:nvPr/>
        </p:nvPicPr>
        <p:blipFill>
          <a:blip r:embed="rId2"/>
          <a:stretch>
            <a:fillRect/>
          </a:stretch>
        </p:blipFill>
        <p:spPr>
          <a:xfrm>
            <a:off x="0" y="5433236"/>
            <a:ext cx="1971298" cy="385481"/>
          </a:xfrm>
          <a:prstGeom prst="rect">
            <a:avLst/>
          </a:prstGeom>
        </p:spPr>
      </p:pic>
      <p:sp>
        <p:nvSpPr>
          <p:cNvPr id="13" name="TextBox 12">
            <a:extLst>
              <a:ext uri="{FF2B5EF4-FFF2-40B4-BE49-F238E27FC236}">
                <a16:creationId xmlns:a16="http://schemas.microsoft.com/office/drawing/2014/main" id="{B9CC75A4-B31A-B0F9-D097-651EC90344DB}"/>
              </a:ext>
            </a:extLst>
          </p:cNvPr>
          <p:cNvSpPr txBox="1"/>
          <p:nvPr/>
        </p:nvSpPr>
        <p:spPr>
          <a:xfrm>
            <a:off x="1852170" y="-52722"/>
            <a:ext cx="2104014" cy="7571303"/>
          </a:xfrm>
          <a:prstGeom prst="rect">
            <a:avLst/>
          </a:prstGeom>
          <a:noFill/>
        </p:spPr>
        <p:txBody>
          <a:bodyPr wrap="square">
            <a:spAutoFit/>
          </a:bodyPr>
          <a:lstStyle/>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5.5) Network Address Translation:</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An attempt to solve IPv4 shortage.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NAT: </a:t>
            </a:r>
            <a:r>
              <a:rPr lang="en-GB" sz="450" kern="100" spc="-46" dirty="0">
                <a:latin typeface="Verdana" panose="020B0604030504040204" pitchFamily="34" charset="0"/>
                <a:ea typeface="Verdana" panose="020B0604030504040204" pitchFamily="34" charset="0"/>
                <a:cs typeface="Courier New" panose="02070309020205020404" pitchFamily="49" charset="0"/>
              </a:rPr>
              <a:t>Instead of exposing the LAN IP address of an internal host, when sending routers map private IPs -&gt; own public IP, and when receiving public IP -&gt; private IPs.  table of mappings. Following address ranges are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private</a:t>
            </a:r>
            <a:r>
              <a:rPr lang="en-GB" sz="450" kern="100" spc="-46" dirty="0">
                <a:latin typeface="Verdana" panose="020B0604030504040204" pitchFamily="34" charset="0"/>
                <a:ea typeface="Verdana" panose="020B0604030504040204" pitchFamily="34" charset="0"/>
                <a:cs typeface="Courier New" panose="02070309020205020404" pitchFamily="49" charset="0"/>
              </a:rPr>
              <a:t>, can only be used locally: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10.0.0.0 → 10.255.255.255/8           16,777,216 addresses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172.16.0.0 → 172.31.255.255/12       1,048,576 addresses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192.168.0.0 → 192.168.255.255/16        65,536 addresses</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NAT violates IP Model </a:t>
            </a:r>
            <a:r>
              <a:rPr lang="en-GB" sz="450" kern="100" spc="-46" dirty="0">
                <a:latin typeface="Verdana" panose="020B0604030504040204" pitchFamily="34" charset="0"/>
                <a:ea typeface="Verdana" panose="020B0604030504040204" pitchFamily="34" charset="0"/>
                <a:cs typeface="Courier New" panose="02070309020205020404" pitchFamily="49" charset="0"/>
              </a:rPr>
              <a:t>(an IP doesn’t uniquely identify a host).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Changes internet from connectionless to connection oriented </a:t>
            </a:r>
            <a:r>
              <a:rPr lang="en-GB" sz="450" kern="100" spc="-46" dirty="0">
                <a:latin typeface="Verdana" panose="020B0604030504040204" pitchFamily="34" charset="0"/>
                <a:ea typeface="Verdana" panose="020B0604030504040204" pitchFamily="34" charset="0"/>
                <a:cs typeface="Courier New" panose="02070309020205020404" pitchFamily="49" charset="0"/>
              </a:rPr>
              <a:t>(routers keep track of connections).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Violates Protocol Stack rule: relies on TL layer info, so must use specific TL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(can’t easily support new ones).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Many P2P protocols require full connectivity between hosts which NAT cannot provide. Hence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prot</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forwarding, TURN relays, NAT punching holes, 3rd party servers and other solutions are required.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Special IP Address: 0.0.0.0/0</a:t>
            </a:r>
            <a:r>
              <a:rPr lang="en-GB" sz="450" kern="100" spc="-46" dirty="0">
                <a:latin typeface="Verdana" panose="020B0604030504040204" pitchFamily="34" charset="0"/>
                <a:ea typeface="Verdana" panose="020B0604030504040204" pitchFamily="34" charset="0"/>
                <a:cs typeface="Courier New" panose="02070309020205020404" pitchFamily="49" charset="0"/>
              </a:rPr>
              <a:t> Default route, used when no other IP matches.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0.0.0.0/8 </a:t>
            </a:r>
            <a:r>
              <a:rPr lang="en-GB" sz="450" kern="100" spc="-46" dirty="0">
                <a:latin typeface="Verdana" panose="020B0604030504040204" pitchFamily="34" charset="0"/>
                <a:ea typeface="Verdana" panose="020B0604030504040204" pitchFamily="34" charset="0"/>
                <a:cs typeface="Courier New" panose="02070309020205020404" pitchFamily="49" charset="0"/>
              </a:rPr>
              <a:t>This host on this interface. Must not be sent, only used to acquire an IP. </a:t>
            </a:r>
            <a:r>
              <a:rPr lang="en-GB" sz="450" b="1" kern="100" spc="-46" dirty="0">
                <a:latin typeface="Verdana" panose="020B0604030504040204" pitchFamily="34" charset="0"/>
                <a:ea typeface="Verdana" panose="020B0604030504040204" pitchFamily="34" charset="0"/>
                <a:cs typeface="Courier New" panose="02070309020205020404" pitchFamily="49" charset="0"/>
              </a:rPr>
              <a:t>127.0.0.0/8 </a:t>
            </a:r>
            <a:r>
              <a:rPr lang="en-GB" sz="460" kern="100" spc="-46" dirty="0">
                <a:latin typeface="Verdana" panose="020B0604030504040204" pitchFamily="34" charset="0"/>
                <a:ea typeface="Verdana" panose="020B0604030504040204" pitchFamily="34" charset="0"/>
                <a:cs typeface="Courier New" panose="02070309020205020404" pitchFamily="49" charset="0"/>
              </a:rPr>
              <a:t>”Loopback”(reference to host), can be sent (127.0.0.1=localhost).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169.254.0.0/16 </a:t>
            </a:r>
            <a:r>
              <a:rPr lang="en-GB" sz="450" kern="100" spc="-46" dirty="0">
                <a:latin typeface="Verdana" panose="020B0604030504040204" pitchFamily="34" charset="0"/>
                <a:ea typeface="Verdana" panose="020B0604030504040204" pitchFamily="34" charset="0"/>
                <a:cs typeface="Courier New" panose="02070309020205020404" pitchFamily="49" charset="0"/>
              </a:rPr>
              <a:t>”Link Local” (Error with acquiring an IP Address).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5.6) IPv6:</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Intended to fix IPv4 address shortage.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Has 128 bit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(8 4 digit hex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 2)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Reduce routing table size, simplifies protocols for higher performance. Improves security. Support scopes with multicasting (sending a packet to many hosts in a certain scope,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e.g</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network). Better support coexistence of old and new protocols, while making it easier to develop new ones.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Key functional changes with IPv4: Fragmentation is done by end systems, No header checksum as Transport Layer and Data Link have error recovery, Fixed Header length (IPv4’s options scarcely used), better modularity for extensions.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Extensions are done by adding an extending header after IPv6 header: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Routing Path, Fragmentation Info, Authentication Info, Destination Options.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5.7)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Providing facility for moving data from source to destination. Goals: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Allow multiple hops on network nodes 2) Consider topology of network for routing 3) Load Balance 4) Deal w network heterogeneity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Remember,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Internet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is packet switched, connectionless, best effort. </a:t>
            </a:r>
          </a:p>
          <a:p>
            <a:r>
              <a:rPr lang="en-GB" sz="440" b="1" kern="100" spc="-46" dirty="0">
                <a:latin typeface="Verdana" panose="020B0604030504040204" pitchFamily="34" charset="0"/>
                <a:ea typeface="Verdana" panose="020B0604030504040204" pitchFamily="34" charset="0"/>
                <a:cs typeface="Courier New" panose="02070309020205020404" pitchFamily="49" charset="0"/>
              </a:rPr>
              <a:t>Forwarding Tables</a:t>
            </a:r>
            <a:r>
              <a:rPr lang="en-GB" sz="440" kern="100" spc="-46" dirty="0">
                <a:latin typeface="Verdana" panose="020B0604030504040204" pitchFamily="34" charset="0"/>
                <a:ea typeface="Verdana" panose="020B0604030504040204" pitchFamily="34" charset="0"/>
                <a:cs typeface="Courier New" panose="02070309020205020404" pitchFamily="49" charset="0"/>
              </a:rPr>
              <a:t> determine which router to send packets to, based on final </a:t>
            </a:r>
            <a:r>
              <a:rPr lang="en-GB" sz="44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44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Sink Tree: </a:t>
            </a:r>
            <a:r>
              <a:rPr lang="en-GB" sz="450" kern="100" spc="-46" dirty="0">
                <a:latin typeface="Verdana" panose="020B0604030504040204" pitchFamily="34" charset="0"/>
                <a:ea typeface="Verdana" panose="020B0604030504040204" pitchFamily="34" charset="0"/>
                <a:cs typeface="Courier New" panose="02070309020205020404" pitchFamily="49" charset="0"/>
              </a:rPr>
              <a:t>A tree from a source node to every destination node, with no cycles, for which each path to a node is optimal. Produced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Dijkstra’s Algorithm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DA: From start node (has 0 cost), compute the cost of every fringe node. Select lowest cost fringe node, compute new costs to each fringe node (by doing cost to this node + cost of going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that node). and update if any new costs are smaller. Continue for every node. </a:t>
            </a:r>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Shortest Path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Dijkstra’s Algorithm to build a Sink Tree. Packets are forwarded using this accordingly.</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Flood Routing (FR)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 incoming packets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every outgoing link, </a:t>
            </a:r>
            <a:r>
              <a:rPr lang="en-GB" sz="450" kern="100" spc="-46" dirty="0">
                <a:latin typeface="Verdana" panose="020B0604030504040204" pitchFamily="34" charset="0"/>
                <a:ea typeface="Verdana" panose="020B0604030504040204" pitchFamily="34" charset="0"/>
                <a:cs typeface="Courier New" panose="02070309020205020404" pitchFamily="49" charset="0"/>
              </a:rPr>
              <a:t>except the one that sent us the packet. To avoid drowning the network we can use: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Hop Counting: </a:t>
            </a:r>
            <a:r>
              <a:rPr lang="en-GB" sz="440" kern="100" spc="-46" dirty="0">
                <a:latin typeface="Verdana" panose="020B0604030504040204" pitchFamily="34" charset="0"/>
                <a:ea typeface="Verdana" panose="020B0604030504040204" pitchFamily="34" charset="0"/>
                <a:cs typeface="Courier New" panose="02070309020205020404" pitchFamily="49" charset="0"/>
              </a:rPr>
              <a:t>Disregard packet after it reaches a chosen number of max hops.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Forward Once: </a:t>
            </a:r>
            <a:r>
              <a:rPr lang="en-GB" sz="450" kern="100" spc="-46" dirty="0">
                <a:latin typeface="Verdana" panose="020B0604030504040204" pitchFamily="34" charset="0"/>
                <a:ea typeface="Verdana" panose="020B0604030504040204" pitchFamily="34" charset="0"/>
                <a:cs typeface="Courier New" panose="02070309020205020404" pitchFamily="49" charset="0"/>
              </a:rPr>
              <a:t>If receiving same packet, don’t forward again. Ensures they don’t get sent in cycles. Must store. We decide how long to store sequence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Selective Flooding: </a:t>
            </a:r>
            <a:r>
              <a:rPr lang="en-GB" sz="450" kern="100" spc="-46" dirty="0">
                <a:latin typeface="Verdana" panose="020B0604030504040204" pitchFamily="34" charset="0"/>
                <a:ea typeface="Verdana" panose="020B0604030504040204" pitchFamily="34" charset="0"/>
                <a:cs typeface="Courier New" panose="02070309020205020404" pitchFamily="49" charset="0"/>
              </a:rPr>
              <a:t>Flood only in specific directions, based on a heuristic.</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use FR when the packet must be sent successfully, but the route is unknown.</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Distance Vector Routing (DVR)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Dynamic algorithm – takes into account changing network conditions. Each router advertises its cost to each destination, Router’s use their cost to neighbours, and their neighbour’s costs to determine how to route packets for minimum cost. Uses Bellman-Ford Equation:</a:t>
            </a:r>
          </a:p>
          <a:p>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u</a:t>
            </a:r>
            <a:r>
              <a:rPr lang="en-GB" sz="450" kern="100" spc="-46" dirty="0">
                <a:latin typeface="Verdana" panose="020B0604030504040204" pitchFamily="34" charset="0"/>
                <a:ea typeface="Verdana" panose="020B0604030504040204" pitchFamily="34" charset="0"/>
                <a:cs typeface="Courier New" panose="02070309020205020404" pitchFamily="49" charset="0"/>
              </a:rPr>
              <a:t>[v]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min</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x∈neighbours</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(u)</a:t>
            </a:r>
            <a:r>
              <a:rPr lang="en-GB" sz="450" kern="100" spc="-46" dirty="0">
                <a:latin typeface="Verdana" panose="020B0604030504040204" pitchFamily="34" charset="0"/>
                <a:ea typeface="Verdana" panose="020B0604030504040204" pitchFamily="34" charset="0"/>
                <a:cs typeface="Courier New" panose="02070309020205020404" pitchFamily="49" charset="0"/>
              </a:rPr>
              <a:t>(cost(u, x) + Dx[v])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(Cost from u to v = min(cost from u to a neighbour + cost of that neighbour to v))</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Problem: When a node goes down, routers continually update their costs based off others, resulting in the cost incrementing constantly. Resolved by defining ∞ cost as: cost ∞ = longest acceptable path + 1. </a:t>
            </a:r>
            <a:r>
              <a:rPr lang="en-GB" sz="450" kern="100" spc="-46" dirty="0">
                <a:latin typeface="Verdana" panose="020B0604030504040204" pitchFamily="34" charset="0"/>
                <a:ea typeface="Verdana" panose="020B0604030504040204" pitchFamily="34" charset="0"/>
                <a:cs typeface="Courier New" panose="02070309020205020404" pitchFamily="49" charset="0"/>
              </a:rPr>
              <a:t>RIP algorithm uses this.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Link State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Replacement for DVR.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Broadcasts all info on network topology to all routers, which each produce a sink tree.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Identifies neighbours using special ”hello” packet, neighbours respond with their network address. Link costs is determined using special ”echo” packet, and measuring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RT</a:t>
            </a:r>
            <a:r>
              <a:rPr lang="en-GB" sz="450" kern="100" spc="-46" dirty="0">
                <a:latin typeface="Verdana" panose="020B0604030504040204" pitchFamily="34" charset="0"/>
                <a:ea typeface="Verdana" panose="020B0604030504040204" pitchFamily="34" charset="0"/>
                <a:cs typeface="Courier New" panose="02070309020205020404" pitchFamily="49" charset="0"/>
              </a:rPr>
              <a:t> delay.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Algorithm: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Get direct neighbours &amp; their network addresses (”hello”).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Calculate the cost of sending packet to each neighbour (”echo”).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Build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Link State Advertisement/LSA </a:t>
            </a:r>
            <a:r>
              <a:rPr lang="en-GB" sz="450" kern="100" spc="-46" dirty="0">
                <a:latin typeface="Verdana" panose="020B0604030504040204" pitchFamily="34" charset="0"/>
                <a:ea typeface="Verdana" panose="020B0604030504040204" pitchFamily="34" charset="0"/>
                <a:cs typeface="Courier New" panose="02070309020205020404" pitchFamily="49" charset="0"/>
              </a:rPr>
              <a:t>describing the router &amp; its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conne-ctions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to neighbours.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Send LSA packet to all routers on the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flooding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5) </a:t>
            </a:r>
            <a:r>
              <a:rPr lang="en-GB" sz="450" kern="100" spc="-46" dirty="0">
                <a:latin typeface="Verdana" panose="020B0604030504040204" pitchFamily="34" charset="0"/>
                <a:ea typeface="Verdana" panose="020B0604030504040204" pitchFamily="34" charset="0"/>
                <a:cs typeface="Courier New" panose="02070309020205020404" pitchFamily="49" charset="0"/>
              </a:rPr>
              <a:t>Receive LSA packets from every other router on the network.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6)</a:t>
            </a:r>
            <a:r>
              <a:rPr lang="en-GB" sz="450" kern="100" spc="-46" dirty="0">
                <a:latin typeface="Verdana" panose="020B0604030504040204" pitchFamily="34" charset="0"/>
                <a:ea typeface="Verdana" panose="020B0604030504040204" pitchFamily="34" charset="0"/>
                <a:cs typeface="Courier New" panose="02070309020205020404" pitchFamily="49" charset="0"/>
              </a:rPr>
              <a:t> Routers have status of links between all routers, use DA to make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sink trees.</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This algorithm allows better routes to be chosen using current network conditions.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However routers may redirect traffic towards the best routes so much, that these routes become overloaded, and are no longer the best routes. </a:t>
            </a:r>
            <a:r>
              <a:rPr lang="en-GB" sz="450" kern="100" spc="-46" dirty="0">
                <a:latin typeface="Verdana" panose="020B0604030504040204" pitchFamily="34" charset="0"/>
                <a:ea typeface="Verdana" panose="020B0604030504040204" pitchFamily="34" charset="0"/>
                <a:cs typeface="Courier New" panose="02070309020205020404" pitchFamily="49" charset="0"/>
              </a:rPr>
              <a:t>An example of Link State Routing is OSPF. </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Comparison of DVR and Link State Routing: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Network Info: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Local, LSR – Global.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Computation: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Global, LSR – Local.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Synchronisation: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Gradual (routers update &amp; advertise),  LSR – Instant</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Hierarchical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All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prev</a:t>
            </a:r>
            <a:r>
              <a:rPr lang="en-GB" sz="450" kern="100" spc="-46" dirty="0">
                <a:latin typeface="Verdana" panose="020B0604030504040204" pitchFamily="34" charset="0"/>
                <a:ea typeface="Verdana" panose="020B0604030504040204" pitchFamily="34" charset="0"/>
                <a:cs typeface="Courier New" panose="02070309020205020404" pitchFamily="49" charset="0"/>
              </a:rPr>
              <a:t> routing techniques can’t be scaled – each router has to know about all others. Too much memory to be practical on the Internet.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 solve this the network is split into regions. </a:t>
            </a:r>
            <a:r>
              <a:rPr lang="en-GB" sz="450" kern="100" spc="-46" dirty="0">
                <a:latin typeface="Verdana" panose="020B0604030504040204" pitchFamily="34" charset="0"/>
                <a:ea typeface="Verdana" panose="020B0604030504040204" pitchFamily="34" charset="0"/>
                <a:cs typeface="Courier New" panose="02070309020205020404" pitchFamily="49" charset="0"/>
              </a:rPr>
              <a:t>Different algorithms used for intra-region and inter-region routing.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scale the network massively.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Subopt-imal</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routes are chosen between node in different regions, (we only know which region to go to).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use separate algos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bw</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regions, we consider each region its own network with unique design and structure. </a:t>
            </a:r>
            <a:r>
              <a:rPr lang="en-GB" sz="450" kern="100" spc="-46" dirty="0">
                <a:latin typeface="Verdana" panose="020B0604030504040204" pitchFamily="34" charset="0"/>
                <a:ea typeface="Verdana" panose="020B0604030504040204" pitchFamily="34" charset="0"/>
                <a:cs typeface="Courier New" panose="02070309020205020404" pitchFamily="49" charset="0"/>
              </a:rPr>
              <a:t>2/3 levels of regions are enough.</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Broadcast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To solve scaling, we send to every host on a network even through. Types of routing we could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Flood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 acceptable if the flood can be limited,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Multi Destination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 A list of destinations is sent with the packet. Routers check this list, splitting the list and forwarding the packet to its neighbours. The packet must contain all destinations.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Multicast Routing </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Reverse Path Forwarding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Constructs spanning trees from a router, at low cost. 1) Send packets to all neighbours (like flooding). 2) Routers only accept packets if they’re on a direct path from the source.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Hence packets travel a MST from source router. Also can be used to detect and prevent IP spoofing </a:t>
            </a:r>
            <a:r>
              <a:rPr lang="en-GB" sz="450" kern="100" spc="-46" dirty="0">
                <a:latin typeface="Verdana" panose="020B0604030504040204" pitchFamily="34" charset="0"/>
                <a:ea typeface="Verdana" panose="020B0604030504040204" pitchFamily="34" charset="0"/>
                <a:cs typeface="Courier New" panose="02070309020205020404" pitchFamily="49" charset="0"/>
              </a:rPr>
              <a:t>(packet will come from an odd path, given spoofed IP)</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Multicast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We want to send a message to a subset of the nodes (with a group id). We need to know when a host leaves or enters a multicast group.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We could create a spanning tree at each router, and send only to paths that have members of the group we want to send to, using the group id to check.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Scales Poorly,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need a spanning tree per source.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Else we can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Core based trees. </a:t>
            </a:r>
            <a:r>
              <a:rPr lang="en-GB" sz="450" kern="100" spc="-46" dirty="0">
                <a:latin typeface="Verdana" panose="020B0604030504040204" pitchFamily="34" charset="0"/>
                <a:ea typeface="Verdana" panose="020B0604030504040204" pitchFamily="34" charset="0"/>
                <a:cs typeface="Courier New" panose="02070309020205020404" pitchFamily="49" charset="0"/>
              </a:rPr>
              <a:t>We have a single spanning tree per group.</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select a node near the middle as our core (cheaper to then broadcast from it).  Now, to send a multicast message to the group, just send it to the core and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retra-nsmits</a:t>
            </a:r>
            <a:r>
              <a:rPr lang="en-GB" sz="450" kern="100" spc="-46" dirty="0">
                <a:latin typeface="Verdana" panose="020B0604030504040204" pitchFamily="34" charset="0"/>
                <a:ea typeface="Verdana" panose="020B0604030504040204" pitchFamily="34" charset="0"/>
                <a:cs typeface="Courier New" panose="02070309020205020404" pitchFamily="49" charset="0"/>
              </a:rPr>
              <a:t> to all nodes in the group.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Not always optimal, but scalable and has lower overhead</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Internet uses this (multicast IP/Broadcast Address is the core).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Thus far we’ve been looking at routing in a flat network model – small in scale, without having different administrative groups that want to run their own choice of routing protocols. The Internet is organized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Autonomous Systems</a:t>
            </a:r>
            <a:r>
              <a:rPr lang="en-GB" sz="450" kern="100" spc="-46" dirty="0">
                <a:latin typeface="Verdana" panose="020B0604030504040204" pitchFamily="34" charset="0"/>
                <a:ea typeface="Verdana" panose="020B0604030504040204" pitchFamily="34" charset="0"/>
                <a:cs typeface="Courier New" panose="02070309020205020404" pitchFamily="49" charset="0"/>
              </a:rPr>
              <a:t> – with independent administrative domains connected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Gateways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Intra AS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determines routing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within </a:t>
            </a:r>
            <a:r>
              <a:rPr lang="en-GB" sz="450" kern="100" spc="-46" dirty="0">
                <a:latin typeface="Verdana" panose="020B0604030504040204" pitchFamily="34" charset="0"/>
                <a:ea typeface="Verdana" panose="020B0604030504040204" pitchFamily="34" charset="0"/>
                <a:cs typeface="Courier New" panose="02070309020205020404" pitchFamily="49" charset="0"/>
              </a:rPr>
              <a:t>autonomous systems, attempting to provide </a:t>
            </a:r>
            <a:r>
              <a:rPr lang="en-GB" sz="450" b="1" kern="100" spc="-46" dirty="0">
                <a:latin typeface="Verdana" panose="020B0604030504040204" pitchFamily="34" charset="0"/>
                <a:ea typeface="Verdana" panose="020B0604030504040204" pitchFamily="34" charset="0"/>
                <a:cs typeface="Courier New" panose="02070309020205020404" pitchFamily="49" charset="0"/>
              </a:rPr>
              <a:t>optimal routes on small networks</a:t>
            </a:r>
            <a:r>
              <a:rPr lang="en-GB" sz="450" kern="100" spc="-46" dirty="0">
                <a:latin typeface="Verdana" panose="020B0604030504040204" pitchFamily="34" charset="0"/>
                <a:ea typeface="Verdana" panose="020B0604030504040204" pitchFamily="34" charset="0"/>
                <a:cs typeface="Courier New" panose="02070309020205020404" pitchFamily="49" charset="0"/>
              </a:rPr>
              <a:t>, whereas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 AS </a:t>
            </a:r>
            <a:r>
              <a:rPr lang="en-GB" sz="450" kern="100" spc="-46" dirty="0">
                <a:latin typeface="Verdana" panose="020B0604030504040204" pitchFamily="34" charset="0"/>
                <a:ea typeface="Verdana" panose="020B0604030504040204" pitchFamily="34" charset="0"/>
                <a:cs typeface="Courier New" panose="02070309020205020404" pitchFamily="49" charset="0"/>
              </a:rPr>
              <a:t>is between them, attempting to provide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good routes as practically possible</a:t>
            </a:r>
            <a:r>
              <a:rPr lang="en-GB" sz="450" kern="100" spc="-46" dirty="0">
                <a:latin typeface="Verdana" panose="020B0604030504040204" pitchFamily="34" charset="0"/>
                <a:ea typeface="Verdana" panose="020B0604030504040204" pitchFamily="34" charset="0"/>
                <a:cs typeface="Courier New" panose="02070309020205020404" pitchFamily="49" charset="0"/>
              </a:rPr>
              <a:t>. Autonomous systems typically have one design controlled by one organization.</a:t>
            </a:r>
          </a:p>
        </p:txBody>
      </p:sp>
      <p:sp>
        <p:nvSpPr>
          <p:cNvPr id="15" name="TextBox 14">
            <a:extLst>
              <a:ext uri="{FF2B5EF4-FFF2-40B4-BE49-F238E27FC236}">
                <a16:creationId xmlns:a16="http://schemas.microsoft.com/office/drawing/2014/main" id="{FB808807-8B94-BF51-3D13-84F8508BF3DE}"/>
              </a:ext>
            </a:extLst>
          </p:cNvPr>
          <p:cNvSpPr txBox="1"/>
          <p:nvPr/>
        </p:nvSpPr>
        <p:spPr>
          <a:xfrm>
            <a:off x="3741226" y="-74968"/>
            <a:ext cx="1818003" cy="7429726"/>
          </a:xfrm>
          <a:prstGeom prst="rect">
            <a:avLst/>
          </a:prstGeom>
          <a:noFill/>
        </p:spPr>
        <p:txBody>
          <a:bodyPr wrap="square" rtlCol="0">
            <a:spAutoFit/>
          </a:bodyPr>
          <a:lstStyle/>
          <a:p>
            <a:r>
              <a:rPr lang="en-GB" sz="450" b="1" u="sng" kern="100" spc="-46" dirty="0">
                <a:solidFill>
                  <a:srgbClr val="FFC000"/>
                </a:solidFill>
                <a:latin typeface="Verdana" panose="020B0604030504040204" pitchFamily="34" charset="0"/>
                <a:ea typeface="Verdana" panose="020B0604030504040204" pitchFamily="34" charset="0"/>
              </a:rPr>
              <a:t>Open Shortest Path First (OSPF)</a:t>
            </a:r>
            <a:r>
              <a:rPr lang="en-GB" sz="450" kern="100" spc="-46" dirty="0">
                <a:solidFill>
                  <a:srgbClr val="FFC000"/>
                </a:solidFill>
                <a:latin typeface="Verdana" panose="020B0604030504040204" pitchFamily="34" charset="0"/>
                <a:ea typeface="Verdana" panose="020B0604030504040204" pitchFamily="34" charset="0"/>
              </a:rPr>
              <a:t> </a:t>
            </a:r>
          </a:p>
          <a:p>
            <a:r>
              <a:rPr lang="en-GB" sz="450" kern="100" spc="-46" dirty="0">
                <a:latin typeface="Verdana" panose="020B0604030504040204" pitchFamily="34" charset="0"/>
                <a:ea typeface="Verdana" panose="020B0604030504040204" pitchFamily="34" charset="0"/>
              </a:rPr>
              <a:t>LSR algo  to replace RIP (DVR).  </a:t>
            </a:r>
          </a:p>
          <a:p>
            <a:r>
              <a:rPr lang="en-GB" sz="450" kern="100" spc="-46" dirty="0">
                <a:latin typeface="Verdana" panose="020B0604030504040204" pitchFamily="34" charset="0"/>
                <a:ea typeface="Verdana" panose="020B0604030504040204" pitchFamily="34" charset="0"/>
              </a:rPr>
              <a:t>1) Algo </a:t>
            </a:r>
            <a:r>
              <a:rPr lang="en-GB" sz="450" kern="100" spc="-46" dirty="0" err="1">
                <a:latin typeface="Verdana" panose="020B0604030504040204" pitchFamily="34" charset="0"/>
                <a:ea typeface="Verdana" panose="020B0604030504040204" pitchFamily="34" charset="0"/>
              </a:rPr>
              <a:t>publically</a:t>
            </a:r>
            <a:r>
              <a:rPr lang="en-GB" sz="450" kern="100" spc="-46" dirty="0">
                <a:latin typeface="Verdana" panose="020B0604030504040204" pitchFamily="34" charset="0"/>
                <a:ea typeface="Verdana" panose="020B0604030504040204" pitchFamily="34" charset="0"/>
              </a:rPr>
              <a:t> available for anyone to implement. </a:t>
            </a:r>
          </a:p>
          <a:p>
            <a:r>
              <a:rPr lang="en-GB" sz="450" kern="100" spc="-46" dirty="0">
                <a:latin typeface="Verdana" panose="020B0604030504040204" pitchFamily="34" charset="0"/>
                <a:ea typeface="Verdana" panose="020B0604030504040204" pitchFamily="34" charset="0"/>
              </a:rPr>
              <a:t>2) Supports different distance metrics (hops, delays, etc). </a:t>
            </a:r>
          </a:p>
          <a:p>
            <a:r>
              <a:rPr lang="en-GB" sz="450" kern="100" spc="-46" dirty="0">
                <a:latin typeface="Verdana" panose="020B0604030504040204" pitchFamily="34" charset="0"/>
                <a:ea typeface="Verdana" panose="020B0604030504040204" pitchFamily="34" charset="0"/>
              </a:rPr>
              <a:t>3) </a:t>
            </a:r>
            <a:r>
              <a:rPr lang="en-GB" sz="440" kern="100" spc="-46" dirty="0">
                <a:latin typeface="Verdana" panose="020B0604030504040204" pitchFamily="34" charset="0"/>
                <a:ea typeface="Verdana" panose="020B0604030504040204" pitchFamily="34" charset="0"/>
              </a:rPr>
              <a:t>Adapts dynamically to changing network topology (nodes add /rem) </a:t>
            </a:r>
          </a:p>
          <a:p>
            <a:r>
              <a:rPr lang="en-GB" sz="450" kern="100" spc="-46" dirty="0">
                <a:latin typeface="Verdana" panose="020B0604030504040204" pitchFamily="34" charset="0"/>
                <a:ea typeface="Verdana" panose="020B0604030504040204" pitchFamily="34" charset="0"/>
              </a:rPr>
              <a:t>4) Supports routing based on </a:t>
            </a:r>
            <a:r>
              <a:rPr lang="en-GB" sz="450" kern="100" spc="-46" dirty="0" err="1">
                <a:latin typeface="Verdana" panose="020B0604030504040204" pitchFamily="34" charset="0"/>
                <a:ea typeface="Verdana" panose="020B0604030504040204" pitchFamily="34" charset="0"/>
              </a:rPr>
              <a:t>ToS</a:t>
            </a:r>
            <a:r>
              <a:rPr lang="en-GB" sz="450" kern="100" spc="-46" dirty="0">
                <a:latin typeface="Verdana" panose="020B0604030504040204" pitchFamily="34" charset="0"/>
                <a:ea typeface="Verdana" panose="020B0604030504040204" pitchFamily="34" charset="0"/>
              </a:rPr>
              <a:t> (Type of service). </a:t>
            </a:r>
          </a:p>
          <a:p>
            <a:r>
              <a:rPr lang="en-GB" sz="450" kern="100" spc="-46" dirty="0">
                <a:latin typeface="Verdana" panose="020B0604030504040204" pitchFamily="34" charset="0"/>
                <a:ea typeface="Verdana" panose="020B0604030504040204" pitchFamily="34" charset="0"/>
              </a:rPr>
              <a:t>5) Supports load balancing (not overwhelming routers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by flooding) 6) </a:t>
            </a:r>
            <a:r>
              <a:rPr lang="en-GB" sz="430" kern="100" spc="-46" dirty="0">
                <a:latin typeface="Verdana" panose="020B0604030504040204" pitchFamily="34" charset="0"/>
                <a:ea typeface="Verdana" panose="020B0604030504040204" pitchFamily="34" charset="0"/>
              </a:rPr>
              <a:t>Offers some security features (though some have been compromised) </a:t>
            </a:r>
          </a:p>
          <a:p>
            <a:r>
              <a:rPr lang="en-GB" sz="450" kern="100" spc="-46" dirty="0">
                <a:latin typeface="Verdana" panose="020B0604030504040204" pitchFamily="34" charset="0"/>
                <a:ea typeface="Verdana" panose="020B0604030504040204" pitchFamily="34" charset="0"/>
              </a:rPr>
              <a:t>Supports hierarchical routing. It is possible to split an AS into several “areas”, and we route traffic between ”areas” using “border routers”.</a:t>
            </a:r>
          </a:p>
          <a:p>
            <a:r>
              <a:rPr lang="en-GB" sz="450" b="1" u="sng" kern="100" spc="-46" dirty="0">
                <a:solidFill>
                  <a:srgbClr val="FFC000"/>
                </a:solidFill>
                <a:latin typeface="Verdana" panose="020B0604030504040204" pitchFamily="34" charset="0"/>
                <a:ea typeface="Verdana" panose="020B0604030504040204" pitchFamily="34" charset="0"/>
              </a:rPr>
              <a:t>Border Gateway Protocol</a:t>
            </a:r>
            <a:r>
              <a:rPr lang="en-GB" sz="450" kern="100" spc="-46" dirty="0">
                <a:solidFill>
                  <a:srgbClr val="FFC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Inter-AS protocol used by the Internet. </a:t>
            </a:r>
          </a:p>
          <a:p>
            <a:r>
              <a:rPr lang="en-GB" sz="450" kern="100" spc="-46" dirty="0">
                <a:latin typeface="Verdana" panose="020B0604030504040204" pitchFamily="34" charset="0"/>
                <a:ea typeface="Verdana" panose="020B0604030504040204" pitchFamily="34" charset="0"/>
              </a:rPr>
              <a:t>1) Neighbouring routers </a:t>
            </a:r>
            <a:r>
              <a:rPr lang="en-GB" sz="450" b="1" kern="100" spc="-46" dirty="0">
                <a:latin typeface="Verdana" panose="020B0604030504040204" pitchFamily="34" charset="0"/>
                <a:ea typeface="Verdana" panose="020B0604030504040204" pitchFamily="34" charset="0"/>
              </a:rPr>
              <a:t>maintain connections for reliability</a:t>
            </a:r>
            <a:r>
              <a:rPr lang="en-GB" sz="450" kern="100" spc="-46" dirty="0">
                <a:latin typeface="Verdana" panose="020B0604030504040204" pitchFamily="34" charset="0"/>
                <a:ea typeface="Verdana" panose="020B0604030504040204" pitchFamily="34" charset="0"/>
              </a:rPr>
              <a:t>. Provides reachability info from neighbour ASs and transmits reachability info to all internal routes in AS.</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Determines good routes </a:t>
            </a:r>
            <a:r>
              <a:rPr lang="en-GB" sz="450" kern="100" spc="-46" dirty="0">
                <a:latin typeface="Verdana" panose="020B0604030504040204" pitchFamily="34" charset="0"/>
                <a:ea typeface="Verdana" panose="020B0604030504040204" pitchFamily="34" charset="0"/>
              </a:rPr>
              <a:t>by reachability info and routing policies. </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Routers only check for &amp; discover new paths if </a:t>
            </a:r>
          </a:p>
          <a:p>
            <a:r>
              <a:rPr lang="en-GB" sz="450" b="1" kern="100" spc="-46" dirty="0">
                <a:latin typeface="Verdana" panose="020B0604030504040204" pitchFamily="34" charset="0"/>
                <a:ea typeface="Verdana" panose="020B0604030504040204" pitchFamily="34" charset="0"/>
              </a:rPr>
              <a:t>allowed. </a:t>
            </a:r>
            <a:r>
              <a:rPr lang="en-GB" sz="450" kern="100" spc="-46" dirty="0">
                <a:latin typeface="Verdana" panose="020B0604030504040204" pitchFamily="34" charset="0"/>
                <a:ea typeface="Verdana" panose="020B0604030504040204" pitchFamily="34" charset="0"/>
              </a:rPr>
              <a:t>4) Path vector protocol, </a:t>
            </a:r>
            <a:r>
              <a:rPr lang="en-GB" sz="450" b="1" kern="100" spc="-46" dirty="0">
                <a:latin typeface="Verdana" panose="020B0604030504040204" pitchFamily="34" charset="0"/>
                <a:ea typeface="Verdana" panose="020B0604030504040204" pitchFamily="34" charset="0"/>
              </a:rPr>
              <a:t>paths are advertised. </a:t>
            </a:r>
          </a:p>
          <a:p>
            <a:r>
              <a:rPr lang="en-GB" sz="450" kern="100" spc="-46" dirty="0">
                <a:latin typeface="Verdana" panose="020B0604030504040204" pitchFamily="34" charset="0"/>
                <a:ea typeface="Verdana" panose="020B0604030504040204" pitchFamily="34" charset="0"/>
              </a:rPr>
              <a:t>No infinity problem. BGP </a:t>
            </a:r>
            <a:r>
              <a:rPr lang="en-GB" sz="450" b="1" kern="100" spc="-46" dirty="0">
                <a:latin typeface="Verdana" panose="020B0604030504040204" pitchFamily="34" charset="0"/>
                <a:ea typeface="Verdana" panose="020B0604030504040204" pitchFamily="34" charset="0"/>
              </a:rPr>
              <a:t>advertises</a:t>
            </a:r>
            <a:r>
              <a:rPr lang="en-GB" sz="450" kern="100" spc="-46" dirty="0">
                <a:latin typeface="Verdana" panose="020B0604030504040204" pitchFamily="34" charset="0"/>
                <a:ea typeface="Verdana" panose="020B0604030504040204" pitchFamily="34" charset="0"/>
              </a:rPr>
              <a:t> paths to networks: 1) Destinations are denoted using the address prefixes</a:t>
            </a:r>
          </a:p>
          <a:p>
            <a:r>
              <a:rPr lang="en-GB" sz="450" kern="100" spc="-46" dirty="0">
                <a:latin typeface="Verdana" panose="020B0604030504040204" pitchFamily="34" charset="0"/>
                <a:ea typeface="Verdana" panose="020B0604030504040204" pitchFamily="34" charset="0"/>
              </a:rPr>
              <a:t> (subnetting). 2) </a:t>
            </a:r>
            <a:r>
              <a:rPr lang="en-GB" sz="450" kern="100" spc="-46" dirty="0" err="1">
                <a:latin typeface="Verdana" panose="020B0604030504040204" pitchFamily="34" charset="0"/>
                <a:ea typeface="Verdana" panose="020B0604030504040204" pitchFamily="34" charset="0"/>
              </a:rPr>
              <a:t>ASes</a:t>
            </a:r>
            <a:r>
              <a:rPr lang="en-GB" sz="450" kern="100" spc="-46" dirty="0">
                <a:latin typeface="Verdana" panose="020B0604030504040204" pitchFamily="34" charset="0"/>
                <a:ea typeface="Verdana" panose="020B0604030504040204" pitchFamily="34" charset="0"/>
              </a:rPr>
              <a:t> don’t </a:t>
            </a:r>
            <a:r>
              <a:rPr lang="en-GB" sz="450" kern="100" spc="-46" dirty="0" err="1">
                <a:latin typeface="Verdana" panose="020B0604030504040204" pitchFamily="34" charset="0"/>
                <a:ea typeface="Verdana" panose="020B0604030504040204" pitchFamily="34" charset="0"/>
              </a:rPr>
              <a:t>propogate</a:t>
            </a:r>
            <a:r>
              <a:rPr lang="en-GB" sz="450" kern="100" spc="-46" dirty="0">
                <a:latin typeface="Verdana" panose="020B0604030504040204" pitchFamily="34" charset="0"/>
                <a:ea typeface="Verdana" panose="020B0604030504040204" pitchFamily="34" charset="0"/>
              </a:rPr>
              <a:t> advertisements by </a:t>
            </a:r>
          </a:p>
          <a:p>
            <a:r>
              <a:rPr lang="en-GB" sz="450" kern="100" spc="-46" dirty="0">
                <a:latin typeface="Verdana" panose="020B0604030504040204" pitchFamily="34" charset="0"/>
                <a:ea typeface="Verdana" panose="020B0604030504040204" pitchFamily="34" charset="0"/>
              </a:rPr>
              <a:t>gateways.3) </a:t>
            </a:r>
            <a:r>
              <a:rPr lang="en-GB" sz="450" b="1" kern="100" spc="-46" dirty="0">
                <a:latin typeface="Verdana" panose="020B0604030504040204" pitchFamily="34" charset="0"/>
                <a:ea typeface="Verdana" panose="020B0604030504040204" pitchFamily="34" charset="0"/>
              </a:rPr>
              <a:t>Routers can aggregate prefixes</a:t>
            </a:r>
            <a:r>
              <a:rPr lang="en-GB" sz="450" kern="100" spc="-46" dirty="0">
                <a:latin typeface="Verdana" panose="020B0604030504040204" pitchFamily="34" charset="0"/>
                <a:ea typeface="Verdana" panose="020B0604030504040204" pitchFamily="34" charset="0"/>
              </a:rPr>
              <a:t>: We can </a:t>
            </a:r>
          </a:p>
          <a:p>
            <a:r>
              <a:rPr lang="en-GB" sz="450" kern="100" spc="-46" dirty="0">
                <a:latin typeface="Verdana" panose="020B0604030504040204" pitchFamily="34" charset="0"/>
                <a:ea typeface="Verdana" panose="020B0604030504040204" pitchFamily="34" charset="0"/>
              </a:rPr>
              <a:t>merge several </a:t>
            </a:r>
            <a:r>
              <a:rPr lang="en-GB" sz="450" kern="100" spc="-46" dirty="0" err="1">
                <a:latin typeface="Verdana" panose="020B0604030504040204" pitchFamily="34" charset="0"/>
                <a:ea typeface="Verdana" panose="020B0604030504040204" pitchFamily="34" charset="0"/>
              </a:rPr>
              <a:t>ips</a:t>
            </a:r>
            <a:r>
              <a:rPr lang="en-GB" sz="450" kern="100" spc="-46" dirty="0">
                <a:latin typeface="Verdana" panose="020B0604030504040204" pitchFamily="34" charset="0"/>
                <a:ea typeface="Verdana" panose="020B0604030504040204" pitchFamily="34" charset="0"/>
              </a:rPr>
              <a:t> (with prefixes) into one, with a shorter </a:t>
            </a:r>
          </a:p>
          <a:p>
            <a:r>
              <a:rPr lang="en-GB" sz="450" kern="100" spc="-46" dirty="0">
                <a:latin typeface="Verdana" panose="020B0604030504040204" pitchFamily="34" charset="0"/>
                <a:ea typeface="Verdana" panose="020B0604030504040204" pitchFamily="34" charset="0"/>
              </a:rPr>
              <a:t>subnet mask: 127.134.126.0/24 &amp; → 127.134.126.0/23</a:t>
            </a:r>
          </a:p>
          <a:p>
            <a:r>
              <a:rPr lang="en-GB" sz="450" kern="100" spc="-46" dirty="0">
                <a:latin typeface="Verdana" panose="020B0604030504040204" pitchFamily="34" charset="0"/>
                <a:ea typeface="Verdana" panose="020B0604030504040204" pitchFamily="34" charset="0"/>
              </a:rPr>
              <a:t>In BGP each AS has a unique ASN. Route adverts have attributes: </a:t>
            </a:r>
          </a:p>
          <a:p>
            <a:r>
              <a:rPr lang="en-GB" sz="440" kern="100" spc="-46" dirty="0">
                <a:latin typeface="Verdana" panose="020B0604030504040204" pitchFamily="34" charset="0"/>
                <a:ea typeface="Verdana" panose="020B0604030504040204" pitchFamily="34" charset="0"/>
              </a:rPr>
              <a:t>1)</a:t>
            </a:r>
            <a:r>
              <a:rPr lang="en-GB" sz="440" b="1" kern="100" spc="-46" dirty="0">
                <a:latin typeface="Verdana" panose="020B0604030504040204" pitchFamily="34" charset="0"/>
                <a:ea typeface="Verdana" panose="020B0604030504040204" pitchFamily="34" charset="0"/>
              </a:rPr>
              <a:t>AS-PATH</a:t>
            </a:r>
            <a:r>
              <a:rPr lang="en-GB" sz="440" kern="100" spc="-46" dirty="0">
                <a:latin typeface="Verdana" panose="020B0604030504040204" pitchFamily="34" charset="0"/>
                <a:ea typeface="Verdana" panose="020B0604030504040204" pitchFamily="34" charset="0"/>
              </a:rPr>
              <a:t> </a:t>
            </a:r>
            <a:r>
              <a:rPr lang="en-GB" sz="440" kern="100" spc="-46" dirty="0" err="1">
                <a:latin typeface="Verdana" panose="020B0604030504040204" pitchFamily="34" charset="0"/>
                <a:ea typeface="Verdana" panose="020B0604030504040204" pitchFamily="34" charset="0"/>
              </a:rPr>
              <a:t>Seq</a:t>
            </a:r>
            <a:r>
              <a:rPr lang="en-GB" sz="440" kern="100" spc="-46" dirty="0">
                <a:latin typeface="Verdana" panose="020B0604030504040204" pitchFamily="34" charset="0"/>
                <a:ea typeface="Verdana" panose="020B0604030504040204" pitchFamily="34" charset="0"/>
              </a:rPr>
              <a:t> of ASNs identifiers through which the advert was sent</a:t>
            </a:r>
            <a:r>
              <a:rPr lang="en-GB" sz="430" kern="100" spc="-46" dirty="0">
                <a:latin typeface="Verdana" panose="020B0604030504040204" pitchFamily="34" charset="0"/>
                <a:ea typeface="Verdana" panose="020B0604030504040204" pitchFamily="34" charset="0"/>
              </a:rPr>
              <a:t> </a:t>
            </a:r>
          </a:p>
          <a:p>
            <a:r>
              <a:rPr lang="en-GB" sz="450" kern="100" spc="-46" dirty="0">
                <a:latin typeface="Verdana" panose="020B0604030504040204" pitchFamily="34" charset="0"/>
                <a:ea typeface="Verdana" panose="020B0604030504040204" pitchFamily="34" charset="0"/>
              </a:rPr>
              <a:t>2)</a:t>
            </a:r>
            <a:r>
              <a:rPr lang="en-GB" sz="450" b="1" kern="100" spc="-46" dirty="0">
                <a:latin typeface="Verdana" panose="020B0604030504040204" pitchFamily="34" charset="0"/>
                <a:ea typeface="Verdana" panose="020B0604030504040204" pitchFamily="34" charset="0"/>
              </a:rPr>
              <a:t>NEXT-HOP</a:t>
            </a:r>
            <a:r>
              <a:rPr lang="en-GB" sz="450" kern="100" spc="-46" dirty="0">
                <a:latin typeface="Verdana" panose="020B0604030504040204" pitchFamily="34" charset="0"/>
                <a:ea typeface="Verdana" panose="020B0604030504040204" pitchFamily="34" charset="0"/>
              </a:rPr>
              <a:t>: specifies interface (IP address) for forwarding packets towards advertised destination, resolving the ambiguous case where AS reachable through multiple interfaces </a:t>
            </a:r>
          </a:p>
          <a:p>
            <a:r>
              <a:rPr lang="en-GB" sz="450" kern="100" spc="-46" dirty="0">
                <a:latin typeface="Verdana" panose="020B0604030504040204" pitchFamily="34" charset="0"/>
                <a:ea typeface="Verdana" panose="020B0604030504040204" pitchFamily="34" charset="0"/>
              </a:rPr>
              <a:t>The BGP import policy determines to accept or reject route advertisements. </a:t>
            </a:r>
            <a:r>
              <a:rPr lang="en-GB" sz="450" b="1" kern="100" spc="-46" dirty="0">
                <a:latin typeface="Verdana" panose="020B0604030504040204" pitchFamily="34" charset="0"/>
                <a:ea typeface="Verdana" panose="020B0604030504040204" pitchFamily="34" charset="0"/>
              </a:rPr>
              <a:t>Router preference is ranked according to</a:t>
            </a:r>
            <a:r>
              <a:rPr lang="en-GB" sz="450" kern="100" spc="-46" dirty="0">
                <a:latin typeface="Verdana" panose="020B0604030504040204" pitchFamily="34" charset="0"/>
                <a:ea typeface="Verdana" panose="020B0604030504040204" pitchFamily="34" charset="0"/>
              </a:rPr>
              <a:t>: 1. Policy used. 2. Shortest AS-PATH 3. closest NEXT-HOP router. </a:t>
            </a:r>
          </a:p>
          <a:p>
            <a:r>
              <a:rPr lang="en-GB" sz="450" kern="100" spc="-46" dirty="0">
                <a:latin typeface="Verdana" panose="020B0604030504040204" pitchFamily="34" charset="0"/>
                <a:ea typeface="Verdana" panose="020B0604030504040204" pitchFamily="34" charset="0"/>
              </a:rPr>
              <a:t>The count-to-infinity problem is solved by </a:t>
            </a:r>
            <a:r>
              <a:rPr lang="en-GB" sz="450" b="1" kern="100" spc="-46" dirty="0">
                <a:latin typeface="Verdana" panose="020B0604030504040204" pitchFamily="34" charset="0"/>
                <a:ea typeface="Verdana" panose="020B0604030504040204" pitchFamily="34" charset="0"/>
              </a:rPr>
              <a:t>path exploration / hunting </a:t>
            </a:r>
            <a:r>
              <a:rPr lang="en-GB" sz="450" kern="100" spc="-46" dirty="0">
                <a:latin typeface="Verdana" panose="020B0604030504040204" pitchFamily="34" charset="0"/>
                <a:ea typeface="Verdana" panose="020B0604030504040204" pitchFamily="34" charset="0"/>
              </a:rPr>
              <a:t>(actively seeks paths), furthermore routers can send </a:t>
            </a:r>
            <a:r>
              <a:rPr lang="en-GB" sz="450" b="1" kern="100" spc="-46" dirty="0">
                <a:latin typeface="Verdana" panose="020B0604030504040204" pitchFamily="34" charset="0"/>
                <a:ea typeface="Verdana" panose="020B0604030504040204" pitchFamily="34" charset="0"/>
              </a:rPr>
              <a:t>withdrawal messages </a:t>
            </a:r>
            <a:r>
              <a:rPr lang="en-GB" sz="450" kern="100" spc="-46" dirty="0">
                <a:latin typeface="Verdana" panose="020B0604030504040204" pitchFamily="34" charset="0"/>
                <a:ea typeface="Verdana" panose="020B0604030504040204" pitchFamily="34" charset="0"/>
              </a:rPr>
              <a:t>(</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before taking a node down, can tell others to remove the path). </a:t>
            </a:r>
            <a:r>
              <a:rPr lang="en-GB" sz="450" b="1" kern="100" spc="-46" dirty="0">
                <a:latin typeface="Verdana" panose="020B0604030504040204" pitchFamily="34" charset="0"/>
                <a:ea typeface="Verdana" panose="020B0604030504040204" pitchFamily="34" charset="0"/>
              </a:rPr>
              <a:t>This allows routers to identify invalid paths</a:t>
            </a:r>
            <a:r>
              <a:rPr lang="en-GB" sz="450" kern="100" spc="-46" dirty="0">
                <a:latin typeface="Verdana" panose="020B0604030504040204" pitchFamily="34" charset="0"/>
                <a:ea typeface="Verdana" panose="020B0604030504040204" pitchFamily="34" charset="0"/>
              </a:rPr>
              <a:t>, at the expense of some delays.</a:t>
            </a:r>
          </a:p>
          <a:p>
            <a:r>
              <a:rPr lang="en-GB" sz="450" b="1" u="sng" kern="100" spc="-46" dirty="0">
                <a:solidFill>
                  <a:srgbClr val="FFC000"/>
                </a:solidFill>
                <a:latin typeface="Verdana" panose="020B0604030504040204" pitchFamily="34" charset="0"/>
                <a:ea typeface="Verdana" panose="020B0604030504040204" pitchFamily="34" charset="0"/>
              </a:rPr>
              <a:t>5.8) Wireshark</a:t>
            </a:r>
            <a:r>
              <a:rPr lang="en-GB" sz="450" kern="100" spc="-46" dirty="0">
                <a:solidFill>
                  <a:srgbClr val="FFC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 I already know about Credential Reuse/Packet Sniffing/Code Injection/Session Hijacking/Wardriving (in security)</a:t>
            </a:r>
          </a:p>
          <a:p>
            <a:r>
              <a:rPr lang="en-GB" sz="450" kern="100" spc="-46" dirty="0">
                <a:latin typeface="Verdana" panose="020B0604030504040204" pitchFamily="34" charset="0"/>
                <a:ea typeface="Verdana" panose="020B0604030504040204" pitchFamily="34" charset="0"/>
              </a:rPr>
              <a:t>Wireshark is a network protocol analyser. Allows users to capture, analyse, deconstruct network traffic. Wireshark has 2 listening modes:</a:t>
            </a:r>
          </a:p>
          <a:p>
            <a:r>
              <a:rPr lang="en-GB" sz="450" b="1" kern="100" spc="-46" dirty="0">
                <a:latin typeface="Verdana" panose="020B0604030504040204" pitchFamily="34" charset="0"/>
                <a:ea typeface="Verdana" panose="020B0604030504040204" pitchFamily="34" charset="0"/>
              </a:rPr>
              <a:t>1) Promiscuous Mode: </a:t>
            </a:r>
            <a:r>
              <a:rPr lang="en-GB" sz="450" kern="100" spc="-46" dirty="0">
                <a:solidFill>
                  <a:srgbClr val="00B050"/>
                </a:solidFill>
                <a:latin typeface="Verdana" panose="020B0604030504040204" pitchFamily="34" charset="0"/>
                <a:ea typeface="Verdana" panose="020B0604030504040204" pitchFamily="34" charset="0"/>
              </a:rPr>
              <a:t>Works for Wired and wireless. </a:t>
            </a:r>
            <a:r>
              <a:rPr lang="en-GB" sz="450" kern="100" spc="-46" dirty="0">
                <a:latin typeface="Verdana" panose="020B0604030504040204" pitchFamily="34" charset="0"/>
                <a:ea typeface="Verdana" panose="020B0604030504040204" pitchFamily="34" charset="0"/>
              </a:rPr>
              <a:t>NIC does not drop ANY packets. </a:t>
            </a:r>
            <a:r>
              <a:rPr lang="en-GB" sz="450" kern="100" spc="-46" dirty="0">
                <a:solidFill>
                  <a:srgbClr val="00B050"/>
                </a:solidFill>
                <a:latin typeface="Verdana" panose="020B0604030504040204" pitchFamily="34" charset="0"/>
                <a:ea typeface="Verdana" panose="020B0604030504040204" pitchFamily="34" charset="0"/>
              </a:rPr>
              <a:t>When wireless, only listens on the connected </a:t>
            </a:r>
            <a:r>
              <a:rPr lang="en-GB" sz="450" kern="100" spc="-46" dirty="0" err="1">
                <a:solidFill>
                  <a:srgbClr val="00B050"/>
                </a:solidFill>
                <a:latin typeface="Verdana" panose="020B0604030504040204" pitchFamily="34" charset="0"/>
                <a:ea typeface="Verdana" panose="020B0604030504040204" pitchFamily="34" charset="0"/>
              </a:rPr>
              <a:t>netw-ork</a:t>
            </a:r>
            <a:r>
              <a:rPr lang="en-GB" sz="450"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Some NICs ignore this </a:t>
            </a:r>
            <a:r>
              <a:rPr lang="en-GB" sz="450" kern="100" spc="-46" dirty="0">
                <a:latin typeface="Verdana" panose="020B0604030504040204" pitchFamily="34" charset="0"/>
                <a:ea typeface="Verdana" panose="020B0604030504040204" pitchFamily="34" charset="0"/>
              </a:rPr>
              <a:t>(considered impolite and easily abused).</a:t>
            </a:r>
          </a:p>
          <a:p>
            <a:r>
              <a:rPr lang="en-GB" sz="450" b="1" kern="100" spc="-46" dirty="0">
                <a:latin typeface="Verdana" panose="020B0604030504040204" pitchFamily="34" charset="0"/>
                <a:ea typeface="Verdana" panose="020B0604030504040204" pitchFamily="34" charset="0"/>
              </a:rPr>
              <a:t>2) Monitor Mode: </a:t>
            </a:r>
            <a:r>
              <a:rPr lang="en-GB" sz="450" kern="100" spc="-46" dirty="0">
                <a:latin typeface="Verdana" panose="020B0604030504040204" pitchFamily="34" charset="0"/>
                <a:ea typeface="Verdana" panose="020B0604030504040204" pitchFamily="34" charset="0"/>
              </a:rPr>
              <a:t>Only works on </a:t>
            </a:r>
            <a:r>
              <a:rPr lang="en-GB" sz="450" b="1" kern="100" spc="-46" dirty="0">
                <a:latin typeface="Verdana" panose="020B0604030504040204" pitchFamily="34" charset="0"/>
                <a:ea typeface="Verdana" panose="020B0604030504040204" pitchFamily="34" charset="0"/>
              </a:rPr>
              <a:t>wireless networks</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NIC listens on all networks in range/that it can receive from</a:t>
            </a:r>
            <a:r>
              <a:rPr lang="en-GB" sz="450" kern="100" spc="-46" dirty="0">
                <a:latin typeface="Verdana" panose="020B0604030504040204" pitchFamily="34" charset="0"/>
                <a:ea typeface="Verdana" panose="020B0604030504040204" pitchFamily="34" charset="0"/>
              </a:rPr>
              <a:t>. </a:t>
            </a:r>
            <a:r>
              <a:rPr lang="en-GB" sz="450" kern="100" spc="-46" dirty="0" err="1">
                <a:latin typeface="Verdana" panose="020B0604030504040204" pitchFamily="34" charset="0"/>
                <a:ea typeface="Verdana" panose="020B0604030504040204" pitchFamily="34" charset="0"/>
              </a:rPr>
              <a:t>Wifi</a:t>
            </a:r>
            <a:r>
              <a:rPr lang="en-GB" sz="450" kern="100" spc="-46" dirty="0">
                <a:latin typeface="Verdana" panose="020B0604030504040204" pitchFamily="34" charset="0"/>
                <a:ea typeface="Verdana" panose="020B0604030504040204" pitchFamily="34" charset="0"/>
              </a:rPr>
              <a:t> networks secured with authentication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password) </a:t>
            </a:r>
            <a:r>
              <a:rPr lang="en-GB" sz="450" i="1" kern="100" spc="-46" dirty="0">
                <a:latin typeface="Verdana" panose="020B0604030504040204" pitchFamily="34" charset="0"/>
                <a:ea typeface="Verdana" panose="020B0604030504040204" pitchFamily="34" charset="0"/>
              </a:rPr>
              <a:t>will appear scrambled </a:t>
            </a:r>
            <a:r>
              <a:rPr lang="en-GB" sz="450" kern="100" spc="-46" dirty="0">
                <a:latin typeface="Verdana" panose="020B0604030504040204" pitchFamily="34" charset="0"/>
                <a:ea typeface="Verdana" panose="020B0604030504040204" pitchFamily="34" charset="0"/>
              </a:rPr>
              <a:t>(encryption). </a:t>
            </a:r>
            <a:r>
              <a:rPr lang="en-GB" sz="450" kern="100" spc="-46" dirty="0">
                <a:solidFill>
                  <a:srgbClr val="FF0000"/>
                </a:solidFill>
                <a:latin typeface="Verdana" panose="020B0604030504040204" pitchFamily="34" charset="0"/>
                <a:ea typeface="Verdana" panose="020B0604030504040204" pitchFamily="34" charset="0"/>
              </a:rPr>
              <a:t>Most NICs do not support this, may require new drivers or a special NIC</a:t>
            </a:r>
            <a:r>
              <a:rPr lang="en-GB" sz="450" kern="100" spc="-46" dirty="0">
                <a:latin typeface="Verdana" panose="020B0604030504040204" pitchFamily="34" charset="0"/>
                <a:ea typeface="Verdana" panose="020B0604030504040204" pitchFamily="34" charset="0"/>
              </a:rPr>
              <a:t>. </a:t>
            </a:r>
            <a:r>
              <a:rPr lang="en-GB" sz="450" kern="100" spc="-46" dirty="0" err="1">
                <a:latin typeface="Verdana" panose="020B0604030504040204" pitchFamily="34" charset="0"/>
                <a:ea typeface="Verdana" panose="020B0604030504040204" pitchFamily="34" charset="0"/>
              </a:rPr>
              <a:t>WinPcap</a:t>
            </a:r>
            <a:r>
              <a:rPr lang="en-GB" sz="450" kern="100" spc="-46" dirty="0">
                <a:latin typeface="Verdana" panose="020B0604030504040204" pitchFamily="34" charset="0"/>
                <a:ea typeface="Verdana" panose="020B0604030504040204" pitchFamily="34" charset="0"/>
              </a:rPr>
              <a:t> (windows) does not support though </a:t>
            </a:r>
            <a:r>
              <a:rPr lang="en-GB" sz="450" kern="100" spc="-46" dirty="0" err="1">
                <a:latin typeface="Verdana" panose="020B0604030504040204" pitchFamily="34" charset="0"/>
                <a:ea typeface="Verdana" panose="020B0604030504040204" pitchFamily="34" charset="0"/>
              </a:rPr>
              <a:t>AirPcap</a:t>
            </a:r>
            <a:r>
              <a:rPr lang="en-GB" sz="450" kern="100" spc="-46" dirty="0">
                <a:latin typeface="Verdana" panose="020B0604030504040204" pitchFamily="34" charset="0"/>
                <a:ea typeface="Verdana" panose="020B0604030504040204" pitchFamily="34" charset="0"/>
              </a:rPr>
              <a:t> and </a:t>
            </a:r>
            <a:r>
              <a:rPr lang="en-GB" sz="450" kern="100" spc="-46" dirty="0" err="1">
                <a:latin typeface="Verdana" panose="020B0604030504040204" pitchFamily="34" charset="0"/>
                <a:ea typeface="Verdana" panose="020B0604030504040204" pitchFamily="34" charset="0"/>
              </a:rPr>
              <a:t>Npcap</a:t>
            </a:r>
            <a:r>
              <a:rPr lang="en-GB" sz="450" kern="100" spc="-46" dirty="0">
                <a:latin typeface="Verdana" panose="020B0604030504040204" pitchFamily="34" charset="0"/>
                <a:ea typeface="Verdana" panose="020B0604030504040204" pitchFamily="34" charset="0"/>
              </a:rPr>
              <a:t> on </a:t>
            </a:r>
            <a:r>
              <a:rPr lang="en-GB" sz="450" kern="100" spc="-46" dirty="0" err="1">
                <a:latin typeface="Verdana" panose="020B0604030504040204" pitchFamily="34" charset="0"/>
                <a:ea typeface="Verdana" panose="020B0604030504040204" pitchFamily="34" charset="0"/>
              </a:rPr>
              <a:t>linux</a:t>
            </a:r>
            <a:r>
              <a:rPr lang="en-GB" sz="450" kern="100" spc="-46" dirty="0">
                <a:latin typeface="Verdana" panose="020B0604030504040204" pitchFamily="34" charset="0"/>
                <a:ea typeface="Verdana" panose="020B0604030504040204" pitchFamily="34" charset="0"/>
              </a:rPr>
              <a:t> do. </a:t>
            </a:r>
          </a:p>
          <a:p>
            <a:r>
              <a:rPr lang="en-GB" sz="450" kern="100" spc="-46" dirty="0">
                <a:latin typeface="Verdana" panose="020B0604030504040204" pitchFamily="34" charset="0"/>
                <a:ea typeface="Verdana" panose="020B0604030504040204" pitchFamily="34" charset="0"/>
              </a:rPr>
              <a:t>To avoid capturing other people’s packets, turn off Promiscuous Mode.</a:t>
            </a:r>
          </a:p>
          <a:p>
            <a:r>
              <a:rPr lang="en-GB" sz="450" kern="100" spc="-46" dirty="0">
                <a:latin typeface="Verdana" panose="020B0604030504040204" pitchFamily="34" charset="0"/>
                <a:ea typeface="Verdana" panose="020B0604030504040204" pitchFamily="34" charset="0"/>
              </a:rPr>
              <a:t>If the </a:t>
            </a:r>
            <a:r>
              <a:rPr lang="en-GB" sz="450" kern="100" spc="-46" dirty="0" err="1">
                <a:latin typeface="Verdana" panose="020B0604030504040204" pitchFamily="34" charset="0"/>
                <a:ea typeface="Verdana" panose="020B0604030504040204" pitchFamily="34" charset="0"/>
              </a:rPr>
              <a:t>wifi</a:t>
            </a:r>
            <a:r>
              <a:rPr lang="en-GB" sz="450" kern="100" spc="-46" dirty="0">
                <a:latin typeface="Verdana" panose="020B0604030504040204" pitchFamily="34" charset="0"/>
                <a:ea typeface="Verdana" panose="020B0604030504040204" pitchFamily="34" charset="0"/>
              </a:rPr>
              <a:t> net has a PW, you need to tell Wireshark about it.</a:t>
            </a:r>
          </a:p>
          <a:p>
            <a:r>
              <a:rPr lang="en-GB" sz="450" b="1" kern="100" spc="-46" dirty="0">
                <a:latin typeface="Verdana" panose="020B0604030504040204" pitchFamily="34" charset="0"/>
                <a:ea typeface="Verdana" panose="020B0604030504040204" pitchFamily="34" charset="0"/>
              </a:rPr>
              <a:t>Wireshark Packet Capture: </a:t>
            </a:r>
            <a:endParaRPr lang="en-GB" sz="450" kern="100" spc="-46" dirty="0">
              <a:latin typeface="Verdana" panose="020B0604030504040204" pitchFamily="34" charset="0"/>
              <a:ea typeface="Verdana" panose="020B0604030504040204" pitchFamily="34" charset="0"/>
            </a:endParaRP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Hub:</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LT</a:t>
            </a:r>
            <a:r>
              <a:rPr lang="en-GB" sz="450" kern="100" spc="-46" dirty="0">
                <a:latin typeface="Verdana" panose="020B0604030504040204" pitchFamily="34" charset="0"/>
                <a:ea typeface="Verdana" panose="020B0604030504040204" pitchFamily="34" charset="0"/>
              </a:rPr>
              <a:t>, Broadcast/Multicast,(Promiscuous)Entire Network.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Switch:</a:t>
            </a:r>
            <a:r>
              <a:rPr lang="en-GB" sz="450" kern="100" spc="-46" dirty="0">
                <a:latin typeface="Verdana" panose="020B0604030504040204" pitchFamily="34" charset="0"/>
                <a:ea typeface="Verdana" panose="020B0604030504040204" pitchFamily="34" charset="0"/>
              </a:rPr>
              <a:t> </a:t>
            </a:r>
            <a:r>
              <a:rPr lang="en-GB" sz="450" b="1" kern="100" spc="-46" dirty="0">
                <a:solidFill>
                  <a:srgbClr val="FFC000"/>
                </a:solidFill>
                <a:latin typeface="Verdana" panose="020B0604030504040204" pitchFamily="34" charset="0"/>
                <a:ea typeface="Verdana" panose="020B0604030504040204" pitchFamily="34" charset="0"/>
              </a:rPr>
              <a:t>L</a:t>
            </a:r>
            <a:r>
              <a:rPr lang="en-GB" sz="450" kern="100" spc="-46" dirty="0">
                <a:latin typeface="Verdana" panose="020B0604030504040204" pitchFamily="34" charset="0"/>
                <a:ea typeface="Verdana" panose="020B0604030504040204" pitchFamily="34" charset="0"/>
              </a:rPr>
              <a:t>ocal </a:t>
            </a:r>
            <a:r>
              <a:rPr lang="en-GB" sz="450" b="1" kern="100" spc="-46" dirty="0">
                <a:solidFill>
                  <a:srgbClr val="FFC000"/>
                </a:solidFill>
                <a:latin typeface="Verdana" panose="020B0604030504040204" pitchFamily="34" charset="0"/>
                <a:ea typeface="Verdana" panose="020B0604030504040204" pitchFamily="34" charset="0"/>
              </a:rPr>
              <a:t>T</a:t>
            </a:r>
            <a:r>
              <a:rPr lang="en-GB" sz="450" kern="100" spc="-46" dirty="0">
                <a:latin typeface="Verdana" panose="020B0604030504040204" pitchFamily="34" charset="0"/>
                <a:ea typeface="Verdana" panose="020B0604030504040204" pitchFamily="34" charset="0"/>
              </a:rPr>
              <a:t>raffic, Broadcast/Multicast, (Promiscuous Mode) Network connected to the same switch port. 3) </a:t>
            </a:r>
            <a:r>
              <a:rPr lang="en-GB" sz="450" b="1" kern="100" spc="-46" dirty="0">
                <a:latin typeface="Verdana" panose="020B0604030504040204" pitchFamily="34" charset="0"/>
                <a:ea typeface="Verdana" panose="020B0604030504040204" pitchFamily="34" charset="0"/>
              </a:rPr>
              <a:t>WLAN:</a:t>
            </a:r>
            <a:r>
              <a:rPr lang="en-GB" sz="450" kern="100" spc="-46" dirty="0">
                <a:latin typeface="Verdana" panose="020B0604030504040204" pitchFamily="34" charset="0"/>
                <a:ea typeface="Verdana" panose="020B0604030504040204" pitchFamily="34" charset="0"/>
              </a:rPr>
              <a:t> Local Traffic, Broadcast/Multicast, (Promiscuous Mode) Entire WLAN, (Monitor Mode) All wireless packets physically receivable/in range.</a:t>
            </a:r>
          </a:p>
          <a:p>
            <a:r>
              <a:rPr lang="pt-BR" sz="450" b="1" u="sng" kern="100" spc="-46" dirty="0">
                <a:latin typeface="Verdana" panose="020B0604030504040204" pitchFamily="34" charset="0"/>
                <a:ea typeface="Verdana" panose="020B0604030504040204" pitchFamily="34" charset="0"/>
              </a:rPr>
              <a:t>Example Wireshark Filter</a:t>
            </a:r>
          </a:p>
          <a:p>
            <a:r>
              <a:rPr lang="pt-BR" sz="450" kern="100" spc="-46" dirty="0">
                <a:latin typeface="Courier New" panose="02070309020205020404" pitchFamily="49" charset="0"/>
                <a:ea typeface="Verdana" panose="020B0604030504040204" pitchFamily="34" charset="0"/>
                <a:cs typeface="Courier New" panose="02070309020205020404" pitchFamily="49" charset="0"/>
              </a:rPr>
              <a:t>http.request.method == GET &amp;&amp;  http contains ”password” &amp;&amp; (ip.src != 10.43.54.65 || ip.dst != 10.43.54.65) </a:t>
            </a:r>
            <a:r>
              <a:rPr lang="pt-BR" sz="450" kern="100" spc="-46" dirty="0">
                <a:latin typeface="Verdana" panose="020B0604030504040204" pitchFamily="34" charset="0"/>
                <a:ea typeface="Verdana" panose="020B0604030504040204" pitchFamily="34" charset="0"/>
                <a:cs typeface="Courier New" panose="02070309020205020404" pitchFamily="49" charset="0"/>
              </a:rPr>
              <a:t>(show us all packets except those to src IP address 10.43.54.65 and destination 10.43.54.65. We can also use Wireshark for MAC Addresses.)</a:t>
            </a:r>
          </a:p>
          <a:p>
            <a:r>
              <a:rPr lang="en-GB" sz="450" b="1" u="sng" kern="100" spc="-46" dirty="0">
                <a:solidFill>
                  <a:srgbClr val="00B0F0"/>
                </a:solidFill>
                <a:latin typeface="Verdana" panose="020B0604030504040204" pitchFamily="34" charset="0"/>
                <a:ea typeface="Verdana" panose="020B0604030504040204" pitchFamily="34" charset="0"/>
              </a:rPr>
              <a:t>Ports of Protocols</a:t>
            </a:r>
            <a:endParaRPr lang="en-GB" sz="450" u="sng" kern="100" spc="-46" dirty="0">
              <a:solidFill>
                <a:srgbClr val="00B0F0"/>
              </a:solidFill>
              <a:latin typeface="Courier New" panose="02070309020205020404" pitchFamily="49" charset="0"/>
              <a:ea typeface="Verdana" panose="020B0604030504040204" pitchFamily="34" charset="0"/>
              <a:cs typeface="Courier New" panose="02070309020205020404" pitchFamily="49" charset="0"/>
            </a:endParaRPr>
          </a:p>
          <a:p>
            <a:r>
              <a:rPr lang="en-GB" sz="440" b="1" kern="100" spc="-46" dirty="0">
                <a:latin typeface="Verdana" panose="020B0604030504040204" pitchFamily="34" charset="0"/>
                <a:ea typeface="Verdana" panose="020B0604030504040204" pitchFamily="34" charset="0"/>
                <a:cs typeface="Courier New" panose="02070309020205020404" pitchFamily="49" charset="0"/>
              </a:rPr>
              <a:t>UDP</a:t>
            </a:r>
            <a:r>
              <a:rPr lang="en-GB" sz="440" kern="100" spc="-46" dirty="0">
                <a:latin typeface="Verdana" panose="020B0604030504040204" pitchFamily="34" charset="0"/>
                <a:ea typeface="Verdana" panose="020B0604030504040204" pitchFamily="34" charset="0"/>
                <a:cs typeface="Courier New" panose="02070309020205020404" pitchFamily="49" charset="0"/>
              </a:rPr>
              <a:t> broadcast </a:t>
            </a:r>
            <a:r>
              <a:rPr lang="en-GB" sz="440" kern="100" spc="-46" dirty="0" err="1">
                <a:latin typeface="Verdana" panose="020B0604030504040204" pitchFamily="34" charset="0"/>
                <a:ea typeface="Verdana" panose="020B0604030504040204" pitchFamily="34" charset="0"/>
                <a:cs typeface="Courier New" panose="02070309020205020404" pitchFamily="49" charset="0"/>
              </a:rPr>
              <a:t>src</a:t>
            </a:r>
            <a:r>
              <a:rPr lang="en-GB" sz="440" kern="100" spc="-46" dirty="0">
                <a:latin typeface="Verdana" panose="020B0604030504040204" pitchFamily="34" charset="0"/>
                <a:ea typeface="Verdana" panose="020B0604030504040204" pitchFamily="34" charset="0"/>
                <a:cs typeface="Courier New" panose="02070309020205020404" pitchFamily="49" charset="0"/>
              </a:rPr>
              <a:t>: 0.0.0.0, port 68, dst:255.255.255.255, port 67)</a:t>
            </a:r>
          </a:p>
          <a:p>
            <a:r>
              <a:rPr lang="en-GB" sz="440" b="1" kern="100" spc="-46" dirty="0">
                <a:latin typeface="Verdana" panose="020B0604030504040204" pitchFamily="34" charset="0"/>
                <a:ea typeface="Verdana" panose="020B0604030504040204" pitchFamily="34" charset="0"/>
                <a:cs typeface="Courier New" panose="02070309020205020404" pitchFamily="49" charset="0"/>
              </a:rPr>
              <a:t>DNS</a:t>
            </a:r>
            <a:r>
              <a:rPr lang="en-GB" sz="440" kern="100" spc="-46" dirty="0">
                <a:latin typeface="Verdana" panose="020B0604030504040204" pitchFamily="34" charset="0"/>
                <a:ea typeface="Verdana" panose="020B0604030504040204" pitchFamily="34" charset="0"/>
                <a:cs typeface="Courier New" panose="02070309020205020404" pitchFamily="49" charset="0"/>
              </a:rPr>
              <a:t> goes over UDP Port 53.</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FTP</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20 (data), 21(control));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SSH</a:t>
            </a:r>
            <a:r>
              <a:rPr lang="en-GB" sz="450" kern="100" spc="-46" dirty="0">
                <a:latin typeface="Verdana" panose="020B0604030504040204" pitchFamily="34" charset="0"/>
                <a:ea typeface="Verdana" panose="020B0604030504040204" pitchFamily="34" charset="0"/>
                <a:cs typeface="Courier New" panose="02070309020205020404" pitchFamily="49" charset="0"/>
              </a:rPr>
              <a:t> (secure shell, TCP port 22),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a:t>
            </a:r>
            <a:r>
              <a:rPr lang="en-GB" sz="450" kern="100" spc="-46" dirty="0">
                <a:latin typeface="Verdana" panose="020B0604030504040204" pitchFamily="34" charset="0"/>
                <a:ea typeface="Verdana" panose="020B0604030504040204" pitchFamily="34" charset="0"/>
                <a:cs typeface="Courier New" panose="02070309020205020404" pitchFamily="49" charset="0"/>
              </a:rPr>
              <a:t> (UDP ports 67/68) </a:t>
            </a:r>
            <a:r>
              <a:rPr lang="en-GB" sz="450" b="1" kern="100" spc="-46" dirty="0">
                <a:latin typeface="Verdana" panose="020B0604030504040204" pitchFamily="34" charset="0"/>
                <a:ea typeface="Verdana" panose="020B0604030504040204" pitchFamily="34" charset="0"/>
                <a:cs typeface="Courier New" panose="02070309020205020404" pitchFamily="49" charset="0"/>
              </a:rPr>
              <a:t>IRC</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194/6667), </a:t>
            </a:r>
            <a:r>
              <a:rPr lang="en-GB" sz="450" b="1" kern="100" spc="-46" dirty="0">
                <a:latin typeface="Verdana" panose="020B0604030504040204" pitchFamily="34" charset="0"/>
                <a:ea typeface="Verdana" panose="020B0604030504040204" pitchFamily="34" charset="0"/>
                <a:cs typeface="Courier New" panose="02070309020205020404" pitchFamily="49" charset="0"/>
              </a:rPr>
              <a:t>TOR</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9001, 9030, 9040, 9050, 9051, and 9150.</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SMTP</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 25). </a:t>
            </a:r>
            <a:r>
              <a:rPr lang="en-GB" sz="450" b="1" kern="100" spc="-46" dirty="0">
                <a:latin typeface="Verdana" panose="020B0604030504040204" pitchFamily="34" charset="0"/>
                <a:ea typeface="Verdana" panose="020B0604030504040204" pitchFamily="34" charset="0"/>
                <a:cs typeface="Courier New" panose="02070309020205020404" pitchFamily="49" charset="0"/>
              </a:rPr>
              <a:t>SMTPS</a:t>
            </a:r>
            <a:r>
              <a:rPr lang="en-GB" sz="450" kern="100" spc="-46" dirty="0">
                <a:latin typeface="Verdana" panose="020B0604030504040204" pitchFamily="34" charset="0"/>
                <a:ea typeface="Verdana" panose="020B0604030504040204" pitchFamily="34" charset="0"/>
                <a:cs typeface="Courier New" panose="02070309020205020404" pitchFamily="49" charset="0"/>
              </a:rPr>
              <a:t>(TCP 25/465 or 587).</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POP3</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 110, 995 for encrypted POP3S)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TCP</a:t>
            </a:r>
            <a:r>
              <a:rPr lang="en-GB" sz="450" kern="100" spc="-46" dirty="0">
                <a:latin typeface="Verdana" panose="020B0604030504040204" pitchFamily="34" charset="0"/>
                <a:ea typeface="Verdana" panose="020B0604030504040204" pitchFamily="34" charset="0"/>
                <a:cs typeface="Courier New" panose="02070309020205020404" pitchFamily="49" charset="0"/>
              </a:rPr>
              <a:t> port 143 for unencrypted, 993 for encrypted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 Data Link Layer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transmission of data (frames), multiplexing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9.1) Ethernet: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Data-Link Layer protocol used for  communications. Made in 1980, IEEE Standard 802.3 in 1983. Started with Coaxial ≈ 2.94 Mbps. Fibre optic,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twinaxial</a:t>
            </a:r>
            <a:r>
              <a:rPr lang="en-GB" sz="450" kern="100" spc="-46" dirty="0">
                <a:latin typeface="Verdana" panose="020B0604030504040204" pitchFamily="34" charset="0"/>
                <a:ea typeface="Verdana" panose="020B0604030504040204" pitchFamily="34" charset="0"/>
                <a:cs typeface="Courier New" panose="02070309020205020404" pitchFamily="49" charset="0"/>
              </a:rPr>
              <a:t> (two coaxial) cable ≈ 100Gbps.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Cables: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UTP:</a:t>
            </a:r>
            <a:r>
              <a:rPr lang="en-GB" sz="450" kern="100" spc="-46" dirty="0">
                <a:latin typeface="Verdana" panose="020B0604030504040204" pitchFamily="34" charset="0"/>
                <a:ea typeface="Verdana" panose="020B0604030504040204" pitchFamily="34" charset="0"/>
                <a:cs typeface="Courier New" panose="02070309020205020404" pitchFamily="49" charset="0"/>
              </a:rPr>
              <a:t> Unshielded Twisted Pair (Most popular type of cable, and most used UTP is Cat5e).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STP:</a:t>
            </a:r>
            <a:r>
              <a:rPr lang="en-GB" sz="450" kern="100" spc="-46" dirty="0">
                <a:latin typeface="Verdana" panose="020B0604030504040204" pitchFamily="34" charset="0"/>
                <a:ea typeface="Verdana" panose="020B0604030504040204" pitchFamily="34" charset="0"/>
                <a:cs typeface="Courier New" panose="02070309020205020404" pitchFamily="49" charset="0"/>
              </a:rPr>
              <a:t> Shielded/Screened Twisted Pair 3) </a:t>
            </a:r>
            <a:r>
              <a:rPr lang="en-GB" sz="450" b="1" kern="100" spc="-46" dirty="0">
                <a:latin typeface="Verdana" panose="020B0604030504040204" pitchFamily="34" charset="0"/>
                <a:ea typeface="Verdana" panose="020B0604030504040204" pitchFamily="34" charset="0"/>
                <a:cs typeface="Courier New" panose="02070309020205020404" pitchFamily="49" charset="0"/>
              </a:rPr>
              <a:t>FTP</a:t>
            </a:r>
            <a:r>
              <a:rPr lang="en-GB" sz="450" kern="100" spc="-46" dirty="0">
                <a:latin typeface="Verdana" panose="020B0604030504040204" pitchFamily="34" charset="0"/>
                <a:ea typeface="Verdana" panose="020B0604030504040204" pitchFamily="34" charset="0"/>
                <a:cs typeface="Courier New" panose="02070309020205020404" pitchFamily="49" charset="0"/>
              </a:rPr>
              <a:t> Foiled Twisted Pair 4) </a:t>
            </a:r>
            <a:r>
              <a:rPr lang="en-GB" sz="450" b="1" kern="100" spc="-46" dirty="0">
                <a:latin typeface="Verdana" panose="020B0604030504040204" pitchFamily="34" charset="0"/>
                <a:ea typeface="Verdana" panose="020B0604030504040204" pitchFamily="34" charset="0"/>
                <a:cs typeface="Courier New" panose="02070309020205020404" pitchFamily="49" charset="0"/>
              </a:rPr>
              <a:t>SFTP:</a:t>
            </a:r>
            <a:r>
              <a:rPr lang="en-GB" sz="450" kern="100" spc="-46" dirty="0">
                <a:latin typeface="Verdana" panose="020B0604030504040204" pitchFamily="34" charset="0"/>
                <a:ea typeface="Verdana" panose="020B0604030504040204" pitchFamily="34" charset="0"/>
                <a:cs typeface="Courier New" panose="02070309020205020404" pitchFamily="49" charset="0"/>
              </a:rPr>
              <a:t> Shielded &amp; Foiled Twisted Pair CaT6a, Cat7a exist and Cat8 in development.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Cables use shielding to protect against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ElectroMagnetic</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Interference (EMI)  causing errors in data transmission. Also protects against EM leakage that can be sniffed and exploited.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9.1) Ethernet Pinouts:</a:t>
            </a:r>
            <a:r>
              <a:rPr lang="en-GB" sz="450"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Straight Through: </a:t>
            </a:r>
            <a:r>
              <a:rPr lang="en-GB" sz="450" kern="100" spc="-46" dirty="0">
                <a:latin typeface="Verdana" panose="020B0604030504040204" pitchFamily="34" charset="0"/>
                <a:ea typeface="Verdana" panose="020B0604030504040204" pitchFamily="34" charset="0"/>
                <a:cs typeface="Courier New" panose="02070309020205020404" pitchFamily="49" charset="0"/>
              </a:rPr>
              <a:t>Communicate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diff Layers. Switch-Router. </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Crossover: </a:t>
            </a:r>
            <a:r>
              <a:rPr lang="en-GB" sz="450" kern="100" spc="-46" dirty="0">
                <a:latin typeface="Verdana" panose="020B0604030504040204" pitchFamily="34" charset="0"/>
                <a:ea typeface="Verdana" panose="020B0604030504040204" pitchFamily="34" charset="0"/>
                <a:cs typeface="Courier New" panose="02070309020205020404" pitchFamily="49" charset="0"/>
              </a:rPr>
              <a:t>Used to communicate devices of the same OSI Layer. Switch to Switch. Wires cross over each other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Rollover:</a:t>
            </a:r>
            <a:r>
              <a:rPr lang="en-GB" sz="450" kern="100" spc="-46" dirty="0">
                <a:latin typeface="Verdana" panose="020B0604030504040204" pitchFamily="34" charset="0"/>
                <a:ea typeface="Verdana" panose="020B0604030504040204" pitchFamily="34" charset="0"/>
                <a:cs typeface="Courier New" panose="02070309020205020404" pitchFamily="49" charset="0"/>
              </a:rPr>
              <a:t> Used to directly tap into a networking device (troubleshooting a router). Wires go directly opposite.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568-B </a:t>
            </a:r>
            <a:r>
              <a:rPr lang="en-GB" sz="450" kern="100" spc="-46" dirty="0">
                <a:latin typeface="Verdana" panose="020B0604030504040204" pitchFamily="34" charset="0"/>
                <a:ea typeface="Verdana" panose="020B0604030504040204" pitchFamily="34" charset="0"/>
                <a:cs typeface="Courier New" panose="02070309020205020404" pitchFamily="49" charset="0"/>
              </a:rPr>
              <a:t>is quite common (the above),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568-A </a:t>
            </a:r>
            <a:r>
              <a:rPr lang="en-GB" sz="450" kern="100" spc="-46" dirty="0">
                <a:latin typeface="Verdana" panose="020B0604030504040204" pitchFamily="34" charset="0"/>
                <a:ea typeface="Verdana" panose="020B0604030504040204" pitchFamily="34" charset="0"/>
                <a:cs typeface="Courier New" panose="02070309020205020404" pitchFamily="49" charset="0"/>
              </a:rPr>
              <a:t>is also widely used, in which the White-Orange/Orange cables have been swapped with the White-Green/Green ones. We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conform</a:t>
            </a:r>
            <a:r>
              <a:rPr lang="en-GB" sz="450" kern="100" spc="-46" dirty="0">
                <a:latin typeface="Verdana" panose="020B0604030504040204" pitchFamily="34" charset="0"/>
                <a:ea typeface="Verdana" panose="020B0604030504040204" pitchFamily="34" charset="0"/>
                <a:cs typeface="Courier New" panose="02070309020205020404" pitchFamily="49" charset="0"/>
              </a:rPr>
              <a:t> to same order on both ends.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Example: </a:t>
            </a:r>
            <a:r>
              <a:rPr lang="en-GB" sz="450" kern="100" spc="-46" dirty="0">
                <a:latin typeface="Verdana" panose="020B0604030504040204" pitchFamily="34" charset="0"/>
                <a:ea typeface="Verdana" panose="020B0604030504040204" pitchFamily="34" charset="0"/>
                <a:cs typeface="Courier New" panose="02070309020205020404" pitchFamily="49" charset="0"/>
              </a:rPr>
              <a:t>To connect a computer to a router, we will be connecting to a switch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inside the 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The computer is on the </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Network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as that’s the highest we can directly connect, and the switch is on the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DLL</a:t>
            </a:r>
            <a:r>
              <a:rPr lang="en-GB" sz="450" kern="100" spc="-46" dirty="0">
                <a:latin typeface="Verdana" panose="020B0604030504040204" pitchFamily="34" charset="0"/>
                <a:ea typeface="Verdana" panose="020B0604030504040204" pitchFamily="34" charset="0"/>
                <a:cs typeface="Courier New" panose="02070309020205020404" pitchFamily="49" charset="0"/>
              </a:rPr>
              <a:t>. Hence we use Straight-Through.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Frame: </a:t>
            </a:r>
            <a:r>
              <a:rPr lang="en-GB" sz="450" kern="100" spc="-46" dirty="0">
                <a:latin typeface="Verdana" panose="020B0604030504040204" pitchFamily="34" charset="0"/>
                <a:ea typeface="Verdana" panose="020B0604030504040204" pitchFamily="34" charset="0"/>
                <a:cs typeface="Courier New" panose="02070309020205020404" pitchFamily="49" charset="0"/>
              </a:rPr>
              <a:t>the unit of data we use. CRC checksum. Interface to NL for sending and receiving packets – we take our data, wrap it in a frame, and the other side opens it up to get the data.</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Modern devices know how to “fake-swap”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straight and crossover using internal, software-based, remapping (Auto-MDI/MDIX).</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3" name="Picture 2">
            <a:extLst>
              <a:ext uri="{FF2B5EF4-FFF2-40B4-BE49-F238E27FC236}">
                <a16:creationId xmlns:a16="http://schemas.microsoft.com/office/drawing/2014/main" id="{33F19029-803D-D3A0-8907-A5E89DA644A9}"/>
              </a:ext>
            </a:extLst>
          </p:cNvPr>
          <p:cNvPicPr>
            <a:picLocks noChangeAspect="1"/>
          </p:cNvPicPr>
          <p:nvPr/>
        </p:nvPicPr>
        <p:blipFill rotWithShape="1">
          <a:blip r:embed="rId3"/>
          <a:srcRect t="22468"/>
          <a:stretch/>
        </p:blipFill>
        <p:spPr>
          <a:xfrm>
            <a:off x="3837569" y="5794358"/>
            <a:ext cx="584504" cy="283078"/>
          </a:xfrm>
          <a:prstGeom prst="rect">
            <a:avLst/>
          </a:prstGeom>
        </p:spPr>
      </p:pic>
      <p:pic>
        <p:nvPicPr>
          <p:cNvPr id="6" name="Picture 5">
            <a:extLst>
              <a:ext uri="{FF2B5EF4-FFF2-40B4-BE49-F238E27FC236}">
                <a16:creationId xmlns:a16="http://schemas.microsoft.com/office/drawing/2014/main" id="{2A250989-92BF-0330-CDEE-FB00A9C96584}"/>
              </a:ext>
            </a:extLst>
          </p:cNvPr>
          <p:cNvPicPr>
            <a:picLocks noChangeAspect="1"/>
          </p:cNvPicPr>
          <p:nvPr/>
        </p:nvPicPr>
        <p:blipFill rotWithShape="1">
          <a:blip r:embed="rId4"/>
          <a:srcRect t="5776" b="1858"/>
          <a:stretch/>
        </p:blipFill>
        <p:spPr>
          <a:xfrm>
            <a:off x="4401923" y="5794358"/>
            <a:ext cx="595313" cy="283078"/>
          </a:xfrm>
          <a:prstGeom prst="rect">
            <a:avLst/>
          </a:prstGeom>
        </p:spPr>
      </p:pic>
      <p:pic>
        <p:nvPicPr>
          <p:cNvPr id="8" name="Picture 7">
            <a:extLst>
              <a:ext uri="{FF2B5EF4-FFF2-40B4-BE49-F238E27FC236}">
                <a16:creationId xmlns:a16="http://schemas.microsoft.com/office/drawing/2014/main" id="{44440DA2-5F79-F735-A3DA-3D7AE3C24C10}"/>
              </a:ext>
            </a:extLst>
          </p:cNvPr>
          <p:cNvPicPr>
            <a:picLocks noChangeAspect="1"/>
          </p:cNvPicPr>
          <p:nvPr/>
        </p:nvPicPr>
        <p:blipFill>
          <a:blip r:embed="rId5"/>
          <a:stretch>
            <a:fillRect/>
          </a:stretch>
        </p:blipFill>
        <p:spPr>
          <a:xfrm>
            <a:off x="4960324" y="5794358"/>
            <a:ext cx="548386" cy="283078"/>
          </a:xfrm>
          <a:prstGeom prst="rect">
            <a:avLst/>
          </a:prstGeom>
        </p:spPr>
      </p:pic>
      <p:sp>
        <p:nvSpPr>
          <p:cNvPr id="10" name="TextBox 9">
            <a:extLst>
              <a:ext uri="{FF2B5EF4-FFF2-40B4-BE49-F238E27FC236}">
                <a16:creationId xmlns:a16="http://schemas.microsoft.com/office/drawing/2014/main" id="{45B3E68C-F31F-44B6-839D-A47BD85B33EB}"/>
              </a:ext>
            </a:extLst>
          </p:cNvPr>
          <p:cNvSpPr txBox="1"/>
          <p:nvPr/>
        </p:nvSpPr>
        <p:spPr>
          <a:xfrm>
            <a:off x="5408154" y="7951"/>
            <a:ext cx="1818003" cy="7672870"/>
          </a:xfrm>
          <a:prstGeom prst="rect">
            <a:avLst/>
          </a:prstGeom>
          <a:noFill/>
        </p:spPr>
        <p:txBody>
          <a:bodyPr wrap="square">
            <a:spAutoFit/>
          </a:bodyPr>
          <a:lstStyle/>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6.3) Ethernet Cables</a:t>
            </a: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6.4) IEEE MAC Addressing </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MAC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48 bit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NIC has a unique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Written as &lt;byte&gt;:&lt;byte&gt;:…:&lt;byte&gt; 6 times in all. The first 3 octets (bytes) are Manufacturer specific OUIDs, and the last 3 are NIC specific.</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 the first byte</a:t>
            </a:r>
            <a:r>
              <a:rPr lang="en-GB" sz="450" kern="100" spc="-46" dirty="0">
                <a:latin typeface="Verdana" panose="020B0604030504040204" pitchFamily="34" charset="0"/>
                <a:ea typeface="Verdana" panose="020B0604030504040204" pitchFamily="34" charset="0"/>
                <a:cs typeface="Courier New" panose="02070309020205020404" pitchFamily="49" charset="0"/>
              </a:rPr>
              <a:t>, the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nd</a:t>
            </a:r>
            <a:r>
              <a:rPr lang="en-GB" sz="450" kern="100" spc="-46" dirty="0">
                <a:latin typeface="Verdana" panose="020B0604030504040204" pitchFamily="34" charset="0"/>
                <a:ea typeface="Verdana" panose="020B0604030504040204" pitchFamily="34" charset="0"/>
                <a:cs typeface="Courier New" panose="02070309020205020404" pitchFamily="49" charset="0"/>
              </a:rPr>
              <a:t> to last bit refers to whether we are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Universal</a:t>
            </a:r>
            <a:r>
              <a:rPr lang="en-GB" sz="450" kern="100" spc="-46" dirty="0">
                <a:latin typeface="Verdana" panose="020B0604030504040204" pitchFamily="34" charset="0"/>
                <a:ea typeface="Verdana" panose="020B0604030504040204" pitchFamily="34" charset="0"/>
                <a:cs typeface="Courier New" panose="02070309020205020404" pitchFamily="49" charset="0"/>
              </a:rPr>
              <a:t>(Globally Unique)/</a:t>
            </a:r>
            <a:r>
              <a:rPr lang="en-GB" sz="450" b="1" kern="100" spc="-46" dirty="0">
                <a:latin typeface="Verdana" panose="020B0604030504040204" pitchFamily="34" charset="0"/>
                <a:ea typeface="Verdana" panose="020B0604030504040204" pitchFamily="34" charset="0"/>
                <a:cs typeface="Courier New" panose="02070309020205020404" pitchFamily="49" charset="0"/>
              </a:rPr>
              <a:t>Local</a:t>
            </a:r>
            <a:r>
              <a:rPr lang="en-GB" sz="450" kern="100" spc="-46" dirty="0">
                <a:latin typeface="Verdana" panose="020B0604030504040204" pitchFamily="34" charset="0"/>
                <a:ea typeface="Verdana" panose="020B0604030504040204" pitchFamily="34" charset="0"/>
                <a:cs typeface="Courier New" panose="02070309020205020404" pitchFamily="49" charset="0"/>
              </a:rPr>
              <a:t>(Locally Unique) and the last refers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Individual </a:t>
            </a:r>
            <a:r>
              <a:rPr lang="en-GB" sz="450" kern="100" spc="-46" dirty="0">
                <a:latin typeface="Verdana" panose="020B0604030504040204" pitchFamily="34" charset="0"/>
                <a:ea typeface="Verdana" panose="020B0604030504040204" pitchFamily="34" charset="0"/>
                <a:cs typeface="Courier New" panose="02070309020205020404" pitchFamily="49" charset="0"/>
              </a:rPr>
              <a:t>(Unicast, data sent is intended for one NIC)/</a:t>
            </a:r>
            <a:r>
              <a:rPr lang="en-GB" sz="450" b="1" kern="100" spc="-46" dirty="0">
                <a:latin typeface="Verdana" panose="020B0604030504040204" pitchFamily="34" charset="0"/>
                <a:ea typeface="Verdana" panose="020B0604030504040204" pitchFamily="34" charset="0"/>
                <a:cs typeface="Courier New" panose="02070309020205020404" pitchFamily="49" charset="0"/>
              </a:rPr>
              <a:t>Group </a:t>
            </a:r>
            <a:r>
              <a:rPr lang="en-GB" sz="450" kern="100" spc="-46" dirty="0">
                <a:latin typeface="Verdana" panose="020B0604030504040204" pitchFamily="34" charset="0"/>
                <a:ea typeface="Verdana" panose="020B0604030504040204" pitchFamily="34" charset="0"/>
                <a:cs typeface="Courier New" panose="02070309020205020404" pitchFamily="49" charset="0"/>
              </a:rPr>
              <a:t>(Multicast, data can be sent to many). </a:t>
            </a:r>
            <a:r>
              <a:rPr lang="en-GB" sz="450" b="1" kern="100" spc="-46" dirty="0">
                <a:latin typeface="Verdana" panose="020B0604030504040204" pitchFamily="34" charset="0"/>
                <a:ea typeface="Verdana" panose="020B0604030504040204" pitchFamily="34" charset="0"/>
                <a:cs typeface="Courier New" panose="02070309020205020404" pitchFamily="49" charset="0"/>
              </a:rPr>
              <a:t>Broadcast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FF:FF:FF:FF:FF:FF. It’s not too rare we’ll find two MAC addresses that are the same on the internet – but they’re only relevant in LANs. If we run out, we just start over.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6.5) Switch</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Forwards to correct port using MAC, or floods if it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can’’t</a:t>
            </a:r>
            <a:r>
              <a:rPr lang="en-GB" sz="450" kern="100" spc="-46" dirty="0">
                <a:latin typeface="Verdana" panose="020B0604030504040204" pitchFamily="34" charset="0"/>
                <a:ea typeface="Verdana" panose="020B0604030504040204" pitchFamily="34" charset="0"/>
                <a:cs typeface="Courier New" panose="02070309020205020404" pitchFamily="49" charset="0"/>
              </a:rPr>
              <a:t> find; uses a MAC table to remember addresses associated with ports.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Difficult to network-sniff as packets are only directed to intended recipients.  Can connect them to other switches or hubs, allowing networks to connect together.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Replaced Bridges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Forwarding methods below:</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Store and Forward Switching: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30" kern="100" spc="-46" dirty="0">
                <a:latin typeface="Verdana" panose="020B0604030504040204" pitchFamily="34" charset="0"/>
                <a:ea typeface="Verdana" panose="020B0604030504040204" pitchFamily="34" charset="0"/>
                <a:cs typeface="Courier New" panose="02070309020205020404" pitchFamily="49" charset="0"/>
              </a:rPr>
              <a:t>Once a whole frame is received, integrity check w checksum. If correct, forward to port using MAC.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Slower,</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must wait for entire frame. </a:t>
            </a:r>
            <a:r>
              <a:rPr lang="en-GB" sz="43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Error checks. Supported by bridges &amp; switches.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Cut Through Switching:</a:t>
            </a:r>
            <a:r>
              <a:rPr lang="en-GB" sz="450" kern="100" spc="-46" dirty="0">
                <a:latin typeface="Verdana" panose="020B0604030504040204" pitchFamily="34" charset="0"/>
                <a:ea typeface="Verdana" panose="020B0604030504040204" pitchFamily="34" charset="0"/>
                <a:cs typeface="Courier New" panose="02070309020205020404" pitchFamily="49" charset="0"/>
              </a:rPr>
              <a:t> As soon as we have enough info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450" kern="100" spc="-46" dirty="0">
                <a:latin typeface="Verdana" panose="020B0604030504040204" pitchFamily="34" charset="0"/>
                <a:ea typeface="Verdana" panose="020B0604030504040204" pitchFamily="34" charset="0"/>
                <a:cs typeface="Courier New" panose="02070309020205020404" pitchFamily="49" charset="0"/>
              </a:rPr>
              <a:t>), begin forwarding.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Faster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doesn’t error check (so the final receiver must)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Supported by switches only.</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6.6) Wireless: </a:t>
            </a:r>
            <a:r>
              <a:rPr lang="en-GB" sz="450" kern="100" spc="-46" dirty="0">
                <a:latin typeface="Verdana" panose="020B0604030504040204" pitchFamily="34" charset="0"/>
                <a:ea typeface="Verdana" panose="020B0604030504040204" pitchFamily="34" charset="0"/>
                <a:cs typeface="Courier New" panose="02070309020205020404" pitchFamily="49" charset="0"/>
              </a:rPr>
              <a:t>Standardised for wireless communication. Uses 2.4Ghz or 5Ghz radio (open for unlicensed use). Hub: Repeats all received).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connect together to extend range. Can also act as a bridge to connect to a wired network.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Easy to network-sniff, as all devices within range of the WPA can receive frames.</a:t>
            </a:r>
            <a:endParaRPr lang="en-GB" sz="40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6.7) Topologies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Switched Ethernet </a:t>
            </a:r>
            <a:r>
              <a:rPr lang="en-GB" sz="450" kern="100" spc="-46" dirty="0">
                <a:latin typeface="Verdana" panose="020B0604030504040204" pitchFamily="34" charset="0"/>
                <a:ea typeface="Verdana" panose="020B0604030504040204" pitchFamily="34" charset="0"/>
                <a:cs typeface="Courier New" panose="02070309020205020404" pitchFamily="49" charset="0"/>
              </a:rPr>
              <a:t>– Many switches, each connecting hosts. Each switch port connected to ONE host, or machine.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collisions as a result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expensive.</a:t>
            </a:r>
            <a:endPar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Internetworking Ethernet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A combination of networks sharing a cable. We might have a switched ethernet component, a bus component etc.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a:t>
            </a:r>
            <a:r>
              <a:rPr lang="en-GB" sz="450" kern="100" spc="-46" dirty="0">
                <a:latin typeface="Verdana" panose="020B0604030504040204" pitchFamily="34" charset="0"/>
                <a:ea typeface="Verdana" panose="020B0604030504040204" pitchFamily="34" charset="0"/>
                <a:cs typeface="Courier New" panose="02070309020205020404" pitchFamily="49" charset="0"/>
              </a:rPr>
              <a:t> boost signal to extend the range of the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Hubs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used (forward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recieved</a:t>
            </a:r>
            <a:r>
              <a:rPr lang="en-GB" sz="450" kern="100" spc="-46" dirty="0">
                <a:latin typeface="Verdana" panose="020B0604030504040204" pitchFamily="34" charset="0"/>
                <a:ea typeface="Verdana" panose="020B0604030504040204" pitchFamily="34" charset="0"/>
                <a:cs typeface="Courier New" panose="02070309020205020404" pitchFamily="49" charset="0"/>
              </a:rPr>
              <a:t> frames out of every port)</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Bus</a:t>
            </a:r>
            <a:r>
              <a:rPr lang="en-GB" sz="450" kern="100" spc="-46" dirty="0">
                <a:latin typeface="Verdana" panose="020B0604030504040204" pitchFamily="34" charset="0"/>
                <a:ea typeface="Verdana" panose="020B0604030504040204" pitchFamily="34" charset="0"/>
                <a:cs typeface="Courier New" panose="02070309020205020404" pitchFamily="49" charset="0"/>
              </a:rPr>
              <a:t> – End systems wired to one central link, go up/down. Data travelled up and down link. Terminators at end of cable absorb signals.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To add new hosts, a BNC coaxial T conn-</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ector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was required, cable cut and readded with new host.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Popular early 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Ring</a:t>
            </a:r>
            <a:r>
              <a:rPr lang="en-GB" sz="450" kern="100" spc="-46" dirty="0">
                <a:latin typeface="Verdana" panose="020B0604030504040204" pitchFamily="34" charset="0"/>
                <a:ea typeface="Verdana" panose="020B0604030504040204" pitchFamily="34" charset="0"/>
                <a:cs typeface="Courier New" panose="02070309020205020404" pitchFamily="49" charset="0"/>
              </a:rPr>
              <a:t> – All hosts connected in physical ring.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Each host needs two NICs, data flows around ring</a:t>
            </a:r>
            <a:r>
              <a:rPr lang="en-GB" sz="450" kern="100" spc="-46" dirty="0">
                <a:latin typeface="Verdana" panose="020B0604030504040204" pitchFamily="34" charset="0"/>
                <a:ea typeface="Verdana" panose="020B0604030504040204" pitchFamily="34" charset="0"/>
                <a:cs typeface="Courier New" panose="02070309020205020404" pitchFamily="49" charset="0"/>
              </a:rPr>
              <a:t>. If a link cuts, network dies. Dual Ring attempted – 4 NICs, data flows both ways. Expensive, doesn’t scale. Dual Ring allows for one of the rings to be cut.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5) Token Ring</a:t>
            </a:r>
            <a:r>
              <a:rPr lang="en-GB" sz="450"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Uses an </a:t>
            </a:r>
            <a:r>
              <a:rPr lang="en-GB" sz="450" b="1" kern="100" spc="-46" dirty="0">
                <a:latin typeface="Verdana" panose="020B0604030504040204" pitchFamily="34" charset="0"/>
                <a:ea typeface="Verdana" panose="020B0604030504040204" pitchFamily="34" charset="0"/>
                <a:cs typeface="Courier New" panose="02070309020205020404" pitchFamily="49" charset="0"/>
              </a:rPr>
              <a:t>MSAU</a:t>
            </a:r>
            <a:r>
              <a:rPr lang="en-GB" sz="450" kern="100" spc="-46" dirty="0">
                <a:latin typeface="Verdana" panose="020B0604030504040204" pitchFamily="34" charset="0"/>
                <a:ea typeface="Verdana" panose="020B0604030504040204" pitchFamily="34" charset="0"/>
                <a:cs typeface="Courier New" panose="02070309020205020404" pitchFamily="49" charset="0"/>
              </a:rPr>
              <a:t> to connect physical devices as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logical ring</a:t>
            </a:r>
            <a:r>
              <a:rPr lang="en-GB" sz="450" kern="100" spc="-46" dirty="0">
                <a:latin typeface="Verdana" panose="020B0604030504040204" pitchFamily="34" charset="0"/>
                <a:ea typeface="Verdana" panose="020B0604030504040204" pitchFamily="34" charset="0"/>
                <a:cs typeface="Courier New" panose="02070309020205020404" pitchFamily="49" charset="0"/>
              </a:rPr>
              <a:t>. One host has the token at a time, and thus it is in </a:t>
            </a:r>
            <a:r>
              <a:rPr lang="en-GB" sz="450" b="1" kern="100" spc="-46" dirty="0">
                <a:latin typeface="Verdana" panose="020B0604030504040204" pitchFamily="34" charset="0"/>
                <a:ea typeface="Verdana" panose="020B0604030504040204" pitchFamily="34" charset="0"/>
                <a:cs typeface="Courier New" panose="02070309020205020404" pitchFamily="49" charset="0"/>
              </a:rPr>
              <a:t>transmit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and can write to the network.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collisions as only one host can have the token at a time. </a:t>
            </a:r>
            <a:r>
              <a:rPr lang="en-GB" sz="450" kern="100" spc="-46" dirty="0">
                <a:latin typeface="Verdana" panose="020B0604030504040204" pitchFamily="34" charset="0"/>
                <a:ea typeface="Verdana" panose="020B0604030504040204" pitchFamily="34" charset="0"/>
                <a:cs typeface="Courier New" panose="02070309020205020404" pitchFamily="49" charset="0"/>
              </a:rPr>
              <a:t>All hosts can listen to the network (listen mode). Frames always fit inside the ring, as the host holding the token sends as a stream.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If a Host dies it’s no problem</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Listen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If we receive a message for us, we keep a copy. Else we pass it on. We do this by passing our input stream to output through a buffer, which we can read from (if for us).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Write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Read bit stream from the previous host, and transmit a frame from our memory to the next host. When we’re done we pass  the token to the next host (we know we’re done when we receive our message back). </a:t>
            </a:r>
            <a:r>
              <a:rPr lang="en-GB" sz="450" b="1" kern="100" spc="-46" dirty="0">
                <a:latin typeface="Verdana" panose="020B0604030504040204" pitchFamily="34" charset="0"/>
                <a:ea typeface="Verdana" panose="020B0604030504040204" pitchFamily="34" charset="0"/>
                <a:cs typeface="Courier New" panose="02070309020205020404" pitchFamily="49" charset="0"/>
              </a:rPr>
              <a:t>Early Release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doesn’t wait for this – it just passes it on as soon as we’ve finished writing.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Token Ring Frames:</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there’s no frame to send we only need to pass around a Token. Tokens are a subset of a normal frame, containing Start Delimiter, Access Control and End Delimiter headers. When someone picks it up to use it we embed the rest of the data to produce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complete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a:t>
            </a:r>
            <a:r>
              <a:rPr lang="en-GB" sz="450" kern="100" spc="-46" dirty="0">
                <a:latin typeface="Verdana" panose="020B0604030504040204" pitchFamily="34" charset="0"/>
                <a:ea typeface="Verdana" panose="020B0604030504040204" pitchFamily="34" charset="0"/>
                <a:cs typeface="Courier New" panose="02070309020205020404" pitchFamily="49" charset="0"/>
              </a:rPr>
              <a:t>. Frames have</a:t>
            </a:r>
            <a:r>
              <a:rPr lang="en-GB" sz="440" kern="100" spc="-46" dirty="0">
                <a:latin typeface="Verdana" panose="020B0604030504040204" pitchFamily="34" charset="0"/>
                <a:ea typeface="Verdana" panose="020B0604030504040204" pitchFamily="34" charset="0"/>
                <a:cs typeface="Courier New" panose="02070309020205020404" pitchFamily="49" charset="0"/>
              </a:rPr>
              <a:t> </a:t>
            </a:r>
            <a:r>
              <a:rPr lang="en-GB" sz="440" b="1" kern="100" spc="-46" dirty="0">
                <a:latin typeface="Verdana" panose="020B0604030504040204" pitchFamily="34" charset="0"/>
                <a:ea typeface="Verdana" panose="020B0604030504040204" pitchFamily="34" charset="0"/>
                <a:cs typeface="Courier New" panose="02070309020205020404" pitchFamily="49" charset="0"/>
              </a:rPr>
              <a:t>Frame Check Sequence </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checksum for integrity,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 Status </a:t>
            </a:r>
            <a:r>
              <a:rPr lang="en-GB" sz="450" kern="100" spc="-46" dirty="0">
                <a:latin typeface="Verdana" panose="020B0604030504040204" pitchFamily="34" charset="0"/>
                <a:ea typeface="Verdana" panose="020B0604030504040204" pitchFamily="34" charset="0"/>
                <a:cs typeface="Courier New" panose="02070309020205020404" pitchFamily="49" charset="0"/>
              </a:rPr>
              <a:t>(Set by destination host; A = 1 Destination host is working. C = 1 Destination host has read 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Interframe Gap</a:t>
            </a:r>
            <a:r>
              <a:rPr lang="en-GB" sz="450" kern="100" spc="-46" dirty="0">
                <a:latin typeface="Verdana" panose="020B0604030504040204" pitchFamily="34" charset="0"/>
                <a:ea typeface="Verdana" panose="020B0604030504040204" pitchFamily="34" charset="0"/>
                <a:cs typeface="Courier New" panose="02070309020205020404" pitchFamily="49" charset="0"/>
              </a:rPr>
              <a:t> (if we send many frames we can have a gap to separate them).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Supports Priority: </a:t>
            </a:r>
            <a:r>
              <a:rPr lang="en-GB" sz="450" kern="100" spc="-46" dirty="0">
                <a:latin typeface="Verdana" panose="020B0604030504040204" pitchFamily="34" charset="0"/>
                <a:ea typeface="Verdana" panose="020B0604030504040204" pitchFamily="34" charset="0"/>
                <a:cs typeface="Courier New" panose="02070309020205020404" pitchFamily="49" charset="0"/>
              </a:rPr>
              <a:t>Only claim token if the priority of data we want is at least as high as token priority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Supports Reservation: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Host in listen mode might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have high priority data to send</a:t>
            </a:r>
            <a:r>
              <a:rPr lang="en-GB" sz="450" kern="100" spc="-46" dirty="0">
                <a:latin typeface="Verdana" panose="020B0604030504040204" pitchFamily="34" charset="0"/>
                <a:ea typeface="Verdana" panose="020B0604030504040204" pitchFamily="34" charset="0"/>
                <a:cs typeface="Courier New" panose="02070309020205020404" pitchFamily="49" charset="0"/>
              </a:rPr>
              <a:t>, they can increase reservation priority. When a token is created, it has the priority of the reservation bits in the frame.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Low priority data may be delayed indefinitely.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High priority data will be sent quickly (has real-time applications).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LANs use it so we can trust hosts to not abuse priority.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Complexities of Token Ring Maintenance: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 Control </a:t>
            </a:r>
            <a:r>
              <a:rPr lang="en-GB" sz="450" kern="100" spc="-46" dirty="0">
                <a:latin typeface="Verdana" panose="020B0604030504040204" pitchFamily="34" charset="0"/>
                <a:ea typeface="Verdana" panose="020B0604030504040204" pitchFamily="34" charset="0"/>
                <a:cs typeface="Courier New" panose="02070309020205020404" pitchFamily="49" charset="0"/>
              </a:rPr>
              <a:t>field is used to create control frames.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Frames may become orphaned (never received, loop around).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One host is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Active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Monitor</a:t>
            </a:r>
            <a:r>
              <a:rPr lang="en-GB" sz="450" kern="100" spc="-46" dirty="0">
                <a:latin typeface="Verdana" panose="020B0604030504040204" pitchFamily="34" charset="0"/>
                <a:ea typeface="Verdana" panose="020B0604030504040204" pitchFamily="34" charset="0"/>
                <a:cs typeface="Courier New" panose="02070309020205020404" pitchFamily="49" charset="0"/>
              </a:rPr>
              <a:t> and is responsible for generating tokens and removing orphaned frames.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But Active Monitor may fail, so any host must be able to become the Active Monitor.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We need rules to determine which host becomes Active Monitor. This together adds complexity to token passing and reduces reliability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order to improve reliability, when a host fails it can be bypassed.</a:t>
            </a:r>
          </a:p>
        </p:txBody>
      </p:sp>
      <p:pic>
        <p:nvPicPr>
          <p:cNvPr id="14" name="Picture 13">
            <a:extLst>
              <a:ext uri="{FF2B5EF4-FFF2-40B4-BE49-F238E27FC236}">
                <a16:creationId xmlns:a16="http://schemas.microsoft.com/office/drawing/2014/main" id="{C5E755F9-65D0-2D65-4ED5-12FA4C0B79D8}"/>
              </a:ext>
            </a:extLst>
          </p:cNvPr>
          <p:cNvPicPr>
            <a:picLocks noChangeAspect="1"/>
          </p:cNvPicPr>
          <p:nvPr/>
        </p:nvPicPr>
        <p:blipFill>
          <a:blip r:embed="rId6"/>
          <a:stretch>
            <a:fillRect/>
          </a:stretch>
        </p:blipFill>
        <p:spPr>
          <a:xfrm>
            <a:off x="5442975" y="7951"/>
            <a:ext cx="2093185" cy="872922"/>
          </a:xfrm>
          <a:prstGeom prst="rect">
            <a:avLst/>
          </a:prstGeom>
        </p:spPr>
      </p:pic>
      <p:pic>
        <p:nvPicPr>
          <p:cNvPr id="17" name="Picture 16">
            <a:extLst>
              <a:ext uri="{FF2B5EF4-FFF2-40B4-BE49-F238E27FC236}">
                <a16:creationId xmlns:a16="http://schemas.microsoft.com/office/drawing/2014/main" id="{FBFB5B0D-60D2-32B8-D28E-A10ADF507863}"/>
              </a:ext>
            </a:extLst>
          </p:cNvPr>
          <p:cNvPicPr>
            <a:picLocks noChangeAspect="1"/>
          </p:cNvPicPr>
          <p:nvPr/>
        </p:nvPicPr>
        <p:blipFill rotWithShape="1">
          <a:blip r:embed="rId7"/>
          <a:srcRect l="1163" t="1446" r="5312" b="7178"/>
          <a:stretch/>
        </p:blipFill>
        <p:spPr>
          <a:xfrm>
            <a:off x="5234517" y="1016000"/>
            <a:ext cx="2377016" cy="533795"/>
          </a:xfrm>
          <a:prstGeom prst="rect">
            <a:avLst/>
          </a:prstGeom>
        </p:spPr>
      </p:pic>
      <p:sp>
        <p:nvSpPr>
          <p:cNvPr id="18" name="TextBox 17">
            <a:extLst>
              <a:ext uri="{FF2B5EF4-FFF2-40B4-BE49-F238E27FC236}">
                <a16:creationId xmlns:a16="http://schemas.microsoft.com/office/drawing/2014/main" id="{BDEC036B-8DB0-3BC7-2371-67C231A25ACA}"/>
              </a:ext>
            </a:extLst>
          </p:cNvPr>
          <p:cNvSpPr txBox="1"/>
          <p:nvPr/>
        </p:nvSpPr>
        <p:spPr>
          <a:xfrm>
            <a:off x="7169278" y="-55918"/>
            <a:ext cx="1818003" cy="1200329"/>
          </a:xfrm>
          <a:prstGeom prst="rect">
            <a:avLst/>
          </a:prstGeom>
          <a:noFill/>
        </p:spPr>
        <p:txBody>
          <a:bodyPr wrap="square">
            <a:spAutoFit/>
          </a:bodyPr>
          <a:lstStyle/>
          <a:p>
            <a:r>
              <a:rPr lang="en-GB" sz="450" b="1" kern="100" spc="-46" dirty="0">
                <a:latin typeface="Verdana" panose="020B0604030504040204" pitchFamily="34" charset="0"/>
                <a:ea typeface="Verdana" panose="020B0604030504040204" pitchFamily="34" charset="0"/>
                <a:cs typeface="Courier New" panose="02070309020205020404" pitchFamily="49" charset="0"/>
              </a:rPr>
              <a:t>6) Fibre Distributed Data Interface: </a:t>
            </a:r>
            <a:r>
              <a:rPr lang="en-GB" sz="450" kern="100" spc="-46" dirty="0">
                <a:latin typeface="Verdana" panose="020B0604030504040204" pitchFamily="34" charset="0"/>
                <a:ea typeface="Verdana" panose="020B0604030504040204" pitchFamily="34" charset="0"/>
                <a:cs typeface="Courier New" panose="02070309020205020404" pitchFamily="49" charset="0"/>
              </a:rPr>
              <a:t>Token ring based topology popular in the 90s. Hosts are divided into two classes, class A connected to both rings, class B in an inner ring.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Optical fibre cabling allows for networks to be geographically large. 2) When a class B host, data can be re-routed through class A hosts and the second ring instead.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 When a class A fails we can short-circuit two class As to create a single-ring (connecting two rings at disconnected ends).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4) Rings can be up to 100km long, so FDDI must work with a length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up to 200km. No longer popular</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7) Star Topology: </a:t>
            </a:r>
            <a:r>
              <a:rPr lang="en-GB" sz="450" kern="100" spc="-46" dirty="0">
                <a:latin typeface="Verdana" panose="020B0604030504040204" pitchFamily="34" charset="0"/>
                <a:ea typeface="Verdana" panose="020B0604030504040204" pitchFamily="34" charset="0"/>
                <a:cs typeface="Courier New" panose="02070309020205020404" pitchFamily="49" charset="0"/>
              </a:rPr>
              <a:t>All hosts connected directly to 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switch/multiport-bridge.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Any host can communicate with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any other.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The central switch is a single point of failure.</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8) Line: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Bad</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Opened up Ring.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9) Star-Bus/Tree</a:t>
            </a:r>
            <a:r>
              <a:rPr lang="en-GB" sz="450" kern="100" spc="-46" dirty="0">
                <a:latin typeface="Verdana" panose="020B0604030504040204" pitchFamily="34" charset="0"/>
                <a:ea typeface="Verdana" panose="020B0604030504040204" pitchFamily="34" charset="0"/>
                <a:cs typeface="Courier New" panose="02070309020205020404" pitchFamily="49" charset="0"/>
              </a:rPr>
              <a:t>: A Hybrid </a:t>
            </a:r>
            <a:r>
              <a:rPr lang="en-GB" sz="450" b="1" kern="100" spc="-46" dirty="0">
                <a:latin typeface="Verdana" panose="020B0604030504040204" pitchFamily="34" charset="0"/>
                <a:ea typeface="Verdana" panose="020B0604030504040204" pitchFamily="34" charset="0"/>
                <a:cs typeface="Courier New" panose="02070309020205020404" pitchFamily="49" charset="0"/>
              </a:rPr>
              <a:t>10) Mesh</a:t>
            </a:r>
            <a:r>
              <a:rPr lang="en-GB" sz="450" kern="100" spc="-46" dirty="0">
                <a:latin typeface="Verdana" panose="020B0604030504040204" pitchFamily="34" charset="0"/>
                <a:ea typeface="Verdana" panose="020B0604030504040204" pitchFamily="34" charset="0"/>
                <a:cs typeface="Courier New" panose="02070309020205020404" pitchFamily="49" charset="0"/>
              </a:rPr>
              <a:t>: Useful, expensive. Full Mesh impractical.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p>
        </p:txBody>
      </p:sp>
      <p:sp>
        <p:nvSpPr>
          <p:cNvPr id="19" name="TextBox 18">
            <a:extLst>
              <a:ext uri="{FF2B5EF4-FFF2-40B4-BE49-F238E27FC236}">
                <a16:creationId xmlns:a16="http://schemas.microsoft.com/office/drawing/2014/main" id="{F9B93EE3-F9D7-867C-0318-9110FB710E42}"/>
              </a:ext>
            </a:extLst>
          </p:cNvPr>
          <p:cNvSpPr txBox="1"/>
          <p:nvPr/>
        </p:nvSpPr>
        <p:spPr>
          <a:xfrm>
            <a:off x="7501467" y="953825"/>
            <a:ext cx="1562036" cy="715581"/>
          </a:xfrm>
          <a:prstGeom prst="rect">
            <a:avLst/>
          </a:prstGeom>
          <a:noFill/>
        </p:spPr>
        <p:txBody>
          <a:bodyPr wrap="square">
            <a:spAutoFit/>
          </a:bodyPr>
          <a:lstStyle/>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6.8) MAC</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The data link layer is actually split into the higher LLC, and lower MAC (media access control)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layers.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MAC</a:t>
            </a:r>
            <a:r>
              <a:rPr lang="en-GB" sz="450" kern="100" spc="-46" dirty="0">
                <a:latin typeface="Verdana" panose="020B0604030504040204" pitchFamily="34" charset="0"/>
                <a:ea typeface="Verdana" panose="020B0604030504040204" pitchFamily="34" charset="0"/>
                <a:cs typeface="Courier New" panose="02070309020205020404" pitchFamily="49" charset="0"/>
              </a:rPr>
              <a:t> controls channel access, as a broadcast channel can have multiple receiving hosts and transmissions at the same time (frame collisions).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Station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 a  transmitting on a shared medium. </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MAC Strategies: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 Control</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a frame isn’t received, station retransmits as it pleases.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Fine if low channel utilisation. </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1" name="TextBox 20">
            <a:extLst>
              <a:ext uri="{FF2B5EF4-FFF2-40B4-BE49-F238E27FC236}">
                <a16:creationId xmlns:a16="http://schemas.microsoft.com/office/drawing/2014/main" id="{777EC87B-86A6-34F1-91EF-8495C18B443D}"/>
              </a:ext>
            </a:extLst>
          </p:cNvPr>
          <p:cNvSpPr txBox="1"/>
          <p:nvPr/>
        </p:nvSpPr>
        <p:spPr>
          <a:xfrm>
            <a:off x="7047177" y="1549795"/>
            <a:ext cx="1985370" cy="5909310"/>
          </a:xfrm>
          <a:prstGeom prst="rect">
            <a:avLst/>
          </a:prstGeom>
          <a:noFill/>
        </p:spPr>
        <p:txBody>
          <a:bodyPr wrap="square">
            <a:spAutoFit/>
          </a:bodyPr>
          <a:lstStyle/>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Inefficient when contention is high </a:t>
            </a:r>
            <a:r>
              <a:rPr lang="en-GB" sz="450" kern="100" spc="-46" dirty="0">
                <a:latin typeface="Verdana" panose="020B0604030504040204" pitchFamily="34" charset="0"/>
                <a:ea typeface="Verdana" panose="020B0604030504040204" pitchFamily="34" charset="0"/>
                <a:cs typeface="Courier New" panose="02070309020205020404" pitchFamily="49" charset="0"/>
              </a:rPr>
              <a:t>(many transmitting stations means constant collisions &amp; attempted re-transmissions).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Round Robin: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take turns to transmit. Used in token-based MAC systems.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Reservations: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Stations obtain channel reservations prior to transmitting.  Stations can only transmit for the time interval they have reserved. Requires a system to manage reservations. Used in slotted systems.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Static Channel Allocations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station is allocated a fixed schedule of times it is allowed to transmit. For a shared channel of n stations: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Time Division Multiplexing (TDM):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wait for their time slot to transmit. Station’s transmission rate limited to R/n; R = max channel rate.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Frequency Division Multiplexing: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given a limited frequency band. Each station can use B/n where B = total channel bandwidth. Bad for large n or traffic that is in bursts.</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3) Dynamic Channel Allocation – ALOHA Protocol: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Stations transmit whenever they want to. If a collision occurs, stations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wait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random period of time </a:t>
            </a:r>
            <a:r>
              <a:rPr lang="en-GB" sz="450" kern="100" spc="-46" dirty="0">
                <a:latin typeface="Verdana" panose="020B0604030504040204" pitchFamily="34" charset="0"/>
                <a:ea typeface="Verdana" panose="020B0604030504040204" pitchFamily="34" charset="0"/>
                <a:cs typeface="Courier New" panose="02070309020205020404" pitchFamily="49" charset="0"/>
              </a:rPr>
              <a:t>before attempting to re-transmit.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Low channel efficiency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as there’s a large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vulnerable</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period</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endPar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If a  frame transmission is interrupted by another at any point, the both frames must be re-transmitted (new frames can destroy old frames).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Maximum efficiency of 18% at 50% load.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Slotted ALOHA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Like ALOHA but can only transmit on specific discrete time intervals (slots) (managed by a synchronous global clock).W</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Reduces opportunities for a new frame to collide with an old one.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only collide with exact overlap (contention for a slot)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Maximum efficiency of 36% at 100% load.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For example, if frames are 20s long,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then our discrete time slots are 20, 40, 60, etc. </a:t>
            </a:r>
            <a:r>
              <a:rPr lang="en-GB" sz="450" kern="100" spc="-46" dirty="0">
                <a:latin typeface="Verdana" panose="020B0604030504040204" pitchFamily="34" charset="0"/>
                <a:ea typeface="Verdana" panose="020B0604030504040204" pitchFamily="34" charset="0"/>
                <a:cs typeface="Courier New" panose="02070309020205020404" pitchFamily="49" charset="0"/>
              </a:rPr>
              <a:t>So we can only start transmitting at these time (round near).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Carrier Sense Multiple Access (CSMA)</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Listen before transmitting, transmission only occurs when the channel is idle/free.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Reduces collisions over ALOHA as new frames are not sent during another’s transmission</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2)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Collisions can still occur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due to transmission delay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e.g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two stations see idle channel, start transmitting, or one starts transmitting after another, but signal has yet to reach it).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CSMA/CD Algorithm </a:t>
            </a:r>
            <a:r>
              <a:rPr lang="en-GB" sz="450" kern="100" spc="-46" dirty="0">
                <a:latin typeface="Verdana" panose="020B0604030504040204" pitchFamily="34" charset="0"/>
                <a:ea typeface="Verdana" panose="020B0604030504040204" pitchFamily="34" charset="0"/>
                <a:cs typeface="Courier New" panose="02070309020205020404" pitchFamily="49" charset="0"/>
              </a:rPr>
              <a:t>We can combine CSMA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Collision Detection:</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Used for </a:t>
            </a:r>
            <a:r>
              <a:rPr lang="en-GB" sz="450" kern="100" spc="-46" dirty="0">
                <a:latin typeface="Verdana" panose="020B0604030504040204" pitchFamily="34" charset="0"/>
                <a:ea typeface="Verdana" panose="020B0604030504040204" pitchFamily="34" charset="0"/>
                <a:cs typeface="Courier New" panose="02070309020205020404" pitchFamily="49" charset="0"/>
              </a:rPr>
              <a:t>ethernet where all collisions result in frames being destroyed.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Station listens to channel during transmission to check for collisions.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Transmission stop when collision detected, then sends a</a:t>
            </a:r>
            <a:r>
              <a:rPr lang="en-GB" sz="450" b="1" kern="100" spc="-46" dirty="0">
                <a:latin typeface="Verdana" panose="020B0604030504040204" pitchFamily="34" charset="0"/>
                <a:ea typeface="Verdana" panose="020B0604030504040204" pitchFamily="34" charset="0"/>
                <a:cs typeface="Courier New" panose="02070309020205020404" pitchFamily="49" charset="0"/>
              </a:rPr>
              <a:t> jamming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signal </a:t>
            </a:r>
            <a:r>
              <a:rPr lang="en-GB" sz="450" kern="100" spc="-46" dirty="0">
                <a:latin typeface="Verdana" panose="020B0604030504040204" pitchFamily="34" charset="0"/>
                <a:ea typeface="Verdana" panose="020B0604030504040204" pitchFamily="34" charset="0"/>
                <a:cs typeface="Courier New" panose="02070309020205020404" pitchFamily="49" charset="0"/>
              </a:rPr>
              <a:t>(so other transmitter knows).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Host must transmit long enough to be able to tell the frame has not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been collided.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Hence minimum frame length is 2η where η =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end-to-end transmission delay.</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Collisions are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inevitable</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as there is no central authority controlling transmission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Best effort, frames might be infinitely delayed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Suitable</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for most LANs.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Unacceptable for real-time systems (these require maximum wait time and minimum bandwidth assurances)</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Channel Back-off (we stay back when the channel is busy)</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1-persistent</a:t>
            </a:r>
            <a:r>
              <a:rPr lang="en-GB" sz="450" kern="100" spc="-46" dirty="0">
                <a:latin typeface="Verdana" panose="020B0604030504040204" pitchFamily="34" charset="0"/>
                <a:ea typeface="Verdana" panose="020B0604030504040204" pitchFamily="34" charset="0"/>
                <a:cs typeface="Courier New" panose="02070309020205020404" pitchFamily="49" charset="0"/>
              </a:rPr>
              <a:t> (Aggressive algorithm) Continually check channel.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Transmit as soon as the channel is free. Used by Ethernet.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Non-persistent</a:t>
            </a:r>
            <a:r>
              <a:rPr lang="en-GB" sz="450" kern="100" spc="-46" dirty="0">
                <a:latin typeface="Verdana" panose="020B0604030504040204" pitchFamily="34" charset="0"/>
                <a:ea typeface="Verdana" panose="020B0604030504040204" pitchFamily="34" charset="0"/>
                <a:cs typeface="Courier New" panose="02070309020205020404" pitchFamily="49" charset="0"/>
              </a:rPr>
              <a:t> (Non-Aggressive) Check channel, if idle translate immediately, else wait a random period of time before checking again.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P-persistent </a:t>
            </a:r>
            <a:r>
              <a:rPr lang="en-GB" sz="450" kern="100" spc="-46" dirty="0">
                <a:latin typeface="Verdana" panose="020B0604030504040204" pitchFamily="34" charset="0"/>
                <a:ea typeface="Verdana" panose="020B0604030504040204" pitchFamily="34" charset="0"/>
                <a:cs typeface="Courier New" panose="02070309020205020404" pitchFamily="49" charset="0"/>
              </a:rPr>
              <a:t>Keep checking channel, if free transmit with probability 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Binary Exponential Back Off:</a:t>
            </a:r>
            <a:r>
              <a:rPr lang="en-GB" sz="450" kern="100" spc="-46" dirty="0">
                <a:latin typeface="Verdana" panose="020B0604030504040204" pitchFamily="34" charset="0"/>
                <a:ea typeface="Verdana" panose="020B0604030504040204" pitchFamily="34" charset="0"/>
                <a:cs typeface="Courier New" panose="02070309020205020404" pitchFamily="49" charset="0"/>
              </a:rPr>
              <a:t> We use this when network load is high (contention for channels). Slot length is the minimum frame length. If a collision occurs in transmission, wait 0 or 1 slots before attempting again.  After c collisions, wait 0 to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c-1</a:t>
            </a:r>
            <a:r>
              <a:rPr lang="en-GB" sz="450" kern="100" spc="-46" dirty="0">
                <a:latin typeface="Verdana" panose="020B0604030504040204" pitchFamily="34" charset="0"/>
                <a:ea typeface="Verdana" panose="020B0604030504040204" pitchFamily="34" charset="0"/>
                <a:cs typeface="Courier New" panose="02070309020205020404" pitchFamily="49" charset="0"/>
              </a:rPr>
              <a:t> slots (up to limit of 1023 slots / 10 collisions) High contention → lots of collisions → </a:t>
            </a:r>
            <a:r>
              <a:rPr lang="en-GB" sz="450" b="1" kern="100" spc="-46" dirty="0">
                <a:latin typeface="Verdana" panose="020B0604030504040204" pitchFamily="34" charset="0"/>
                <a:ea typeface="Verdana" panose="020B0604030504040204" pitchFamily="34" charset="0"/>
                <a:cs typeface="Courier New" panose="02070309020205020404" pitchFamily="49" charset="0"/>
              </a:rPr>
              <a:t>binary exponential back-off </a:t>
            </a:r>
            <a:r>
              <a:rPr lang="en-GB" sz="450" kern="100" spc="-46" dirty="0">
                <a:latin typeface="Verdana" panose="020B0604030504040204" pitchFamily="34" charset="0"/>
                <a:ea typeface="Verdana" panose="020B0604030504040204" pitchFamily="34" charset="0"/>
                <a:cs typeface="Courier New" panose="02070309020205020404" pitchFamily="49" charset="0"/>
              </a:rPr>
              <a:t>→ re-transmission attempts spread out → fewer collisions.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Carrier Extension:</a:t>
            </a:r>
            <a:r>
              <a:rPr lang="en-GB" sz="450" kern="100" spc="-46" dirty="0">
                <a:latin typeface="Verdana" panose="020B0604030504040204" pitchFamily="34" charset="0"/>
                <a:ea typeface="Verdana" panose="020B0604030504040204" pitchFamily="34" charset="0"/>
                <a:cs typeface="Courier New" panose="02070309020205020404" pitchFamily="49" charset="0"/>
              </a:rPr>
              <a:t> There is a minimum frame size requirement (to hold channel until bits reach destination), so for some frames an padding is required. This is inefficient as we waste time transmitting the extension.</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Frame Bursting: </a:t>
            </a:r>
            <a:r>
              <a:rPr lang="en-GB" sz="450" kern="100" spc="-46" dirty="0">
                <a:latin typeface="Verdana" panose="020B0604030504040204" pitchFamily="34" charset="0"/>
                <a:ea typeface="Verdana" panose="020B0604030504040204" pitchFamily="34" charset="0"/>
                <a:cs typeface="Courier New" panose="02070309020205020404" pitchFamily="49" charset="0"/>
              </a:rPr>
              <a:t>Rather than padding with an extension, multiple frames are buffered, and packeted together and sent at once.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Superior.</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i="1" kern="100" spc="-46" dirty="0">
                <a:latin typeface="Verdana" panose="020B0604030504040204" pitchFamily="34" charset="0"/>
                <a:ea typeface="Verdana" panose="020B0604030504040204" pitchFamily="34" charset="0"/>
                <a:cs typeface="Courier New" panose="02070309020205020404" pitchFamily="49" charset="0"/>
              </a:rPr>
              <a:t>The following methods actually ensure stations get a turn to transmit: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Medium Access through Token Passing (The Token Ring Idea!!)</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There is a single token, stations can only transmit when they have the token. 1) Token transferred with special token frame.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If a station has the token w/o a frame to send, pass token on immediately.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If a station has the token and a frame to send, it sets timer and transmits until the timer expires or there is no more data to send. Then passes token.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Ethernet became much more popular, and hence this is standard. </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Avoiding Wired Collisions using a Fully Switched Topology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 switch can remove the possibility of collisions by buffering frames and retransmitting when a channel becomes available.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Each channel (ethernet cable) has only two stations (host and switch)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Hosts can transmit simultaneously, switch receives and forwards frames.  3) Maximum cable length determined by signal strength.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Switches</a:t>
            </a:r>
            <a:r>
              <a:rPr lang="en-GB" sz="450" kern="100" spc="-46" dirty="0">
                <a:latin typeface="Verdana" panose="020B0604030504040204" pitchFamily="34" charset="0"/>
                <a:ea typeface="Verdana" panose="020B0604030504040204" pitchFamily="34" charset="0"/>
                <a:cs typeface="Courier New" panose="02070309020205020404" pitchFamily="49" charset="0"/>
              </a:rPr>
              <a:t> act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a:t>
            </a:r>
            <a:r>
              <a:rPr lang="en-GB" sz="450" kern="100" spc="-46" dirty="0">
                <a:latin typeface="Verdana" panose="020B0604030504040204" pitchFamily="34" charset="0"/>
                <a:ea typeface="Verdana" panose="020B0604030504040204" pitchFamily="34" charset="0"/>
                <a:cs typeface="Courier New" panose="02070309020205020404" pitchFamily="49" charset="0"/>
              </a:rPr>
              <a:t>, refreshing the signal to pass it further.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Address Resolution Protocol (ARP)</a:t>
            </a:r>
            <a:r>
              <a:rPr lang="en-GB" sz="450" kern="100" spc="-46" dirty="0">
                <a:latin typeface="Verdana" panose="020B0604030504040204" pitchFamily="34" charset="0"/>
                <a:ea typeface="Verdana" panose="020B0604030504040204" pitchFamily="34" charset="0"/>
                <a:cs typeface="Courier New" panose="02070309020205020404" pitchFamily="49" charset="0"/>
              </a:rPr>
              <a:t> We need IPs to communicate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outsi</a:t>
            </a:r>
            <a:r>
              <a:rPr lang="en-GB" sz="450" b="1" kern="100" spc="-46" dirty="0">
                <a:latin typeface="Verdana" panose="020B0604030504040204" pitchFamily="34" charset="0"/>
                <a:ea typeface="Verdana" panose="020B0604030504040204" pitchFamily="34" charset="0"/>
                <a:cs typeface="Courier New" panose="02070309020205020404" pitchFamily="49" charset="0"/>
              </a:rPr>
              <a:t>-de</a:t>
            </a:r>
            <a:r>
              <a:rPr lang="en-GB" sz="450" kern="100" spc="-46" dirty="0">
                <a:latin typeface="Verdana" panose="020B0604030504040204" pitchFamily="34" charset="0"/>
                <a:ea typeface="Verdana" panose="020B0604030504040204" pitchFamily="34" charset="0"/>
                <a:cs typeface="Courier New" panose="02070309020205020404" pitchFamily="49" charset="0"/>
              </a:rPr>
              <a:t> of our network. Translate IPs </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kern="100" spc="-46" dirty="0">
                <a:latin typeface="Verdana" panose="020B0604030504040204" pitchFamily="34" charset="0"/>
                <a:ea typeface="Verdana" panose="020B0604030504040204" pitchFamily="34" charset="0"/>
                <a:cs typeface="Courier New" panose="02070309020205020404" pitchFamily="49" charset="0"/>
              </a:rPr>
              <a:t> and vice-versa, we use ARP. In summary it is used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discover Network Addresses:</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ARP lets them ask all hosts if they have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given IP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Places ARP Message query in a Data-link frame and broadcasts.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Checks if it has the requested address, if so sends a reply with its MAC Address</a:t>
            </a:r>
          </a:p>
        </p:txBody>
      </p:sp>
      <p:sp>
        <p:nvSpPr>
          <p:cNvPr id="23" name="TextBox 22">
            <a:extLst>
              <a:ext uri="{FF2B5EF4-FFF2-40B4-BE49-F238E27FC236}">
                <a16:creationId xmlns:a16="http://schemas.microsoft.com/office/drawing/2014/main" id="{A2DA3390-C577-D69D-52A6-6878894D7FEA}"/>
              </a:ext>
            </a:extLst>
          </p:cNvPr>
          <p:cNvSpPr txBox="1"/>
          <p:nvPr/>
        </p:nvSpPr>
        <p:spPr>
          <a:xfrm>
            <a:off x="8790486" y="-56341"/>
            <a:ext cx="1839414" cy="7571303"/>
          </a:xfrm>
          <a:prstGeom prst="rect">
            <a:avLst/>
          </a:prstGeom>
          <a:noFill/>
        </p:spPr>
        <p:txBody>
          <a:bodyPr wrap="square">
            <a:spAutoFit/>
          </a:bodyPr>
          <a:lstStyle/>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Receives ARP Message with MAC Address and uses it.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Will forward IP Datagrams (encapsulated in a Data-Link Frame).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Usually also caches the IP → MAC translation </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Optimisations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Caching recent ARP Message replies, having hosts broadcast their IP and MAC address on boot (as a network policy).</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As always, Caches are liable to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Poisoning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Malicious users can send spoof ARP Messages to attempt to associate their MAC Address with a victim’s IP Address and receive their IP Datagrams.</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 Physical Layer</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Network Architects design networks, Engineers set them up.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Patch Panel:</a:t>
            </a:r>
            <a:r>
              <a:rPr lang="en-GB" sz="450" kern="100" spc="-46" dirty="0">
                <a:latin typeface="Verdana" panose="020B0604030504040204" pitchFamily="34" charset="0"/>
                <a:ea typeface="Verdana" panose="020B0604030504040204" pitchFamily="34" charset="0"/>
                <a:cs typeface="Courier New" panose="02070309020205020404" pitchFamily="49" charset="0"/>
              </a:rPr>
              <a:t> Cables from the Computer Lab arrive into there. These link into a Network Switch, or Private Branch Exchange (used for phones unless its IP based, in which case we don’t need PBX)</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7.1) Wire Transmission:</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UTP</a:t>
            </a:r>
            <a:r>
              <a:rPr lang="en-GB" sz="450" kern="100" spc="-46" dirty="0">
                <a:latin typeface="Verdana" panose="020B0604030504040204" pitchFamily="34" charset="0"/>
                <a:ea typeface="Verdana" panose="020B0604030504040204" pitchFamily="34" charset="0"/>
                <a:cs typeface="Courier New" panose="02070309020205020404" pitchFamily="49" charset="0"/>
              </a:rPr>
              <a:t>: Two wires twisted together.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Cheap, twisted pair reduces interference. </a:t>
            </a:r>
            <a:r>
              <a:rPr lang="en-GB" sz="450" kern="100" spc="-46" dirty="0">
                <a:latin typeface="Verdana" panose="020B0604030504040204" pitchFamily="34" charset="0"/>
                <a:ea typeface="Verdana" panose="020B0604030504040204" pitchFamily="34" charset="0"/>
                <a:cs typeface="Courier New" panose="02070309020205020404" pitchFamily="49" charset="0"/>
              </a:rPr>
              <a:t>Used by telephone. CAT:1Mbps, CAT5:100Mbps (10 Base T), CAT6:1000Mbps (100 Base 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0-1MHz,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0.7dB/km at 1KHz,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5µs/km,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Spac</a:t>
            </a:r>
            <a:r>
              <a:rPr lang="en-GB" sz="450" kern="100" spc="-46" dirty="0">
                <a:latin typeface="Verdana" panose="020B0604030504040204" pitchFamily="34" charset="0"/>
                <a:ea typeface="Verdana" panose="020B0604030504040204" pitchFamily="34" charset="0"/>
                <a:cs typeface="Courier New" panose="02070309020205020404" pitchFamily="49" charset="0"/>
              </a:rPr>
              <a:t>: 2km</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Coaxial Cable:</a:t>
            </a:r>
            <a:r>
              <a:rPr lang="en-GB" sz="450" kern="100" spc="-46" dirty="0">
                <a:latin typeface="Verdana" panose="020B0604030504040204" pitchFamily="34" charset="0"/>
                <a:ea typeface="Verdana" panose="020B0604030504040204" pitchFamily="34" charset="0"/>
                <a:cs typeface="Courier New" panose="02070309020205020404" pitchFamily="49" charset="0"/>
              </a:rPr>
              <a:t> Conductors placed concentrically, surrounded by an insulator. (inner conduct circle, outer insulator, outer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conduct).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Good shielding – EM field is between inner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conducter</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and outer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outer</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High bandwidth from range of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freqs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more expensive than UTP.</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0-500MHz,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7dB/km at 10MHz,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4µs/km,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 Spacing</a:t>
            </a:r>
            <a:r>
              <a:rPr lang="en-GB" sz="450" kern="100" spc="-46" dirty="0">
                <a:latin typeface="Verdana" panose="020B0604030504040204" pitchFamily="34" charset="0"/>
                <a:ea typeface="Verdana" panose="020B0604030504040204" pitchFamily="34" charset="0"/>
                <a:cs typeface="Courier New" panose="02070309020205020404" pitchFamily="49" charset="0"/>
              </a:rPr>
              <a:t>: 1-9km</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Fibre Optic: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light and reflection. An optical fibre is 2-125</a:t>
            </a:r>
            <a:r>
              <a:rPr lang="el-GR" sz="450" kern="100" spc="-46" dirty="0">
                <a:latin typeface="Verdana" panose="020B0604030504040204" pitchFamily="34" charset="0"/>
                <a:ea typeface="Verdana" panose="020B0604030504040204" pitchFamily="34" charset="0"/>
                <a:cs typeface="Courier New" panose="02070309020205020404" pitchFamily="49" charset="0"/>
              </a:rPr>
              <a:t> μ</a:t>
            </a:r>
            <a:r>
              <a:rPr lang="en-GB" sz="450" kern="100" spc="-46" dirty="0">
                <a:latin typeface="Verdana" panose="020B0604030504040204" pitchFamily="34" charset="0"/>
                <a:ea typeface="Verdana" panose="020B0604030504040204" pitchFamily="34" charset="0"/>
                <a:cs typeface="Courier New" panose="02070309020205020404" pitchFamily="49" charset="0"/>
              </a:rPr>
              <a:t>m in diameter.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(signal loss) very low</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Very high bandwidth.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Expensive. </a:t>
            </a:r>
            <a:r>
              <a:rPr lang="en-GB" sz="450" kern="100" spc="-46" dirty="0">
                <a:latin typeface="Verdana" panose="020B0604030504040204" pitchFamily="34" charset="0"/>
                <a:ea typeface="Verdana" panose="020B0604030504040204" pitchFamily="34" charset="0"/>
                <a:cs typeface="Courier New" panose="02070309020205020404" pitchFamily="49" charset="0"/>
              </a:rPr>
              <a:t>In 2021 Japanese Researchers reached 1000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Tbps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186-370THz,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0.2-0.5dB/km,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5µs/km,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 Spacing</a:t>
            </a:r>
            <a:r>
              <a:rPr lang="en-GB" sz="450" kern="100" spc="-46" dirty="0">
                <a:latin typeface="Verdana" panose="020B0604030504040204" pitchFamily="34" charset="0"/>
                <a:ea typeface="Verdana" panose="020B0604030504040204" pitchFamily="34" charset="0"/>
                <a:cs typeface="Courier New" panose="02070309020205020404" pitchFamily="49" charset="0"/>
              </a:rPr>
              <a:t>: 30km</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7.2) Wireless Transmission: </a:t>
            </a:r>
            <a:r>
              <a:rPr lang="en-GB" sz="450" kern="100" spc="-46" dirty="0">
                <a:latin typeface="Verdana" panose="020B0604030504040204" pitchFamily="34" charset="0"/>
                <a:ea typeface="Verdana" panose="020B0604030504040204" pitchFamily="34" charset="0"/>
                <a:cs typeface="Courier New" panose="02070309020205020404" pitchFamily="49" charset="0"/>
              </a:rPr>
              <a:t>Done using EM Waves (Radio usually).</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wires (expensive, takes time), Bidirectional Comm., Broadcast (so all receivers see transmission),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Inverse</a:t>
            </a:r>
            <a:r>
              <a:rPr lang="en-GB" sz="450" kern="100" spc="-46" baseline="30000" dirty="0">
                <a:solidFill>
                  <a:srgbClr val="FF0000"/>
                </a:solidFill>
                <a:latin typeface="Verdana" panose="020B0604030504040204" pitchFamily="34" charset="0"/>
                <a:ea typeface="Verdana" panose="020B0604030504040204" pitchFamily="34" charset="0"/>
                <a:cs typeface="Courier New" panose="02070309020205020404" pitchFamily="49" charset="0"/>
              </a:rPr>
              <a:t>2</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law for signal strength, Environment affects signal.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Ways of Representing Information: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Digital</a:t>
            </a:r>
            <a:r>
              <a:rPr lang="en-GB" sz="450" kern="100" spc="-46" dirty="0">
                <a:latin typeface="Verdana" panose="020B0604030504040204" pitchFamily="34" charset="0"/>
                <a:ea typeface="Verdana" panose="020B0604030504040204" pitchFamily="34" charset="0"/>
                <a:cs typeface="Courier New" panose="02070309020205020404" pitchFamily="49" charset="0"/>
              </a:rPr>
              <a:t>: Discrete info, represented by finite states (e.g. 0, 1 Binary).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Analogue: </a:t>
            </a:r>
            <a:r>
              <a:rPr lang="en-GB" sz="450" kern="100" spc="-46" dirty="0">
                <a:latin typeface="Verdana" panose="020B0604030504040204" pitchFamily="34" charset="0"/>
                <a:ea typeface="Verdana" panose="020B0604030504040204" pitchFamily="34" charset="0"/>
                <a:cs typeface="Courier New" panose="02070309020205020404" pitchFamily="49" charset="0"/>
              </a:rPr>
              <a:t>Continuous info – represented by physical changes in state. Voltage and Light Intensity. </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Baud Rate: </a:t>
            </a:r>
            <a:r>
              <a:rPr lang="en-GB" sz="450" kern="100" spc="-46" dirty="0">
                <a:latin typeface="Verdana" panose="020B0604030504040204" pitchFamily="34" charset="0"/>
                <a:ea typeface="Verdana" panose="020B0604030504040204" pitchFamily="34" charset="0"/>
                <a:cs typeface="Courier New" panose="02070309020205020404" pitchFamily="49" charset="0"/>
              </a:rPr>
              <a:t>Symbol (not always 1 bit) rate/second for digital channels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Modem: </a:t>
            </a:r>
            <a:r>
              <a:rPr lang="en-GB" sz="450" kern="100" spc="-46" dirty="0">
                <a:latin typeface="Verdana" panose="020B0604030504040204" pitchFamily="34" charset="0"/>
                <a:ea typeface="Verdana" panose="020B0604030504040204" pitchFamily="34" charset="0"/>
                <a:cs typeface="Courier New" panose="02070309020205020404" pitchFamily="49" charset="0"/>
              </a:rPr>
              <a:t>Implements a digital channel using an analogue channel.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Codec: </a:t>
            </a:r>
            <a:r>
              <a:rPr lang="en-GB" sz="450" kern="100" spc="-46" dirty="0">
                <a:latin typeface="Verdana" panose="020B0604030504040204" pitchFamily="34" charset="0"/>
                <a:ea typeface="Verdana" panose="020B0604030504040204" pitchFamily="34" charset="0"/>
                <a:cs typeface="Courier New" panose="02070309020205020404" pitchFamily="49" charset="0"/>
              </a:rPr>
              <a:t>Implements an analogue channel using a digital channel.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Modems </a:t>
            </a:r>
            <a:r>
              <a:rPr lang="en-GB" sz="450" kern="100" spc="-46" dirty="0">
                <a:latin typeface="Verdana" panose="020B0604030504040204" pitchFamily="34" charset="0"/>
                <a:ea typeface="Verdana" panose="020B0604030504040204" pitchFamily="34" charset="0"/>
                <a:cs typeface="Courier New" panose="02070309020205020404" pitchFamily="49" charset="0"/>
              </a:rPr>
              <a:t>and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Codecs</a:t>
            </a:r>
            <a:r>
              <a:rPr lang="en-GB" sz="450" kern="100" spc="-46" dirty="0">
                <a:latin typeface="Verdana" panose="020B0604030504040204" pitchFamily="34" charset="0"/>
                <a:ea typeface="Verdana" panose="020B0604030504040204" pitchFamily="34" charset="0"/>
                <a:cs typeface="Courier New" panose="02070309020205020404" pitchFamily="49" charset="0"/>
              </a:rPr>
              <a:t> have a DAC (Digital to Analogue Converter) and (ADC) Analogue to Digital Converter.</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7.3) Waves:</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Wavelength</a:t>
            </a:r>
            <a:r>
              <a:rPr lang="en-GB" sz="450" kern="100" spc="-46" dirty="0">
                <a:latin typeface="Verdana" panose="020B0604030504040204" pitchFamily="34" charset="0"/>
                <a:ea typeface="Verdana" panose="020B0604030504040204" pitchFamily="34" charset="0"/>
                <a:cs typeface="Courier New" panose="02070309020205020404" pitchFamily="49" charset="0"/>
              </a:rPr>
              <a:t>: λ Length of a single cycle.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Amplitude:</a:t>
            </a:r>
            <a:r>
              <a:rPr lang="en-GB" sz="450" kern="100" spc="-46" dirty="0">
                <a:latin typeface="Verdana" panose="020B0604030504040204" pitchFamily="34" charset="0"/>
                <a:ea typeface="Verdana" panose="020B0604030504040204" pitchFamily="34" charset="0"/>
                <a:cs typeface="Courier New" panose="02070309020205020404" pitchFamily="49" charset="0"/>
              </a:rPr>
              <a:t> Maximum displacement/strength of the signal.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Period: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The time taken to complete a cycle = 1 / f.</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Frequency:</a:t>
            </a:r>
            <a:r>
              <a:rPr lang="en-GB" sz="450" kern="100" spc="-46" dirty="0">
                <a:latin typeface="Verdana" panose="020B0604030504040204" pitchFamily="34" charset="0"/>
                <a:ea typeface="Verdana" panose="020B0604030504040204" pitchFamily="34" charset="0"/>
                <a:cs typeface="Courier New" panose="02070309020205020404" pitchFamily="49" charset="0"/>
              </a:rPr>
              <a:t> f The number of cycles per second.</a:t>
            </a:r>
          </a:p>
          <a:p>
            <a:r>
              <a:rPr lang="en-GB" sz="450" b="1" kern="100" spc="-46" dirty="0" err="1">
                <a:latin typeface="Verdana" panose="020B0604030504040204" pitchFamily="34" charset="0"/>
                <a:ea typeface="Verdana" panose="020B0604030504040204" pitchFamily="34" charset="0"/>
                <a:cs typeface="Courier New" panose="02070309020205020404" pitchFamily="49" charset="0"/>
              </a:rPr>
              <a:t>Wavespeed</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fλ</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Phase</a:t>
            </a:r>
            <a:r>
              <a:rPr lang="en-GB" sz="450" kern="100" spc="-46" dirty="0">
                <a:latin typeface="Verdana" panose="020B0604030504040204" pitchFamily="34" charset="0"/>
                <a:ea typeface="Verdana" panose="020B0604030504040204" pitchFamily="34" charset="0"/>
                <a:cs typeface="Courier New" panose="02070309020205020404" pitchFamily="49" charset="0"/>
              </a:rPr>
              <a:t>: Two waves with the same f and λ might be offset by the same distance – known as Phase Difference. Max phase difference is </a:t>
            </a:r>
            <a:r>
              <a:rPr lang="el-GR" sz="450" kern="100" spc="-46" dirty="0">
                <a:ea typeface="Verdana" panose="020B0604030504040204" pitchFamily="34" charset="0"/>
                <a:cs typeface="Courier New" panose="02070309020205020404" pitchFamily="49" charset="0"/>
              </a:rPr>
              <a:t>π</a:t>
            </a:r>
            <a:r>
              <a:rPr lang="en-GB" sz="450" kern="100" spc="-46" dirty="0">
                <a:latin typeface="Verdana" panose="020B0604030504040204" pitchFamily="34" charset="0"/>
                <a:ea typeface="Verdana" panose="020B0604030504040204" pitchFamily="34" charset="0"/>
                <a:cs typeface="Courier New" panose="02070309020205020404" pitchFamily="49" charset="0"/>
              </a:rPr>
              <a:t> – where the waves are at exactly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opp</a:t>
            </a:r>
            <a:r>
              <a:rPr lang="en-GB" sz="450" kern="100" spc="-46" dirty="0">
                <a:latin typeface="Verdana" panose="020B0604030504040204" pitchFamily="34" charset="0"/>
                <a:ea typeface="Verdana" panose="020B0604030504040204" pitchFamily="34" charset="0"/>
                <a:cs typeface="Courier New" panose="02070309020205020404" pitchFamily="49" charset="0"/>
              </a:rPr>
              <a:t> displacements everywhere in their cycle. c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fλ</a:t>
            </a:r>
            <a:r>
              <a:rPr lang="en-GB" sz="450" kern="100" spc="-46" dirty="0">
                <a:latin typeface="Verdana" panose="020B0604030504040204" pitchFamily="34" charset="0"/>
                <a:ea typeface="Verdana" panose="020B0604030504040204" pitchFamily="34" charset="0"/>
                <a:cs typeface="Courier New" panose="02070309020205020404" pitchFamily="49" charset="0"/>
              </a:rPr>
              <a:t> for radio transmission. (c = 3*10</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8</a:t>
            </a:r>
            <a:r>
              <a:rPr lang="en-GB" sz="450" kern="100" spc="-46" dirty="0">
                <a:latin typeface="Verdana" panose="020B0604030504040204" pitchFamily="34" charset="0"/>
                <a:ea typeface="Verdana" panose="020B0604030504040204" pitchFamily="34" charset="0"/>
                <a:cs typeface="Courier New" panose="02070309020205020404" pitchFamily="49" charset="0"/>
              </a:rPr>
              <a:t>m)</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copper or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fiiber</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transmission speed usually slows to 2/3 c.</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7.4) Modulation: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Modulation schemes are used to change an information signal into one more suitable for transmission.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Baseband Modulation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Transmit unmodified (for dedicated lines)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Broadband Modulation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a basic carrier signal to encode information. The carrier signal has modifications added to encode information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changing amplitude, frequency/phase - shared lines)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Better Modulation: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To improve the data rate we transmit multiple bits per symbol (in modulation scheme). Use more phase differences, amplitudes. QAM does this by altering phase and amp at the same time, which lets it communicate multiple bits at once.</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7.5) Digital Subscriber Line (DSL):</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used to have 3kHz bandwidth limit on phone lines (intended for human voice). This was removed for a higher bandwidth, but now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noise</a:t>
            </a:r>
            <a:r>
              <a:rPr lang="en-GB" sz="450" kern="100" spc="-46" dirty="0">
                <a:latin typeface="Verdana" panose="020B0604030504040204" pitchFamily="34" charset="0"/>
                <a:ea typeface="Verdana" panose="020B0604030504040204" pitchFamily="34" charset="0"/>
                <a:cs typeface="Courier New" panose="02070309020205020404" pitchFamily="49" charset="0"/>
              </a:rPr>
              <a:t> is a limiting factor.</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7.6) Asymmetric DSL:</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divide our of bandwidth divided into 4000 Hz channels (1.1 MHz = 256 channels). Channel 0: Voice, 1-5 Unused to prevent interference. The rest split into upload, download (more download as used more).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 Splitter</a:t>
            </a:r>
            <a:r>
              <a:rPr lang="en-GB" sz="450" kern="100" spc="-46" dirty="0">
                <a:latin typeface="Verdana" panose="020B0604030504040204" pitchFamily="34" charset="0"/>
                <a:ea typeface="Verdana" panose="020B0604030504040204" pitchFamily="34" charset="0"/>
                <a:cs typeface="Courier New" panose="02070309020205020404" pitchFamily="49" charset="0"/>
              </a:rPr>
              <a:t> splits voice/data.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a:t>
            </a:r>
            <a:r>
              <a:rPr lang="en-GB" sz="450" kern="100" spc="-46" dirty="0">
                <a:latin typeface="Verdana" panose="020B0604030504040204" pitchFamily="34" charset="0"/>
                <a:ea typeface="Verdana" panose="020B0604030504040204" pitchFamily="34" charset="0"/>
                <a:cs typeface="Courier New" panose="02070309020205020404" pitchFamily="49" charset="0"/>
              </a:rPr>
              <a:t> modem performs modulation. </a:t>
            </a:r>
            <a:r>
              <a:rPr lang="en-GB" sz="450" b="1" kern="100" spc="-46" dirty="0">
                <a:latin typeface="Verdana" panose="020B0604030504040204" pitchFamily="34" charset="0"/>
                <a:ea typeface="Verdana" panose="020B0604030504040204" pitchFamily="34" charset="0"/>
                <a:cs typeface="Courier New" panose="02070309020205020404" pitchFamily="49" charset="0"/>
              </a:rPr>
              <a:t>DSL Access Multiplexer </a:t>
            </a:r>
            <a:r>
              <a:rPr lang="en-GB" sz="450" kern="100" spc="-46" dirty="0">
                <a:latin typeface="Verdana" panose="020B0604030504040204" pitchFamily="34" charset="0"/>
                <a:ea typeface="Verdana" panose="020B0604030504040204" pitchFamily="34" charset="0"/>
                <a:cs typeface="Courier New" panose="02070309020205020404" pitchFamily="49" charset="0"/>
              </a:rPr>
              <a:t>(owned by ISP) connects local telephone cables to the ISP. 1)</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ADSL2</a:t>
            </a:r>
            <a:r>
              <a:rPr lang="en-GB" sz="450" kern="100" spc="-46" dirty="0">
                <a:latin typeface="Verdana" panose="020B0604030504040204" pitchFamily="34" charset="0"/>
                <a:ea typeface="Verdana" panose="020B0604030504040204" pitchFamily="34" charset="0"/>
                <a:cs typeface="Courier New" panose="02070309020205020404" pitchFamily="49" charset="0"/>
              </a:rPr>
              <a:t>: 12Mbps, 2.2 MHz 2)</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ADSL2+: </a:t>
            </a:r>
            <a:r>
              <a:rPr lang="en-GB" sz="450" kern="100" spc="-46" dirty="0">
                <a:latin typeface="Verdana" panose="020B0604030504040204" pitchFamily="34" charset="0"/>
                <a:ea typeface="Verdana" panose="020B0604030504040204" pitchFamily="34" charset="0"/>
                <a:cs typeface="Courier New" panose="02070309020205020404" pitchFamily="49" charset="0"/>
              </a:rPr>
              <a:t>12 Mbps, 2.2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More bits per symbol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VDSL:</a:t>
            </a:r>
            <a:r>
              <a:rPr lang="en-GB" sz="450" kern="100" spc="-46" dirty="0">
                <a:latin typeface="Verdana" panose="020B0604030504040204" pitchFamily="34" charset="0"/>
                <a:ea typeface="Verdana" panose="020B0604030504040204" pitchFamily="34" charset="0"/>
                <a:cs typeface="Courier New" panose="02070309020205020404" pitchFamily="49" charset="0"/>
              </a:rPr>
              <a:t> 52 Mbps, 12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Very-high-bit-rate DSL </a:t>
            </a:r>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VDSL2</a:t>
            </a:r>
            <a:r>
              <a:rPr lang="en-GB" sz="450" kern="100" spc="-46" dirty="0">
                <a:latin typeface="Verdana" panose="020B0604030504040204" pitchFamily="34" charset="0"/>
                <a:ea typeface="Verdana" panose="020B0604030504040204" pitchFamily="34" charset="0"/>
                <a:cs typeface="Courier New" panose="02070309020205020404" pitchFamily="49" charset="0"/>
              </a:rPr>
              <a:t> 200Mbps, 30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Currently popular</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8) The Future of Networking: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Faster Networks: </a:t>
            </a:r>
            <a:r>
              <a:rPr lang="en-GB" sz="450" kern="100" spc="-46" dirty="0">
                <a:latin typeface="Verdana" panose="020B0604030504040204" pitchFamily="34" charset="0"/>
                <a:ea typeface="Verdana" panose="020B0604030504040204" pitchFamily="34" charset="0"/>
                <a:cs typeface="Courier New" panose="02070309020205020404" pitchFamily="49" charset="0"/>
              </a:rPr>
              <a:t>Use of ASICs (Application Specific Integrated Circuits) to make faster network switches. Barefoot Networks (purchased by Intel in 2019). They create high speed Ethernet ASICs with a programmable pipeline (using a language called P4). Their Tofino 2 switch can handle 12.8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Tbps</a:t>
            </a:r>
            <a:r>
              <a:rPr lang="en-GB" sz="450" kern="100" spc="-46" dirty="0">
                <a:latin typeface="Verdana" panose="020B0604030504040204" pitchFamily="34" charset="0"/>
                <a:ea typeface="Verdana" panose="020B0604030504040204" pitchFamily="34" charset="0"/>
                <a:cs typeface="Courier New" panose="02070309020205020404" pitchFamily="49" charset="0"/>
              </a:rPr>
              <a:t>. Many other companies such as Cisco also vend ASIC based network gear. Another consideration is using light as a medium for secure communications, better fibre optics.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Faster Wireless: </a:t>
            </a:r>
            <a:r>
              <a:rPr lang="en-GB" sz="450" kern="100" spc="-46" dirty="0">
                <a:latin typeface="Verdana" panose="020B0604030504040204" pitchFamily="34" charset="0"/>
                <a:ea typeface="Verdana" panose="020B0604030504040204" pitchFamily="34" charset="0"/>
                <a:cs typeface="Courier New" panose="02070309020205020404" pitchFamily="49" charset="0"/>
              </a:rPr>
              <a:t>Kumu Networks have developed programmable filters to allow wireless devices to cancel out their own transmissions. This allows full-duplex wireless as wireless devices can receive and transmit simultaneously on a single channel. Scientists in Japan and Germany have developed on terahertz transmitters (1.1 THz).</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Legislation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Net-Neutrality laws in the USA (though can affect the entire world as they affect internet infrastructure) allow ISPs to be selective about services provided for content on the internet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slowing down a competitor’s website, offering special packages allowing access to a limited number of sites).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4)Wireless Mesh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Allowing many wireless devices to form a mesh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network. For example Cisco Meraki allows for networks to self-heal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when parts of the network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switches) fail, by rerouting data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wirelessly.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Software Defined Networking (SDN) and Network Functions Virtualization (NFV)</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 network architecture where applications and services are abstracted from the network infrastructure &amp; control. Useful for containerisation, and being developed by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Nicira</a:t>
            </a:r>
            <a:r>
              <a:rPr lang="en-GB" sz="450" kern="100" spc="-46" dirty="0">
                <a:latin typeface="Verdana" panose="020B0604030504040204" pitchFamily="34" charset="0"/>
                <a:ea typeface="Verdana" panose="020B0604030504040204" pitchFamily="34" charset="0"/>
                <a:cs typeface="Courier New" panose="02070309020205020404" pitchFamily="49" charset="0"/>
              </a:rPr>
              <a:t> (now owned by VMWare), Cisco and others.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6) Web Decentralization</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    The internet has become more centralised around large CDNs such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as Amazon’s, Google’s, and around few large services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facebook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youtube</a:t>
            </a:r>
            <a:r>
              <a:rPr lang="en-GB" sz="450" kern="100" spc="-46" dirty="0">
                <a:latin typeface="Verdana" panose="020B0604030504040204" pitchFamily="34" charset="0"/>
                <a:ea typeface="Verdana" panose="020B0604030504040204" pitchFamily="34" charset="0"/>
                <a:cs typeface="Courier New" panose="02070309020205020404" pitchFamily="49" charset="0"/>
              </a:rPr>
              <a:t>). This is bad for reliability (if a few backbones go down,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large services disappear). New protocols such as IPFS intend to resolve this. Many users can aide decentralisation by using their own domains, storage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instead of google drive,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dropbox</a:t>
            </a:r>
            <a:r>
              <a:rPr lang="en-GB" sz="450" kern="100" spc="-46" dirty="0">
                <a:latin typeface="Verdana" panose="020B0604030504040204" pitchFamily="34" charset="0"/>
                <a:ea typeface="Verdana" panose="020B0604030504040204" pitchFamily="34" charset="0"/>
                <a:cs typeface="Courier New" panose="02070309020205020404" pitchFamily="49" charset="0"/>
              </a:rPr>
              <a:t>) and their own hosting services.</a:t>
            </a:r>
          </a:p>
        </p:txBody>
      </p:sp>
    </p:spTree>
    <p:extLst>
      <p:ext uri="{BB962C8B-B14F-4D97-AF65-F5344CB8AC3E}">
        <p14:creationId xmlns:p14="http://schemas.microsoft.com/office/powerpoint/2010/main" val="1626435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2861</TotalTime>
  <Words>16059</Words>
  <Application>Microsoft Office PowerPoint</Application>
  <PresentationFormat>Custom</PresentationFormat>
  <Paragraphs>630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Gupta</dc:creator>
  <cp:lastModifiedBy>Gupta, Robin</cp:lastModifiedBy>
  <cp:revision>17</cp:revision>
  <dcterms:created xsi:type="dcterms:W3CDTF">2023-04-20T09:49:46Z</dcterms:created>
  <dcterms:modified xsi:type="dcterms:W3CDTF">2023-04-29T14:39:04Z</dcterms:modified>
</cp:coreProperties>
</file>