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01459CF-D04E-47E0-ABCF-0062CEE9798F}">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3A3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napToGrid="0">
      <p:cViewPr>
        <p:scale>
          <a:sx n="300" d="100"/>
          <a:sy n="300" d="100"/>
        </p:scale>
        <p:origin x="-3960" y="-1192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8011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2894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47699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2720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0F9A5-6C07-4BB8-A079-DA68321F71B2}"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8500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60F9A5-6C07-4BB8-A079-DA68321F71B2}" type="datetimeFigureOut">
              <a:rPr lang="en-GB" smtClean="0"/>
              <a:t>14/04/2023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33897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60F9A5-6C07-4BB8-A079-DA68321F71B2}" type="datetimeFigureOut">
              <a:rPr lang="en-GB" smtClean="0"/>
              <a:t>14/04/2023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03966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60F9A5-6C07-4BB8-A079-DA68321F71B2}" type="datetimeFigureOut">
              <a:rPr lang="en-GB" smtClean="0"/>
              <a:t>14/04/2023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17038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0F9A5-6C07-4BB8-A079-DA68321F71B2}" type="datetimeFigureOut">
              <a:rPr lang="en-GB" smtClean="0"/>
              <a:t>14/04/2023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34524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660F9A5-6C07-4BB8-A079-DA68321F71B2}" type="datetimeFigureOut">
              <a:rPr lang="en-GB" smtClean="0"/>
              <a:t>14/04/2023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18426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660F9A5-6C07-4BB8-A079-DA68321F71B2}" type="datetimeFigureOut">
              <a:rPr lang="en-GB" smtClean="0"/>
              <a:t>14/04/2023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3155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3660F9A5-6C07-4BB8-A079-DA68321F71B2}" type="datetimeFigureOut">
              <a:rPr lang="en-GB" smtClean="0"/>
              <a:t>14/04/2023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ABFFBF33-0459-49B8-9716-5DE4A9A67E33}" type="slidenum">
              <a:rPr lang="en-GB" smtClean="0"/>
              <a:t>‹#›</a:t>
            </a:fld>
            <a:endParaRPr lang="en-GB"/>
          </a:p>
        </p:txBody>
      </p:sp>
    </p:spTree>
    <p:extLst>
      <p:ext uri="{BB962C8B-B14F-4D97-AF65-F5344CB8AC3E}">
        <p14:creationId xmlns:p14="http://schemas.microsoft.com/office/powerpoint/2010/main" val="3218834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655CA-11AA-1422-9EFA-408495D4D74E}"/>
              </a:ext>
            </a:extLst>
          </p:cNvPr>
          <p:cNvSpPr txBox="1"/>
          <p:nvPr/>
        </p:nvSpPr>
        <p:spPr>
          <a:xfrm>
            <a:off x="-85725" y="-53975"/>
            <a:ext cx="3839578" cy="2785378"/>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1) The OS</a:t>
            </a:r>
          </a:p>
          <a:p>
            <a:r>
              <a:rPr lang="en-GB" sz="500" kern="100" spc="-43" dirty="0">
                <a:latin typeface="Verdana" panose="020B0604030504040204" pitchFamily="34" charset="0"/>
                <a:ea typeface="Verdana" panose="020B0604030504040204" pitchFamily="34" charset="0"/>
              </a:rPr>
              <a:t>OS provides </a:t>
            </a:r>
            <a:r>
              <a:rPr lang="en-GB" sz="500" b="1" kern="100" spc="-43" dirty="0">
                <a:latin typeface="Verdana" panose="020B0604030504040204" pitchFamily="34" charset="0"/>
                <a:ea typeface="Verdana" panose="020B0604030504040204" pitchFamily="34" charset="0"/>
              </a:rPr>
              <a:t>a clean interface to user apps</a:t>
            </a:r>
            <a:r>
              <a:rPr lang="en-GB" sz="500" kern="100" spc="-43" dirty="0">
                <a:latin typeface="Verdana" panose="020B0604030504040204" pitchFamily="34" charset="0"/>
                <a:ea typeface="Verdana" panose="020B0604030504040204" pitchFamily="34" charset="0"/>
              </a:rPr>
              <a:t>; abstracts away the complex interface of low level hardware devices, so u-apps needn’t be concerned with specific hardware details e.g. RAM type,  by providing </a:t>
            </a:r>
            <a:r>
              <a:rPr lang="en-GB" sz="500" b="1" kern="100" spc="-43" dirty="0">
                <a:latin typeface="Verdana" panose="020B0604030504040204" pitchFamily="34" charset="0"/>
                <a:ea typeface="Verdana" panose="020B0604030504040204" pitchFamily="34" charset="0"/>
              </a:rPr>
              <a:t>high-level abstractions. </a:t>
            </a:r>
            <a:r>
              <a:rPr lang="en-GB" sz="500" kern="100" spc="-43" dirty="0">
                <a:latin typeface="Verdana" panose="020B0604030504040204" pitchFamily="34" charset="0"/>
                <a:ea typeface="Verdana" panose="020B0604030504040204" pitchFamily="34" charset="0"/>
              </a:rPr>
              <a:t>The </a:t>
            </a:r>
            <a:r>
              <a:rPr lang="en-GB" sz="500" b="1" kern="100" spc="-43" dirty="0">
                <a:latin typeface="Verdana" panose="020B0604030504040204" pitchFamily="34" charset="0"/>
                <a:ea typeface="Verdana" panose="020B0604030504040204" pitchFamily="34" charset="0"/>
              </a:rPr>
              <a:t>Kernel </a:t>
            </a:r>
            <a:r>
              <a:rPr lang="en-GB" sz="500" kern="100" spc="-43" dirty="0">
                <a:latin typeface="Verdana" panose="020B0604030504040204" pitchFamily="34" charset="0"/>
                <a:ea typeface="Verdana" panose="020B0604030504040204" pitchFamily="34" charset="0"/>
              </a:rPr>
              <a:t>is part of the OS </a:t>
            </a:r>
            <a:r>
              <a:rPr lang="en-GB" sz="500" b="1" kern="100" spc="-43" dirty="0">
                <a:latin typeface="Verdana" panose="020B0604030504040204" pitchFamily="34" charset="0"/>
                <a:ea typeface="Verdana" panose="020B0604030504040204" pitchFamily="34" charset="0"/>
              </a:rPr>
              <a:t>is always loaded into Memory</a:t>
            </a:r>
            <a:r>
              <a:rPr lang="en-GB" sz="500" kern="100" spc="-43" dirty="0">
                <a:latin typeface="Verdana" panose="020B0604030504040204" pitchFamily="34" charset="0"/>
                <a:ea typeface="Verdana" panose="020B0604030504040204" pitchFamily="34" charset="0"/>
              </a:rPr>
              <a:t>. It runs in a </a:t>
            </a:r>
            <a:r>
              <a:rPr lang="en-GB" sz="500" b="1" kern="100" spc="-43" dirty="0">
                <a:latin typeface="Verdana" panose="020B0604030504040204" pitchFamily="34" charset="0"/>
                <a:ea typeface="Verdana" panose="020B0604030504040204" pitchFamily="34" charset="0"/>
              </a:rPr>
              <a:t>privileged mode</a:t>
            </a:r>
            <a:r>
              <a:rPr lang="en-GB" sz="500" kern="100" spc="-43" dirty="0">
                <a:latin typeface="Verdana" panose="020B0604030504040204" pitchFamily="34" charset="0"/>
                <a:ea typeface="Verdana" panose="020B0604030504040204" pitchFamily="34" charset="0"/>
              </a:rPr>
              <a:t> –access all hardware resources. </a:t>
            </a:r>
          </a:p>
          <a:p>
            <a:r>
              <a:rPr lang="en-GB" sz="500" b="1" u="sng" kern="100" spc="-43" dirty="0">
                <a:latin typeface="Verdana" panose="020B0604030504040204" pitchFamily="34" charset="0"/>
                <a:ea typeface="Verdana" panose="020B0604030504040204" pitchFamily="34" charset="0"/>
              </a:rPr>
              <a:t>1.1) Jobs of the OS: </a:t>
            </a:r>
          </a:p>
          <a:p>
            <a:r>
              <a:rPr lang="en-GB" sz="500" b="1" kern="100" spc="-43" dirty="0">
                <a:latin typeface="Verdana" panose="020B0604030504040204" pitchFamily="34" charset="0"/>
                <a:ea typeface="Verdana" panose="020B0604030504040204" pitchFamily="34" charset="0"/>
              </a:rPr>
              <a:t>1) Managing Resources: </a:t>
            </a:r>
            <a:r>
              <a:rPr lang="en-GB" sz="500" kern="100" spc="-43" dirty="0">
                <a:latin typeface="Verdana" panose="020B0604030504040204" pitchFamily="34" charset="0"/>
                <a:ea typeface="Verdana" panose="020B0604030504040204" pitchFamily="34" charset="0"/>
              </a:rPr>
              <a:t>e.g.</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Processors/ Memory /IO Devices. Resources are limited and must be shared between users. </a:t>
            </a:r>
            <a:r>
              <a:rPr lang="en-GB" sz="500" b="1" kern="100" spc="-43" dirty="0">
                <a:latin typeface="Verdana" panose="020B0604030504040204" pitchFamily="34" charset="0"/>
                <a:ea typeface="Verdana" panose="020B0604030504040204" pitchFamily="34" charset="0"/>
              </a:rPr>
              <a:t>2) Share</a:t>
            </a:r>
            <a:r>
              <a:rPr lang="en-GB" sz="500" kern="100" spc="-43" dirty="0">
                <a:latin typeface="Verdana" panose="020B0604030504040204" pitchFamily="34" charset="0"/>
                <a:ea typeface="Verdana" panose="020B0604030504040204" pitchFamily="34" charset="0"/>
              </a:rPr>
              <a:t>: OSes must share data, programs, hardware between users simultaneously. Done with </a:t>
            </a:r>
            <a:r>
              <a:rPr lang="en-GB" sz="500" b="1" kern="100" spc="-43" dirty="0">
                <a:latin typeface="Verdana" panose="020B0604030504040204" pitchFamily="34" charset="0"/>
                <a:ea typeface="Verdana" panose="020B0604030504040204" pitchFamily="34" charset="0"/>
              </a:rPr>
              <a:t>time and space multiplexing </a:t>
            </a:r>
            <a:r>
              <a:rPr lang="en-GB" sz="500" kern="100" spc="-43" dirty="0">
                <a:latin typeface="Verdana" panose="020B0604030504040204" pitchFamily="34" charset="0"/>
                <a:ea typeface="Verdana" panose="020B0604030504040204" pitchFamily="34" charset="0"/>
              </a:rPr>
              <a:t>(slicing processor time and RAM </a:t>
            </a:r>
            <a:r>
              <a:rPr lang="en-GB" sz="500" kern="100" spc="-43" dirty="0" err="1">
                <a:latin typeface="Verdana" panose="020B0604030504040204" pitchFamily="34" charset="0"/>
                <a:ea typeface="Verdana" panose="020B0604030504040204" pitchFamily="34" charset="0"/>
              </a:rPr>
              <a:t>s.t.</a:t>
            </a:r>
            <a:r>
              <a:rPr lang="en-GB" sz="500" kern="100" spc="-43" dirty="0">
                <a:latin typeface="Verdana" panose="020B0604030504040204" pitchFamily="34" charset="0"/>
                <a:ea typeface="Verdana" panose="020B0604030504040204" pitchFamily="34" charset="0"/>
              </a:rPr>
              <a:t> each user has a piece). Must also offer </a:t>
            </a:r>
            <a:r>
              <a:rPr lang="en-GB" sz="500" b="1" kern="100" spc="-43" dirty="0">
                <a:latin typeface="Verdana" panose="020B0604030504040204" pitchFamily="34" charset="0"/>
                <a:ea typeface="Verdana" panose="020B0604030504040204" pitchFamily="34" charset="0"/>
              </a:rPr>
              <a:t>Resource Allocation</a:t>
            </a:r>
            <a:r>
              <a:rPr lang="en-GB" sz="500" kern="100" spc="-43" dirty="0">
                <a:latin typeface="Verdana" panose="020B0604030504040204" pitchFamily="34" charset="0"/>
                <a:ea typeface="Verdana" panose="020B0604030504040204" pitchFamily="34" charset="0"/>
              </a:rPr>
              <a:t>: Fairly and efficiently use CPU Time, disk space; </a:t>
            </a:r>
            <a:r>
              <a:rPr lang="en-GB" sz="500" b="1" kern="100" spc="-43" dirty="0">
                <a:latin typeface="Verdana" panose="020B0604030504040204" pitchFamily="34" charset="0"/>
                <a:ea typeface="Verdana" panose="020B0604030504040204" pitchFamily="34" charset="0"/>
              </a:rPr>
              <a:t>Mutual Exclusion </a:t>
            </a:r>
            <a:r>
              <a:rPr lang="en-GB" sz="500" kern="100" spc="-43" dirty="0">
                <a:latin typeface="Verdana" panose="020B0604030504040204" pitchFamily="34" charset="0"/>
                <a:ea typeface="Verdana" panose="020B0604030504040204" pitchFamily="34" charset="0"/>
              </a:rPr>
              <a:t>for shared resources; Protect against data corruption. </a:t>
            </a:r>
            <a:r>
              <a:rPr lang="en-GB" sz="500" b="1" kern="100" spc="-43" dirty="0">
                <a:latin typeface="Verdana" panose="020B0604030504040204" pitchFamily="34" charset="0"/>
                <a:ea typeface="Verdana" panose="020B0604030504040204" pitchFamily="34" charset="0"/>
              </a:rPr>
              <a:t>3) Support Concurrency: </a:t>
            </a:r>
            <a:r>
              <a:rPr lang="en-GB" sz="500" kern="100" spc="-43" dirty="0">
                <a:latin typeface="Verdana" panose="020B0604030504040204" pitchFamily="34" charset="0"/>
                <a:ea typeface="Verdana" panose="020B0604030504040204" pitchFamily="34" charset="0"/>
              </a:rPr>
              <a:t>Run multiple activities in parallel. Must be capable of </a:t>
            </a:r>
            <a:r>
              <a:rPr lang="en-GB" sz="500" b="1" kern="100" spc="-43" dirty="0">
                <a:latin typeface="Verdana" panose="020B0604030504040204" pitchFamily="34" charset="0"/>
                <a:ea typeface="Verdana" panose="020B0604030504040204" pitchFamily="34" charset="0"/>
              </a:rPr>
              <a:t>Context Switching</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Ensure Fairness </a:t>
            </a:r>
            <a:r>
              <a:rPr lang="en-GB" sz="500" kern="100" spc="-43" dirty="0">
                <a:latin typeface="Verdana" panose="020B0604030504040204" pitchFamily="34" charset="0"/>
                <a:ea typeface="Verdana" panose="020B0604030504040204" pitchFamily="34" charset="0"/>
              </a:rPr>
              <a:t>– don’t starve processes; prioritise important ones. </a:t>
            </a:r>
            <a:r>
              <a:rPr lang="en-GB" sz="500" b="1" kern="100" spc="-43" dirty="0">
                <a:latin typeface="Verdana" panose="020B0604030504040204" pitchFamily="34" charset="0"/>
                <a:ea typeface="Verdana" panose="020B0604030504040204" pitchFamily="34" charset="0"/>
              </a:rPr>
              <a:t>Offer Safe Concurrency </a:t>
            </a:r>
            <a:r>
              <a:rPr lang="en-GB" sz="500" kern="100" spc="-43" dirty="0">
                <a:latin typeface="Verdana" panose="020B0604030504040204" pitchFamily="34" charset="0"/>
                <a:ea typeface="Verdana" panose="020B0604030504040204" pitchFamily="34" charset="0"/>
              </a:rPr>
              <a:t>with </a:t>
            </a:r>
            <a:r>
              <a:rPr lang="en-GB" sz="500" b="1" kern="100" spc="-43" dirty="0">
                <a:latin typeface="Verdana" panose="020B0604030504040204" pitchFamily="34" charset="0"/>
                <a:ea typeface="Verdana" panose="020B0604030504040204" pitchFamily="34" charset="0"/>
              </a:rPr>
              <a:t>Concurrency Primitives, </a:t>
            </a:r>
            <a:r>
              <a:rPr lang="en-GB" sz="500" kern="100" spc="-43" dirty="0">
                <a:latin typeface="Verdana" panose="020B0604030504040204" pitchFamily="34" charset="0"/>
                <a:ea typeface="Verdana" panose="020B0604030504040204" pitchFamily="34" charset="0"/>
              </a:rPr>
              <a:t>Programs should have their “own space” that is preserved. </a:t>
            </a:r>
            <a:r>
              <a:rPr lang="en-GB" sz="500" b="1" kern="100" spc="-43" dirty="0">
                <a:latin typeface="Verdana" panose="020B0604030504040204" pitchFamily="34" charset="0"/>
                <a:ea typeface="Verdana" panose="020B0604030504040204" pitchFamily="34" charset="0"/>
              </a:rPr>
              <a:t>4) Store Data Well</a:t>
            </a:r>
            <a:r>
              <a:rPr lang="en-GB" sz="500" kern="100" spc="-43" dirty="0">
                <a:latin typeface="Verdana" panose="020B0604030504040204" pitchFamily="34" charset="0"/>
                <a:ea typeface="Verdana" panose="020B0604030504040204" pitchFamily="34" charset="0"/>
              </a:rPr>
              <a:t>: Easy access to files with </a:t>
            </a:r>
            <a:r>
              <a:rPr lang="en-GB" sz="500" b="1" kern="100" spc="-43" dirty="0">
                <a:latin typeface="Verdana" panose="020B0604030504040204" pitchFamily="34" charset="0"/>
                <a:ea typeface="Verdana" panose="020B0604030504040204" pitchFamily="34" charset="0"/>
              </a:rPr>
              <a:t>user-defined names</a:t>
            </a:r>
            <a:r>
              <a:rPr lang="en-GB" sz="500" kern="100" spc="-43" dirty="0">
                <a:latin typeface="Verdana" panose="020B0604030504040204" pitchFamily="34" charset="0"/>
                <a:ea typeface="Verdana" panose="020B0604030504040204" pitchFamily="34" charset="0"/>
              </a:rPr>
              <a:t> by managing directory structures, links, shared disks. </a:t>
            </a:r>
            <a:r>
              <a:rPr lang="en-GB" sz="500" b="1" kern="100" spc="-43" dirty="0">
                <a:latin typeface="Verdana" panose="020B0604030504040204" pitchFamily="34" charset="0"/>
                <a:ea typeface="Verdana" panose="020B0604030504040204" pitchFamily="34" charset="0"/>
              </a:rPr>
              <a:t>Enforce Access Controls</a:t>
            </a:r>
            <a:r>
              <a:rPr lang="en-GB" sz="500" kern="100" spc="-43" dirty="0">
                <a:latin typeface="Verdana" panose="020B0604030504040204" pitchFamily="34" charset="0"/>
                <a:ea typeface="Verdana" panose="020B0604030504040204" pitchFamily="34" charset="0"/>
              </a:rPr>
              <a:t> on read/write/remove/exec /copy perms. </a:t>
            </a:r>
            <a:r>
              <a:rPr lang="en-GB" sz="500" b="1" kern="100" spc="-43" dirty="0">
                <a:latin typeface="Verdana" panose="020B0604030504040204" pitchFamily="34" charset="0"/>
                <a:ea typeface="Verdana" panose="020B0604030504040204" pitchFamily="34" charset="0"/>
              </a:rPr>
              <a:t>Protect against unexpected failures </a:t>
            </a:r>
            <a:r>
              <a:rPr lang="en-GB" sz="500" kern="100" spc="-43" dirty="0" err="1">
                <a:latin typeface="Verdana" panose="020B0604030504040204" pitchFamily="34" charset="0"/>
                <a:ea typeface="Verdana" panose="020B0604030504040204" pitchFamily="34" charset="0"/>
              </a:rPr>
              <a:t>i.e</a:t>
            </a:r>
            <a:r>
              <a:rPr lang="en-GB" sz="500" kern="100" spc="-43" dirty="0">
                <a:latin typeface="Verdana" panose="020B0604030504040204" pitchFamily="34" charset="0"/>
                <a:ea typeface="Verdana" panose="020B0604030504040204" pitchFamily="34" charset="0"/>
              </a:rPr>
              <a:t>:</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with backups. </a:t>
            </a:r>
            <a:r>
              <a:rPr lang="en-GB" sz="500" b="1" kern="100" spc="-43" dirty="0">
                <a:latin typeface="Verdana" panose="020B0604030504040204" pitchFamily="34" charset="0"/>
                <a:ea typeface="Verdana" panose="020B0604030504040204" pitchFamily="34" charset="0"/>
              </a:rPr>
              <a:t>Manage Storage Devices </a:t>
            </a:r>
            <a:r>
              <a:rPr lang="en-GB" sz="500" kern="100" spc="-43" dirty="0">
                <a:latin typeface="Verdana" panose="020B0604030504040204" pitchFamily="34" charset="0"/>
                <a:ea typeface="Verdana" panose="020B0604030504040204" pitchFamily="34" charset="0"/>
              </a:rPr>
              <a:t>by organizing disks into volumes, partitions, RAID. </a:t>
            </a:r>
            <a:r>
              <a:rPr lang="en-GB" sz="500" b="1" kern="100" spc="-43" dirty="0">
                <a:latin typeface="Verdana" panose="020B0604030504040204" pitchFamily="34" charset="0"/>
                <a:ea typeface="Verdana" panose="020B0604030504040204" pitchFamily="34" charset="0"/>
              </a:rPr>
              <a:t>5) Handle non-determinism</a:t>
            </a:r>
            <a:r>
              <a:rPr lang="en-GB" sz="500" kern="100" spc="-43" dirty="0">
                <a:latin typeface="Verdana" panose="020B0604030504040204" pitchFamily="34" charset="0"/>
                <a:ea typeface="Verdana" panose="020B0604030504040204" pitchFamily="34" charset="0"/>
              </a:rPr>
              <a:t>. Also provide </a:t>
            </a:r>
            <a:r>
              <a:rPr lang="en-GB" sz="500" b="1" kern="100" spc="-43" dirty="0">
                <a:latin typeface="Verdana" panose="020B0604030504040204" pitchFamily="34" charset="0"/>
                <a:ea typeface="Verdana" panose="020B0604030504040204" pitchFamily="34" charset="0"/>
              </a:rPr>
              <a:t>Simplified I/O </a:t>
            </a:r>
            <a:r>
              <a:rPr lang="en-GB" sz="500" kern="100" spc="-43" dirty="0">
                <a:latin typeface="Verdana" panose="020B0604030504040204" pitchFamily="34" charset="0"/>
                <a:ea typeface="Verdana" panose="020B0604030504040204" pitchFamily="34" charset="0"/>
              </a:rPr>
              <a:t>(disk/</a:t>
            </a:r>
            <a:r>
              <a:rPr lang="en-GB" sz="500" kern="100" spc="-43" dirty="0" err="1">
                <a:latin typeface="Verdana" panose="020B0604030504040204" pitchFamily="34" charset="0"/>
                <a:ea typeface="Verdana" panose="020B0604030504040204" pitchFamily="34" charset="0"/>
              </a:rPr>
              <a:t>dvd</a:t>
            </a:r>
            <a:r>
              <a:rPr lang="en-GB" sz="500" kern="100" spc="-43" dirty="0">
                <a:latin typeface="Verdana" panose="020B0604030504040204" pitchFamily="34" charset="0"/>
                <a:ea typeface="Verdana" panose="020B0604030504040204" pitchFamily="34" charset="0"/>
              </a:rPr>
              <a:t> or remote file server access – OneDrive), </a:t>
            </a:r>
            <a:r>
              <a:rPr lang="en-GB" sz="500" b="1" kern="100" spc="-43" dirty="0">
                <a:latin typeface="Verdana" panose="020B0604030504040204" pitchFamily="34" charset="0"/>
                <a:ea typeface="Verdana" panose="020B0604030504040204" pitchFamily="34" charset="0"/>
              </a:rPr>
              <a:t>Virtual Memory</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 File Systems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Program Interaction &amp; Communication </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msgs</a:t>
            </a:r>
            <a:r>
              <a:rPr lang="en-GB" sz="500" kern="100" spc="-43" dirty="0">
                <a:latin typeface="Verdana" panose="020B0604030504040204" pitchFamily="34" charset="0"/>
                <a:ea typeface="Verdana" panose="020B0604030504040204" pitchFamily="34" charset="0"/>
              </a:rPr>
              <a:t>, pipes, sockets, shared  mem), </a:t>
            </a:r>
            <a:r>
              <a:rPr lang="en-GB" sz="500" b="1" kern="100" spc="-43" dirty="0">
                <a:latin typeface="Verdana" panose="020B0604030504040204" pitchFamily="34" charset="0"/>
                <a:ea typeface="Verdana" panose="020B0604030504040204" pitchFamily="34" charset="0"/>
              </a:rPr>
              <a:t>Networking, Security, </a:t>
            </a:r>
            <a:r>
              <a:rPr lang="en-GB" sz="500" kern="100" spc="-43" dirty="0">
                <a:latin typeface="Verdana" panose="020B0604030504040204" pitchFamily="34" charset="0"/>
                <a:ea typeface="Verdana" panose="020B0604030504040204" pitchFamily="34" charset="0"/>
              </a:rPr>
              <a:t>a </a:t>
            </a:r>
            <a:r>
              <a:rPr lang="en-GB" sz="500" b="1" kern="100" spc="-43" dirty="0">
                <a:latin typeface="Verdana" panose="020B0604030504040204" pitchFamily="34" charset="0"/>
                <a:ea typeface="Verdana" panose="020B0604030504040204" pitchFamily="34" charset="0"/>
              </a:rPr>
              <a:t>HCI</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Administration and Management</a:t>
            </a:r>
            <a:r>
              <a:rPr lang="en-GB" sz="500" kern="100" spc="-43" dirty="0">
                <a:latin typeface="Verdana" panose="020B0604030504040204" pitchFamily="34" charset="0"/>
                <a:ea typeface="Verdana" panose="020B0604030504040204" pitchFamily="34" charset="0"/>
              </a:rPr>
              <a:t>.</a:t>
            </a:r>
          </a:p>
          <a:p>
            <a:r>
              <a:rPr lang="en-GB" sz="500" b="1" u="sng" kern="100" spc="-43" dirty="0">
                <a:latin typeface="Verdana" panose="020B0604030504040204" pitchFamily="34" charset="0"/>
                <a:ea typeface="Verdana" panose="020B0604030504040204" pitchFamily="34" charset="0"/>
              </a:rPr>
              <a:t>1.2) OS Structures:</a:t>
            </a:r>
          </a:p>
          <a:p>
            <a:r>
              <a:rPr lang="en-GB" sz="500" b="1" kern="100" spc="-43" dirty="0">
                <a:latin typeface="Verdana" panose="020B0604030504040204" pitchFamily="34" charset="0"/>
                <a:ea typeface="Verdana" panose="020B0604030504040204" pitchFamily="34" charset="0"/>
              </a:rPr>
              <a:t>1) Monolithic Kernel: </a:t>
            </a:r>
            <a:r>
              <a:rPr lang="en-GB" sz="500" kern="100" spc="-43" dirty="0">
                <a:latin typeface="Verdana" panose="020B0604030504040204" pitchFamily="34" charset="0"/>
                <a:ea typeface="Verdana" panose="020B0604030504040204" pitchFamily="34" charset="0"/>
              </a:rPr>
              <a:t>Single executable with own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Acts as a single black box.  The structure is not visible but it can be interacted with by pushing parameters to the stack and trapping to kernel mode to exec sys calls. Most popular. </a:t>
            </a:r>
            <a:r>
              <a:rPr lang="en-GB" sz="500" b="1" kern="100" spc="-43" dirty="0">
                <a:latin typeface="Verdana" panose="020B0604030504040204" pitchFamily="34" charset="0"/>
                <a:ea typeface="Verdana" panose="020B0604030504040204" pitchFamily="34" charset="0"/>
              </a:rPr>
              <a:t>Advantages: </a:t>
            </a:r>
            <a:r>
              <a:rPr lang="en-GB" sz="500" kern="100" spc="-43" dirty="0">
                <a:latin typeface="Verdana" panose="020B0604030504040204" pitchFamily="34" charset="0"/>
                <a:ea typeface="Verdana" panose="020B0604030504040204" pitchFamily="34" charset="0"/>
              </a:rPr>
              <a:t>Efficient calls within kernel. Easy to write Kernel Components due to shared mem. </a:t>
            </a:r>
            <a:r>
              <a:rPr lang="en-GB" sz="500" b="1" kern="100" spc="-43" dirty="0">
                <a:latin typeface="Verdana" panose="020B0604030504040204" pitchFamily="34" charset="0"/>
                <a:ea typeface="Verdana" panose="020B0604030504040204" pitchFamily="34" charset="0"/>
              </a:rPr>
              <a:t>Disadvantages: </a:t>
            </a:r>
            <a:r>
              <a:rPr lang="en-GB" sz="500" kern="100" spc="-43" dirty="0">
                <a:latin typeface="Verdana" panose="020B0604030504040204" pitchFamily="34" charset="0"/>
                <a:ea typeface="Verdana" panose="020B0604030504040204" pitchFamily="34" charset="0"/>
              </a:rPr>
              <a:t>Complex design, many interactions. No component protection; system crashes if one component fails. </a:t>
            </a:r>
            <a:r>
              <a:rPr lang="en-GB" sz="500" b="1" kern="100" spc="-43" dirty="0">
                <a:latin typeface="Verdana" panose="020B0604030504040204" pitchFamily="34" charset="0"/>
                <a:ea typeface="Verdana" panose="020B0604030504040204" pitchFamily="34" charset="0"/>
              </a:rPr>
              <a:t>2) Microkernel: </a:t>
            </a:r>
            <a:r>
              <a:rPr lang="en-GB" sz="500" kern="100" spc="-43" dirty="0">
                <a:latin typeface="Verdana" panose="020B0604030504040204" pitchFamily="34" charset="0"/>
                <a:ea typeface="Verdana" panose="020B0604030504040204" pitchFamily="34" charset="0"/>
              </a:rPr>
              <a:t>Small kernels that have functionality in </a:t>
            </a:r>
            <a:r>
              <a:rPr lang="en-GB" sz="500" b="1" kern="100" spc="-43" dirty="0">
                <a:latin typeface="Verdana" panose="020B0604030504040204" pitchFamily="34" charset="0"/>
                <a:ea typeface="Verdana" panose="020B0604030504040204" pitchFamily="34" charset="0"/>
              </a:rPr>
              <a:t>User Level Servers</a:t>
            </a:r>
            <a:r>
              <a:rPr lang="en-GB" sz="500" kern="100" spc="-43" dirty="0">
                <a:latin typeface="Verdana" panose="020B0604030504040204" pitchFamily="34" charset="0"/>
                <a:ea typeface="Verdana" panose="020B0604030504040204" pitchFamily="34" charset="0"/>
              </a:rPr>
              <a:t> (a ULS is a program that runs on a microkernel supporting higher level functionality like networking, </a:t>
            </a:r>
            <a:r>
              <a:rPr lang="en-GB" sz="500" kern="100" spc="-43" dirty="0" err="1">
                <a:latin typeface="Verdana" panose="020B0604030504040204" pitchFamily="34" charset="0"/>
                <a:ea typeface="Verdana" panose="020B0604030504040204" pitchFamily="34" charset="0"/>
              </a:rPr>
              <a:t>filesys</a:t>
            </a:r>
            <a:r>
              <a:rPr lang="en-GB" sz="500" kern="100" spc="-43" dirty="0">
                <a:latin typeface="Verdana" panose="020B0604030504040204" pitchFamily="34" charset="0"/>
                <a:ea typeface="Verdana" panose="020B0604030504040204" pitchFamily="34" charset="0"/>
              </a:rPr>
              <a:t> access, GUIs). Uses Inter-Process Communication (IPC) between servers and have separate servers for device IO, file access, and process scheduling. </a:t>
            </a:r>
            <a:r>
              <a:rPr lang="en-GB" sz="500" b="1" kern="100" spc="-43" dirty="0">
                <a:latin typeface="Verdana" panose="020B0604030504040204" pitchFamily="34" charset="0"/>
                <a:ea typeface="Verdana" panose="020B0604030504040204" pitchFamily="34" charset="0"/>
              </a:rPr>
              <a:t>Advantages:</a:t>
            </a:r>
            <a:r>
              <a:rPr lang="en-GB" sz="500" kern="100" spc="-43" dirty="0">
                <a:latin typeface="Verdana" panose="020B0604030504040204" pitchFamily="34" charset="0"/>
                <a:ea typeface="Verdana" panose="020B0604030504040204" pitchFamily="34" charset="0"/>
              </a:rPr>
              <a:t> Less complex kernel, less error. Servers have clean interfaces. </a:t>
            </a:r>
            <a:r>
              <a:rPr lang="en-GB" sz="500" b="1" kern="100" spc="-43" dirty="0">
                <a:latin typeface="Verdana" panose="020B0604030504040204" pitchFamily="34" charset="0"/>
                <a:ea typeface="Verdana" panose="020B0604030504040204" pitchFamily="34" charset="0"/>
              </a:rPr>
              <a:t>Disadvantages: </a:t>
            </a:r>
            <a:r>
              <a:rPr lang="en-GB" sz="500" kern="100" spc="-43" dirty="0">
                <a:latin typeface="Verdana" panose="020B0604030504040204" pitchFamily="34" charset="0"/>
                <a:ea typeface="Verdana" panose="020B0604030504040204" pitchFamily="34" charset="0"/>
              </a:rPr>
              <a:t>High overhead from IPC within the kernel. </a:t>
            </a:r>
            <a:r>
              <a:rPr lang="en-GB" sz="500" b="1" kern="100" spc="-43" dirty="0">
                <a:latin typeface="Verdana" panose="020B0604030504040204" pitchFamily="34" charset="0"/>
                <a:ea typeface="Verdana" panose="020B0604030504040204" pitchFamily="34" charset="0"/>
              </a:rPr>
              <a:t>3) Hybrid: </a:t>
            </a:r>
            <a:r>
              <a:rPr lang="en-GB" sz="500" kern="100" spc="-43" dirty="0">
                <a:latin typeface="Verdana" panose="020B0604030504040204" pitchFamily="34" charset="0"/>
                <a:ea typeface="Verdana" panose="020B0604030504040204" pitchFamily="34" charset="0"/>
              </a:rPr>
              <a:t>Combines features from both the above. </a:t>
            </a:r>
            <a:r>
              <a:rPr lang="en-GB" sz="500" b="1" kern="100" spc="-43" dirty="0">
                <a:latin typeface="Verdana" panose="020B0604030504040204" pitchFamily="34" charset="0"/>
                <a:ea typeface="Verdana" panose="020B0604030504040204" pitchFamily="34" charset="0"/>
              </a:rPr>
              <a:t>Compromise between clean design and performance overhead</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Advantage: </a:t>
            </a:r>
            <a:r>
              <a:rPr lang="en-GB" sz="500" kern="100" spc="-43" dirty="0">
                <a:latin typeface="Verdana" panose="020B0604030504040204" pitchFamily="34" charset="0"/>
                <a:ea typeface="Verdana" panose="020B0604030504040204" pitchFamily="34" charset="0"/>
              </a:rPr>
              <a:t>More structured design. </a:t>
            </a:r>
            <a:r>
              <a:rPr lang="en-GB" sz="500" b="1" kern="100" spc="-43" dirty="0">
                <a:latin typeface="Verdana" panose="020B0604030504040204" pitchFamily="34" charset="0"/>
                <a:ea typeface="Verdana" panose="020B0604030504040204" pitchFamily="34" charset="0"/>
              </a:rPr>
              <a:t>Disadvantage: </a:t>
            </a:r>
            <a:r>
              <a:rPr lang="en-GB" sz="500" kern="100" spc="-43" dirty="0">
                <a:latin typeface="Verdana" panose="020B0604030504040204" pitchFamily="34" charset="0"/>
                <a:ea typeface="Verdana" panose="020B0604030504040204" pitchFamily="34" charset="0"/>
              </a:rPr>
              <a:t>User-level servers are slower than that of Microkernel</a:t>
            </a:r>
          </a:p>
          <a:p>
            <a:r>
              <a:rPr lang="en-GB" sz="500" b="1" kern="100" spc="-43" dirty="0">
                <a:latin typeface="Verdana" panose="020B0604030504040204" pitchFamily="34" charset="0"/>
                <a:ea typeface="Verdana" panose="020B0604030504040204" pitchFamily="34" charset="0"/>
              </a:rPr>
              <a:t>Linux is Monolithic</a:t>
            </a:r>
            <a:r>
              <a:rPr lang="en-GB" sz="500" kern="100" spc="-43" dirty="0">
                <a:latin typeface="Verdana" panose="020B0604030504040204" pitchFamily="34" charset="0"/>
                <a:ea typeface="Verdana" panose="020B0604030504040204" pitchFamily="34" charset="0"/>
              </a:rPr>
              <a:t>. Linux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 are done by pushing </a:t>
            </a:r>
            <a:r>
              <a:rPr lang="en-GB" sz="500" kern="100" spc="-43" dirty="0" err="1">
                <a:latin typeface="Verdana" panose="020B0604030504040204" pitchFamily="34" charset="0"/>
                <a:ea typeface="Verdana" panose="020B0604030504040204" pitchFamily="34" charset="0"/>
              </a:rPr>
              <a:t>args</a:t>
            </a:r>
            <a:r>
              <a:rPr lang="en-GB" sz="500" kern="100" spc="-43" dirty="0">
                <a:latin typeface="Verdana" panose="020B0604030504040204" pitchFamily="34" charset="0"/>
                <a:ea typeface="Verdana" panose="020B0604030504040204" pitchFamily="34" charset="0"/>
              </a:rPr>
              <a:t> into regs or the stack, and issuing traps to switch from a user context to a kernel context. Linux supports many programs due to the GNU project – Shells, desktop environments and utility programs. </a:t>
            </a:r>
            <a:r>
              <a:rPr lang="en-GB" sz="500" b="1" kern="100" spc="-43" dirty="0">
                <a:latin typeface="Verdana" panose="020B0604030504040204" pitchFamily="34" charset="0"/>
                <a:ea typeface="Verdana" panose="020B0604030504040204" pitchFamily="34" charset="0"/>
              </a:rPr>
              <a:t>Interrupt handlers </a:t>
            </a:r>
            <a:r>
              <a:rPr lang="en-GB" sz="500" kern="100" spc="-43" dirty="0">
                <a:latin typeface="Verdana" panose="020B0604030504040204" pitchFamily="34" charset="0"/>
                <a:ea typeface="Verdana" panose="020B0604030504040204" pitchFamily="34" charset="0"/>
              </a:rPr>
              <a:t>are the main means to interact with devices. They stop </a:t>
            </a:r>
            <a:r>
              <a:rPr lang="en-GB" sz="500" kern="100" spc="-43" dirty="0" err="1">
                <a:latin typeface="Verdana" panose="020B0604030504040204" pitchFamily="34" charset="0"/>
                <a:ea typeface="Verdana" panose="020B0604030504040204" pitchFamily="34" charset="0"/>
              </a:rPr>
              <a:t>curr</a:t>
            </a:r>
            <a:r>
              <a:rPr lang="en-GB" sz="500" kern="100" spc="-43" dirty="0">
                <a:latin typeface="Verdana" panose="020B0604030504040204" pitchFamily="34" charset="0"/>
                <a:ea typeface="Verdana" panose="020B0604030504040204" pitchFamily="34" charset="0"/>
              </a:rPr>
              <a:t> process, save state, start driver and then return to the saved state. The IO scheduler orders disk operations. Linux supports in-kernel components and dynamically loadable modules. </a:t>
            </a:r>
            <a:r>
              <a:rPr lang="en-GB" sz="500" b="1" kern="100" spc="-43" dirty="0">
                <a:latin typeface="Verdana" panose="020B0604030504040204" pitchFamily="34" charset="0"/>
                <a:ea typeface="Verdana" panose="020B0604030504040204" pitchFamily="34" charset="0"/>
              </a:rPr>
              <a:t>Windows is Hybrid: </a:t>
            </a:r>
            <a:r>
              <a:rPr lang="en-GB" sz="500" kern="100" spc="-43" dirty="0">
                <a:latin typeface="Verdana" panose="020B0604030504040204" pitchFamily="34" charset="0"/>
                <a:ea typeface="Verdana" panose="020B0604030504040204" pitchFamily="34" charset="0"/>
              </a:rPr>
              <a:t>The Windows NT kernel consists of two layers: Executive: most services. Kernel: thread scheduling and synchronisation, traps, interrupt handlers, and CPU management.</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Programs are built on top of dynamic code libraries (DLLs), and DLLs implement the OS services in a modular fashion. NTOS provides system calls, loaded from ntoskrnl.exe at boot. Hardware Abstraction Layer (HAL) abstracts out DMA operations, BIOS config, CPU types. Device drivers are loaded into kernel memory and are dynamically linked against NTOS and HAL layers.</a:t>
            </a:r>
          </a:p>
        </p:txBody>
      </p:sp>
      <p:sp>
        <p:nvSpPr>
          <p:cNvPr id="8" name="TextBox 7">
            <a:extLst>
              <a:ext uri="{FF2B5EF4-FFF2-40B4-BE49-F238E27FC236}">
                <a16:creationId xmlns:a16="http://schemas.microsoft.com/office/drawing/2014/main" id="{1124178B-5B6D-6DA7-4CBB-5CDD0182C410}"/>
              </a:ext>
            </a:extLst>
          </p:cNvPr>
          <p:cNvSpPr txBox="1"/>
          <p:nvPr/>
        </p:nvSpPr>
        <p:spPr>
          <a:xfrm>
            <a:off x="-85725" y="2594194"/>
            <a:ext cx="3839578" cy="487825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2) Processes</a:t>
            </a:r>
          </a:p>
          <a:p>
            <a:r>
              <a:rPr lang="en-GB" sz="500" kern="100" spc="-43" dirty="0">
                <a:latin typeface="Verdana" panose="020B0604030504040204" pitchFamily="34" charset="0"/>
                <a:ea typeface="Verdana" panose="020B0604030504040204" pitchFamily="34" charset="0"/>
              </a:rPr>
              <a:t>A process is an instance of a running program. They can be thought of as </a:t>
            </a:r>
            <a:r>
              <a:rPr lang="en-GB" sz="500" b="1" kern="100" spc="-43" dirty="0">
                <a:latin typeface="Verdana" panose="020B0604030504040204" pitchFamily="34" charset="0"/>
                <a:ea typeface="Verdana" panose="020B0604030504040204" pitchFamily="34" charset="0"/>
              </a:rPr>
              <a:t>virtual CPUs </a:t>
            </a:r>
            <a:r>
              <a:rPr lang="en-GB" sz="500" kern="100" spc="-43" dirty="0">
                <a:latin typeface="Verdana" panose="020B0604030504040204" pitchFamily="34" charset="0"/>
                <a:ea typeface="Verdana" panose="020B0604030504040204" pitchFamily="34" charset="0"/>
              </a:rPr>
              <a:t>with their own </a:t>
            </a:r>
            <a:r>
              <a:rPr lang="en-GB" sz="500" b="1" kern="100" spc="-43" dirty="0">
                <a:latin typeface="Verdana" panose="020B0604030504040204" pitchFamily="34" charset="0"/>
                <a:ea typeface="Verdana" panose="020B0604030504040204" pitchFamily="34" charset="0"/>
              </a:rPr>
              <a:t>memory space and state</a:t>
            </a:r>
            <a:r>
              <a:rPr lang="en-GB" sz="500" kern="100" spc="-43" dirty="0">
                <a:latin typeface="Verdana" panose="020B0604030504040204" pitchFamily="34" charset="0"/>
                <a:ea typeface="Verdana" panose="020B0604030504040204" pitchFamily="34" charset="0"/>
              </a:rPr>
              <a:t>. They are useful because: 1) Provide an illusion of Concurrency, 2) Provides isolation between programs, simplifying programming 3) Allow for better resource usage (diff processes use diff resources at specific times) 4) Processes can have multiple threads.</a:t>
            </a:r>
          </a:p>
          <a:p>
            <a:r>
              <a:rPr lang="en-GB" sz="500" b="1" u="sng" kern="100" spc="-43" dirty="0">
                <a:latin typeface="Verdana" panose="020B0604030504040204" pitchFamily="34" charset="0"/>
                <a:ea typeface="Verdana" panose="020B0604030504040204" pitchFamily="34" charset="0"/>
              </a:rPr>
              <a:t>2.1) Time Slicing</a:t>
            </a:r>
          </a:p>
          <a:p>
            <a:r>
              <a:rPr lang="en-GB" sz="500" kern="100" spc="-43" dirty="0">
                <a:latin typeface="Verdana" panose="020B0604030504040204" pitchFamily="34" charset="0"/>
                <a:ea typeface="Verdana" panose="020B0604030504040204" pitchFamily="34" charset="0"/>
              </a:rPr>
              <a:t>The CPU Scheduler provides the ability to support many processes by </a:t>
            </a:r>
            <a:r>
              <a:rPr lang="en-GB" sz="500" b="1" kern="100" spc="-43" dirty="0">
                <a:latin typeface="Verdana" panose="020B0604030504040204" pitchFamily="34" charset="0"/>
                <a:ea typeface="Verdana" panose="020B0604030504040204" pitchFamily="34" charset="0"/>
              </a:rPr>
              <a:t>context switching</a:t>
            </a:r>
            <a:r>
              <a:rPr lang="en-GB" sz="500" kern="100" spc="-43" dirty="0">
                <a:latin typeface="Verdana" panose="020B0604030504040204" pitchFamily="34" charset="0"/>
                <a:ea typeface="Verdana" panose="020B0604030504040204" pitchFamily="34" charset="0"/>
              </a:rPr>
              <a:t> every few ms, so all processes get CPU time. Note True/Pseudo Concurrency and </a:t>
            </a:r>
            <a:r>
              <a:rPr lang="en-GB" sz="500" b="1" kern="100" spc="-43" dirty="0">
                <a:latin typeface="Verdana" panose="020B0604030504040204" pitchFamily="34" charset="0"/>
                <a:ea typeface="Verdana" panose="020B0604030504040204" pitchFamily="34" charset="0"/>
              </a:rPr>
              <a:t>Fairness. Context Switch – </a:t>
            </a:r>
            <a:r>
              <a:rPr lang="en-GB" sz="500" kern="100" spc="-43" dirty="0">
                <a:latin typeface="Verdana" panose="020B0604030504040204" pitchFamily="34" charset="0"/>
                <a:ea typeface="Verdana" panose="020B0604030504040204" pitchFamily="34" charset="0"/>
              </a:rPr>
              <a:t>the processor switches from executing one process to another, in response to </a:t>
            </a:r>
            <a:r>
              <a:rPr lang="en-GB" sz="500" b="1" kern="100" spc="-43" dirty="0">
                <a:latin typeface="Verdana" panose="020B0604030504040204" pitchFamily="34" charset="0"/>
                <a:ea typeface="Verdana" panose="020B0604030504040204" pitchFamily="34" charset="0"/>
              </a:rPr>
              <a:t>interrupts </a:t>
            </a:r>
            <a:r>
              <a:rPr lang="en-GB" sz="500" kern="100" spc="-43" dirty="0">
                <a:latin typeface="Verdana" panose="020B0604030504040204" pitchFamily="34" charset="0"/>
                <a:ea typeface="Verdana" panose="020B0604030504040204" pitchFamily="34" charset="0"/>
              </a:rPr>
              <a:t>(non deterministic event) or after a time slice. </a:t>
            </a:r>
            <a:r>
              <a:rPr lang="en-GB" sz="500" b="1" kern="100" spc="-43" dirty="0">
                <a:latin typeface="Verdana" panose="020B0604030504040204" pitchFamily="34" charset="0"/>
                <a:ea typeface="Verdana" panose="020B0604030504040204" pitchFamily="34" charset="0"/>
              </a:rPr>
              <a:t>PCBs</a:t>
            </a:r>
            <a:r>
              <a:rPr lang="en-GB" sz="500" kern="100" spc="-43" dirty="0">
                <a:latin typeface="Verdana" panose="020B0604030504040204" pitchFamily="34" charset="0"/>
                <a:ea typeface="Verdana" panose="020B0604030504040204" pitchFamily="34" charset="0"/>
              </a:rPr>
              <a:t> store the process state so that we don’t lose data when context switching. </a:t>
            </a:r>
            <a:r>
              <a:rPr lang="en-GB" sz="500" b="1" kern="100" spc="-43" dirty="0">
                <a:latin typeface="Verdana" panose="020B0604030504040204" pitchFamily="34" charset="0"/>
                <a:ea typeface="Verdana" panose="020B0604030504040204" pitchFamily="34" charset="0"/>
              </a:rPr>
              <a:t>Since context switches are expensive </a:t>
            </a:r>
            <a:r>
              <a:rPr lang="en-GB" sz="500" kern="100" spc="-43" dirty="0">
                <a:latin typeface="Verdana" panose="020B0604030504040204" pitchFamily="34" charset="0"/>
                <a:ea typeface="Verdana" panose="020B0604030504040204" pitchFamily="34" charset="0"/>
              </a:rPr>
              <a:t>(must store process state and CPU caches including the TLB are lost) they should be minimized.</a:t>
            </a:r>
          </a:p>
          <a:p>
            <a:r>
              <a:rPr lang="en-GB" sz="500" b="1" u="sng" kern="100" spc="-43" dirty="0">
                <a:latin typeface="Verdana" panose="020B0604030504040204" pitchFamily="34" charset="0"/>
                <a:ea typeface="Verdana" panose="020B0604030504040204" pitchFamily="34" charset="0"/>
              </a:rPr>
              <a:t>2.2) Process Control Block (PCB)</a:t>
            </a:r>
          </a:p>
          <a:p>
            <a:r>
              <a:rPr lang="en-GB" sz="500" kern="100" spc="-43" dirty="0">
                <a:latin typeface="Verdana" panose="020B0604030504040204" pitchFamily="34" charset="0"/>
                <a:ea typeface="Verdana" panose="020B0604030504040204" pitchFamily="34" charset="0"/>
              </a:rPr>
              <a:t>Processes have own virtual CPU, address space (stack &amp; heap), open FDs. This must be preserved after context switches. The PCB stores: </a:t>
            </a:r>
            <a:r>
              <a:rPr lang="en-GB" sz="500" b="1" kern="100" spc="-43" dirty="0">
                <a:latin typeface="Verdana" panose="020B0604030504040204" pitchFamily="34" charset="0"/>
                <a:ea typeface="Verdana" panose="020B0604030504040204" pitchFamily="34" charset="0"/>
              </a:rPr>
              <a:t>1) Registers, 2) Process management info </a:t>
            </a:r>
            <a:r>
              <a:rPr lang="en-GB" sz="500" kern="100" spc="-43" dirty="0">
                <a:latin typeface="Verdana" panose="020B0604030504040204" pitchFamily="34" charset="0"/>
                <a:ea typeface="Verdana" panose="020B0604030504040204" pitchFamily="34" charset="0"/>
              </a:rPr>
              <a:t>(PID, parent process, </a:t>
            </a:r>
            <a:r>
              <a:rPr lang="en-GB" sz="500" kern="100" spc="-43" dirty="0" err="1">
                <a:latin typeface="Verdana" panose="020B0604030504040204" pitchFamily="34" charset="0"/>
                <a:ea typeface="Verdana" panose="020B0604030504040204" pitchFamily="34" charset="0"/>
              </a:rPr>
              <a:t>recent_cpu</a:t>
            </a:r>
            <a:r>
              <a:rPr lang="en-GB" sz="500" kern="100" spc="-43" dirty="0">
                <a:latin typeface="Verdana" panose="020B0604030504040204" pitchFamily="34" charset="0"/>
                <a:ea typeface="Verdana" panose="020B0604030504040204" pitchFamily="34" charset="0"/>
              </a:rPr>
              <a:t>, priority), </a:t>
            </a:r>
            <a:r>
              <a:rPr lang="en-GB" sz="500" b="1" kern="100" spc="-43" dirty="0">
                <a:latin typeface="Verdana" panose="020B0604030504040204" pitchFamily="34" charset="0"/>
                <a:ea typeface="Verdana" panose="020B0604030504040204" pitchFamily="34" charset="0"/>
              </a:rPr>
              <a:t>3) File management info </a:t>
            </a:r>
            <a:r>
              <a:rPr lang="en-GB" sz="500" kern="100" spc="-43" dirty="0">
                <a:latin typeface="Verdana" panose="020B0604030504040204" pitchFamily="34" charset="0"/>
                <a:ea typeface="Verdana" panose="020B0604030504040204" pitchFamily="34" charset="0"/>
              </a:rPr>
              <a:t>(root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working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open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a:t>
            </a:r>
          </a:p>
          <a:p>
            <a:r>
              <a:rPr lang="en-GB" sz="500" b="1" u="sng" kern="100" spc="-43" dirty="0">
                <a:latin typeface="Verdana" panose="020B0604030504040204" pitchFamily="34" charset="0"/>
                <a:ea typeface="Verdana" panose="020B0604030504040204" pitchFamily="34" charset="0"/>
              </a:rPr>
              <a:t>2.3) Process Creation</a:t>
            </a:r>
          </a:p>
          <a:p>
            <a:r>
              <a:rPr lang="en-GB" sz="500" kern="100" spc="-43" dirty="0">
                <a:latin typeface="Verdana" panose="020B0604030504040204" pitchFamily="34" charset="0"/>
                <a:ea typeface="Verdana" panose="020B0604030504040204" pitchFamily="34" charset="0"/>
              </a:rPr>
              <a:t>Two process types: </a:t>
            </a:r>
            <a:r>
              <a:rPr lang="en-GB" sz="500" b="1" kern="100" spc="-43" dirty="0">
                <a:latin typeface="Verdana" panose="020B0604030504040204" pitchFamily="34" charset="0"/>
                <a:ea typeface="Verdana" panose="020B0604030504040204" pitchFamily="34" charset="0"/>
              </a:rPr>
              <a:t>Foreground: </a:t>
            </a:r>
            <a:r>
              <a:rPr lang="en-GB" sz="500" kern="100" spc="-43" dirty="0">
                <a:latin typeface="Verdana" panose="020B0604030504040204" pitchFamily="34" charset="0"/>
                <a:ea typeface="Verdana" panose="020B0604030504040204" pitchFamily="34" charset="0"/>
              </a:rPr>
              <a:t>Process that interact with users, </a:t>
            </a:r>
            <a:r>
              <a:rPr lang="en-GB" sz="500" b="1" kern="100" spc="-43" dirty="0">
                <a:latin typeface="Verdana" panose="020B0604030504040204" pitchFamily="34" charset="0"/>
                <a:ea typeface="Verdana" panose="020B0604030504040204" pitchFamily="34" charset="0"/>
              </a:rPr>
              <a:t>Background: </a:t>
            </a:r>
            <a:r>
              <a:rPr lang="en-GB" sz="500" kern="100" spc="-43" dirty="0">
                <a:latin typeface="Verdana" panose="020B0604030504040204" pitchFamily="34" charset="0"/>
                <a:ea typeface="Verdana" panose="020B0604030504040204" pitchFamily="34" charset="0"/>
              </a:rPr>
              <a:t>Daemons (handle mail, printing requests, networking, etc). Processes are created on startup, by user requests or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a:t>
            </a:r>
            <a:r>
              <a:rPr lang="en-GB" sz="500" b="1" kern="100" spc="-43" dirty="0">
                <a:latin typeface="Verdana" panose="020B0604030504040204" pitchFamily="34" charset="0"/>
                <a:ea typeface="Verdana" panose="020B0604030504040204" pitchFamily="34" charset="0"/>
              </a:rPr>
              <a:t> Process termination </a:t>
            </a:r>
            <a:r>
              <a:rPr lang="en-GB" sz="500" kern="100" spc="-43" dirty="0">
                <a:latin typeface="Verdana" panose="020B0604030504040204" pitchFamily="34" charset="0"/>
                <a:ea typeface="Verdana" panose="020B0604030504040204" pitchFamily="34" charset="0"/>
              </a:rPr>
              <a:t>is caused by </a:t>
            </a:r>
            <a:r>
              <a:rPr lang="en-GB" sz="500" b="1" kern="100" spc="-43" dirty="0">
                <a:latin typeface="Verdana" panose="020B0604030504040204" pitchFamily="34" charset="0"/>
                <a:ea typeface="Verdana" panose="020B0604030504040204" pitchFamily="34" charset="0"/>
              </a:rPr>
              <a:t>1) Normal Completion 2) </a:t>
            </a:r>
            <a:r>
              <a:rPr lang="en-GB" sz="500" b="1" kern="100" spc="-43" dirty="0" err="1">
                <a:latin typeface="Verdana" panose="020B0604030504040204" pitchFamily="34" charset="0"/>
                <a:ea typeface="Verdana" panose="020B0604030504040204" pitchFamily="34" charset="0"/>
              </a:rPr>
              <a:t>Syscalls</a:t>
            </a:r>
            <a:r>
              <a:rPr lang="en-GB" sz="500" b="1" kern="100" spc="-43" dirty="0">
                <a:latin typeface="Verdana" panose="020B0604030504040204" pitchFamily="34" charset="0"/>
                <a:ea typeface="Verdana" panose="020B0604030504040204" pitchFamily="34" charset="0"/>
              </a:rPr>
              <a:t> </a:t>
            </a:r>
            <a:r>
              <a:rPr lang="en-GB" sz="500" kern="100" spc="-43" dirty="0">
                <a:latin typeface="Courier New" panose="02070309020205020404" pitchFamily="49" charset="0"/>
                <a:ea typeface="Verdana" panose="020B0604030504040204" pitchFamily="34" charset="0"/>
                <a:cs typeface="Courier New" panose="02070309020205020404" pitchFamily="49" charset="0"/>
              </a:rPr>
              <a:t>exit()/</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ExitProcess</a:t>
            </a:r>
            <a:r>
              <a:rPr lang="en-GB" sz="500" kern="100" spc="-43" dirty="0">
                <a:latin typeface="Courier New" panose="02070309020205020404" pitchFamily="49" charset="0"/>
                <a:ea typeface="Verdana" panose="020B0604030504040204" pitchFamily="34" charset="0"/>
                <a:cs typeface="Courier New" panose="02070309020205020404" pitchFamily="49" charset="0"/>
              </a:rPr>
              <a:t>()</a:t>
            </a:r>
            <a:r>
              <a:rPr lang="en-GB" sz="500" b="1" kern="100" spc="-43" dirty="0">
                <a:latin typeface="Verdana" panose="020B0604030504040204" pitchFamily="34" charset="0"/>
                <a:ea typeface="Verdana" panose="020B0604030504040204" pitchFamily="34" charset="0"/>
              </a:rPr>
              <a:t>3) Abnormally 4) Aborted </a:t>
            </a:r>
            <a:r>
              <a:rPr lang="en-GB" sz="500" kern="100" spc="-43" dirty="0">
                <a:latin typeface="Verdana" panose="020B0604030504040204" pitchFamily="34" charset="0"/>
                <a:ea typeface="Verdana" panose="020B0604030504040204" pitchFamily="34" charset="0"/>
              </a:rPr>
              <a:t>(SIGQUIT) </a:t>
            </a:r>
            <a:r>
              <a:rPr lang="en-GB" sz="500" b="1" kern="100" spc="-43" dirty="0">
                <a:latin typeface="Verdana" panose="020B0604030504040204" pitchFamily="34" charset="0"/>
                <a:ea typeface="Verdana" panose="020B0604030504040204" pitchFamily="34" charset="0"/>
              </a:rPr>
              <a:t>5) Never </a:t>
            </a:r>
            <a:r>
              <a:rPr lang="en-GB" sz="500" kern="100" spc="-43" dirty="0">
                <a:latin typeface="Verdana" panose="020B0604030504040204" pitchFamily="34" charset="0"/>
                <a:ea typeface="Verdana" panose="020B0604030504040204" pitchFamily="34" charset="0"/>
              </a:rPr>
              <a:t>(servers).</a:t>
            </a:r>
          </a:p>
          <a:p>
            <a:r>
              <a:rPr lang="en-GB" sz="500" kern="100" spc="-43" dirty="0">
                <a:latin typeface="Verdana" panose="020B0604030504040204" pitchFamily="34" charset="0"/>
                <a:ea typeface="Verdana" panose="020B0604030504040204" pitchFamily="34" charset="0"/>
              </a:rPr>
              <a:t>In UNIX we have </a:t>
            </a:r>
            <a:r>
              <a:rPr lang="en-GB" sz="500" b="1" kern="100" spc="-43" dirty="0">
                <a:latin typeface="Verdana" panose="020B0604030504040204" pitchFamily="34" charset="0"/>
                <a:ea typeface="Verdana" panose="020B0604030504040204" pitchFamily="34" charset="0"/>
              </a:rPr>
              <a:t>Process Hierarchies </a:t>
            </a:r>
            <a:r>
              <a:rPr lang="en-GB" sz="500" kern="100" spc="-43" dirty="0">
                <a:latin typeface="Verdana" panose="020B0604030504040204" pitchFamily="34" charset="0"/>
                <a:ea typeface="Verdana" panose="020B0604030504040204" pitchFamily="34" charset="0"/>
              </a:rPr>
              <a:t>– parent / child, etc. Windows instead gives a handle token to the parent when it spawns a new process.</a:t>
            </a:r>
          </a:p>
          <a:p>
            <a:r>
              <a:rPr lang="en-GB" sz="500" b="1" u="sng" kern="100" spc="-43" dirty="0">
                <a:latin typeface="Verdana" panose="020B0604030504040204" pitchFamily="34" charset="0"/>
                <a:ea typeface="Verdana" panose="020B0604030504040204" pitchFamily="34" charset="0"/>
              </a:rPr>
              <a:t>2.4) Processes in UNIX</a:t>
            </a:r>
          </a:p>
          <a:p>
            <a:r>
              <a:rPr lang="en-GB" sz="500" dirty="0">
                <a:latin typeface="Verdana" panose="020B0604030504040204" pitchFamily="34" charset="0"/>
                <a:ea typeface="Verdana" panose="020B0604030504040204" pitchFamily="34" charset="0"/>
              </a:rPr>
              <a:t>1)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fork</a:t>
            </a:r>
            <a:r>
              <a:rPr lang="en-GB" sz="500" b="1" i="0" u="none" strike="noStrike" dirty="0">
                <a:solidFill>
                  <a:srgbClr val="9900FF"/>
                </a:solidFill>
                <a:effectLst/>
                <a:latin typeface="Courier New" panose="02070309020205020404" pitchFamily="49" charset="0"/>
              </a:rPr>
              <a:t>(void)</a:t>
            </a:r>
            <a:r>
              <a:rPr lang="en-GB" sz="500" kern="100" spc="-43" dirty="0">
                <a:latin typeface="Verdana" panose="020B0604030504040204" pitchFamily="34" charset="0"/>
                <a:ea typeface="Verdana" panose="020B0604030504040204" pitchFamily="34" charset="0"/>
              </a:rPr>
              <a:t>creates a new child process by copying the parent process and its resources. The child begins executing concurrently with its parent. Fork returns the child PID in the parent, or -1 if it failed, and 0 in the child. </a:t>
            </a:r>
          </a:p>
          <a:p>
            <a:pPr rtl="0">
              <a:spcBef>
                <a:spcPts val="0"/>
              </a:spcBef>
              <a:spcAft>
                <a:spcPts val="0"/>
              </a:spcAft>
            </a:pPr>
            <a:r>
              <a:rPr lang="en-GB" sz="500" kern="100" spc="-43" dirty="0">
                <a:latin typeface="Verdana" panose="020B0604030504040204" pitchFamily="34" charset="0"/>
                <a:ea typeface="Verdana" panose="020B0604030504040204" pitchFamily="34" charset="0"/>
              </a:rPr>
              <a:t>2)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0000FF"/>
                </a:solidFill>
                <a:effectLst/>
                <a:latin typeface="Courier New" panose="02070309020205020404" pitchFamily="49" charset="0"/>
              </a:rPr>
              <a:t>execve</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 </a:t>
            </a:r>
            <a:r>
              <a:rPr lang="en-GB" sz="500" b="1" i="0" u="none" strike="noStrike" dirty="0">
                <a:solidFill>
                  <a:srgbClr val="B45F06"/>
                </a:solidFill>
                <a:effectLst/>
                <a:latin typeface="Courier New" panose="02070309020205020404" pitchFamily="49" charset="0"/>
              </a:rPr>
              <a:t>*path, </a:t>
            </a:r>
            <a:r>
              <a:rPr lang="en-GB" sz="500" b="1" i="0" u="none" strike="noStrike" dirty="0">
                <a:solidFill>
                  <a:srgbClr val="9900FF"/>
                </a:solidFill>
                <a:effectLst/>
                <a:latin typeface="Courier New" panose="02070309020205020404" pitchFamily="49" charset="0"/>
              </a:rPr>
              <a:t>char </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argv</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char</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envp</a:t>
            </a:r>
            <a:r>
              <a:rPr lang="en-GB" sz="500" b="1" i="0" u="none" strike="noStrike" dirty="0">
                <a:solidFill>
                  <a:srgbClr val="B45F06"/>
                </a:solidFill>
                <a:effectLst/>
                <a:latin typeface="Courier New" panose="02070309020205020404" pitchFamily="49" charset="0"/>
              </a:rPr>
              <a:t>[])</a:t>
            </a:r>
            <a:r>
              <a:rPr lang="en-GB" sz="500" dirty="0"/>
              <a:t> </a:t>
            </a:r>
            <a:r>
              <a:rPr lang="en-GB" sz="500" b="1" i="0" u="none" strike="noStrike" dirty="0" err="1">
                <a:solidFill>
                  <a:srgbClr val="0000FF"/>
                </a:solidFill>
                <a:effectLst/>
                <a:latin typeface="Courier New" panose="02070309020205020404" pitchFamily="49" charset="0"/>
              </a:rPr>
              <a:t>execve</a:t>
            </a:r>
            <a:r>
              <a:rPr lang="en-GB" sz="500" b="1" i="0" u="none" strike="noStrike" dirty="0">
                <a:solidFill>
                  <a:srgbClr val="0000FF"/>
                </a:solidFill>
                <a:effectLst/>
                <a:latin typeface="Courier New" panose="02070309020205020404" pitchFamily="49" charset="0"/>
              </a:rPr>
              <a:t> </a:t>
            </a:r>
            <a:r>
              <a:rPr lang="en-GB" sz="500" kern="100" spc="-43" dirty="0">
                <a:latin typeface="Verdana" panose="020B0604030504040204" pitchFamily="34" charset="0"/>
                <a:ea typeface="Verdana" panose="020B0604030504040204" pitchFamily="34" charset="0"/>
              </a:rPr>
              <a:t>executes a command. Instead of copying a parent process a completely new process is made. </a:t>
            </a:r>
            <a:r>
              <a:rPr lang="en-GB" sz="500" b="1" kern="100" spc="-43" dirty="0">
                <a:latin typeface="Verdana" panose="020B0604030504040204" pitchFamily="34" charset="0"/>
                <a:ea typeface="Verdana" panose="020B0604030504040204" pitchFamily="34" charset="0"/>
              </a:rPr>
              <a:t>path </a:t>
            </a:r>
            <a:r>
              <a:rPr lang="en-GB" sz="500" kern="100" spc="-43" dirty="0">
                <a:latin typeface="Verdana" panose="020B0604030504040204" pitchFamily="34" charset="0"/>
                <a:ea typeface="Verdana" panose="020B0604030504040204" pitchFamily="34" charset="0"/>
              </a:rPr>
              <a:t>is the full pathname of the process to be executed, </a:t>
            </a:r>
            <a:r>
              <a:rPr lang="en-GB" sz="500" b="1" kern="100" spc="-43" dirty="0" err="1">
                <a:latin typeface="Verdana" panose="020B0604030504040204" pitchFamily="34" charset="0"/>
                <a:ea typeface="Verdana" panose="020B0604030504040204" pitchFamily="34" charset="0"/>
              </a:rPr>
              <a:t>argv</a:t>
            </a:r>
            <a:r>
              <a:rPr lang="en-GB" sz="500" kern="100" spc="-43" dirty="0">
                <a:latin typeface="Verdana" panose="020B0604030504040204" pitchFamily="34" charset="0"/>
                <a:ea typeface="Verdana" panose="020B0604030504040204" pitchFamily="34" charset="0"/>
              </a:rPr>
              <a:t> the list of arguments to be passed to the program. </a:t>
            </a:r>
            <a:r>
              <a:rPr lang="en-GB" sz="500" b="1" kern="100" spc="-43" dirty="0" err="1">
                <a:latin typeface="Verdana" panose="020B0604030504040204" pitchFamily="34" charset="0"/>
                <a:ea typeface="Verdana" panose="020B0604030504040204" pitchFamily="34" charset="0"/>
              </a:rPr>
              <a:t>envp</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is a list of environment variables.</a:t>
            </a:r>
          </a:p>
          <a:p>
            <a:pPr rtl="0">
              <a:spcBef>
                <a:spcPts val="0"/>
              </a:spcBef>
              <a:spcAft>
                <a:spcPts val="0"/>
              </a:spcAft>
            </a:pPr>
            <a:r>
              <a:rPr lang="en-GB" sz="500" kern="100" spc="-43" dirty="0">
                <a:latin typeface="Verdana" panose="020B0604030504040204" pitchFamily="34" charset="0"/>
                <a:ea typeface="Verdana" panose="020B0604030504040204" pitchFamily="34" charset="0"/>
              </a:rPr>
              <a:t>3)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0000FF"/>
                </a:solidFill>
                <a:effectLst/>
                <a:latin typeface="Courier New" panose="02070309020205020404" pitchFamily="49" charset="0"/>
              </a:rPr>
              <a:t>waitpid</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pid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B45F06"/>
                </a:solidFill>
                <a:effectLst/>
                <a:latin typeface="Courier New" panose="02070309020205020404" pitchFamily="49" charset="0"/>
              </a:rPr>
              <a:t>options)</a:t>
            </a:r>
            <a:r>
              <a:rPr lang="en-GB" sz="500" kern="100" spc="-43" dirty="0">
                <a:latin typeface="Verdana" panose="020B0604030504040204" pitchFamily="34" charset="0"/>
                <a:ea typeface="Verdana" panose="020B0604030504040204" pitchFamily="34" charset="0"/>
              </a:rPr>
              <a:t>suspends execution of the calling process.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=-1, then we wait for any child,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=0, we wait for a child in the same process group as the caller,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 = -gid we wait for any child with process group gid. The return value is the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 of the terminated child process, or 0 if WNOHANG was set in options, or -1 on error (with </a:t>
            </a:r>
            <a:r>
              <a:rPr lang="en-GB" sz="500" kern="100" spc="-43" dirty="0" err="1">
                <a:latin typeface="Verdana" panose="020B0604030504040204" pitchFamily="34" charset="0"/>
                <a:ea typeface="Verdana" panose="020B0604030504040204" pitchFamily="34" charset="0"/>
              </a:rPr>
              <a:t>errno</a:t>
            </a:r>
            <a:r>
              <a:rPr lang="en-GB" sz="500" kern="100" spc="-43" dirty="0">
                <a:latin typeface="Verdana" panose="020B0604030504040204" pitchFamily="34" charset="0"/>
                <a:ea typeface="Verdana" panose="020B0604030504040204" pitchFamily="34" charset="0"/>
              </a:rPr>
              <a:t> set to indicate the error). </a:t>
            </a:r>
          </a:p>
          <a:p>
            <a:pPr rtl="0">
              <a:spcBef>
                <a:spcPts val="0"/>
              </a:spcBef>
              <a:spcAft>
                <a:spcPts val="0"/>
              </a:spcAft>
            </a:pPr>
            <a:r>
              <a:rPr lang="en-GB" sz="500" kern="100" spc="-43" dirty="0">
                <a:latin typeface="Verdana" panose="020B0604030504040204" pitchFamily="34" charset="0"/>
                <a:ea typeface="Verdana" panose="020B0604030504040204" pitchFamily="34" charset="0"/>
              </a:rPr>
              <a:t>4)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exit</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status)</a:t>
            </a:r>
            <a:r>
              <a:rPr lang="en-GB" sz="500" kern="100" spc="-43" dirty="0">
                <a:latin typeface="Verdana" panose="020B0604030504040204" pitchFamily="34" charset="0"/>
                <a:ea typeface="Verdana" panose="020B0604030504040204" pitchFamily="34" charset="0"/>
              </a:rPr>
              <a:t>terminates the calling process, returning the exit status to the parent process (</a:t>
            </a:r>
            <a:r>
              <a:rPr lang="en-GB" sz="500" kern="100" spc="-43" dirty="0" err="1">
                <a:latin typeface="Verdana" panose="020B0604030504040204" pitchFamily="34" charset="0"/>
                <a:ea typeface="Verdana" panose="020B0604030504040204" pitchFamily="34" charset="0"/>
              </a:rPr>
              <a:t>i.e</a:t>
            </a:r>
            <a:r>
              <a:rPr lang="en-GB" sz="500" kern="100" spc="-43" dirty="0">
                <a:latin typeface="Verdana" panose="020B0604030504040204" pitchFamily="34" charset="0"/>
                <a:ea typeface="Verdana" panose="020B0604030504040204" pitchFamily="34" charset="0"/>
              </a:rPr>
              <a:t>: through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a:t>
            </a:r>
            <a:r>
              <a:rPr lang="en-GB" sz="500" b="0" i="0" u="none" strike="noStrike" dirty="0">
                <a:solidFill>
                  <a:srgbClr val="000000"/>
                </a:solidFill>
                <a:effectLst/>
                <a:latin typeface="Arial" panose="020B0604020202020204" pitchFamily="34" charset="0"/>
              </a:rPr>
              <a:t> in </a:t>
            </a:r>
            <a:r>
              <a:rPr lang="en-GB" sz="500" b="1" i="0" u="none" strike="noStrike" dirty="0" err="1">
                <a:solidFill>
                  <a:srgbClr val="0000FF"/>
                </a:solidFill>
                <a:effectLst/>
                <a:latin typeface="Courier New" panose="02070309020205020404" pitchFamily="49" charset="0"/>
              </a:rPr>
              <a:t>waitpid</a:t>
            </a:r>
            <a:r>
              <a:rPr lang="en-GB" sz="500" b="0" i="0" u="none" strike="noStrike" dirty="0">
                <a:solidFill>
                  <a:srgbClr val="000000"/>
                </a:solidFill>
                <a:effectLst/>
                <a:latin typeface="Arial" panose="020B0604020202020204" pitchFamily="34"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kill</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pid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sig)</a:t>
            </a:r>
            <a:r>
              <a:rPr lang="en-GB" sz="600"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sends signal sig to process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a:t>
            </a:r>
            <a:endParaRPr lang="en-GB" sz="800" kern="100" spc="-43" dirty="0">
              <a:latin typeface="Verdana" panose="020B0604030504040204" pitchFamily="34" charset="0"/>
              <a:ea typeface="Verdana" panose="020B0604030504040204" pitchFamily="34" charset="0"/>
            </a:endParaRPr>
          </a:p>
          <a:p>
            <a:pPr rtl="0">
              <a:spcBef>
                <a:spcPts val="0"/>
              </a:spcBef>
              <a:spcAft>
                <a:spcPts val="0"/>
              </a:spcAft>
            </a:pPr>
            <a:r>
              <a:rPr lang="en-GB" sz="500" kern="100" spc="-43" dirty="0">
                <a:latin typeface="Verdana" panose="020B0604030504040204" pitchFamily="34" charset="0"/>
                <a:ea typeface="Verdana" panose="020B0604030504040204" pitchFamily="34" charset="0"/>
              </a:rPr>
              <a:t>5) Windows uses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CreateProcess</a:t>
            </a:r>
            <a:r>
              <a:rPr lang="en-GB" sz="500" kern="100" spc="-43" dirty="0">
                <a:latin typeface="Verdana" panose="020B0604030504040204" pitchFamily="34" charset="0"/>
                <a:ea typeface="Verdana" panose="020B0604030504040204" pitchFamily="34" charset="0"/>
              </a:rPr>
              <a:t> which is the equivalent of a UNIX </a:t>
            </a:r>
            <a:r>
              <a:rPr lang="en-GB" sz="500" kern="100" spc="-43" dirty="0">
                <a:latin typeface="Courier New" panose="02070309020205020404" pitchFamily="49" charset="0"/>
                <a:ea typeface="Verdana" panose="020B0604030504040204" pitchFamily="34" charset="0"/>
                <a:cs typeface="Courier New" panose="02070309020205020404" pitchFamily="49" charset="0"/>
              </a:rPr>
              <a:t>fork</a:t>
            </a:r>
            <a:r>
              <a:rPr lang="en-GB" sz="500" kern="100" spc="-43" dirty="0">
                <a:latin typeface="Verdana" panose="020B0604030504040204" pitchFamily="34" charset="0"/>
                <a:ea typeface="Verdana" panose="020B0604030504040204" pitchFamily="34" charset="0"/>
              </a:rPr>
              <a:t> followed by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execve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CreateProcess</a:t>
            </a:r>
            <a:r>
              <a:rPr lang="en-GB" sz="500" kern="100" spc="-43" dirty="0">
                <a:latin typeface="Verdana" panose="020B0604030504040204" pitchFamily="34" charset="0"/>
                <a:ea typeface="Verdana" panose="020B0604030504040204" pitchFamily="34" charset="0"/>
              </a:rPr>
              <a:t> is an alias of </a:t>
            </a:r>
            <a:r>
              <a:rPr lang="en-GB" sz="500" kern="100" spc="-43" dirty="0" err="1">
                <a:latin typeface="Verdana" panose="020B0604030504040204" pitchFamily="34" charset="0"/>
                <a:ea typeface="Verdana" panose="020B0604030504040204" pitchFamily="34" charset="0"/>
              </a:rPr>
              <a:t>CreateProcessA</a:t>
            </a:r>
            <a:r>
              <a:rPr lang="en-GB" sz="500" kern="100" spc="-43" dirty="0">
                <a:latin typeface="Verdana" panose="020B0604030504040204" pitchFamily="34" charset="0"/>
                <a:ea typeface="Verdana" panose="020B0604030504040204" pitchFamily="34" charset="0"/>
              </a:rPr>
              <a:t> which has many arguments.</a:t>
            </a:r>
          </a:p>
          <a:p>
            <a:pPr rtl="0">
              <a:spcBef>
                <a:spcPts val="0"/>
              </a:spcBef>
              <a:spcAft>
                <a:spcPts val="0"/>
              </a:spcAft>
            </a:pPr>
            <a:r>
              <a:rPr lang="en-GB" sz="500" b="1" u="sng" kern="100" spc="-43" dirty="0">
                <a:latin typeface="Verdana" panose="020B0604030504040204" pitchFamily="34" charset="0"/>
                <a:ea typeface="Verdana" panose="020B0604030504040204" pitchFamily="34" charset="0"/>
              </a:rPr>
              <a:t>2.5) Process Communication</a:t>
            </a:r>
          </a:p>
          <a:p>
            <a:r>
              <a:rPr lang="en-GB" sz="500" kern="100" spc="-43" dirty="0">
                <a:latin typeface="Verdana" panose="020B0604030504040204" pitchFamily="34" charset="0"/>
                <a:ea typeface="Verdana" panose="020B0604030504040204" pitchFamily="34" charset="0"/>
              </a:rPr>
              <a:t>Processes can </a:t>
            </a:r>
            <a:r>
              <a:rPr lang="en-GB" sz="500" b="1" kern="100" spc="-43" dirty="0">
                <a:latin typeface="Verdana" panose="020B0604030504040204" pitchFamily="34" charset="0"/>
                <a:ea typeface="Verdana" panose="020B0604030504040204" pitchFamily="34" charset="0"/>
              </a:rPr>
              <a:t>communicate in many ways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Files, Signals (UNIX), Events and Exceptions (Windows), Pipes, Sockets, Shared Memory and Semaphores. In </a:t>
            </a:r>
            <a:r>
              <a:rPr lang="en-GB" sz="500" b="1" kern="100" spc="-43" dirty="0">
                <a:latin typeface="Verdana" panose="020B0604030504040204" pitchFamily="34" charset="0"/>
                <a:ea typeface="Verdana" panose="020B0604030504040204" pitchFamily="34" charset="0"/>
              </a:rPr>
              <a:t>UNIX</a:t>
            </a:r>
            <a:r>
              <a:rPr lang="en-GB" sz="500" kern="100" spc="-43" dirty="0">
                <a:latin typeface="Verdana" panose="020B0604030504040204" pitchFamily="34" charset="0"/>
                <a:ea typeface="Verdana" panose="020B0604030504040204" pitchFamily="34" charset="0"/>
              </a:rPr>
              <a:t>: Signals are an IPC Mechanism. They notify a process when an event has occurred and are delivered similarly to how interrupts are. A </a:t>
            </a:r>
            <a:r>
              <a:rPr lang="en-GB" sz="500" b="1" kern="100" spc="-43" dirty="0">
                <a:latin typeface="Verdana" panose="020B0604030504040204" pitchFamily="34" charset="0"/>
                <a:ea typeface="Verdana" panose="020B0604030504040204" pitchFamily="34" charset="0"/>
              </a:rPr>
              <a:t>process requires permissions </a:t>
            </a:r>
            <a:r>
              <a:rPr lang="en-GB" sz="500" kern="100" spc="-43" dirty="0">
                <a:latin typeface="Verdana" panose="020B0604030504040204" pitchFamily="34" charset="0"/>
                <a:ea typeface="Verdana" panose="020B0604030504040204" pitchFamily="34" charset="0"/>
              </a:rPr>
              <a:t>to send signals to another process (or must have matching user ID), but the kernel can send signals to any process. </a:t>
            </a:r>
            <a:r>
              <a:rPr lang="en-GB" sz="500" b="1" kern="100" spc="-43" dirty="0">
                <a:latin typeface="Verdana" panose="020B0604030504040204" pitchFamily="34" charset="0"/>
                <a:ea typeface="Verdana" panose="020B0604030504040204" pitchFamily="34" charset="0"/>
              </a:rPr>
              <a:t>Signals are generated </a:t>
            </a:r>
            <a:r>
              <a:rPr lang="en-GB" sz="500" kern="100" spc="-43" dirty="0">
                <a:latin typeface="Verdana" panose="020B0604030504040204" pitchFamily="34" charset="0"/>
                <a:ea typeface="Verdana" panose="020B0604030504040204" pitchFamily="34" charset="0"/>
              </a:rPr>
              <a:t>when an exception occurs, when the kernel wants to notify a process of an event, in response to certain key commands, or the kill </a:t>
            </a:r>
            <a:r>
              <a:rPr lang="en-GB" sz="500" kern="100" spc="-43" dirty="0" err="1">
                <a:latin typeface="Verdana" panose="020B0604030504040204" pitchFamily="34" charset="0"/>
                <a:ea typeface="Verdana" panose="020B0604030504040204" pitchFamily="34" charset="0"/>
              </a:rPr>
              <a:t>syscall</a:t>
            </a:r>
            <a:r>
              <a:rPr lang="en-GB" sz="500" kern="100" spc="-43" dirty="0">
                <a:latin typeface="Verdana" panose="020B0604030504040204" pitchFamily="34" charset="0"/>
                <a:ea typeface="Verdana" panose="020B0604030504040204" pitchFamily="34" charset="0"/>
              </a:rPr>
              <a:t>. UNIX has many signals, examples include SIGPIPE (floating point exception), SIGKILL (kill prog), SIGBUS (bus error), and SIGSEGV (</a:t>
            </a:r>
            <a:r>
              <a:rPr lang="en-GB" sz="500" kern="100" spc="-43" dirty="0" err="1">
                <a:latin typeface="Verdana" panose="020B0604030504040204" pitchFamily="34" charset="0"/>
                <a:ea typeface="Verdana" panose="020B0604030504040204" pitchFamily="34" charset="0"/>
              </a:rPr>
              <a:t>segfault</a:t>
            </a:r>
            <a:r>
              <a:rPr lang="en-GB" sz="500" kern="100" spc="-43" dirty="0">
                <a:latin typeface="Verdana" panose="020B0604030504040204" pitchFamily="34" charset="0"/>
                <a:ea typeface="Verdana" panose="020B0604030504040204" pitchFamily="34" charset="0"/>
              </a:rPr>
              <a:t>). The default response to most signals is to terminate the process but we could also ignore the signal or handle it with a </a:t>
            </a:r>
            <a:r>
              <a:rPr lang="en-GB" sz="500" b="1" kern="100" spc="-43" dirty="0">
                <a:latin typeface="Verdana" panose="020B0604030504040204" pitchFamily="34" charset="0"/>
                <a:ea typeface="Verdana" panose="020B0604030504040204" pitchFamily="34" charset="0"/>
              </a:rPr>
              <a:t>signal handler: </a:t>
            </a:r>
            <a:endParaRPr lang="en-GB" sz="500" kern="100" spc="-43" dirty="0">
              <a:latin typeface="Verdana" panose="020B0604030504040204" pitchFamily="34" charset="0"/>
              <a:ea typeface="Verdana" panose="020B0604030504040204" pitchFamily="34" charset="0"/>
            </a:endParaRPr>
          </a:p>
          <a:p>
            <a:r>
              <a:rPr lang="en-GB" sz="500" dirty="0">
                <a:solidFill>
                  <a:srgbClr val="B21E00"/>
                </a:solidFill>
                <a:latin typeface="Courier New" panose="02070309020205020404" pitchFamily="49" charset="0"/>
                <a:cs typeface="Courier New" panose="02070309020205020404" pitchFamily="49" charset="0"/>
              </a:rPr>
              <a:t>#include &lt;</a:t>
            </a:r>
            <a:r>
              <a:rPr lang="en-GB" sz="500" dirty="0" err="1">
                <a:solidFill>
                  <a:srgbClr val="B21E00"/>
                </a:solidFill>
                <a:latin typeface="Courier New" panose="02070309020205020404" pitchFamily="49" charset="0"/>
                <a:cs typeface="Courier New" panose="02070309020205020404" pitchFamily="49" charset="0"/>
              </a:rPr>
              <a:t>signal.h</a:t>
            </a:r>
            <a:r>
              <a:rPr lang="en-GB" sz="500" dirty="0">
                <a:solidFill>
                  <a:srgbClr val="B21E00"/>
                </a:solidFill>
                <a:latin typeface="Courier New" panose="02070309020205020404" pitchFamily="49" charset="0"/>
                <a:cs typeface="Courier New" panose="02070309020205020404" pitchFamily="49" charset="0"/>
              </a:rPr>
              <a:t>&gt;</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B21E00"/>
                </a:solidFill>
                <a:latin typeface="Courier New" panose="02070309020205020404" pitchFamily="49" charset="0"/>
                <a:cs typeface="Courier New" panose="02070309020205020404" pitchFamily="49" charset="0"/>
              </a:rPr>
              <a:t>#include &lt;</a:t>
            </a:r>
            <a:r>
              <a:rPr lang="en-GB" sz="500" dirty="0" err="1">
                <a:solidFill>
                  <a:srgbClr val="B21E00"/>
                </a:solidFill>
                <a:latin typeface="Courier New" panose="02070309020205020404" pitchFamily="49" charset="0"/>
                <a:cs typeface="Courier New" panose="02070309020205020404" pitchFamily="49" charset="0"/>
              </a:rPr>
              <a:t>stdio.h</a:t>
            </a:r>
            <a:r>
              <a:rPr lang="en-GB" sz="500" dirty="0">
                <a:solidFill>
                  <a:srgbClr val="B21E00"/>
                </a:solidFill>
                <a:latin typeface="Courier New" panose="02070309020205020404" pitchFamily="49" charset="0"/>
                <a:cs typeface="Courier New" panose="02070309020205020404" pitchFamily="49" charset="0"/>
              </a:rPr>
              <a:t>&gt;</a:t>
            </a:r>
            <a:r>
              <a:rPr lang="en-GB" sz="500" dirty="0">
                <a:solidFill>
                  <a:srgbClr val="000000"/>
                </a:solidFill>
                <a:latin typeface="Courier New" panose="02070309020205020404" pitchFamily="49" charset="0"/>
                <a:cs typeface="Courier New" panose="02070309020205020404" pitchFamily="49" charset="0"/>
              </a:rPr>
              <a:t> </a:t>
            </a:r>
          </a:p>
          <a:p>
            <a:r>
              <a:rPr lang="en-GB" sz="500" dirty="0">
                <a:solidFill>
                  <a:srgbClr val="9D00EC"/>
                </a:solidFill>
                <a:latin typeface="Courier New" panose="02070309020205020404" pitchFamily="49" charset="0"/>
                <a:cs typeface="Courier New" panose="02070309020205020404" pitchFamily="49" charset="0"/>
              </a:rPr>
              <a:t>void</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0030F2"/>
                </a:solidFill>
                <a:latin typeface="Courier New" panose="02070309020205020404" pitchFamily="49" charset="0"/>
                <a:cs typeface="Courier New" panose="02070309020205020404" pitchFamily="49" charset="0"/>
              </a:rPr>
              <a:t>sigint_handler</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B21E00"/>
                </a:solidFill>
                <a:latin typeface="Courier New" panose="02070309020205020404" pitchFamily="49" charset="0"/>
                <a:cs typeface="Courier New" panose="02070309020205020404" pitchFamily="49" charset="0"/>
              </a:rPr>
              <a:t> sig)</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fprintf</a:t>
            </a:r>
            <a:r>
              <a:rPr lang="en-GB" sz="500" dirty="0">
                <a:solidFill>
                  <a:srgbClr val="000000"/>
                </a:solidFill>
                <a:latin typeface="Courier New" panose="02070309020205020404" pitchFamily="49" charset="0"/>
                <a:cs typeface="Courier New" panose="02070309020205020404" pitchFamily="49" charset="0"/>
              </a:rPr>
              <a:t>(</a:t>
            </a:r>
            <a:r>
              <a:rPr lang="en-GB" sz="500" dirty="0">
                <a:solidFill>
                  <a:srgbClr val="B21E00"/>
                </a:solidFill>
                <a:latin typeface="Courier New" panose="02070309020205020404" pitchFamily="49" charset="0"/>
                <a:cs typeface="Courier New" panose="02070309020205020404" pitchFamily="49" charset="0"/>
              </a:rPr>
              <a:t>stderr</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008200"/>
                </a:solidFill>
                <a:latin typeface="Courier New" panose="02070309020205020404" pitchFamily="49" charset="0"/>
                <a:cs typeface="Courier New" panose="02070309020205020404" pitchFamily="49" charset="0"/>
              </a:rPr>
              <a:t>" =&gt; SIGINT caught!\n"</a:t>
            </a:r>
            <a:r>
              <a:rPr lang="en-GB" sz="500" dirty="0">
                <a:solidFill>
                  <a:srgbClr val="000000"/>
                </a:solidFill>
                <a:latin typeface="Courier New" panose="02070309020205020404" pitchFamily="49" charset="0"/>
                <a:cs typeface="Courier New" panose="02070309020205020404" pitchFamily="49" charset="0"/>
              </a:rPr>
              <a:t>); } </a:t>
            </a:r>
          </a:p>
          <a:p>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0030F2"/>
                </a:solidFill>
                <a:latin typeface="Courier New" panose="02070309020205020404" pitchFamily="49" charset="0"/>
                <a:cs typeface="Courier New" panose="02070309020205020404" pitchFamily="49" charset="0"/>
              </a:rPr>
              <a:t>main</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B21E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argc</a:t>
            </a:r>
            <a:r>
              <a:rPr lang="en-GB" sz="500" dirty="0">
                <a:solidFill>
                  <a:srgbClr val="B21E00"/>
                </a:solidFill>
                <a:latin typeface="Courier New" panose="02070309020205020404" pitchFamily="49" charset="0"/>
                <a:cs typeface="Courier New" panose="02070309020205020404" pitchFamily="49" charset="0"/>
              </a:rPr>
              <a:t>, </a:t>
            </a:r>
            <a:r>
              <a:rPr lang="en-GB" sz="500" dirty="0">
                <a:solidFill>
                  <a:srgbClr val="9D00EC"/>
                </a:solidFill>
                <a:latin typeface="Courier New" panose="02070309020205020404" pitchFamily="49" charset="0"/>
                <a:cs typeface="Courier New" panose="02070309020205020404" pitchFamily="49" charset="0"/>
              </a:rPr>
              <a:t>char</a:t>
            </a:r>
            <a:r>
              <a:rPr lang="en-GB" sz="500" dirty="0">
                <a:solidFill>
                  <a:srgbClr val="B21E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argv</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000000"/>
                </a:solidFill>
                <a:latin typeface="Courier New" panose="02070309020205020404" pitchFamily="49" charset="0"/>
                <a:cs typeface="Courier New" panose="02070309020205020404" pitchFamily="49" charset="0"/>
              </a:rPr>
              <a:t> { signal(SIGINT, </a:t>
            </a:r>
            <a:r>
              <a:rPr lang="en-GB" sz="500" dirty="0" err="1">
                <a:solidFill>
                  <a:srgbClr val="000000"/>
                </a:solidFill>
                <a:latin typeface="Courier New" panose="02070309020205020404" pitchFamily="49" charset="0"/>
                <a:cs typeface="Courier New" panose="02070309020205020404" pitchFamily="49" charset="0"/>
              </a:rPr>
              <a:t>sigint_handler</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9D00EC"/>
                </a:solidFill>
                <a:latin typeface="Courier New" panose="02070309020205020404" pitchFamily="49" charset="0"/>
                <a:cs typeface="Courier New" panose="02070309020205020404" pitchFamily="49" charset="0"/>
              </a:rPr>
              <a:t>while</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B21E00"/>
                </a:solidFill>
                <a:latin typeface="Courier New" panose="02070309020205020404" pitchFamily="49" charset="0"/>
                <a:cs typeface="Courier New" panose="02070309020205020404" pitchFamily="49" charset="0"/>
              </a:rPr>
              <a:t>1</a:t>
            </a:r>
            <a:r>
              <a:rPr lang="en-GB" sz="500" dirty="0">
                <a:solidFill>
                  <a:srgbClr val="000000"/>
                </a:solidFill>
                <a:latin typeface="Courier New" panose="02070309020205020404" pitchFamily="49" charset="0"/>
                <a:cs typeface="Courier New" panose="02070309020205020404" pitchFamily="49" charset="0"/>
              </a:rPr>
              <a:t>) {}</a:t>
            </a:r>
            <a:r>
              <a:rPr lang="en-GB" sz="500" kern="100" spc="-43"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2.6) UNIX Pipes</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A pipe connects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stdout</a:t>
            </a:r>
            <a:r>
              <a:rPr lang="en-GB" sz="500" kern="100" spc="-43" dirty="0">
                <a:latin typeface="Verdana" panose="020B0604030504040204" pitchFamily="34" charset="0"/>
                <a:ea typeface="Verdana" panose="020B0604030504040204" pitchFamily="34" charset="0"/>
                <a:cs typeface="Courier New" panose="02070309020205020404" pitchFamily="49" charset="0"/>
              </a:rPr>
              <a:t> of one process into the stdin of another. This grants one-way communication channel between processes.</a:t>
            </a:r>
          </a:p>
          <a:p>
            <a:pPr rtl="0">
              <a:spcBef>
                <a:spcPts val="0"/>
              </a:spcBef>
              <a:spcAft>
                <a:spcPts val="0"/>
              </a:spcAft>
            </a:pPr>
            <a:r>
              <a:rPr lang="en-GB" sz="500" kern="100" spc="-43" dirty="0">
                <a:latin typeface="Verdana" panose="020B0604030504040204" pitchFamily="34" charset="0"/>
                <a:ea typeface="Verdana" panose="020B0604030504040204" pitchFamily="34" charset="0"/>
                <a:cs typeface="Courier New" panose="02070309020205020404" pitchFamily="49" charset="0"/>
              </a:rPr>
              <a:t>Two types of pipes: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Unnamed: </a:t>
            </a:r>
            <a:r>
              <a:rPr lang="en-GB" sz="500" kern="100" spc="-43" dirty="0">
                <a:latin typeface="Verdana" panose="020B0604030504040204" pitchFamily="34" charset="0"/>
                <a:ea typeface="Verdana" panose="020B0604030504040204" pitchFamily="34" charset="0"/>
                <a:cs typeface="Courier New" panose="02070309020205020404" pitchFamily="49" charset="0"/>
              </a:rPr>
              <a:t>created, used and destroyed in the lifetime of a process.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pipe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[2])</a:t>
            </a:r>
            <a:r>
              <a:rPr lang="en-GB" sz="500" dirty="0"/>
              <a:t> </a:t>
            </a:r>
            <a:r>
              <a:rPr lang="en-GB" sz="500" b="1" i="0" u="none" strike="noStrike" dirty="0">
                <a:solidFill>
                  <a:srgbClr val="0000FF"/>
                </a:solidFill>
                <a:effectLst/>
                <a:latin typeface="Courier New" panose="02070309020205020404" pitchFamily="49" charset="0"/>
              </a:rPr>
              <a:t>pipe</a:t>
            </a:r>
            <a:r>
              <a:rPr lang="en-GB" sz="500" b="0" i="0" u="none" strike="noStrike" dirty="0">
                <a:solidFill>
                  <a:srgbClr val="000000"/>
                </a:solidFill>
                <a:effectLst/>
                <a:latin typeface="Arial" panose="020B0604020202020204" pitchFamily="34" charset="0"/>
              </a:rPr>
              <a:t> takes two file descriptors: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[0]</a:t>
            </a:r>
            <a:r>
              <a:rPr lang="en-GB" sz="500" b="0" i="0" u="none" strike="noStrike" dirty="0">
                <a:solidFill>
                  <a:srgbClr val="000000"/>
                </a:solidFill>
                <a:effectLst/>
                <a:latin typeface="Arial" panose="020B0604020202020204" pitchFamily="34" charset="0"/>
              </a:rPr>
              <a:t>: the read end of the pipe (sender should close).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[1]</a:t>
            </a:r>
            <a:r>
              <a:rPr lang="en-GB" sz="500" b="0" i="0" u="none" strike="noStrike" dirty="0">
                <a:solidFill>
                  <a:srgbClr val="000000"/>
                </a:solidFill>
                <a:effectLst/>
                <a:latin typeface="Arial" panose="020B0604020202020204" pitchFamily="34" charset="0"/>
              </a:rPr>
              <a:t>: the write end of the pipe (receiver should close). </a:t>
            </a:r>
            <a:r>
              <a:rPr lang="en-GB" sz="500" dirty="0">
                <a:solidFill>
                  <a:srgbClr val="000000"/>
                </a:solidFill>
                <a:latin typeface="Arial" panose="020B0604020202020204" pitchFamily="34" charset="0"/>
              </a:rPr>
              <a:t>I</a:t>
            </a:r>
            <a:r>
              <a:rPr lang="en-GB" sz="500" b="0" i="0" u="none" strike="noStrike" dirty="0">
                <a:solidFill>
                  <a:srgbClr val="000000"/>
                </a:solidFill>
                <a:effectLst/>
                <a:latin typeface="Arial" panose="020B0604020202020204" pitchFamily="34" charset="0"/>
              </a:rPr>
              <a:t>f a receiver reads from an empty pipe, it blocks until data is written at the other end. If the sender writes to a full pipe, it blocks until the data is read at the other end and the pipe is cleared. </a:t>
            </a:r>
            <a:r>
              <a:rPr lang="en-GB" sz="500" b="1" dirty="0">
                <a:solidFill>
                  <a:srgbClr val="000000"/>
                </a:solidFill>
                <a:latin typeface="Arial" panose="020B0604020202020204" pitchFamily="34" charset="0"/>
              </a:rPr>
              <a:t>2</a:t>
            </a:r>
            <a:r>
              <a:rPr lang="en-GB" sz="500" b="1" kern="100" spc="-43" dirty="0">
                <a:latin typeface="Verdana" panose="020B0604030504040204" pitchFamily="34" charset="0"/>
                <a:ea typeface="Verdana" panose="020B0604030504040204" pitchFamily="34" charset="0"/>
                <a:cs typeface="Courier New" panose="02070309020205020404" pitchFamily="49" charset="0"/>
              </a:rPr>
              <a:t>) Named (FIFOs): </a:t>
            </a:r>
            <a:r>
              <a:rPr lang="en-GB" sz="500" kern="100" spc="-43" dirty="0">
                <a:latin typeface="Verdana" panose="020B0604030504040204" pitchFamily="34" charset="0"/>
                <a:ea typeface="Verdana" panose="020B0604030504040204" pitchFamily="34" charset="0"/>
                <a:cs typeface="Courier New" panose="02070309020205020404" pitchFamily="49" charset="0"/>
              </a:rPr>
              <a:t>Persistent pipes that outlive the process that created them. Stored on the file system, can be opened like a regular file. More efficient than files as they </a:t>
            </a:r>
            <a:r>
              <a:rPr lang="en-GB" sz="500" b="1" kern="100" spc="-43" dirty="0">
                <a:latin typeface="Verdana" panose="020B0604030504040204" pitchFamily="34" charset="0"/>
                <a:ea typeface="Verdana" panose="020B0604030504040204" pitchFamily="34" charset="0"/>
                <a:cs typeface="Courier New" panose="02070309020205020404" pitchFamily="49" charset="0"/>
              </a:rPr>
              <a:t>only exist in memory</a:t>
            </a:r>
            <a:r>
              <a:rPr lang="en-GB" sz="500" kern="100" spc="-43" dirty="0">
                <a:latin typeface="Verdana" panose="020B0604030504040204" pitchFamily="34" charset="0"/>
                <a:ea typeface="Verdana" panose="020B0604030504040204" pitchFamily="34" charset="0"/>
                <a:cs typeface="Courier New" panose="02070309020205020404" pitchFamily="49" charset="0"/>
              </a:rPr>
              <a:t>. To use these we just do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mkfifo</a:t>
            </a:r>
            <a:r>
              <a:rPr lang="en-GB" sz="500" kern="100" spc="-43" dirty="0">
                <a:latin typeface="Verdana" panose="020B0604030504040204" pitchFamily="34" charset="0"/>
                <a:ea typeface="Verdana" panose="020B0604030504040204" pitchFamily="34" charset="0"/>
                <a:cs typeface="Courier New" panose="02070309020205020404" pitchFamily="49" charset="0"/>
              </a:rPr>
              <a:t> &lt;</a:t>
            </a:r>
            <a:r>
              <a:rPr lang="en-GB" sz="500" kern="100" spc="-43" dirty="0" err="1">
                <a:latin typeface="Verdana" panose="020B0604030504040204" pitchFamily="34" charset="0"/>
                <a:ea typeface="Verdana" panose="020B0604030504040204" pitchFamily="34" charset="0"/>
                <a:cs typeface="Courier New" panose="02070309020205020404" pitchFamily="49" charset="0"/>
              </a:rPr>
              <a:t>file_name</a:t>
            </a:r>
            <a:r>
              <a:rPr lang="en-GB" sz="500" kern="100" spc="-43" dirty="0">
                <a:latin typeface="Verdana" panose="020B0604030504040204" pitchFamily="34" charset="0"/>
                <a:ea typeface="Verdana" panose="020B0604030504040204" pitchFamily="34" charset="0"/>
                <a:cs typeface="Courier New" panose="02070309020205020404" pitchFamily="49" charset="0"/>
              </a:rPr>
              <a:t>&gt;.</a:t>
            </a:r>
          </a:p>
          <a:p>
            <a:pPr rtl="0">
              <a:spcBef>
                <a:spcPts val="0"/>
              </a:spcBef>
              <a:spcAft>
                <a:spcPts val="0"/>
              </a:spcAft>
            </a:pPr>
            <a:r>
              <a:rPr lang="en-GB" sz="500" b="1" u="sng" kern="100" spc="-43" dirty="0">
                <a:latin typeface="Verdana" panose="020B0604030504040204" pitchFamily="34" charset="0"/>
                <a:ea typeface="Verdana" panose="020B0604030504040204" pitchFamily="34" charset="0"/>
                <a:cs typeface="Courier New" panose="02070309020205020404" pitchFamily="49" charset="0"/>
              </a:rPr>
              <a:t>3) Threads</a:t>
            </a:r>
          </a:p>
          <a:p>
            <a:pPr rtl="0">
              <a:spcBef>
                <a:spcPts val="0"/>
              </a:spcBef>
              <a:spcAft>
                <a:spcPts val="0"/>
              </a:spcAft>
            </a:pPr>
            <a:r>
              <a:rPr lang="en-GB" sz="500" kern="100" spc="-43" dirty="0">
                <a:effectLst/>
                <a:latin typeface="Verdana" panose="020B0604030504040204" pitchFamily="34" charset="0"/>
                <a:ea typeface="Verdana" panose="020B0604030504040204" pitchFamily="34" charset="0"/>
                <a:cs typeface="Courier New" panose="02070309020205020404" pitchFamily="49" charset="0"/>
              </a:rPr>
              <a:t>A thread </a:t>
            </a:r>
            <a:r>
              <a:rPr lang="en-GB" sz="500" kern="100" spc="-43" dirty="0">
                <a:latin typeface="Verdana" panose="020B0604030504040204" pitchFamily="34" charset="0"/>
                <a:ea typeface="Verdana" panose="020B0604030504040204" pitchFamily="34" charset="0"/>
                <a:cs typeface="Courier New" panose="02070309020205020404" pitchFamily="49" charset="0"/>
              </a:rPr>
              <a:t>is a separate flow of control through a program. Threads share the same address space. When multithreading is used, a process has one ore more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Per Process we have:</a:t>
            </a:r>
            <a:r>
              <a:rPr lang="en-GB" sz="500" kern="100" spc="-43" dirty="0">
                <a:latin typeface="Verdana" panose="020B0604030504040204" pitchFamily="34" charset="0"/>
                <a:ea typeface="Verdana" panose="020B0604030504040204" pitchFamily="34" charset="0"/>
                <a:cs typeface="Courier New" panose="02070309020205020404" pitchFamily="49" charset="0"/>
              </a:rPr>
              <a:t> Address space, global vars, open files, child processes, signals.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Per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PC, Registers, Stack. Characteristics of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hard to communicate between them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bc</a:t>
            </a:r>
            <a:r>
              <a:rPr lang="en-GB" sz="500" b="1" kern="100" spc="-43" dirty="0">
                <a:latin typeface="Verdana" panose="020B0604030504040204" pitchFamily="34" charset="0"/>
                <a:ea typeface="Verdana" panose="020B0604030504040204" pitchFamily="34" charset="0"/>
                <a:cs typeface="Courier New" panose="02070309020205020404" pitchFamily="49" charset="0"/>
              </a:rPr>
              <a:t> diff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b="1" kern="100" spc="-43" dirty="0">
                <a:latin typeface="Verdana" panose="020B0604030504040204" pitchFamily="34" charset="0"/>
                <a:ea typeface="Verdana" panose="020B0604030504040204" pitchFamily="34" charset="0"/>
                <a:cs typeface="Courier New" panose="02070309020205020404" pitchFamily="49" charset="0"/>
              </a:rPr>
              <a:t> spaces. Can block, causing entire app to be switched out. </a:t>
            </a:r>
            <a:r>
              <a:rPr lang="en-GB" sz="500" kern="100" spc="-43" dirty="0">
                <a:latin typeface="Verdana" panose="020B0604030504040204" pitchFamily="34" charset="0"/>
                <a:ea typeface="Verdana" panose="020B0604030504040204" pitchFamily="34" charset="0"/>
                <a:cs typeface="Courier New" panose="02070309020205020404" pitchFamily="49" charset="0"/>
              </a:rPr>
              <a:t>Expensive to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context switch </a:t>
            </a:r>
            <a:r>
              <a:rPr lang="en-GB" sz="500" kern="100" spc="-43" dirty="0">
                <a:latin typeface="Verdana" panose="020B0604030504040204" pitchFamily="34" charset="0"/>
                <a:ea typeface="Verdana" panose="020B0604030504040204" pitchFamily="34" charset="0"/>
                <a:cs typeface="Courier New" panose="02070309020205020404" pitchFamily="49" charset="0"/>
              </a:rPr>
              <a:t>as we change the entire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rPr>
              <a:t> space visible to the executing program. Expensive to create and destroy. Advantages vs Processes: Threads are much lighter, with less state. Shortcomings: </a:t>
            </a:r>
            <a:r>
              <a:rPr lang="en-GB" sz="500" b="1" kern="100" spc="-43" dirty="0">
                <a:latin typeface="Verdana" panose="020B0604030504040204" pitchFamily="34" charset="0"/>
                <a:ea typeface="Verdana" panose="020B0604030504040204" pitchFamily="34" charset="0"/>
                <a:cs typeface="Courier New" panose="02070309020205020404" pitchFamily="49" charset="0"/>
              </a:rPr>
              <a:t>Shared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b="1" kern="100" spc="-43" dirty="0">
                <a:latin typeface="Verdana" panose="020B0604030504040204" pitchFamily="34" charset="0"/>
                <a:ea typeface="Verdana" panose="020B0604030504040204" pitchFamily="34" charset="0"/>
                <a:cs typeface="Courier New" panose="02070309020205020404" pitchFamily="49" charset="0"/>
              </a:rPr>
              <a:t> space </a:t>
            </a:r>
            <a:r>
              <a:rPr lang="en-GB" sz="500" kern="100" spc="-43" dirty="0">
                <a:latin typeface="Verdana" panose="020B0604030504040204" pitchFamily="34" charset="0"/>
                <a:ea typeface="Verdana" panose="020B0604030504040204" pitchFamily="34" charset="0"/>
                <a:cs typeface="Courier New" panose="02070309020205020404" pitchFamily="49" charset="0"/>
              </a:rPr>
              <a:t>/ can read and write to other thread stacks causing memory corruption and concurrency bugs. </a:t>
            </a:r>
            <a:r>
              <a:rPr lang="en-GB" sz="500" b="1" kern="100" spc="-43" dirty="0">
                <a:latin typeface="Verdana" panose="020B0604030504040204" pitchFamily="34" charset="0"/>
                <a:ea typeface="Verdana" panose="020B0604030504040204" pitchFamily="34" charset="0"/>
                <a:cs typeface="Courier New" panose="02070309020205020404" pitchFamily="49" charset="0"/>
              </a:rPr>
              <a:t>Unclear semantics forking inside a thread</a:t>
            </a:r>
            <a:r>
              <a:rPr lang="en-GB" sz="500" kern="100" spc="-43" dirty="0">
                <a:latin typeface="Verdana" panose="020B0604030504040204" pitchFamily="34" charset="0"/>
                <a:ea typeface="Verdana" panose="020B0604030504040204" pitchFamily="34" charset="0"/>
                <a:cs typeface="Courier New" panose="02070309020205020404" pitchFamily="49" charset="0"/>
              </a:rPr>
              <a:t> – should we make a new process with same number of threads, or 1 thread? </a:t>
            </a:r>
            <a:r>
              <a:rPr lang="en-GB" sz="500" b="1" kern="100" spc="-43" dirty="0">
                <a:latin typeface="Verdana" panose="020B0604030504040204" pitchFamily="34" charset="0"/>
                <a:ea typeface="Verdana" panose="020B0604030504040204" pitchFamily="34" charset="0"/>
                <a:cs typeface="Courier New" panose="02070309020205020404" pitchFamily="49" charset="0"/>
              </a:rPr>
              <a:t>Unclear signal handling semantics – </a:t>
            </a:r>
            <a:r>
              <a:rPr lang="en-GB" sz="500" kern="100" spc="-43" dirty="0">
                <a:latin typeface="Verdana" panose="020B0604030504040204" pitchFamily="34" charset="0"/>
                <a:ea typeface="Verdana" panose="020B0604030504040204" pitchFamily="34" charset="0"/>
                <a:cs typeface="Courier New" panose="02070309020205020404" pitchFamily="49" charset="0"/>
              </a:rPr>
              <a:t>which thread should handle the signal?</a:t>
            </a:r>
            <a:endParaRPr lang="en-GB" sz="500" kern="100" spc="-43" dirty="0">
              <a:effectLst/>
              <a:latin typeface="Verdana" panose="020B0604030504040204" pitchFamily="34" charset="0"/>
              <a:ea typeface="Verdana" panose="020B0604030504040204" pitchFamily="34" charset="0"/>
              <a:cs typeface="Courier New" panose="02070309020205020404" pitchFamily="49" charset="0"/>
            </a:endParaRPr>
          </a:p>
        </p:txBody>
      </p:sp>
      <p:sp>
        <p:nvSpPr>
          <p:cNvPr id="34" name="TextBox 33">
            <a:extLst>
              <a:ext uri="{FF2B5EF4-FFF2-40B4-BE49-F238E27FC236}">
                <a16:creationId xmlns:a16="http://schemas.microsoft.com/office/drawing/2014/main" id="{47B0A794-A01F-B802-8D63-BF24540A7537}"/>
              </a:ext>
            </a:extLst>
          </p:cNvPr>
          <p:cNvSpPr txBox="1"/>
          <p:nvPr/>
        </p:nvSpPr>
        <p:spPr>
          <a:xfrm>
            <a:off x="3565209" y="-53975"/>
            <a:ext cx="3839577" cy="1785104"/>
          </a:xfrm>
          <a:prstGeom prst="rect">
            <a:avLst/>
          </a:prstGeom>
          <a:noFill/>
        </p:spPr>
        <p:txBody>
          <a:bodyPr wrap="square" rtlCol="0">
            <a:spAutoFit/>
          </a:bodyPr>
          <a:lstStyle/>
          <a:p>
            <a:r>
              <a:rPr lang="en-GB" sz="500" b="1" u="sng" kern="100" spc="-43" dirty="0">
                <a:effectLst/>
                <a:latin typeface="Verdana" panose="020B0604030504040204" pitchFamily="34" charset="0"/>
                <a:ea typeface="Verdana" panose="020B0604030504040204" pitchFamily="34" charset="0"/>
                <a:cs typeface="Courier New" panose="02070309020205020404" pitchFamily="49" charset="0"/>
              </a:rPr>
              <a:t>3.1) </a:t>
            </a:r>
            <a:r>
              <a:rPr lang="en-GB" sz="500" b="1" u="sng" kern="100" spc="-43" dirty="0" err="1">
                <a:effectLst/>
                <a:latin typeface="Verdana" panose="020B0604030504040204" pitchFamily="34" charset="0"/>
                <a:ea typeface="Verdana" panose="020B0604030504040204" pitchFamily="34" charset="0"/>
                <a:cs typeface="Courier New" panose="02070309020205020404" pitchFamily="49" charset="0"/>
              </a:rPr>
              <a:t>PThreads</a:t>
            </a:r>
            <a:endParaRPr lang="en-GB" sz="500" b="1" u="sng" kern="100" spc="-43" dirty="0">
              <a:effectLst/>
              <a:latin typeface="Verdana" panose="020B0604030504040204" pitchFamily="34" charset="0"/>
              <a:ea typeface="Verdana" panose="020B0604030504040204" pitchFamily="34" charset="0"/>
              <a:cs typeface="Courier New" panose="02070309020205020404" pitchFamily="49" charset="0"/>
            </a:endParaRPr>
          </a:p>
          <a:p>
            <a:r>
              <a:rPr lang="en-GB" sz="500" kern="100" spc="-43" dirty="0">
                <a:effectLst/>
                <a:latin typeface="Verdana" panose="020B0604030504040204" pitchFamily="34" charset="0"/>
                <a:ea typeface="Verdana" panose="020B0604030504040204" pitchFamily="34" charset="0"/>
                <a:cs typeface="Courier New" panose="02070309020205020404" pitchFamily="49" charset="0"/>
              </a:rPr>
              <a:t>Operates like in True Concurrency. </a:t>
            </a:r>
            <a:r>
              <a:rPr lang="en-GB" sz="500" b="0" i="0" dirty="0">
                <a:solidFill>
                  <a:srgbClr val="B21E00"/>
                </a:solidFill>
                <a:effectLst/>
                <a:latin typeface="Courier New" panose="02070309020205020404" pitchFamily="49" charset="0"/>
                <a:cs typeface="Courier New" panose="02070309020205020404" pitchFamily="49" charset="0"/>
              </a:rPr>
              <a:t>#include &lt;</a:t>
            </a:r>
            <a:r>
              <a:rPr lang="en-GB" sz="500" b="0" i="0" dirty="0" err="1">
                <a:solidFill>
                  <a:srgbClr val="B21E00"/>
                </a:solidFill>
                <a:effectLst/>
                <a:latin typeface="Courier New" panose="02070309020205020404" pitchFamily="49" charset="0"/>
                <a:cs typeface="Courier New" panose="02070309020205020404" pitchFamily="49" charset="0"/>
              </a:rPr>
              <a:t>pthread.h</a:t>
            </a:r>
            <a:r>
              <a:rPr lang="en-GB" sz="500" b="0" i="0" dirty="0">
                <a:solidFill>
                  <a:srgbClr val="B21E00"/>
                </a:solidFill>
                <a:effectLst/>
                <a:latin typeface="Courier New" panose="02070309020205020404" pitchFamily="49" charset="0"/>
                <a:cs typeface="Courier New" panose="02070309020205020404" pitchFamily="49" charset="0"/>
              </a:rPr>
              <a:t>&gt;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#include &lt;sys/</a:t>
            </a:r>
            <a:r>
              <a:rPr lang="en-GB" sz="500" b="0" i="0" dirty="0" err="1">
                <a:solidFill>
                  <a:srgbClr val="B21E00"/>
                </a:solidFill>
                <a:effectLst/>
                <a:latin typeface="Courier New" panose="02070309020205020404" pitchFamily="49" charset="0"/>
                <a:cs typeface="Courier New" panose="02070309020205020404" pitchFamily="49" charset="0"/>
              </a:rPr>
              <a:t>types.h</a:t>
            </a:r>
            <a:r>
              <a:rPr lang="en-GB" sz="500" b="0" i="0" dirty="0">
                <a:solidFill>
                  <a:srgbClr val="B21E00"/>
                </a:solidFill>
                <a:effectLst/>
                <a:latin typeface="Courier New" panose="02070309020205020404" pitchFamily="49" charset="0"/>
                <a:cs typeface="Courier New" panose="02070309020205020404" pitchFamily="49" charset="0"/>
              </a:rPr>
              <a:t>&gt;</a:t>
            </a:r>
          </a:p>
          <a:p>
            <a:r>
              <a:rPr lang="en-GB" sz="500" b="0" i="0" dirty="0">
                <a:solidFill>
                  <a:srgbClr val="9D00EC"/>
                </a:solidFill>
                <a:effectLst/>
                <a:latin typeface="Courier New" panose="02070309020205020404" pitchFamily="49" charset="0"/>
                <a:cs typeface="Courier New" panose="02070309020205020404" pitchFamily="49" charset="0"/>
              </a:rPr>
              <a:t>int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pthread_create</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err="1">
                <a:solidFill>
                  <a:srgbClr val="9D00EC"/>
                </a:solidFill>
                <a:effectLst/>
                <a:latin typeface="Courier New" panose="02070309020205020404" pitchFamily="49" charset="0"/>
                <a:cs typeface="Courier New" panose="02070309020205020404" pitchFamily="49" charset="0"/>
              </a:rPr>
              <a:t>pthread_t</a:t>
            </a:r>
            <a:r>
              <a:rPr lang="en-GB" sz="500" b="0" i="0" dirty="0">
                <a:solidFill>
                  <a:srgbClr val="B21E00"/>
                </a:solidFill>
                <a:effectLst/>
                <a:latin typeface="Courier New" panose="02070309020205020404" pitchFamily="49" charset="0"/>
                <a:cs typeface="Courier New" panose="02070309020205020404" pitchFamily="49" charset="0"/>
              </a:rPr>
              <a:t> *a, </a:t>
            </a:r>
            <a:r>
              <a:rPr lang="en-GB" sz="500" b="0" i="0" dirty="0" err="1">
                <a:solidFill>
                  <a:srgbClr val="9D00EC"/>
                </a:solidFill>
                <a:effectLst/>
                <a:latin typeface="Courier New" panose="02070309020205020404" pitchFamily="49" charset="0"/>
                <a:cs typeface="Courier New" panose="02070309020205020404" pitchFamily="49" charset="0"/>
              </a:rPr>
              <a:t>const</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pthread_attr_t</a:t>
            </a:r>
            <a:r>
              <a:rPr lang="en-GB" sz="500" b="0" i="0" dirty="0">
                <a:solidFill>
                  <a:srgbClr val="B21E00"/>
                </a:solidFill>
                <a:effectLst/>
                <a:latin typeface="Courier New" panose="02070309020205020404" pitchFamily="49" charset="0"/>
                <a:cs typeface="Courier New" panose="02070309020205020404" pitchFamily="49" charset="0"/>
              </a:rPr>
              <a:t> *b,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*(*c)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*d)</a:t>
            </a:r>
          </a:p>
          <a:p>
            <a:r>
              <a:rPr lang="en-GB" sz="500" kern="100" spc="-43" dirty="0">
                <a:latin typeface="Verdana" panose="020B0604030504040204" pitchFamily="34" charset="0"/>
                <a:ea typeface="Verdana" panose="020B0604030504040204" pitchFamily="34" charset="0"/>
              </a:rPr>
              <a:t>Creates a new thread stored in a. Function returns 0 if successful, </a:t>
            </a:r>
            <a:r>
              <a:rPr lang="en-GB" sz="500" kern="100" spc="-43" dirty="0" err="1">
                <a:latin typeface="Verdana" panose="020B0604030504040204" pitchFamily="34" charset="0"/>
                <a:ea typeface="Verdana" panose="020B0604030504040204" pitchFamily="34" charset="0"/>
              </a:rPr>
              <a:t>errcode</a:t>
            </a:r>
            <a:r>
              <a:rPr lang="en-GB" sz="500" kern="100" spc="-43" dirty="0">
                <a:latin typeface="Verdana" panose="020B0604030504040204" pitchFamily="34" charset="0"/>
                <a:ea typeface="Verdana" panose="020B0604030504040204" pitchFamily="34" charset="0"/>
              </a:rPr>
              <a:t> otherwise. b specifies thread </a:t>
            </a:r>
            <a:r>
              <a:rPr lang="en-GB" sz="500" kern="100" spc="-43" dirty="0" err="1">
                <a:latin typeface="Verdana" panose="020B0604030504040204" pitchFamily="34" charset="0"/>
                <a:ea typeface="Verdana" panose="020B0604030504040204" pitchFamily="34" charset="0"/>
              </a:rPr>
              <a:t>attrs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min stack size, guard size) – NULL for default </a:t>
            </a:r>
            <a:r>
              <a:rPr lang="en-GB" sz="500" kern="100" spc="-43" dirty="0" err="1">
                <a:latin typeface="Verdana" panose="020B0604030504040204" pitchFamily="34" charset="0"/>
                <a:ea typeface="Verdana" panose="020B0604030504040204" pitchFamily="34" charset="0"/>
              </a:rPr>
              <a:t>attrs</a:t>
            </a:r>
            <a:r>
              <a:rPr lang="en-GB" sz="500" kern="100" spc="-43" dirty="0">
                <a:latin typeface="Verdana" panose="020B0604030504040204" pitchFamily="34" charset="0"/>
                <a:ea typeface="Verdana" panose="020B0604030504040204" pitchFamily="34" charset="0"/>
              </a:rPr>
              <a:t>. c is a function pointer – the start routine of the thread. d is an argument. </a:t>
            </a:r>
            <a:r>
              <a:rPr lang="en-GB" sz="500" i="0" u="none" strike="noStrike" dirty="0">
                <a:solidFill>
                  <a:srgbClr val="9900FF"/>
                </a:solidFill>
                <a:effectLst/>
                <a:latin typeface="Courier New" panose="02070309020205020404" pitchFamily="49" charset="0"/>
              </a:rPr>
              <a:t>void </a:t>
            </a:r>
            <a:r>
              <a:rPr lang="en-GB" sz="500" i="0" u="none" strike="noStrike" dirty="0" err="1">
                <a:solidFill>
                  <a:srgbClr val="0000FF"/>
                </a:solidFill>
                <a:effectLst/>
                <a:latin typeface="Courier New" panose="02070309020205020404" pitchFamily="49" charset="0"/>
              </a:rPr>
              <a:t>pthread_exit</a:t>
            </a:r>
            <a:r>
              <a:rPr lang="en-GB" sz="500" i="0" u="none" strike="noStrike" dirty="0">
                <a:solidFill>
                  <a:srgbClr val="B45F06"/>
                </a:solidFill>
                <a:effectLst/>
                <a:latin typeface="Courier New" panose="02070309020205020404" pitchFamily="49" charset="0"/>
              </a:rPr>
              <a:t>(</a:t>
            </a:r>
            <a:r>
              <a:rPr lang="en-GB" sz="500" i="0" u="none" strike="noStrike" dirty="0">
                <a:solidFill>
                  <a:srgbClr val="9900FF"/>
                </a:solidFill>
                <a:effectLst/>
                <a:latin typeface="Courier New" panose="02070309020205020404" pitchFamily="49" charset="0"/>
              </a:rPr>
              <a:t>void </a:t>
            </a:r>
            <a:r>
              <a:rPr lang="en-GB" sz="500" i="0" u="none" strike="noStrike" dirty="0">
                <a:solidFill>
                  <a:srgbClr val="B45F06"/>
                </a:solidFill>
                <a:effectLst/>
                <a:latin typeface="Courier New" panose="02070309020205020404" pitchFamily="49" charset="0"/>
              </a:rPr>
              <a:t>*</a:t>
            </a:r>
            <a:r>
              <a:rPr lang="en-GB" sz="500" i="0" u="none" strike="noStrike" dirty="0" err="1">
                <a:solidFill>
                  <a:srgbClr val="B45F06"/>
                </a:solidFill>
                <a:effectLst/>
                <a:latin typeface="Courier New" panose="02070309020205020404" pitchFamily="49" charset="0"/>
              </a:rPr>
              <a:t>val_ptr</a:t>
            </a:r>
            <a:r>
              <a:rPr lang="en-GB" sz="500"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terminates the calling thread and makes *</a:t>
            </a:r>
            <a:r>
              <a:rPr lang="en-GB" sz="500" kern="100" spc="-43" dirty="0" err="1">
                <a:latin typeface="Verdana" panose="020B0604030504040204" pitchFamily="34" charset="0"/>
                <a:ea typeface="Verdana" panose="020B0604030504040204" pitchFamily="34" charset="0"/>
              </a:rPr>
              <a:t>val_ptr</a:t>
            </a:r>
            <a:r>
              <a:rPr lang="en-GB" sz="500" kern="100" spc="-43" dirty="0">
                <a:latin typeface="Verdana" panose="020B0604030504040204" pitchFamily="34" charset="0"/>
                <a:ea typeface="Verdana" panose="020B0604030504040204" pitchFamily="34" charset="0"/>
              </a:rPr>
              <a:t> available to any successful to join with the exiting thread. Exit is called implicitly when the thread’s start routine returns (except the initial thread which called main). If main terminates before other threads have exited, then they all get terminated. If </a:t>
            </a:r>
            <a:r>
              <a:rPr lang="en-GB" sz="500" kern="100" spc="-43" dirty="0" err="1">
                <a:latin typeface="Verdana" panose="020B0604030504040204" pitchFamily="34" charset="0"/>
                <a:ea typeface="Verdana" panose="020B0604030504040204" pitchFamily="34" charset="0"/>
              </a:rPr>
              <a:t>pthread_exit</a:t>
            </a:r>
            <a:r>
              <a:rPr lang="en-GB" sz="500" kern="100" spc="-43" dirty="0">
                <a:latin typeface="Verdana" panose="020B0604030504040204" pitchFamily="34" charset="0"/>
                <a:ea typeface="Verdana" panose="020B0604030504040204" pitchFamily="34" charset="0"/>
              </a:rPr>
              <a:t> is called in main then the process keeps executing until the last thread is terminated, or exit is called. i</a:t>
            </a:r>
            <a:r>
              <a:rPr lang="en-GB" sz="500" kern="100" spc="-43" dirty="0">
                <a:solidFill>
                  <a:srgbClr val="7030A0"/>
                </a:solidFill>
                <a:latin typeface="Verdana" panose="020B0604030504040204" pitchFamily="34" charset="0"/>
                <a:ea typeface="Verdana" panose="020B0604030504040204" pitchFamily="34" charset="0"/>
                <a:cs typeface="Courier New" panose="02070309020205020404" pitchFamily="49" charset="0"/>
              </a:rPr>
              <a:t>nt</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err="1">
                <a:solidFill>
                  <a:srgbClr val="002060"/>
                </a:solidFill>
                <a:latin typeface="Verdana" panose="020B0604030504040204" pitchFamily="34" charset="0"/>
                <a:ea typeface="Verdana" panose="020B0604030504040204" pitchFamily="34" charset="0"/>
                <a:cs typeface="Courier New" panose="02070309020205020404" pitchFamily="49" charset="0"/>
              </a:rPr>
              <a:t>pthread_yield</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kern="100" spc="-43" dirty="0">
                <a:solidFill>
                  <a:srgbClr val="7030A0"/>
                </a:solidFill>
                <a:latin typeface="Verdana" panose="020B0604030504040204" pitchFamily="34" charset="0"/>
                <a:ea typeface="Verdana" panose="020B0604030504040204" pitchFamily="34" charset="0"/>
                <a:cs typeface="Courier New" panose="02070309020205020404" pitchFamily="49" charset="0"/>
              </a:rPr>
              <a:t>void</a:t>
            </a:r>
            <a:r>
              <a:rPr lang="en-GB" sz="500" kern="100" spc="-43" dirty="0">
                <a:latin typeface="Verdana" panose="020B0604030504040204" pitchFamily="34" charset="0"/>
                <a:ea typeface="Verdana" panose="020B0604030504040204" pitchFamily="34" charset="0"/>
                <a:cs typeface="Courier New" panose="02070309020205020404" pitchFamily="49" charset="0"/>
              </a:rPr>
              <a:t>) release the thread’s hold on the CPU to let another thread run. Returns 0 on success,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errcode</a:t>
            </a:r>
            <a:r>
              <a:rPr lang="en-GB" sz="500" kern="100" spc="-43" dirty="0">
                <a:latin typeface="Verdana" panose="020B0604030504040204" pitchFamily="34" charset="0"/>
                <a:ea typeface="Verdana" panose="020B0604030504040204" pitchFamily="34" charset="0"/>
                <a:cs typeface="Courier New" panose="02070309020205020404" pitchFamily="49" charset="0"/>
              </a:rPr>
              <a:t> otherwise. Always works on Linux. </a:t>
            </a:r>
            <a:r>
              <a:rPr lang="en-GB" sz="500" kern="100" spc="-43" dirty="0">
                <a:solidFill>
                  <a:srgbClr val="7030A0"/>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kern="100" spc="-43" dirty="0">
                <a:effectLst/>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err="1">
                <a:solidFill>
                  <a:srgbClr val="002060"/>
                </a:solidFill>
                <a:effectLst/>
                <a:latin typeface="Courier New" panose="02070309020205020404" pitchFamily="49" charset="0"/>
                <a:ea typeface="Verdana" panose="020B0604030504040204" pitchFamily="34" charset="0"/>
                <a:cs typeface="Courier New" panose="02070309020205020404" pitchFamily="49" charset="0"/>
              </a:rPr>
              <a:t>pthread_join</a:t>
            </a:r>
            <a:r>
              <a:rPr lang="en-GB" sz="500" kern="100" spc="-43" dirty="0">
                <a:solidFill>
                  <a:srgbClr val="0070C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kern="100" spc="-43" dirty="0" err="1">
                <a:solidFill>
                  <a:srgbClr val="7030A0"/>
                </a:solidFill>
                <a:effectLst/>
                <a:latin typeface="Courier New" panose="02070309020205020404" pitchFamily="49" charset="0"/>
                <a:ea typeface="Verdana" panose="020B0604030504040204" pitchFamily="34" charset="0"/>
                <a:cs typeface="Courier New" panose="02070309020205020404" pitchFamily="49" charset="0"/>
              </a:rPr>
              <a:t>pthread_t</a:t>
            </a:r>
            <a:r>
              <a:rPr lang="en-GB" sz="500" kern="100" spc="-43" dirty="0">
                <a:solidFill>
                  <a:srgbClr val="7030A0"/>
                </a:solidFill>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thread</a:t>
            </a:r>
            <a:r>
              <a:rPr lang="en-GB" sz="500" kern="100" spc="-43" dirty="0">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rgbClr val="7030A0"/>
                </a:solidFill>
                <a:latin typeface="Courier New" panose="02070309020205020404" pitchFamily="49" charset="0"/>
                <a:ea typeface="Verdana" panose="020B0604030504040204" pitchFamily="34" charset="0"/>
                <a:cs typeface="Courier New" panose="02070309020205020404" pitchFamily="49" charset="0"/>
              </a:rPr>
              <a:t>void</a:t>
            </a:r>
            <a:r>
              <a:rPr lang="en-GB" sz="500" kern="100" spc="-43" dirty="0">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a:t>
            </a:r>
            <a:r>
              <a:rPr lang="en-GB" sz="500" kern="100" spc="-43" dirty="0" err="1">
                <a:solidFill>
                  <a:schemeClr val="accent2"/>
                </a:solidFill>
                <a:latin typeface="Courier New" panose="02070309020205020404" pitchFamily="49" charset="0"/>
                <a:ea typeface="Verdana" panose="020B0604030504040204" pitchFamily="34" charset="0"/>
                <a:cs typeface="Courier New" panose="02070309020205020404" pitchFamily="49" charset="0"/>
              </a:rPr>
              <a:t>val_ptr</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blocks the calling thread until thread terminates.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val_ptr</a:t>
            </a:r>
            <a:r>
              <a:rPr lang="en-GB" sz="500" kern="100" spc="-43" dirty="0">
                <a:latin typeface="Verdana" panose="020B0604030504040204" pitchFamily="34" charset="0"/>
                <a:ea typeface="Verdana" panose="020B0604030504040204" pitchFamily="34" charset="0"/>
                <a:cs typeface="Courier New" panose="02070309020205020404" pitchFamily="49" charset="0"/>
              </a:rPr>
              <a:t> passed to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pthread_exit</a:t>
            </a:r>
            <a:r>
              <a:rPr lang="en-GB" sz="500" kern="100" spc="-43" dirty="0">
                <a:latin typeface="Verdana" panose="020B0604030504040204" pitchFamily="34" charset="0"/>
                <a:ea typeface="Verdana" panose="020B0604030504040204" pitchFamily="34" charset="0"/>
                <a:cs typeface="Courier New" panose="02070309020205020404" pitchFamily="49" charset="0"/>
              </a:rPr>
              <a:t> by the terminating thread will be stored at the joining thread’s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val_ptr</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3.2) User-Level and Kernel-Level Threads</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Two ways to implement threads. 1) </a:t>
            </a:r>
            <a:r>
              <a:rPr lang="en-GB" sz="500" b="1" kern="100" spc="-43" dirty="0">
                <a:latin typeface="Verdana" panose="020B0604030504040204" pitchFamily="34" charset="0"/>
                <a:ea typeface="Verdana" panose="020B0604030504040204" pitchFamily="34" charset="0"/>
                <a:cs typeface="Courier New" panose="02070309020205020404" pitchFamily="49" charset="0"/>
              </a:rPr>
              <a:t>User Level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The kernel is not aware of the threads – each process manages its own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Better performance – creation/termination/switching are fast as none of these operations require kernel involvement, and each app can have its own scheduling algo (more flexible). </a:t>
            </a:r>
            <a:r>
              <a:rPr lang="en-GB" sz="500" b="1" kern="100" spc="-43" dirty="0">
                <a:latin typeface="Verdana" panose="020B0604030504040204" pitchFamily="34" charset="0"/>
                <a:ea typeface="Verdana" panose="020B0604030504040204" pitchFamily="34" charset="0"/>
                <a:cs typeface="Courier New" panose="02070309020205020404" pitchFamily="49" charset="0"/>
              </a:rPr>
              <a:t>Disadvantages: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Blocking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rPr>
              <a:t> stop all threads in the process – denies the core motivation of using threads. Non-blocking IO is harder to use and understand. </a:t>
            </a:r>
            <a:r>
              <a:rPr lang="en-GB" sz="500" b="1" i="1" kern="100" spc="-43" dirty="0">
                <a:latin typeface="Verdana" panose="020B0604030504040204" pitchFamily="34" charset="0"/>
                <a:ea typeface="Verdana" panose="020B0604030504040204" pitchFamily="34" charset="0"/>
                <a:cs typeface="Courier New" panose="02070309020205020404" pitchFamily="49" charset="0"/>
              </a:rPr>
              <a:t>During a page fault the OS blocks the entire process even though other threads might be runnable.</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2) </a:t>
            </a:r>
            <a:r>
              <a:rPr lang="en-GB" sz="500" b="1" kern="100" spc="-43" dirty="0">
                <a:latin typeface="Verdana" panose="020B0604030504040204" pitchFamily="34" charset="0"/>
                <a:ea typeface="Verdana" panose="020B0604030504040204" pitchFamily="34" charset="0"/>
                <a:cs typeface="Courier New" panose="02070309020205020404" pitchFamily="49" charset="0"/>
              </a:rPr>
              <a:t>Kernel Level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Managed by the kernel – allows for True Concurrency.</a:t>
            </a:r>
            <a:r>
              <a:rPr lang="en-GB" sz="500" b="1" kern="100" spc="-43" dirty="0">
                <a:latin typeface="Verdana" panose="020B0604030504040204" pitchFamily="34" charset="0"/>
                <a:ea typeface="Verdana" panose="020B0604030504040204" pitchFamily="34" charset="0"/>
                <a:cs typeface="Courier New" panose="02070309020205020404" pitchFamily="49" charset="0"/>
              </a:rPr>
              <a:t> Advantages</a:t>
            </a:r>
            <a:r>
              <a:rPr lang="en-GB" sz="500" kern="100" spc="-43" dirty="0">
                <a:latin typeface="Verdana" panose="020B0604030504040204" pitchFamily="34" charset="0"/>
                <a:ea typeface="Verdana" panose="020B0604030504040204" pitchFamily="34" charset="0"/>
                <a:cs typeface="Courier New" panose="02070309020205020404" pitchFamily="49" charset="0"/>
              </a:rPr>
              <a:t>: Blocking system calls are easy to implement – if one thread blocks or causes a page fault the OS can schedule another thread from the same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Disadvantages: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Thread creation (can be mitigated with thread pool), termination, switching requires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rPr>
              <a:t>, more expensive. (much cheaper than process switches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tho</a:t>
            </a:r>
            <a:r>
              <a:rPr lang="en-GB" sz="500" kern="100" spc="-43" dirty="0">
                <a:latin typeface="Verdana" panose="020B0604030504040204" pitchFamily="34" charset="0"/>
                <a:ea typeface="Verdana" panose="020B0604030504040204" pitchFamily="34" charset="0"/>
                <a:cs typeface="Courier New" panose="02070309020205020404" pitchFamily="49" charset="0"/>
              </a:rPr>
              <a:t> – as its in the same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rPr>
              <a:t> space). Apps can’t have own scheduling algos.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Hybrid Approach i</a:t>
            </a:r>
            <a:r>
              <a:rPr lang="en-GB" sz="500" kern="100" spc="-43" dirty="0">
                <a:latin typeface="Verdana" panose="020B0604030504040204" pitchFamily="34" charset="0"/>
                <a:ea typeface="Verdana" panose="020B0604030504040204" pitchFamily="34" charset="0"/>
                <a:cs typeface="Courier New" panose="02070309020205020404" pitchFamily="49" charset="0"/>
              </a:rPr>
              <a:t>s possible – using kernel threads and multiplexing a large number of user-level threads onto the kernel threads. Provides the </a:t>
            </a:r>
            <a:r>
              <a:rPr lang="en-GB" sz="500" b="1" kern="100" spc="-43" dirty="0">
                <a:latin typeface="Verdana" panose="020B0604030504040204" pitchFamily="34" charset="0"/>
                <a:ea typeface="Verdana" panose="020B0604030504040204" pitchFamily="34" charset="0"/>
                <a:cs typeface="Courier New" panose="02070309020205020404" pitchFamily="49" charset="0"/>
              </a:rPr>
              <a:t>True Concurrency </a:t>
            </a:r>
            <a:r>
              <a:rPr lang="en-GB" sz="500" kern="100" spc="-43" dirty="0">
                <a:latin typeface="Verdana" panose="020B0604030504040204" pitchFamily="34" charset="0"/>
                <a:ea typeface="Verdana" panose="020B0604030504040204" pitchFamily="34" charset="0"/>
                <a:cs typeface="Courier New" panose="02070309020205020404" pitchFamily="49" charset="0"/>
              </a:rPr>
              <a:t>of kernel threads, and lightweight switching of user threads.</a:t>
            </a:r>
            <a:endParaRPr lang="en-GB" sz="500" kern="100" spc="-43" dirty="0">
              <a:latin typeface="Courier New" panose="02070309020205020404" pitchFamily="49" charset="0"/>
              <a:ea typeface="Verdana" panose="020B0604030504040204" pitchFamily="34" charset="0"/>
              <a:cs typeface="Courier New" panose="02070309020205020404" pitchFamily="49" charset="0"/>
            </a:endParaRPr>
          </a:p>
        </p:txBody>
      </p:sp>
      <p:sp>
        <p:nvSpPr>
          <p:cNvPr id="35" name="TextBox 34">
            <a:extLst>
              <a:ext uri="{FF2B5EF4-FFF2-40B4-BE49-F238E27FC236}">
                <a16:creationId xmlns:a16="http://schemas.microsoft.com/office/drawing/2014/main" id="{6433DA5D-9171-E80E-F454-74454F1882B8}"/>
              </a:ext>
            </a:extLst>
          </p:cNvPr>
          <p:cNvSpPr txBox="1"/>
          <p:nvPr/>
        </p:nvSpPr>
        <p:spPr>
          <a:xfrm>
            <a:off x="3565209" y="1589095"/>
            <a:ext cx="3839578" cy="6017032"/>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4) Scheduling Processes</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Goals: </a:t>
            </a:r>
            <a:r>
              <a:rPr lang="en-GB" sz="500" kern="100" spc="-43" dirty="0">
                <a:latin typeface="Verdana" panose="020B0604030504040204" pitchFamily="34" charset="0"/>
                <a:ea typeface="Verdana" panose="020B0604030504040204" pitchFamily="34" charset="0"/>
                <a:cs typeface="Courier New" panose="02070309020205020404" pitchFamily="49" charset="0"/>
              </a:rPr>
              <a:t>Fairness, Avoid Indefinite Postponement, Enforce Policy (like priorities), Maximise Resource Usage (CPU and I/O Devices), Minimise Overhead from context switches.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Batch Systems</a:t>
            </a:r>
            <a:r>
              <a:rPr lang="en-GB" sz="500" kern="100" spc="-43" dirty="0">
                <a:latin typeface="Verdana" panose="020B0604030504040204" pitchFamily="34" charset="0"/>
                <a:ea typeface="Verdana" panose="020B0604030504040204" pitchFamily="34" charset="0"/>
                <a:cs typeface="Courier New" panose="02070309020205020404" pitchFamily="49" charset="0"/>
              </a:rPr>
              <a:t>: We want high throughput and low turnaround.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Interactive Systems:</a:t>
            </a:r>
            <a:r>
              <a:rPr lang="en-GB" sz="500" kern="100" spc="-43" dirty="0">
                <a:latin typeface="Verdana" panose="020B0604030504040204" pitchFamily="34" charset="0"/>
                <a:ea typeface="Verdana" panose="020B0604030504040204" pitchFamily="34" charset="0"/>
                <a:cs typeface="Courier New" panose="02070309020205020404" pitchFamily="49" charset="0"/>
              </a:rPr>
              <a:t> We want low Response Time.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Real Time Systems: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soft deadlines that should be met and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hard deadlines</a:t>
            </a:r>
            <a:r>
              <a:rPr lang="en-GB" sz="500" kern="100" spc="-43" dirty="0">
                <a:latin typeface="Verdana" panose="020B0604030504040204" pitchFamily="34" charset="0"/>
                <a:ea typeface="Verdana" panose="020B0604030504040204" pitchFamily="34" charset="0"/>
                <a:cs typeface="Courier New" panose="02070309020205020404" pitchFamily="49" charset="0"/>
              </a:rPr>
              <a:t> which must be met. There are two types of scheduling –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(time sliced context switches) </a:t>
            </a:r>
            <a:r>
              <a:rPr lang="en-GB" sz="500" kern="100" spc="-43" dirty="0">
                <a:latin typeface="Verdana" panose="020B0604030504040204" pitchFamily="34" charset="0"/>
                <a:ea typeface="Verdana" panose="020B0604030504040204" pitchFamily="34" charset="0"/>
                <a:cs typeface="Courier New" panose="02070309020205020404" pitchFamily="49" charset="0"/>
              </a:rPr>
              <a:t>and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Non-</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CPU </a:t>
            </a:r>
            <a:r>
              <a:rPr lang="en-GB" sz="500" kern="100" spc="-43" dirty="0">
                <a:latin typeface="Verdana" panose="020B0604030504040204" pitchFamily="34" charset="0"/>
                <a:ea typeface="Verdana" panose="020B0604030504040204" pitchFamily="34" charset="0"/>
                <a:cs typeface="Courier New" panose="02070309020205020404" pitchFamily="49" charset="0"/>
              </a:rPr>
              <a:t>bound processes are those that mostly spend their time using the CPU. </a:t>
            </a:r>
            <a:r>
              <a:rPr lang="en-GB" sz="500" b="1" kern="100" spc="-43" dirty="0">
                <a:latin typeface="Verdana" panose="020B0604030504040204" pitchFamily="34" charset="0"/>
                <a:ea typeface="Verdana" panose="020B0604030504040204" pitchFamily="34" charset="0"/>
                <a:cs typeface="Courier New" panose="02070309020205020404" pitchFamily="49" charset="0"/>
              </a:rPr>
              <a:t>IO Bound Processes </a:t>
            </a:r>
            <a:r>
              <a:rPr lang="en-GB" sz="500" kern="100" spc="-43" dirty="0">
                <a:latin typeface="Verdana" panose="020B0604030504040204" pitchFamily="34" charset="0"/>
                <a:ea typeface="Verdana" panose="020B0604030504040204" pitchFamily="34" charset="0"/>
                <a:cs typeface="Courier New" panose="02070309020205020404" pitchFamily="49" charset="0"/>
              </a:rPr>
              <a:t>are those that mostly spend their time waiting for IO actions. </a:t>
            </a:r>
            <a:r>
              <a:rPr lang="en-GB" sz="500" b="1" kern="100" spc="-43" dirty="0">
                <a:effectLst/>
                <a:latin typeface="Verdana" panose="020B0604030504040204" pitchFamily="34" charset="0"/>
                <a:ea typeface="Verdana" panose="020B0604030504040204" pitchFamily="34" charset="0"/>
                <a:cs typeface="Courier New" panose="02070309020205020404" pitchFamily="49" charset="0"/>
              </a:rPr>
              <a:t>Scheduling Strategies: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FCFS: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a ready queue of scheduled process. Non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Once the running thread releases the CPU it gets blocked and added to list of waiting processes. Once its blocking operation is done its added to back of ready queue.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Easy. No process starves forever.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No concept of priority. If there is a long job followed by many short jobs, they will all have to wait a long time – could cause the system to hang.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RR: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a ready queue.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 </a:t>
            </a:r>
            <a:r>
              <a:rPr lang="en-GB" sz="500" kern="100" spc="-43" dirty="0">
                <a:latin typeface="Verdana" panose="020B0604030504040204" pitchFamily="34" charset="0"/>
                <a:ea typeface="Verdana" panose="020B0604030504040204" pitchFamily="34" charset="0"/>
                <a:cs typeface="Courier New" panose="02070309020205020404" pitchFamily="49" charset="0"/>
              </a:rPr>
              <a:t>After a process runs for a given amount of time we put it back in ready queue and switch to another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Fair. Response time is fast for small number of jobs. High if we have many jobs – as queue will be long. Turnaround time is low when runtimes differ.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High if runtimes similar.</a:t>
            </a:r>
            <a:r>
              <a:rPr lang="en-GB" sz="500" kern="100" spc="-43" dirty="0">
                <a:latin typeface="Verdana" panose="020B0604030504040204" pitchFamily="34" charset="0"/>
                <a:ea typeface="Verdana" panose="020B0604030504040204" pitchFamily="34" charset="0"/>
                <a:cs typeface="Courier New" panose="02070309020205020404" pitchFamily="49" charset="0"/>
              </a:rPr>
              <a:t> We can choose a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large</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small</a:t>
            </a:r>
            <a:r>
              <a:rPr lang="en-GB" sz="500" kern="100" spc="-43" dirty="0">
                <a:latin typeface="Verdana" panose="020B0604030504040204" pitchFamily="34" charset="0"/>
                <a:ea typeface="Verdana" panose="020B0604030504040204" pitchFamily="34" charset="0"/>
                <a:cs typeface="Courier New" panose="02070309020205020404" pitchFamily="49" charset="0"/>
              </a:rPr>
              <a:t> quantum (time slice) –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smaller</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larger</a:t>
            </a:r>
            <a:r>
              <a:rPr lang="en-GB" sz="500" kern="100" spc="-43" dirty="0">
                <a:latin typeface="Verdana" panose="020B0604030504040204" pitchFamily="34" charset="0"/>
                <a:ea typeface="Verdana" panose="020B0604030504040204" pitchFamily="34" charset="0"/>
                <a:cs typeface="Courier New" panose="02070309020205020404" pitchFamily="49" charset="0"/>
              </a:rPr>
              <a:t> overhead,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worse</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better</a:t>
            </a:r>
            <a:r>
              <a:rPr lang="en-GB" sz="500" kern="100" spc="-43" dirty="0">
                <a:latin typeface="Verdana" panose="020B0604030504040204" pitchFamily="34" charset="0"/>
                <a:ea typeface="Verdana" panose="020B0604030504040204" pitchFamily="34" charset="0"/>
                <a:cs typeface="Courier New" panose="02070309020205020404" pitchFamily="49" charset="0"/>
              </a:rPr>
              <a:t> response time. Most OS do 10-200ms – good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tradeoff</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Shortest Job First: Non-</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 at each stage we select process with lowest estimated/known runtime. Maximises throughput.</a:t>
            </a:r>
            <a:r>
              <a:rPr lang="en-GB" sz="500" b="1" kern="100" spc="-43" dirty="0">
                <a:latin typeface="Verdana" panose="020B0604030504040204" pitchFamily="34" charset="0"/>
                <a:ea typeface="Verdana" panose="020B0604030504040204" pitchFamily="34" charset="0"/>
                <a:cs typeface="Courier New" panose="02070309020205020404" pitchFamily="49" charset="0"/>
              </a:rPr>
              <a:t>  4) Shortest Remaining Time: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version of 3. </a:t>
            </a:r>
            <a:r>
              <a:rPr lang="en-GB" sz="500" kern="100" spc="-43" dirty="0">
                <a:latin typeface="Verdana" panose="020B0604030504040204" pitchFamily="34" charset="0"/>
                <a:ea typeface="Verdana" panose="020B0604030504040204" pitchFamily="34" charset="0"/>
                <a:cs typeface="Courier New" panose="02070309020205020404" pitchFamily="49" charset="0"/>
              </a:rPr>
              <a:t>RTs must be known beforehand – at each step choose process with shortest remaining RT. When a new process arrives with less RT than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curr’s</a:t>
            </a:r>
            <a:r>
              <a:rPr lang="en-GB" sz="500" kern="100" spc="-43" dirty="0">
                <a:latin typeface="Verdana" panose="020B0604030504040204" pitchFamily="34" charset="0"/>
                <a:ea typeface="Verdana" panose="020B0604030504040204" pitchFamily="34" charset="0"/>
                <a:cs typeface="Courier New" panose="02070309020205020404" pitchFamily="49" charset="0"/>
              </a:rPr>
              <a:t> then immediately switch over. When pre-emption occurs, switch over if there’s a process with less RT. Two ways of getting RT – computing CPU Burst (time spent on CPU until no longer ready) estimates on heuristics (e.g.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prev</a:t>
            </a:r>
            <a:r>
              <a:rPr lang="en-GB" sz="500" kern="100" spc="-43" dirty="0">
                <a:latin typeface="Verdana" panose="020B0604030504040204" pitchFamily="34" charset="0"/>
                <a:ea typeface="Verdana" panose="020B0604030504040204" pitchFamily="34" charset="0"/>
                <a:cs typeface="Courier New" panose="02070309020205020404" pitchFamily="49" charset="0"/>
              </a:rPr>
              <a:t> exec history) / user provides estimate (penalising users for underestimating).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5) Fair-Share:</a:t>
            </a:r>
            <a:r>
              <a:rPr lang="en-GB" sz="500" kern="100" spc="-43" dirty="0">
                <a:latin typeface="Verdana" panose="020B0604030504040204" pitchFamily="34" charset="0"/>
                <a:ea typeface="Verdana" panose="020B0604030504040204" pitchFamily="34" charset="0"/>
                <a:cs typeface="Courier New" panose="02070309020205020404" pitchFamily="49" charset="0"/>
              </a:rPr>
              <a:t> Takes into account who owns a process before execution. For example: User 1: Processes: A, B User 2: C. Both get equal turns. The scheduler will give User 2’s individual process twice the processing time as the first processes - as we alternate the top of each user’s process queue, A, C, B, C,… ) </a:t>
            </a:r>
            <a:r>
              <a:rPr lang="en-GB" sz="500" b="1" kern="100" spc="-43" dirty="0">
                <a:latin typeface="Verdana" panose="020B0604030504040204" pitchFamily="34" charset="0"/>
                <a:ea typeface="Verdana" panose="020B0604030504040204" pitchFamily="34" charset="0"/>
                <a:cs typeface="Courier New" panose="02070309020205020404" pitchFamily="49" charset="0"/>
              </a:rPr>
              <a:t>6) Priority Scheduling: </a:t>
            </a:r>
            <a:r>
              <a:rPr lang="en-GB" sz="500" kern="100" spc="-43" dirty="0">
                <a:latin typeface="Verdana" panose="020B0604030504040204" pitchFamily="34" charset="0"/>
                <a:ea typeface="Verdana" panose="020B0604030504040204" pitchFamily="34" charset="0"/>
                <a:cs typeface="Courier New" panose="02070309020205020404" pitchFamily="49" charset="0"/>
              </a:rPr>
              <a:t>Jobs are always ran on priority (externally defined or computed by a metric e.g. CPU burst). Priorities can be dynamic.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Processes could get starved </a:t>
            </a:r>
            <a:r>
              <a:rPr lang="en-GB" sz="500" kern="100" spc="-43" dirty="0">
                <a:latin typeface="Verdana" panose="020B0604030504040204" pitchFamily="34" charset="0"/>
                <a:ea typeface="Verdana" panose="020B0604030504040204" pitchFamily="34" charset="0"/>
                <a:cs typeface="Courier New" panose="02070309020205020404" pitchFamily="49" charset="0"/>
              </a:rPr>
              <a:t>if one has a high priority but takes long. We might want priority decay or dynamic priorities (priority donation). </a:t>
            </a:r>
            <a:r>
              <a:rPr lang="en-GB" sz="500" b="1" kern="100" spc="-43" dirty="0">
                <a:latin typeface="Verdana" panose="020B0604030504040204" pitchFamily="34" charset="0"/>
                <a:ea typeface="Verdana" panose="020B0604030504040204" pitchFamily="34" charset="0"/>
                <a:cs typeface="Courier New" panose="02070309020205020404" pitchFamily="49" charset="0"/>
              </a:rPr>
              <a:t>7) General Purpose Scheduling – </a:t>
            </a:r>
            <a:r>
              <a:rPr lang="en-GB" sz="500" kern="100" spc="-43" dirty="0">
                <a:latin typeface="Verdana" panose="020B0604030504040204" pitchFamily="34" charset="0"/>
                <a:ea typeface="Verdana" panose="020B0604030504040204" pitchFamily="34" charset="0"/>
                <a:cs typeface="Courier New" panose="02070309020205020404" pitchFamily="49" charset="0"/>
              </a:rPr>
              <a:t>What modern OSes do.</a:t>
            </a:r>
            <a:r>
              <a:rPr lang="en-GB" sz="500" b="1" kern="100" spc="-43" dirty="0">
                <a:latin typeface="Verdana" panose="020B0604030504040204" pitchFamily="34" charset="0"/>
                <a:ea typeface="Verdana" panose="020B0604030504040204" pitchFamily="34" charset="0"/>
                <a:cs typeface="Courier New" panose="02070309020205020404" pitchFamily="49" charset="0"/>
              </a:rPr>
              <a:t> Favour short and IO bound processes</a:t>
            </a:r>
            <a:r>
              <a:rPr lang="en-GB" sz="500" kern="100" spc="-43" dirty="0">
                <a:latin typeface="Verdana" panose="020B0604030504040204" pitchFamily="34" charset="0"/>
                <a:ea typeface="Verdana" panose="020B0604030504040204" pitchFamily="34" charset="0"/>
                <a:cs typeface="Courier New" panose="02070309020205020404" pitchFamily="49" charset="0"/>
              </a:rPr>
              <a:t> – gets good resource use and response times.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Quickly determines the nature of a job and adapts</a:t>
            </a:r>
            <a:r>
              <a:rPr lang="en-GB" sz="500" kern="100" spc="-43" dirty="0">
                <a:latin typeface="Verdana" panose="020B0604030504040204" pitchFamily="34" charset="0"/>
                <a:ea typeface="Verdana" panose="020B0604030504040204" pitchFamily="34" charset="0"/>
                <a:cs typeface="Courier New" panose="02070309020205020404" pitchFamily="49" charset="0"/>
              </a:rPr>
              <a:t> – processes can move from being IO bound to CPU bound, vice versa. </a:t>
            </a:r>
            <a:r>
              <a:rPr lang="en-GB" sz="500" b="1" kern="100" spc="-43" dirty="0">
                <a:latin typeface="Verdana" panose="020B0604030504040204" pitchFamily="34" charset="0"/>
                <a:ea typeface="Verdana" panose="020B0604030504040204" pitchFamily="34" charset="0"/>
                <a:cs typeface="Courier New" panose="02070309020205020404" pitchFamily="49" charset="0"/>
              </a:rPr>
              <a:t>8) MLFQS – One queue per priority level</a:t>
            </a:r>
            <a:r>
              <a:rPr lang="en-GB" sz="500" kern="100" spc="-43" dirty="0">
                <a:latin typeface="Verdana" panose="020B0604030504040204" pitchFamily="34" charset="0"/>
                <a:ea typeface="Verdana" panose="020B0604030504040204" pitchFamily="34" charset="0"/>
                <a:cs typeface="Courier New" panose="02070309020205020404" pitchFamily="49" charset="0"/>
              </a:rPr>
              <a:t>. Run the job on the highest nonempty PQ. Priority takes into account CPU/IO bound. Must avoid starvation of low priority (ageing?). Recompute priorities periodically (based on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recent_cpu</a:t>
            </a:r>
            <a:r>
              <a:rPr lang="en-GB" sz="500" kern="100" spc="-43" dirty="0">
                <a:latin typeface="Verdana" panose="020B0604030504040204" pitchFamily="34" charset="0"/>
                <a:ea typeface="Verdana" panose="020B0604030504040204" pitchFamily="34" charset="0"/>
                <a:cs typeface="Courier New" panose="02070309020205020404" pitchFamily="49" charset="0"/>
              </a:rPr>
              <a:t> &amp; ageing).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a:t>
            </a:r>
            <a:r>
              <a:rPr lang="en-GB" sz="500" kern="100" spc="-43" dirty="0">
                <a:latin typeface="Verdana" panose="020B0604030504040204" pitchFamily="34" charset="0"/>
                <a:ea typeface="Verdana" panose="020B0604030504040204" pitchFamily="34" charset="0"/>
                <a:cs typeface="Courier New" panose="02070309020205020404" pitchFamily="49" charset="0"/>
              </a:rPr>
              <a:t>: Each</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Q can have own Scheduling Algo. Easy.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Inflexible – apps have low control, priority makes no guarantee. System must be up for a while for good results. Processes can cheat by adding useless IO. No Priority Donation. </a:t>
            </a:r>
            <a:r>
              <a:rPr lang="en-GB" sz="500" b="1" kern="100" spc="-43" dirty="0">
                <a:latin typeface="Verdana" panose="020B0604030504040204" pitchFamily="34" charset="0"/>
                <a:ea typeface="Verdana" panose="020B0604030504040204" pitchFamily="34" charset="0"/>
                <a:cs typeface="Courier New" panose="02070309020205020404" pitchFamily="49" charset="0"/>
              </a:rPr>
              <a:t>9) Lottery</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Scheduling</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Jobs receive lottery tickets for each resource type, like CPU time. A ticket is chosen at random and the job owning the tickets gets CPU time.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Number of tickets is meaningful – jobs holding p%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tickts</a:t>
            </a:r>
            <a:r>
              <a:rPr lang="en-GB" sz="500" kern="100" spc="-43" dirty="0">
                <a:latin typeface="Verdana" panose="020B0604030504040204" pitchFamily="34" charset="0"/>
                <a:ea typeface="Verdana" panose="020B0604030504040204" pitchFamily="34" charset="0"/>
                <a:cs typeface="Courier New" panose="02070309020205020404" pitchFamily="49" charset="0"/>
              </a:rPr>
              <a:t> should get p% resources.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Very responsive </a:t>
            </a:r>
            <a:r>
              <a:rPr lang="en-GB" sz="500" kern="100" spc="-43" dirty="0">
                <a:latin typeface="Verdana" panose="020B0604030504040204" pitchFamily="34" charset="0"/>
                <a:ea typeface="Verdana" panose="020B0604030504040204" pitchFamily="34" charset="0"/>
                <a:cs typeface="Courier New" panose="02070309020205020404" pitchFamily="49" charset="0"/>
              </a:rPr>
              <a:t>– a job can be given more or less tickets and immediately have this reflected in the next decisions.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 starvation. </a:t>
            </a:r>
            <a:r>
              <a:rPr lang="en-GB" sz="500" kern="100" spc="-43" dirty="0">
                <a:latin typeface="Verdana" panose="020B0604030504040204" pitchFamily="34" charset="0"/>
                <a:ea typeface="Verdana" panose="020B0604030504040204" pitchFamily="34" charset="0"/>
                <a:cs typeface="Courier New" panose="02070309020205020404" pitchFamily="49" charset="0"/>
              </a:rPr>
              <a:t>Tickets can be donated/exchanged. Adding and removing jobs affects others proportionally.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Unpredictable, an unlucky process might wait a long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 Synchronisation</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Terminology: Critical Section (CS) – </a:t>
            </a:r>
            <a:r>
              <a:rPr lang="en-GB" sz="500" kern="100" spc="-43" dirty="0">
                <a:latin typeface="Verdana" panose="020B0604030504040204" pitchFamily="34" charset="0"/>
                <a:ea typeface="Verdana" panose="020B0604030504040204" pitchFamily="34" charset="0"/>
                <a:cs typeface="Courier New" panose="02070309020205020404" pitchFamily="49" charset="0"/>
              </a:rPr>
              <a:t>a section of code in which a process accesses a shared resource. </a:t>
            </a:r>
            <a:r>
              <a:rPr lang="en-GB" sz="500" b="1" kern="100" spc="-43" dirty="0">
                <a:latin typeface="Verdana" panose="020B0604030504040204" pitchFamily="34" charset="0"/>
                <a:ea typeface="Verdana" panose="020B0604030504040204" pitchFamily="34" charset="0"/>
                <a:cs typeface="Courier New" panose="02070309020205020404" pitchFamily="49" charset="0"/>
              </a:rPr>
              <a:t>Mutual Exclusion (ME) </a:t>
            </a:r>
            <a:r>
              <a:rPr lang="en-GB" sz="500" kern="100" spc="-43" dirty="0">
                <a:latin typeface="Verdana" panose="020B0604030504040204" pitchFamily="34" charset="0"/>
                <a:ea typeface="Verdana" panose="020B0604030504040204" pitchFamily="34" charset="0"/>
                <a:cs typeface="Courier New" panose="02070309020205020404" pitchFamily="49" charset="0"/>
              </a:rPr>
              <a:t>– Ensuring that if one process is executing a CS, no other does. Requirements for 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a:t>
            </a:r>
            <a:r>
              <a:rPr lang="en-GB" sz="500" kern="100" spc="-43" dirty="0">
                <a:latin typeface="Verdana" panose="020B0604030504040204" pitchFamily="34" charset="0"/>
                <a:ea typeface="Verdana" panose="020B0604030504040204" pitchFamily="34" charset="0"/>
                <a:cs typeface="Courier New" panose="02070309020205020404" pitchFamily="49" charset="0"/>
              </a:rPr>
              <a:t>No two processes must be in the same CS simultaneously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a:t>
            </a:r>
            <a:r>
              <a:rPr lang="en-GB" sz="500" kern="100" spc="-43" dirty="0">
                <a:latin typeface="Verdana" panose="020B0604030504040204" pitchFamily="34" charset="0"/>
                <a:ea typeface="Verdana" panose="020B0604030504040204" pitchFamily="34" charset="0"/>
                <a:cs typeface="Courier New" panose="02070309020205020404" pitchFamily="49" charset="0"/>
              </a:rPr>
              <a:t>No process outside the CS can prevent others entering the CS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a:t>
            </a:r>
            <a:r>
              <a:rPr lang="en-GB" sz="500" kern="100" spc="-43" dirty="0">
                <a:latin typeface="Verdana" panose="020B0604030504040204" pitchFamily="34" charset="0"/>
                <a:ea typeface="Verdana" panose="020B0604030504040204" pitchFamily="34" charset="0"/>
                <a:cs typeface="Courier New" panose="02070309020205020404" pitchFamily="49" charset="0"/>
              </a:rPr>
              <a:t>Processes needing to enter the CS can’t be delayed forever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a:t>
            </a:r>
            <a:r>
              <a:rPr lang="en-GB" sz="500" kern="100" spc="-43" dirty="0">
                <a:latin typeface="Verdana" panose="020B0604030504040204" pitchFamily="34" charset="0"/>
                <a:ea typeface="Verdana" panose="020B0604030504040204" pitchFamily="34" charset="0"/>
                <a:cs typeface="Courier New" panose="02070309020205020404" pitchFamily="49" charset="0"/>
              </a:rPr>
              <a:t>No assumptions about speed of each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Race Conditions</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Thread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Interleavings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(number of possible exec. orders), </a:t>
            </a:r>
            <a:r>
              <a:rPr lang="en-GB" sz="500" b="1" kern="100" spc="-43" dirty="0">
                <a:latin typeface="Verdana" panose="020B0604030504040204" pitchFamily="34" charset="0"/>
                <a:ea typeface="Verdana" panose="020B0604030504040204" pitchFamily="34" charset="0"/>
                <a:cs typeface="Courier New" panose="02070309020205020404" pitchFamily="49" charset="0"/>
              </a:rPr>
              <a:t>Memory Models</a:t>
            </a:r>
            <a:r>
              <a:rPr lang="en-GB" sz="500" kern="100" spc="-43" dirty="0">
                <a:latin typeface="Verdana" panose="020B0604030504040204" pitchFamily="34" charset="0"/>
                <a:ea typeface="Verdana" panose="020B0604030504040204" pitchFamily="34" charset="0"/>
                <a:cs typeface="Courier New" panose="02070309020205020404" pitchFamily="49" charset="0"/>
              </a:rPr>
              <a:t> are the interactions of threads through memory and shared data. They depend on hardware behaviour and compiler optimizations. </a:t>
            </a:r>
            <a:r>
              <a:rPr lang="en-GB" sz="500" b="1" kern="100" spc="-43" dirty="0">
                <a:latin typeface="Verdana" panose="020B0604030504040204" pitchFamily="34" charset="0"/>
                <a:ea typeface="Verdana" panose="020B0604030504040204" pitchFamily="34" charset="0"/>
                <a:cs typeface="Courier New" panose="02070309020205020404" pitchFamily="49" charset="0"/>
              </a:rPr>
              <a:t>Sequential Consistency – </a:t>
            </a:r>
            <a:r>
              <a:rPr lang="en-GB" sz="500" kern="100" spc="-43" dirty="0">
                <a:latin typeface="Verdana" panose="020B0604030504040204" pitchFamily="34" charset="0"/>
                <a:ea typeface="Verdana" panose="020B0604030504040204" pitchFamily="34" charset="0"/>
                <a:cs typeface="Courier New" panose="02070309020205020404" pitchFamily="49" charset="0"/>
              </a:rPr>
              <a:t>The operations of each thread are executed in sequential order atomically.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Weak MM – </a:t>
            </a:r>
            <a:r>
              <a:rPr lang="en-GB" sz="500" kern="100" spc="-43" dirty="0">
                <a:latin typeface="Verdana" panose="020B0604030504040204" pitchFamily="34" charset="0"/>
                <a:ea typeface="Verdana" panose="020B0604030504040204" pitchFamily="34" charset="0"/>
                <a:cs typeface="Courier New" panose="02070309020205020404" pitchFamily="49" charset="0"/>
              </a:rPr>
              <a:t>The hardware is permitted to reorder memory writes. A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Happens Before Relationship</a:t>
            </a:r>
            <a:r>
              <a:rPr lang="en-GB" sz="500" kern="100" spc="-43" dirty="0">
                <a:latin typeface="Verdana" panose="020B0604030504040204" pitchFamily="34" charset="0"/>
                <a:ea typeface="Verdana" panose="020B0604030504040204" pitchFamily="34" charset="0"/>
                <a:cs typeface="Courier New" panose="02070309020205020404" pitchFamily="49" charset="0"/>
              </a:rPr>
              <a:t> (HBR) is a framework used to reason about race conditions in concurrency. We introduce a partial order between events in a trace. If a occurs before b, and they’re in the same thread </a:t>
            </a:r>
            <a:r>
              <a:rPr lang="en-GB" sz="500" b="1" kern="100" spc="-43" dirty="0">
                <a:latin typeface="Verdana" panose="020B0604030504040204" pitchFamily="34" charset="0"/>
                <a:ea typeface="Verdana" panose="020B0604030504040204" pitchFamily="34" charset="0"/>
                <a:cs typeface="Courier New" panose="02070309020205020404" pitchFamily="49" charset="0"/>
              </a:rPr>
              <a:t>OR </a:t>
            </a:r>
            <a:r>
              <a:rPr lang="en-GB" sz="500" kern="100" spc="-43" dirty="0">
                <a:latin typeface="Verdana" panose="020B0604030504040204" pitchFamily="34" charset="0"/>
                <a:ea typeface="Verdana" panose="020B0604030504040204" pitchFamily="34" charset="0"/>
                <a:cs typeface="Courier New" panose="02070309020205020404" pitchFamily="49" charset="0"/>
              </a:rPr>
              <a:t>a is release(lock_1) and b is acquire(lock_1) then a -&gt; b and we consider them ordered. -&gt; is irreflexive (a -&gt; a impossible), antisymmetric (if a -&gt; b, then b -/-&gt; a), transitive. Under this framework, a data race only occurs between a and b if they access the same memory location, one of them is a write and they’re unordered according to HBR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5.1) Methods of gaining ME</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1) Disabling Interrupts.</a:t>
            </a:r>
            <a:r>
              <a:rPr lang="en-GB" sz="500" kern="100" spc="-43" dirty="0">
                <a:latin typeface="Verdana" panose="020B0604030504040204" pitchFamily="34" charset="0"/>
                <a:ea typeface="Verdana" panose="020B0604030504040204" pitchFamily="34" charset="0"/>
                <a:cs typeface="Courier New" panose="02070309020205020404" pitchFamily="49" charset="0"/>
              </a:rPr>
              <a:t> Wrap our ME with STI() (set interrupts) and CLI() (clear).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Only works with 1 processor systems, loss of performance, buggy processes might not yield CPU. </a:t>
            </a:r>
            <a:r>
              <a:rPr lang="en-GB" sz="500" b="1" kern="100" spc="-43" dirty="0">
                <a:latin typeface="Verdana" panose="020B0604030504040204" pitchFamily="34" charset="0"/>
                <a:ea typeface="Verdana" panose="020B0604030504040204" pitchFamily="34" charset="0"/>
                <a:cs typeface="Courier New" panose="02070309020205020404" pitchFamily="49" charset="0"/>
              </a:rPr>
              <a:t>Only use it when necessary e.g. Kernel code.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2) Strict Alternation.</a:t>
            </a:r>
            <a:r>
              <a:rPr lang="en-GB" sz="500" kern="100" spc="-43" dirty="0">
                <a:latin typeface="Verdana" panose="020B0604030504040204" pitchFamily="34" charset="0"/>
                <a:ea typeface="Verdana" panose="020B0604030504040204" pitchFamily="34" charset="0"/>
                <a:cs typeface="Courier New" panose="02070309020205020404" pitchFamily="49" charset="0"/>
              </a:rPr>
              <a:t> Processes take turns accessing shared resource. Each gets some time before yielding to the other.</a:t>
            </a:r>
          </a:p>
          <a:p>
            <a:r>
              <a:rPr lang="en-GB" sz="500" b="0" i="0" dirty="0">
                <a:solidFill>
                  <a:srgbClr val="9D00EC"/>
                </a:solidFill>
                <a:effectLst/>
                <a:latin typeface="Courier New" panose="02070309020205020404" pitchFamily="49" charset="0"/>
                <a:cs typeface="Courier New" panose="02070309020205020404" pitchFamily="49" charset="0"/>
              </a:rPr>
              <a:t>char</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process_work_a</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B21E00"/>
                </a:solidFill>
                <a:effectLst/>
                <a:latin typeface="Courier New" panose="02070309020205020404" pitchFamily="49" charset="0"/>
                <a:cs typeface="Courier New" panose="02070309020205020404" pitchFamily="49" charset="0"/>
              </a:rPr>
              <a:t>arg</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true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err="1">
                <a:solidFill>
                  <a:srgbClr val="000000"/>
                </a:solidFill>
                <a:effectLst/>
                <a:latin typeface="Courier New" panose="02070309020205020404" pitchFamily="49" charset="0"/>
                <a:cs typeface="Courier New" panose="02070309020205020404" pitchFamily="49" charset="0"/>
              </a:rPr>
              <a:t>critical_section</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‘B’; </a:t>
            </a:r>
            <a:r>
              <a:rPr lang="en-GB" sz="500" b="0" i="0" dirty="0" err="1">
                <a:solidFill>
                  <a:srgbClr val="000000"/>
                </a:solidFill>
                <a:effectLst/>
                <a:latin typeface="Courier New" panose="02070309020205020404" pitchFamily="49" charset="0"/>
                <a:cs typeface="Courier New" panose="02070309020205020404" pitchFamily="49" charset="0"/>
              </a:rPr>
              <a:t>non_critical_section_a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process_work_b</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B21E00"/>
                </a:solidFill>
                <a:effectLst/>
                <a:latin typeface="Courier New" panose="02070309020205020404" pitchFamily="49" charset="0"/>
                <a:cs typeface="Courier New" panose="02070309020205020404" pitchFamily="49" charset="0"/>
              </a:rPr>
              <a:t>arg</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true</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'B'</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err="1">
                <a:solidFill>
                  <a:srgbClr val="000000"/>
                </a:solidFill>
                <a:effectLst/>
                <a:latin typeface="Courier New" panose="02070309020205020404" pitchFamily="49" charset="0"/>
                <a:cs typeface="Courier New" panose="02070309020205020404" pitchFamily="49" charset="0"/>
              </a:rPr>
              <a:t>critical_section</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non_critical_section_b</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a:t>
            </a:r>
            <a:r>
              <a:rPr lang="en-GB" sz="500" kern="100" spc="-43" dirty="0">
                <a:latin typeface="Verdana" panose="020B0604030504040204" pitchFamily="34" charset="0"/>
                <a:ea typeface="Verdana" panose="020B0604030504040204" pitchFamily="34" charset="0"/>
                <a:cs typeface="Courier New" panose="02070309020205020404" pitchFamily="49" charset="0"/>
              </a:rPr>
              <a:t>: Busy waits. Can’t pre-empt a thread that gets stuck forever. Assumes A and B are similarly fast – A could loop around fast enough that B doesn’t get a turn. We might need A to work twice in a row but can’t –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Peterson’s Method </a:t>
            </a:r>
            <a:r>
              <a:rPr lang="en-GB" sz="500" kern="100" spc="-43" dirty="0">
                <a:latin typeface="Verdana" panose="020B0604030504040204" pitchFamily="34" charset="0"/>
                <a:ea typeface="Verdana" panose="020B0604030504040204" pitchFamily="34" charset="0"/>
                <a:cs typeface="Courier New" panose="02070309020205020404" pitchFamily="49" charset="0"/>
              </a:rPr>
              <a:t>fixes this by using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flag variable </a:t>
            </a:r>
            <a:r>
              <a:rPr lang="en-GB" sz="500" kern="100" spc="-43" dirty="0">
                <a:latin typeface="Verdana" panose="020B0604030504040204" pitchFamily="34" charset="0"/>
                <a:ea typeface="Verdana" panose="020B0604030504040204" pitchFamily="34" charset="0"/>
                <a:cs typeface="Courier New" panose="02070309020205020404" pitchFamily="49" charset="0"/>
              </a:rPr>
              <a:t>(if a process isn’t interested in taking its turn then the other one takes its turn instead) as well as the turn variable.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3) Locks: </a:t>
            </a:r>
            <a:r>
              <a:rPr lang="en-GB" sz="500" kern="100" spc="-43" dirty="0">
                <a:latin typeface="Verdana" panose="020B0604030504040204" pitchFamily="34" charset="0"/>
                <a:ea typeface="Verdana" panose="020B0604030504040204" pitchFamily="34" charset="0"/>
                <a:cs typeface="Courier New" panose="02070309020205020404" pitchFamily="49" charset="0"/>
              </a:rPr>
              <a:t>A Synch Primitive that restricts access to a resource.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void</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0" i="0" dirty="0">
                <a:solidFill>
                  <a:srgbClr val="0030F2"/>
                </a:solidFill>
                <a:effectLst/>
                <a:latin typeface="Courier New" panose="02070309020205020404" pitchFamily="49" charset="0"/>
                <a:ea typeface="Verdana" panose="020B0604030504040204" pitchFamily="34" charset="0"/>
                <a:cs typeface="Courier New" panose="02070309020205020404" pitchFamily="49" charset="0"/>
              </a:rPr>
              <a:t>acquire</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 lock)</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while</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(TSL(lock)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0</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1</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void</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0" i="0" dirty="0">
                <a:solidFill>
                  <a:srgbClr val="0030F2"/>
                </a:solidFill>
                <a:effectLst/>
                <a:latin typeface="Courier New" panose="02070309020205020404" pitchFamily="49" charset="0"/>
                <a:ea typeface="Verdana" panose="020B0604030504040204" pitchFamily="34" charset="0"/>
                <a:cs typeface="Courier New" panose="02070309020205020404" pitchFamily="49" charset="0"/>
              </a:rPr>
              <a:t>release</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 lock)</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0</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Busy waits. </a:t>
            </a:r>
            <a:r>
              <a:rPr lang="en-GB" sz="500" kern="100" spc="-43" dirty="0">
                <a:latin typeface="Verdana" panose="020B0604030504040204" pitchFamily="34" charset="0"/>
                <a:ea typeface="Verdana" panose="020B0604030504040204" pitchFamily="34" charset="0"/>
                <a:cs typeface="Courier New" panose="02070309020205020404" pitchFamily="49" charset="0"/>
              </a:rPr>
              <a:t>Also, we had to use TSL as it’s atomic. Runs into priority inversion problem (fix with PD). As Locks get more Fine-Grained, </a:t>
            </a:r>
            <a:r>
              <a:rPr lang="en-GB" sz="500" b="1" kern="100" spc="-43" dirty="0">
                <a:latin typeface="Verdana" panose="020B0604030504040204" pitchFamily="34" charset="0"/>
                <a:ea typeface="Verdana" panose="020B0604030504040204" pitchFamily="34" charset="0"/>
                <a:cs typeface="Courier New" panose="02070309020205020404" pitchFamily="49" charset="0"/>
              </a:rPr>
              <a:t>Lock Overhead</a:t>
            </a:r>
            <a:r>
              <a:rPr lang="en-GB" sz="500" kern="100" spc="-43" dirty="0">
                <a:latin typeface="Verdana" panose="020B0604030504040204" pitchFamily="34" charset="0"/>
                <a:ea typeface="Verdana" panose="020B0604030504040204" pitchFamily="34" charset="0"/>
                <a:cs typeface="Courier New" panose="02070309020205020404" pitchFamily="49" charset="0"/>
              </a:rPr>
              <a:t> increases,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Contention </a:t>
            </a:r>
            <a:r>
              <a:rPr lang="en-GB" sz="500" kern="100" spc="-43" dirty="0">
                <a:latin typeface="Verdana" panose="020B0604030504040204" pitchFamily="34" charset="0"/>
                <a:ea typeface="Verdana" panose="020B0604030504040204" pitchFamily="34" charset="0"/>
                <a:cs typeface="Courier New" panose="02070309020205020404" pitchFamily="49" charset="0"/>
              </a:rPr>
              <a:t>decreases, complexity increases.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Coarse-Grained</a:t>
            </a:r>
            <a:r>
              <a:rPr lang="en-GB" sz="500" kern="100" spc="-43" dirty="0">
                <a:latin typeface="Verdana" panose="020B0604030504040204" pitchFamily="34" charset="0"/>
                <a:ea typeface="Verdana" panose="020B0604030504040204" pitchFamily="34" charset="0"/>
                <a:cs typeface="Courier New" panose="02070309020205020404" pitchFamily="49" charset="0"/>
              </a:rPr>
              <a:t> opposite. To minimise contention and max concurrency, do a fine-grained approach and release locks ASAP. </a:t>
            </a:r>
            <a:r>
              <a:rPr lang="en-GB" sz="500" b="1" kern="100" spc="-43" dirty="0">
                <a:latin typeface="Verdana" panose="020B0604030504040204" pitchFamily="34" charset="0"/>
                <a:ea typeface="Verdana" panose="020B0604030504040204" pitchFamily="34" charset="0"/>
                <a:cs typeface="Courier New" panose="02070309020205020404" pitchFamily="49" charset="0"/>
              </a:rPr>
              <a:t>3.1) RW Locks </a:t>
            </a:r>
            <a:r>
              <a:rPr lang="en-GB" sz="500" kern="100" spc="-43" dirty="0">
                <a:latin typeface="Verdana" panose="020B0604030504040204" pitchFamily="34" charset="0"/>
                <a:ea typeface="Verdana" panose="020B0604030504040204" pitchFamily="34" charset="0"/>
                <a:cs typeface="Courier New" panose="02070309020205020404" pitchFamily="49" charset="0"/>
              </a:rPr>
              <a:t>– Allow for Concurrent Read-only access. If one process is a write, then all others must block until it finishes.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Semaphores: </a:t>
            </a:r>
            <a:r>
              <a:rPr lang="en-GB" sz="500" kern="100" spc="-43" dirty="0">
                <a:latin typeface="Verdana" panose="020B0604030504040204" pitchFamily="34" charset="0"/>
                <a:ea typeface="Verdana" panose="020B0604030504040204" pitchFamily="34" charset="0"/>
                <a:cs typeface="Courier New" panose="02070309020205020404" pitchFamily="49" charset="0"/>
              </a:rPr>
              <a:t>A structure which allows a progress to stop and continue only when it receives a signal.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init</a:t>
            </a:r>
            <a:r>
              <a:rPr lang="en-GB" sz="500" kern="100" spc="-43" dirty="0">
                <a:latin typeface="Courier New" panose="02070309020205020404" pitchFamily="49" charset="0"/>
                <a:ea typeface="Verdana" panose="020B0604030504040204" pitchFamily="34" charset="0"/>
                <a:cs typeface="Courier New" panose="02070309020205020404" pitchFamily="49" charset="0"/>
              </a:rPr>
              <a:t>(s,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i</a:t>
            </a:r>
            <a:r>
              <a:rPr lang="en-GB" sz="500" kern="100" spc="-43" dirty="0">
                <a:latin typeface="Courier New" panose="02070309020205020404" pitchFamily="49" charset="0"/>
                <a:ea typeface="Verdana" panose="020B0604030504040204" pitchFamily="34" charset="0"/>
                <a:cs typeface="Courier New" panose="02070309020205020404" pitchFamily="49" charset="0"/>
              </a:rPr>
              <a:t>), down(s)</a:t>
            </a:r>
            <a:r>
              <a:rPr lang="en-GB" sz="500" kern="100" spc="-43" dirty="0">
                <a:latin typeface="Verdana" panose="020B0604030504040204" pitchFamily="34" charset="0"/>
                <a:ea typeface="Verdana" panose="020B0604030504040204" pitchFamily="34" charset="0"/>
                <a:cs typeface="Courier New" panose="02070309020205020404" pitchFamily="49" charset="0"/>
              </a:rPr>
              <a:t>(aka P())</a:t>
            </a:r>
            <a:r>
              <a:rPr lang="en-GB" sz="500" kern="100" spc="-43" dirty="0">
                <a:latin typeface="Courier New" panose="02070309020205020404" pitchFamily="49" charset="0"/>
                <a:ea typeface="Verdana" panose="020B0604030504040204" pitchFamily="34" charset="0"/>
                <a:cs typeface="Courier New" panose="02070309020205020404" pitchFamily="49" charset="0"/>
              </a:rPr>
              <a:t>, up(s)</a:t>
            </a:r>
            <a:r>
              <a:rPr lang="en-GB" sz="500" kern="100" spc="-43" dirty="0">
                <a:latin typeface="Verdana" panose="020B0604030504040204" pitchFamily="34" charset="0"/>
                <a:ea typeface="Verdana" panose="020B0604030504040204" pitchFamily="34" charset="0"/>
                <a:cs typeface="Courier New" panose="02070309020205020404" pitchFamily="49" charset="0"/>
              </a:rPr>
              <a:t>(aka V()). Consists of a counter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 and a queue of waiting processes. A semaphore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a:t>
            </a:r>
            <a:r>
              <a:rPr lang="en-GB" sz="500" kern="100" spc="-43" dirty="0">
                <a:latin typeface="Verdana" panose="020B0604030504040204" pitchFamily="34" charset="0"/>
                <a:ea typeface="Verdana" panose="020B0604030504040204" pitchFamily="34" charset="0"/>
                <a:cs typeface="Courier New" panose="02070309020205020404" pitchFamily="49" charset="0"/>
              </a:rPr>
              <a:t> at 1 = lock, A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sema</a:t>
            </a:r>
            <a:r>
              <a:rPr lang="en-GB" sz="500" kern="100" spc="-43" dirty="0">
                <a:latin typeface="Verdana" panose="020B0604030504040204" pitchFamily="34" charset="0"/>
                <a:ea typeface="Verdana" panose="020B0604030504040204" pitchFamily="34" charset="0"/>
                <a:cs typeface="Courier New" panose="02070309020205020404" pitchFamily="49" charset="0"/>
              </a:rPr>
              <a:t> at 0 is blocked until it is upped. So we can order events by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initing</a:t>
            </a:r>
            <a:r>
              <a:rPr lang="en-GB" sz="500" kern="100" spc="-43" dirty="0">
                <a:latin typeface="Verdana" panose="020B0604030504040204" pitchFamily="34" charset="0"/>
                <a:ea typeface="Verdana" panose="020B0604030504040204" pitchFamily="34" charset="0"/>
                <a:cs typeface="Courier New" panose="02070309020205020404" pitchFamily="49" charset="0"/>
              </a:rPr>
              <a:t> at 0, running process A then upping it allowing other process in finally. It can also be used for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producer-consumer </a:t>
            </a:r>
            <a:r>
              <a:rPr lang="en-GB" sz="500" kern="100" spc="-43" dirty="0">
                <a:latin typeface="Verdana" panose="020B0604030504040204" pitchFamily="34" charset="0"/>
                <a:ea typeface="Verdana" panose="020B0604030504040204" pitchFamily="34" charset="0"/>
                <a:cs typeface="Courier New" panose="02070309020205020404" pitchFamily="49" charset="0"/>
              </a:rPr>
              <a:t>relations: A producer adds items to a shared buffer if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theres</a:t>
            </a:r>
            <a:r>
              <a:rPr lang="en-GB" sz="500" kern="100" spc="-43" dirty="0">
                <a:latin typeface="Verdana" panose="020B0604030504040204" pitchFamily="34" charset="0"/>
                <a:ea typeface="Verdana" panose="020B0604030504040204" pitchFamily="34" charset="0"/>
                <a:cs typeface="Courier New" panose="02070309020205020404" pitchFamily="49" charset="0"/>
              </a:rPr>
              <a:t> enough space and ME is ensured, a consumer removes them if ME is ensured and the buffer is not empty. </a:t>
            </a:r>
          </a:p>
          <a:p>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a:t>
            </a:r>
            <a:r>
              <a:rPr lang="en-GB" sz="500" dirty="0">
                <a:solidFill>
                  <a:srgbClr val="000000"/>
                </a:solidFill>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 </a:t>
            </a:r>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b_lock</a:t>
            </a:r>
            <a:r>
              <a:rPr lang="en-GB" sz="500" dirty="0">
                <a:solidFill>
                  <a:srgbClr val="000000"/>
                </a:solidFill>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b="0" i="0" dirty="0">
                <a:solidFill>
                  <a:srgbClr val="000000"/>
                </a:solidFill>
                <a:effectLst/>
                <a:latin typeface="Courier New" panose="02070309020205020404" pitchFamily="49" charset="0"/>
                <a:cs typeface="Courier New" panose="02070309020205020404" pitchFamily="49" charset="0"/>
              </a:rPr>
              <a:t> *b[</a:t>
            </a:r>
            <a:r>
              <a:rPr lang="en-GB" sz="500" b="0" i="0" dirty="0">
                <a:solidFill>
                  <a:srgbClr val="B21E00"/>
                </a:solidFill>
                <a:effectLst/>
                <a:latin typeface="Courier New" panose="02070309020205020404" pitchFamily="49" charset="0"/>
                <a:cs typeface="Courier New" panose="02070309020205020404" pitchFamily="49" charset="0"/>
              </a:rPr>
              <a:t>10</a:t>
            </a:r>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prod_work</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dirty="0">
                <a:solidFill>
                  <a:srgbClr val="9D00EC"/>
                </a:solidFill>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a:solidFill>
                  <a:srgbClr val="B21E00"/>
                </a:solidFill>
                <a:effectLst/>
                <a:latin typeface="Courier New" panose="02070309020205020404" pitchFamily="49" charset="0"/>
                <a:cs typeface="Courier New" panose="02070309020205020404" pitchFamily="49" charset="0"/>
              </a:rPr>
              <a:t>1</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dirty="0">
                <a:solidFill>
                  <a:srgbClr val="000000"/>
                </a:solidFill>
                <a:latin typeface="Courier New" panose="02070309020205020404" pitchFamily="49" charset="0"/>
                <a:cs typeface="Courier New" panose="02070309020205020404" pitchFamily="49" charset="0"/>
              </a:rPr>
              <a:t> </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=produce();down(</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_-);down(</a:t>
            </a:r>
            <a:r>
              <a:rPr lang="en-GB" sz="500" b="0" i="0" dirty="0" err="1">
                <a:solidFill>
                  <a:srgbClr val="000000"/>
                </a:solidFill>
                <a:effectLst/>
                <a:latin typeface="Courier New" panose="02070309020205020404" pitchFamily="49" charset="0"/>
                <a:cs typeface="Courier New" panose="02070309020205020404" pitchFamily="49" charset="0"/>
              </a:rPr>
              <a:t>b_l</a:t>
            </a:r>
            <a:r>
              <a:rPr lang="en-GB" sz="500" b="0" i="0" dirty="0">
                <a:solidFill>
                  <a:srgbClr val="000000"/>
                </a:solidFill>
                <a:effectLst/>
                <a:latin typeface="Courier New" panose="02070309020205020404" pitchFamily="49" charset="0"/>
                <a:cs typeface="Courier New" panose="02070309020205020404" pitchFamily="49" charset="0"/>
              </a:rPr>
              <a:t>);deposit(b,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);up(</a:t>
            </a:r>
            <a:r>
              <a:rPr lang="en-GB" sz="500" b="0" i="0" dirty="0" err="1">
                <a:solidFill>
                  <a:srgbClr val="000000"/>
                </a:solidFill>
                <a:effectLst/>
                <a:latin typeface="Courier New" panose="02070309020205020404" pitchFamily="49" charset="0"/>
                <a:cs typeface="Courier New" panose="02070309020205020404" pitchFamily="49" charset="0"/>
              </a:rPr>
              <a:t>b_lock</a:t>
            </a:r>
            <a:r>
              <a:rPr lang="en-GB" sz="500" b="0" i="0" dirty="0">
                <a:solidFill>
                  <a:srgbClr val="000000"/>
                </a:solidFill>
                <a:effectLst/>
                <a:latin typeface="Courier New" panose="02070309020205020404" pitchFamily="49" charset="0"/>
                <a:cs typeface="Courier New" panose="02070309020205020404" pitchFamily="49" charset="0"/>
              </a:rPr>
              <a:t>);up(</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a:t>
            </a:r>
          </a:p>
          <a:p>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consumer_work</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dirty="0">
                <a:solidFill>
                  <a:srgbClr val="000000"/>
                </a:solidFill>
                <a:latin typeface="Courier New" panose="02070309020205020404" pitchFamily="49" charset="0"/>
                <a:cs typeface="Courier New" panose="02070309020205020404" pitchFamily="49" charset="0"/>
              </a:rPr>
              <a:t>    </a:t>
            </a:r>
            <a:r>
              <a:rPr lang="en-GB" sz="500" b="0" i="0" dirty="0">
                <a:solidFill>
                  <a:srgbClr val="000000"/>
                </a:solidFill>
                <a:effectLst/>
                <a:latin typeface="Courier New" panose="02070309020205020404" pitchFamily="49" charset="0"/>
                <a:cs typeface="Courier New" panose="02070309020205020404" pitchFamily="49" charset="0"/>
              </a:rPr>
              <a:t>w</a:t>
            </a:r>
            <a:r>
              <a:rPr lang="en-GB" sz="500" b="0" i="0" dirty="0">
                <a:solidFill>
                  <a:srgbClr val="9D00EC"/>
                </a:solidFill>
                <a:effectLst/>
                <a:latin typeface="Courier New" panose="02070309020205020404" pitchFamily="49" charset="0"/>
                <a:cs typeface="Courier New" panose="02070309020205020404" pitchFamily="49" charset="0"/>
              </a:rPr>
              <a:t>hile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a:solidFill>
                  <a:srgbClr val="B21E00"/>
                </a:solidFill>
                <a:effectLst/>
                <a:latin typeface="Courier New" panose="02070309020205020404" pitchFamily="49" charset="0"/>
                <a:cs typeface="Courier New" panose="02070309020205020404" pitchFamily="49" charset="0"/>
              </a:rPr>
              <a:t>1</a:t>
            </a:r>
            <a:r>
              <a:rPr lang="en-GB" sz="500" b="0" i="0" dirty="0">
                <a:solidFill>
                  <a:srgbClr val="000000"/>
                </a:solidFill>
                <a:effectLst/>
                <a:latin typeface="Courier New" panose="02070309020205020404" pitchFamily="49" charset="0"/>
                <a:cs typeface="Courier New" panose="02070309020205020404" pitchFamily="49" charset="0"/>
              </a:rPr>
              <a:t>){down(</a:t>
            </a:r>
            <a:r>
              <a:rPr lang="en-GB" sz="500" dirty="0" err="1">
                <a:solidFill>
                  <a:srgbClr val="000000"/>
                </a:solidFill>
                <a:latin typeface="Courier New" panose="02070309020205020404" pitchFamily="49" charset="0"/>
                <a:cs typeface="Courier New" panose="02070309020205020404" pitchFamily="49" charset="0"/>
              </a:rPr>
              <a:t>i</a:t>
            </a:r>
            <a:r>
              <a:rPr lang="en-GB" sz="500" dirty="0">
                <a:solidFill>
                  <a:srgbClr val="000000"/>
                </a:solidFill>
                <a:latin typeface="Courier New" panose="02070309020205020404" pitchFamily="49" charset="0"/>
                <a:cs typeface="Courier New" panose="02070309020205020404" pitchFamily="49" charset="0"/>
              </a:rPr>
              <a:t>_+</a:t>
            </a:r>
            <a:r>
              <a:rPr lang="en-GB" sz="500" b="0" i="0" dirty="0">
                <a:solidFill>
                  <a:srgbClr val="000000"/>
                </a:solidFill>
                <a:effectLst/>
                <a:latin typeface="Courier New" panose="02070309020205020404" pitchFamily="49" charset="0"/>
                <a:cs typeface="Courier New" panose="02070309020205020404" pitchFamily="49" charset="0"/>
              </a:rPr>
              <a:t>);down(b_;);</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=fetch(</a:t>
            </a:r>
            <a:r>
              <a:rPr lang="en-GB" sz="500" b="0" i="0" dirty="0" err="1">
                <a:solidFill>
                  <a:srgbClr val="000000"/>
                </a:solidFill>
                <a:effectLst/>
                <a:latin typeface="Courier New" panose="02070309020205020404" pitchFamily="49" charset="0"/>
                <a:cs typeface="Courier New" panose="02070309020205020404" pitchFamily="49" charset="0"/>
              </a:rPr>
              <a:t>b,i</a:t>
            </a:r>
            <a:r>
              <a:rPr lang="en-GB" sz="500" b="0" i="0" dirty="0">
                <a:solidFill>
                  <a:srgbClr val="000000"/>
                </a:solidFill>
                <a:effectLst/>
                <a:latin typeface="Courier New" panose="02070309020205020404" pitchFamily="49" charset="0"/>
                <a:cs typeface="Courier New" panose="02070309020205020404" pitchFamily="49" charset="0"/>
              </a:rPr>
              <a:t>);up(b_;);up(</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 consume(</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We initialise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at 10, as we can have max 10 items in b.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is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a:t>
            </a:r>
            <a:r>
              <a:rPr lang="en-GB" sz="500" kern="100" spc="-43" dirty="0">
                <a:latin typeface="Verdana" panose="020B0604030504040204" pitchFamily="34" charset="0"/>
                <a:ea typeface="Verdana" panose="020B0604030504040204" pitchFamily="34" charset="0"/>
                <a:cs typeface="Courier New" panose="02070309020205020404" pitchFamily="49" charset="0"/>
              </a:rPr>
              <a:t> at 1 so only 1 item can do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prod_work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or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consumer_work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Explanation: for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prod_work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we down(</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and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to ensure we are only adding when we have space and for ME. At the end we up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and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to signify we’re no longer in a critical section, and that we can remove an item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consumer_work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calls down(</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immediately).</a:t>
            </a:r>
          </a:p>
          <a:p>
            <a:endParaRPr lang="en-GB" sz="500" kern="100" spc="-43" dirty="0">
              <a:latin typeface="Verdana" panose="020B0604030504040204" pitchFamily="34" charset="0"/>
              <a:ea typeface="Verdana" panose="020B0604030504040204" pitchFamily="34" charset="0"/>
              <a:cs typeface="Courier New" panose="02070309020205020404" pitchFamily="49" charset="0"/>
            </a:endParaRPr>
          </a:p>
        </p:txBody>
      </p:sp>
      <p:sp>
        <p:nvSpPr>
          <p:cNvPr id="7" name="TextBox 6">
            <a:extLst>
              <a:ext uri="{FF2B5EF4-FFF2-40B4-BE49-F238E27FC236}">
                <a16:creationId xmlns:a16="http://schemas.microsoft.com/office/drawing/2014/main" id="{02768CD8-4A4B-3BF0-0E58-44B9E2AECFF6}"/>
              </a:ext>
            </a:extLst>
          </p:cNvPr>
          <p:cNvSpPr txBox="1"/>
          <p:nvPr/>
        </p:nvSpPr>
        <p:spPr>
          <a:xfrm>
            <a:off x="7217522" y="-58208"/>
            <a:ext cx="3412378" cy="7632859"/>
          </a:xfrm>
          <a:prstGeom prst="rect">
            <a:avLst/>
          </a:prstGeom>
          <a:noFill/>
        </p:spPr>
        <p:txBody>
          <a:bodyPr wrap="square">
            <a:spAutoFit/>
          </a:bodyPr>
          <a:lstStyle/>
          <a:p>
            <a:r>
              <a:rPr lang="en-GB" sz="500" b="1" kern="100" spc="-43" dirty="0">
                <a:latin typeface="Verdana" panose="020B0604030504040204" pitchFamily="34" charset="0"/>
                <a:ea typeface="Verdana" panose="020B0604030504040204" pitchFamily="34" charset="0"/>
                <a:cs typeface="Courier New" panose="02070309020205020404" pitchFamily="49" charset="0"/>
              </a:rPr>
              <a:t>5) Monitors: </a:t>
            </a:r>
            <a:r>
              <a:rPr lang="en-GB" sz="500" kern="100" spc="-43" dirty="0">
                <a:latin typeface="Verdana" panose="020B0604030504040204" pitchFamily="34" charset="0"/>
                <a:ea typeface="Verdana" panose="020B0604030504040204" pitchFamily="34" charset="0"/>
                <a:cs typeface="Courier New" panose="02070309020205020404" pitchFamily="49" charset="0"/>
              </a:rPr>
              <a:t>High level Synch Primitive - Allows ME and the ability to wait for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signal or condition to become true or false. </a:t>
            </a:r>
            <a:r>
              <a:rPr lang="en-GB" sz="500" kern="100" spc="-43" dirty="0">
                <a:latin typeface="Verdana" panose="020B0604030504040204" pitchFamily="34" charset="0"/>
                <a:ea typeface="Verdana" panose="020B0604030504040204" pitchFamily="34" charset="0"/>
                <a:cs typeface="Courier New" panose="02070309020205020404" pitchFamily="49" charset="0"/>
              </a:rPr>
              <a:t>A Monitor has: Shared data, Entry procedures, Methods that can only be called inside the monitor, An Implicit Monitor Lock and one or more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cond</a:t>
            </a:r>
            <a:r>
              <a:rPr lang="en-GB" sz="500" kern="100" spc="-43" dirty="0">
                <a:latin typeface="Verdana" panose="020B0604030504040204" pitchFamily="34" charset="0"/>
                <a:ea typeface="Verdana" panose="020B0604030504040204" pitchFamily="34" charset="0"/>
                <a:cs typeface="Courier New" panose="02070309020205020404" pitchFamily="49" charset="0"/>
              </a:rPr>
              <a:t> vars. Only 1 process can be inside the monitor at once and has access to all its methods and shared data. They are a language construct – not provided by the OS, built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ontop</a:t>
            </a:r>
            <a:r>
              <a:rPr lang="en-GB" sz="500" kern="100" spc="-43" dirty="0">
                <a:latin typeface="Verdana" panose="020B0604030504040204" pitchFamily="34" charset="0"/>
                <a:ea typeface="Verdana" panose="020B0604030504040204" pitchFamily="34" charset="0"/>
                <a:cs typeface="Courier New" panose="02070309020205020404" pitchFamily="49" charset="0"/>
              </a:rPr>
              <a:t> of the provided primitives. In Java every object/class is associated with a monitor, and synch blocks/methods use monitors.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6) Cond Vars </a:t>
            </a:r>
            <a:r>
              <a:rPr lang="en-GB" sz="500" kern="100" spc="-43" dirty="0">
                <a:latin typeface="Verdana" panose="020B0604030504040204" pitchFamily="34" charset="0"/>
                <a:ea typeface="Verdana" panose="020B0604030504040204" pitchFamily="34" charset="0"/>
                <a:cs typeface="Courier New" panose="02070309020205020404" pitchFamily="49" charset="0"/>
              </a:rPr>
              <a:t>are associated with a high level condition e.g. “some data has arrived in the buffer”. wait(c) – releases monitor lock and waits for c to be signalled. signal(c) – wakes a process waiting for c to be signalled. broadcast(c) – wakes all waiting for c. Two ways to respond to a signal </a:t>
            </a:r>
            <a:r>
              <a:rPr lang="en-GB" sz="500" b="1" kern="100" spc="-43" dirty="0">
                <a:latin typeface="Verdana" panose="020B0604030504040204" pitchFamily="34" charset="0"/>
                <a:ea typeface="Verdana" panose="020B0604030504040204" pitchFamily="34" charset="0"/>
                <a:cs typeface="Courier New" panose="02070309020205020404" pitchFamily="49" charset="0"/>
              </a:rPr>
              <a:t>Hoare: </a:t>
            </a:r>
            <a:r>
              <a:rPr lang="en-GB" sz="500" kern="100" spc="-43" dirty="0">
                <a:latin typeface="Verdana" panose="020B0604030504040204" pitchFamily="34" charset="0"/>
                <a:ea typeface="Verdana" panose="020B0604030504040204" pitchFamily="34" charset="0"/>
                <a:cs typeface="Courier New" panose="02070309020205020404" pitchFamily="49" charset="0"/>
              </a:rPr>
              <a:t>A process waiting for a schedule is immediately scheduled. Easy to reason about, but is inefficient (proc immediately switched out), scheduler needs to do extra work.</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Lampson: </a:t>
            </a:r>
            <a:r>
              <a:rPr lang="en-GB" sz="500" kern="100" spc="-43" dirty="0">
                <a:latin typeface="Verdana" panose="020B0604030504040204" pitchFamily="34" charset="0"/>
                <a:ea typeface="Verdana" panose="020B0604030504040204" pitchFamily="34" charset="0"/>
                <a:cs typeface="Courier New" panose="02070309020205020404" pitchFamily="49" charset="0"/>
              </a:rPr>
              <a:t>Sending signal, and waking from wait not atomic. More efficient, more error tolerant, harder to reason with.</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Code wise – we would use an if check for Hoare, as we only get scheduled once the condition is met. While check for Lampson as we would busy check the condition multiple times whenever the process gets scheduled again.</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5.2) Deadlocks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A state where processes are waiting for an event that can only be caused by a waiting process. Resource deadlock is most common – and it requires these conditions to occur: </a:t>
            </a:r>
            <a:r>
              <a:rPr lang="en-GB" sz="500" b="1" kern="100" spc="-43" dirty="0">
                <a:latin typeface="Verdana" panose="020B0604030504040204" pitchFamily="34" charset="0"/>
                <a:ea typeface="Verdana" panose="020B0604030504040204" pitchFamily="34" charset="0"/>
                <a:cs typeface="Courier New" panose="02070309020205020404" pitchFamily="49" charset="0"/>
              </a:rPr>
              <a:t>ME, Hold and Wait – </a:t>
            </a:r>
            <a:r>
              <a:rPr lang="en-GB" sz="500" kern="100" spc="-43" dirty="0">
                <a:latin typeface="Verdana" panose="020B0604030504040204" pitchFamily="34" charset="0"/>
                <a:ea typeface="Verdana" panose="020B0604030504040204" pitchFamily="34" charset="0"/>
                <a:cs typeface="Courier New" panose="02070309020205020404" pitchFamily="49" charset="0"/>
              </a:rPr>
              <a:t>a process can request resources while it holds another it requested before,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 pre-emption</a:t>
            </a:r>
            <a:r>
              <a:rPr lang="en-GB" sz="500" kern="100" spc="-43" dirty="0">
                <a:latin typeface="Verdana" panose="020B0604030504040204" pitchFamily="34" charset="0"/>
                <a:ea typeface="Verdana" panose="020B0604030504040204" pitchFamily="34" charset="0"/>
                <a:cs typeface="Courier New" panose="02070309020205020404" pitchFamily="49" charset="0"/>
              </a:rPr>
              <a:t> – resources can’t be forcibly removed, </a:t>
            </a:r>
            <a:r>
              <a:rPr lang="en-GB" sz="500" b="1" kern="100" spc="-43" dirty="0">
                <a:latin typeface="Verdana" panose="020B0604030504040204" pitchFamily="34" charset="0"/>
                <a:ea typeface="Verdana" panose="020B0604030504040204" pitchFamily="34" charset="0"/>
                <a:cs typeface="Courier New" panose="02070309020205020404" pitchFamily="49" charset="0"/>
              </a:rPr>
              <a:t>Circular Wait </a:t>
            </a:r>
            <a:r>
              <a:rPr lang="en-GB" sz="500" kern="100" spc="-43" dirty="0">
                <a:latin typeface="Verdana" panose="020B0604030504040204" pitchFamily="34" charset="0"/>
                <a:ea typeface="Verdana" panose="020B0604030504040204" pitchFamily="34" charset="0"/>
                <a:cs typeface="Courier New" panose="02070309020205020404" pitchFamily="49" charset="0"/>
              </a:rPr>
              <a:t>– two or more processes in a circular chain where each is waiting for a resource held by the next. We can use </a:t>
            </a:r>
            <a:r>
              <a:rPr lang="en-GB" sz="500" b="1" kern="100" spc="-43" dirty="0">
                <a:latin typeface="Verdana" panose="020B0604030504040204" pitchFamily="34" charset="0"/>
                <a:ea typeface="Verdana" panose="020B0604030504040204" pitchFamily="34" charset="0"/>
                <a:cs typeface="Courier New" panose="02070309020205020404" pitchFamily="49" charset="0"/>
              </a:rPr>
              <a:t>Resource Allocation Graphs (RAG) </a:t>
            </a:r>
            <a:r>
              <a:rPr lang="en-GB" sz="500" kern="100" spc="-43" dirty="0">
                <a:latin typeface="Verdana" panose="020B0604030504040204" pitchFamily="34" charset="0"/>
                <a:ea typeface="Verdana" panose="020B0604030504040204" pitchFamily="34" charset="0"/>
                <a:cs typeface="Courier New" panose="02070309020205020404" pitchFamily="49" charset="0"/>
              </a:rPr>
              <a:t>to model dependencies on resources and processes. Resource -&gt; Process means the Process owns that resource. Process -&gt; Resource, Process waiting for resource. Cycle = Deadlock.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5.2.1) Dealing with Deadlocks</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Ignore</a:t>
            </a:r>
            <a:r>
              <a:rPr lang="en-GB" sz="500" kern="100" spc="-43" dirty="0">
                <a:latin typeface="Verdana" panose="020B0604030504040204" pitchFamily="34" charset="0"/>
                <a:ea typeface="Verdana" panose="020B0604030504040204" pitchFamily="34" charset="0"/>
                <a:cs typeface="Courier New" panose="02070309020205020404" pitchFamily="49" charset="0"/>
              </a:rPr>
              <a:t> – if it’s rare this can work.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Dynamic Avoidance </a:t>
            </a:r>
            <a:r>
              <a:rPr lang="en-GB" sz="500" kern="100" spc="-43" dirty="0">
                <a:latin typeface="Verdana" panose="020B0604030504040204" pitchFamily="34" charset="0"/>
                <a:ea typeface="Verdana" panose="020B0604030504040204" pitchFamily="34" charset="0"/>
                <a:cs typeface="Courier New" panose="02070309020205020404" pitchFamily="49" charset="0"/>
              </a:rPr>
              <a:t>– we evaluate every request to see if giving out a specific resource is ok. Every request provides info about resource usage.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Prevention </a:t>
            </a:r>
            <a:r>
              <a:rPr lang="en-GB" sz="500" kern="100" spc="-43" dirty="0">
                <a:latin typeface="Verdana" panose="020B0604030504040204" pitchFamily="34" charset="0"/>
                <a:ea typeface="Verdana" panose="020B0604030504040204" pitchFamily="34" charset="0"/>
                <a:cs typeface="Courier New" panose="02070309020205020404" pitchFamily="49" charset="0"/>
              </a:rPr>
              <a:t>ensure one of the 4 criteria don’t hold.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Detection and Recovery </a:t>
            </a:r>
            <a:r>
              <a:rPr lang="en-GB" sz="500" kern="100" spc="-43" dirty="0">
                <a:latin typeface="Verdana" panose="020B0604030504040204" pitchFamily="34" charset="0"/>
                <a:ea typeface="Verdana" panose="020B0604030504040204" pitchFamily="34" charset="0"/>
                <a:cs typeface="Courier New" panose="02070309020205020404" pitchFamily="49" charset="0"/>
              </a:rPr>
              <a:t>– Dynamically build RAG, search for cycles. For recovery, can use one of 3 techniques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Preemption</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 temporarily take resources from owner and give it to waiter. Could corrupt state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Rollback </a:t>
            </a:r>
            <a:r>
              <a:rPr lang="en-GB" sz="500" kern="100" spc="-43" dirty="0">
                <a:latin typeface="Verdana" panose="020B0604030504040204" pitchFamily="34" charset="0"/>
                <a:ea typeface="Verdana" panose="020B0604030504040204" pitchFamily="34" charset="0"/>
                <a:cs typeface="Courier New" panose="02070309020205020404" pitchFamily="49" charset="0"/>
              </a:rPr>
              <a:t>– processes are checkpointed, on deadlock rollback before it.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Killing Processes</a:t>
            </a:r>
            <a:r>
              <a:rPr lang="en-GB" sz="500" kern="100" spc="-43" dirty="0">
                <a:latin typeface="Verdana" panose="020B0604030504040204" pitchFamily="34" charset="0"/>
                <a:ea typeface="Verdana" panose="020B0604030504040204" pitchFamily="34" charset="0"/>
                <a:cs typeface="Courier New" panose="02070309020205020404" pitchFamily="49" charset="0"/>
              </a:rPr>
              <a:t> – select a process and kill it. The safety of this technique depends on workload – ok for compilers, not ok for databases.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6) Memory Management</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Logical Addresses (LAs) – </a:t>
            </a:r>
            <a:r>
              <a:rPr lang="en-GB" sz="500" kern="100" spc="-43" dirty="0">
                <a:latin typeface="Verdana" panose="020B0604030504040204" pitchFamily="34" charset="0"/>
                <a:ea typeface="Verdana" panose="020B0604030504040204" pitchFamily="34" charset="0"/>
                <a:cs typeface="Courier New" panose="02070309020205020404" pitchFamily="49" charset="0"/>
              </a:rPr>
              <a:t>Generated by CPU, these are the Mem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rPr>
              <a:t> used by the system software including OS &amp; Apps.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Physical Addresses (PAs) – </a:t>
            </a:r>
            <a:r>
              <a:rPr lang="en-GB" sz="500" kern="100" spc="-43" dirty="0">
                <a:latin typeface="Verdana" panose="020B0604030504040204" pitchFamily="34" charset="0"/>
                <a:ea typeface="Verdana" panose="020B0604030504040204" pitchFamily="34" charset="0"/>
                <a:cs typeface="Courier New" panose="02070309020205020404" pitchFamily="49" charset="0"/>
              </a:rPr>
              <a:t>Refers to actual locations in the computer’s main memory (the RAM). They’re the same in compile-time and load-time address binding schemes but different in execution-time address binding schemes.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6.1) Memory Management Unit </a:t>
            </a:r>
            <a:r>
              <a:rPr lang="en-GB" sz="500" kern="100" spc="-43" dirty="0">
                <a:latin typeface="Verdana" panose="020B0604030504040204" pitchFamily="34" charset="0"/>
                <a:ea typeface="Verdana" panose="020B0604030504040204" pitchFamily="34" charset="0"/>
                <a:cs typeface="Courier New" panose="02070309020205020404" pitchFamily="49" charset="0"/>
              </a:rPr>
              <a:t>– To achieve the binding from LAs to Pas at high speed, this mapping is done in hardware. This means user processes only have to deal with LAs. Example MMU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func</a:t>
            </a:r>
            <a:r>
              <a:rPr lang="en-GB" sz="500" kern="100" spc="-43" dirty="0">
                <a:latin typeface="Verdana" panose="020B0604030504040204" pitchFamily="34" charset="0"/>
                <a:ea typeface="Verdana" panose="020B0604030504040204" pitchFamily="34" charset="0"/>
                <a:cs typeface="Courier New" panose="02070309020205020404" pitchFamily="49" charset="0"/>
              </a:rPr>
              <a:t>: Add value (14000) stored at relocation register (RR) to every LA passed into it before accessing memory. LA 346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 14346. RR holds lowest PA.</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Memory Allocation and Protection. 1) Contiguous Memory Allocation</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Works by splitting main mem into two parts.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held in low mem with interrupt vector,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high mem for User Processes (UPs). UPs are given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contiguous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ranges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memory. MMU is then given two registers.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contains smallest PA for a particular range (as the RR did).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(contains the size of the range of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do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Protection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process only access own mem) by ensuring base &lt;=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&lt; base + limit. If not,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segfault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Multiple-Partition-Allocation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Holes will appear in mem as processes are freed. The OS stores info about holes. We allocate to holes to new processes via specific techniques: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First-fit: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the first hole large enough.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Best-fit: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smallest hole large enough. Sorted list ideal.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Worst-fit: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largest hole.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Fragmentation: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caused by inefficient use of memory, reduces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capacity&amp;performance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External Fragmentation</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there’s enough free memory for the allocation request but it’s not contiguous.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Internal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enough free memory.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Compaction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fixes external frag by shuffling memory contents so that the free memory is 1 large block. Expensive.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6.3) Swapping: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 of processes is limited by mem. size. But many processes might not be running, they can be swapped out of mem to disk. We require dedicated swap space on disk, and swapping in/out mem is a lot of swap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 Paging: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Allows for LAs to be non-contiguous.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fixed-size block of phys. mem.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block of logical (virtual) memory, the same size as a frame. When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progam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n pages is ran, we find n free frames, load the prog into memory and setup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pagetable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translate LAs to PAs.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6.4.1) Page Table (PT):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Translation mechanism from logical mem to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Stores Mapping of Pages to frames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translating an address the PT finds the frame the data exists in but we also need the offset into the frame.</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LAs consist of: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Page Number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an index into the PT, which stores the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 Number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corresponding to a page in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(which is a base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 Offset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combined with base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MMU can compute the exact page. Given a LA size 2</a:t>
            </a:r>
            <a:r>
              <a:rPr lang="en-GB" sz="500" kern="1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page size 2</a:t>
            </a:r>
            <a:r>
              <a:rPr lang="en-GB" sz="500" kern="1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page number has m-n bites and offset has n. e.g. m = 32, n = 12, LA = 0x12345678,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0x12345, offset = 0x678. To keep track of which frames are free we can use a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 frames list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searched when a process needs to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palloc</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removed and entered into the processes’ page table.</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Protection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stop invalid accesses of logical memory, each entry has a valid-invalid protection bit. Valid = legal page, Invalid = Indicates page is missing because: page isn’t in processes’ LA space/incorrect access/need to load page from Disk (lazy loading).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Implementation: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PTs are large so are kept in Main Memory. The MMU has two regs: PT Base Register (points to base of table), and PT Length Register (stores size of it). Inefficient as each data/instruction access needs two mem accesses – one for PT, one for instr.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Associative Memory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Fast lookup cache implemented in hardware. Mapping from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Frame Number. The cache is checked first before the page table in mem. Associative Memory stores recent virtual-to-physical. Massively improves performance.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6.5) Translation Lookaside Buffers (TLBs)</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high speed memory caches that speed up virtual mem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translation are known as TLBs. They </a:t>
            </a:r>
            <a:r>
              <a:rPr lang="en-GB" sz="500" i="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usually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flushed after Context Switches, and we’d get poor performance from TLBs until the cache warms. To avoid this, we store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 space IDs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entries, which uniquely identify each process to provide address-space protection for them. This lets the TLB be shared across processes so we don’t have to flush them during context switches. Kernel memory used to be in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of each process – more efficient as these pages didn’t have to change in the TLB on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it’s been moved to a separate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recently for security so the TLB might have to be flushed on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Effective Access Time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Associative lookup =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eµs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cycle time = 1µs, Hit rate = a (fraction between 0 and 1) of times the page is found in associative regs. Therefore, the EAT = (e+1)a + (e+2)(1-a) = 2 + e – a. (e+1) = TLB hit time, (e+2) = TLB miss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 Types of Page Table.  6.61) Hierarchical Page Tables (HPTs)</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PTs, the allocated array must be proportional to the size of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(as we need an entry for each frame). This is wasteful as it is usually only sparsely populated. We solve this with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Level Paging: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an outer page table in conjunction with many inner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first level consists of a fixed size page-</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each entry being a pointer to an inner PT. The second level PT contains pointers to the actual pages of data stores in the main memory or on storage devices.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get to store a variable number of 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as some of the pointers can be null until needed.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inner PT is a fixed size (all equal) and covers a range of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 LA was divided into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 offset. Now that the PT is paged, we divide the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up into p1 and p2 – index into the outer PT, and displacement into the page of the inner PT respectively. On a TLB miss we have 1 extra lookup. We can do n level paging – same principle. The size of the PT grows with the size of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The size of the PT grows with the size of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Assuming a 4KB page size, offset size = 12. 32 bit machine – 20 bit for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x 1MB per process. 64 bit =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30PB per process!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fix, we can store entries per frame rather than process, as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IPTs do.</a:t>
            </a:r>
            <a:endPar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6.62) Hashed Page Table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have multiple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going to the same key index, and store a chain of p-</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they map to. Done in hardware (to traverse the chain); MMU is more complex. Needs good hash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min conflicts.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6.63) Inverted Page Table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 process.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used as the key, and we store a list of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note down which process owns them). Reduces the memory needed to store it but lookups take longer (like for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6.7) Shared Memory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share memory between processes by mapping a page from each processes’ virtual mem to the same frame. This frame is now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shared memory</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no need for kernel involvement but has no synchro.</a:t>
            </a:r>
          </a:p>
          <a:p>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SystemV’s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UNIX version) API for memory sharing 1)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shmget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shared mem segment 2)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shmat</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attaches </a:t>
            </a:r>
            <a:endPar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shared mem segment to the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of a process 3)</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shmctl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changes properties of a shared mem seg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shmdt</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detaches a mem seg from a process. </a:t>
            </a:r>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6.8) Segmentation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practice of dividing a computers primary memory into segments. (separate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for code, data, stack). Each segment is used to store a different type of data or execute a specific task. They are an independent address space from 0 to some max which can</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grow / shrink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independently, support different protections (R/W/Exec), programmers can be aware of them. Not used much these days – paging is more popular. x86 uses paging and segmentation (for legacy reasons, used it when it was 32 bit). Memory allocation of segments can be harder due to their variable size, which may cause external fragmentation.</a:t>
            </a:r>
            <a:endPar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3014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C3E12-361B-5651-1544-9F8E8A872B20}"/>
              </a:ext>
            </a:extLst>
          </p:cNvPr>
          <p:cNvSpPr txBox="1"/>
          <p:nvPr/>
        </p:nvSpPr>
        <p:spPr>
          <a:xfrm>
            <a:off x="-86152" y="-53975"/>
            <a:ext cx="2451103" cy="7786747"/>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6.8) Linux Virtual Memory Layout</a:t>
            </a: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r>
              <a:rPr lang="en-GB" sz="500" b="1" u="sng" kern="100" spc="-43" dirty="0">
                <a:latin typeface="Verdana" panose="020B0604030504040204" pitchFamily="34" charset="0"/>
                <a:ea typeface="Verdana" panose="020B0604030504040204" pitchFamily="34" charset="0"/>
              </a:rPr>
              <a:t>6.9) Linux Paging</a:t>
            </a:r>
          </a:p>
          <a:p>
            <a:r>
              <a:rPr lang="en-GB" sz="500" b="1" kern="100" spc="-43" dirty="0">
                <a:latin typeface="Verdana" panose="020B0604030504040204" pitchFamily="34" charset="0"/>
                <a:ea typeface="Verdana" panose="020B0604030504040204" pitchFamily="34" charset="0"/>
              </a:rPr>
              <a:t>x86-32: </a:t>
            </a:r>
            <a:r>
              <a:rPr lang="en-GB" sz="500" kern="100" spc="-43" dirty="0">
                <a:latin typeface="Verdana" panose="020B0604030504040204" pitchFamily="34" charset="0"/>
                <a:ea typeface="Verdana" panose="020B0604030504040204" pitchFamily="34" charset="0"/>
              </a:rPr>
              <a:t>4KB Page Size, 4GB </a:t>
            </a:r>
            <a:r>
              <a:rPr lang="en-GB" sz="500" kern="100" spc="-43" dirty="0" err="1">
                <a:latin typeface="Verdana" panose="020B0604030504040204" pitchFamily="34" charset="0"/>
                <a:ea typeface="Verdana" panose="020B0604030504040204" pitchFamily="34" charset="0"/>
              </a:rPr>
              <a:t>v_addr</a:t>
            </a:r>
            <a:r>
              <a:rPr lang="en-GB" sz="500" kern="100" spc="-43" dirty="0">
                <a:latin typeface="Verdana" panose="020B0604030504040204" pitchFamily="34" charset="0"/>
                <a:ea typeface="Verdana" panose="020B0604030504040204" pitchFamily="34" charset="0"/>
              </a:rPr>
              <a:t> space, two level PT. </a:t>
            </a:r>
            <a:r>
              <a:rPr lang="en-GB" sz="500" b="1" kern="100" spc="-43" dirty="0">
                <a:latin typeface="Verdana" panose="020B0604030504040204" pitchFamily="34" charset="0"/>
                <a:ea typeface="Verdana" panose="020B0604030504040204" pitchFamily="34" charset="0"/>
              </a:rPr>
              <a:t>x86-64: </a:t>
            </a:r>
            <a:r>
              <a:rPr lang="en-GB" sz="500" kern="100" spc="-43" dirty="0">
                <a:latin typeface="Verdana" panose="020B0604030504040204" pitchFamily="34" charset="0"/>
                <a:ea typeface="Verdana" panose="020B0604030504040204" pitchFamily="34" charset="0"/>
              </a:rPr>
              <a:t>4KB/2MB/1GB, up to 4 level PT. Supports 48 bit </a:t>
            </a:r>
            <a:r>
              <a:rPr lang="en-GB" sz="500" kern="100" spc="-43" dirty="0" err="1">
                <a:latin typeface="Verdana" panose="020B0604030504040204" pitchFamily="34" charset="0"/>
                <a:ea typeface="Verdana" panose="020B0604030504040204" pitchFamily="34" charset="0"/>
              </a:rPr>
              <a:t>addrs</a:t>
            </a:r>
            <a:r>
              <a:rPr lang="en-GB" sz="500" kern="100" spc="-43" dirty="0">
                <a:latin typeface="Verdana" panose="020B0604030504040204" pitchFamily="34" charset="0"/>
                <a:ea typeface="Verdana" panose="020B0604030504040204" pitchFamily="34" charset="0"/>
              </a:rPr>
              <a:t> – 256TB.  The 2 </a:t>
            </a:r>
            <a:r>
              <a:rPr lang="en-GB" sz="500" kern="100" spc="-43" dirty="0" err="1">
                <a:latin typeface="Verdana" panose="020B0604030504040204" pitchFamily="34" charset="0"/>
                <a:ea typeface="Verdana" panose="020B0604030504040204" pitchFamily="34" charset="0"/>
              </a:rPr>
              <a:t>lvl</a:t>
            </a:r>
            <a:r>
              <a:rPr lang="en-GB" sz="500" kern="100" spc="-43" dirty="0">
                <a:latin typeface="Verdana" panose="020B0604030504040204" pitchFamily="34" charset="0"/>
                <a:ea typeface="Verdana" panose="020B0604030504040204" pitchFamily="34" charset="0"/>
              </a:rPr>
              <a:t> PT uses offset bits in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to store page status dirty/read-only) </a:t>
            </a:r>
            <a:r>
              <a:rPr lang="en-GB" sz="500" b="1" kern="100" spc="-43" dirty="0">
                <a:latin typeface="Verdana" panose="020B0604030504040204" pitchFamily="34" charset="0"/>
                <a:ea typeface="Verdana" panose="020B0604030504040204" pitchFamily="34" charset="0"/>
              </a:rPr>
              <a:t>Meltdown Attack: </a:t>
            </a:r>
            <a:r>
              <a:rPr lang="en-GB" sz="500" kern="100" spc="-43" dirty="0">
                <a:latin typeface="Verdana" panose="020B0604030504040204" pitchFamily="34" charset="0"/>
                <a:ea typeface="Verdana" panose="020B0604030504040204" pitchFamily="34" charset="0"/>
              </a:rPr>
              <a:t>attack that let user program to access kernel</a:t>
            </a:r>
            <a:r>
              <a:rPr lang="en-GB" sz="500" b="1" u="sng"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mapped in </a:t>
            </a:r>
            <a:r>
              <a:rPr lang="en-GB" sz="500" kern="100" spc="-43" dirty="0" err="1">
                <a:latin typeface="Verdana" panose="020B0604030504040204" pitchFamily="34" charset="0"/>
                <a:ea typeface="Verdana" panose="020B0604030504040204" pitchFamily="34" charset="0"/>
              </a:rPr>
              <a:t>v_mem</a:t>
            </a:r>
            <a:r>
              <a:rPr lang="en-GB" sz="500" kern="100" spc="-43" dirty="0">
                <a:latin typeface="Verdana" panose="020B0604030504040204" pitchFamily="34" charset="0"/>
                <a:ea typeface="Verdana" panose="020B0604030504040204" pitchFamily="34" charset="0"/>
              </a:rPr>
              <a:t>. Caused by </a:t>
            </a:r>
            <a:r>
              <a:rPr lang="en-GB" sz="500" b="1" kern="100" spc="-43" dirty="0">
                <a:latin typeface="Verdana" panose="020B0604030504040204" pitchFamily="34" charset="0"/>
                <a:ea typeface="Verdana" panose="020B0604030504040204" pitchFamily="34" charset="0"/>
              </a:rPr>
              <a:t>speculative execution</a:t>
            </a:r>
            <a:r>
              <a:rPr lang="en-GB" sz="500" kern="100" spc="-43" dirty="0">
                <a:latin typeface="Verdana" panose="020B0604030504040204" pitchFamily="34" charset="0"/>
                <a:ea typeface="Verdana" panose="020B0604030504040204" pitchFamily="34" charset="0"/>
              </a:rPr>
              <a:t> – a compiler optimization which means code is executed concurrently before it’s known if it’s needed. Should </a:t>
            </a:r>
            <a:r>
              <a:rPr lang="en-GB" sz="500" kern="100" spc="-43" dirty="0" err="1">
                <a:latin typeface="Verdana" panose="020B0604030504040204" pitchFamily="34" charset="0"/>
                <a:ea typeface="Verdana" panose="020B0604030504040204" pitchFamily="34" charset="0"/>
              </a:rPr>
              <a:t>pagefault</a:t>
            </a:r>
            <a:r>
              <a:rPr lang="en-GB" sz="500" kern="100" spc="-43" dirty="0">
                <a:latin typeface="Verdana" panose="020B0604030504040204" pitchFamily="34" charset="0"/>
                <a:ea typeface="Verdana" panose="020B0604030504040204" pitchFamily="34" charset="0"/>
              </a:rPr>
              <a:t> on the kernel-mem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access. </a:t>
            </a:r>
          </a:p>
          <a:p>
            <a:r>
              <a:rPr lang="en-GB" sz="500" b="0" i="0" dirty="0">
                <a:solidFill>
                  <a:srgbClr val="000000"/>
                </a:solidFill>
                <a:effectLst/>
                <a:latin typeface="Source Code Pro" panose="020B0509030403020204" pitchFamily="49" charset="0"/>
              </a:rPr>
              <a:t>s = a + b; t = s + c; u = t + d; v = u + e; </a:t>
            </a:r>
          </a:p>
          <a:p>
            <a:r>
              <a:rPr lang="en-GB" sz="500" b="0" i="0" dirty="0">
                <a:solidFill>
                  <a:srgbClr val="9D00EC"/>
                </a:solidFill>
                <a:effectLst/>
                <a:latin typeface="Source Code Pro" panose="020B0509030403020204" pitchFamily="49" charset="0"/>
              </a:rPr>
              <a:t>if</a:t>
            </a:r>
            <a:r>
              <a:rPr lang="en-GB" sz="500" b="0" i="0" dirty="0">
                <a:solidFill>
                  <a:srgbClr val="000000"/>
                </a:solidFill>
                <a:effectLst/>
                <a:latin typeface="Source Code Pro" panose="020B0509030403020204" pitchFamily="49" charset="0"/>
              </a:rPr>
              <a:t> (v == </a:t>
            </a:r>
            <a:r>
              <a:rPr lang="en-GB" sz="500" b="0" i="0" dirty="0">
                <a:solidFill>
                  <a:srgbClr val="B21E00"/>
                </a:solidFill>
                <a:effectLst/>
                <a:latin typeface="Source Code Pro" panose="020B0509030403020204" pitchFamily="49" charset="0"/>
              </a:rPr>
              <a:t>0</a:t>
            </a:r>
            <a:r>
              <a:rPr lang="en-GB" sz="500" b="0" i="0" dirty="0">
                <a:solidFill>
                  <a:srgbClr val="000000"/>
                </a:solidFill>
                <a:effectLst/>
                <a:latin typeface="Source Code Pro" panose="020B0509030403020204" pitchFamily="49" charset="0"/>
              </a:rPr>
              <a:t>) {w = </a:t>
            </a:r>
            <a:r>
              <a:rPr lang="en-GB" sz="500" b="0" i="0" dirty="0" err="1">
                <a:solidFill>
                  <a:srgbClr val="000000"/>
                </a:solidFill>
                <a:effectLst/>
                <a:latin typeface="Source Code Pro" panose="020B0509030403020204" pitchFamily="49" charset="0"/>
              </a:rPr>
              <a:t>kernel_mem</a:t>
            </a:r>
            <a:r>
              <a:rPr lang="en-GB" sz="500" b="0" i="0" dirty="0">
                <a:solidFill>
                  <a:srgbClr val="000000"/>
                </a:solidFill>
                <a:effectLst/>
                <a:latin typeface="Source Code Pro" panose="020B0509030403020204" pitchFamily="49" charset="0"/>
              </a:rPr>
              <a:t>[</a:t>
            </a:r>
            <a:r>
              <a:rPr lang="en-GB" sz="500" b="0" i="0" dirty="0" err="1">
                <a:solidFill>
                  <a:srgbClr val="000000"/>
                </a:solidFill>
                <a:effectLst/>
                <a:latin typeface="Source Code Pro" panose="020B0509030403020204" pitchFamily="49" charset="0"/>
              </a:rPr>
              <a:t>addr</a:t>
            </a:r>
            <a:r>
              <a:rPr lang="en-GB" sz="500" b="0" i="0" dirty="0">
                <a:solidFill>
                  <a:srgbClr val="000000"/>
                </a:solidFill>
                <a:effectLst/>
                <a:latin typeface="Source Code Pro" panose="020B0509030403020204" pitchFamily="49" charset="0"/>
              </a:rPr>
              <a:t>]; x = w &amp; </a:t>
            </a:r>
            <a:r>
              <a:rPr lang="en-GB" sz="500" b="0" i="0" dirty="0">
                <a:solidFill>
                  <a:srgbClr val="B21E00"/>
                </a:solidFill>
                <a:effectLst/>
                <a:latin typeface="Source Code Pro" panose="020B0509030403020204" pitchFamily="49" charset="0"/>
              </a:rPr>
              <a:t>0x01</a:t>
            </a:r>
            <a:r>
              <a:rPr lang="en-GB" sz="500" b="0" i="0" dirty="0">
                <a:solidFill>
                  <a:srgbClr val="000000"/>
                </a:solidFill>
                <a:effectLst/>
                <a:latin typeface="Source Code Pro" panose="020B0509030403020204" pitchFamily="49" charset="0"/>
              </a:rPr>
              <a:t>; </a:t>
            </a:r>
          </a:p>
          <a:p>
            <a:r>
              <a:rPr lang="en-GB" sz="500" b="0" i="0" dirty="0">
                <a:solidFill>
                  <a:srgbClr val="000000"/>
                </a:solidFill>
                <a:effectLst/>
                <a:latin typeface="Source Code Pro" panose="020B0509030403020204" pitchFamily="49" charset="0"/>
              </a:rPr>
              <a:t>	 y = x * </a:t>
            </a:r>
            <a:r>
              <a:rPr lang="en-GB" sz="500" b="0" i="0" dirty="0">
                <a:solidFill>
                  <a:srgbClr val="B21E00"/>
                </a:solidFill>
                <a:effectLst/>
                <a:latin typeface="Source Code Pro" panose="020B0509030403020204" pitchFamily="49" charset="0"/>
              </a:rPr>
              <a:t>4096</a:t>
            </a:r>
            <a:r>
              <a:rPr lang="en-GB" sz="500" b="0" i="0" dirty="0">
                <a:solidFill>
                  <a:srgbClr val="000000"/>
                </a:solidFill>
                <a:effectLst/>
                <a:latin typeface="Source Code Pro" panose="020B0509030403020204" pitchFamily="49" charset="0"/>
              </a:rPr>
              <a:t>; z = </a:t>
            </a:r>
            <a:r>
              <a:rPr lang="en-GB" sz="500" b="0" i="0" dirty="0" err="1">
                <a:solidFill>
                  <a:srgbClr val="000000"/>
                </a:solidFill>
                <a:effectLst/>
                <a:latin typeface="Source Code Pro" panose="020B0509030403020204" pitchFamily="49" charset="0"/>
              </a:rPr>
              <a:t>user_mem</a:t>
            </a:r>
            <a:r>
              <a:rPr lang="en-GB" sz="500" b="0" i="0" dirty="0">
                <a:solidFill>
                  <a:srgbClr val="000000"/>
                </a:solidFill>
                <a:effectLst/>
                <a:latin typeface="Source Code Pro" panose="020B0509030403020204" pitchFamily="49" charset="0"/>
              </a:rPr>
              <a:t>[y]; } /*…*/</a:t>
            </a:r>
            <a:endParaRPr lang="en-GB" sz="500" dirty="0">
              <a:solidFill>
                <a:srgbClr val="000000"/>
              </a:solidFill>
              <a:latin typeface="Source Code Pro" panose="020B0509030403020204" pitchFamily="49" charset="0"/>
            </a:endParaRPr>
          </a:p>
          <a:p>
            <a:r>
              <a:rPr lang="en-GB" sz="500" b="0" i="0" dirty="0">
                <a:solidFill>
                  <a:srgbClr val="9D00EC"/>
                </a:solidFill>
                <a:effectLst/>
                <a:latin typeface="Source Code Pro" panose="020B0509030403020204" pitchFamily="49" charset="0"/>
              </a:rPr>
              <a:t>if</a:t>
            </a:r>
            <a:r>
              <a:rPr lang="en-GB" sz="500" b="0" i="0" dirty="0">
                <a:solidFill>
                  <a:srgbClr val="000000"/>
                </a:solidFill>
                <a:effectLst/>
                <a:latin typeface="Source Code Pro" panose="020B0509030403020204" pitchFamily="49" charset="0"/>
              </a:rPr>
              <a:t> (v == </a:t>
            </a:r>
            <a:r>
              <a:rPr lang="en-GB" sz="500" b="0" i="0" dirty="0">
                <a:solidFill>
                  <a:srgbClr val="B21E00"/>
                </a:solidFill>
                <a:effectLst/>
                <a:latin typeface="Source Code Pro" panose="020B0509030403020204" pitchFamily="49" charset="0"/>
              </a:rPr>
              <a:t>0</a:t>
            </a:r>
            <a:r>
              <a:rPr lang="en-GB" sz="500" b="0" i="0" dirty="0">
                <a:solidFill>
                  <a:srgbClr val="000000"/>
                </a:solidFill>
                <a:effectLst/>
                <a:latin typeface="Source Code Pro" panose="020B0509030403020204" pitchFamily="49" charset="0"/>
              </a:rPr>
              <a:t>) {w = w_; x = x_; y = y_; z = z_;}</a:t>
            </a:r>
          </a:p>
          <a:p>
            <a:r>
              <a:rPr lang="en-GB" sz="500" kern="100" spc="-43" dirty="0">
                <a:latin typeface="Verdana" panose="020B0604030504040204" pitchFamily="34" charset="0"/>
                <a:ea typeface="Verdana" panose="020B0604030504040204" pitchFamily="34" charset="0"/>
              </a:rPr>
              <a:t>The lines afterwards are ran and stored in intermediate vars: w_, x_, y_, z_, before it faults or even if v =/= 0. By arranging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[0..4096] so it isn’t cached, the access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[y_] will cause either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or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to be in cache after being speculatively executed. A program then can time how long it takes to access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and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If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is significantly faster then it must be in cache so x_ was a 0, otherwise if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is significantly faster then x_ was 1. We’ve learned the value of a single bit in kernel memory. Scaling up we can leak lots of kernel memory, including the root password. New versions of </a:t>
            </a:r>
            <a:r>
              <a:rPr lang="en-GB" sz="500" kern="100" spc="-43" dirty="0" err="1">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fix this by moving </a:t>
            </a:r>
            <a:r>
              <a:rPr lang="en-GB" sz="500" kern="100" spc="-43" dirty="0" err="1">
                <a:latin typeface="Verdana" panose="020B0604030504040204" pitchFamily="34" charset="0"/>
                <a:ea typeface="Verdana" panose="020B0604030504040204" pitchFamily="34" charset="0"/>
              </a:rPr>
              <a:t>k_mem</a:t>
            </a:r>
            <a:r>
              <a:rPr lang="en-GB" sz="500" kern="100" spc="-43" dirty="0">
                <a:latin typeface="Verdana" panose="020B0604030504040204" pitchFamily="34" charset="0"/>
                <a:ea typeface="Verdana" panose="020B0604030504040204" pitchFamily="34" charset="0"/>
              </a:rPr>
              <a:t> to diff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Expensive.</a:t>
            </a:r>
          </a:p>
          <a:p>
            <a:r>
              <a:rPr lang="en-GB" sz="500" b="1" u="sng" kern="100" spc="-43" dirty="0">
                <a:latin typeface="Verdana" panose="020B0604030504040204" pitchFamily="34" charset="0"/>
                <a:ea typeface="Verdana" panose="020B0604030504040204" pitchFamily="34" charset="0"/>
              </a:rPr>
              <a:t>6.10) Demand Paging</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 Lazy Loading from </a:t>
            </a:r>
            <a:r>
              <a:rPr lang="en-GB" sz="500" kern="100" spc="-43" dirty="0" err="1">
                <a:latin typeface="Verdana" panose="020B0604030504040204" pitchFamily="34" charset="0"/>
                <a:ea typeface="Verdana" panose="020B0604030504040204" pitchFamily="34" charset="0"/>
              </a:rPr>
              <a:t>PintOS</a:t>
            </a:r>
            <a:r>
              <a:rPr lang="en-GB" sz="500" kern="100" spc="-43" dirty="0">
                <a:latin typeface="Verdana" panose="020B0604030504040204" pitchFamily="34" charset="0"/>
                <a:ea typeface="Verdana" panose="020B0604030504040204" pitchFamily="34" charset="0"/>
              </a:rPr>
              <a:t>. Reduces IO load when app is launched, less memory is used if some parts of exec never run, faster response times. Uses valid-invalid (VI) bit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Set all the valid-invalid bits to 0 (not in memory).</a:t>
            </a:r>
          </a:p>
          <a:p>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During address translation, if this bit is 0 then we trap to the kernel + page fault. </a:t>
            </a:r>
            <a:r>
              <a:rPr lang="en-GB" sz="500" b="1" kern="100" spc="-43" dirty="0">
                <a:latin typeface="Verdana" panose="020B0604030504040204" pitchFamily="34" charset="0"/>
                <a:ea typeface="Verdana" panose="020B0604030504040204" pitchFamily="34" charset="0"/>
              </a:rPr>
              <a:t>3) </a:t>
            </a:r>
            <a:r>
              <a:rPr lang="en-GB" sz="500" kern="100" spc="-43" dirty="0">
                <a:latin typeface="Verdana" panose="020B0604030504040204" pitchFamily="34" charset="0"/>
                <a:ea typeface="Verdana" panose="020B0604030504040204" pitchFamily="34" charset="0"/>
              </a:rPr>
              <a:t>The OS then checks another table to decide if the reference is valid or invalid. </a:t>
            </a:r>
          </a:p>
          <a:p>
            <a:r>
              <a:rPr lang="en-GB" sz="500" b="1" kern="100" spc="-43" dirty="0">
                <a:latin typeface="Verdana" panose="020B0604030504040204" pitchFamily="34" charset="0"/>
                <a:ea typeface="Verdana" panose="020B0604030504040204" pitchFamily="34" charset="0"/>
              </a:rPr>
              <a:t>4) </a:t>
            </a:r>
            <a:r>
              <a:rPr lang="en-GB" sz="500" kern="100" spc="-43" dirty="0">
                <a:latin typeface="Verdana" panose="020B0604030504040204" pitchFamily="34" charset="0"/>
                <a:ea typeface="Verdana" panose="020B0604030504040204" pitchFamily="34" charset="0"/>
              </a:rPr>
              <a:t>If the ref is invalid then the program is aborted. Else, the reference is valid but the page is not loaded into memory. Then: Get the empty frame, swap the page into the frame, update the page table by setting the VI bit to 1, restart last instruction.</a:t>
            </a:r>
          </a:p>
          <a:p>
            <a:r>
              <a:rPr lang="en-GB" sz="500" b="1" kern="100" spc="-43" dirty="0">
                <a:latin typeface="Verdana" panose="020B0604030504040204" pitchFamily="34" charset="0"/>
                <a:ea typeface="Verdana" panose="020B0604030504040204" pitchFamily="34" charset="0"/>
              </a:rPr>
              <a:t>EAT = </a:t>
            </a:r>
            <a:r>
              <a:rPr lang="en-GB" sz="500" kern="100" spc="-43" dirty="0">
                <a:latin typeface="Verdana" panose="020B0604030504040204" pitchFamily="34" charset="0"/>
                <a:ea typeface="Verdana" panose="020B0604030504040204" pitchFamily="34" charset="0"/>
              </a:rPr>
              <a:t>(1-page_fault_rate)*</a:t>
            </a:r>
            <a:r>
              <a:rPr lang="en-GB" sz="500" kern="100" spc="-43" dirty="0" err="1">
                <a:latin typeface="Verdana" panose="020B0604030504040204" pitchFamily="34" charset="0"/>
                <a:ea typeface="Verdana" panose="020B0604030504040204" pitchFamily="34" charset="0"/>
              </a:rPr>
              <a:t>mem_access_time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page_fault_rate</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page_fault_time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swapping_page_out_time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swapping_page_in_time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restart_instruction_time</a:t>
            </a:r>
            <a:r>
              <a:rPr lang="en-GB" sz="500" kern="100" spc="-43" dirty="0">
                <a:latin typeface="Verdana" panose="020B0604030504040204" pitchFamily="34" charset="0"/>
                <a:ea typeface="Verdana" panose="020B0604030504040204" pitchFamily="34" charset="0"/>
              </a:rPr>
              <a:t>)</a:t>
            </a:r>
          </a:p>
          <a:p>
            <a:r>
              <a:rPr lang="en-GB" sz="500" b="1" u="sng" kern="100" spc="-43" dirty="0">
                <a:latin typeface="Verdana" panose="020B0604030504040204" pitchFamily="34" charset="0"/>
                <a:ea typeface="Verdana" panose="020B0604030504040204" pitchFamily="34" charset="0"/>
              </a:rPr>
              <a:t>6.11) COW</a:t>
            </a:r>
            <a:r>
              <a:rPr lang="en-GB" sz="500" kern="100" spc="-43" dirty="0">
                <a:latin typeface="Verdana" panose="020B0604030504040204" pitchFamily="34" charset="0"/>
                <a:ea typeface="Verdana" panose="020B0604030504040204" pitchFamily="34" charset="0"/>
              </a:rPr>
              <a:t> -  allows parent process to share frames with children as read only. When we write to them, a copy is made. Saves cost of having to copy pages upfront, but child processes might be slow later on if they start to write a lot. Works by giving the child process its own PT pointing to the parent's frames that are marked as read-only. When either process attempts to write to one of these frames, the page protection causes a trap to the kernel. Then the kernel allocates each process its own private copy of the frame, and it marks them as read-write.</a:t>
            </a:r>
          </a:p>
          <a:p>
            <a:r>
              <a:rPr lang="en-GB" sz="500" b="1" u="sng" kern="100" spc="-43" dirty="0">
                <a:latin typeface="Verdana" panose="020B0604030504040204" pitchFamily="34" charset="0"/>
                <a:ea typeface="Verdana" panose="020B0604030504040204" pitchFamily="34" charset="0"/>
              </a:rPr>
              <a:t>6.12) Memory Mapped Files (MMF):</a:t>
            </a:r>
            <a:r>
              <a:rPr lang="en-GB" sz="500" kern="100" spc="-43" dirty="0">
                <a:latin typeface="Verdana" panose="020B0604030504040204" pitchFamily="34" charset="0"/>
                <a:ea typeface="Verdana" panose="020B0604030504040204" pitchFamily="34" charset="0"/>
              </a:rPr>
              <a:t> An MMF is a file whose contents on disk are mapped in the virtual address space of a process. When reading / writing to the file, the process can simply refer to the addresses in memory directly rather than using system calls. Through demand paging, these actions get translated into disk accesses. Provides an elegant programming model for I/O operations.</a:t>
            </a:r>
          </a:p>
          <a:p>
            <a:r>
              <a:rPr lang="en-GB" sz="500" b="1" u="sng" kern="100" spc="-43" dirty="0">
                <a:latin typeface="Verdana" panose="020B0604030504040204" pitchFamily="34" charset="0"/>
                <a:ea typeface="Verdana" panose="020B0604030504040204" pitchFamily="34" charset="0"/>
              </a:rPr>
              <a:t>6.13) Page Replacement Algorithms:</a:t>
            </a:r>
            <a:r>
              <a:rPr lang="en-GB" sz="500" kern="100" spc="-43" dirty="0">
                <a:latin typeface="Verdana" panose="020B0604030504040204" pitchFamily="34" charset="0"/>
                <a:ea typeface="Verdana" panose="020B0604030504040204" pitchFamily="34" charset="0"/>
              </a:rPr>
              <a:t> Strategy for Page Replacement should: Min PFs, prevent over-</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of mem, use the dirty bit to reduce overhead of Page Transfers (unmodified pages = deleted, modified write back).  </a:t>
            </a:r>
            <a:r>
              <a:rPr lang="en-GB" sz="500" b="1" kern="100" spc="-43" dirty="0" err="1">
                <a:latin typeface="Verdana" panose="020B0604030504040204" pitchFamily="34" charset="0"/>
                <a:ea typeface="Verdana" panose="020B0604030504040204" pitchFamily="34" charset="0"/>
              </a:rPr>
              <a:t>Belady’s</a:t>
            </a:r>
            <a:r>
              <a:rPr lang="en-GB" sz="500" b="1" kern="100" spc="-43" dirty="0">
                <a:latin typeface="Verdana" panose="020B0604030504040204" pitchFamily="34" charset="0"/>
                <a:ea typeface="Verdana" panose="020B0604030504040204" pitchFamily="34" charset="0"/>
              </a:rPr>
              <a:t> Anomaly: </a:t>
            </a:r>
            <a:r>
              <a:rPr lang="en-GB" sz="500" kern="100" spc="-43" dirty="0">
                <a:latin typeface="Verdana" panose="020B0604030504040204" pitchFamily="34" charset="0"/>
                <a:ea typeface="Verdana" panose="020B0604030504040204" pitchFamily="34" charset="0"/>
              </a:rPr>
              <a:t>Number of PFs can increase when number of frames increases. But as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frames continues to grow, it’ll go down. Can be seen with replacement string 1,2,3,4,1,2,5,</a:t>
            </a:r>
          </a:p>
          <a:p>
            <a:r>
              <a:rPr lang="en-GB" sz="500" kern="100" spc="-43" dirty="0">
                <a:latin typeface="Verdana" panose="020B0604030504040204" pitchFamily="34" charset="0"/>
                <a:ea typeface="Verdana" panose="020B0604030504040204" pitchFamily="34" charset="0"/>
              </a:rPr>
              <a:t>1,2,3,4,5 with FIFO. 3 frames - 9 page faults, 4 – 10. 1) </a:t>
            </a:r>
            <a:r>
              <a:rPr lang="en-GB" sz="500" b="1" kern="100" spc="-43" dirty="0">
                <a:latin typeface="Verdana" panose="020B0604030504040204" pitchFamily="34" charset="0"/>
                <a:ea typeface="Verdana" panose="020B0604030504040204" pitchFamily="34" charset="0"/>
              </a:rPr>
              <a:t>FIFO </a:t>
            </a:r>
            <a:r>
              <a:rPr lang="en-GB" sz="500" kern="100" spc="-43" dirty="0">
                <a:latin typeface="Verdana" panose="020B0604030504040204" pitchFamily="34" charset="0"/>
                <a:ea typeface="Verdana" panose="020B0604030504040204" pitchFamily="34" charset="0"/>
              </a:rPr>
              <a:t>– Remove oldest page. 2) </a:t>
            </a:r>
            <a:r>
              <a:rPr lang="en-GB" sz="500" b="1" kern="100" spc="-43" dirty="0">
                <a:latin typeface="Verdana" panose="020B0604030504040204" pitchFamily="34" charset="0"/>
                <a:ea typeface="Verdana" panose="020B0604030504040204" pitchFamily="34" charset="0"/>
              </a:rPr>
              <a:t>LRU </a:t>
            </a:r>
            <a:r>
              <a:rPr lang="en-GB" sz="500" kern="100" spc="-43" dirty="0">
                <a:latin typeface="Verdana" panose="020B0604030504040204" pitchFamily="34" charset="0"/>
                <a:ea typeface="Verdana" panose="020B0604030504040204" pitchFamily="34" charset="0"/>
              </a:rPr>
              <a:t>– evict the page referenced longest ago – using timestamps or ref bits which are cheaper. 2.1) </a:t>
            </a:r>
            <a:r>
              <a:rPr lang="en-GB" sz="500" kern="100" spc="-43" dirty="0" err="1">
                <a:latin typeface="Verdana" panose="020B0604030504040204" pitchFamily="34" charset="0"/>
                <a:ea typeface="Verdana" panose="020B0604030504040204" pitchFamily="34" charset="0"/>
              </a:rPr>
              <a:t>RefBit</a:t>
            </a:r>
            <a:r>
              <a:rPr lang="en-GB" sz="500" kern="100" spc="-43" dirty="0">
                <a:latin typeface="Verdana" panose="020B0604030504040204" pitchFamily="34" charset="0"/>
                <a:ea typeface="Verdana" panose="020B0604030504040204" pitchFamily="34" charset="0"/>
              </a:rPr>
              <a:t> – Initially set to 0. When a page is ref, set to 1 (done in hardware). During replacement we pick a page which is 0. OS should reset pages periodically. 3) </a:t>
            </a:r>
            <a:r>
              <a:rPr lang="en-GB" sz="500" b="1" kern="100" spc="-43" dirty="0">
                <a:latin typeface="Verdana" panose="020B0604030504040204" pitchFamily="34" charset="0"/>
                <a:ea typeface="Verdana" panose="020B0604030504040204" pitchFamily="34" charset="0"/>
              </a:rPr>
              <a:t>Second Chance</a:t>
            </a:r>
            <a:r>
              <a:rPr lang="en-GB" sz="500" kern="100" spc="-43" dirty="0">
                <a:latin typeface="Verdana" panose="020B0604030504040204" pitchFamily="34" charset="0"/>
                <a:ea typeface="Verdana" panose="020B0604030504040204" pitchFamily="34" charset="0"/>
              </a:rPr>
              <a:t> – Improves LRU – we keep pages in an ordered (when brought into memory) circular linked list . </a:t>
            </a:r>
            <a:r>
              <a:rPr lang="en-GB" sz="500" b="1" kern="100" spc="-43" dirty="0">
                <a:latin typeface="Verdana" panose="020B0604030504040204" pitchFamily="34" charset="0"/>
                <a:ea typeface="Verdana" panose="020B0604030504040204" pitchFamily="34" charset="0"/>
              </a:rPr>
              <a:t>We give pages a second chance</a:t>
            </a:r>
            <a:r>
              <a:rPr lang="en-GB" sz="500" kern="100" spc="-43" dirty="0">
                <a:latin typeface="Verdana" panose="020B0604030504040204" pitchFamily="34" charset="0"/>
                <a:ea typeface="Verdana" panose="020B0604030504040204" pitchFamily="34" charset="0"/>
              </a:rPr>
              <a:t> – if they are old but used they’re kept. Oldest page with unset bit is exited.</a:t>
            </a:r>
          </a:p>
          <a:p>
            <a:r>
              <a:rPr lang="en-GB" sz="500" b="1" kern="100" spc="-43" dirty="0">
                <a:latin typeface="Verdana" panose="020B0604030504040204" pitchFamily="34" charset="0"/>
                <a:ea typeface="Verdana" panose="020B0604030504040204" pitchFamily="34" charset="0"/>
              </a:rPr>
              <a:t>4) </a:t>
            </a:r>
            <a:r>
              <a:rPr lang="en-GB" sz="500" kern="100" spc="-43" dirty="0">
                <a:latin typeface="Verdana" panose="020B0604030504040204" pitchFamily="34" charset="0"/>
                <a:ea typeface="Verdana" panose="020B0604030504040204" pitchFamily="34" charset="0"/>
              </a:rPr>
              <a:t>Page </a:t>
            </a:r>
            <a:r>
              <a:rPr lang="en-GB" sz="500" kern="100" spc="-43" dirty="0" err="1">
                <a:latin typeface="Verdana" panose="020B0604030504040204" pitchFamily="34" charset="0"/>
                <a:ea typeface="Verdana" panose="020B0604030504040204" pitchFamily="34" charset="0"/>
              </a:rPr>
              <a:t>Refcounting</a:t>
            </a:r>
            <a:r>
              <a:rPr lang="en-GB" sz="500" kern="100" spc="-43" dirty="0">
                <a:latin typeface="Verdana" panose="020B0604030504040204" pitchFamily="34" charset="0"/>
                <a:ea typeface="Verdana" panose="020B0604030504040204" pitchFamily="34" charset="0"/>
              </a:rPr>
              <a:t> Algorithms:</a:t>
            </a:r>
            <a:r>
              <a:rPr lang="en-GB" sz="500" b="1" kern="100" spc="-43" dirty="0">
                <a:latin typeface="Verdana" panose="020B0604030504040204" pitchFamily="34" charset="0"/>
                <a:ea typeface="Verdana" panose="020B0604030504040204" pitchFamily="34" charset="0"/>
              </a:rPr>
              <a:t> 4.1) LFU</a:t>
            </a:r>
            <a:r>
              <a:rPr lang="en-GB" sz="500" kern="100" spc="-43" dirty="0">
                <a:latin typeface="Verdana" panose="020B0604030504040204" pitchFamily="34" charset="0"/>
                <a:ea typeface="Verdana" panose="020B0604030504040204" pitchFamily="34" charset="0"/>
              </a:rPr>
              <a:t> – Replaces page with lowest count. Could be a page which was just brought and didn’t have a chance to get used. We could use reset counters or use ageing. </a:t>
            </a:r>
            <a:r>
              <a:rPr lang="en-GB" sz="500" b="1" kern="100" spc="-43" dirty="0">
                <a:latin typeface="Verdana" panose="020B0604030504040204" pitchFamily="34" charset="0"/>
                <a:ea typeface="Verdana" panose="020B0604030504040204" pitchFamily="34" charset="0"/>
              </a:rPr>
              <a:t>4.2) MFU </a:t>
            </a:r>
            <a:r>
              <a:rPr lang="en-GB" sz="500" kern="100" spc="-43" dirty="0">
                <a:latin typeface="Verdana" panose="020B0604030504040204" pitchFamily="34" charset="0"/>
                <a:ea typeface="Verdana" panose="020B0604030504040204" pitchFamily="34" charset="0"/>
              </a:rPr>
              <a:t>– the idea is to preserve those brought just into memory. </a:t>
            </a:r>
            <a:r>
              <a:rPr lang="en-GB" sz="500" b="1" kern="100" spc="-43" dirty="0">
                <a:latin typeface="Verdana" panose="020B0604030504040204" pitchFamily="34" charset="0"/>
                <a:ea typeface="Verdana" panose="020B0604030504040204" pitchFamily="34" charset="0"/>
              </a:rPr>
              <a:t>4.3) Working Set Clock Algorithm</a:t>
            </a:r>
            <a:r>
              <a:rPr lang="en-GB" sz="500" kern="100" spc="-43" dirty="0">
                <a:latin typeface="Verdana" panose="020B0604030504040204" pitchFamily="34" charset="0"/>
                <a:ea typeface="Verdana" panose="020B0604030504040204" pitchFamily="34" charset="0"/>
              </a:rPr>
              <a:t> – Builds on Second Chance but also uses a working set of </a:t>
            </a:r>
            <a:r>
              <a:rPr lang="en-GB" sz="500" b="1" kern="100" spc="-43" dirty="0">
                <a:latin typeface="Verdana" panose="020B0604030504040204" pitchFamily="34" charset="0"/>
                <a:ea typeface="Verdana" panose="020B0604030504040204" pitchFamily="34" charset="0"/>
              </a:rPr>
              <a:t>size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w</a:t>
            </a:r>
            <a:r>
              <a:rPr lang="en-GB" sz="500" kern="100" spc="-43" dirty="0">
                <a:latin typeface="Verdana" panose="020B0604030504040204" pitchFamily="34" charset="0"/>
                <a:ea typeface="Verdana" panose="020B0604030504040204" pitchFamily="34" charset="0"/>
              </a:rPr>
              <a:t> to keep track of pages. At each page fault we examine the page pointed to: If the ref bit is 1, set to 0 and go to next page. Else, calculate the age: if age &lt;= w, continue (its in our working set) else check if its dirty – if so write it back else evict it. The optimal size W changes based on what we’re doing. For best performance we change it during runtime, we do this by observing the number of page faults. If it’s a lot, we should increase W. </a:t>
            </a:r>
            <a:r>
              <a:rPr lang="en-GB" sz="500" b="1" kern="100" spc="-43" dirty="0">
                <a:latin typeface="Verdana" panose="020B0604030504040204" pitchFamily="34" charset="0"/>
                <a:ea typeface="Verdana" panose="020B0604030504040204" pitchFamily="34" charset="0"/>
              </a:rPr>
              <a:t>Local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Strategy</a:t>
            </a:r>
            <a:r>
              <a:rPr lang="en-GB" sz="500" kern="100" spc="-43" dirty="0">
                <a:latin typeface="Verdana" panose="020B0604030504040204" pitchFamily="34" charset="0"/>
                <a:ea typeface="Verdana" panose="020B0604030504040204" pitchFamily="34" charset="0"/>
              </a:rPr>
              <a:t>: Each process is given a fixed number of frames and by observing fault </a:t>
            </a:r>
            <a:r>
              <a:rPr lang="en-GB" sz="500" kern="100" spc="-43" dirty="0" err="1">
                <a:latin typeface="Verdana" panose="020B0604030504040204" pitchFamily="34" charset="0"/>
                <a:ea typeface="Verdana" panose="020B0604030504040204" pitchFamily="34" charset="0"/>
              </a:rPr>
              <a:t>freq</a:t>
            </a:r>
            <a:r>
              <a:rPr lang="en-GB" sz="500" kern="100" spc="-43" dirty="0">
                <a:latin typeface="Verdana" panose="020B0604030504040204" pitchFamily="34" charset="0"/>
                <a:ea typeface="Verdana" panose="020B0604030504040204" pitchFamily="34" charset="0"/>
              </a:rPr>
              <a:t> we can change W. </a:t>
            </a:r>
            <a:r>
              <a:rPr lang="en-GB" sz="500" b="1" kern="100" spc="-43" dirty="0">
                <a:latin typeface="Verdana" panose="020B0604030504040204" pitchFamily="34" charset="0"/>
                <a:ea typeface="Verdana" panose="020B0604030504040204" pitchFamily="34" charset="0"/>
              </a:rPr>
              <a:t>Global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Strategy</a:t>
            </a:r>
            <a:r>
              <a:rPr lang="en-GB" sz="500" kern="100" spc="-43" dirty="0">
                <a:latin typeface="Verdana" panose="020B0604030504040204" pitchFamily="34" charset="0"/>
                <a:ea typeface="Verdana" panose="020B0604030504040204" pitchFamily="34" charset="0"/>
              </a:rPr>
              <a:t>: Memory is dynamically shared between runnable processes. Initially memory is allocated proportionally to the process size, and by considering the page fault frequency the allocation to each process can be tuned. Linux uses Global; Windows Local. </a:t>
            </a:r>
            <a:r>
              <a:rPr lang="en-GB" sz="500" b="1" kern="100" spc="-43" dirty="0">
                <a:latin typeface="Verdana" panose="020B0604030504040204" pitchFamily="34" charset="0"/>
                <a:ea typeface="Verdana" panose="020B0604030504040204" pitchFamily="34" charset="0"/>
              </a:rPr>
              <a:t>Linux Page Replacement: </a:t>
            </a:r>
            <a:r>
              <a:rPr lang="en-GB" sz="500" kern="100" spc="-43" dirty="0">
                <a:latin typeface="Verdana" panose="020B0604030504040204" pitchFamily="34" charset="0"/>
                <a:ea typeface="Verdana" panose="020B0604030504040204" pitchFamily="34" charset="0"/>
              </a:rPr>
              <a:t>Uses a variation of clock. We have an </a:t>
            </a:r>
            <a:r>
              <a:rPr lang="en-GB" sz="500" b="1" kern="100" spc="-43" dirty="0">
                <a:latin typeface="Verdana" panose="020B0604030504040204" pitchFamily="34" charset="0"/>
                <a:ea typeface="Verdana" panose="020B0604030504040204" pitchFamily="34" charset="0"/>
              </a:rPr>
              <a:t>active list</a:t>
            </a:r>
            <a:r>
              <a:rPr lang="en-GB" sz="500" kern="100" spc="-43" dirty="0">
                <a:latin typeface="Verdana" panose="020B0604030504040204" pitchFamily="34" charset="0"/>
                <a:ea typeface="Verdana" panose="020B0604030504040204" pitchFamily="34" charset="0"/>
              </a:rPr>
              <a:t> with active pages, MRU at front. </a:t>
            </a:r>
            <a:r>
              <a:rPr lang="en-GB" sz="500" b="1" kern="100" spc="-43" dirty="0">
                <a:latin typeface="Verdana" panose="020B0604030504040204" pitchFamily="34" charset="0"/>
                <a:ea typeface="Verdana" panose="020B0604030504040204" pitchFamily="34" charset="0"/>
              </a:rPr>
              <a:t>Inactive list </a:t>
            </a:r>
            <a:r>
              <a:rPr lang="en-GB" sz="500" kern="100" spc="-43" dirty="0">
                <a:latin typeface="Verdana" panose="020B0604030504040204" pitchFamily="34" charset="0"/>
                <a:ea typeface="Verdana" panose="020B0604030504040204" pitchFamily="34" charset="0"/>
              </a:rPr>
              <a:t>has LRU at rear – only these are replaced. </a:t>
            </a:r>
            <a:r>
              <a:rPr lang="en-GB" sz="500" b="1" kern="100" spc="-43" dirty="0" err="1">
                <a:latin typeface="Verdana" panose="020B0604030504040204" pitchFamily="34" charset="0"/>
                <a:ea typeface="Verdana" panose="020B0604030504040204" pitchFamily="34" charset="0"/>
              </a:rPr>
              <a:t>kswapd</a:t>
            </a:r>
            <a:r>
              <a:rPr lang="en-GB" sz="500" kern="100" spc="-43" dirty="0">
                <a:latin typeface="Verdana" panose="020B0604030504040204" pitchFamily="34" charset="0"/>
                <a:ea typeface="Verdana" panose="020B0604030504040204" pitchFamily="34" charset="0"/>
              </a:rPr>
              <a:t> reclaims pages in the inactive list when memory is low in background, uses a dedicated swap partition/file. Must handle </a:t>
            </a:r>
            <a:r>
              <a:rPr lang="en-GB" sz="500" kern="100" spc="-43" dirty="0" err="1">
                <a:latin typeface="Verdana" panose="020B0604030504040204" pitchFamily="34" charset="0"/>
                <a:ea typeface="Verdana" panose="020B0604030504040204" pitchFamily="34" charset="0"/>
              </a:rPr>
              <a:t>locked&amp;shared</a:t>
            </a:r>
            <a:r>
              <a:rPr lang="en-GB" sz="500" kern="100" spc="-43" dirty="0">
                <a:latin typeface="Verdana" panose="020B0604030504040204" pitchFamily="34" charset="0"/>
                <a:ea typeface="Verdana" panose="020B0604030504040204" pitchFamily="34" charset="0"/>
              </a:rPr>
              <a:t> pages. </a:t>
            </a:r>
            <a:r>
              <a:rPr lang="en-GB" sz="500" b="1" kern="100" spc="-43" dirty="0" err="1">
                <a:latin typeface="Verdana" panose="020B0604030504040204" pitchFamily="34" charset="0"/>
                <a:ea typeface="Verdana" panose="020B0604030504040204" pitchFamily="34" charset="0"/>
              </a:rPr>
              <a:t>pdflush</a:t>
            </a:r>
            <a:r>
              <a:rPr lang="en-GB" sz="500" kern="100" spc="-43" dirty="0">
                <a:latin typeface="Verdana" panose="020B0604030504040204" pitchFamily="34" charset="0"/>
                <a:ea typeface="Verdana" panose="020B0604030504040204" pitchFamily="34" charset="0"/>
              </a:rPr>
              <a:t> is a kernel thread. Periodically flushes dirty pages to disk. This happens in the background as it is an expensive process.</a:t>
            </a:r>
          </a:p>
          <a:p>
            <a:r>
              <a:rPr lang="en-GB" sz="500" b="1" u="sng" kern="100" spc="-43" dirty="0">
                <a:latin typeface="Verdana" panose="020B0604030504040204" pitchFamily="34" charset="0"/>
                <a:ea typeface="Verdana" panose="020B0604030504040204" pitchFamily="34" charset="0"/>
              </a:rPr>
              <a:t>7) Device Management</a:t>
            </a:r>
            <a:r>
              <a:rPr lang="en-GB" sz="500" kern="100" spc="-43" dirty="0">
                <a:latin typeface="Verdana" panose="020B0604030504040204" pitchFamily="34" charset="0"/>
                <a:ea typeface="Verdana" panose="020B0604030504040204" pitchFamily="34" charset="0"/>
              </a:rPr>
              <a:t>   Objectives: 1) </a:t>
            </a:r>
            <a:r>
              <a:rPr lang="en-GB" sz="500" b="1" kern="100" spc="-43" dirty="0">
                <a:latin typeface="Verdana" panose="020B0604030504040204" pitchFamily="34" charset="0"/>
                <a:ea typeface="Verdana" panose="020B0604030504040204" pitchFamily="34" charset="0"/>
              </a:rPr>
              <a:t>Fair access </a:t>
            </a:r>
            <a:r>
              <a:rPr lang="en-GB" sz="500" kern="100" spc="-43" dirty="0">
                <a:latin typeface="Verdana" panose="020B0604030504040204" pitchFamily="34" charset="0"/>
                <a:ea typeface="Verdana" panose="020B0604030504040204" pitchFamily="34" charset="0"/>
              </a:rPr>
              <a:t>for processes to shared devices, 2) </a:t>
            </a:r>
            <a:r>
              <a:rPr lang="en-GB" sz="500" b="1" kern="100" spc="-43" dirty="0">
                <a:latin typeface="Verdana" panose="020B0604030504040204" pitchFamily="34" charset="0"/>
                <a:ea typeface="Verdana" panose="020B0604030504040204" pitchFamily="34" charset="0"/>
              </a:rPr>
              <a:t>Exploit Parallelism</a:t>
            </a:r>
            <a:r>
              <a:rPr lang="en-GB" sz="500" kern="100" spc="-43" dirty="0">
                <a:latin typeface="Verdana" panose="020B0604030504040204" pitchFamily="34" charset="0"/>
                <a:ea typeface="Verdana" panose="020B0604030504040204" pitchFamily="34" charset="0"/>
              </a:rPr>
              <a:t> of IO devices for </a:t>
            </a:r>
            <a:r>
              <a:rPr lang="en-GB" sz="500" kern="100" spc="-43" dirty="0" err="1">
                <a:latin typeface="Verdana" panose="020B0604030504040204" pitchFamily="34" charset="0"/>
                <a:ea typeface="Verdana" panose="020B0604030504040204" pitchFamily="34" charset="0"/>
              </a:rPr>
              <a:t>multithreadness</a:t>
            </a:r>
            <a:r>
              <a:rPr lang="en-GB" sz="500" kern="100" spc="-43" dirty="0">
                <a:latin typeface="Verdana" panose="020B0604030504040204" pitchFamily="34" charset="0"/>
                <a:ea typeface="Verdana" panose="020B0604030504040204" pitchFamily="34" charset="0"/>
              </a:rPr>
              <a:t>. 3) </a:t>
            </a:r>
            <a:r>
              <a:rPr lang="en-GB" sz="500" b="1" kern="100" spc="-43" dirty="0">
                <a:latin typeface="Verdana" panose="020B0604030504040204" pitchFamily="34" charset="0"/>
                <a:ea typeface="Verdana" panose="020B0604030504040204" pitchFamily="34" charset="0"/>
              </a:rPr>
              <a:t>Provide an API for IO operations. </a:t>
            </a:r>
            <a:r>
              <a:rPr lang="en-GB" sz="500" kern="100" spc="-43" dirty="0">
                <a:latin typeface="Verdana" panose="020B0604030504040204" pitchFamily="34" charset="0"/>
                <a:ea typeface="Verdana" panose="020B0604030504040204" pitchFamily="34" charset="0"/>
              </a:rPr>
              <a:t>4) </a:t>
            </a:r>
            <a:r>
              <a:rPr lang="en-GB" sz="500" b="1" kern="100" spc="-43" dirty="0">
                <a:latin typeface="Verdana" panose="020B0604030504040204" pitchFamily="34" charset="0"/>
                <a:ea typeface="Verdana" panose="020B0604030504040204" pitchFamily="34" charset="0"/>
              </a:rPr>
              <a:t>Uniform naming and error handling</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 Device Independence: </a:t>
            </a:r>
            <a:r>
              <a:rPr lang="en-GB" sz="500" kern="100" spc="-43" dirty="0">
                <a:latin typeface="Verdana" panose="020B0604030504040204" pitchFamily="34" charset="0"/>
                <a:ea typeface="Verdana" panose="020B0604030504040204" pitchFamily="34" charset="0"/>
              </a:rPr>
              <a:t>means the OS should abstract away from specific device types (terminal/disk/drive) and the device instance – nowadays all devices can be addressed as though they’re indexable memory!  </a:t>
            </a:r>
            <a:r>
              <a:rPr lang="en-GB" sz="500" b="1" kern="100" spc="-43" dirty="0">
                <a:latin typeface="Verdana" panose="020B0604030504040204" pitchFamily="34" charset="0"/>
                <a:ea typeface="Verdana" panose="020B0604030504040204" pitchFamily="34" charset="0"/>
              </a:rPr>
              <a:t>Device Properties: </a:t>
            </a:r>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Unit of Data Transfer: </a:t>
            </a:r>
            <a:r>
              <a:rPr lang="en-GB" sz="500" kern="100" spc="-43" dirty="0">
                <a:latin typeface="Verdana" panose="020B0604030504040204" pitchFamily="34" charset="0"/>
                <a:ea typeface="Verdana" panose="020B0604030504040204" pitchFamily="34" charset="0"/>
              </a:rPr>
              <a:t>Character – we write a stream of characters or Block - we access fixed size blocks of data at a time (Buffer cache has data written to it in a stream until it becomes a block. Faster than char) performance for this). 2) </a:t>
            </a:r>
            <a:r>
              <a:rPr lang="en-GB" sz="500" b="1" kern="100" spc="-43" dirty="0">
                <a:latin typeface="Verdana" panose="020B0604030504040204" pitchFamily="34" charset="0"/>
                <a:ea typeface="Verdana" panose="020B0604030504040204" pitchFamily="34" charset="0"/>
              </a:rPr>
              <a:t>Supported operations </a:t>
            </a:r>
            <a:r>
              <a:rPr lang="en-GB" sz="500" kern="100" spc="-43" dirty="0">
                <a:latin typeface="Verdana" panose="020B0604030504040204" pitchFamily="34" charset="0"/>
                <a:ea typeface="Verdana" panose="020B0604030504040204" pitchFamily="34" charset="0"/>
              </a:rPr>
              <a:t>(e.g. read, write, seek). 3) Synchronous or asynchronous operation. 4) Speed. 5) Shareability: Sharable (e.g. disks). Single user (e.g. printers, DVD-RW). 6) Type of error condition</a:t>
            </a:r>
            <a:endParaRPr lang="en-GB" sz="500" b="1" kern="100" spc="-43" dirty="0">
              <a:latin typeface="Verdana" panose="020B0604030504040204" pitchFamily="34" charset="0"/>
              <a:ea typeface="Verdana" panose="020B0604030504040204" pitchFamily="34" charset="0"/>
            </a:endParaRPr>
          </a:p>
          <a:p>
            <a:endParaRPr lang="en-GB" sz="500" b="1" kern="100" spc="-43"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5839A619-0FF2-ABE2-4510-F9C90467AA06}"/>
              </a:ext>
            </a:extLst>
          </p:cNvPr>
          <p:cNvSpPr txBox="1"/>
          <p:nvPr/>
        </p:nvSpPr>
        <p:spPr>
          <a:xfrm>
            <a:off x="1192858" y="-53975"/>
            <a:ext cx="982017" cy="938719"/>
          </a:xfrm>
          <a:prstGeom prst="rect">
            <a:avLst/>
          </a:prstGeom>
          <a:noFill/>
        </p:spPr>
        <p:txBody>
          <a:bodyPr wrap="square" rtlCol="0">
            <a:spAutoFit/>
          </a:bodyPr>
          <a:lstStyle/>
          <a:p>
            <a:r>
              <a:rPr lang="en-GB" sz="500" kern="100" spc="-43" dirty="0">
                <a:latin typeface="Verdana" panose="020B0604030504040204" pitchFamily="34" charset="0"/>
                <a:ea typeface="Verdana" panose="020B0604030504040204" pitchFamily="34" charset="0"/>
              </a:rPr>
              <a:t>The bottom section is the view an executing user process has of its </a:t>
            </a:r>
            <a:r>
              <a:rPr lang="en-GB" sz="500" kern="100" spc="-43" dirty="0" err="1">
                <a:latin typeface="Verdana" panose="020B0604030504040204" pitchFamily="34" charset="0"/>
                <a:ea typeface="Verdana" panose="020B0604030504040204" pitchFamily="34" charset="0"/>
              </a:rPr>
              <a:t>v_addr</a:t>
            </a:r>
            <a:r>
              <a:rPr lang="en-GB" sz="500" kern="100" spc="-43" dirty="0">
                <a:latin typeface="Verdana" panose="020B0604030504040204" pitchFamily="34" charset="0"/>
                <a:ea typeface="Verdana" panose="020B0604030504040204" pitchFamily="34" charset="0"/>
              </a:rPr>
              <a:t> space. First 3 GBs in </a:t>
            </a:r>
            <a:r>
              <a:rPr lang="en-GB" sz="500" kern="100" spc="-43" dirty="0" err="1">
                <a:latin typeface="Verdana" panose="020B0604030504040204" pitchFamily="34" charset="0"/>
                <a:ea typeface="Verdana" panose="020B0604030504040204" pitchFamily="34" charset="0"/>
              </a:rPr>
              <a:t>v_mem</a:t>
            </a:r>
            <a:r>
              <a:rPr lang="en-GB" sz="500" kern="100" spc="-43" dirty="0">
                <a:latin typeface="Verdana" panose="020B0604030504040204" pitchFamily="34" charset="0"/>
                <a:ea typeface="Verdana" panose="020B0604030504040204" pitchFamily="34" charset="0"/>
              </a:rPr>
              <a:t> is where code, stack, heap are. Processes map the kernel to the 3-4GB range, for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 without TLB flushing. The kernel maps the lower 896 MB of </a:t>
            </a:r>
            <a:r>
              <a:rPr lang="en-GB" sz="500" kern="100" spc="-43" dirty="0" err="1">
                <a:latin typeface="Verdana" panose="020B0604030504040204" pitchFamily="34" charset="0"/>
                <a:ea typeface="Verdana" panose="020B0604030504040204" pitchFamily="34" charset="0"/>
              </a:rPr>
              <a:t>phys</a:t>
            </a:r>
            <a:r>
              <a:rPr lang="en-GB" sz="500" kern="100" spc="-43" dirty="0">
                <a:latin typeface="Verdana" panose="020B0604030504040204" pitchFamily="34" charset="0"/>
                <a:ea typeface="Verdana" panose="020B0604030504040204" pitchFamily="34" charset="0"/>
              </a:rPr>
              <a:t> mem to its virtual address space. </a:t>
            </a:r>
            <a:endParaRPr lang="en-GB" sz="500" b="1" kern="100" spc="-43" dirty="0">
              <a:latin typeface="Verdana" panose="020B0604030504040204" pitchFamily="34" charset="0"/>
              <a:ea typeface="Verdana" panose="020B0604030504040204" pitchFamily="34" charset="0"/>
            </a:endParaRPr>
          </a:p>
        </p:txBody>
      </p:sp>
      <p:pic>
        <p:nvPicPr>
          <p:cNvPr id="17" name="Picture 16">
            <a:extLst>
              <a:ext uri="{FF2B5EF4-FFF2-40B4-BE49-F238E27FC236}">
                <a16:creationId xmlns:a16="http://schemas.microsoft.com/office/drawing/2014/main" id="{09A554EC-78F7-DDF2-08EA-6724A19C6474}"/>
              </a:ext>
            </a:extLst>
          </p:cNvPr>
          <p:cNvPicPr>
            <a:picLocks noChangeAspect="1"/>
          </p:cNvPicPr>
          <p:nvPr/>
        </p:nvPicPr>
        <p:blipFill>
          <a:blip r:embed="rId2"/>
          <a:stretch>
            <a:fillRect/>
          </a:stretch>
        </p:blipFill>
        <p:spPr>
          <a:xfrm>
            <a:off x="0" y="67733"/>
            <a:ext cx="1273934" cy="741720"/>
          </a:xfrm>
          <a:prstGeom prst="rect">
            <a:avLst/>
          </a:prstGeom>
        </p:spPr>
      </p:pic>
      <p:sp>
        <p:nvSpPr>
          <p:cNvPr id="18" name="TextBox 17">
            <a:extLst>
              <a:ext uri="{FF2B5EF4-FFF2-40B4-BE49-F238E27FC236}">
                <a16:creationId xmlns:a16="http://schemas.microsoft.com/office/drawing/2014/main" id="{FEC2D62E-221D-692C-7EDC-2B1A22893ACA}"/>
              </a:ext>
            </a:extLst>
          </p:cNvPr>
          <p:cNvSpPr txBox="1"/>
          <p:nvPr/>
        </p:nvSpPr>
        <p:spPr>
          <a:xfrm>
            <a:off x="2202392" y="-53975"/>
            <a:ext cx="2451103" cy="7617470"/>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7.1) IO Layering</a:t>
            </a:r>
          </a:p>
          <a:p>
            <a:r>
              <a:rPr lang="en-GB" sz="400" kern="100" spc="-43" dirty="0">
                <a:latin typeface="Verdana" panose="020B0604030504040204" pitchFamily="34" charset="0"/>
                <a:ea typeface="Verdana" panose="020B0604030504040204" pitchFamily="34" charset="0"/>
              </a:rPr>
              <a:t>User Program -&gt; OS -&gt; Specific Device Drivers -&gt;  Specific Device Controllers   -&gt; Individual Devices</a:t>
            </a:r>
          </a:p>
          <a:p>
            <a:r>
              <a:rPr lang="en-GB" sz="500" kern="100" spc="-43" dirty="0">
                <a:latin typeface="Verdana" panose="020B0604030504040204" pitchFamily="34" charset="0"/>
                <a:ea typeface="Verdana" panose="020B0604030504040204" pitchFamily="34" charset="0"/>
              </a:rPr>
              <a:t>^User Space^     ^    Kernel Space   ^          ^Hardware^         ^Devices^</a:t>
            </a:r>
          </a:p>
          <a:p>
            <a:r>
              <a:rPr lang="en-GB" sz="500" kern="100" spc="-43" dirty="0">
                <a:latin typeface="Verdana" panose="020B0604030504040204" pitchFamily="34" charset="0"/>
                <a:ea typeface="Verdana" panose="020B0604030504040204" pitchFamily="34" charset="0"/>
              </a:rPr>
              <a:t>Controllers are implemented in the hardware. Interfacing with controllers is done by Device Drivers in kernel space. The OS provides abstractions on top of the interface provided by Device Drivers, used by user programs. </a:t>
            </a:r>
          </a:p>
          <a:p>
            <a:r>
              <a:rPr lang="en-GB" sz="500" b="1" kern="100" spc="-43" dirty="0">
                <a:latin typeface="Verdana" panose="020B0604030504040204" pitchFamily="34" charset="0"/>
                <a:ea typeface="Verdana" panose="020B0604030504040204" pitchFamily="34" charset="0"/>
              </a:rPr>
              <a:t>Layers</a:t>
            </a:r>
            <a:r>
              <a:rPr lang="en-GB" sz="500" kern="100" spc="-43" dirty="0">
                <a:latin typeface="Verdana" panose="020B0604030504040204" pitchFamily="34" charset="0"/>
                <a:ea typeface="Verdana" panose="020B0604030504040204" pitchFamily="34" charset="0"/>
              </a:rPr>
              <a:t>: User-Level IO software &lt;- device-independent OS software &lt;- Drivers &lt;- Interrupt Handlers &lt;- Hardware</a:t>
            </a:r>
          </a:p>
          <a:p>
            <a:r>
              <a:rPr lang="en-GB" sz="500" b="1" kern="100" spc="-43" dirty="0">
                <a:latin typeface="Verdana" panose="020B0604030504040204" pitchFamily="34" charset="0"/>
                <a:ea typeface="Verdana" panose="020B0604030504040204" pitchFamily="34" charset="0"/>
              </a:rPr>
              <a:t>1) Interrupt Handler Layer: </a:t>
            </a:r>
            <a:r>
              <a:rPr lang="en-GB" sz="500" kern="100" spc="-43" dirty="0">
                <a:latin typeface="Verdana" panose="020B0604030504040204" pitchFamily="34" charset="0"/>
                <a:ea typeface="Verdana" panose="020B0604030504040204" pitchFamily="34" charset="0"/>
              </a:rPr>
              <a:t>Process interrupts caused by devices. </a:t>
            </a:r>
            <a:r>
              <a:rPr lang="en-GB" sz="500" b="1" kern="100" spc="-43" dirty="0">
                <a:latin typeface="Verdana" panose="020B0604030504040204" pitchFamily="34" charset="0"/>
                <a:ea typeface="Verdana" panose="020B0604030504040204" pitchFamily="34" charset="0"/>
              </a:rPr>
              <a:t>Block: </a:t>
            </a:r>
            <a:r>
              <a:rPr lang="en-GB" sz="500" kern="100" spc="-43" dirty="0">
                <a:latin typeface="Verdana" panose="020B0604030504040204" pitchFamily="34" charset="0"/>
                <a:ea typeface="Verdana" panose="020B0604030504040204" pitchFamily="34" charset="0"/>
              </a:rPr>
              <a:t>usually on transfer completion, </a:t>
            </a:r>
            <a:r>
              <a:rPr lang="en-GB" sz="500" b="1" kern="100" spc="-43" dirty="0">
                <a:latin typeface="Verdana" panose="020B0604030504040204" pitchFamily="34" charset="0"/>
                <a:ea typeface="Verdana" panose="020B0604030504040204" pitchFamily="34" charset="0"/>
              </a:rPr>
              <a:t>Character: </a:t>
            </a:r>
            <a:r>
              <a:rPr lang="en-GB" sz="500" kern="100" spc="-43" dirty="0">
                <a:latin typeface="Verdana" panose="020B0604030504040204" pitchFamily="34" charset="0"/>
                <a:ea typeface="Verdana" panose="020B0604030504040204" pitchFamily="34" charset="0"/>
              </a:rPr>
              <a:t>after characters are transferred: e.g. keyboard</a:t>
            </a:r>
          </a:p>
          <a:p>
            <a:r>
              <a:rPr lang="en-GB" sz="500" b="1" kern="100" spc="-43" dirty="0">
                <a:latin typeface="Verdana" panose="020B0604030504040204" pitchFamily="34" charset="0"/>
                <a:ea typeface="Verdana" panose="020B0604030504040204" pitchFamily="34" charset="0"/>
              </a:rPr>
              <a:t>2) Device Driver Layer: </a:t>
            </a:r>
            <a:r>
              <a:rPr lang="en-GB" sz="500" kern="100" spc="-43" dirty="0">
                <a:latin typeface="Verdana" panose="020B0604030504040204" pitchFamily="34" charset="0"/>
                <a:ea typeface="Verdana" panose="020B0604030504040204" pitchFamily="34" charset="0"/>
              </a:rPr>
              <a:t>A device driver handles one or more devices of a type. They must: 1) implement block reading / writing 2) access device registers 3) initiate operations. 4) schedule 5) handle errors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reporting corrupted disk blocks.</a:t>
            </a:r>
          </a:p>
          <a:p>
            <a:r>
              <a:rPr lang="en-GB" sz="500" b="1" kern="100" spc="-43" dirty="0">
                <a:latin typeface="Verdana" panose="020B0604030504040204" pitchFamily="34" charset="0"/>
                <a:ea typeface="Verdana" panose="020B0604030504040204" pitchFamily="34" charset="0"/>
              </a:rPr>
              <a:t>3) Device Independent OS Layer: </a:t>
            </a:r>
            <a:r>
              <a:rPr lang="en-GB" sz="500" kern="100" spc="-43" dirty="0">
                <a:latin typeface="Verdana" panose="020B0604030504040204" pitchFamily="34" charset="0"/>
                <a:ea typeface="Verdana" panose="020B0604030504040204" pitchFamily="34" charset="0"/>
              </a:rPr>
              <a:t>Provide a Uniform Interface for device drivers.</a:t>
            </a:r>
          </a:p>
          <a:p>
            <a:r>
              <a:rPr lang="en-GB" sz="500" kern="100" spc="-43" dirty="0">
                <a:latin typeface="Verdana" panose="020B0604030504040204" pitchFamily="34" charset="0"/>
                <a:ea typeface="Verdana" panose="020B0604030504040204" pitchFamily="34" charset="0"/>
              </a:rPr>
              <a:t>A standard driver interface can make it easy to implement device drivers – crucial as they’re often written by third parties. The device independent layer provides device independence. They should: </a:t>
            </a:r>
            <a:r>
              <a:rPr lang="en-GB" sz="500" b="1" kern="100" spc="-43" dirty="0">
                <a:latin typeface="Verdana" panose="020B0604030504040204" pitchFamily="34" charset="0"/>
                <a:ea typeface="Verdana" panose="020B0604030504040204" pitchFamily="34" charset="0"/>
              </a:rPr>
              <a:t>1)</a:t>
            </a:r>
            <a:r>
              <a:rPr lang="en-GB" sz="500" kern="100" spc="-43" dirty="0">
                <a:latin typeface="Verdana" panose="020B0604030504040204" pitchFamily="34" charset="0"/>
                <a:ea typeface="Verdana" panose="020B0604030504040204" pitchFamily="34" charset="0"/>
              </a:rPr>
              <a:t> have a mapping from logical -&gt; physical devices, e.g. Rather than physically referring to disk we refer to partitions/volumes. </a:t>
            </a:r>
            <a:r>
              <a:rPr lang="en-GB" sz="500" b="1" kern="100" spc="-43" dirty="0">
                <a:latin typeface="Verdana" panose="020B0604030504040204" pitchFamily="34" charset="0"/>
                <a:ea typeface="Verdana" panose="020B0604030504040204" pitchFamily="34" charset="0"/>
              </a:rPr>
              <a:t>2)</a:t>
            </a:r>
            <a:r>
              <a:rPr lang="en-GB" sz="500" kern="100" spc="-43" dirty="0">
                <a:latin typeface="Verdana" panose="020B0604030504040204" pitchFamily="34" charset="0"/>
                <a:ea typeface="Verdana" panose="020B0604030504040204" pitchFamily="34" charset="0"/>
              </a:rPr>
              <a:t> validation of requests against device characteristics. </a:t>
            </a:r>
            <a:r>
              <a:rPr lang="en-GB" sz="500" b="1" kern="100" spc="-43" dirty="0">
                <a:latin typeface="Verdana" panose="020B0604030504040204" pitchFamily="34" charset="0"/>
                <a:ea typeface="Verdana" panose="020B0604030504040204" pitchFamily="34" charset="0"/>
              </a:rPr>
              <a:t>3)</a:t>
            </a:r>
            <a:r>
              <a:rPr lang="en-GB" sz="500" kern="100" spc="-43" dirty="0">
                <a:latin typeface="Verdana" panose="020B0604030504040204" pitchFamily="34" charset="0"/>
                <a:ea typeface="Verdana" panose="020B0604030504040204" pitchFamily="34" charset="0"/>
              </a:rPr>
              <a:t> Allocating devices correctly: ME for processes using that device. </a:t>
            </a:r>
            <a:r>
              <a:rPr lang="en-GB" sz="500" b="1" kern="100" spc="-43" dirty="0">
                <a:latin typeface="Verdana" panose="020B0604030504040204" pitchFamily="34" charset="0"/>
                <a:ea typeface="Verdana" panose="020B0604030504040204" pitchFamily="34" charset="0"/>
              </a:rPr>
              <a:t>4)</a:t>
            </a:r>
            <a:r>
              <a:rPr lang="en-GB" sz="500" kern="100" spc="-43" dirty="0">
                <a:latin typeface="Verdana" panose="020B0604030504040204" pitchFamily="34" charset="0"/>
                <a:ea typeface="Verdana" panose="020B0604030504040204" pitchFamily="34" charset="0"/>
              </a:rPr>
              <a:t> dealing with user access validation. </a:t>
            </a:r>
            <a:r>
              <a:rPr lang="en-GB" sz="500" b="1" kern="100" spc="-43" dirty="0">
                <a:latin typeface="Verdana" panose="020B0604030504040204" pitchFamily="34" charset="0"/>
                <a:ea typeface="Verdana" panose="020B0604030504040204" pitchFamily="34" charset="0"/>
              </a:rPr>
              <a:t>5) </a:t>
            </a:r>
            <a:r>
              <a:rPr lang="en-GB" sz="500" kern="100" spc="-43" dirty="0">
                <a:latin typeface="Verdana" panose="020B0604030504040204" pitchFamily="34" charset="0"/>
                <a:ea typeface="Verdana" panose="020B0604030504040204" pitchFamily="34" charset="0"/>
              </a:rPr>
              <a:t>buffering &amp; caching blocks for speed &amp; block size independence </a:t>
            </a:r>
            <a:r>
              <a:rPr lang="en-GB" sz="500" b="1" kern="100" spc="-43" dirty="0">
                <a:latin typeface="Verdana" panose="020B0604030504040204" pitchFamily="34" charset="0"/>
                <a:ea typeface="Verdana" panose="020B0604030504040204" pitchFamily="34" charset="0"/>
              </a:rPr>
              <a:t>6) </a:t>
            </a:r>
            <a:r>
              <a:rPr lang="en-GB" sz="500" kern="100" spc="-43" dirty="0">
                <a:latin typeface="Verdana" panose="020B0604030504040204" pitchFamily="34" charset="0"/>
                <a:ea typeface="Verdana" panose="020B0604030504040204" pitchFamily="34" charset="0"/>
              </a:rPr>
              <a:t>error reporting.</a:t>
            </a:r>
          </a:p>
          <a:p>
            <a:r>
              <a:rPr lang="en-GB" sz="500" b="1" kern="100" spc="-43" dirty="0">
                <a:latin typeface="Verdana" panose="020B0604030504040204" pitchFamily="34" charset="0"/>
                <a:ea typeface="Verdana" panose="020B0604030504040204" pitchFamily="34" charset="0"/>
              </a:rPr>
              <a:t>3.1) Dedicated and Shared Device Allocation:</a:t>
            </a:r>
            <a:r>
              <a:rPr lang="en-GB" sz="500" kern="100" spc="-43" dirty="0">
                <a:latin typeface="Verdana" panose="020B0604030504040204" pitchFamily="34" charset="0"/>
                <a:ea typeface="Verdana" panose="020B0604030504040204" pitchFamily="34" charset="0"/>
              </a:rPr>
              <a:t> Dedicated devices have simple policies (e.g. fails if opened twice), are usually allocated for long periods of time &amp; are only allocated to authorised processes. Shared devices are used by many user processes concurrently. </a:t>
            </a:r>
            <a:r>
              <a:rPr lang="en-GB" sz="500" b="1" kern="100" spc="-43" dirty="0">
                <a:latin typeface="Verdana" panose="020B0604030504040204" pitchFamily="34" charset="0"/>
                <a:ea typeface="Verdana" panose="020B0604030504040204" pitchFamily="34" charset="0"/>
              </a:rPr>
              <a:t>3.2) Spooling – </a:t>
            </a:r>
            <a:r>
              <a:rPr lang="en-GB" sz="500" kern="100" spc="-43" dirty="0">
                <a:latin typeface="Verdana" panose="020B0604030504040204" pitchFamily="34" charset="0"/>
                <a:ea typeface="Verdana" panose="020B0604030504040204" pitchFamily="34" charset="0"/>
              </a:rPr>
              <a:t>Spooling is a queueing system for non-shareable devices. For an allocated spooled device, when jobs are submitted, the OS instead can save the job to disk. The spooler daemon is the only process allowed to directly control the device, it picks up the safe jobs and submits them to the device, one by one. Allows sharing of non-sharable devices, and reduces I/O time.</a:t>
            </a:r>
          </a:p>
          <a:p>
            <a:r>
              <a:rPr lang="en-GB" sz="500" b="1" kern="100" spc="-43" dirty="0">
                <a:latin typeface="Verdana" panose="020B0604030504040204" pitchFamily="34" charset="0"/>
                <a:ea typeface="Verdana" panose="020B0604030504040204" pitchFamily="34" charset="0"/>
              </a:rPr>
              <a:t>3.3) Buffering </a:t>
            </a:r>
            <a:r>
              <a:rPr lang="en-GB" sz="500" kern="100" spc="-43" dirty="0">
                <a:latin typeface="Verdana" panose="020B0604030504040204" pitchFamily="34" charset="0"/>
                <a:ea typeface="Verdana" panose="020B0604030504040204" pitchFamily="34" charset="0"/>
              </a:rPr>
              <a:t>- Buffering allows blocks of data to be stored in the buffer cache, so requests to a disk for data can be cached and retrieved rather than the device having to get the data again. </a:t>
            </a:r>
            <a:r>
              <a:rPr lang="en-GB" sz="500" b="1" kern="100" spc="-43" dirty="0">
                <a:latin typeface="Verdana" panose="020B0604030504040204" pitchFamily="34" charset="0"/>
                <a:ea typeface="Verdana" panose="020B0604030504040204" pitchFamily="34" charset="0"/>
              </a:rPr>
              <a:t>3.3.1) Buffered and None </a:t>
            </a:r>
            <a:r>
              <a:rPr lang="en-GB" sz="500" b="1" kern="100" spc="-43" dirty="0" err="1">
                <a:latin typeface="Verdana" panose="020B0604030504040204" pitchFamily="34" charset="0"/>
                <a:ea typeface="Verdana" panose="020B0604030504040204" pitchFamily="34" charset="0"/>
              </a:rPr>
              <a:t>Bufferred</a:t>
            </a:r>
            <a:r>
              <a:rPr lang="en-GB" sz="500" b="1" kern="100" spc="-43" dirty="0">
                <a:latin typeface="Verdana" panose="020B0604030504040204" pitchFamily="34" charset="0"/>
                <a:ea typeface="Verdana" panose="020B0604030504040204" pitchFamily="34" charset="0"/>
              </a:rPr>
              <a:t> IO: </a:t>
            </a:r>
            <a:r>
              <a:rPr lang="en-GB" sz="500" kern="100" spc="-43" dirty="0">
                <a:latin typeface="Verdana" panose="020B0604030504040204" pitchFamily="34" charset="0"/>
                <a:ea typeface="Verdana" panose="020B0604030504040204" pitchFamily="34" charset="0"/>
              </a:rPr>
              <a:t>Buffered I/O can be used for both reading and writing helping smooth peaks in I/O traffic and accommodating differences in data transfer units between devices. When writing, data is first stored in a buffer until it's full, then flushed to the device. When reading, the OS may read ahead to prefetch additional data for faster access. Some applications prefer unbuffered I/O, which transfers data directly from user space to the device, incurring high process switching overhead such as Databases which may opt for unbuffered I/O to implement a more effective caching strategy.</a:t>
            </a:r>
          </a:p>
          <a:p>
            <a:r>
              <a:rPr lang="en-GB" sz="500" b="1" kern="100" spc="-43" dirty="0">
                <a:latin typeface="Verdana" panose="020B0604030504040204" pitchFamily="34" charset="0"/>
                <a:ea typeface="Verdana" panose="020B0604030504040204" pitchFamily="34" charset="0"/>
              </a:rPr>
              <a:t>4) User I/O Interface Layer: </a:t>
            </a:r>
            <a:r>
              <a:rPr lang="en-GB" sz="500" kern="100" spc="-43" dirty="0">
                <a:latin typeface="Verdana" panose="020B0604030504040204" pitchFamily="34" charset="0"/>
                <a:ea typeface="Verdana" panose="020B0604030504040204" pitchFamily="34" charset="0"/>
              </a:rPr>
              <a:t>Here, the act operations that a process may want to use (e.g. open, close, read, write, seek for a disk) are exposed. I/O libraries also configure other types of I/O params, e.g. blocking or not I/O, synch or </a:t>
            </a:r>
            <a:r>
              <a:rPr lang="en-GB" sz="500" kern="100" spc="-43" dirty="0" err="1">
                <a:latin typeface="Verdana" panose="020B0604030504040204" pitchFamily="34" charset="0"/>
                <a:ea typeface="Verdana" panose="020B0604030504040204" pitchFamily="34" charset="0"/>
              </a:rPr>
              <a:t>asynch</a:t>
            </a:r>
            <a:r>
              <a:rPr lang="en-GB" sz="500" kern="100" spc="-43" dirty="0">
                <a:latin typeface="Verdana" panose="020B0604030504040204" pitchFamily="34" charset="0"/>
                <a:ea typeface="Verdana" panose="020B0604030504040204" pitchFamily="34" charset="0"/>
              </a:rPr>
              <a:t> I/O, etc. This layer must provide some kind of abstraction of how to expose devices. Unix, does by representing them as files </a:t>
            </a:r>
          </a:p>
          <a:p>
            <a:r>
              <a:rPr lang="en-GB" sz="500" b="1" u="sng" kern="100" spc="-43" dirty="0">
                <a:latin typeface="Verdana" panose="020B0604030504040204" pitchFamily="34" charset="0"/>
                <a:ea typeface="Verdana" panose="020B0604030504040204" pitchFamily="34" charset="0"/>
              </a:rPr>
              <a:t>7.2) Device Drivers 7.2.1) MMIO:</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To implement drivers we need to interact with hardware. This is done with MMIO. This means particular device registers reside in mem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For example to disable the I2S clock on a Raspberry Pi:</a:t>
            </a:r>
          </a:p>
          <a:p>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clk</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0x26</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0x5A000000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clk</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0x27</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0x5A000000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r>
              <a:rPr lang="en-GB" sz="500" kern="100" spc="-43" dirty="0">
                <a:latin typeface="Verdana" panose="020B0604030504040204" pitchFamily="34" charset="0"/>
                <a:ea typeface="Verdana" panose="020B0604030504040204" pitchFamily="34" charset="0"/>
              </a:rPr>
              <a:t>The MMU recognises some particular addresses as devices connected to the CPU.</a:t>
            </a:r>
          </a:p>
          <a:p>
            <a:r>
              <a:rPr lang="en-GB" sz="500" b="1" kern="100" spc="-43" dirty="0">
                <a:latin typeface="Verdana" panose="020B0604030504040204" pitchFamily="34" charset="0"/>
                <a:ea typeface="Verdana" panose="020B0604030504040204" pitchFamily="34" charset="0"/>
              </a:rPr>
              <a:t>7.2.2) IO Methods: 1) </a:t>
            </a:r>
            <a:r>
              <a:rPr lang="en-GB" sz="500" kern="100" spc="-43" dirty="0">
                <a:latin typeface="Verdana" panose="020B0604030504040204" pitchFamily="34" charset="0"/>
                <a:ea typeface="Verdana" panose="020B0604030504040204" pitchFamily="34" charset="0"/>
              </a:rPr>
              <a:t>Programmed I/O: directly writing to registers to control the device -  inefficient as I/O devices are much slower than the CPU, wasting CPU cycles.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Interrupt-Driven I/O: CPU gets interrupted by the I/O device when the device driver that it can interact with the device again - may result in many interrupts. </a:t>
            </a:r>
            <a:r>
              <a:rPr lang="en-GB" sz="500" b="1" kern="100" spc="-43" dirty="0">
                <a:latin typeface="Verdana" panose="020B0604030504040204" pitchFamily="34" charset="0"/>
                <a:ea typeface="Verdana" panose="020B0604030504040204" pitchFamily="34" charset="0"/>
              </a:rPr>
              <a:t>3)</a:t>
            </a:r>
            <a:r>
              <a:rPr lang="en-GB" sz="500" kern="100" spc="-43" dirty="0">
                <a:latin typeface="Verdana" panose="020B0604030504040204" pitchFamily="34" charset="0"/>
                <a:ea typeface="Verdana" panose="020B0604030504040204" pitchFamily="34" charset="0"/>
              </a:rPr>
              <a:t> Direct Memory Access (DMA): the CPU hands more control over to the DMA controller, relieving the CPU from handling many interrupts, as data is  transferred to and from the DMA controller without interrupting the CPU.</a:t>
            </a:r>
          </a:p>
          <a:p>
            <a:r>
              <a:rPr lang="en-GB" sz="500" b="1" u="sng" kern="100" spc="-43" dirty="0">
                <a:latin typeface="Verdana" panose="020B0604030504040204" pitchFamily="34" charset="0"/>
                <a:ea typeface="Verdana" panose="020B0604030504040204" pitchFamily="34" charset="0"/>
              </a:rPr>
              <a:t>7.2.3) Linux – Loadable Kernel Modules (LKM)</a:t>
            </a:r>
            <a:r>
              <a:rPr lang="en-GB" sz="500" kern="100" spc="-43" dirty="0">
                <a:latin typeface="Verdana" panose="020B0604030504040204" pitchFamily="34" charset="0"/>
                <a:ea typeface="Verdana" panose="020B0604030504040204" pitchFamily="34" charset="0"/>
              </a:rPr>
              <a:t>: LKMs provide device drivers. They contain object code that is loaded on-demand, dynamically linked to the running kernel. Made by third parties. Require binary compatibility: Modules written for different kernel versions may not work. </a:t>
            </a:r>
            <a:r>
              <a:rPr lang="en-GB" sz="500" kern="100" spc="-43" dirty="0" err="1">
                <a:latin typeface="Verdana" panose="020B0604030504040204" pitchFamily="34" charset="0"/>
                <a:ea typeface="Verdana" panose="020B0604030504040204" pitchFamily="34" charset="0"/>
              </a:rPr>
              <a:t>Kmod</a:t>
            </a:r>
            <a:r>
              <a:rPr lang="en-GB" sz="500" kern="100" spc="-43" dirty="0">
                <a:latin typeface="Verdana" panose="020B0604030504040204" pitchFamily="34" charset="0"/>
                <a:ea typeface="Verdana" panose="020B0604030504040204" pitchFamily="34" charset="0"/>
              </a:rPr>
              <a:t> is the kernel subsystem for managing modules without user intervention, it determines module dependencies, and loads modules on demand. Every LKM module consists of two basic functions (at a minimum): int </a:t>
            </a:r>
            <a:r>
              <a:rPr lang="en-GB" sz="500" kern="100" spc="-43" dirty="0" err="1">
                <a:latin typeface="Verdana" panose="020B0604030504040204" pitchFamily="34" charset="0"/>
                <a:ea typeface="Verdana" panose="020B0604030504040204" pitchFamily="34" charset="0"/>
              </a:rPr>
              <a:t>init_module</a:t>
            </a:r>
            <a:r>
              <a:rPr lang="en-GB" sz="500" kern="100" spc="-43" dirty="0">
                <a:latin typeface="Verdana" panose="020B0604030504040204" pitchFamily="34" charset="0"/>
                <a:ea typeface="Verdana" panose="020B0604030504040204" pitchFamily="34" charset="0"/>
              </a:rPr>
              <a:t>() and void </a:t>
            </a:r>
            <a:r>
              <a:rPr lang="en-GB" sz="500" kern="100" spc="-43" dirty="0" err="1">
                <a:latin typeface="Verdana" panose="020B0604030504040204" pitchFamily="34" charset="0"/>
                <a:ea typeface="Verdana" panose="020B0604030504040204" pitchFamily="34" charset="0"/>
              </a:rPr>
              <a:t>cleanup_module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insmod</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module.o</a:t>
            </a:r>
            <a:r>
              <a:rPr lang="en-GB" sz="500" kern="100" spc="-43" dirty="0">
                <a:latin typeface="Verdana" panose="020B0604030504040204" pitchFamily="34" charset="0"/>
                <a:ea typeface="Verdana" panose="020B0604030504040204" pitchFamily="34" charset="0"/>
              </a:rPr>
              <a:t> loads a module – usually a root privilege. </a:t>
            </a:r>
            <a:r>
              <a:rPr lang="en-GB" sz="500" b="1" u="sng" kern="100" spc="-43" dirty="0">
                <a:latin typeface="Verdana" panose="020B0604030504040204" pitchFamily="34" charset="0"/>
                <a:ea typeface="Verdana" panose="020B0604030504040204" pitchFamily="34" charset="0"/>
              </a:rPr>
              <a:t>Blocking IO</a:t>
            </a:r>
            <a:r>
              <a:rPr lang="en-GB" sz="500" kern="100" spc="-43" dirty="0">
                <a:latin typeface="Verdana" panose="020B0604030504040204" pitchFamily="34" charset="0"/>
                <a:ea typeface="Verdana" panose="020B0604030504040204" pitchFamily="34" charset="0"/>
              </a:rPr>
              <a:t>: IO calls only return when done. Processes get suspended – they only continue once the operation has returned. The process sees the operation as instant. Easy to understand, but leads to multi-threaded code. </a:t>
            </a:r>
            <a:r>
              <a:rPr lang="en-GB" sz="500" b="1" u="sng" kern="100" spc="-43" dirty="0">
                <a:latin typeface="Verdana" panose="020B0604030504040204" pitchFamily="34" charset="0"/>
                <a:ea typeface="Verdana" panose="020B0604030504040204" pitchFamily="34" charset="0"/>
              </a:rPr>
              <a:t>Non-Blocking IO</a:t>
            </a:r>
            <a:r>
              <a:rPr lang="en-GB" sz="500" kern="100" spc="-43" dirty="0">
                <a:latin typeface="Verdana" panose="020B0604030504040204" pitchFamily="34" charset="0"/>
                <a:ea typeface="Verdana" panose="020B0604030504040204" pitchFamily="34" charset="0"/>
              </a:rPr>
              <a:t>: IO calls return as much as available at that moment. </a:t>
            </a:r>
            <a:r>
              <a:rPr lang="en-GB" sz="500" kern="100" spc="-43" dirty="0" err="1">
                <a:latin typeface="Verdana" panose="020B0604030504040204" pitchFamily="34" charset="0"/>
                <a:ea typeface="Verdana" panose="020B0604030504040204" pitchFamily="34" charset="0"/>
              </a:rPr>
              <a:t>fcntl</a:t>
            </a:r>
            <a:r>
              <a:rPr lang="en-GB" sz="500" kern="100" spc="-43" dirty="0">
                <a:latin typeface="Verdana" panose="020B0604030504040204" pitchFamily="34" charset="0"/>
                <a:ea typeface="Verdana" panose="020B0604030504040204" pitchFamily="34" charset="0"/>
              </a:rPr>
              <a:t> sys call turns it on for an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Provides application-level polling for I/O (monitoring the application) </a:t>
            </a:r>
            <a:r>
              <a:rPr lang="en-GB" sz="500" b="1" u="sng" kern="100" spc="-43" dirty="0">
                <a:latin typeface="Verdana" panose="020B0604030504040204" pitchFamily="34" charset="0"/>
                <a:ea typeface="Verdana" panose="020B0604030504040204" pitchFamily="34" charset="0"/>
              </a:rPr>
              <a:t>Asynchronous IO: </a:t>
            </a:r>
            <a:r>
              <a:rPr lang="en-GB" sz="500" kern="100" spc="-43" dirty="0">
                <a:latin typeface="Verdana" panose="020B0604030504040204" pitchFamily="34" charset="0"/>
                <a:ea typeface="Verdana" panose="020B0604030504040204" pitchFamily="34" charset="0"/>
              </a:rPr>
              <a:t>The process executes in parallel with some daemon working with the IO app. When the IO app finishes the process is notified. Supports checking / waiting until its done – flexible and efficient.</a:t>
            </a:r>
          </a:p>
          <a:p>
            <a:r>
              <a:rPr lang="en-GB" sz="500" b="1" u="sng" kern="100" spc="-43" dirty="0">
                <a:latin typeface="Verdana" panose="020B0604030504040204" pitchFamily="34" charset="0"/>
                <a:ea typeface="Verdana" panose="020B0604030504040204" pitchFamily="34" charset="0"/>
              </a:rPr>
              <a:t>7.3) Linux IO API</a:t>
            </a:r>
            <a:r>
              <a:rPr lang="en-GB" sz="500" kern="100" spc="-43" dirty="0">
                <a:latin typeface="Verdana" panose="020B0604030504040204" pitchFamily="34" charset="0"/>
                <a:ea typeface="Verdana" panose="020B0604030504040204" pitchFamily="34" charset="0"/>
              </a:rPr>
              <a:t> - distinguishes operations in terms of the class of device: </a:t>
            </a:r>
          </a:p>
          <a:p>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Character</a:t>
            </a:r>
            <a:r>
              <a:rPr lang="en-GB" sz="500" kern="100" spc="-43" dirty="0">
                <a:latin typeface="Verdana" panose="020B0604030504040204" pitchFamily="34" charset="0"/>
                <a:ea typeface="Verdana" panose="020B0604030504040204" pitchFamily="34" charset="0"/>
              </a:rPr>
              <a:t> (unstructured): files and devices. 2) </a:t>
            </a:r>
            <a:r>
              <a:rPr lang="en-GB" sz="500" b="1" kern="100" spc="-43" dirty="0">
                <a:latin typeface="Verdana" panose="020B0604030504040204" pitchFamily="34" charset="0"/>
                <a:ea typeface="Verdana" panose="020B0604030504040204" pitchFamily="34" charset="0"/>
              </a:rPr>
              <a:t>Block</a:t>
            </a:r>
            <a:r>
              <a:rPr lang="en-GB" sz="500" kern="100" spc="-43" dirty="0">
                <a:latin typeface="Verdana" panose="020B0604030504040204" pitchFamily="34" charset="0"/>
                <a:ea typeface="Verdana" panose="020B0604030504040204" pitchFamily="34" charset="0"/>
              </a:rPr>
              <a:t> (structured): devices. </a:t>
            </a:r>
          </a:p>
          <a:p>
            <a:r>
              <a:rPr lang="en-GB" sz="500" kern="100" spc="-43" dirty="0">
                <a:latin typeface="Verdana" panose="020B0604030504040204" pitchFamily="34" charset="0"/>
                <a:ea typeface="Verdana" panose="020B0604030504040204" pitchFamily="34" charset="0"/>
              </a:rPr>
              <a:t>3) </a:t>
            </a:r>
            <a:r>
              <a:rPr lang="en-GB" sz="500" b="1" kern="100" spc="-43" dirty="0">
                <a:latin typeface="Verdana" panose="020B0604030504040204" pitchFamily="34" charset="0"/>
                <a:ea typeface="Verdana" panose="020B0604030504040204" pitchFamily="34" charset="0"/>
              </a:rPr>
              <a:t>Pipes</a:t>
            </a:r>
            <a:r>
              <a:rPr lang="en-GB" sz="500" kern="100" spc="-43" dirty="0">
                <a:latin typeface="Verdana" panose="020B0604030504040204" pitchFamily="34" charset="0"/>
                <a:ea typeface="Verdana" panose="020B0604030504040204" pitchFamily="34" charset="0"/>
              </a:rPr>
              <a:t> (message): IPC 4) </a:t>
            </a:r>
            <a:r>
              <a:rPr lang="en-GB" sz="500" b="1" kern="100" spc="-43" dirty="0">
                <a:latin typeface="Verdana" panose="020B0604030504040204" pitchFamily="34" charset="0"/>
                <a:ea typeface="Verdana" panose="020B0604030504040204" pitchFamily="34" charset="0"/>
              </a:rPr>
              <a:t>Socket</a:t>
            </a:r>
            <a:r>
              <a:rPr lang="en-GB" sz="500" kern="100" spc="-43" dirty="0">
                <a:latin typeface="Verdana" panose="020B0604030504040204" pitchFamily="34" charset="0"/>
                <a:ea typeface="Verdana" panose="020B0604030504040204" pitchFamily="34" charset="0"/>
              </a:rPr>
              <a:t> (message): network interface. </a:t>
            </a:r>
          </a:p>
          <a:p>
            <a:r>
              <a:rPr lang="en-GB" sz="500" kern="100" spc="-43" dirty="0">
                <a:latin typeface="Verdana" panose="020B0604030504040204" pitchFamily="34" charset="0"/>
                <a:ea typeface="Verdana" panose="020B0604030504040204" pitchFamily="34" charset="0"/>
              </a:rPr>
              <a:t>Sockets are an I/O abstraction that allow for bidirectional communication between processes on a single machine or devices over a network. They are a separate I/O class due to the unique nature of network communication, which can involve variable amounts of data (packets) and potential packet loss. There are two types of sockets: TCP (stream sockets) and UDP (datagram sockets), each with their own protocols to handle communication.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create</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a:t>
            </a:r>
            <a:r>
              <a:rPr lang="en-GB" sz="500" b="1" i="0" u="none" strike="noStrike" dirty="0">
                <a:solidFill>
                  <a:srgbClr val="B45F06"/>
                </a:solidFill>
                <a:effectLst/>
                <a:latin typeface="Courier New" panose="02070309020205020404" pitchFamily="49" charset="0"/>
              </a:rPr>
              <a:t>* path,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B45F06"/>
                </a:solidFill>
                <a:effectLst/>
                <a:latin typeface="Courier New" panose="02070309020205020404" pitchFamily="49" charset="0"/>
              </a:rPr>
              <a:t>perm)</a:t>
            </a:r>
            <a:r>
              <a:rPr lang="en-GB" sz="500" kern="100" spc="-43" dirty="0">
                <a:latin typeface="Verdana" panose="020B0604030504040204" pitchFamily="34" charset="0"/>
                <a:ea typeface="Verdana" panose="020B0604030504040204" pitchFamily="34" charset="0"/>
              </a:rPr>
              <a:t>Returns an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takes a file path and opens it for reading and writing (makes file object). perm for access control. </a:t>
            </a:r>
            <a:r>
              <a:rPr lang="en-GB" sz="500" b="1" dirty="0">
                <a:solidFill>
                  <a:srgbClr val="9900FF"/>
                </a:solidFill>
                <a:latin typeface="Courier New" panose="02070309020205020404" pitchFamily="49" charset="0"/>
              </a:rPr>
              <a:t>i</a:t>
            </a:r>
            <a:r>
              <a:rPr lang="en-GB" sz="500" b="1" i="0" u="none" strike="noStrike" dirty="0">
                <a:solidFill>
                  <a:srgbClr val="9900FF"/>
                </a:solidFill>
                <a:effectLst/>
                <a:latin typeface="Courier New" panose="02070309020205020404" pitchFamily="49" charset="0"/>
              </a:rPr>
              <a:t>nt </a:t>
            </a:r>
            <a:r>
              <a:rPr lang="en-GB" sz="500" b="1" i="0" u="none" strike="noStrike" dirty="0">
                <a:solidFill>
                  <a:srgbClr val="0000FF"/>
                </a:solidFill>
                <a:effectLst/>
                <a:latin typeface="Courier New" panose="02070309020205020404" pitchFamily="49" charset="0"/>
              </a:rPr>
              <a:t>open</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B45F06"/>
                </a:solidFill>
                <a:effectLst/>
                <a:latin typeface="Courier New" panose="02070309020205020404" pitchFamily="49" charset="0"/>
              </a:rPr>
              <a:t>name,</a:t>
            </a:r>
            <a:r>
              <a:rPr lang="en-GB" sz="500" b="1" i="0" u="none" strike="noStrike" dirty="0" err="1">
                <a:solidFill>
                  <a:srgbClr val="9900FF"/>
                </a:solidFill>
                <a:effectLst/>
                <a:latin typeface="Courier New" panose="02070309020205020404" pitchFamily="49" charset="0"/>
              </a:rPr>
              <a:t>int</a:t>
            </a:r>
            <a:r>
              <a:rPr lang="en-GB" sz="500" b="1" i="0" u="none" strike="noStrike" dirty="0">
                <a:solidFill>
                  <a:srgbClr val="9900FF"/>
                </a:solidFill>
                <a:effectLst/>
                <a:latin typeface="Courier New" panose="02070309020205020404" pitchFamily="49" charset="0"/>
              </a:rPr>
              <a:t> </a:t>
            </a:r>
            <a:r>
              <a:rPr lang="en-GB" sz="500" b="1" i="0" u="none" strike="noStrike" dirty="0">
                <a:solidFill>
                  <a:srgbClr val="B45F06"/>
                </a:solidFill>
                <a:effectLst/>
                <a:latin typeface="Courier New" panose="02070309020205020404" pitchFamily="49" charset="0"/>
              </a:rPr>
              <a:t>mode)</a:t>
            </a:r>
            <a:r>
              <a:rPr lang="en-GB" sz="500" kern="100" spc="-43" dirty="0">
                <a:latin typeface="Verdana" panose="020B0604030504040204" pitchFamily="34" charset="0"/>
                <a:ea typeface="Verdana" panose="020B0604030504040204" pitchFamily="34" charset="0"/>
              </a:rPr>
              <a:t>Return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Mode 0: R, 1: W, 2: RW.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close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Closes the file or device referenced by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read</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B45F06"/>
                </a:solidFill>
                <a:effectLst/>
                <a:latin typeface="Courier New" panose="02070309020205020404" pitchFamily="49" charset="0"/>
              </a:rPr>
              <a:t>*buffer,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numbytes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Returns the number of bytes read. Reads </a:t>
            </a:r>
            <a:r>
              <a:rPr lang="en-GB" sz="500" kern="100" spc="-43" dirty="0" err="1">
                <a:latin typeface="Verdana" panose="020B0604030504040204" pitchFamily="34" charset="0"/>
                <a:ea typeface="Verdana" panose="020B0604030504040204" pitchFamily="34" charset="0"/>
              </a:rPr>
              <a:t>numbytes</a:t>
            </a:r>
            <a:r>
              <a:rPr lang="en-GB" sz="500" kern="100" spc="-43" dirty="0">
                <a:latin typeface="Verdana" panose="020B0604030504040204" pitchFamily="34" charset="0"/>
                <a:ea typeface="Verdana" panose="020B0604030504040204" pitchFamily="34" charset="0"/>
              </a:rPr>
              <a:t> from file open as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into buffer.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write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B45F06"/>
                </a:solidFill>
                <a:effectLst/>
                <a:latin typeface="Courier New" panose="02070309020205020404" pitchFamily="49" charset="0"/>
              </a:rPr>
              <a:t>*buffer,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numbytes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 Returns the number of bytes written. Writes </a:t>
            </a:r>
            <a:r>
              <a:rPr lang="en-GB" sz="500" kern="100" spc="-43" dirty="0" err="1">
                <a:latin typeface="Verdana" panose="020B0604030504040204" pitchFamily="34" charset="0"/>
                <a:ea typeface="Verdana" panose="020B0604030504040204" pitchFamily="34" charset="0"/>
              </a:rPr>
              <a:t>numbytes</a:t>
            </a:r>
            <a:r>
              <a:rPr lang="en-GB" sz="500" kern="100" spc="-43" dirty="0">
                <a:latin typeface="Verdana" panose="020B0604030504040204" pitchFamily="34" charset="0"/>
                <a:ea typeface="Verdana" panose="020B0604030504040204" pitchFamily="34" charset="0"/>
              </a:rPr>
              <a:t> from buffer into file open as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pipe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 Creates a pipe.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is an array of two </a:t>
            </a:r>
            <a:r>
              <a:rPr lang="en-GB" sz="500" kern="100" spc="-43" dirty="0" err="1">
                <a:latin typeface="Verdana" panose="020B0604030504040204" pitchFamily="34" charset="0"/>
                <a:ea typeface="Verdana" panose="020B0604030504040204" pitchFamily="34" charset="0"/>
              </a:rPr>
              <a:t>ints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[0] is for reading,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[1] is for writing.  dup and dup2 duplicate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dup returns it, dup2 takes in the return param. </a:t>
            </a:r>
            <a:r>
              <a:rPr lang="en-GB" sz="500" b="1" i="0" u="none" strike="noStrike" dirty="0">
                <a:solidFill>
                  <a:srgbClr val="9900FF"/>
                </a:solidFill>
                <a:effectLst/>
                <a:latin typeface="Courier New" panose="02070309020205020404" pitchFamily="49" charset="0"/>
              </a:rPr>
              <a:t>void</a:t>
            </a:r>
            <a:r>
              <a:rPr lang="en-GB" sz="500" b="1" i="0" u="none" strike="noStrike" dirty="0">
                <a:solidFill>
                  <a:srgbClr val="000000"/>
                </a:solidFill>
                <a:effectLst/>
                <a:latin typeface="Courier New" panose="02070309020205020404" pitchFamily="49" charset="0"/>
              </a:rPr>
              <a:t> </a:t>
            </a:r>
            <a:r>
              <a:rPr lang="en-GB" sz="500" b="1" i="0" u="none" strike="noStrike" dirty="0" err="1">
                <a:solidFill>
                  <a:srgbClr val="0000FF"/>
                </a:solidFill>
                <a:effectLst/>
                <a:latin typeface="Courier New" panose="02070309020205020404" pitchFamily="49" charset="0"/>
              </a:rPr>
              <a:t>ioctl</a:t>
            </a:r>
            <a:r>
              <a:rPr lang="en-GB" sz="500" b="1" i="0" u="none" strike="noStrike" dirty="0">
                <a:solidFill>
                  <a:srgbClr val="000000"/>
                </a:solidFill>
                <a:effectLst/>
                <a:latin typeface="Courier New" panose="02070309020205020404" pitchFamily="49" charset="0"/>
              </a:rPr>
              <a:t>(fd,op,&amp;</a:t>
            </a:r>
            <a:r>
              <a:rPr lang="en-GB" sz="500" b="1" i="0" u="none" strike="noStrike" dirty="0" err="1">
                <a:solidFill>
                  <a:srgbClr val="000000"/>
                </a:solidFill>
                <a:effectLst/>
                <a:latin typeface="Courier New" panose="02070309020205020404" pitchFamily="49" charset="0"/>
              </a:rPr>
              <a:t>termios</a:t>
            </a:r>
            <a:r>
              <a:rPr lang="en-GB" sz="500" b="1" i="0" u="none" strike="noStrike" dirty="0">
                <a:solidFill>
                  <a:srgbClr val="000000"/>
                </a:solidFill>
                <a:effectLst/>
                <a:latin typeface="Courier New" panose="02070309020205020404" pitchFamily="49" charset="0"/>
              </a:rPr>
              <a:t>);</a:t>
            </a:r>
            <a:r>
              <a:rPr lang="en-GB" sz="500" kern="100" spc="-43" dirty="0">
                <a:solidFill>
                  <a:srgbClr val="000000"/>
                </a:solidFill>
                <a:latin typeface="Verdana" panose="020B0604030504040204" pitchFamily="34" charset="0"/>
                <a:ea typeface="Verdana" panose="020B0604030504040204" pitchFamily="34" charset="0"/>
              </a:rPr>
              <a:t> Used to c</a:t>
            </a:r>
            <a:r>
              <a:rPr lang="en-GB" sz="500" kern="100" spc="-43" dirty="0">
                <a:latin typeface="Verdana" panose="020B0604030504040204" pitchFamily="34" charset="0"/>
                <a:ea typeface="Verdana" panose="020B0604030504040204" pitchFamily="34" charset="0"/>
              </a:rPr>
              <a:t>ontrol io devices, </a:t>
            </a:r>
            <a:r>
              <a:rPr lang="en-GB" sz="500" kern="100" spc="-43" dirty="0" err="1">
                <a:latin typeface="Verdana" panose="020B0604030504040204" pitchFamily="34" charset="0"/>
                <a:ea typeface="Verdana" panose="020B0604030504040204" pitchFamily="34" charset="0"/>
              </a:rPr>
              <a:t>termios</a:t>
            </a:r>
            <a:r>
              <a:rPr lang="en-GB" sz="500" kern="100" spc="-43" dirty="0">
                <a:latin typeface="Verdana" panose="020B0604030504040204" pitchFamily="34" charset="0"/>
                <a:ea typeface="Verdana" panose="020B0604030504040204" pitchFamily="34" charset="0"/>
              </a:rPr>
              <a:t> = array of control chars. </a:t>
            </a:r>
            <a:r>
              <a:rPr lang="en-GB" sz="500" b="1" kern="100" spc="-43" dirty="0" err="1">
                <a:latin typeface="Courier New" panose="02070309020205020404" pitchFamily="49" charset="0"/>
                <a:ea typeface="Verdana" panose="020B0604030504040204" pitchFamily="34" charset="0"/>
                <a:cs typeface="Courier New" panose="02070309020205020404" pitchFamily="49" charset="0"/>
              </a:rPr>
              <a:t>fd</a:t>
            </a:r>
            <a:r>
              <a:rPr lang="en-GB" sz="500" b="1" kern="100" spc="-43" dirty="0">
                <a:latin typeface="Courier New" panose="02070309020205020404" pitchFamily="49" charset="0"/>
                <a:ea typeface="Verdana" panose="020B0604030504040204" pitchFamily="34" charset="0"/>
                <a:cs typeface="Courier New" panose="02070309020205020404" pitchFamily="49" charset="0"/>
              </a:rPr>
              <a:t> = </a:t>
            </a:r>
            <a:r>
              <a:rPr lang="en-GB" sz="500" b="1" kern="100" spc="-43"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mknod</a:t>
            </a:r>
            <a:r>
              <a:rPr lang="en-GB" sz="500" b="1" kern="100" spc="-43" dirty="0">
                <a:latin typeface="Courier New" panose="02070309020205020404" pitchFamily="49" charset="0"/>
                <a:ea typeface="Verdana" panose="020B0604030504040204" pitchFamily="34" charset="0"/>
                <a:cs typeface="Courier New" panose="02070309020205020404" pitchFamily="49" charset="0"/>
              </a:rPr>
              <a:t>(filename, permission, dev); </a:t>
            </a:r>
            <a:r>
              <a:rPr lang="en-GB" sz="500" kern="100" spc="-43" dirty="0" err="1">
                <a:latin typeface="Verdana" panose="020B0604030504040204" pitchFamily="34" charset="0"/>
                <a:ea typeface="Verdana" panose="020B0604030504040204" pitchFamily="34" charset="0"/>
              </a:rPr>
              <a:t>mknod</a:t>
            </a:r>
            <a:r>
              <a:rPr lang="en-GB" sz="500" kern="100" spc="-43" dirty="0">
                <a:latin typeface="Verdana" panose="020B0604030504040204" pitchFamily="34" charset="0"/>
                <a:ea typeface="Verdana" panose="020B0604030504040204" pitchFamily="34" charset="0"/>
              </a:rPr>
              <a:t> creates a new special file e.g. a character or block device</a:t>
            </a:r>
          </a:p>
          <a:p>
            <a:pPr rtl="0">
              <a:spcBef>
                <a:spcPts val="0"/>
              </a:spcBef>
              <a:spcAft>
                <a:spcPts val="0"/>
              </a:spcAft>
            </a:pPr>
            <a:r>
              <a:rPr lang="en-GB" sz="500" kern="100" spc="-43" dirty="0">
                <a:latin typeface="Verdana" panose="020B0604030504040204" pitchFamily="34" charset="0"/>
                <a:ea typeface="Verdana" panose="020B0604030504040204" pitchFamily="34" charset="0"/>
              </a:rPr>
              <a:t>Processes have unique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tables. When a process is created it has 3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stdin, </a:t>
            </a:r>
            <a:r>
              <a:rPr lang="en-GB" sz="500" kern="100" spc="-43" dirty="0" err="1">
                <a:latin typeface="Verdana" panose="020B0604030504040204" pitchFamily="34" charset="0"/>
                <a:ea typeface="Verdana" panose="020B0604030504040204" pitchFamily="34" charset="0"/>
              </a:rPr>
              <a:t>stdout</a:t>
            </a:r>
            <a:r>
              <a:rPr lang="en-GB" sz="500" kern="100" spc="-43" dirty="0">
                <a:latin typeface="Verdana" panose="020B0604030504040204" pitchFamily="34" charset="0"/>
                <a:ea typeface="Verdana" panose="020B0604030504040204" pitchFamily="34" charset="0"/>
              </a:rPr>
              <a:t>, stderr. By default they all refer to terminal from which the program started.</a:t>
            </a:r>
            <a:endParaRPr lang="en-GB" sz="500" b="1" u="sng" kern="100" spc="-43" dirty="0">
              <a:latin typeface="Verdana" panose="020B0604030504040204" pitchFamily="34" charset="0"/>
              <a:ea typeface="Verdana" panose="020B0604030504040204" pitchFamily="34" charset="0"/>
            </a:endParaRPr>
          </a:p>
          <a:p>
            <a:pPr rtl="0">
              <a:spcBef>
                <a:spcPts val="0"/>
              </a:spcBef>
              <a:spcAft>
                <a:spcPts val="0"/>
              </a:spcAft>
            </a:pPr>
            <a:r>
              <a:rPr lang="en-GB" sz="500" b="1" u="sng" kern="100" spc="-43" dirty="0">
                <a:latin typeface="Verdana" panose="020B0604030504040204" pitchFamily="34" charset="0"/>
                <a:ea typeface="Verdana" panose="020B0604030504040204" pitchFamily="34" charset="0"/>
              </a:rPr>
              <a:t>7.4) Buses</a:t>
            </a:r>
            <a:r>
              <a:rPr lang="en-GB" sz="500" kern="100" spc="-43" dirty="0">
                <a:latin typeface="Verdana" panose="020B0604030504040204" pitchFamily="34" charset="0"/>
                <a:ea typeface="Verdana" panose="020B0604030504040204" pitchFamily="34" charset="0"/>
              </a:rPr>
              <a:t>: Bus 1: Devices connected to this have high bandwidth, low latency – same speed as RAM. Bus 2: High bandwidth, medium latency – slower than mem. GPUs, network, some block. Bus 3: Lower bandwidth devices,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block</a:t>
            </a:r>
            <a:r>
              <a:rPr lang="en-GB" sz="500" kern="100" spc="-43">
                <a:latin typeface="Verdana" panose="020B0604030504040204" pitchFamily="34" charset="0"/>
                <a:ea typeface="Verdana" panose="020B0604030504040204" pitchFamily="34" charset="0"/>
              </a:rPr>
              <a:t>, char.</a:t>
            </a:r>
            <a:endParaRPr lang="en-GB" sz="500" kern="100" spc="-43"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13CD5A7E-B71C-84CA-467B-5E14BDA04B71}"/>
              </a:ext>
            </a:extLst>
          </p:cNvPr>
          <p:cNvSpPr txBox="1"/>
          <p:nvPr/>
        </p:nvSpPr>
        <p:spPr>
          <a:xfrm>
            <a:off x="4463419" y="-59267"/>
            <a:ext cx="2300712" cy="763285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8) Disk Management</a:t>
            </a:r>
            <a:r>
              <a:rPr lang="en-GB" sz="500" kern="100" spc="-43" dirty="0">
                <a:latin typeface="Verdana" panose="020B0604030504040204" pitchFamily="34" charset="0"/>
                <a:ea typeface="Verdana" panose="020B0604030504040204" pitchFamily="34" charset="0"/>
              </a:rPr>
              <a:t> - Capacities (and demand for it) have increased a lot but access speeds haven’t. Disks -&gt; split up into platters -&gt; split up into tracks (rings) -&gt; split up into sectors (parts of a ring). The sectors store the actual data. The platters are stacked on a spindle and a read/write head is able to move across all of the different surfaces simultaneously and can read all of the tracks that are vertically above each other. Once the platters are spinning, this lets the read-write head read all the information on that track. This multi-layered track is referred to as a cylinder – the unit of information that can be read from or written to in a single operation. </a:t>
            </a:r>
            <a:r>
              <a:rPr lang="en-GB" sz="500" b="1" kern="100" spc="-43" dirty="0">
                <a:latin typeface="Verdana" panose="020B0604030504040204" pitchFamily="34" charset="0"/>
                <a:ea typeface="Verdana" panose="020B0604030504040204" pitchFamily="34" charset="0"/>
              </a:rPr>
              <a:t>HAMR: Futuristic HDDs</a:t>
            </a:r>
            <a:r>
              <a:rPr lang="en-GB" sz="500" kern="100" spc="-43" dirty="0">
                <a:latin typeface="Verdana" panose="020B0604030504040204" pitchFamily="34" charset="0"/>
                <a:ea typeface="Verdana" panose="020B0604030504040204" pitchFamily="34" charset="0"/>
              </a:rPr>
              <a:t>: Heat Assisted Magnetic Recording allows for information to be stored in a more compact part of the platter surface. Heating up the medium before storing the bit allows for a more precise write. Can reach density 1.5Tb/inch</a:t>
            </a:r>
            <a:r>
              <a:rPr lang="en-GB" sz="500" kern="100" spc="-43" baseline="30000" dirty="0">
                <a:latin typeface="Verdana" panose="020B0604030504040204" pitchFamily="34" charset="0"/>
                <a:ea typeface="Verdana" panose="020B0604030504040204" pitchFamily="34" charset="0"/>
              </a:rPr>
              <a:t>2</a:t>
            </a:r>
            <a:r>
              <a:rPr lang="en-GB" sz="500" kern="100" spc="-43" dirty="0">
                <a:latin typeface="Verdana" panose="020B0604030504040204" pitchFamily="34" charset="0"/>
                <a:ea typeface="Verdana" panose="020B0604030504040204" pitchFamily="34" charset="0"/>
              </a:rPr>
              <a:t>. </a:t>
            </a:r>
          </a:p>
          <a:p>
            <a:r>
              <a:rPr lang="en-GB" sz="500" b="1" u="sng" kern="100" spc="-43" dirty="0">
                <a:latin typeface="Verdana" panose="020B0604030504040204" pitchFamily="34" charset="0"/>
                <a:ea typeface="Verdana" panose="020B0604030504040204" pitchFamily="34" charset="0"/>
              </a:rPr>
              <a:t>8.1) Sector Layout:</a:t>
            </a:r>
            <a:r>
              <a:rPr lang="en-GB" sz="500" kern="100" spc="-43" dirty="0">
                <a:latin typeface="Verdana" panose="020B0604030504040204" pitchFamily="34" charset="0"/>
                <a:ea typeface="Verdana" panose="020B0604030504040204" pitchFamily="34" charset="0"/>
              </a:rPr>
              <a:t> Nowadays, Disks have virtual geometries seen by the software, abstracting from the complex physical geometry. Thus we can maintain uniform storage density on platter surfaces, despite them having sectors with varying capacities. Previously, the OS would refer to a particular cylinder number, a surface, and then a sector, uniquely selecting 512 bytes of information (assuming this is the sector size). Modern discs use LBA, sectors are numbered from 0 to n </a:t>
            </a:r>
            <a:r>
              <a:rPr lang="en-GB" sz="500" kern="100" spc="-43" dirty="0" err="1">
                <a:latin typeface="Verdana" panose="020B0604030504040204" pitchFamily="34" charset="0"/>
                <a:ea typeface="Verdana" panose="020B0604030504040204" pitchFamily="34" charset="0"/>
              </a:rPr>
              <a:t>nd</a:t>
            </a:r>
            <a:r>
              <a:rPr lang="en-GB" sz="500" kern="100" spc="-43" dirty="0">
                <a:latin typeface="Verdana" panose="020B0604030504040204" pitchFamily="34" charset="0"/>
                <a:ea typeface="Verdana" panose="020B0604030504040204" pitchFamily="34" charset="0"/>
              </a:rPr>
              <a:t> can be directly referred to by their sector numbers. Makes disk management much easier, and it helps to work around BIOS limitations. </a:t>
            </a:r>
            <a:r>
              <a:rPr lang="en-GB" sz="500" b="1" u="sng" kern="100" spc="-43" dirty="0">
                <a:latin typeface="Verdana" panose="020B0604030504040204" pitchFamily="34" charset="0"/>
                <a:ea typeface="Verdana" panose="020B0604030504040204" pitchFamily="34" charset="0"/>
              </a:rPr>
              <a:t>Disk Formatting: </a:t>
            </a:r>
            <a:r>
              <a:rPr lang="en-GB" sz="500" kern="100" spc="-43" dirty="0">
                <a:latin typeface="Verdana" panose="020B0604030504040204" pitchFamily="34" charset="0"/>
                <a:ea typeface="Verdana" panose="020B0604030504040204" pitchFamily="34" charset="0"/>
              </a:rPr>
              <a:t>Imposing structure on the disk. </a:t>
            </a:r>
            <a:r>
              <a:rPr lang="en-GB" sz="500" b="1" kern="100" spc="-43" dirty="0">
                <a:latin typeface="Verdana" panose="020B0604030504040204" pitchFamily="34" charset="0"/>
                <a:ea typeface="Verdana" panose="020B0604030504040204" pitchFamily="34" charset="0"/>
              </a:rPr>
              <a:t>Low Level Format: </a:t>
            </a:r>
            <a:r>
              <a:rPr lang="en-GB" sz="500" kern="100" spc="-43" dirty="0">
                <a:latin typeface="Verdana" panose="020B0604030504040204" pitchFamily="34" charset="0"/>
                <a:ea typeface="Verdana" panose="020B0604030504040204" pitchFamily="34" charset="0"/>
              </a:rPr>
              <a:t>Gives just enough structure so sectors can be read reliably. Each sector indicates the start, has 512 bytes of data, has an error correcting code at the end. Cylinder skew and interleaving were also imposed by low level formatting in the past. </a:t>
            </a:r>
            <a:r>
              <a:rPr lang="en-GB" sz="500" b="1" kern="100" spc="-43" dirty="0">
                <a:latin typeface="Verdana" panose="020B0604030504040204" pitchFamily="34" charset="0"/>
                <a:ea typeface="Verdana" panose="020B0604030504040204" pitchFamily="34" charset="0"/>
              </a:rPr>
              <a:t>High Level Format: </a:t>
            </a:r>
            <a:r>
              <a:rPr lang="en-GB" sz="500" kern="100" spc="-43" dirty="0">
                <a:latin typeface="Verdana" panose="020B0604030504040204" pitchFamily="34" charset="0"/>
                <a:ea typeface="Verdana" panose="020B0604030504040204" pitchFamily="34" charset="0"/>
              </a:rPr>
              <a:t>Done when adding file systems or partitions to the disk. Includes: boot block, free block list, root directory, empty </a:t>
            </a:r>
            <a:r>
              <a:rPr lang="en-GB" sz="500" kern="100" spc="-43" dirty="0" err="1">
                <a:latin typeface="Verdana" panose="020B0604030504040204" pitchFamily="34" charset="0"/>
                <a:ea typeface="Verdana" panose="020B0604030504040204" pitchFamily="34" charset="0"/>
              </a:rPr>
              <a:t>filesys</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Disk Performance:</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Hard Disks are slow as they rely on moving parts. Delay is composed of by </a:t>
            </a:r>
            <a:r>
              <a:rPr lang="en-GB" sz="500" b="1" kern="100" spc="-43" dirty="0">
                <a:latin typeface="Verdana" panose="020B0604030504040204" pitchFamily="34" charset="0"/>
                <a:ea typeface="Verdana" panose="020B0604030504040204" pitchFamily="34" charset="0"/>
              </a:rPr>
              <a:t>1) Seek Time 2) Latency Time 3) Transfer Time</a:t>
            </a:r>
            <a:r>
              <a:rPr lang="en-GB" sz="500" kern="100" spc="-43" dirty="0">
                <a:latin typeface="Verdana" panose="020B0604030504040204" pitchFamily="34" charset="0"/>
                <a:ea typeface="Verdana" panose="020B0604030504040204" pitchFamily="34" charset="0"/>
              </a:rPr>
              <a:t>. A typical disk has Sector size 512B, seek time (adjacent cylinder/track) &lt; 1ms, </a:t>
            </a:r>
            <a:r>
              <a:rPr lang="en-GB" sz="500" kern="100" spc="-43" dirty="0" err="1">
                <a:latin typeface="Verdana" panose="020B0604030504040204" pitchFamily="34" charset="0"/>
                <a:ea typeface="Verdana" panose="020B0604030504040204" pitchFamily="34" charset="0"/>
              </a:rPr>
              <a:t>avg</a:t>
            </a:r>
            <a:r>
              <a:rPr lang="en-GB" sz="500" kern="100" spc="-43" dirty="0">
                <a:latin typeface="Verdana" panose="020B0604030504040204" pitchFamily="34" charset="0"/>
                <a:ea typeface="Verdana" panose="020B0604030504040204" pitchFamily="34" charset="0"/>
              </a:rPr>
              <a:t> seek time 8 </a:t>
            </a:r>
            <a:r>
              <a:rPr lang="en-GB" sz="500" kern="100" spc="-43" dirty="0" err="1">
                <a:latin typeface="Verdana" panose="020B0604030504040204" pitchFamily="34" charset="0"/>
                <a:ea typeface="Verdana" panose="020B0604030504040204" pitchFamily="34" charset="0"/>
              </a:rPr>
              <a:t>ms</a:t>
            </a:r>
            <a:r>
              <a:rPr lang="en-GB" sz="500" kern="100" spc="-43" dirty="0">
                <a:latin typeface="Verdana" panose="020B0604030504040204" pitchFamily="34" charset="0"/>
                <a:ea typeface="Verdana" panose="020B0604030504040204" pitchFamily="34" charset="0"/>
              </a:rPr>
              <a:t>, rotation time 4ms, transfer rate &gt;100MBps. b = bytes to be transferred, N = bytes per track, r = rotation speed in revolutions/s: Latency time is 1/2r, transfer time is b/</a:t>
            </a:r>
            <a:r>
              <a:rPr lang="en-GB" sz="500" kern="100" spc="-43" dirty="0" err="1">
                <a:latin typeface="Verdana" panose="020B0604030504040204" pitchFamily="34" charset="0"/>
                <a:ea typeface="Verdana" panose="020B0604030504040204" pitchFamily="34" charset="0"/>
              </a:rPr>
              <a:t>rN</a:t>
            </a:r>
            <a:r>
              <a:rPr lang="en-GB" sz="500" kern="100" spc="-43" dirty="0">
                <a:latin typeface="Verdana" panose="020B0604030504040204" pitchFamily="34" charset="0"/>
                <a:ea typeface="Verdana" panose="020B0604030504040204" pitchFamily="34" charset="0"/>
              </a:rPr>
              <a:t> and </a:t>
            </a:r>
            <a:r>
              <a:rPr lang="en-GB" sz="500" b="1" kern="100" spc="-43" dirty="0">
                <a:latin typeface="Verdana" panose="020B0604030504040204" pitchFamily="34" charset="0"/>
                <a:ea typeface="Verdana" panose="020B0604030504040204" pitchFamily="34" charset="0"/>
              </a:rPr>
              <a:t>Total Access Time: </a:t>
            </a:r>
            <a:r>
              <a:rPr lang="en-GB" sz="500" kern="100" spc="-43" dirty="0">
                <a:latin typeface="Verdana" panose="020B0604030504040204" pitchFamily="34" charset="0"/>
                <a:ea typeface="Verdana" panose="020B0604030504040204" pitchFamily="34" charset="0"/>
              </a:rPr>
              <a:t>seek time + 1/2r + b/</a:t>
            </a:r>
            <a:r>
              <a:rPr lang="en-GB" sz="500" kern="100" spc="-43" dirty="0" err="1">
                <a:latin typeface="Verdana" panose="020B0604030504040204" pitchFamily="34" charset="0"/>
                <a:ea typeface="Verdana" panose="020B0604030504040204" pitchFamily="34" charset="0"/>
              </a:rPr>
              <a:t>rN</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8.2) Disk Scheduling</a:t>
            </a:r>
            <a:r>
              <a:rPr lang="en-GB" sz="500" kern="100" spc="-43" dirty="0">
                <a:latin typeface="Verdana" panose="020B0604030504040204" pitchFamily="34" charset="0"/>
                <a:ea typeface="Verdana" panose="020B0604030504040204" pitchFamily="34" charset="0"/>
              </a:rPr>
              <a:t> - For disk requests we want to minimize seek and latency times as they’re the biggest factor to delays. Either the OS or disk controller will order the requests with respect to head's position. 1) </a:t>
            </a:r>
            <a:r>
              <a:rPr lang="en-GB" sz="500" b="1" kern="100" spc="-43" dirty="0">
                <a:latin typeface="Verdana" panose="020B0604030504040204" pitchFamily="34" charset="0"/>
                <a:ea typeface="Verdana" panose="020B0604030504040204" pitchFamily="34" charset="0"/>
              </a:rPr>
              <a:t>FCFS:</a:t>
            </a:r>
            <a:r>
              <a:rPr lang="en-GB" sz="500" kern="100" spc="-43" dirty="0">
                <a:latin typeface="Verdana" panose="020B0604030504040204" pitchFamily="34" charset="0"/>
                <a:ea typeface="Verdana" panose="020B0604030504040204" pitchFamily="34" charset="0"/>
              </a:rPr>
              <a:t> Requests are unordered, causing random seek patterns. This is okay for lightly-loaded disks, but has poor performance for heavy loads. Scheduling is fair. 2) </a:t>
            </a:r>
            <a:r>
              <a:rPr lang="en-GB" sz="500" b="1" kern="100" spc="-43" dirty="0">
                <a:latin typeface="Verdana" panose="020B0604030504040204" pitchFamily="34" charset="0"/>
                <a:ea typeface="Verdana" panose="020B0604030504040204" pitchFamily="34" charset="0"/>
              </a:rPr>
              <a:t>Shortest Seek Time First </a:t>
            </a:r>
            <a:r>
              <a:rPr lang="en-GB" sz="500" kern="100" spc="-43" dirty="0">
                <a:latin typeface="Verdana" panose="020B0604030504040204" pitchFamily="34" charset="0"/>
                <a:ea typeface="Verdana" panose="020B0604030504040204" pitchFamily="34" charset="0"/>
              </a:rPr>
              <a:t>(SSTF) Requests are ordered according to the shortest seek distance from the current head position. Discriminates against the innermost / outermost tracks. It has unpredictable and unfair performance. 3) </a:t>
            </a:r>
            <a:r>
              <a:rPr lang="en-GB" sz="500" b="1" kern="100" spc="-43" dirty="0">
                <a:latin typeface="Verdana" panose="020B0604030504040204" pitchFamily="34" charset="0"/>
                <a:ea typeface="Verdana" panose="020B0604030504040204" pitchFamily="34" charset="0"/>
              </a:rPr>
              <a:t>SCAN Scheduling: </a:t>
            </a:r>
            <a:r>
              <a:rPr lang="en-GB" sz="500" kern="100" spc="-43" dirty="0">
                <a:latin typeface="Verdana" panose="020B0604030504040204" pitchFamily="34" charset="0"/>
                <a:ea typeface="Verdana" panose="020B0604030504040204" pitchFamily="34" charset="0"/>
              </a:rPr>
              <a:t>Requests are chosen which result in the shortest seek time in a preferred direction. The RW head only changes direction when it reaches the outermost / innermost cylinder (or there are no further requests in the preferred direction). This can cause long delays for requests at extreme locations. 4) </a:t>
            </a:r>
            <a:r>
              <a:rPr lang="en-GB" sz="500" b="1" kern="100" spc="-43" dirty="0">
                <a:latin typeface="Verdana" panose="020B0604030504040204" pitchFamily="34" charset="0"/>
                <a:ea typeface="Verdana" panose="020B0604030504040204" pitchFamily="34" charset="0"/>
              </a:rPr>
              <a:t>C-SCAN</a:t>
            </a:r>
            <a:r>
              <a:rPr lang="en-GB" sz="500" kern="100" spc="-43" dirty="0">
                <a:latin typeface="Verdana" panose="020B0604030504040204" pitchFamily="34" charset="0"/>
                <a:ea typeface="Verdana" panose="020B0604030504040204" pitchFamily="34" charset="0"/>
              </a:rPr>
              <a:t> Requests are only served in one direction only. When the head reaches the innermost request, it jumps to the outermost request. This lowers the variance of requests on the extreme tracks, but it may delay requests indefinitely. 5) </a:t>
            </a:r>
            <a:r>
              <a:rPr lang="en-GB" sz="500" b="1" kern="100" spc="-43" dirty="0">
                <a:latin typeface="Verdana" panose="020B0604030504040204" pitchFamily="34" charset="0"/>
                <a:ea typeface="Verdana" panose="020B0604030504040204" pitchFamily="34" charset="0"/>
              </a:rPr>
              <a:t>N-Step</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SCAN</a:t>
            </a:r>
            <a:r>
              <a:rPr lang="en-GB" sz="500" kern="100" spc="-43" dirty="0">
                <a:latin typeface="Verdana" panose="020B0604030504040204" pitchFamily="34" charset="0"/>
                <a:ea typeface="Verdana" panose="020B0604030504040204" pitchFamily="34" charset="0"/>
              </a:rPr>
              <a:t> C-SCAN, but requests are only serviced if they were waiting when the sweep began. This has the benefit of it being impossible to delay requests indefinitely. 6) </a:t>
            </a:r>
            <a:r>
              <a:rPr lang="en-GB" sz="500" b="1" kern="100" spc="-43" dirty="0">
                <a:latin typeface="Verdana" panose="020B0604030504040204" pitchFamily="34" charset="0"/>
                <a:ea typeface="Verdana" panose="020B0604030504040204" pitchFamily="34" charset="0"/>
              </a:rPr>
              <a:t>What Linux</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Does</a:t>
            </a:r>
            <a:r>
              <a:rPr lang="en-GB" sz="500" kern="100" spc="-43" dirty="0">
                <a:latin typeface="Verdana" panose="020B0604030504040204" pitchFamily="34" charset="0"/>
                <a:ea typeface="Verdana" panose="020B0604030504040204" pitchFamily="34" charset="0"/>
              </a:rPr>
              <a:t>: I/O requests are placed in a request list. There is one request list per disk block device in the system. The block device driver for a disk must implement a function that can execute a request. The kernel can then pass an ordered request list (according to how it wants to schedule those requests) to the device driver. </a:t>
            </a:r>
            <a:r>
              <a:rPr lang="en-GB" sz="500" kern="100" spc="-43" dirty="0" err="1">
                <a:latin typeface="Verdana" panose="020B0604030504040204" pitchFamily="34" charset="0"/>
                <a:ea typeface="Verdana" panose="020B0604030504040204" pitchFamily="34" charset="0"/>
              </a:rPr>
              <a:t>Linuxuses</a:t>
            </a:r>
            <a:r>
              <a:rPr lang="en-GB" sz="500" kern="100" spc="-43" dirty="0">
                <a:latin typeface="Verdana" panose="020B0604030504040204" pitchFamily="34" charset="0"/>
                <a:ea typeface="Verdana" panose="020B0604030504040204" pitchFamily="34" charset="0"/>
              </a:rPr>
              <a:t> a variation of the SCAN algorithm. The kernel attempts to merge requests into adjacent blocks so they can be done together. The kernel also wants to avoid the scenario where synchronous reads may starve during large writes. Linux uses a deadline scheduler, which ensures that read requests will be performed by some deadline, even if it results in a longer seek time. This eliminates read request starvation. The Linux Scheduler also uses Anticipatory Scheduling: if a process issues one read request, there's a high likelihood that it will submit another read request after a short period of time. We thus have a small delay </a:t>
            </a:r>
            <a:r>
              <a:rPr lang="en-GB" sz="500" kern="100" spc="-43" dirty="0" err="1">
                <a:latin typeface="Verdana" panose="020B0604030504040204" pitchFamily="34" charset="0"/>
                <a:ea typeface="Verdana" panose="020B0604030504040204" pitchFamily="34" charset="0"/>
              </a:rPr>
              <a:t>afer</a:t>
            </a:r>
            <a:r>
              <a:rPr lang="en-GB" sz="500" kern="100" spc="-43" dirty="0">
                <a:latin typeface="Verdana" panose="020B0604030504040204" pitchFamily="34" charset="0"/>
                <a:ea typeface="Verdana" panose="020B0604030504040204" pitchFamily="34" charset="0"/>
              </a:rPr>
              <a:t> each read. This can help reduce excessive seeking behaviour, but it can also lead to reduced throughput if the process does not issue another read request to a nearby location. </a:t>
            </a:r>
            <a:r>
              <a:rPr lang="en-GB" sz="500" b="1" kern="100" spc="-43" dirty="0">
                <a:latin typeface="Verdana" panose="020B0604030504040204" pitchFamily="34" charset="0"/>
                <a:ea typeface="Verdana" panose="020B0604030504040204" pitchFamily="34" charset="0"/>
              </a:rPr>
              <a:t>SSDs </a:t>
            </a:r>
            <a:r>
              <a:rPr lang="en-GB" sz="500" kern="100" spc="-43" dirty="0">
                <a:latin typeface="Verdana" panose="020B0604030504040204" pitchFamily="34" charset="0"/>
                <a:ea typeface="Verdana" panose="020B0604030504040204" pitchFamily="34" charset="0"/>
              </a:rPr>
              <a:t>- Non-volatile memory device. Array of transistors. No moving parts. Organized as Dies containing Planes containing Blocks containing Pages of memory. Enables parallelism – multiple parts of the SSD can be accessed in parallel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concurrent RW ops depends on bus width). </a:t>
            </a:r>
            <a:r>
              <a:rPr lang="en-GB" sz="500" b="1" kern="100" spc="-43" dirty="0">
                <a:latin typeface="Verdana" panose="020B0604030504040204" pitchFamily="34" charset="0"/>
                <a:ea typeface="Verdana" panose="020B0604030504040204" pitchFamily="34" charset="0"/>
              </a:rPr>
              <a:t>SSDs vs HDDs: </a:t>
            </a:r>
            <a:r>
              <a:rPr lang="en-GB" sz="500" kern="100" spc="-43" dirty="0">
                <a:latin typeface="Verdana" panose="020B0604030504040204" pitchFamily="34" charset="0"/>
                <a:ea typeface="Verdana" panose="020B0604030504040204" pitchFamily="34" charset="0"/>
              </a:rPr>
              <a:t>obvious. </a:t>
            </a:r>
            <a:r>
              <a:rPr lang="en-GB" sz="500" b="1" u="sng" kern="100" spc="-43" dirty="0">
                <a:latin typeface="Verdana" panose="020B0604030504040204" pitchFamily="34" charset="0"/>
                <a:ea typeface="Verdana" panose="020B0604030504040204" pitchFamily="34" charset="0"/>
              </a:rPr>
              <a:t>8.3) RAID</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Level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0:</a:t>
            </a:r>
            <a:r>
              <a:rPr lang="en-GB" sz="500" kern="100" spc="-43" dirty="0">
                <a:latin typeface="Verdana" panose="020B0604030504040204" pitchFamily="34" charset="0"/>
                <a:ea typeface="Verdana" panose="020B0604030504040204" pitchFamily="34" charset="0"/>
              </a:rPr>
              <a:t> Data is spread out across multiple disks, allowing for concurrent seeking / transferring of data. Can also balance the load across disks. No redundancy – fragile. </a:t>
            </a:r>
            <a:r>
              <a:rPr lang="en-GB" sz="500" b="1" kern="100" spc="-43" dirty="0">
                <a:latin typeface="Verdana" panose="020B0604030504040204" pitchFamily="34" charset="0"/>
                <a:ea typeface="Verdana" panose="020B0604030504040204" pitchFamily="34" charset="0"/>
              </a:rPr>
              <a:t>Level 1: </a:t>
            </a:r>
            <a:r>
              <a:rPr lang="en-GB" sz="500" kern="100" spc="-43" dirty="0">
                <a:latin typeface="Verdana" panose="020B0604030504040204" pitchFamily="34" charset="0"/>
                <a:ea typeface="Verdana" panose="020B0604030504040204" pitchFamily="34" charset="0"/>
              </a:rPr>
              <a:t>Data is mirrored across multiple disks. This is to introduce a redundant backup of data, providing easy failure recovery. Reading from the disks is fast as each copy may be used to service the request, but writing is slower as the data needs to be written across all disks in parallel. Storage overhead cost is high in RAID 1. </a:t>
            </a:r>
            <a:r>
              <a:rPr lang="en-GB" sz="500" b="1" kern="100" spc="-43" dirty="0">
                <a:latin typeface="Verdana" panose="020B0604030504040204" pitchFamily="34" charset="0"/>
                <a:ea typeface="Verdana" panose="020B0604030504040204" pitchFamily="34" charset="0"/>
              </a:rPr>
              <a:t>Level 5: </a:t>
            </a:r>
            <a:r>
              <a:rPr lang="en-GB" sz="500" kern="100" spc="-43" dirty="0">
                <a:latin typeface="Verdana" panose="020B0604030504040204" pitchFamily="34" charset="0"/>
                <a:ea typeface="Verdana" panose="020B0604030504040204" pitchFamily="34" charset="0"/>
              </a:rPr>
              <a:t>Parity strips (block of data that is calculated based on XOR of the corresponding blocks from the other drives in the RAID array. Allows for the recovery of data in the event of a single disk failure) are distributed but parity strips are distributed across all the drives in a round robin fashion. This means that there is no longer a single parity disk that becomes the bottleneck. There is potential for concurrent writing, and there is a good storage efficiency / redundancy trade-off. However, data reconstruction of a failed disk is non-trivial and is slow. </a:t>
            </a:r>
            <a:r>
              <a:rPr lang="en-GB" sz="500" b="1" u="sng" kern="100" spc="-43" dirty="0">
                <a:latin typeface="Verdana" panose="020B0604030504040204" pitchFamily="34" charset="0"/>
                <a:ea typeface="Verdana" panose="020B0604030504040204" pitchFamily="34" charset="0"/>
              </a:rPr>
              <a:t>8.4) Disk Cache </a:t>
            </a:r>
            <a:r>
              <a:rPr lang="en-GB" sz="500" kern="100" spc="-43" dirty="0">
                <a:latin typeface="Verdana" panose="020B0604030504040204" pitchFamily="34" charset="0"/>
                <a:ea typeface="Verdana" panose="020B0604030504040204" pitchFamily="34" charset="0"/>
              </a:rPr>
              <a:t>– We cache sectors of the disk with a buffer in main memory to reduce access times. Since the space is limited we require replacement policies:  </a:t>
            </a:r>
            <a:r>
              <a:rPr lang="en-GB" sz="500" b="1" kern="100" spc="-43" dirty="0">
                <a:latin typeface="Verdana" panose="020B0604030504040204" pitchFamily="34" charset="0"/>
                <a:ea typeface="Verdana" panose="020B0604030504040204" pitchFamily="34" charset="0"/>
              </a:rPr>
              <a:t>1) LRU: </a:t>
            </a:r>
            <a:r>
              <a:rPr lang="en-GB" sz="500" kern="100" spc="-43" dirty="0">
                <a:latin typeface="Verdana" panose="020B0604030504040204" pitchFamily="34" charset="0"/>
                <a:ea typeface="Verdana" panose="020B0604030504040204" pitchFamily="34" charset="0"/>
              </a:rPr>
              <a:t>Replace block that was in cache longest without references. The Cache contains a stack of blocks - the most recently referenced block is at the top. We simply remove that block at the bottom. This method does not keep track of a block’s popularity - we might remove some </a:t>
            </a:r>
            <a:r>
              <a:rPr lang="en-GB" sz="500" kern="100" spc="-43" dirty="0" err="1">
                <a:latin typeface="Verdana" panose="020B0604030504040204" pitchFamily="34" charset="0"/>
                <a:ea typeface="Verdana" panose="020B0604030504040204" pitchFamily="34" charset="0"/>
              </a:rPr>
              <a:t>goated</a:t>
            </a:r>
            <a:r>
              <a:rPr lang="en-GB" sz="500" kern="100" spc="-43" dirty="0">
                <a:latin typeface="Verdana" panose="020B0604030504040204" pitchFamily="34" charset="0"/>
                <a:ea typeface="Verdana" panose="020B0604030504040204" pitchFamily="34" charset="0"/>
              </a:rPr>
              <a:t> block. </a:t>
            </a:r>
            <a:r>
              <a:rPr lang="en-GB" sz="500" b="1" kern="100" spc="-43" dirty="0">
                <a:latin typeface="Verdana" panose="020B0604030504040204" pitchFamily="34" charset="0"/>
                <a:ea typeface="Verdana" panose="020B0604030504040204" pitchFamily="34" charset="0"/>
              </a:rPr>
              <a:t>2) LFU: </a:t>
            </a:r>
            <a:r>
              <a:rPr lang="en-GB" sz="500" kern="100" spc="-43" dirty="0">
                <a:latin typeface="Verdana" panose="020B0604030504040204" pitchFamily="34" charset="0"/>
                <a:ea typeface="Verdana" panose="020B0604030504040204" pitchFamily="34" charset="0"/>
              </a:rPr>
              <a:t>Replace the block with the fewest reference (each block has a counter) – each time </a:t>
            </a:r>
            <a:r>
              <a:rPr lang="en-GB" sz="500" kern="100" spc="-43" dirty="0" err="1">
                <a:latin typeface="Verdana" panose="020B0604030504040204" pitchFamily="34" charset="0"/>
                <a:ea typeface="Verdana" panose="020B0604030504040204" pitchFamily="34" charset="0"/>
              </a:rPr>
              <a:t>reffed</a:t>
            </a:r>
            <a:r>
              <a:rPr lang="en-GB" sz="500" kern="100" spc="-43" dirty="0">
                <a:latin typeface="Verdana" panose="020B0604030504040204" pitchFamily="34" charset="0"/>
                <a:ea typeface="Verdana" panose="020B0604030504040204" pitchFamily="34" charset="0"/>
              </a:rPr>
              <a:t> increment. We replace lowest ref. If a block is referenced a lot in a short time and not used again it’ll be kept. We can use ageing to fix this </a:t>
            </a:r>
            <a:r>
              <a:rPr lang="en-GB" sz="500" i="1" kern="100" spc="-43" dirty="0">
                <a:latin typeface="Verdana" panose="020B0604030504040204" pitchFamily="34" charset="0"/>
                <a:ea typeface="Verdana" panose="020B0604030504040204" pitchFamily="34" charset="0"/>
              </a:rPr>
              <a:t>(second chance)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3) Freq Based Replacement:  </a:t>
            </a:r>
            <a:r>
              <a:rPr lang="en-GB" sz="500" kern="100" spc="-43" dirty="0">
                <a:latin typeface="Verdana" panose="020B0604030504040204" pitchFamily="34" charset="0"/>
                <a:ea typeface="Verdana" panose="020B0604030504040204" pitchFamily="34" charset="0"/>
              </a:rPr>
              <a:t>To prevent items that get a sudden burst of accesses from lingering too long in the cache we only increment blocks not in new. Only blocks in old are evicted. To prevent pages incrementing too quickly in old we could have a “mid” which allows for incrementation but not eviction.</a:t>
            </a:r>
            <a:endParaRPr lang="en-GB" sz="500" b="1" u="sng" kern="100" spc="-43"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D658F15B-64F8-6B12-4D49-34EDC8AE0594}"/>
              </a:ext>
            </a:extLst>
          </p:cNvPr>
          <p:cNvSpPr txBox="1"/>
          <p:nvPr/>
        </p:nvSpPr>
        <p:spPr>
          <a:xfrm>
            <a:off x="6574055" y="-59267"/>
            <a:ext cx="1919950" cy="775596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9) File Systems </a:t>
            </a:r>
            <a:r>
              <a:rPr lang="en-GB" sz="500" kern="100" spc="-43" dirty="0">
                <a:latin typeface="Verdana" panose="020B0604030504040204" pitchFamily="34" charset="0"/>
                <a:ea typeface="Verdana" panose="020B0604030504040204" pitchFamily="34" charset="0"/>
              </a:rPr>
              <a:t>– organise info. Objectives: Non-volatile storage, sharing info, concurrent and convenient access, easy management of data, security. </a:t>
            </a:r>
            <a:r>
              <a:rPr lang="en-GB" sz="500" b="1" kern="100" spc="-43" dirty="0">
                <a:latin typeface="Verdana" panose="020B0604030504040204" pitchFamily="34" charset="0"/>
                <a:ea typeface="Verdana" panose="020B0604030504040204" pitchFamily="34" charset="0"/>
              </a:rPr>
              <a:t>File Naming:</a:t>
            </a:r>
            <a:r>
              <a:rPr lang="en-GB" sz="500" kern="100" spc="-43" dirty="0">
                <a:latin typeface="Verdana" panose="020B0604030504040204" pitchFamily="34" charset="0"/>
                <a:ea typeface="Verdana" panose="020B0604030504040204" pitchFamily="34" charset="0"/>
              </a:rPr>
              <a:t> Any name, extension (indicate file usage). </a:t>
            </a:r>
            <a:r>
              <a:rPr lang="en-GB" sz="500" b="1" kern="100" spc="-43" dirty="0">
                <a:latin typeface="Verdana" panose="020B0604030504040204" pitchFamily="34" charset="0"/>
                <a:ea typeface="Verdana" panose="020B0604030504040204" pitchFamily="34" charset="0"/>
              </a:rPr>
              <a:t>File Types: 1)Hard Links: </a:t>
            </a:r>
            <a:r>
              <a:rPr lang="en-GB" sz="500" kern="100" spc="-43" dirty="0">
                <a:latin typeface="Verdana" panose="020B0604030504040204" pitchFamily="34" charset="0"/>
                <a:ea typeface="Verdana" panose="020B0604030504040204" pitchFamily="34" charset="0"/>
              </a:rPr>
              <a:t>A file that aliases the data of another file (refers to location of data). </a:t>
            </a:r>
            <a:r>
              <a:rPr lang="en-GB" sz="500" b="1" kern="100" spc="-43" dirty="0">
                <a:latin typeface="Verdana" panose="020B0604030504040204" pitchFamily="34" charset="0"/>
                <a:ea typeface="Verdana" panose="020B0604030504040204" pitchFamily="34" charset="0"/>
              </a:rPr>
              <a:t>2)Soft Links: </a:t>
            </a:r>
            <a:r>
              <a:rPr lang="en-GB" sz="500" kern="100" spc="-43" dirty="0">
                <a:latin typeface="Verdana" panose="020B0604030504040204" pitchFamily="34" charset="0"/>
                <a:ea typeface="Verdana" panose="020B0604030504040204" pitchFamily="34" charset="0"/>
              </a:rPr>
              <a:t>A link which aliases the path of the file to another (file points to another file, which points to the data). </a:t>
            </a:r>
            <a:r>
              <a:rPr lang="en-GB" sz="500" b="1" kern="100" spc="-43" dirty="0">
                <a:latin typeface="Verdana" panose="020B0604030504040204" pitchFamily="34" charset="0"/>
                <a:ea typeface="Verdana" panose="020B0604030504040204" pitchFamily="34" charset="0"/>
              </a:rPr>
              <a:t>ln </a:t>
            </a:r>
            <a:r>
              <a:rPr lang="en-GB" sz="500" kern="100" spc="-43" dirty="0">
                <a:latin typeface="Verdana" panose="020B0604030504040204" pitchFamily="34" charset="0"/>
                <a:ea typeface="Verdana" panose="020B0604030504040204" pitchFamily="34" charset="0"/>
              </a:rPr>
              <a:t>command soft links files. </a:t>
            </a:r>
            <a:r>
              <a:rPr lang="en-GB" sz="500" b="1" kern="100" spc="-43" dirty="0">
                <a:latin typeface="Verdana" panose="020B0604030504040204" pitchFamily="34" charset="0"/>
                <a:ea typeface="Verdana" panose="020B0604030504040204" pitchFamily="34" charset="0"/>
              </a:rPr>
              <a:t>3)Character Special: </a:t>
            </a:r>
            <a:r>
              <a:rPr lang="en-GB" sz="500" kern="100" spc="-43" dirty="0">
                <a:latin typeface="Verdana" panose="020B0604030504040204" pitchFamily="34" charset="0"/>
                <a:ea typeface="Verdana" panose="020B0604030504040204" pitchFamily="34" charset="0"/>
              </a:rPr>
              <a:t>Provides access to a char IO device. </a:t>
            </a:r>
            <a:r>
              <a:rPr lang="en-GB" sz="500" b="1" kern="100" spc="-43" dirty="0">
                <a:latin typeface="Verdana" panose="020B0604030504040204" pitchFamily="34" charset="0"/>
                <a:ea typeface="Verdana" panose="020B0604030504040204" pitchFamily="34" charset="0"/>
              </a:rPr>
              <a:t>4) Block Special</a:t>
            </a:r>
            <a:r>
              <a:rPr lang="en-GB" sz="500" kern="100" spc="-43" dirty="0">
                <a:latin typeface="Verdana" panose="020B0604030504040204" pitchFamily="34" charset="0"/>
                <a:ea typeface="Verdana" panose="020B0604030504040204" pitchFamily="34" charset="0"/>
              </a:rPr>
              <a:t>. File system support functions: Name translation (convert paths to logical disks and blocks for driver), File locking for exclusive access. The obvious: caching/buffering/manage disk space/protect against failure/security. Files can have </a:t>
            </a:r>
            <a:r>
              <a:rPr lang="en-GB" sz="500" kern="100" spc="-43" dirty="0" err="1">
                <a:latin typeface="Verdana" panose="020B0604030504040204" pitchFamily="34" charset="0"/>
                <a:ea typeface="Verdana" panose="020B0604030504040204" pitchFamily="34" charset="0"/>
              </a:rPr>
              <a:t>metadata:Owner</a:t>
            </a:r>
            <a:r>
              <a:rPr lang="en-GB" sz="500" kern="100" spc="-43" dirty="0">
                <a:latin typeface="Verdana" panose="020B0604030504040204" pitchFamily="34" charset="0"/>
                <a:ea typeface="Verdana" panose="020B0604030504040204" pitchFamily="34" charset="0"/>
              </a:rPr>
              <a:t>, authentication (pw), actions: RW, Delete, usage info: (creation, last modified, expiry dates). File size is variable and is allocated on the disk in </a:t>
            </a:r>
            <a:r>
              <a:rPr lang="en-GB" sz="500" b="1" kern="100" spc="-43" dirty="0">
                <a:latin typeface="Verdana" panose="020B0604030504040204" pitchFamily="34" charset="0"/>
                <a:ea typeface="Verdana" panose="020B0604030504040204" pitchFamily="34" charset="0"/>
              </a:rPr>
              <a:t>blocks</a:t>
            </a:r>
            <a:r>
              <a:rPr lang="en-GB" sz="500" kern="100" spc="-43" dirty="0">
                <a:latin typeface="Verdana" panose="020B0604030504040204" pitchFamily="34" charset="0"/>
                <a:ea typeface="Verdana" panose="020B0604030504040204" pitchFamily="34" charset="0"/>
              </a:rPr>
              <a:t>, if its too small then we have high overhead for large files, high transfer time. If its too small we have internal frag, and lots of wasted space. Caching becomes harder (based on blocks). Usually do 512-8192B.</a:t>
            </a:r>
            <a:r>
              <a:rPr lang="en-GB" sz="500" b="1"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9.1) Ways of accessing blocks of a file: </a:t>
            </a:r>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Contiguous File Allocation:</a:t>
            </a:r>
            <a:r>
              <a:rPr lang="en-GB" sz="500" kern="100" spc="-43" dirty="0">
                <a:latin typeface="Verdana" panose="020B0604030504040204" pitchFamily="34" charset="0"/>
                <a:ea typeface="Verdana" panose="020B0604030504040204" pitchFamily="34" charset="0"/>
              </a:rPr>
              <a:t> Place file on contiguous stretch of </a:t>
            </a:r>
            <a:r>
              <a:rPr lang="en-GB" sz="500" kern="100" spc="-43" dirty="0" err="1">
                <a:latin typeface="Verdana" panose="020B0604030504040204" pitchFamily="34" charset="0"/>
                <a:ea typeface="Verdana" panose="020B0604030504040204" pitchFamily="34" charset="0"/>
              </a:rPr>
              <a:t>addrs</a:t>
            </a:r>
            <a:r>
              <a:rPr lang="en-GB" sz="500" kern="100" spc="-43" dirty="0">
                <a:latin typeface="Verdana" panose="020B0604030504040204" pitchFamily="34" charset="0"/>
                <a:ea typeface="Verdana" panose="020B0604030504040204" pitchFamily="34" charset="0"/>
              </a:rPr>
              <a:t> on a device.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Reduces seek time between successive logical blocks. </a:t>
            </a:r>
            <a:r>
              <a:rPr lang="en-GB" sz="500" b="1" kern="100" spc="-43" dirty="0">
                <a:latin typeface="Verdana" panose="020B0604030504040204" pitchFamily="34" charset="0"/>
                <a:ea typeface="Verdana" panose="020B0604030504040204" pitchFamily="34" charset="0"/>
              </a:rPr>
              <a:t>Cons: </a:t>
            </a:r>
            <a:r>
              <a:rPr lang="en-GB" sz="500" kern="100" spc="-43" dirty="0">
                <a:latin typeface="Verdana" panose="020B0604030504040204" pitchFamily="34" charset="0"/>
                <a:ea typeface="Verdana" panose="020B0604030504040204" pitchFamily="34" charset="0"/>
              </a:rPr>
              <a:t>External frag, if unable to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new block as file grows, must transfer to new section (expensive). </a:t>
            </a:r>
            <a:r>
              <a:rPr lang="en-GB" sz="500" b="1" kern="100" spc="-43" dirty="0">
                <a:latin typeface="Verdana" panose="020B0604030504040204" pitchFamily="34" charset="0"/>
                <a:ea typeface="Verdana" panose="020B0604030504040204" pitchFamily="34" charset="0"/>
              </a:rPr>
              <a:t>2) Block chaining: </a:t>
            </a:r>
            <a:r>
              <a:rPr lang="en-GB" sz="500" kern="100" spc="-43" dirty="0">
                <a:latin typeface="Verdana" panose="020B0604030504040204" pitchFamily="34" charset="0"/>
                <a:ea typeface="Verdana" panose="020B0604030504040204" pitchFamily="34" charset="0"/>
              </a:rPr>
              <a:t>Each file has a linked list of blocks which is traversed.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Files grow without </a:t>
            </a:r>
            <a:r>
              <a:rPr lang="en-GB" sz="500" kern="100" spc="-43" dirty="0" err="1">
                <a:latin typeface="Verdana" panose="020B0604030504040204" pitchFamily="34" charset="0"/>
                <a:ea typeface="Verdana" panose="020B0604030504040204" pitchFamily="34" charset="0"/>
              </a:rPr>
              <a:t>realloc</a:t>
            </a:r>
            <a:r>
              <a:rPr lang="en-GB" sz="500" kern="100" spc="-43" dirty="0">
                <a:latin typeface="Verdana" panose="020B0604030504040204" pitchFamily="34" charset="0"/>
                <a:ea typeface="Verdana" panose="020B0604030504040204" pitchFamily="34" charset="0"/>
              </a:rPr>
              <a:t>. No external frag. </a:t>
            </a:r>
            <a:r>
              <a:rPr lang="en-GB" sz="500" b="1" kern="100" spc="-43" dirty="0">
                <a:latin typeface="Verdana" panose="020B0604030504040204" pitchFamily="34" charset="0"/>
                <a:ea typeface="Verdana" panose="020B0604030504040204" pitchFamily="34" charset="0"/>
              </a:rPr>
              <a:t>Cons:</a:t>
            </a:r>
            <a:r>
              <a:rPr lang="en-GB" sz="500" kern="100" spc="-43" dirty="0">
                <a:latin typeface="Verdana" panose="020B0604030504040204" pitchFamily="34" charset="0"/>
                <a:ea typeface="Verdana" panose="020B0604030504040204" pitchFamily="34" charset="0"/>
              </a:rPr>
              <a:t> Pointers take space. Lots of seeking to traverse files. Small block sizes massively reduce performance. </a:t>
            </a:r>
            <a:r>
              <a:rPr lang="en-GB" sz="500" b="1" kern="100" spc="-43" dirty="0">
                <a:latin typeface="Verdana" panose="020B0604030504040204" pitchFamily="34" charset="0"/>
                <a:ea typeface="Verdana" panose="020B0604030504040204" pitchFamily="34" charset="0"/>
              </a:rPr>
              <a:t>3) Block Allocation Table: </a:t>
            </a:r>
            <a:r>
              <a:rPr lang="en-GB" sz="500" kern="100" spc="-43" dirty="0">
                <a:latin typeface="Verdana" panose="020B0604030504040204" pitchFamily="34" charset="0"/>
                <a:ea typeface="Verdana" panose="020B0604030504040204" pitchFamily="34" charset="0"/>
              </a:rPr>
              <a:t>A directory maps files to their first block, and a table maps blocks to their next.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Fast lookup – no long seeks. No external frag. </a:t>
            </a:r>
            <a:r>
              <a:rPr lang="en-GB" sz="500" b="1" kern="100" spc="-43" dirty="0">
                <a:latin typeface="Verdana" panose="020B0604030504040204" pitchFamily="34" charset="0"/>
                <a:ea typeface="Verdana" panose="020B0604030504040204" pitchFamily="34" charset="0"/>
              </a:rPr>
              <a:t>Cons: </a:t>
            </a:r>
            <a:r>
              <a:rPr lang="en-GB" sz="500" kern="100" spc="-43" dirty="0">
                <a:latin typeface="Verdana" panose="020B0604030504040204" pitchFamily="34" charset="0"/>
                <a:ea typeface="Verdana" panose="020B0604030504040204" pitchFamily="34" charset="0"/>
              </a:rPr>
              <a:t>Requires periodic defrag. Tables can become very large and no longer cacheable in main mem. Windows uses this for FAT16/32, table cached in mem. Modern systems use </a:t>
            </a:r>
            <a:r>
              <a:rPr lang="en-GB" sz="500" b="1" kern="100" spc="-43" dirty="0">
                <a:latin typeface="Verdana" panose="020B0604030504040204" pitchFamily="34" charset="0"/>
                <a:ea typeface="Verdana" panose="020B0604030504040204" pitchFamily="34" charset="0"/>
              </a:rPr>
              <a:t>4) Index Blocks (IBs)</a:t>
            </a:r>
            <a:r>
              <a:rPr lang="en-GB" sz="500" kern="100" spc="-43" dirty="0">
                <a:latin typeface="Verdana" panose="020B0604030504040204" pitchFamily="34" charset="0"/>
                <a:ea typeface="Verdana" panose="020B0604030504040204" pitchFamily="34" charset="0"/>
              </a:rPr>
              <a:t> – Each Block Allocation Table has 1 or more IBs. They contain an array of pointers to data blocks &amp; pointers to subsequent IBs. </a:t>
            </a:r>
            <a:r>
              <a:rPr lang="en-GB" sz="500" b="1" kern="100" spc="-43" dirty="0">
                <a:latin typeface="Verdana" panose="020B0604030504040204" pitchFamily="34" charset="0"/>
                <a:ea typeface="Verdana" panose="020B0604030504040204" pitchFamily="34" charset="0"/>
              </a:rPr>
              <a:t>Like PTs but for file systems.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Can search through index blocks to find location of file blocks easily. Index blocks are per-file, can load a file's table, rather than have an enormous global table as with FAT. For small files with good performance for big files. No external fragmentation &amp; can extend files easily. Index blocks can be cached in memory just like data blocks. Linux does this through </a:t>
            </a:r>
            <a:r>
              <a:rPr lang="en-GB" sz="500" b="1" kern="100" spc="-43" dirty="0" err="1">
                <a:latin typeface="Verdana" panose="020B0604030504040204" pitchFamily="34" charset="0"/>
                <a:ea typeface="Verdana" panose="020B0604030504040204" pitchFamily="34" charset="0"/>
              </a:rPr>
              <a:t>Inodes</a:t>
            </a:r>
            <a:r>
              <a:rPr lang="en-GB" sz="500" b="1" kern="100" spc="-43" dirty="0">
                <a:latin typeface="Verdana" panose="020B0604030504040204" pitchFamily="34" charset="0"/>
                <a:ea typeface="Verdana" panose="020B0604030504040204" pitchFamily="34" charset="0"/>
              </a:rPr>
              <a:t> 5) </a:t>
            </a:r>
            <a:r>
              <a:rPr lang="en-GB" sz="500" b="1" kern="100" spc="-43" dirty="0" err="1">
                <a:latin typeface="Verdana" panose="020B0604030504040204" pitchFamily="34" charset="0"/>
                <a:ea typeface="Verdana" panose="020B0604030504040204" pitchFamily="34" charset="0"/>
              </a:rPr>
              <a:t>Inodes</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when a file is opened we also open an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table and create an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entry in memory. The struct contains: </a:t>
            </a:r>
            <a:r>
              <a:rPr lang="en-GB" sz="500" b="1" kern="100" spc="-43" dirty="0">
                <a:latin typeface="Verdana" panose="020B0604030504040204" pitchFamily="34" charset="0"/>
                <a:ea typeface="Verdana" panose="020B0604030504040204" pitchFamily="34" charset="0"/>
              </a:rPr>
              <a:t>Type and access control, number of links, User ID, Group ID, access/modification/</a:t>
            </a:r>
            <a:r>
              <a:rPr lang="en-GB" sz="500" b="1" kern="100" spc="-43" dirty="0" err="1">
                <a:latin typeface="Verdana" panose="020B0604030504040204" pitchFamily="34" charset="0"/>
                <a:ea typeface="Verdana" panose="020B0604030504040204" pitchFamily="34" charset="0"/>
              </a:rPr>
              <a:t>inode</a:t>
            </a:r>
            <a:r>
              <a:rPr lang="en-GB" sz="500" b="1" kern="100" spc="-43" dirty="0">
                <a:latin typeface="Verdana" panose="020B0604030504040204" pitchFamily="34" charset="0"/>
                <a:ea typeface="Verdana" panose="020B0604030504040204" pitchFamily="34" charset="0"/>
              </a:rPr>
              <a:t> change time. </a:t>
            </a:r>
            <a:r>
              <a:rPr lang="en-GB" sz="500" kern="100" spc="-43" dirty="0">
                <a:latin typeface="Verdana" panose="020B0604030504040204" pitchFamily="34" charset="0"/>
                <a:ea typeface="Verdana" panose="020B0604030504040204" pitchFamily="34" charset="0"/>
              </a:rPr>
              <a:t>It contains disk device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number of processes which have the file open, Major/minor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(Major: type of device (disk / network), Minor: specific instance). Indirect Pointers can increase the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of data blocks associated with a file (IPs point to blocks with more IPs or a pointers to a block).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We have an OS with </a:t>
            </a:r>
            <a:r>
              <a:rPr lang="en-GB" sz="500" kern="100" spc="-43" dirty="0" err="1">
                <a:latin typeface="Verdana" panose="020B0604030504040204" pitchFamily="34" charset="0"/>
                <a:ea typeface="Verdana" panose="020B0604030504040204" pitchFamily="34" charset="0"/>
              </a:rPr>
              <a:t>inodes</a:t>
            </a:r>
            <a:r>
              <a:rPr lang="en-GB" sz="500" kern="100" spc="-43" dirty="0">
                <a:latin typeface="Verdana" panose="020B0604030504040204" pitchFamily="34" charset="0"/>
                <a:ea typeface="Verdana" panose="020B0604030504040204" pitchFamily="34" charset="0"/>
              </a:rPr>
              <a:t> containing: 6 direct pointers, 1 indirect and 1 doubly indirect. Pointer = 8B, block = 1024B, each indirect block fills a whole block on the disk. We can compute max file size: An indirect block holds 1024/8 = 128 pointers to other blocks. The maximum number of blocks = 6 x 128  + 128 × 128 = 16,518 blocks = 16,914,432 bytes.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We can also determine the number of disk reads required for accessing a block. The same setup, we can calculate the disk block reads required to get the 1020th data byte, and then 510,100th data byte, assuming nothing is cached in memory. 1020th byte =  1st block. Hence 1 read required to get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and 1 required to get the data from the block pointer &amp; the offset of 1020 bytes. Requires 2 reads. 510,100th byte 510100 / 1024 = 499 → 499th block. Each block of pointers contains 1024/4 = 256 pointers. Hence this block is pointed to indirectly by the doubly indirect pointer. Thus 1 read to get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then 2 reads to get the data block, then 1 more to read from the data block. Requires 4 reads.  </a:t>
            </a:r>
            <a:r>
              <a:rPr lang="en-GB" sz="500" b="1" u="sng" kern="100" spc="-43" dirty="0">
                <a:latin typeface="Verdana" panose="020B0604030504040204" pitchFamily="34" charset="0"/>
                <a:ea typeface="Verdana" panose="020B0604030504040204" pitchFamily="34" charset="0"/>
              </a:rPr>
              <a:t>9.2) Free Space Management </a:t>
            </a:r>
            <a:r>
              <a:rPr lang="en-GB" sz="500" kern="100" spc="-43" dirty="0">
                <a:latin typeface="Verdana" panose="020B0604030504040204" pitchFamily="34" charset="0"/>
                <a:ea typeface="Verdana" panose="020B0604030504040204" pitchFamily="34" charset="0"/>
              </a:rPr>
              <a:t>– We need quick access to free blocks to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(Free List). We can implement the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Free List using a Linked List.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from start, add newly freed to end. Inexpensive, but non-contiguous blocks increasing file access time.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Bitmap: Each bit represents a block at an index. Uses low memory, quickly determine contiguous blocks (for placing file’s – min seek time), bit operations are very fast (O(1)). May need to search entire map to find free entry (slow).</a:t>
            </a:r>
            <a:r>
              <a:rPr lang="en-GB" sz="500" b="1" u="sng" kern="100" spc="-43" dirty="0">
                <a:latin typeface="Verdana" panose="020B0604030504040204" pitchFamily="34" charset="0"/>
                <a:ea typeface="Verdana" panose="020B0604030504040204" pitchFamily="34" charset="0"/>
              </a:rPr>
              <a:t>9.5) File System Layout</a:t>
            </a:r>
            <a:r>
              <a:rPr lang="en-GB" sz="500" kern="100" spc="-43" dirty="0">
                <a:latin typeface="Verdana" panose="020B0604030504040204" pitchFamily="34" charset="0"/>
                <a:ea typeface="Verdana" panose="020B0604030504040204" pitchFamily="34" charset="0"/>
              </a:rPr>
              <a:t> </a:t>
            </a:r>
          </a:p>
          <a:p>
            <a:r>
              <a:rPr lang="en-GB" sz="400" kern="100" spc="-43" dirty="0">
                <a:latin typeface="Verdana" panose="020B0604030504040204" pitchFamily="34" charset="0"/>
                <a:ea typeface="Verdana" panose="020B0604030504040204" pitchFamily="34" charset="0"/>
              </a:rPr>
              <a:t>|Boot </a:t>
            </a:r>
            <a:r>
              <a:rPr lang="en-GB" sz="400" kern="100" spc="-43" dirty="0" err="1">
                <a:latin typeface="Verdana" panose="020B0604030504040204" pitchFamily="34" charset="0"/>
                <a:ea typeface="Verdana" panose="020B0604030504040204" pitchFamily="34" charset="0"/>
              </a:rPr>
              <a:t>Block|Super</a:t>
            </a:r>
            <a:r>
              <a:rPr lang="en-GB" sz="400" kern="100" spc="-43" dirty="0">
                <a:latin typeface="Verdana" panose="020B0604030504040204" pitchFamily="34" charset="0"/>
                <a:ea typeface="Verdana" panose="020B0604030504040204" pitchFamily="34" charset="0"/>
              </a:rPr>
              <a:t> </a:t>
            </a:r>
            <a:r>
              <a:rPr lang="en-GB" sz="400" kern="100" spc="-43" dirty="0" err="1">
                <a:latin typeface="Verdana" panose="020B0604030504040204" pitchFamily="34" charset="0"/>
                <a:ea typeface="Verdana" panose="020B0604030504040204" pitchFamily="34" charset="0"/>
              </a:rPr>
              <a:t>Block|Inode</a:t>
            </a:r>
            <a:r>
              <a:rPr lang="en-GB" sz="400" kern="100" spc="-43" dirty="0">
                <a:latin typeface="Verdana" panose="020B0604030504040204" pitchFamily="34" charset="0"/>
                <a:ea typeface="Verdana" panose="020B0604030504040204" pitchFamily="34" charset="0"/>
              </a:rPr>
              <a:t> </a:t>
            </a:r>
            <a:r>
              <a:rPr lang="en-GB" sz="400" kern="100" spc="-43" dirty="0" err="1">
                <a:latin typeface="Verdana" panose="020B0604030504040204" pitchFamily="34" charset="0"/>
                <a:ea typeface="Verdana" panose="020B0604030504040204" pitchFamily="34" charset="0"/>
              </a:rPr>
              <a:t>Bitmap|Free</a:t>
            </a:r>
            <a:r>
              <a:rPr lang="en-GB" sz="400" kern="100" spc="-43" dirty="0">
                <a:latin typeface="Verdana" panose="020B0604030504040204" pitchFamily="34" charset="0"/>
                <a:ea typeface="Verdana" panose="020B0604030504040204" pitchFamily="34" charset="0"/>
              </a:rPr>
              <a:t> Block </a:t>
            </a:r>
            <a:r>
              <a:rPr lang="en-GB" sz="400" kern="100" spc="-43" dirty="0" err="1">
                <a:latin typeface="Verdana" panose="020B0604030504040204" pitchFamily="34" charset="0"/>
                <a:ea typeface="Verdana" panose="020B0604030504040204" pitchFamily="34" charset="0"/>
              </a:rPr>
              <a:t>Bitmap|Data</a:t>
            </a:r>
            <a:r>
              <a:rPr lang="en-GB" sz="400" kern="100" spc="-43" dirty="0">
                <a:latin typeface="Verdana" panose="020B0604030504040204" pitchFamily="34" charset="0"/>
                <a:ea typeface="Verdana" panose="020B0604030504040204" pitchFamily="34" charset="0"/>
              </a:rPr>
              <a:t> &amp; </a:t>
            </a:r>
            <a:r>
              <a:rPr lang="en-GB" sz="400" kern="100" spc="-43" dirty="0" err="1">
                <a:latin typeface="Verdana" panose="020B0604030504040204" pitchFamily="34" charset="0"/>
                <a:ea typeface="Verdana" panose="020B0604030504040204" pitchFamily="34" charset="0"/>
              </a:rPr>
              <a:t>Inode</a:t>
            </a:r>
            <a:r>
              <a:rPr lang="en-GB" sz="400" kern="100" spc="-43" dirty="0">
                <a:latin typeface="Verdana" panose="020B0604030504040204" pitchFamily="34" charset="0"/>
                <a:ea typeface="Verdana" panose="020B0604030504040204" pitchFamily="34" charset="0"/>
              </a:rPr>
              <a:t> Blocks:|…||. </a:t>
            </a:r>
          </a:p>
          <a:p>
            <a:r>
              <a:rPr lang="en-GB" sz="500" kern="100" spc="-43" dirty="0">
                <a:latin typeface="Verdana" panose="020B0604030504040204" pitchFamily="34" charset="0"/>
                <a:ea typeface="Verdana" panose="020B0604030504040204" pitchFamily="34" charset="0"/>
              </a:rPr>
              <a:t>Boot Block: Stores data to be loaded to start OS. Super Block: Contains info like: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inodes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data blocks, start of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&amp; Free space bitmaps, location of first data block, block size, max file size. </a:t>
            </a:r>
            <a:r>
              <a:rPr lang="en-GB" sz="500" b="1" kern="100" spc="-43" dirty="0">
                <a:latin typeface="Verdana" panose="020B0604030504040204" pitchFamily="34" charset="0"/>
                <a:ea typeface="Verdana" panose="020B0604030504040204" pitchFamily="34" charset="0"/>
              </a:rPr>
              <a:t>Directory organization – </a:t>
            </a:r>
            <a:r>
              <a:rPr lang="en-GB" sz="500" kern="100" spc="-43" dirty="0">
                <a:latin typeface="Verdana" panose="020B0604030504040204" pitchFamily="34" charset="0"/>
                <a:ea typeface="Verdana" panose="020B0604030504040204" pitchFamily="34" charset="0"/>
              </a:rPr>
              <a:t>Directories map symbolic names to logical disk locations. Prevent naming collisions (names only have to be unique in a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and help file organisation. Operations on Directories: Open, close, cd, ls, unlink read, write of file attributes. We can search files with regex. </a:t>
            </a:r>
            <a:r>
              <a:rPr lang="en-GB" sz="500" b="1" kern="100" spc="-43" dirty="0">
                <a:latin typeface="Verdana" panose="020B0604030504040204" pitchFamily="34" charset="0"/>
                <a:ea typeface="Verdana" panose="020B0604030504040204" pitchFamily="34" charset="0"/>
              </a:rPr>
              <a:t>Mount: </a:t>
            </a:r>
            <a:r>
              <a:rPr lang="en-GB" sz="500" kern="100" spc="-43" dirty="0">
                <a:latin typeface="Verdana" panose="020B0604030504040204" pitchFamily="34" charset="0"/>
                <a:ea typeface="Verdana" panose="020B0604030504040204" pitchFamily="34" charset="0"/>
              </a:rPr>
              <a:t>Link to another file system such as remote server or another disk. When mounting: Combine many </a:t>
            </a:r>
            <a:r>
              <a:rPr lang="en-GB" sz="500" kern="100" spc="-43" dirty="0" err="1">
                <a:latin typeface="Verdana" panose="020B0604030504040204" pitchFamily="34" charset="0"/>
                <a:ea typeface="Verdana" panose="020B0604030504040204" pitchFamily="34" charset="0"/>
              </a:rPr>
              <a:t>filespaces</a:t>
            </a:r>
            <a:r>
              <a:rPr lang="en-GB" sz="500" kern="100" spc="-43" dirty="0">
                <a:latin typeface="Verdana" panose="020B0604030504040204" pitchFamily="34" charset="0"/>
                <a:ea typeface="Verdana" panose="020B0604030504040204" pitchFamily="34" charset="0"/>
              </a:rPr>
              <a:t> into single namespace, allow ref from one root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mount point </a:t>
            </a:r>
            <a:r>
              <a:rPr lang="en-GB" sz="500" kern="100" spc="-43" dirty="0">
                <a:latin typeface="Verdana" panose="020B0604030504040204" pitchFamily="34" charset="0"/>
                <a:ea typeface="Verdana" panose="020B0604030504040204" pitchFamily="34" charset="0"/>
              </a:rPr>
              <a:t>– the folder from which the mounted file sys can be accessed from the native one. Support soft links </a:t>
            </a:r>
            <a:r>
              <a:rPr lang="en-GB" sz="500" b="1" kern="100" spc="-43" dirty="0">
                <a:latin typeface="Verdana" panose="020B0604030504040204" pitchFamily="34" charset="0"/>
                <a:ea typeface="Verdana" panose="020B0604030504040204" pitchFamily="34" charset="0"/>
              </a:rPr>
              <a:t>but not hard links (dependent on </a:t>
            </a:r>
            <a:r>
              <a:rPr lang="en-GB" sz="500" b="1" kern="100" spc="-43" dirty="0" err="1">
                <a:latin typeface="Verdana" panose="020B0604030504040204" pitchFamily="34" charset="0"/>
                <a:ea typeface="Verdana" panose="020B0604030504040204" pitchFamily="34" charset="0"/>
              </a:rPr>
              <a:t>filesys</a:t>
            </a:r>
            <a:r>
              <a:rPr lang="en-GB" sz="500" b="1" kern="100" spc="-43" dirty="0">
                <a:latin typeface="Verdana" panose="020B0604030504040204" pitchFamily="34" charset="0"/>
                <a:ea typeface="Verdana" panose="020B0604030504040204" pitchFamily="34" charset="0"/>
              </a:rPr>
              <a:t> implementation) </a:t>
            </a:r>
            <a:r>
              <a:rPr lang="en-GB" sz="500" kern="100" spc="-43" dirty="0">
                <a:latin typeface="Verdana" panose="020B0604030504040204" pitchFamily="34" charset="0"/>
                <a:ea typeface="Verdana" panose="020B0604030504040204" pitchFamily="34" charset="0"/>
              </a:rPr>
              <a:t>-  done using a mounting table which records location of mount points and devices. When a mount point is encountered the native filesystem consults the mounting table to determine which file system to go to. When a mount point is encountered the native filesystem consults the mounting table to determine which file system to go to.</a:t>
            </a:r>
            <a:endParaRPr lang="en-GB" sz="500" b="1" kern="100" spc="-43"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FC6F1C28-6E30-EC61-65BD-EFBEFBEB2134}"/>
              </a:ext>
            </a:extLst>
          </p:cNvPr>
          <p:cNvSpPr txBox="1"/>
          <p:nvPr/>
        </p:nvSpPr>
        <p:spPr>
          <a:xfrm>
            <a:off x="9000067" y="67733"/>
            <a:ext cx="184731" cy="369332"/>
          </a:xfrm>
          <a:prstGeom prst="rect">
            <a:avLst/>
          </a:prstGeom>
          <a:noFill/>
        </p:spPr>
        <p:txBody>
          <a:bodyPr wrap="none" rtlCol="0">
            <a:spAutoFit/>
          </a:bodyPr>
          <a:lstStyle/>
          <a:p>
            <a:endParaRPr lang="en-GB" dirty="0"/>
          </a:p>
        </p:txBody>
      </p:sp>
      <p:sp>
        <p:nvSpPr>
          <p:cNvPr id="8" name="TextBox 7">
            <a:extLst>
              <a:ext uri="{FF2B5EF4-FFF2-40B4-BE49-F238E27FC236}">
                <a16:creationId xmlns:a16="http://schemas.microsoft.com/office/drawing/2014/main" id="{8A967702-1AB8-FDD5-0D1D-4775CEAEAB39}"/>
              </a:ext>
            </a:extLst>
          </p:cNvPr>
          <p:cNvSpPr txBox="1"/>
          <p:nvPr/>
        </p:nvSpPr>
        <p:spPr>
          <a:xfrm>
            <a:off x="8318536" y="-31879"/>
            <a:ext cx="2328297" cy="7709803"/>
          </a:xfrm>
          <a:prstGeom prst="rect">
            <a:avLst/>
          </a:prstGeom>
          <a:noFill/>
        </p:spPr>
        <p:txBody>
          <a:bodyPr wrap="square" rtlCol="0">
            <a:spAutoFit/>
          </a:bodyPr>
          <a:lstStyle/>
          <a:p>
            <a:r>
              <a:rPr lang="en-GB" sz="500" kern="100" spc="-43" dirty="0">
                <a:latin typeface="Verdana" panose="020B0604030504040204" pitchFamily="34" charset="0"/>
                <a:ea typeface="Verdana" panose="020B0604030504040204" pitchFamily="34" charset="0"/>
              </a:rPr>
              <a:t>Hard Links are not allowed for directories as may result in an </a:t>
            </a:r>
            <a:r>
              <a:rPr lang="en-GB" sz="500" b="1" kern="100" spc="-43" dirty="0">
                <a:latin typeface="Verdana" panose="020B0604030504040204" pitchFamily="34" charset="0"/>
                <a:ea typeface="Verdana" panose="020B0604030504040204" pitchFamily="34" charset="0"/>
              </a:rPr>
              <a:t>island </a:t>
            </a:r>
            <a:r>
              <a:rPr lang="en-GB" sz="500" kern="100" spc="-43" dirty="0">
                <a:latin typeface="Verdana" panose="020B0604030504040204" pitchFamily="34" charset="0"/>
                <a:ea typeface="Verdana" panose="020B0604030504040204" pitchFamily="34" charset="0"/>
              </a:rPr>
              <a:t>(hard link points to itself, or two point to each other) – can’t ever be deleted. Directory Entry Struct: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number, offset into the directory, length of the record, file type, file name. </a:t>
            </a:r>
            <a:r>
              <a:rPr lang="en-GB" sz="500" b="1" u="sng" kern="100" spc="-43" dirty="0">
                <a:latin typeface="Verdana" panose="020B0604030504040204" pitchFamily="34" charset="0"/>
                <a:ea typeface="Verdana" panose="020B0604030504040204" pitchFamily="34" charset="0"/>
              </a:rPr>
              <a:t>9.4) Linux ext2fs </a:t>
            </a:r>
            <a:r>
              <a:rPr lang="en-GB" sz="500" kern="100" spc="-43" dirty="0">
                <a:latin typeface="Verdana" panose="020B0604030504040204" pitchFamily="34" charset="0"/>
                <a:ea typeface="Verdana" panose="020B0604030504040204" pitchFamily="34" charset="0"/>
              </a:rPr>
              <a:t>The second </a:t>
            </a:r>
            <a:r>
              <a:rPr lang="en-GB" sz="500" kern="100" spc="-43" dirty="0" err="1">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extended file sys is a high performance robust file system. Uses block sizes of 1024, 2048, 4096, 8192. 5% of blocks are reserved for the root. (ensure root processes can run even if malware takes entire disk). ext2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is used to represent files &amp; directories. It stores access, permissions, and other metadata. It uses 12 direct pointers, 1 indirect, 1 doubly indirect and 1 triply indirect (fast access to small files, and allows for large files). It uses </a:t>
            </a:r>
            <a:r>
              <a:rPr lang="en-GB" sz="500" b="1" kern="100" spc="-43" dirty="0">
                <a:latin typeface="Verdana" panose="020B0604030504040204" pitchFamily="34" charset="0"/>
                <a:ea typeface="Verdana" panose="020B0604030504040204" pitchFamily="34" charset="0"/>
              </a:rPr>
              <a:t>Block Groups</a:t>
            </a:r>
            <a:r>
              <a:rPr lang="en-GB" sz="500" kern="100" spc="-43" dirty="0">
                <a:latin typeface="Verdana" panose="020B0604030504040204" pitchFamily="34" charset="0"/>
                <a:ea typeface="Verdana" panose="020B0604030504040204" pitchFamily="34" charset="0"/>
              </a:rPr>
              <a:t>, and attempts to store related blocks in the same group to reduce seek time. </a:t>
            </a:r>
            <a:r>
              <a:rPr lang="en-GB" sz="500" b="1" u="sng" kern="100" spc="-43" dirty="0">
                <a:latin typeface="Verdana" panose="020B0604030504040204" pitchFamily="34" charset="0"/>
                <a:ea typeface="Verdana" panose="020B0604030504040204" pitchFamily="34" charset="0"/>
              </a:rPr>
              <a:t>10) Security </a:t>
            </a:r>
            <a:r>
              <a:rPr lang="en-GB" sz="500" kern="100" spc="-43" dirty="0">
                <a:latin typeface="Verdana" panose="020B0604030504040204" pitchFamily="34" charset="0"/>
                <a:ea typeface="Verdana" panose="020B0604030504040204" pitchFamily="34" charset="0"/>
              </a:rPr>
              <a:t>– Objectives</a:t>
            </a:r>
            <a:r>
              <a:rPr lang="en-GB" sz="500" b="1" kern="100" spc="-43" dirty="0">
                <a:latin typeface="Verdana" panose="020B0604030504040204" pitchFamily="34" charset="0"/>
                <a:ea typeface="Verdana" panose="020B0604030504040204" pitchFamily="34" charset="0"/>
              </a:rPr>
              <a:t>: Data Confidentiality, Integrity, System Availability </a:t>
            </a:r>
            <a:r>
              <a:rPr lang="en-GB" sz="500" kern="100" spc="-43" dirty="0">
                <a:latin typeface="Verdana" panose="020B0604030504040204" pitchFamily="34" charset="0"/>
                <a:ea typeface="Verdana" panose="020B0604030504040204" pitchFamily="34" charset="0"/>
              </a:rPr>
              <a:t>(preventing DOS). </a:t>
            </a:r>
            <a:r>
              <a:rPr lang="en-GB" sz="500" b="1" kern="100" spc="-43" dirty="0">
                <a:latin typeface="Verdana" panose="020B0604030504040204" pitchFamily="34" charset="0"/>
                <a:ea typeface="Verdana" panose="020B0604030504040204" pitchFamily="34" charset="0"/>
              </a:rPr>
              <a:t>Policy: </a:t>
            </a:r>
            <a:r>
              <a:rPr lang="en-GB" sz="500" kern="100" spc="-43" dirty="0">
                <a:latin typeface="Verdana" panose="020B0604030504040204" pitchFamily="34" charset="0"/>
                <a:ea typeface="Verdana" panose="020B0604030504040204" pitchFamily="34" charset="0"/>
              </a:rPr>
              <a:t>Specifies what security is provided, what is protected, who has access, what access is allowed. </a:t>
            </a:r>
            <a:r>
              <a:rPr lang="en-GB" sz="500" b="1" kern="100" spc="-43" dirty="0">
                <a:latin typeface="Verdana" panose="020B0604030504040204" pitchFamily="34" charset="0"/>
                <a:ea typeface="Verdana" panose="020B0604030504040204" pitchFamily="34" charset="0"/>
              </a:rPr>
              <a:t>Mechanisms: How </a:t>
            </a:r>
            <a:r>
              <a:rPr lang="en-GB" sz="500" kern="100" spc="-43" dirty="0">
                <a:latin typeface="Verdana" panose="020B0604030504040204" pitchFamily="34" charset="0"/>
                <a:ea typeface="Verdana" panose="020B0604030504040204" pitchFamily="34" charset="0"/>
              </a:rPr>
              <a:t>we implement </a:t>
            </a:r>
            <a:r>
              <a:rPr lang="en-GB" sz="500" kern="100" spc="-43" dirty="0" err="1">
                <a:latin typeface="Verdana" panose="020B0604030504040204" pitchFamily="34" charset="0"/>
                <a:ea typeface="Verdana" panose="020B0604030504040204" pitchFamily="34" charset="0"/>
              </a:rPr>
              <a:t>security.</a:t>
            </a:r>
            <a:r>
              <a:rPr lang="en-GB" sz="500" b="1" kern="100" spc="-43" dirty="0" err="1">
                <a:latin typeface="Verdana" panose="020B0604030504040204" pitchFamily="34" charset="0"/>
                <a:ea typeface="Verdana" panose="020B0604030504040204" pitchFamily="34" charset="0"/>
              </a:rPr>
              <a:t>People</a:t>
            </a:r>
            <a:r>
              <a:rPr lang="en-GB" sz="500" b="1" kern="100" spc="-43" dirty="0">
                <a:latin typeface="Verdana" panose="020B0604030504040204" pitchFamily="34" charset="0"/>
                <a:ea typeface="Verdana" panose="020B0604030504040204" pitchFamily="34" charset="0"/>
              </a:rPr>
              <a:t>, Hardware, Software Security</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10.1) People Security:</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Insiders</a:t>
            </a:r>
            <a:r>
              <a:rPr lang="en-GB" sz="500" kern="100" spc="-43" dirty="0">
                <a:latin typeface="Verdana" panose="020B0604030504040204" pitchFamily="34" charset="0"/>
                <a:ea typeface="Verdana" panose="020B0604030504040204" pitchFamily="34" charset="0"/>
              </a:rPr>
              <a:t>: people who abuse elevated permissions to cause dmg. </a:t>
            </a:r>
            <a:r>
              <a:rPr lang="en-GB" sz="500" b="1" kern="100" spc="-43" dirty="0">
                <a:latin typeface="Verdana" panose="020B0604030504040204" pitchFamily="34" charset="0"/>
                <a:ea typeface="Verdana" panose="020B0604030504040204" pitchFamily="34" charset="0"/>
              </a:rPr>
              <a:t>Social Engineering: </a:t>
            </a:r>
            <a:r>
              <a:rPr lang="en-GB" sz="500" kern="100" spc="-43" dirty="0">
                <a:latin typeface="Verdana" panose="020B0604030504040204" pitchFamily="34" charset="0"/>
                <a:ea typeface="Verdana" panose="020B0604030504040204" pitchFamily="34" charset="0"/>
              </a:rPr>
              <a:t>Blagging (personal fishing – customer support fake), Phishing, Shouldering. People are vulnerable </a:t>
            </a:r>
            <a:r>
              <a:rPr lang="en-GB" sz="500" kern="100" spc="-43" dirty="0" err="1">
                <a:latin typeface="Verdana" panose="020B0604030504040204" pitchFamily="34" charset="0"/>
                <a:ea typeface="Verdana" panose="020B0604030504040204" pitchFamily="34" charset="0"/>
              </a:rPr>
              <a:t>bc</a:t>
            </a:r>
            <a:r>
              <a:rPr lang="en-GB" sz="500" kern="100" spc="-43" dirty="0">
                <a:latin typeface="Verdana" panose="020B0604030504040204" pitchFamily="34" charset="0"/>
                <a:ea typeface="Verdana" panose="020B0604030504040204" pitchFamily="34" charset="0"/>
              </a:rPr>
              <a:t> they might ignore security for convenience, might not know, and the system is as secure as the weakest link. </a:t>
            </a:r>
            <a:r>
              <a:rPr lang="en-GB" sz="500" b="1" u="sng" kern="100" spc="-43" dirty="0">
                <a:latin typeface="Verdana" panose="020B0604030504040204" pitchFamily="34" charset="0"/>
                <a:ea typeface="Verdana" panose="020B0604030504040204" pitchFamily="34" charset="0"/>
              </a:rPr>
              <a:t>10.2) Hardware Security: </a:t>
            </a:r>
            <a:r>
              <a:rPr lang="en-GB" sz="500" b="1" kern="100" spc="-43" dirty="0">
                <a:latin typeface="Verdana" panose="020B0604030504040204" pitchFamily="34" charset="0"/>
                <a:ea typeface="Verdana" panose="020B0604030504040204" pitchFamily="34" charset="0"/>
              </a:rPr>
              <a:t>Physical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access</a:t>
            </a:r>
            <a:r>
              <a:rPr lang="en-GB" sz="500" kern="100" spc="-43" dirty="0">
                <a:latin typeface="Verdana" panose="020B0604030504040204" pitchFamily="34" charset="0"/>
                <a:ea typeface="Verdana" panose="020B0604030504040204" pitchFamily="34" charset="0"/>
              </a:rPr>
              <a:t> – once acquired, a malicious entity can: read and alter content, snoop, or destroy the machine. Vulnerabilities: hardware flaws (meltdown attack, bugs). </a:t>
            </a:r>
            <a:r>
              <a:rPr lang="en-GB" sz="500" b="1" kern="100" spc="-43" dirty="0">
                <a:latin typeface="Verdana" panose="020B0604030504040204" pitchFamily="34" charset="0"/>
                <a:ea typeface="Verdana" panose="020B0604030504040204" pitchFamily="34" charset="0"/>
              </a:rPr>
              <a:t>Side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channel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attacks</a:t>
            </a:r>
            <a:r>
              <a:rPr lang="en-GB" sz="500" kern="100" spc="-43" dirty="0">
                <a:latin typeface="Verdana" panose="020B0604030504040204" pitchFamily="34" charset="0"/>
                <a:ea typeface="Verdana" panose="020B0604030504040204" pitchFamily="34" charset="0"/>
              </a:rPr>
              <a:t>: Gaining info about implementation of a system. Cache attack (using cache accesses by a victim to gain info), </a:t>
            </a:r>
            <a:r>
              <a:rPr lang="en-GB" sz="500" b="1" kern="100" spc="-43" dirty="0">
                <a:latin typeface="Verdana" panose="020B0604030504040204" pitchFamily="34" charset="0"/>
                <a:ea typeface="Verdana" panose="020B0604030504040204" pitchFamily="34" charset="0"/>
              </a:rPr>
              <a:t>Timing attacks </a:t>
            </a:r>
            <a:r>
              <a:rPr lang="en-GB" sz="500" kern="100" spc="-43" dirty="0">
                <a:latin typeface="Verdana" panose="020B0604030504040204" pitchFamily="34" charset="0"/>
                <a:ea typeface="Verdana" panose="020B0604030504040204" pitchFamily="34" charset="0"/>
              </a:rPr>
              <a:t>(measuring time taken by victim to gain info), </a:t>
            </a:r>
            <a:r>
              <a:rPr lang="en-GB" sz="500" b="1" kern="100" spc="-43" dirty="0">
                <a:latin typeface="Verdana" panose="020B0604030504040204" pitchFamily="34" charset="0"/>
                <a:ea typeface="Verdana" panose="020B0604030504040204" pitchFamily="34" charset="0"/>
              </a:rPr>
              <a:t>Data Remnants </a:t>
            </a:r>
            <a:r>
              <a:rPr lang="en-GB" sz="500" kern="100" spc="-43" dirty="0">
                <a:latin typeface="Verdana" panose="020B0604030504040204" pitchFamily="34" charset="0"/>
                <a:ea typeface="Verdana" panose="020B0604030504040204" pitchFamily="34" charset="0"/>
              </a:rPr>
              <a:t>(reading info after user has deleted it – might be in memory / might not have been fully wiped, just marked as free on the disk). </a:t>
            </a:r>
            <a:r>
              <a:rPr lang="en-GB" sz="500" b="1" u="sng" kern="100" spc="-43" dirty="0">
                <a:latin typeface="Verdana" panose="020B0604030504040204" pitchFamily="34" charset="0"/>
                <a:ea typeface="Verdana" panose="020B0604030504040204" pitchFamily="34" charset="0"/>
              </a:rPr>
              <a:t>10.3) Software Security:</a:t>
            </a:r>
            <a:r>
              <a:rPr lang="en-GB" sz="500" kern="100" spc="-43" dirty="0">
                <a:latin typeface="Verdana" panose="020B0604030504040204" pitchFamily="34" charset="0"/>
                <a:ea typeface="Verdana" panose="020B0604030504040204" pitchFamily="34" charset="0"/>
              </a:rPr>
              <a:t> Systems can be compromised through software (</a:t>
            </a:r>
            <a:r>
              <a:rPr lang="en-GB" sz="500" kern="100" spc="-43" dirty="0" err="1">
                <a:latin typeface="Verdana" panose="020B0604030504040204" pitchFamily="34" charset="0"/>
                <a:ea typeface="Verdana" panose="020B0604030504040204" pitchFamily="34" charset="0"/>
              </a:rPr>
              <a:t>unauth</a:t>
            </a:r>
            <a:r>
              <a:rPr lang="en-GB" sz="500" kern="100" spc="-43" dirty="0">
                <a:latin typeface="Verdana" panose="020B0604030504040204" pitchFamily="34" charset="0"/>
                <a:ea typeface="Verdana" panose="020B0604030504040204" pitchFamily="34" charset="0"/>
              </a:rPr>
              <a:t> read, or RW DOS). Common exploits include: Buffer overflow (</a:t>
            </a:r>
            <a:r>
              <a:rPr lang="en-GB" sz="500" kern="100" spc="-43" dirty="0" err="1">
                <a:latin typeface="Verdana" panose="020B0604030504040204" pitchFamily="34" charset="0"/>
                <a:ea typeface="Verdana" panose="020B0604030504040204" pitchFamily="34" charset="0"/>
              </a:rPr>
              <a:t>strcpy</a:t>
            </a:r>
            <a:r>
              <a:rPr lang="en-GB" sz="500" kern="100" spc="-43" dirty="0">
                <a:latin typeface="Verdana" panose="020B0604030504040204" pitchFamily="34" charset="0"/>
                <a:ea typeface="Verdana" panose="020B0604030504040204" pitchFamily="34" charset="0"/>
              </a:rPr>
              <a:t>), Integer overflow (SSH had this bug), String formatting (Log4J). </a:t>
            </a:r>
            <a:r>
              <a:rPr lang="en-GB" sz="500" b="1" kern="100" spc="-43" dirty="0">
                <a:latin typeface="Verdana" panose="020B0604030504040204" pitchFamily="34" charset="0"/>
                <a:ea typeface="Verdana" panose="020B0604030504040204" pitchFamily="34" charset="0"/>
              </a:rPr>
              <a:t>10.4) Access Control: Principals</a:t>
            </a:r>
            <a:r>
              <a:rPr lang="en-GB" sz="500" kern="100" spc="-43" dirty="0">
                <a:latin typeface="Verdana" panose="020B0604030504040204" pitchFamily="34" charset="0"/>
                <a:ea typeface="Verdana" panose="020B0604030504040204" pitchFamily="34" charset="0"/>
              </a:rPr>
              <a:t>: Users, User groups or processes that may want to perform actions. </a:t>
            </a:r>
            <a:r>
              <a:rPr lang="en-GB" sz="500" b="1" kern="100" spc="-43" dirty="0">
                <a:latin typeface="Verdana" panose="020B0604030504040204" pitchFamily="34" charset="0"/>
                <a:ea typeface="Verdana" panose="020B0604030504040204" pitchFamily="34" charset="0"/>
              </a:rPr>
              <a:t>Authentication</a:t>
            </a:r>
            <a:r>
              <a:rPr lang="en-GB" sz="500" kern="100" spc="-43" dirty="0">
                <a:latin typeface="Verdana" panose="020B0604030504040204" pitchFamily="34" charset="0"/>
                <a:ea typeface="Verdana" panose="020B0604030504040204" pitchFamily="34" charset="0"/>
              </a:rPr>
              <a:t>: Verifying the identity of principals. </a:t>
            </a:r>
            <a:r>
              <a:rPr lang="en-GB" sz="500" b="1" kern="100" spc="-43" dirty="0">
                <a:latin typeface="Verdana" panose="020B0604030504040204" pitchFamily="34" charset="0"/>
                <a:ea typeface="Verdana" panose="020B0604030504040204" pitchFamily="34" charset="0"/>
              </a:rPr>
              <a:t>Authorisation</a:t>
            </a:r>
            <a:r>
              <a:rPr lang="en-GB" sz="500" kern="100" spc="-43" dirty="0">
                <a:latin typeface="Verdana" panose="020B0604030504040204" pitchFamily="34" charset="0"/>
                <a:ea typeface="Verdana" panose="020B0604030504040204" pitchFamily="34" charset="0"/>
              </a:rPr>
              <a:t>: Only allow principals to perform actions when authorised.  </a:t>
            </a:r>
            <a:r>
              <a:rPr lang="en-GB" sz="500" b="1" kern="100" spc="-43" dirty="0">
                <a:latin typeface="Verdana" panose="020B0604030504040204" pitchFamily="34" charset="0"/>
                <a:ea typeface="Verdana" panose="020B0604030504040204" pitchFamily="34" charset="0"/>
              </a:rPr>
              <a:t>10.4.1) Authentication</a:t>
            </a:r>
            <a:r>
              <a:rPr lang="en-GB" sz="500" kern="100" spc="-43" dirty="0">
                <a:latin typeface="Verdana" panose="020B0604030504040204" pitchFamily="34" charset="0"/>
                <a:ea typeface="Verdana" panose="020B0604030504040204" pitchFamily="34" charset="0"/>
              </a:rPr>
              <a:t> – can be done on 1) </a:t>
            </a:r>
            <a:r>
              <a:rPr lang="en-GB" sz="500" b="1" kern="100" spc="-43" dirty="0">
                <a:latin typeface="Verdana" panose="020B0604030504040204" pitchFamily="34" charset="0"/>
                <a:ea typeface="Verdana" panose="020B0604030504040204" pitchFamily="34" charset="0"/>
              </a:rPr>
              <a:t>Personal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Characteristics</a:t>
            </a:r>
            <a:r>
              <a:rPr lang="en-GB" sz="500" kern="100" spc="-43" dirty="0">
                <a:latin typeface="Verdana" panose="020B0604030504040204" pitchFamily="34" charset="0"/>
                <a:ea typeface="Verdana" panose="020B0604030504040204" pitchFamily="34" charset="0"/>
              </a:rPr>
              <a:t> (Biometrics, fingerprint). </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Hard to forge, convenient.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Requires special hardware, false positive/ negatives. 2) </a:t>
            </a:r>
            <a:r>
              <a:rPr lang="en-GB" sz="500" b="1" kern="100" spc="-43" dirty="0">
                <a:latin typeface="Verdana" panose="020B0604030504040204" pitchFamily="34" charset="0"/>
                <a:ea typeface="Verdana" panose="020B0604030504040204" pitchFamily="34" charset="0"/>
              </a:rPr>
              <a:t>Possessions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Convenient,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can be lost/ stolen and devices are expensive 3) </a:t>
            </a:r>
            <a:r>
              <a:rPr lang="en-GB" sz="500" b="1" kern="100" spc="-43" dirty="0">
                <a:latin typeface="Verdana" panose="020B0604030504040204" pitchFamily="34" charset="0"/>
                <a:ea typeface="Verdana" panose="020B0604030504040204" pitchFamily="34" charset="0"/>
              </a:rPr>
              <a:t>Knowledge: </a:t>
            </a:r>
            <a:r>
              <a:rPr lang="en-GB" sz="500" kern="100" spc="-43" dirty="0">
                <a:latin typeface="Verdana" panose="020B0604030504040204" pitchFamily="34" charset="0"/>
                <a:ea typeface="Verdana" panose="020B0604030504040204" pitchFamily="34" charset="0"/>
              </a:rPr>
              <a:t>Passwords. Password turnover should be high otherwise crackers have more time. A long uncommon password can only be guessed by brute force.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Cheap, secure. </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Password often reused (and so they’re only as strong as the weakest system using it), if they’re stored (LastPass or a safe) they’re only as secure as the storage, Dictionary attacks. </a:t>
            </a:r>
            <a:r>
              <a:rPr lang="en-GB" sz="500" b="1" kern="100" spc="-43" dirty="0">
                <a:latin typeface="Verdana" panose="020B0604030504040204" pitchFamily="34" charset="0"/>
                <a:ea typeface="Verdana" panose="020B0604030504040204" pitchFamily="34" charset="0"/>
              </a:rPr>
              <a:t>New systems </a:t>
            </a:r>
            <a:r>
              <a:rPr lang="en-GB" sz="500" kern="100" spc="-43" dirty="0">
                <a:latin typeface="Verdana" panose="020B0604030504040204" pitchFamily="34" charset="0"/>
                <a:ea typeface="Verdana" panose="020B0604030504040204" pitchFamily="34" charset="0"/>
              </a:rPr>
              <a:t>use a 1 way cryptographic hash – so PWs can’t be found in a leak. </a:t>
            </a:r>
            <a:r>
              <a:rPr lang="en-GB" sz="500" b="1" kern="100" spc="-43" dirty="0">
                <a:latin typeface="Verdana" panose="020B0604030504040204" pitchFamily="34" charset="0"/>
                <a:ea typeface="Verdana" panose="020B0604030504040204" pitchFamily="34" charset="0"/>
              </a:rPr>
              <a:t>Rainbow Tables </a:t>
            </a:r>
            <a:r>
              <a:rPr lang="en-GB" sz="500" kern="100" spc="-43" dirty="0">
                <a:latin typeface="Verdana" panose="020B0604030504040204" pitchFamily="34" charset="0"/>
                <a:ea typeface="Verdana" panose="020B0604030504040204" pitchFamily="34" charset="0"/>
              </a:rPr>
              <a:t>can crack hashes as hashes of common PWs are added to a database, allowing hashes to be converted back to PWs. </a:t>
            </a:r>
            <a:r>
              <a:rPr lang="en-GB" sz="500" b="1" kern="100" spc="-43" dirty="0">
                <a:latin typeface="Verdana" panose="020B0604030504040204" pitchFamily="34" charset="0"/>
                <a:ea typeface="Verdana" panose="020B0604030504040204" pitchFamily="34" charset="0"/>
              </a:rPr>
              <a:t>Password Salting </a:t>
            </a:r>
            <a:r>
              <a:rPr lang="en-GB" sz="500" kern="100" spc="-43" dirty="0">
                <a:latin typeface="Verdana" panose="020B0604030504040204" pitchFamily="34" charset="0"/>
                <a:ea typeface="Verdana" panose="020B0604030504040204" pitchFamily="34" charset="0"/>
              </a:rPr>
              <a:t>stops this – when hashing another value </a:t>
            </a:r>
            <a:r>
              <a:rPr lang="en-GB" sz="500" i="1" kern="100" spc="-43" dirty="0">
                <a:latin typeface="Verdana" panose="020B0604030504040204" pitchFamily="34" charset="0"/>
                <a:ea typeface="Verdana" panose="020B0604030504040204" pitchFamily="34" charset="0"/>
              </a:rPr>
              <a:t>s</a:t>
            </a:r>
            <a:r>
              <a:rPr lang="en-GB" sz="500" kern="100" spc="-43" dirty="0">
                <a:latin typeface="Verdana" panose="020B0604030504040204" pitchFamily="34" charset="0"/>
                <a:ea typeface="Verdana" panose="020B0604030504040204" pitchFamily="34" charset="0"/>
              </a:rPr>
              <a:t> is used. Randomly created on account creation and stored with the hash. Computing a table now becomes unfeasible as every possible salt must be used. Two identical passwords very likely don’t have the same hash as a result. </a:t>
            </a:r>
            <a:r>
              <a:rPr lang="en-GB" sz="500" b="1" kern="100" spc="-43" dirty="0">
                <a:latin typeface="Verdana" panose="020B0604030504040204" pitchFamily="34" charset="0"/>
                <a:ea typeface="Verdana" panose="020B0604030504040204" pitchFamily="34" charset="0"/>
              </a:rPr>
              <a:t>10.4.2) Authorisation </a:t>
            </a:r>
            <a:r>
              <a:rPr lang="en-GB" sz="500" kern="100" spc="-43" dirty="0">
                <a:latin typeface="Verdana" panose="020B0604030504040204" pitchFamily="34" charset="0"/>
                <a:ea typeface="Verdana" panose="020B0604030504040204" pitchFamily="34" charset="0"/>
              </a:rPr>
              <a:t>– determines which principals can access what objects, and how they should. </a:t>
            </a:r>
            <a:r>
              <a:rPr lang="en-GB" sz="500" b="1" kern="100" spc="-43" dirty="0">
                <a:latin typeface="Verdana" panose="020B0604030504040204" pitchFamily="34" charset="0"/>
                <a:ea typeface="Verdana" panose="020B0604030504040204" pitchFamily="34" charset="0"/>
              </a:rPr>
              <a:t>The Principle of Least Privilege</a:t>
            </a:r>
            <a:r>
              <a:rPr lang="en-GB" sz="500" kern="100" spc="-43" dirty="0">
                <a:latin typeface="Verdana" panose="020B0604030504040204" pitchFamily="34" charset="0"/>
                <a:ea typeface="Verdana" panose="020B0604030504040204" pitchFamily="34" charset="0"/>
              </a:rPr>
              <a:t>: Users should always be given out the minimal number of permissions to do their tasks. </a:t>
            </a:r>
            <a:r>
              <a:rPr lang="en-GB" sz="500" b="1" kern="100" spc="-43" dirty="0">
                <a:latin typeface="Verdana" panose="020B0604030504040204" pitchFamily="34" charset="0"/>
                <a:ea typeface="Verdana" panose="020B0604030504040204" pitchFamily="34" charset="0"/>
              </a:rPr>
              <a:t>Access Rights:</a:t>
            </a:r>
            <a:r>
              <a:rPr lang="en-GB" sz="500" kern="100" spc="-43" dirty="0">
                <a:latin typeface="Verdana" panose="020B0604030504040204" pitchFamily="34" charset="0"/>
                <a:ea typeface="Verdana" panose="020B0604030504040204" pitchFamily="34" charset="0"/>
              </a:rPr>
              <a:t> a set of objects with the operations permitted on them. Each principle has a domain specifying their access rights. </a:t>
            </a:r>
            <a:r>
              <a:rPr lang="en-GB" sz="500" b="1" kern="100" spc="-43" dirty="0">
                <a:latin typeface="Verdana" panose="020B0604030504040204" pitchFamily="34" charset="0"/>
                <a:ea typeface="Verdana" panose="020B0604030504040204" pitchFamily="34" charset="0"/>
              </a:rPr>
              <a:t>Access Control Matrices:</a:t>
            </a:r>
            <a:r>
              <a:rPr lang="en-GB" sz="500" kern="100" spc="-43" dirty="0">
                <a:latin typeface="Verdana" panose="020B0604030504040204" pitchFamily="34" charset="0"/>
                <a:ea typeface="Verdana" panose="020B0604030504040204" pitchFamily="34" charset="0"/>
              </a:rPr>
              <a:t> Specify rights of each principal on all objects. An actual matrix isn’t used as it’d be too big / we’d have to synchronize a massive structure. We implement ACMs as: </a:t>
            </a:r>
            <a:r>
              <a:rPr lang="en-GB" sz="500" b="1" kern="100" spc="-43" dirty="0">
                <a:latin typeface="Verdana" panose="020B0604030504040204" pitchFamily="34" charset="0"/>
                <a:ea typeface="Verdana" panose="020B0604030504040204" pitchFamily="34" charset="0"/>
              </a:rPr>
              <a:t>Access Control Lists </a:t>
            </a:r>
            <a:r>
              <a:rPr lang="en-GB" sz="500" kern="100" spc="-43" dirty="0">
                <a:latin typeface="Verdana" panose="020B0604030504040204" pitchFamily="34" charset="0"/>
                <a:ea typeface="Verdana" panose="020B0604030504040204" pitchFamily="34" charset="0"/>
              </a:rPr>
              <a:t>(Each object has a list of principals and the ops those principals can perform on it) or a </a:t>
            </a:r>
            <a:r>
              <a:rPr lang="en-GB" sz="500" b="1" kern="100" spc="-43" dirty="0">
                <a:latin typeface="Verdana" panose="020B0604030504040204" pitchFamily="34" charset="0"/>
                <a:ea typeface="Verdana" panose="020B0604030504040204" pitchFamily="34" charset="0"/>
              </a:rPr>
              <a:t>Capability List</a:t>
            </a:r>
            <a:r>
              <a:rPr lang="en-GB" sz="500" kern="100" spc="-43" dirty="0">
                <a:latin typeface="Verdana" panose="020B0604030504040204" pitchFamily="34" charset="0"/>
                <a:ea typeface="Verdana" panose="020B0604030504040204" pitchFamily="34" charset="0"/>
              </a:rPr>
              <a:t> (Instead each principal has a list of objects and the ops they can do on each. Kernel holds the info, or in user memory but encrypted). </a:t>
            </a:r>
            <a:r>
              <a:rPr lang="en-GB" sz="500" b="1" kern="100" spc="-43" dirty="0">
                <a:latin typeface="Verdana" panose="020B0604030504040204" pitchFamily="34" charset="0"/>
                <a:ea typeface="Verdana" panose="020B0604030504040204" pitchFamily="34" charset="0"/>
              </a:rPr>
              <a:t>ACLs vs CLs: 1) </a:t>
            </a:r>
            <a:r>
              <a:rPr lang="en-GB" sz="500" kern="100" spc="-43" dirty="0">
                <a:latin typeface="Verdana" panose="020B0604030504040204" pitchFamily="34" charset="0"/>
                <a:ea typeface="Verdana" panose="020B0604030504040204" pitchFamily="34" charset="0"/>
              </a:rPr>
              <a:t>Principle of Least Privilege: </a:t>
            </a:r>
            <a:r>
              <a:rPr lang="en-GB" sz="500" b="1" kern="100" spc="-43" dirty="0">
                <a:latin typeface="Verdana" panose="020B0604030504040204" pitchFamily="34" charset="0"/>
                <a:ea typeface="Verdana" panose="020B0604030504040204" pitchFamily="34" charset="0"/>
              </a:rPr>
              <a:t>Cap</a:t>
            </a:r>
            <a:r>
              <a:rPr lang="en-GB" sz="500" kern="100" spc="-43" dirty="0">
                <a:latin typeface="Verdana" panose="020B0604030504040204" pitchFamily="34" charset="0"/>
                <a:ea typeface="Verdana" panose="020B0604030504040204" pitchFamily="34" charset="0"/>
              </a:rPr>
              <a:t> better, can be </a:t>
            </a:r>
            <a:r>
              <a:rPr lang="en-GB" sz="500" kern="100" spc="-43" dirty="0" err="1">
                <a:latin typeface="Verdana" panose="020B0604030504040204" pitchFamily="34" charset="0"/>
                <a:ea typeface="Verdana" panose="020B0604030504040204" pitchFamily="34" charset="0"/>
              </a:rPr>
              <a:t>finegrained</a:t>
            </a:r>
            <a:r>
              <a:rPr lang="en-GB" sz="500" kern="100" spc="-43" dirty="0">
                <a:latin typeface="Verdana" panose="020B0604030504040204" pitchFamily="34" charset="0"/>
                <a:ea typeface="Verdana" panose="020B0604030504040204" pitchFamily="34" charset="0"/>
              </a:rPr>
              <a:t>. ACLs use of groups mean all users in a group get access rights.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Revocation: ACL, can revoke all access by changing ACL for 1 object. For Cap we have to search all Caps. </a:t>
            </a:r>
            <a:r>
              <a:rPr lang="en-GB" sz="500" b="1" kern="100" spc="-43" dirty="0">
                <a:latin typeface="Verdana" panose="020B0604030504040204" pitchFamily="34" charset="0"/>
                <a:ea typeface="Verdana" panose="020B0604030504040204" pitchFamily="34" charset="0"/>
              </a:rPr>
              <a:t>3) </a:t>
            </a:r>
            <a:r>
              <a:rPr lang="en-GB" sz="500" kern="100" spc="-43" dirty="0">
                <a:latin typeface="Verdana" panose="020B0604030504040204" pitchFamily="34" charset="0"/>
                <a:ea typeface="Verdana" panose="020B0604030504040204" pitchFamily="34" charset="0"/>
              </a:rPr>
              <a:t>Rights transfer: </a:t>
            </a:r>
            <a:r>
              <a:rPr lang="en-GB" sz="500" b="1" kern="100" spc="-43" dirty="0">
                <a:latin typeface="Verdana" panose="020B0604030504040204" pitchFamily="34" charset="0"/>
                <a:ea typeface="Verdana" panose="020B0604030504040204" pitchFamily="34" charset="0"/>
              </a:rPr>
              <a:t>Cap</a:t>
            </a:r>
            <a:r>
              <a:rPr lang="en-GB" sz="500" kern="100" spc="-43" dirty="0">
                <a:latin typeface="Verdana" panose="020B0604030504040204" pitchFamily="34" charset="0"/>
                <a:ea typeface="Verdana" panose="020B0604030504040204" pitchFamily="34" charset="0"/>
              </a:rPr>
              <a:t> can transfer capabilities from principal to another easily. Can’t for ACL. </a:t>
            </a:r>
            <a:r>
              <a:rPr lang="en-GB" sz="500" b="1" kern="100" spc="-43" dirty="0">
                <a:latin typeface="Verdana" panose="020B0604030504040204" pitchFamily="34" charset="0"/>
                <a:ea typeface="Verdana" panose="020B0604030504040204" pitchFamily="34" charset="0"/>
              </a:rPr>
              <a:t>4) Persistence</a:t>
            </a:r>
            <a:r>
              <a:rPr lang="en-GB" sz="500" kern="100" spc="-43" dirty="0">
                <a:latin typeface="Verdana" panose="020B0604030504040204" pitchFamily="34" charset="0"/>
                <a:ea typeface="Verdana" panose="020B0604030504040204" pitchFamily="34" charset="0"/>
              </a:rPr>
              <a:t>: ACL: File Systems are designed to be persistent. Cap – complex. In </a:t>
            </a:r>
            <a:r>
              <a:rPr lang="en-GB" sz="500" b="1" kern="100" spc="-43" dirty="0">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users are principals. They have a unique UID, the superuser (root 0) can access everything. Files are objects (remember, Linux: everything = file). Each user can belong to multiple groups (principles group together, thus we have to produce less policies). Each file belongs to </a:t>
            </a:r>
            <a:r>
              <a:rPr lang="en-GB" sz="500" b="1" kern="100" spc="-43" dirty="0">
                <a:latin typeface="Verdana" panose="020B0604030504040204" pitchFamily="34" charset="0"/>
                <a:ea typeface="Verdana" panose="020B0604030504040204" pitchFamily="34" charset="0"/>
              </a:rPr>
              <a:t>one group</a:t>
            </a:r>
            <a:r>
              <a:rPr lang="en-GB" sz="500" kern="100" spc="-43" dirty="0">
                <a:latin typeface="Verdana" panose="020B0604030504040204" pitchFamily="34" charset="0"/>
                <a:ea typeface="Verdana" panose="020B0604030504040204" pitchFamily="34" charset="0"/>
              </a:rPr>
              <a:t>. When a file is executed, it runs with the privileges of the user executing, unless SUID bit is set (in which case the file runs with the owner’s privileges). Thus users have 3 UIDs: The Real UID, (UID of user started process) Effective UID (of process) and Saved UID (UID the effective UID that can be switched to). </a:t>
            </a:r>
            <a:r>
              <a:rPr lang="en-GB" sz="500" b="1" kern="100" spc="-43" dirty="0">
                <a:latin typeface="Verdana" panose="020B0604030504040204" pitchFamily="34" charset="0"/>
                <a:ea typeface="Verdana" panose="020B0604030504040204" pitchFamily="34" charset="0"/>
              </a:rPr>
              <a:t>Discretionary Access Control </a:t>
            </a:r>
            <a:r>
              <a:rPr lang="en-GB" sz="500" kern="100" spc="-43" dirty="0">
                <a:latin typeface="Verdana" panose="020B0604030504040204" pitchFamily="34" charset="0"/>
                <a:ea typeface="Verdana" panose="020B0604030504040204" pitchFamily="34" charset="0"/>
              </a:rPr>
              <a:t>(DAC): Principals determine who may access their objects. This is the default in UNIX/Linux, file owners determine the access rights. </a:t>
            </a:r>
            <a:r>
              <a:rPr lang="en-GB" sz="500" b="1" kern="100" spc="-43" dirty="0">
                <a:latin typeface="Verdana" panose="020B0604030504040204" pitchFamily="34" charset="0"/>
                <a:ea typeface="Verdana" panose="020B0604030504040204" pitchFamily="34" charset="0"/>
              </a:rPr>
              <a:t>Mandatory Access Control</a:t>
            </a:r>
            <a:r>
              <a:rPr lang="en-GB" sz="500" kern="100" spc="-43" dirty="0">
                <a:latin typeface="Verdana" panose="020B0604030504040204" pitchFamily="34" charset="0"/>
                <a:ea typeface="Verdana" panose="020B0604030504040204" pitchFamily="34" charset="0"/>
              </a:rPr>
              <a:t> (MAC): Precise system rules determine object access. A policy determines access controls for files, devices etc. Usually done by some single entity - the superuser? </a:t>
            </a:r>
            <a:r>
              <a:rPr lang="en-GB" sz="500" b="1" kern="100" spc="-43" dirty="0">
                <a:latin typeface="Verdana" panose="020B0604030504040204" pitchFamily="34" charset="0"/>
                <a:ea typeface="Verdana" panose="020B0604030504040204" pitchFamily="34" charset="0"/>
              </a:rPr>
              <a:t>Policies</a:t>
            </a:r>
            <a:r>
              <a:rPr lang="en-GB" sz="500" kern="100" spc="-43" dirty="0">
                <a:latin typeface="Verdana" panose="020B0604030504040204" pitchFamily="34" charset="0"/>
                <a:ea typeface="Verdana" panose="020B0604030504040204" pitchFamily="34" charset="0"/>
              </a:rPr>
              <a:t>: 1) </a:t>
            </a:r>
            <a:r>
              <a:rPr lang="en-GB" sz="500" b="1" kern="100" spc="-43" dirty="0">
                <a:latin typeface="Verdana" panose="020B0604030504040204" pitchFamily="34" charset="0"/>
                <a:ea typeface="Verdana" panose="020B0604030504040204" pitchFamily="34" charset="0"/>
              </a:rPr>
              <a:t>La </a:t>
            </a:r>
            <a:r>
              <a:rPr lang="en-GB" sz="500" b="1" kern="100" spc="-43" dirty="0" err="1">
                <a:latin typeface="Verdana" panose="020B0604030504040204" pitchFamily="34" charset="0"/>
                <a:ea typeface="Verdana" panose="020B0604030504040204" pitchFamily="34" charset="0"/>
              </a:rPr>
              <a:t>Padula</a:t>
            </a:r>
            <a:r>
              <a:rPr lang="en-GB" sz="500" b="1" kern="100" spc="-43" dirty="0">
                <a:latin typeface="Verdana" panose="020B0604030504040204" pitchFamily="34" charset="0"/>
                <a:ea typeface="Verdana" panose="020B0604030504040204" pitchFamily="34" charset="0"/>
              </a:rPr>
              <a:t> Model: </a:t>
            </a:r>
            <a:r>
              <a:rPr lang="en-GB" sz="500" kern="100" spc="-43" dirty="0">
                <a:latin typeface="Verdana" panose="020B0604030504040204" pitchFamily="34" charset="0"/>
                <a:ea typeface="Verdana" panose="020B0604030504040204" pitchFamily="34" charset="0"/>
              </a:rPr>
              <a:t>A MAC policy where information cannot travel down the security hierarchy. Objects and principals are assigned a </a:t>
            </a:r>
            <a:r>
              <a:rPr lang="en-GB" sz="500" b="1" kern="100" spc="-43" dirty="0">
                <a:latin typeface="Verdana" panose="020B0604030504040204" pitchFamily="34" charset="0"/>
                <a:ea typeface="Verdana" panose="020B0604030504040204" pitchFamily="34" charset="0"/>
              </a:rPr>
              <a:t>security level </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unclassified, confidential, top secret) </a:t>
            </a:r>
            <a:r>
              <a:rPr lang="en-GB" sz="500" b="1" kern="100" spc="-43" dirty="0">
                <a:latin typeface="Verdana" panose="020B0604030504040204" pitchFamily="34" charset="0"/>
                <a:ea typeface="Verdana" panose="020B0604030504040204" pitchFamily="34" charset="0"/>
              </a:rPr>
              <a:t>Simple security property: </a:t>
            </a:r>
            <a:r>
              <a:rPr lang="en-GB" sz="500" kern="100" spc="-43" dirty="0">
                <a:latin typeface="Verdana" panose="020B0604030504040204" pitchFamily="34" charset="0"/>
                <a:ea typeface="Verdana" panose="020B0604030504040204" pitchFamily="34" charset="0"/>
              </a:rPr>
              <a:t>only read info of data of levels below us. </a:t>
            </a:r>
            <a:r>
              <a:rPr lang="en-GB" sz="500" b="1" kern="100" spc="-43" dirty="0">
                <a:latin typeface="Verdana" panose="020B0604030504040204" pitchFamily="34" charset="0"/>
                <a:ea typeface="Verdana" panose="020B0604030504040204" pitchFamily="34" charset="0"/>
              </a:rPr>
              <a:t>The * property: </a:t>
            </a:r>
            <a:r>
              <a:rPr lang="en-GB" sz="500" kern="100" spc="-43" dirty="0">
                <a:latin typeface="Verdana" panose="020B0604030504040204" pitchFamily="34" charset="0"/>
                <a:ea typeface="Verdana" panose="020B0604030504040204" pitchFamily="34" charset="0"/>
              </a:rPr>
              <a:t>only write to data of levels above us. Ensures </a:t>
            </a:r>
            <a:r>
              <a:rPr lang="en-GB" sz="500" b="1" kern="100" spc="-43" dirty="0">
                <a:latin typeface="Verdana" panose="020B0604030504040204" pitchFamily="34" charset="0"/>
                <a:ea typeface="Verdana" panose="020B0604030504040204" pitchFamily="34" charset="0"/>
              </a:rPr>
              <a:t>confidentiality</a:t>
            </a:r>
            <a:r>
              <a:rPr lang="en-GB" sz="500" kern="100" spc="-43" dirty="0">
                <a:latin typeface="Verdana" panose="020B0604030504040204" pitchFamily="34" charset="0"/>
                <a:ea typeface="Verdana" panose="020B0604030504040204" pitchFamily="34" charset="0"/>
              </a:rPr>
              <a:t> but not integrity. A low level object could write over very high levels and destroy it. Something at a high level could read something at a low level and write to itself, even though it might be garbage – hurts integrity. 2) </a:t>
            </a:r>
            <a:r>
              <a:rPr lang="en-GB" sz="500" b="1" kern="100" spc="-43" dirty="0">
                <a:latin typeface="Verdana" panose="020B0604030504040204" pitchFamily="34" charset="0"/>
                <a:ea typeface="Verdana" panose="020B0604030504040204" pitchFamily="34" charset="0"/>
              </a:rPr>
              <a:t>Biba Model: </a:t>
            </a:r>
            <a:r>
              <a:rPr lang="en-GB" sz="500" kern="100" spc="-43" dirty="0">
                <a:latin typeface="Verdana" panose="020B0604030504040204" pitchFamily="34" charset="0"/>
                <a:ea typeface="Verdana" panose="020B0604030504040204" pitchFamily="34" charset="0"/>
              </a:rPr>
              <a:t>A MAC policy guaranteeing data integrity. Inverts La </a:t>
            </a:r>
            <a:r>
              <a:rPr lang="en-GB" sz="500" kern="100" spc="-43" dirty="0" err="1">
                <a:latin typeface="Verdana" panose="020B0604030504040204" pitchFamily="34" charset="0"/>
                <a:ea typeface="Verdana" panose="020B0604030504040204" pitchFamily="34" charset="0"/>
              </a:rPr>
              <a:t>Padula</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Simple Integrity Property: </a:t>
            </a:r>
            <a:r>
              <a:rPr lang="en-GB" sz="500" kern="100" spc="-43" dirty="0">
                <a:latin typeface="Verdana" panose="020B0604030504040204" pitchFamily="34" charset="0"/>
                <a:ea typeface="Verdana" panose="020B0604030504040204" pitchFamily="34" charset="0"/>
              </a:rPr>
              <a:t>Can only write to objects of the same or lower security level. </a:t>
            </a:r>
            <a:r>
              <a:rPr lang="en-GB" sz="500" b="1" kern="100" spc="-43" dirty="0">
                <a:latin typeface="Verdana" panose="020B0604030504040204" pitchFamily="34" charset="0"/>
                <a:ea typeface="Verdana" panose="020B0604030504040204" pitchFamily="34" charset="0"/>
              </a:rPr>
              <a:t>Integrity * Property: </a:t>
            </a:r>
            <a:r>
              <a:rPr lang="en-GB" sz="500" kern="100" spc="-43" dirty="0">
                <a:latin typeface="Verdana" panose="020B0604030504040204" pitchFamily="34" charset="0"/>
                <a:ea typeface="Verdana" panose="020B0604030504040204" pitchFamily="34" charset="0"/>
              </a:rPr>
              <a:t>can only read objects of the same or higher security level. In practice we could use both as we want both at different times. We often have some labels with rules on data propagation defined by those labels. We may have to change labels to - a privileged operation.</a:t>
            </a:r>
          </a:p>
          <a:p>
            <a:r>
              <a:rPr lang="en-GB" sz="500" b="1" u="sng" kern="100" spc="-43" dirty="0">
                <a:latin typeface="Verdana" panose="020B0604030504040204" pitchFamily="34" charset="0"/>
                <a:ea typeface="Verdana" panose="020B0604030504040204" pitchFamily="34" charset="0"/>
              </a:rPr>
              <a:t>10.5) Overall Design Principles for Security Design Principles: </a:t>
            </a:r>
          </a:p>
          <a:p>
            <a:r>
              <a:rPr lang="en-GB" sz="500" b="1" kern="100" spc="-43" dirty="0">
                <a:latin typeface="Verdana" panose="020B0604030504040204" pitchFamily="34" charset="0"/>
                <a:ea typeface="Verdana" panose="020B0604030504040204" pitchFamily="34" charset="0"/>
              </a:rPr>
              <a:t>Least Privilege: </a:t>
            </a:r>
            <a:r>
              <a:rPr lang="en-GB" sz="500" kern="100" spc="-43" dirty="0">
                <a:latin typeface="Verdana" panose="020B0604030504040204" pitchFamily="34" charset="0"/>
                <a:ea typeface="Verdana" panose="020B0604030504040204" pitchFamily="34" charset="0"/>
              </a:rPr>
              <a:t>Each process should run with the lowest privilege possible. Default should be no access. </a:t>
            </a:r>
          </a:p>
          <a:p>
            <a:r>
              <a:rPr lang="en-GB" sz="500" b="1" kern="100" spc="-43" dirty="0">
                <a:latin typeface="Verdana" panose="020B0604030504040204" pitchFamily="34" charset="0"/>
                <a:ea typeface="Verdana" panose="020B0604030504040204" pitchFamily="34" charset="0"/>
              </a:rPr>
              <a:t>Simple &amp; Uniform Mechanism</a:t>
            </a:r>
            <a:r>
              <a:rPr lang="en-GB" sz="500" kern="100" spc="-43" dirty="0">
                <a:latin typeface="Verdana" panose="020B0604030504040204" pitchFamily="34" charset="0"/>
                <a:ea typeface="Verdana" panose="020B0604030504040204" pitchFamily="34" charset="0"/>
              </a:rPr>
              <a:t>: ensures design is easy to reason about, and can be applied to many types of principals &amp; objects. </a:t>
            </a:r>
          </a:p>
          <a:p>
            <a:r>
              <a:rPr lang="en-GB" sz="500" b="1" kern="100" spc="-43" dirty="0">
                <a:latin typeface="Verdana" panose="020B0604030504040204" pitchFamily="34" charset="0"/>
                <a:ea typeface="Verdana" panose="020B0604030504040204" pitchFamily="34" charset="0"/>
              </a:rPr>
              <a:t>Psychologically Acceptable: </a:t>
            </a:r>
            <a:r>
              <a:rPr lang="en-GB" sz="500" kern="100" spc="-43" dirty="0">
                <a:latin typeface="Verdana" panose="020B0604030504040204" pitchFamily="34" charset="0"/>
                <a:ea typeface="Verdana" panose="020B0604030504040204" pitchFamily="34" charset="0"/>
              </a:rPr>
              <a:t>If policies are too much of a burden, too complex,  or difficult to deal with then people will not implement them. </a:t>
            </a:r>
          </a:p>
          <a:p>
            <a:r>
              <a:rPr lang="en-GB" sz="500" b="1" kern="100" spc="-43" dirty="0">
                <a:latin typeface="Verdana" panose="020B0604030504040204" pitchFamily="34" charset="0"/>
                <a:ea typeface="Verdana" panose="020B0604030504040204" pitchFamily="34" charset="0"/>
              </a:rPr>
              <a:t>Public</a:t>
            </a:r>
            <a:r>
              <a:rPr lang="en-GB" sz="500" kern="100" spc="-43" dirty="0">
                <a:latin typeface="Verdana" panose="020B0604030504040204" pitchFamily="34" charset="0"/>
                <a:ea typeface="Verdana" panose="020B0604030504040204" pitchFamily="34" charset="0"/>
              </a:rPr>
              <a:t>: By making the designs public they can be critiqued for flaws.</a:t>
            </a:r>
          </a:p>
        </p:txBody>
      </p:sp>
    </p:spTree>
    <p:extLst>
      <p:ext uri="{BB962C8B-B14F-4D97-AF65-F5344CB8AC3E}">
        <p14:creationId xmlns:p14="http://schemas.microsoft.com/office/powerpoint/2010/main" val="2809573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4051</TotalTime>
  <Words>13893</Words>
  <Application>Microsoft Office PowerPoint</Application>
  <PresentationFormat>Custom</PresentationFormat>
  <Paragraphs>146</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Courier New</vt:lpstr>
      <vt:lpstr>Source Code Pro</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21</cp:revision>
  <dcterms:created xsi:type="dcterms:W3CDTF">2023-03-31T20:34:28Z</dcterms:created>
  <dcterms:modified xsi:type="dcterms:W3CDTF">2023-04-14T19:40:58Z</dcterms:modified>
</cp:coreProperties>
</file>