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8"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316D73-C2EB-44D0-A0B7-B2380FED2016}">
          <p14:sldIdLst/>
        </p14:section>
        <p14:section name="Untitled Section" id="{81612BDB-8009-47F0-B222-B75FBCA50837}">
          <p14:sldIdLst/>
        </p14:section>
        <p14:section name="Untitled Section" id="{432F360F-794E-4B6E-BBD2-004C32DE47A3}">
          <p14:sldIdLst/>
        </p14:section>
        <p14:section name="Untitled Section" id="{B8FD6382-0919-4CDC-B324-AB1C2DA6EF5C}">
          <p14:sldIdLst/>
        </p14:section>
        <p14:section name="Untitled Section" id="{EDAD3BA2-66C6-493C-A5AD-EF0A0B3C2AA5}">
          <p14:sldIdLst/>
        </p14:section>
        <p14:section name="Untitled Section" id="{84DCA949-794E-427E-9D53-73A4CA2E576C}">
          <p14:sldIdLst/>
        </p14:section>
        <p14:section name="Untitled Section" id="{77A1343C-217F-41C5-BAEE-4192495F9C25}">
          <p14:sldIdLst/>
        </p14:section>
        <p14:section name="Untitled Section" id="{CA721953-0764-4295-8B8D-3531394B9257}">
          <p14:sldIdLst/>
        </p14:section>
        <p14:section name="Untitled Section" id="{1DFAE670-3B12-45DC-80D6-C119D2D6CE74}">
          <p14:sldIdLst/>
        </p14:section>
        <p14:section name="Untitled Section" id="{E17C9B8A-498C-43E3-8770-711158EAA319}">
          <p14:sldIdLst/>
        </p14:section>
        <p14:section name="Untitled Section" id="{4255C154-3EAB-4C83-9CBE-3BED050A5972}">
          <p14:sldIdLst/>
        </p14:section>
        <p14:section name="Untitled Section" id="{F2F6279B-750B-47B3-A880-A0B8C6F0DD4E}">
          <p14:sldIdLst/>
        </p14:section>
        <p14:section name="Untitled Section" id="{F188CFFA-33E3-4E45-A9A2-02B7B6DB1401}">
          <p14:sldIdLst/>
        </p14:section>
        <p14:section name="Untitled Section" id="{1C6F7797-C90E-490B-A0A8-6245F0BDF8D0}">
          <p14:sldIdLst/>
        </p14:section>
        <p14:section name="Untitled Section" id="{13FEE875-48DA-42F4-BBF0-F23F68E0A669}">
          <p14:sldIdLst/>
        </p14:section>
        <p14:section name="Untitled Section" id="{B1D7509E-52FC-428C-9724-C5CDFE283861}">
          <p14:sldIdLst/>
        </p14:section>
        <p14:section name="Untitled Section" id="{88314C77-E441-439E-BB20-0C50D6E2EAB1}">
          <p14:sldIdLst/>
        </p14:section>
        <p14:section name="Untitled Section" id="{7F6BE7EE-5D52-4BA4-ABB9-C95B4FBD583A}">
          <p14:sldIdLst/>
        </p14:section>
        <p14:section name="Untitled Section" id="{62CF179F-BA93-46FC-9808-5E53AC795325}">
          <p14:sldIdLst/>
        </p14:section>
        <p14:section name="Untitled Section" id="{4D34B8EE-F84F-4167-8574-E5EE821886E4}">
          <p14:sldIdLst/>
        </p14:section>
        <p14:section name="Untitled Section" id="{8E3A9EC7-629E-4B11-AA8D-9A79DF74EE41}">
          <p14:sldIdLst/>
        </p14:section>
        <p14:section name="Untitled Section" id="{482DEF76-44FA-4C6E-B940-74274041FA8C}">
          <p14:sldIdLst/>
        </p14:section>
        <p14:section name="Untitled Section" id="{6862784D-C97F-4C1E-9505-0ADDCD1A0E23}">
          <p14:sldIdLst/>
        </p14:section>
        <p14:section name="Untitled Section" id="{C2DE8F24-153F-45FA-B105-EB35641AF794}">
          <p14:sldIdLst/>
        </p14:section>
        <p14:section name="Untitled Section" id="{A7F9FFBA-AB2C-4949-A89A-B80DAD35CDAC}">
          <p14:sldIdLst/>
        </p14:section>
        <p14:section name="Untitled Section" id="{85968C3C-DD7A-4E82-8B24-DC24ED4494E4}">
          <p14:sldIdLst/>
        </p14:section>
        <p14:section name="Untitled Section" id="{13F71ED2-1FCF-4575-997E-DCB800E93DD7}">
          <p14:sldIdLst/>
        </p14:section>
        <p14:section name="Untitled Section" id="{6ACE93F0-8E0F-478C-84F0-92BF18836D0A}">
          <p14:sldIdLst>
            <p14:sldId id="257"/>
            <p14:sldId id="258"/>
          </p14:sldIdLst>
        </p14:section>
        <p14:section name="Untitled Section" id="{53F67BCC-FD78-431F-9DDF-F251AF731C15}">
          <p14:sldIdLst/>
        </p14:section>
        <p14:section name="Untitled Section" id="{D89F30B2-0D48-4591-B6FF-A5964E264BA3}">
          <p14:sldIdLst/>
        </p14:section>
        <p14:section name="Untitled Section" id="{62458FB9-C723-4D20-81F4-C0EAD7CD0D48}">
          <p14:sldIdLst/>
        </p14:section>
        <p14:section name="Untitled Section" id="{B9207BAD-7486-4C18-8979-A997EF224DBD}">
          <p14:sldIdLst/>
        </p14:section>
        <p14:section name="Untitled Section" id="{B7F18E9A-89AD-45B7-9B7E-1ED25D415DA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9077" autoAdjust="0"/>
  </p:normalViewPr>
  <p:slideViewPr>
    <p:cSldViewPr snapToGrid="0">
      <p:cViewPr>
        <p:scale>
          <a:sx n="150" d="100"/>
          <a:sy n="150" d="100"/>
        </p:scale>
        <p:origin x="8" y="-2428"/>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DAFE9-B628-44DD-9E46-60198C2C99CD}" type="datetimeFigureOut">
              <a:rPr lang="en-GB" smtClean="0"/>
              <a:t>28/02/2024</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23999-50B8-48AF-9384-2E3D21867B2B}" type="slidenum">
              <a:rPr lang="en-GB" smtClean="0"/>
              <a:t>‹#›</a:t>
            </a:fld>
            <a:endParaRPr lang="en-GB"/>
          </a:p>
        </p:txBody>
      </p:sp>
    </p:spTree>
    <p:extLst>
      <p:ext uri="{BB962C8B-B14F-4D97-AF65-F5344CB8AC3E}">
        <p14:creationId xmlns:p14="http://schemas.microsoft.com/office/powerpoint/2010/main" val="51401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23999-50B8-48AF-9384-2E3D21867B2B}" type="slidenum">
              <a:rPr lang="en-GB" smtClean="0"/>
              <a:t>2</a:t>
            </a:fld>
            <a:endParaRPr lang="en-GB"/>
          </a:p>
        </p:txBody>
      </p:sp>
    </p:spTree>
    <p:extLst>
      <p:ext uri="{BB962C8B-B14F-4D97-AF65-F5344CB8AC3E}">
        <p14:creationId xmlns:p14="http://schemas.microsoft.com/office/powerpoint/2010/main" val="133121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3E7F1-001B-4A46-B0B9-D260F36ECB90}"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51107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E7F1-001B-4A46-B0B9-D260F36ECB90}"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377191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E7F1-001B-4A46-B0B9-D260F36ECB90}"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21477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E7F1-001B-4A46-B0B9-D260F36ECB90}"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40295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tint val="82000"/>
                  </a:schemeClr>
                </a:solidFill>
              </a:defRPr>
            </a:lvl1pPr>
            <a:lvl2pPr marL="494370" indent="0">
              <a:buNone/>
              <a:defRPr sz="2163">
                <a:solidFill>
                  <a:schemeClr val="tx1">
                    <a:tint val="82000"/>
                  </a:schemeClr>
                </a:solidFill>
              </a:defRPr>
            </a:lvl2pPr>
            <a:lvl3pPr marL="988741" indent="0">
              <a:buNone/>
              <a:defRPr sz="1946">
                <a:solidFill>
                  <a:schemeClr val="tx1">
                    <a:tint val="82000"/>
                  </a:schemeClr>
                </a:solidFill>
              </a:defRPr>
            </a:lvl3pPr>
            <a:lvl4pPr marL="1483111" indent="0">
              <a:buNone/>
              <a:defRPr sz="1730">
                <a:solidFill>
                  <a:schemeClr val="tx1">
                    <a:tint val="82000"/>
                  </a:schemeClr>
                </a:solidFill>
              </a:defRPr>
            </a:lvl4pPr>
            <a:lvl5pPr marL="1977481" indent="0">
              <a:buNone/>
              <a:defRPr sz="1730">
                <a:solidFill>
                  <a:schemeClr val="tx1">
                    <a:tint val="82000"/>
                  </a:schemeClr>
                </a:solidFill>
              </a:defRPr>
            </a:lvl5pPr>
            <a:lvl6pPr marL="2471852" indent="0">
              <a:buNone/>
              <a:defRPr sz="1730">
                <a:solidFill>
                  <a:schemeClr val="tx1">
                    <a:tint val="82000"/>
                  </a:schemeClr>
                </a:solidFill>
              </a:defRPr>
            </a:lvl6pPr>
            <a:lvl7pPr marL="2966222" indent="0">
              <a:buNone/>
              <a:defRPr sz="1730">
                <a:solidFill>
                  <a:schemeClr val="tx1">
                    <a:tint val="82000"/>
                  </a:schemeClr>
                </a:solidFill>
              </a:defRPr>
            </a:lvl7pPr>
            <a:lvl8pPr marL="3460593" indent="0">
              <a:buNone/>
              <a:defRPr sz="1730">
                <a:solidFill>
                  <a:schemeClr val="tx1">
                    <a:tint val="82000"/>
                  </a:schemeClr>
                </a:solidFill>
              </a:defRPr>
            </a:lvl8pPr>
            <a:lvl9pPr marL="3954963" indent="0">
              <a:buNone/>
              <a:defRPr sz="173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E7F1-001B-4A46-B0B9-D260F36ECB90}"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28401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3E7F1-001B-4A46-B0B9-D260F36ECB90}"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335595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3E7F1-001B-4A46-B0B9-D260F36ECB90}" type="datetimeFigureOut">
              <a:rPr lang="en-GB" smtClean="0"/>
              <a:t>28/02/2024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0830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3E7F1-001B-4A46-B0B9-D260F36ECB90}" type="datetimeFigureOut">
              <a:rPr lang="en-GB" smtClean="0"/>
              <a:t>28/02/2024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7278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3E7F1-001B-4A46-B0B9-D260F36ECB90}" type="datetimeFigureOut">
              <a:rPr lang="en-GB" smtClean="0"/>
              <a:t>28/02/2024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371494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2BE3E7F1-001B-4A46-B0B9-D260F36ECB90}"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243371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2BE3E7F1-001B-4A46-B0B9-D260F36ECB90}"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5ECF55-FB39-4D26-989E-F7393C481D1A}" type="slidenum">
              <a:rPr lang="en-GB" smtClean="0"/>
              <a:t>‹#›</a:t>
            </a:fld>
            <a:endParaRPr lang="en-GB"/>
          </a:p>
        </p:txBody>
      </p:sp>
    </p:spTree>
    <p:extLst>
      <p:ext uri="{BB962C8B-B14F-4D97-AF65-F5344CB8AC3E}">
        <p14:creationId xmlns:p14="http://schemas.microsoft.com/office/powerpoint/2010/main" val="374132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82000"/>
                  </a:schemeClr>
                </a:solidFill>
              </a:defRPr>
            </a:lvl1pPr>
          </a:lstStyle>
          <a:p>
            <a:fld id="{2BE3E7F1-001B-4A46-B0B9-D260F36ECB90}" type="datetimeFigureOut">
              <a:rPr lang="en-GB" smtClean="0"/>
              <a:t>28/02/2024</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82000"/>
                  </a:schemeClr>
                </a:solidFill>
              </a:defRPr>
            </a:lvl1pPr>
          </a:lstStyle>
          <a:p>
            <a:fld id="{E65ECF55-FB39-4D26-989E-F7393C481D1A}" type="slidenum">
              <a:rPr lang="en-GB" smtClean="0"/>
              <a:t>‹#›</a:t>
            </a:fld>
            <a:endParaRPr lang="en-GB"/>
          </a:p>
        </p:txBody>
      </p:sp>
    </p:spTree>
    <p:extLst>
      <p:ext uri="{BB962C8B-B14F-4D97-AF65-F5344CB8AC3E}">
        <p14:creationId xmlns:p14="http://schemas.microsoft.com/office/powerpoint/2010/main" val="4275050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20.png"/><Relationship Id="rId21" Type="http://schemas.openxmlformats.org/officeDocument/2006/relationships/image" Target="../media/image37.png"/><Relationship Id="rId34" Type="http://schemas.openxmlformats.org/officeDocument/2006/relationships/image" Target="../media/image50.png"/><Relationship Id="rId7" Type="http://schemas.openxmlformats.org/officeDocument/2006/relationships/image" Target="../media/image24.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2" Type="http://schemas.openxmlformats.org/officeDocument/2006/relationships/notesSlide" Target="../notesSlides/notesSlide1.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5"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60.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3A4A6E-D290-C668-AD12-8C6D64028032}"/>
              </a:ext>
            </a:extLst>
          </p:cNvPr>
          <p:cNvSpPr txBox="1"/>
          <p:nvPr/>
        </p:nvSpPr>
        <p:spPr>
          <a:xfrm>
            <a:off x="-69764" y="0"/>
            <a:ext cx="1559977" cy="7555915"/>
          </a:xfrm>
          <a:prstGeom prst="rect">
            <a:avLst/>
          </a:prstGeom>
          <a:noFill/>
        </p:spPr>
        <p:txBody>
          <a:bodyPr wrap="square" rtlCol="0">
            <a:spAutoFit/>
          </a:bodyPr>
          <a:lstStyle/>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Dot Product: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elementwise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multiplic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 Product: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x q = (for 3d vectors): make an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ijk</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in a 3x3 matrix, other two rows are p and q, and find the determinant.</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any two vectors: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x v = -v x u</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property:</a:t>
            </a:r>
            <a:r>
              <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cross between two vectors is perpendicular to both.</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Outer/inner surface normal: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normal which points out/in of the surface. We compute it by finding the normal and then seeing if the angle between it. Acute – inner; obtuse outer.</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Transformations and Projections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Low level primitives,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setPixel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drawLine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 device-specific pixel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renderrng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device independency. Graphics APIs provide this uniformity: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World Coordinate System: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render a window, and then everything within it, and don’t render anything else. We do this like so:</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Normalisation: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 a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view window corners.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Translate world coordinates to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coordinates:</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rearrange and simplify this as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Y</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CY</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 where A, B, C, D are constants from discovered values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xmin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xmin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Polygon Rendering: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Graphics apps often use scenes built out of planar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polyhedra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3D objects whose faces are all planar polygons. To represent these we use: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Numerical data – 3D coords of vertices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Topological data – what’s connected to what (index 0 – representing the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face: (0, 1, 3) – suggests the face has vertices (0, 1, 3)).</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Projections</a:t>
            </a:r>
          </a:p>
          <a:p>
            <a:r>
              <a:rPr lang="en-GB" sz="500" b="1" kern="5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Orthogonal Projection: </a:t>
            </a:r>
            <a:endParaRPr lang="en-GB" sz="500" kern="5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Viewpoint is at Z = -inf, plane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z =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all projectors have same direction d = (0, 0, -1)</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projection line has equation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v + </a:t>
            </a:r>
            <a:r>
              <a:rPr lang="el-GR"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p>
          <a:p>
            <a:r>
              <a:rPr lang="en-GB" sz="500" kern="5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Calculating the orthogonal projection: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Substitute d = (0, 0, -1)</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into the projector vector equation: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v + </a:t>
            </a:r>
            <a:r>
              <a:rPr lang="el-GR"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This gives us cartesian equations for each component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μ Since the plane of projection z =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projected location on the screen is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just take the 3D x &amp; y components.</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projection is fine when we aren’t concerned with depth, but for applications like Games, we are and thus we use the </a:t>
            </a:r>
            <a:r>
              <a:rPr lang="en-GB" sz="500" b="1"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Perspective Projection</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Perspective Projection</a:t>
            </a: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we use an idea of Z distance to encode depth.</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fV</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fV</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example: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(10 10 10), z = 5.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Perspective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 = z. So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 10/10 = 5.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 10/10 = 5. Thus, point is (5, 5, 5).</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Orthographic: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 10, 0) (take x &amp; y).</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Transformations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make Graphics Scenes easy to draw, set viewpoint at the origin, and the z-axis as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particular, ALWAYS translate things to the origin and do the transformation there, and then bring them back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Scaling: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scale by 2):</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Translation: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homogenous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coords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4</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acts as a scaler). Trans-</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a, b, c in dimensions x, y, z respectively:</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translate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homogenous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coords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cartesian, take the x, y, z components but divide them by </a:t>
            </a:r>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Affine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Transformations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transformations that preserve parallel lines.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Transformations comp-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osed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scaling, rotation and translation are affine.</a:t>
            </a:r>
          </a:p>
        </p:txBody>
      </p:sp>
      <p:pic>
        <p:nvPicPr>
          <p:cNvPr id="1028" name="Picture 4">
            <a:extLst>
              <a:ext uri="{FF2B5EF4-FFF2-40B4-BE49-F238E27FC236}">
                <a16:creationId xmlns:a16="http://schemas.microsoft.com/office/drawing/2014/main" id="{765051FE-3794-8CCC-BED9-9AA96FA27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3195"/>
            <a:ext cx="1190626" cy="1826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C8F41B8-D4A7-2306-47C3-9B1C6778A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90006"/>
            <a:ext cx="1172265" cy="91436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4C3BF4EE-2C43-58B1-0BB8-9206E9C940BE}"/>
              </a:ext>
            </a:extLst>
          </p:cNvPr>
          <p:cNvPicPr>
            <a:picLocks noChangeAspect="1"/>
          </p:cNvPicPr>
          <p:nvPr/>
        </p:nvPicPr>
        <p:blipFill>
          <a:blip r:embed="rId4"/>
          <a:stretch>
            <a:fillRect/>
          </a:stretch>
        </p:blipFill>
        <p:spPr>
          <a:xfrm>
            <a:off x="0" y="6001492"/>
            <a:ext cx="1172265" cy="374740"/>
          </a:xfrm>
          <a:prstGeom prst="rect">
            <a:avLst/>
          </a:prstGeom>
        </p:spPr>
      </p:pic>
      <p:pic>
        <p:nvPicPr>
          <p:cNvPr id="20" name="Picture 19">
            <a:extLst>
              <a:ext uri="{FF2B5EF4-FFF2-40B4-BE49-F238E27FC236}">
                <a16:creationId xmlns:a16="http://schemas.microsoft.com/office/drawing/2014/main" id="{FDAE2C78-34E0-633B-A547-18198F59AEEE}"/>
              </a:ext>
            </a:extLst>
          </p:cNvPr>
          <p:cNvPicPr>
            <a:picLocks noChangeAspect="1"/>
          </p:cNvPicPr>
          <p:nvPr/>
        </p:nvPicPr>
        <p:blipFill rotWithShape="1">
          <a:blip r:embed="rId5"/>
          <a:srcRect t="6717" b="7720"/>
          <a:stretch/>
        </p:blipFill>
        <p:spPr>
          <a:xfrm>
            <a:off x="45588" y="6607175"/>
            <a:ext cx="959379" cy="320675"/>
          </a:xfrm>
          <a:prstGeom prst="rect">
            <a:avLst/>
          </a:prstGeom>
        </p:spPr>
      </p:pic>
      <p:sp>
        <p:nvSpPr>
          <p:cNvPr id="21" name="TextBox 20">
            <a:extLst>
              <a:ext uri="{FF2B5EF4-FFF2-40B4-BE49-F238E27FC236}">
                <a16:creationId xmlns:a16="http://schemas.microsoft.com/office/drawing/2014/main" id="{B093CF0A-F328-BC7E-E910-25963CAE1C78}"/>
              </a:ext>
            </a:extLst>
          </p:cNvPr>
          <p:cNvSpPr txBox="1"/>
          <p:nvPr/>
        </p:nvSpPr>
        <p:spPr>
          <a:xfrm>
            <a:off x="1315503" y="-33338"/>
            <a:ext cx="1559977" cy="7471276"/>
          </a:xfrm>
          <a:prstGeom prst="rect">
            <a:avLst/>
          </a:prstGeom>
          <a:noFill/>
        </p:spPr>
        <p:txBody>
          <a:bodyPr wrap="square" rtlCol="0">
            <a:spAutoFit/>
          </a:bodyPr>
          <a:lstStyle/>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Composite Transformations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want to make an object centred at the origin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big and put its new centre at (5, 5, 20), first scale then translate. Note: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MatMul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commutative!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Rotations: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an angle, and the axis about which we rotate. </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Left hand rule! Rotations anticlockwise!</a:t>
            </a:r>
          </a:p>
          <a:p>
            <a:endPar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transfor</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mation</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shown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easily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invertible.</a:t>
            </a: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7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Animation Transformations: Flying Sequences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Flying Animations, we must move the viewpoint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around the screen, requiring change of origin: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the required viewpoint as C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Required view direction as d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required transformation has 3 steps: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Translate Point C towards the viewpoint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(translate by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make translation mat A.</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Rotate about y until d is in the y-z plane: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v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usually treat 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vertical, and thus do this rotation first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Rotate about x until d points along z axis: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v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 |d|, 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overall transformation matrix: T = CBA.</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QN: Rotation about a general line: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Achieved by:</a:t>
            </a:r>
          </a:p>
          <a:p>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Making the line of rotation one of the Cartesian axes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Doing the rotation (about the chosen axis)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Restoring the line to its original place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results in T = A</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CBA</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shrinking can be done similarly: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Move the object to the origin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Apply the scaling matrix</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Move the object back</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A</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 CBA</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replace the middle bit with the composite transformations we want to do; CBA is the matrix taking us to the origin, inverse takes us back.</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Spaces: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Space: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local coordinate system of an object.  Defines geometry of objects for transforming</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World/Model 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Global coordinate system encompassing all objects, providing a reference of space between objects allowing for the positioning and orienting of them, and for transforming them.</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View/Camera 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coordinate system relative to the viewpoint / camera of the 3D scene. Defines the perspective from which we view the scene allowing for transformations mimicking movement and orientation</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 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final space on which the image is broadcast; the coordinate system mapping the 3D scene to a 2D flat image screen. Rendering and perspective effects and depth perception is done</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Projection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 and drawing usually comes after the (world/object space) transformations.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Orthographic Projection Matrix:</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canonical orthographic projection, drop z coord (including for homogenous coordinates).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Perspective Projection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homogenous coordinates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also do it with Mat Multiplication.</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Normalise by just dividing the final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4</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Matrices are singular. Can’t invert which makes sense – you can’t recover a 3D scene from a 2D image of it!</a:t>
            </a:r>
          </a:p>
          <a:p>
            <a:r>
              <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if something is outer surface normal: find a normal, then find the angle between it and a point on the surface. Outer=</a:t>
            </a:r>
            <a:r>
              <a:rPr lang="en-GB" sz="500"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deg</a:t>
            </a:r>
            <a:r>
              <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&gt;90</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34" name="Picture 10">
            <a:extLst>
              <a:ext uri="{FF2B5EF4-FFF2-40B4-BE49-F238E27FC236}">
                <a16:creationId xmlns:a16="http://schemas.microsoft.com/office/drawing/2014/main" id="{F9871FF7-F31A-037F-73AD-902F88FBF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409" y="486357"/>
            <a:ext cx="916658" cy="10416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F19E3E6E-B15A-82B9-B82B-D91290BBCEB1}"/>
              </a:ext>
            </a:extLst>
          </p:cNvPr>
          <p:cNvPicPr>
            <a:picLocks noChangeAspect="1"/>
          </p:cNvPicPr>
          <p:nvPr/>
        </p:nvPicPr>
        <p:blipFill>
          <a:blip r:embed="rId7"/>
          <a:stretch>
            <a:fillRect/>
          </a:stretch>
        </p:blipFill>
        <p:spPr>
          <a:xfrm>
            <a:off x="1409569" y="2383367"/>
            <a:ext cx="1367498" cy="280236"/>
          </a:xfrm>
          <a:prstGeom prst="rect">
            <a:avLst/>
          </a:prstGeom>
        </p:spPr>
      </p:pic>
      <p:pic>
        <p:nvPicPr>
          <p:cNvPr id="25" name="Picture 24">
            <a:extLst>
              <a:ext uri="{FF2B5EF4-FFF2-40B4-BE49-F238E27FC236}">
                <a16:creationId xmlns:a16="http://schemas.microsoft.com/office/drawing/2014/main" id="{00BE6A3C-FDB9-148E-4C77-88BD9D818A5C}"/>
              </a:ext>
            </a:extLst>
          </p:cNvPr>
          <p:cNvPicPr>
            <a:picLocks noChangeAspect="1"/>
          </p:cNvPicPr>
          <p:nvPr/>
        </p:nvPicPr>
        <p:blipFill>
          <a:blip r:embed="rId8"/>
          <a:stretch>
            <a:fillRect/>
          </a:stretch>
        </p:blipFill>
        <p:spPr>
          <a:xfrm>
            <a:off x="1354568" y="3088714"/>
            <a:ext cx="1477500" cy="280236"/>
          </a:xfrm>
          <a:prstGeom prst="rect">
            <a:avLst/>
          </a:prstGeom>
        </p:spPr>
      </p:pic>
      <p:pic>
        <p:nvPicPr>
          <p:cNvPr id="1036" name="Picture 12">
            <a:extLst>
              <a:ext uri="{FF2B5EF4-FFF2-40B4-BE49-F238E27FC236}">
                <a16:creationId xmlns:a16="http://schemas.microsoft.com/office/drawing/2014/main" id="{F19D59B7-0931-2A82-AA35-A4266C7C2E6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072" t="2095" b="55313"/>
          <a:stretch/>
        </p:blipFill>
        <p:spPr bwMode="auto">
          <a:xfrm>
            <a:off x="1315734" y="6353460"/>
            <a:ext cx="817905" cy="3737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a:extLst>
              <a:ext uri="{FF2B5EF4-FFF2-40B4-BE49-F238E27FC236}">
                <a16:creationId xmlns:a16="http://schemas.microsoft.com/office/drawing/2014/main" id="{44D22821-4E9D-D9DA-7F12-9BDCB338CC5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157" t="55015" r="6284" b="2392"/>
          <a:stretch/>
        </p:blipFill>
        <p:spPr bwMode="auto">
          <a:xfrm>
            <a:off x="2133639" y="6337207"/>
            <a:ext cx="670529" cy="35480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C02F8D8-88D6-E5AD-00BE-5A9B22EA9D04}"/>
              </a:ext>
            </a:extLst>
          </p:cNvPr>
          <p:cNvSpPr txBox="1"/>
          <p:nvPr/>
        </p:nvSpPr>
        <p:spPr>
          <a:xfrm>
            <a:off x="2754200" y="-33338"/>
            <a:ext cx="1559977" cy="7555915"/>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Structure and Characteristics of a Transformation Matrix</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Types of Homogenous Coordinate:</a:t>
            </a:r>
          </a:p>
          <a:p>
            <a:r>
              <a:rPr lang="en-GB" sz="50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Position Vectors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z s]T(4</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can be normalised to cartesian)</a:t>
            </a:r>
          </a:p>
          <a:p>
            <a:r>
              <a:rPr lang="en-GB" sz="500" b="1" kern="5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Direction vectors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z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(Direction &amp; Mag)</a:t>
            </a:r>
          </a:p>
          <a:p>
            <a:r>
              <a:rPr lang="en-GB" sz="500" kern="500" spc="-50" dirty="0" err="1">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=midpoint (as 4</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Transformation Mats have bottom row [0 0 0 1]</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Columns of a transformation matrix are 3 direction vectors and 1 position vector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Direction vectors in the trans mat are not affected by translation; position vectors are displaced equally.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don’t shear, the three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three direction vectors represent the transformed x, y and z axis respectively. The final column represents the transformed origin.</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view direction d and location C we can compute the matrix that moves the scene to that coordinate system by using dot products as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projs</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Dot Product: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u = |p||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u is a unit vector then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 cos θ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u is along a coordinate axis then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ordinate of p in the direction of u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far along p goes across axis u).</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change of axis can thus be represented as projections using dot products:</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new origin with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 and axis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point P in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axis system:</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(P-C)·u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(P-C)·v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(P-C)·z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C·z</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matrix form to transform to a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 axis/space:</a:t>
            </a: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Camera Pos was neg last col!)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now get to control vertical too, assume the v direction is vertical and constrain it in the software to point upwards.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QN: Drawing Flying Scenes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viewpoint C,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 need to find the trans mat for the canonical view: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vectors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 is direction of new z-axis;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 = d / |d|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We can write u in terms of a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horiz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u=p/|p|</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it has no vertical.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can write q in terms of a vertical v: v=q/|q|</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THIS: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4 unknowns: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q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 p x q</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Doing this yields: p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since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we know what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we simply just solve those two linear equations for q. Then we form the final transformation mat as above in 2.3</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Clipping: eliminate things outside of the view frustrum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could clip at various points:</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the perspective transform in 3D Space: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the equation of 6 planes of the bounding box. Natural, avoids degenerate cases.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homogeneous coordinates after projection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Before perspective divide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cartesianization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so we have 4D space, with w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Camera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the transformed 3D screen space after perspective division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 objects in the plane of the camera</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Halfspace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one of two portions of a plane after it’s been divided by a geometric line.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2D plane equation of a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halfspace</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Ax+By+C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3D plane equation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Ax+By+Cz+D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links to homogenous coords, consider the vector H=(A,B,C,D). Each point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x,y,z,w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an infinite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equivalent homogenous points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sx,sy,sz,sw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similarly we have infinite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H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SB…)</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Calculating Point to Plane Distance: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Scale H to normalise s.t: A</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the distance d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projects d onto the plane normal 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is signed, positive -&gt; inside clipping plane, neg not.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Normalising isn’t needed but it is good practice.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Clipping w.r.t the View Frustum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test point p against each of the 6 planes.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H, if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cull.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defining the closest face of the near plane’s bottom left point as (left, bottom, near), and the top right as (right, top, near), we can define the entire set of plane normal in terms of this: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to get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bottom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(normal of bottom plane): cross two points on it: (l b n) x (r b n) =&gt; since r-l = 1; we get (0, n, -b, 1)</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homogenous terms.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the end: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near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1 –near)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0 -1 far)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bottom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near –bottom 0)</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–near top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left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(-near 0 left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right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(near 0 –right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p:txBody>
      </p:sp>
      <p:pic>
        <p:nvPicPr>
          <p:cNvPr id="3" name="Picture 2">
            <a:extLst>
              <a:ext uri="{FF2B5EF4-FFF2-40B4-BE49-F238E27FC236}">
                <a16:creationId xmlns:a16="http://schemas.microsoft.com/office/drawing/2014/main" id="{825C1657-4FC1-59C2-C850-14604C73976B}"/>
              </a:ext>
            </a:extLst>
          </p:cNvPr>
          <p:cNvPicPr>
            <a:picLocks noChangeAspect="1"/>
          </p:cNvPicPr>
          <p:nvPr/>
        </p:nvPicPr>
        <p:blipFill>
          <a:blip r:embed="rId10"/>
          <a:stretch>
            <a:fillRect/>
          </a:stretch>
        </p:blipFill>
        <p:spPr>
          <a:xfrm>
            <a:off x="2776364" y="2383367"/>
            <a:ext cx="1477501" cy="410590"/>
          </a:xfrm>
          <a:prstGeom prst="rect">
            <a:avLst/>
          </a:prstGeom>
        </p:spPr>
      </p:pic>
      <p:sp>
        <p:nvSpPr>
          <p:cNvPr id="4" name="TextBox 3">
            <a:extLst>
              <a:ext uri="{FF2B5EF4-FFF2-40B4-BE49-F238E27FC236}">
                <a16:creationId xmlns:a16="http://schemas.microsoft.com/office/drawing/2014/main" id="{19B8641E-15DF-7D51-B03A-FC2F3B57BB5C}"/>
              </a:ext>
            </a:extLst>
          </p:cNvPr>
          <p:cNvSpPr txBox="1"/>
          <p:nvPr/>
        </p:nvSpPr>
        <p:spPr>
          <a:xfrm>
            <a:off x="4154749" y="-33338"/>
            <a:ext cx="1559977" cy="7631320"/>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3.2) Clipping Line Segments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L(u)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this equal to the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find intersection: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any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the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Select intersection point 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Choose any v on the plane, thus: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 = 0, so n(up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Solve this for u</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clip the line below or above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Clipping cases: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 – the start of the line, q - end</a:t>
            </a:r>
            <a:b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clip q to the plane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clip p to the plane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don’t clip, it’s fully in the plane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clip out, it’s not in the plane at all</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type of clipping can be done in any 3D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just a frustum. However, it’s harder for concave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objs</a:t>
            </a:r>
            <a:endPar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3.3) Clipping with Convex Objects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Convex Object: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shape for which any line joining two boundary points is fully within the obj. AKA: the intersection of two planar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halfspaces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Testing if an object is convex:</a:t>
            </a:r>
            <a:b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convex = true; for each face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plane equation of face: F(</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x,y,z</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choose a point on the object (x</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on face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all other object points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(sign(F(</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sign(F(x</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convex=false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#F(point) just works out the planar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that pt.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Works as all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points lie on one side of the face.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Testing containment within an object:</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test point =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 true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face of the convex object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plane equation of face: F(x, y, z) = 0</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choose an object point (x</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on the face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(sign F(</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sign F(x</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00" kern="500" spc="-50" baseline="-2500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 false;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efficency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should store the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faces for efficiency, and use a vector dot product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test instead: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is inside a face if: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 is acute,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cosθ</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and n . (P-A) &gt; 0, A is a point on the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face.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to take cross products tip to tail!</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3.4) Clipping with Concave Objects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the ray containment test: fire a ray,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intersections odd: we are inside the object.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Ray = R = 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 &gt; 0.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the 2D case: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Choose easy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line segments and solve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v and u.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&gt; 0, 0 &lt;= v &lt;=1 means it’s a valid intersection.</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3D: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the intersection of the ray with the plane of each face. If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 positive part (u&gt;0) check whether that intersection point is within face.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3.4.1) Clipping (of lines) to concave volumes: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every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the line to be clipped with the volume.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This divides the line into one or more segments. 3) Test a point on the first segment for containment. 4) Adjacent segments will alternate inside and out.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also split a concave volume into convex parts, we then apply tests for each convex chunk.</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Graphics Pipelines, APIs and Programming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is imperative – we emit drawing commands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 sends commands to -&gt; Geometry which sends primitives to -&gt; Rasterization which sends fragments to -&gt; Frame Buffer -&gt; Display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Real time graphics is expensive and based 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Rasterization of primitives: points, lines,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Implemented in hardware with APIs like OpenGL.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program parts of that pipeline.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point in space defining geometry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Fragment: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Sample made during rasterization, we merge multiple of them to form Display Pixels.</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Application Stage</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everything: generates render area in OS, data structures (to represent the scene/view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frust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acceleration (k-d tree)), input event handlers, utils.</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 a teapot with faces with vertices.</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Geometry Stage (GS)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Vertex Processing (programmable) -&gt; Clipping -&gt; Projection (map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clipspace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coords to the view plane)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Viewport Transform (maps resolution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normalised device coords to a rectangular window in the framebuffer – the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viewport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Stages of the GS:</a:t>
            </a:r>
          </a:p>
          <a:p>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Input vertex stream composed of </a:t>
            </a:r>
            <a:r>
              <a:rPr lang="en-GB" sz="49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attrs</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9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9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color</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transformed into stream of vertices mapped onto screen using their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clipspace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homogenous coords, and extra user defined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attrs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color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coords) by the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vertex shader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Vertices are post processed: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space input vertex coords are put into world space using a model matrix,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view mat,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clipspace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 and these are the outputted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coords from the GS.</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ModelView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 takes from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MVP mat takes from input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output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clipspace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Geometry shaders are an optional intermediate between Frag and Vert shaders. Has knowledge of primitives it works on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vertex/</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info. Can emit its own primitives: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drawing growing plants.</a:t>
            </a:r>
          </a:p>
        </p:txBody>
      </p:sp>
      <p:sp>
        <p:nvSpPr>
          <p:cNvPr id="2" name="TextBox 1">
            <a:extLst>
              <a:ext uri="{FF2B5EF4-FFF2-40B4-BE49-F238E27FC236}">
                <a16:creationId xmlns:a16="http://schemas.microsoft.com/office/drawing/2014/main" id="{643ADD4B-011D-D8A3-3663-7817D93BB949}"/>
              </a:ext>
            </a:extLst>
          </p:cNvPr>
          <p:cNvSpPr txBox="1"/>
          <p:nvPr/>
        </p:nvSpPr>
        <p:spPr>
          <a:xfrm>
            <a:off x="5511967" y="-60855"/>
            <a:ext cx="1559977" cy="7640553"/>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 Rasterization Stage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Primitive Assembly (Fixed):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Backspace Culling, setup primitives for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traversal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Primitive Traversal (Fixed):</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Sampling (reading triangles as frags) to produce samples. Multiple Frags merge to form pixels.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Interpolation of vertex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attrs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(depth, colour). Interpolation depends on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rules – we can just colour the wireframe or also interpolate the inside.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Fragment Shading (Programmable):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fragment colours applying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lighting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Fragment Merging (Fixed):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frags, compute pixel cols. Since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frags cover a pixel, blend for final col. Resolve visibility.</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4.4) Display Stage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Digital Scan out, HDMI encryption.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Format: RGBA, with 16/32/64 bit FPs. Double or Single Buffered (use one buffer to read from and display – buffers are good as we want to produce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60 completed fps, not display the images as they form), quad buffer stereo if 2 views.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Geometry processing is per vertex, transformation and lighting. Complex FP OPs. Millions of vertices per second. Fragment processing is per frag – colour blending, texture combining. Simpler FP OPs, billions of frags/second.</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4.5) Architecture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Graphics hardware are shared resources. From the program, in layers (but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communic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goes both ways):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 Mode Driver – preps CMD buffers for hardware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Graphics Kernel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Subsys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sched access to hardware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 Mode Driver – submit CMD buffs to hardware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now have a unified shader model – a unified ALU with the same ISA and capabilities for all shader type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IEEE-754; Geometry Shader can write to memory, stream output. Allows multiple geometry passes.</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4.6) Graphics APIs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is a low-level API that is cross-language and cross platform for rendering 2D and 3D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graphics.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Lots and lots of others – declarative models.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in more detail: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is not a library, it is a low level API Spec. Defines an abstract renderer, and the functions to use it. Draws commands immediately – no concept of permanence, it’s a state machine.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programs: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Render Window (context providing libraries - glut, Qt, browser SDKs)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Setup&amp;init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functions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vport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trform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file I/O)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Frame generation (update/rendering functions) - defines what happens every frame.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#include &lt;GL/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types: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GLFloat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Glint,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GLenum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oriented.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instances have names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uints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commands work on targets (that have an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bound to it). Targets  types,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cmds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methods.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Concepts:</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Context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OpenGL Instance. Processes can have many contexts. Threads only have one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current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context, each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cur.context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cur in 1 thread.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Operations occur in the current context.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Resources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sources of input, sinks for output. Buffers (linear mem chunks), images (1/2/3D texel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input for texture sampling), state objects.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Buffers: store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unformatted mem (vertex data,</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from images) allocated by the context.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bind them to the context: </a:t>
            </a:r>
          </a:p>
          <a:p>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void </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glBindBuffer</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enum</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target, unit </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bufferName</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void </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glBufferStorage</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immut</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stream in the data)</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glGenBuffers</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&amp;</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my_buff</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req. n unused </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names</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glBindBuffer</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 </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my_buff</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creates buff with NAME</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glBufferStorage</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 …)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stores data in the buffer</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glBindBuffer</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 0)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unbind the buffer</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glDrawArrays</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 0, 33)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draw content of type from start </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idx</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with 33 </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Types: GL_ POINTS/LINES/etc…</a:t>
            </a:r>
          </a:p>
          <a:p>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glDeleteBuffers</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&amp;</a:t>
            </a:r>
            <a:r>
              <a:rPr lang="en-GB" sz="45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my_buff</a:t>
            </a:r>
            <a:r>
              <a:rPr lang="en-GB" sz="45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del buff, free </a:t>
            </a:r>
            <a:r>
              <a:rPr lang="en-GB" sz="45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resourc</a:t>
            </a:r>
            <a:r>
              <a:rPr lang="en-GB" sz="45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Triangles verts are stored in counterclockwise order.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 strips – formed of many triangles, store in alternating fashion: t1: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counterclock</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t2: clock,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setting up the pipeline we make a draw call:</a:t>
            </a:r>
          </a:p>
          <a:p>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glBegin</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(GL_TRIANGLE_STRIP);</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glColor3f(0.0, 1.0, 0.0);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colour state</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glVertex3f(1.0, 0.0, 0.0);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vertex index</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glEnd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glVertex3fv -&gt; 3 parts, float, omit v for scalar form.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have commands to load textures into mem.</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OpenGL 4: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faster, more efficient but not fixed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graphic ops. All apps must use shaders and buffers.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steps: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create shader prog, create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load data into it, link data locations with shader vars, render.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Shader Objects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parts of our pipeline, vertex, frag shader. Basically what we wrote for our CWs.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Program Object: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whole pipeline. Shader objects linked at runtime.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Extra types: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float, int, bool, vec4, mat4, sampler2D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access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like v[1],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v.xyzw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v.rgba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etc..</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Qualifiers: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out, uniform.</a:t>
            </a:r>
          </a:p>
          <a:p>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Builtin</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Vars: </a:t>
            </a:r>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gl_vertexID</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gl_Position</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(in/out </a:t>
            </a:r>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v.shader</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gl_fragCoord</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gl_fragColour</a:t>
            </a:r>
            <a:r>
              <a:rPr lang="en-GB" sz="48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(in/out from frag shader).	</a:t>
            </a:r>
          </a:p>
        </p:txBody>
      </p:sp>
      <p:sp>
        <p:nvSpPr>
          <p:cNvPr id="6" name="TextBox 5">
            <a:extLst>
              <a:ext uri="{FF2B5EF4-FFF2-40B4-BE49-F238E27FC236}">
                <a16:creationId xmlns:a16="http://schemas.microsoft.com/office/drawing/2014/main" id="{E0544A32-AC73-6779-4C1F-762B3E75B3C6}"/>
              </a:ext>
            </a:extLst>
          </p:cNvPr>
          <p:cNvSpPr txBox="1"/>
          <p:nvPr/>
        </p:nvSpPr>
        <p:spPr>
          <a:xfrm>
            <a:off x="6912516" y="-31221"/>
            <a:ext cx="1559977" cy="7709803"/>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Illumination and Shading (Local Lighting)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modelling transform, before viewing transform.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looking at an object we see the light it reflects, determined by: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obj.pos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relative to light, surface normal, reflectivity of the surface. Light  Photons.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Formulae: 1) Photon Energy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6.63*10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-34</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Js, c = 3 * 10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m/s, λ = wavelength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Energy of n Photons: </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Radiation Flux (energy/unit time): </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Radiance –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radiant flux per unit solid angle per unit projected area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(number of photons per time at a small area in a particular direction):</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L(w)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 /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dAdw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(watt / meter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steradian)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Irradiance  - differential flux on a differential area:</a:t>
            </a:r>
          </a:p>
          <a:p>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dΦ</a:t>
            </a:r>
            <a:r>
              <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a:t>
            </a:r>
            <a:r>
              <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units</a:t>
            </a:r>
            <a:r>
              <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Watt/meter</a:t>
            </a:r>
            <a:r>
              <a:rPr lang="de-DE"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de-DE"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BRDF: </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Bidirectional</a:t>
            </a:r>
            <a:r>
              <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Reflectance</a:t>
            </a:r>
            <a:r>
              <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Distribution </a:t>
            </a:r>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a:t>
            </a:r>
            <a:endPar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Reflectance -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fraction of incident flux that is reflected:</a:t>
            </a:r>
            <a:endParaRPr lang="de-DE"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de-DE"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BRDF:</a:t>
            </a:r>
            <a:r>
              <a:rPr lang="de-DE" sz="50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de-DE"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de-DE"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b="1" kern="5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b="1" kern="5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sterad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de-DE"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Isotropic BRDF: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rotating along the surface norm doesn’t change reflectance: </a:t>
            </a:r>
            <a:r>
              <a:rPr lang="de-DE" sz="50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de-DE"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de-DE"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b="1" kern="5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b="1" kern="5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φ</a:t>
            </a:r>
            <a:r>
              <a:rPr lang="en-GB" sz="50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Anisotropic: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Rotating along DOES change it – for objects with strongly oriented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microgeom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fur, cloth, hair, brushed metals.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BRDF Properties: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BSSRDFs: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Bidirection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Scattering-Surface DFs: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Produces a better visual scene. Does this by allowing the light ray to pierce the surface, and reflect and refract off in there. More complex.</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Computing Reflected Radiance: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Continuous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version:</a:t>
            </a: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Discrete with n point light sources:</a:t>
            </a: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Ideal Surface Reflectance:</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the surface reflects equally in all directions.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 agnostic. Only for very matte materials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we can pull the BRDF out if the integral, which gives us the integral of the derivative of E</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given the continuous formula above we get:</a:t>
            </a:r>
          </a:p>
          <a:p>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i="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i="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i="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i="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i="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l) </a:t>
            </a:r>
            <a:r>
              <a:rPr lang="el-GR"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i="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a:t>
            </a:r>
            <a:r>
              <a:rPr lang="el-GR"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i="1"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diffuse reflection coefficient, n is the surface normal, l is the light direction.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n and l face away from each other the angle exceeds 90 and it is negative. Thus, we need to use max((n*l), 0), to clamp the result.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all vectors point to outside of the surface!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5.2) Ideal Specular Reflectance:</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the reflection is only at the mirror angle.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 dependent. Example: mirrors, polished metals.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incoming ray, the surface normal, and the reflected ray all lie in a common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surface normal n, incident ray I, and reflected ray r.</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light reflectance depends on the angle between the ideal reflection direction and viewer direction a:</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specular reflection coefficient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 specular reflection exponent (shininess)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q:1 - rough, 10 - glossy, 100 – shiny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r = 2(n . l)n – l, so our formula:</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truth, in the real world, objects are part specular, part diffuse.</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Phong’s Model composes diffuse and specular lighting,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along with an ambient term as a hack to approximate global illumination to produce a local lighting model!</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 name="Picture 9">
            <a:extLst>
              <a:ext uri="{FF2B5EF4-FFF2-40B4-BE49-F238E27FC236}">
                <a16:creationId xmlns:a16="http://schemas.microsoft.com/office/drawing/2014/main" id="{A761EAD6-5C81-4048-ECF7-4142609A37D7}"/>
              </a:ext>
            </a:extLst>
          </p:cNvPr>
          <p:cNvPicPr>
            <a:picLocks noChangeAspect="1"/>
          </p:cNvPicPr>
          <p:nvPr/>
        </p:nvPicPr>
        <p:blipFill>
          <a:blip r:embed="rId11"/>
          <a:stretch>
            <a:fillRect/>
          </a:stretch>
        </p:blipFill>
        <p:spPr>
          <a:xfrm>
            <a:off x="6993995" y="1915862"/>
            <a:ext cx="1229735" cy="672800"/>
          </a:xfrm>
          <a:prstGeom prst="rect">
            <a:avLst/>
          </a:prstGeom>
        </p:spPr>
      </p:pic>
      <p:pic>
        <p:nvPicPr>
          <p:cNvPr id="12" name="Picture 11">
            <a:extLst>
              <a:ext uri="{FF2B5EF4-FFF2-40B4-BE49-F238E27FC236}">
                <a16:creationId xmlns:a16="http://schemas.microsoft.com/office/drawing/2014/main" id="{137E42E0-9754-B797-D04A-6C9B7CDC9B2B}"/>
              </a:ext>
            </a:extLst>
          </p:cNvPr>
          <p:cNvPicPr>
            <a:picLocks noChangeAspect="1"/>
          </p:cNvPicPr>
          <p:nvPr/>
        </p:nvPicPr>
        <p:blipFill rotWithShape="1">
          <a:blip r:embed="rId12"/>
          <a:srcRect t="1" r="37865" b="53981"/>
          <a:stretch/>
        </p:blipFill>
        <p:spPr>
          <a:xfrm>
            <a:off x="7374912" y="2982272"/>
            <a:ext cx="894822" cy="154524"/>
          </a:xfrm>
          <a:prstGeom prst="rect">
            <a:avLst/>
          </a:prstGeom>
        </p:spPr>
      </p:pic>
      <p:pic>
        <p:nvPicPr>
          <p:cNvPr id="13" name="Picture 12">
            <a:extLst>
              <a:ext uri="{FF2B5EF4-FFF2-40B4-BE49-F238E27FC236}">
                <a16:creationId xmlns:a16="http://schemas.microsoft.com/office/drawing/2014/main" id="{56A53AD5-AD4F-F687-405A-551883F5F24A}"/>
              </a:ext>
            </a:extLst>
          </p:cNvPr>
          <p:cNvPicPr>
            <a:picLocks noChangeAspect="1"/>
          </p:cNvPicPr>
          <p:nvPr/>
        </p:nvPicPr>
        <p:blipFill rotWithShape="1">
          <a:blip r:embed="rId12"/>
          <a:srcRect t="53983"/>
          <a:stretch/>
        </p:blipFill>
        <p:spPr>
          <a:xfrm>
            <a:off x="7160746" y="3136796"/>
            <a:ext cx="1108988" cy="118994"/>
          </a:xfrm>
          <a:prstGeom prst="rect">
            <a:avLst/>
          </a:prstGeom>
        </p:spPr>
      </p:pic>
      <p:pic>
        <p:nvPicPr>
          <p:cNvPr id="15" name="Picture 14">
            <a:extLst>
              <a:ext uri="{FF2B5EF4-FFF2-40B4-BE49-F238E27FC236}">
                <a16:creationId xmlns:a16="http://schemas.microsoft.com/office/drawing/2014/main" id="{FEBD5679-6E5F-51CD-B048-81F372EBE548}"/>
              </a:ext>
            </a:extLst>
          </p:cNvPr>
          <p:cNvPicPr>
            <a:picLocks noChangeAspect="1"/>
          </p:cNvPicPr>
          <p:nvPr/>
        </p:nvPicPr>
        <p:blipFill rotWithShape="1">
          <a:blip r:embed="rId13"/>
          <a:srcRect l="2326" r="-1"/>
          <a:stretch/>
        </p:blipFill>
        <p:spPr>
          <a:xfrm>
            <a:off x="7071944" y="3368950"/>
            <a:ext cx="852955" cy="426370"/>
          </a:xfrm>
          <a:prstGeom prst="rect">
            <a:avLst/>
          </a:prstGeom>
        </p:spPr>
      </p:pic>
      <p:pic>
        <p:nvPicPr>
          <p:cNvPr id="16" name="Picture 4">
            <a:extLst>
              <a:ext uri="{FF2B5EF4-FFF2-40B4-BE49-F238E27FC236}">
                <a16:creationId xmlns:a16="http://schemas.microsoft.com/office/drawing/2014/main" id="{E424D016-D95D-3B12-DE93-D1AB46A6A28F}"/>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731" t="18936" r="14735" b="11487"/>
          <a:stretch/>
        </p:blipFill>
        <p:spPr bwMode="auto">
          <a:xfrm>
            <a:off x="7001380" y="5733006"/>
            <a:ext cx="1349833" cy="6204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91941876-39AE-C164-6CE7-2DD3C21DCF73}"/>
              </a:ext>
            </a:extLst>
          </p:cNvPr>
          <p:cNvPicPr>
            <a:picLocks noChangeAspect="1"/>
          </p:cNvPicPr>
          <p:nvPr/>
        </p:nvPicPr>
        <p:blipFill>
          <a:blip r:embed="rId15"/>
          <a:stretch>
            <a:fillRect/>
          </a:stretch>
        </p:blipFill>
        <p:spPr>
          <a:xfrm>
            <a:off x="6993994" y="5418101"/>
            <a:ext cx="1229735" cy="151020"/>
          </a:xfrm>
          <a:prstGeom prst="rect">
            <a:avLst/>
          </a:prstGeom>
        </p:spPr>
      </p:pic>
      <p:pic>
        <p:nvPicPr>
          <p:cNvPr id="28" name="Picture 27">
            <a:extLst>
              <a:ext uri="{FF2B5EF4-FFF2-40B4-BE49-F238E27FC236}">
                <a16:creationId xmlns:a16="http://schemas.microsoft.com/office/drawing/2014/main" id="{8FB497C3-DB19-6658-5FFB-465F60D152D3}"/>
              </a:ext>
            </a:extLst>
          </p:cNvPr>
          <p:cNvPicPr>
            <a:picLocks noChangeAspect="1"/>
          </p:cNvPicPr>
          <p:nvPr/>
        </p:nvPicPr>
        <p:blipFill rotWithShape="1">
          <a:blip r:embed="rId16"/>
          <a:srcRect t="6900"/>
          <a:stretch/>
        </p:blipFill>
        <p:spPr>
          <a:xfrm>
            <a:off x="6993994" y="6648229"/>
            <a:ext cx="946703" cy="197176"/>
          </a:xfrm>
          <a:prstGeom prst="rect">
            <a:avLst/>
          </a:prstGeom>
        </p:spPr>
      </p:pic>
      <p:sp>
        <p:nvSpPr>
          <p:cNvPr id="31" name="TextBox 30">
            <a:extLst>
              <a:ext uri="{FF2B5EF4-FFF2-40B4-BE49-F238E27FC236}">
                <a16:creationId xmlns:a16="http://schemas.microsoft.com/office/drawing/2014/main" id="{69237AC9-BC66-7EBA-239A-79F4C34C5871}"/>
              </a:ext>
            </a:extLst>
          </p:cNvPr>
          <p:cNvSpPr txBox="1"/>
          <p:nvPr/>
        </p:nvSpPr>
        <p:spPr>
          <a:xfrm>
            <a:off x="8269735" y="-55041"/>
            <a:ext cx="1307318" cy="7555915"/>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5.3) Phong Lighting Model:</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Combines all three terms!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1/d</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the inverse square law, but doesn’t produce the best results.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denominator 4</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looks better.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Blinn-Phong: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instead use the vector h that’s halfway between v and 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(l + v) / ||l + v||</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Beta is the angle between h and 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Cheaper, and can look better than Phong.</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5.4) Shading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techniques before simply calculated the colours at vertices. We need to colour the rest of the surface, too!</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Flat Shading: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Polygon are shaded uniformly. Shade is computed by taking a centre point and the surface normal vector. (Equivalent to a light source at infinity). Usually only diffuse and ambient components are used.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Interpolation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Gouraud</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Shading):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an independent shade value at each point via interpolation.</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a shade value at each vertex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Phong Illumination.</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Interpolate to find the shade value at the boundary line edges: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to find the colour at L, between vertices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distances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L,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Interpolate to find the shade values in the middle:</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point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an edge, and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another edge, the point L between them at distance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coloured via this interpolation: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this we should also interpolate over groups of polygons to have smooth lighting over faces. Each vertex has average intensity of all the polygons that meet at that vertex.</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Phong Shading:</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Interpolate normal over triangles, onto each pixel we want to shade. Redo lighting calculation using the individual normal we calculated. Done in frag shader. Looks better, slower.</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4 triangles meet,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point P = 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vector a is calculated as so:</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n</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 |a|</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interpolation calculations may be done in either 2D or 3D For specular reflections the calculation of the reflected vector and viewpoint vector must be done in 3D.</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Colour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Colour is a wave, and thus has wavelength (λ) and amplitude (intensity/energy) (l)</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Light is a mixture of lots of colours (wavelengths) – if you see red light it just means we mainly have red waves.</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represent all waves in terms of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G &amp; B;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R, G, B are pure light sources and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g, b are their intensities. So, we can represent a colour as 3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match all colours by adding light to the colour we try to match,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+(-r)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way we can match all colours. We can use the CIE Diagram to represent colours: </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6.1) CIE Diagrams: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Normalise the coordinates x, y, z so that the components sum to 1: x = r/(</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g/(</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 b/(</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x - 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z is in terms of x and 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2D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0.33, y = 0.33 is the white point.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Saturation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an arbitrary point: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ratio of its distance to the white point over the distance of the white point to the edge. Pure = fully saturated.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Complement colour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colour diametrically opposite through the white point. colour + complement = white. </a:t>
            </a:r>
          </a:p>
        </p:txBody>
      </p:sp>
      <p:pic>
        <p:nvPicPr>
          <p:cNvPr id="33" name="Picture 32">
            <a:extLst>
              <a:ext uri="{FF2B5EF4-FFF2-40B4-BE49-F238E27FC236}">
                <a16:creationId xmlns:a16="http://schemas.microsoft.com/office/drawing/2014/main" id="{FB67D623-5EA0-BE39-F0BF-FB4DFF5870F3}"/>
              </a:ext>
            </a:extLst>
          </p:cNvPr>
          <p:cNvPicPr>
            <a:picLocks noChangeAspect="1"/>
          </p:cNvPicPr>
          <p:nvPr/>
        </p:nvPicPr>
        <p:blipFill>
          <a:blip r:embed="rId17"/>
          <a:stretch>
            <a:fillRect/>
          </a:stretch>
        </p:blipFill>
        <p:spPr>
          <a:xfrm>
            <a:off x="8379262" y="74808"/>
            <a:ext cx="1069447" cy="150617"/>
          </a:xfrm>
          <a:prstGeom prst="rect">
            <a:avLst/>
          </a:prstGeom>
        </p:spPr>
      </p:pic>
      <p:pic>
        <p:nvPicPr>
          <p:cNvPr id="36" name="Picture 12">
            <a:extLst>
              <a:ext uri="{FF2B5EF4-FFF2-40B4-BE49-F238E27FC236}">
                <a16:creationId xmlns:a16="http://schemas.microsoft.com/office/drawing/2014/main" id="{BEC888C3-DF0E-ECDB-FA41-AEFE88BFF8B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3283" b="2618"/>
          <a:stretch/>
        </p:blipFill>
        <p:spPr bwMode="auto">
          <a:xfrm>
            <a:off x="8402013" y="4941888"/>
            <a:ext cx="907087" cy="3984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96E5B17-EF68-723C-C965-DB49D9DD80A6}"/>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17613" r="23615"/>
          <a:stretch/>
        </p:blipFill>
        <p:spPr bwMode="auto">
          <a:xfrm>
            <a:off x="9448708" y="6299164"/>
            <a:ext cx="1098641" cy="112592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9916545-4E7E-431A-491C-D7557E92B334}"/>
              </a:ext>
            </a:extLst>
          </p:cNvPr>
          <p:cNvSpPr txBox="1"/>
          <p:nvPr/>
        </p:nvSpPr>
        <p:spPr>
          <a:xfrm>
            <a:off x="9397908" y="-60855"/>
            <a:ext cx="1251042" cy="7478970"/>
          </a:xfrm>
          <a:prstGeom prst="rect">
            <a:avLst/>
          </a:prstGeom>
          <a:noFill/>
        </p:spPr>
        <p:txBody>
          <a:bodyPr wrap="square">
            <a:spAutoFit/>
          </a:bodyPr>
          <a:lstStyle/>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 format is an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additive primary representation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sums to make white. When printing colour we use a subtract-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ive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representation instead - subtract components to create colour. Subtractive primaries: Magenta, Cyan, Yellow. They sum to make black.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24 bits in total - 8 for each of R, G. B, since human eye only can see 350k colours. Screens use 3 diodes to represent colour, where the diodes each have these colours on the CIE diagram: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y         z</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0.628  0.346  0.026</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 0.268  0.588  0.144</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0.150   0.07   0.780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can’t actually display the full CIE spectrum. We convert CIE to monitor RGB by taking that table as a 3x3 matrix and setting RGB to the right and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Better monitors have better diodes.</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HSV Colours</a:t>
            </a: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Better for image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manip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Hue: normal-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ised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colour, Saturation: how much of the colour, Value: colour brightness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Converting between HSV and RGB:</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max(r, g, b)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S=(max(</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r,g,b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an angle between 0 and 360; a rotation around the conical base.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cases: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(r=g=b) Hue is undefined, the colour is black, white or grey.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(r&gt;b) and (g&gt;b)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Hue = 120*(g-b)/((r-b)+(g-b))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(g&gt;r) and (b&gt;r)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Hue = 120 + 120*(b-r)/((g-r)+(b-r))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(r&gt;g) and (b&gt;g)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Hue = 240 +120*(r-g)/((r-g)+(b-g)) We perceive Green the strongest and Blue the weakest, so to have colours visible to us in equal levels they need scaled intensities.</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Alpha Channels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using RGB in a rendering system we also need alpha as a 4th parameter.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attenuation of intensity; allows greater flexibility in colour representation, avoids truncation error, and allows masking of specific parts of the image.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transparent; 0 &lt;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α&lt; 1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semi-transparent;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1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opaque Essentially, RGB</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represents a pixel with colour C = (R,G,B) as C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11.3.1) Gauss Seidel Discussion: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Start by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unshot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radiosity to 0, except emitting patches where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Choose patch w/largest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unshot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radiosity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Shoot the radiosity for all other patches: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to radiosity.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Now set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iterate.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we do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objects next to each other may have different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counts and thus look discontinuous. lerp.</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Meshing: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process of dividing scene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into patches. Scene dependent. D</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artifacts are very visible on shadow boundaries, caused by discontinuities in the radiosity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function.To</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 lerp/</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Discontinuity Meshing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discontinuities in advance, with pre-processing and ray tracing; place </a:t>
            </a:r>
            <a:r>
              <a:rPr lang="en-GB" sz="500"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patches to align with them, and then calculate radiosity); or </a:t>
            </a:r>
            <a:r>
              <a:rPr lang="en-GB" sz="500" b="1"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Adaptive Meshing </a:t>
            </a:r>
            <a:r>
              <a:rPr lang="en-GB" sz="500"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(done afterwards – recompute the mesh during the radiosity calculation. If two adjacent patches have a strong discontinuity in radiosity value, we can </a:t>
            </a:r>
          </a:p>
          <a:p>
            <a:r>
              <a:rPr lang="en-GB" sz="500"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Put more patches (elements) into that area, or 2. Move the mesh boundary to coincide with the greatest change.)</a:t>
            </a:r>
          </a:p>
          <a:p>
            <a:r>
              <a:rPr lang="en-GB" sz="500" b="1"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Subdivision of patches:</a:t>
            </a:r>
            <a:r>
              <a:rPr lang="en-GB" sz="500"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the radiosity at the vertices of the coarse grid. </a:t>
            </a:r>
            <a:r>
              <a:rPr lang="en-GB" sz="500" kern="500" spc="-5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Subdivide into elements if the discontinuities exceed a threshold</a:t>
            </a:r>
            <a:endParaRPr lang="en-GB" sz="500" b="1" kern="500" spc="-50" dirty="0">
              <a:solidFill>
                <a:schemeClr val="bg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40" name="Picture 39">
            <a:extLst>
              <a:ext uri="{FF2B5EF4-FFF2-40B4-BE49-F238E27FC236}">
                <a16:creationId xmlns:a16="http://schemas.microsoft.com/office/drawing/2014/main" id="{30BFFEEF-C314-6C97-030B-E5CB9233DBFC}"/>
              </a:ext>
            </a:extLst>
          </p:cNvPr>
          <p:cNvPicPr>
            <a:picLocks noChangeAspect="1"/>
          </p:cNvPicPr>
          <p:nvPr/>
        </p:nvPicPr>
        <p:blipFill rotWithShape="1">
          <a:blip r:embed="rId20"/>
          <a:srcRect r="15093"/>
          <a:stretch/>
        </p:blipFill>
        <p:spPr>
          <a:xfrm>
            <a:off x="9475463" y="1653826"/>
            <a:ext cx="1072062" cy="779811"/>
          </a:xfrm>
          <a:prstGeom prst="rect">
            <a:avLst/>
          </a:prstGeom>
        </p:spPr>
      </p:pic>
    </p:spTree>
    <p:extLst>
      <p:ext uri="{BB962C8B-B14F-4D97-AF65-F5344CB8AC3E}">
        <p14:creationId xmlns:p14="http://schemas.microsoft.com/office/powerpoint/2010/main" val="34302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F4287-62C0-E49A-C8D2-8D35218BB65E}"/>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967A1EA1-AC8B-0A5D-3F98-D29F85E39402}"/>
              </a:ext>
            </a:extLst>
          </p:cNvPr>
          <p:cNvPicPr>
            <a:picLocks noChangeAspect="1"/>
          </p:cNvPicPr>
          <p:nvPr/>
        </p:nvPicPr>
        <p:blipFill rotWithShape="1">
          <a:blip r:embed="rId3"/>
          <a:srcRect t="11035"/>
          <a:stretch/>
        </p:blipFill>
        <p:spPr>
          <a:xfrm>
            <a:off x="9807455" y="5776408"/>
            <a:ext cx="739895" cy="171988"/>
          </a:xfrm>
          <a:prstGeom prst="rect">
            <a:avLst/>
          </a:prstGeom>
        </p:spPr>
      </p:pic>
      <p:sp>
        <p:nvSpPr>
          <p:cNvPr id="7" name="TextBox 6">
            <a:extLst>
              <a:ext uri="{FF2B5EF4-FFF2-40B4-BE49-F238E27FC236}">
                <a16:creationId xmlns:a16="http://schemas.microsoft.com/office/drawing/2014/main" id="{32FBABEE-79C5-057F-92C0-93088E7B82C5}"/>
              </a:ext>
            </a:extLst>
          </p:cNvPr>
          <p:cNvSpPr txBox="1"/>
          <p:nvPr/>
        </p:nvSpPr>
        <p:spPr>
          <a:xfrm>
            <a:off x="-92303" y="-55879"/>
            <a:ext cx="1487084" cy="7632859"/>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Texture Mapping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images as textures to map onto surfaces. Simplifies graphics processing.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Textures: 1D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parameter along which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defined has arb domain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incident angle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info is provided for all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Calculated along volume 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Most commonly: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Raster images (“texels”);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images from scanner, photos or calculation. Used as writing realistic texture functions is hard.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Texture coords (t, s) are applied onto 2D object surfaces (v, u) displayed on screen coords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Textures can get distorted after transformations.</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 Texture Parameterization Techniques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Planar Mapping: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dump a set of coordinates from an axis onto the surface. ONLY looks good from that angle.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Cylindrical / Spherical Mapping: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angles between vertex and object centre, using a polar coord system determine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texture.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Box Mapping: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 the texture a cubic net enclosing the object, apply it this way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Parameterization produces mappings that always have distortions. Artists can use CAD to manually get mappings that look good.</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7.2) Applying Textures in Practice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Canonical texture coords are between (0,0),(1,1)</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texture size is a pow of 2. We need to tile.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Texture Addressing Modes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(dealing with points outside of the canonical range):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Apply Static Colour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outside of texture range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Clamp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(repeat the colours at texture border)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Repeat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(just repeat the texture pattern)</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Mirror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(repeat texture by reflecting w.r.t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Modes rarely good enuf.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Texture Synthesis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Algorithms – produce larger examples of the texture we had w/o repeating or tiling - by replicating pixels cleanly.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Idea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 textures to vertices, then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Gouraud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Shade.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Distortion along the diagonal edge of cube faces after perspective projection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the triangles of texture: perspective projection does not preserve linear combinations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points.e.g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points P &amp; R and their midpoint Q in 3D space. When perspective projecting it onto our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viewspace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 could become closer to R!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Equal distances in 3D space do not map to equal distances in screen space.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Assign param texture coords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and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 3D vertices p &amp; r. t controls a linear blend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p&amp;r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Assume the image plane is at z = 1 (so f=1 for projection). Using our knowledge of perspective projection, the mapping on the 2D screen 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 = q/</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r/</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need to carry out perspective correct interpolation – we need to compute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lerp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Use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compute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lerp(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lerp (1/</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Summary: Given texture param t at vertices: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1 / z for each vertex for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persp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Lerp 1 / z onto perspective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Lerp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Use the formula for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could also use Bilinear Texture Mapping: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 is the pixel to be textured.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p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is a quadratic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&amp;</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might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cause straight lines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texture to curve when we do the mapping. But if the mapping is to a parallelogram, b = c; it simplifies.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these textures to alter illumination: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it can just replace ambient col.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2D Texture Mapping still has problems: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move around we find out our texture is just a flat image due to lighting.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fix this by instead of using triangle normal, interpolate an averaged normal at each vertex across the face. Smooths it out.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We can also use bump maps – textures alter the surface normal of the object – we shade it as if we had the normal given on the map!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Bump maps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cheap, but shadows incorrect.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Displacement Mapping –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a texture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 to move surface point. Done before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visibility – helps determine occlusions.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Environment maps –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have an image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en-vironment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around us, and simulate reflections that way using the direction of the ray to index a spherical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texmap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rays come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point.</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050" name="Picture 2">
            <a:extLst>
              <a:ext uri="{FF2B5EF4-FFF2-40B4-BE49-F238E27FC236}">
                <a16:creationId xmlns:a16="http://schemas.microsoft.com/office/drawing/2014/main" id="{5E64E1CB-D65C-97E4-EC52-488BB872B4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44" t="1" r="2436" b="1467"/>
          <a:stretch/>
        </p:blipFill>
        <p:spPr bwMode="auto">
          <a:xfrm>
            <a:off x="0" y="5107518"/>
            <a:ext cx="790575" cy="574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9381A7-AA2A-2462-93C1-CB181E699943}"/>
              </a:ext>
            </a:extLst>
          </p:cNvPr>
          <p:cNvSpPr txBox="1"/>
          <p:nvPr/>
        </p:nvSpPr>
        <p:spPr>
          <a:xfrm>
            <a:off x="1190383" y="-58742"/>
            <a:ext cx="1487084" cy="7478970"/>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Rasterization, Visibility and Anti-Aliasing</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Rasterization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Turn Objects into pixels. Interpolate values inside objects (colour, depth):</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Trilinear Coordinates: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coordinate vertex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contributes to the final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colour of the object.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calculate weights of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contrib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opposite verts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P lied on A the line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A and B, c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would have no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contribution, as the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distance is 0.</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Barycentric Coordinates: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weight contribution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given by the alpha,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beta and gamma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parameters of the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coordinate system:</a:t>
            </a: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8.1) Vector Formation:</a:t>
            </a:r>
            <a:r>
              <a:rPr lang="en-GB" sz="500"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 inside the triangle: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γ(</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γ</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AKA: p(</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β, γ) =  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γ</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Homogenous Barycentric Coords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α + β + γ = area of triangle.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Areal Coordinates / Abs Barycentric coords: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β + γ = 1.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between 0 and 1; edge: 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vertex: 2 are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barycentric coordinate (e.g. β) is a signed distance from a line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 going through ac)</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Implicit Line Equation in 2D: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y) = 0, if on the line. Ax + By + C =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implicit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two points (x</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implic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Just sub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points</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get</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possibilities</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depending</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way</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sub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points</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a:t>
            </a:r>
          </a:p>
          <a:p>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verts</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(y</a:t>
            </a:r>
            <a:r>
              <a:rPr lang="es-ES"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s-ES"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s-ES"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s-ES"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Signed distance from line ac: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Computing Barycentric Coordinate of Point:</a:t>
            </a: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other terms: barycentric coordinates for p are  the area coords are the solution to:</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Converting Barycentric Coords to Trilinear: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trilinear coordinates has barycentric coordinates of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t</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where a, b and c are the side lengths of the triangle.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β, γ) 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bary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-centric has trilinear coordinates (α/a, β/b, γ/c).</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this understanding, we write our rasterizer:</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x do</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all y do</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(alpha, beta, gamma) for (x, y)</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(0 &lt; alpha &lt; 1 and 0 &lt; beta &lt; 1 and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&lt; gamma &lt; 1) then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 = alpha c0 + beta c1 + gamma c2</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drawpixel</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colour c</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8.2) Visibility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Visibility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Handles occlusions / determines the closest objects to decide what’s visible: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Fragments might overlap, and triangles may too. Pixels have to determine what to actually draw.</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Painter’s Algorithm for visibility: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Sort triangles (using z values in view space)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Draw triangles from back to front (closest triangle last drawn)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Issues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Intersections and cycles not rendered properly (part of the triangle behind another). We can sort this by splitting triangles but this is ugly and expensive. It’s also inefficient due to requiring sorting</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Z-Buffer Algorithm:</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Each fragment gets a z value in screen space 2) Keep only the fragment with the smallest z value (store the closest fragment so far)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Anytime we want to write anything to the colour buffer you check the corresponding z buffer to see if the new fragment is closer (smaller z value) than the previous.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not then don’t write, if so then write and update the z buffer. The Z buffer is a 2D buffer the same size as the image, as we store Z for each pixel location (as many fragments may map to the same pixel).</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052" name="Picture 4">
            <a:extLst>
              <a:ext uri="{FF2B5EF4-FFF2-40B4-BE49-F238E27FC236}">
                <a16:creationId xmlns:a16="http://schemas.microsoft.com/office/drawing/2014/main" id="{1C8C6F16-368B-FDFB-36C4-A120626DF4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045" t="4202" r="4178" b="641"/>
          <a:stretch/>
        </p:blipFill>
        <p:spPr bwMode="auto">
          <a:xfrm>
            <a:off x="1270954" y="313353"/>
            <a:ext cx="701263" cy="5990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8B090F0-6EA6-E981-6BF3-783821345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646" y="1052746"/>
            <a:ext cx="739877" cy="5129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4507CE4-A6B3-B7BD-0129-A94E496276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2217" y="1442295"/>
            <a:ext cx="625577" cy="4244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B47A703-BC49-B95F-9C8E-2DC50160872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20" r="5571"/>
          <a:stretch/>
        </p:blipFill>
        <p:spPr bwMode="auto">
          <a:xfrm>
            <a:off x="1270954" y="3423897"/>
            <a:ext cx="1326840" cy="17856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818A38CA-72B6-F214-3E31-D083E4F82A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954" y="3812750"/>
            <a:ext cx="1011744" cy="4372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74AE9-6A90-5E29-4E5A-43BC6131EF81}"/>
                  </a:ext>
                </a:extLst>
              </p:cNvPr>
              <p:cNvSpPr txBox="1"/>
              <p:nvPr/>
            </p:nvSpPr>
            <p:spPr>
              <a:xfrm>
                <a:off x="2517711" y="-57279"/>
                <a:ext cx="1487084" cy="7728782"/>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8.3) Anti-Aliasing – blur reduce jaggedness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Rasterization can make lines/boundaries jagged due to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undersampling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(turning a continuous line into discrete pixels). Methods: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Supersampling</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image at higher res than the display.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Average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supersamples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the pixel value This blurs boundaries and leaves coherent areas of colour unchanged. Good for scenes made up of filled polygons. But expensive &amp; doesn’t work for line drawings. As we can see, we compute the overall pixel by using the colour average of the “higher resolution” picture version at a lower level. More accurate edge colours.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Convolution Filtering: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cheaper. Use filter to blur image by taking average over region around pixel. Fast, in hardware. We use weighted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avgs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weigh closest pixels.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Degrades the image.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Doing it for textures: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we identify a pt 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 return the average around it. Scaling applied; less samples then the bigger the local area of sampling.</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Ray Tracing for Global Illumination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Global Illumination: Receive light not just from the source, but of the environment around it.</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9.1) Ray Tracing Algorithms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Ray Casting: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 pixel, cast a ray. For each object intersection, trace a ray BACK to the light to check for shadows. (works backwards to how light works – we trace rays from eye to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cast ray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solidFill>
                      <a:srgbClr val="FF0000"/>
                    </a:solidFill>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Intersect all objects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color</a:t>
                </a:r>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ambient term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For every light</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cast shadow ray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col += local shading term</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Recursive Ray Casting: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allows object colours to influenced by both lights and other objects. Simulates specular reflect/refractive transmission.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above, but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called trace and with:</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mirror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col+= </a:t>
                </a:r>
                <a:r>
                  <a:rPr lang="en-GB" sz="500" kern="5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k_ref</a:t>
                </a:r>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trace reflected ray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transparent </a:t>
                </a:r>
              </a:p>
              <a:p>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col+= </a:t>
                </a:r>
                <a:r>
                  <a:rPr lang="en-GB" sz="500" kern="5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k_tra</a:t>
                </a:r>
                <a:r>
                  <a:rPr lang="en-GB" sz="500" kern="5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trace transmitted ray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the end. Stop on rec depth/ray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contrib</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&lt;thresh.</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Primary Rays: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Rays fired out of viewer perspective into the scene. Represents the path along which light travels from the camera. For each ray test what objects intersect it: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intersection, calculate distance between viewpoint and intersection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more than one, then we select the smallest distance as the visible surface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Secondary Rays: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Rays originating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points. Caused by: • Shadow Rays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Rays reflected off intersection point 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Rays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trnsmted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thru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t.sparent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mats in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refrac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trace a ray to a source and its blocked, then that surface is shadowed.</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Shadow Rays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Rays we trace back to the light source from intersection points to check if the point should be illuminated, or if occluded.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Due to FLOP error, we might generate secondary rays below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surface. Thus, to stop occlusion: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abs(µ) &lt; ε: the point is on the surface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 inside/outside: move the point out by ε across the surface normal. Then check if in/out via the implicit sphere equation. Known as </a:t>
                </a:r>
                <a:r>
                  <a:rPr lang="en-GB" sz="50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 tolerance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9.2) Generating Secondary Rays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Mirror Reflections: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Mirror Contribution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Cast ray in a symmetric direction w.r.t normal.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Multiply by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it won’t perfectly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epsilon to ray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Calculating Illumination for Refractions: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Same as before, but different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 is the unit surface normal</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 is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primary ray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 is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2</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ary ray due to refraction;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v – (2v.n)n</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Objects that reflect and refract: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Angle of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(Snell):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η</a:t>
                </a:r>
                <a:r>
                  <a:rPr lang="el-G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l-G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η</a:t>
                </a:r>
                <a:r>
                  <a:rPr lang="el-G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l-G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Refrac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η</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η</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refractive indexes.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 vector: </a:t>
                </a:r>
                <a:r>
                  <a:rPr lang="pt-B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pt-B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n) = k</a:t>
                </a:r>
                <a:r>
                  <a:rPr lang="pt-BR"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n). v’ = direc = </a:t>
                </a:r>
              </a:p>
              <a:p>
                <a:r>
                  <a:rPr lang="pt-B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14:m>
                  <m:oMath xmlns:m="http://schemas.openxmlformats.org/officeDocument/2006/math">
                    <m:sSup>
                      <m:sSupPr>
                        <m:ctrlP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𝑣</m:t>
                        </m:r>
                      </m:e>
                      <m:sup>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up>
                    </m:sSup>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f>
                      <m:fPr>
                        <m:ctrlP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fPr>
                      <m:num>
                        <m:r>
                          <m:rPr>
                            <m:nor/>
                          </m:rPr>
                          <a:rPr lang="el-G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η</m:t>
                        </m:r>
                        <m:r>
                          <m:rPr>
                            <m:nor/>
                          </m:rPr>
                          <a:rPr lang="en-GB" sz="500" kern="500" spc="-50" baseline="-2500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1</m:t>
                        </m:r>
                      </m:num>
                      <m:den>
                        <m:r>
                          <m:rPr>
                            <m:nor/>
                          </m:rPr>
                          <a:rPr lang="el-G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η</m:t>
                        </m:r>
                        <m:r>
                          <m:rPr>
                            <m:nor/>
                          </m:rPr>
                          <a:rPr lang="en-GB" sz="500" kern="500" spc="-50" baseline="-2500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2</m:t>
                        </m:r>
                      </m:den>
                    </m:f>
                    <m:d>
                      <m:dPr>
                        <m:ctrlP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dPr>
                      <m:e>
                        <m:d>
                          <m:dPr>
                            <m:begChr m:val="["/>
                            <m:endChr m:val="]"/>
                            <m:ctrlP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dPr>
                          <m:e>
                            <m:rad>
                              <m:radPr>
                                <m:degHide m:val="on"/>
                                <m:ctrlP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radPr>
                              <m:deg/>
                              <m:e>
                                <m:sSup>
                                  <m:sSupPr>
                                    <m:ctrlP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sSupPr>
                                  <m:e>
                                    <m:r>
                                      <a:rPr lang="en-GB"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a:rPr lang="en-GB"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𝑛</m:t>
                                    </m:r>
                                    <m:r>
                                      <m:rPr>
                                        <m:nor/>
                                      </m:rPr>
                                      <a:rPr lang="en-GB" sz="500"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m:rPr>
                                        <m:nor/>
                                      </m:rPr>
                                      <a:rPr lang="pt-B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m:rPr>
                                        <m:nor/>
                                      </m:rPr>
                                      <a:rPr lang="en-GB"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a:rPr lang="en-GB" sz="500" i="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𝑣</m:t>
                                    </m:r>
                                    <m:r>
                                      <a:rPr lang="en-GB" sz="500" i="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e>
                                  <m:sup>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2</m:t>
                                    </m:r>
                                  </m:sup>
                                </m:sSup>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f>
                                  <m:fPr>
                                    <m:ctrlP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fPr>
                                  <m:num>
                                    <m:r>
                                      <m:rPr>
                                        <m:nor/>
                                      </m:rPr>
                                      <a:rPr lang="el-G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η</m:t>
                                    </m:r>
                                    <m:r>
                                      <m:rPr>
                                        <m:nor/>
                                      </m:rPr>
                                      <a:rPr lang="en-GB" sz="500" kern="500" spc="-50" baseline="-2500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2</m:t>
                                    </m:r>
                                  </m:num>
                                  <m:den>
                                    <m:r>
                                      <m:rPr>
                                        <m:nor/>
                                      </m:rPr>
                                      <a:rPr lang="el-G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η</m:t>
                                    </m:r>
                                    <m:r>
                                      <m:rPr>
                                        <m:nor/>
                                      </m:rPr>
                                      <a:rPr lang="en-GB" sz="500" kern="500" spc="-50" baseline="-2500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1</m:t>
                                    </m:r>
                                  </m:den>
                                </m:f>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m:rPr>
                                    <m:nor/>
                                  </m:rPr>
                                  <a:rPr lang="en-GB" sz="500" kern="500" spc="-50" baseline="3000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2</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−1</m:t>
                                </m:r>
                              </m:e>
                            </m:rad>
                            <m: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𝑛</m:t>
                            </m:r>
                            <m: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m:rPr>
                                <m:nor/>
                              </m:rPr>
                              <a:rPr lang="pt-B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𝑣</m:t>
                            </m:r>
                          </m:e>
                        </m:d>
                        <m:r>
                          <m:rPr>
                            <m:nor/>
                          </m:rPr>
                          <a:rPr lang="pt-BR" sz="500"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𝑛</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𝑣</m:t>
                        </m:r>
                      </m:e>
                    </m:d>
                    <m:r>
                      <a:rPr lang="en-GB"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oMath>
                </a14:m>
                <a:endParaRPr lang="en-GB" sz="500" b="0" i="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mc:Choice>
        <mc:Fallback xmlns="">
          <p:sp>
            <p:nvSpPr>
              <p:cNvPr id="9" name="TextBox 8">
                <a:extLst>
                  <a:ext uri="{FF2B5EF4-FFF2-40B4-BE49-F238E27FC236}">
                    <a16:creationId xmlns:a16="http://schemas.microsoft.com/office/drawing/2014/main" id="{38A74AE9-6A90-5E29-4E5A-43BC6131EF81}"/>
                  </a:ext>
                </a:extLst>
              </p:cNvPr>
              <p:cNvSpPr txBox="1">
                <a:spLocks noRot="1" noChangeAspect="1" noMove="1" noResize="1" noEditPoints="1" noAdjustHandles="1" noChangeArrowheads="1" noChangeShapeType="1" noTextEdit="1"/>
              </p:cNvSpPr>
              <p:nvPr/>
            </p:nvSpPr>
            <p:spPr>
              <a:xfrm>
                <a:off x="2517711" y="-57279"/>
                <a:ext cx="1487084" cy="7728782"/>
              </a:xfrm>
              <a:prstGeom prst="rect">
                <a:avLst/>
              </a:prstGeom>
              <a:blipFill>
                <a:blip r:embed="rId10"/>
                <a:stretch>
                  <a:fillRect r="-820"/>
                </a:stretch>
              </a:blipFill>
            </p:spPr>
            <p:txBody>
              <a:bodyPr/>
              <a:lstStyle/>
              <a:p>
                <a:r>
                  <a:rPr lang="en-GB">
                    <a:noFill/>
                  </a:rPr>
                  <a:t> </a:t>
                </a:r>
              </a:p>
            </p:txBody>
          </p:sp>
        </mc:Fallback>
      </mc:AlternateContent>
      <p:pic>
        <p:nvPicPr>
          <p:cNvPr id="1030" name="Picture 6">
            <a:extLst>
              <a:ext uri="{FF2B5EF4-FFF2-40B4-BE49-F238E27FC236}">
                <a16:creationId xmlns:a16="http://schemas.microsoft.com/office/drawing/2014/main" id="{6FCDB1D9-CFB5-F751-0377-298B6F83D92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5020" r="4136" b="7935"/>
          <a:stretch/>
        </p:blipFill>
        <p:spPr bwMode="auto">
          <a:xfrm>
            <a:off x="2597794" y="4469059"/>
            <a:ext cx="1108394" cy="8583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6F193F-1DF0-B7A6-A4EC-2C24FFA54939}"/>
                  </a:ext>
                </a:extLst>
              </p:cNvPr>
              <p:cNvSpPr txBox="1"/>
              <p:nvPr/>
            </p:nvSpPr>
            <p:spPr>
              <a:xfrm>
                <a:off x="3849334" y="-57279"/>
                <a:ext cx="1487084" cy="7608878"/>
              </a:xfrm>
              <a:prstGeom prst="rect">
                <a:avLst/>
              </a:prstGeom>
              <a:noFill/>
            </p:spPr>
            <p:txBody>
              <a:bodyPr wrap="square" rtlCol="0">
                <a:spAutoFit/>
              </a:bodyPr>
              <a:lstStyle/>
              <a:p>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 h</a:t>
                </a:r>
                <a:r>
                  <a:rPr lang="en-GB" sz="490" b="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t>
                </a:r>
                <a:r>
                  <a:rPr lang="en-GB" sz="490" b="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490" b="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root +</a:t>
                </a:r>
                <a:r>
                  <a:rPr lang="en-GB" sz="490" b="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a:t>
                </a:r>
                <a:r>
                  <a:rPr lang="en-GB" sz="490" b="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limiting angle property:</a:t>
                </a:r>
              </a:p>
              <a:p>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light goes from a medium to one which has a lower refractive index, the refracted ray’s angle is greater than the incident ray’s angle.</a:t>
                </a:r>
              </a:p>
              <a:p>
                <a:r>
                  <a:rPr lang="en-GB" sz="4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angle of the incident ray is large, angle of refracted ray then exceeds 90. </a:t>
                </a:r>
              </a:p>
              <a:p>
                <a:r>
                  <a:rPr lang="en-GB" sz="4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this case, no solutions and ray is reflected rather than refracted. Improvement: mix reflected and refracted using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 Property: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+(1-k</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refraction</a:t>
                </a:r>
                <a:endPar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Considers more reflection at grazing angles.</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Schlick’s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Approximation: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(1 -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(0))(1-(n</a:t>
                </a:r>
                <a:r>
                  <a:rPr lang="pt-B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we select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fresnel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the factor at 0 deg. 0.8 looks like stainless steel.</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0 or 1 depending on if light source is obscured</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Shadow Ray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solid black shadow</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area light source): softer, realistic.</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Monte Carlo Ray Tracing: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Cast a ray from the eye. Cast many rand primary rays from point. Recurse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secondary ray. Cast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prim&amp;sec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back to light. Cheaper, better.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Path Tracing: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send many primary rays per pixel.</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a:t>
                </a:r>
                <a:r>
                  <a:rPr lang="en-GB" sz="500" b="1" u="sng"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Intersect all objects </a:t>
                </a:r>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 nearest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Rays: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parametric lines: p(u)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14:m>
                  <m:oMath xmlns:m="http://schemas.openxmlformats.org/officeDocument/2006/math">
                    <m:r>
                      <m:rPr>
                        <m:nor/>
                      </m:rPr>
                      <a:rPr lang="el-GR" sz="500" kern="500" spc="-50" dirty="0" smtClean="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μ</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pixel on viewing plane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viewpoint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direction vector: d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14:m>
                  <m:oMath xmlns:m="http://schemas.openxmlformats.org/officeDocument/2006/math">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μ</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 behind viewing plane. visible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l-GR" sz="500" kern="500" spc="-50" dirty="0">
                    <a:ea typeface="Verdana" panose="020B0604030504040204" pitchFamily="34" charset="0"/>
                    <a:cs typeface="Courier New" panose="02070309020205020404" pitchFamily="49" charset="0"/>
                    <a:sym typeface="Wingdings" panose="05000000000000000000" pitchFamily="2" charset="2"/>
                  </a:rPr>
                  <a:t> </a:t>
                </a:r>
                <a14:m>
                  <m:oMath xmlns:m="http://schemas.openxmlformats.org/officeDocument/2006/math">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μ</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scene is defined in solid models (spheres, </a:t>
                </a:r>
                <a:r>
                  <a:rPr lang="en-GB" sz="47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cylinders) or surface models (plane, triangle, polygon)</a:t>
                </a:r>
                <a:endParaRPr lang="en-GB" sz="500" b="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Intersection Calculations for Spheres:</a:t>
                </a:r>
                <a:endPar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μ</m:t>
                      </m:r>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 −</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d</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 </m:t>
                      </m:r>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Δ</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p</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 </m:t>
                      </m:r>
                      <m:rad>
                        <m:radPr>
                          <m:degHide m:val="on"/>
                          <m:ctrlPr>
                            <a:rPr lang="en-GB" sz="50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radPr>
                        <m:deg/>
                        <m:e>
                          <m:sSup>
                            <m:sSupPr>
                              <m:ctrlPr>
                                <a:rPr lang="en-GB" sz="50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d</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Δ</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p</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e>
                            <m:sup>
                              <m:r>
                                <a:rPr lang="en-GB" sz="50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 </m:t>
                          </m:r>
                          <m:sSup>
                            <m:sSupPr>
                              <m:ctrlPr>
                                <a:rPr lang="en-GB" sz="50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nor/>
                                </m:rP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Δ</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p</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e>
                            <m:sup>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 </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r</m:t>
                          </m:r>
                          <m:r>
                            <m:rPr>
                              <m:nor/>
                            </m:rP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2</m:t>
                          </m:r>
                        </m:e>
                      </m:rad>
                    </m:oMath>
                  </m:oMathPara>
                </a14:m>
                <a:endPar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d are from the ray equations, </a:t>
                </a:r>
              </a:p>
              <a:p>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ray origin and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sphere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center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sphere radius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quadratic has 0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intersect. 1: touch.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solutions: smaller solution = entry, bigger = exit</a:t>
                </a:r>
                <a:b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to check for self-shadowing! </a:t>
                </a:r>
                <a:r>
                  <a:rPr lang="en-GB" sz="50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Intersection Calculations for Cylinders: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cylinder radius,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position vector of the center of the top circle on the cylinder,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position vector of the bottom,  </a:t>
                </a:r>
                <a14:m>
                  <m:oMath xmlns:m="http://schemas.openxmlformats.org/officeDocument/2006/math">
                    <m:r>
                      <m:rPr>
                        <m:sty m:val="p"/>
                      </m:rPr>
                      <a:rPr lang="el-GR" sz="50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r>
                      <m:rPr>
                        <m:nor/>
                      </m:rPr>
                      <a:rPr lang="en-GB" sz="500" b="0" i="0"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 </m:t>
                    </m:r>
                    <m:r>
                      <m:rPr>
                        <m:nor/>
                      </m:rPr>
                      <a:rPr lang="en-GB" sz="500" kern="500" spc="-5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d</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both from the ray equation. We can parameterize </a:t>
                </a:r>
                <a14:m>
                  <m:oMath xmlns:m="http://schemas.openxmlformats.org/officeDocument/2006/math">
                    <m:r>
                      <m:rPr>
                        <m:sty m:val="p"/>
                      </m:rPr>
                      <a:rPr lang="el-GR" sz="50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a ratio 0 &lt;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 We get: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14:m>
                  <m:oMath xmlns:m="http://schemas.openxmlformats.org/officeDocument/2006/math">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𝑝</m:t>
                        </m:r>
                      </m:e>
                      <m:sub>
                        <m:r>
                          <a:rPr lang="en-GB" sz="500" b="0" i="1"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0</m:t>
                        </m:r>
                      </m:sub>
                    </m:sSub>
                    <m:r>
                      <m:rPr>
                        <m:nor/>
                      </m:rPr>
                      <a:rPr lang="en-GB" sz="500" b="0" i="0"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r>
                      <m:rPr>
                        <m:sty m:val="p"/>
                      </m:rPr>
                      <a:rPr lang="el-GR"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r>
                      <m:rPr>
                        <m:nor/>
                      </m:rPr>
                      <a:rPr lang="en-GB" sz="500" b="0" i="0" kern="500" spc="-5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d</m:t>
                    </m:r>
                    <m:r>
                      <m:rPr>
                        <m:nor/>
                      </m:rPr>
                      <a:rPr lang="en-GB" sz="500" b="0" i="0" kern="500" spc="-50" dirty="0" smtClean="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 </m:t>
                    </m:r>
                    <m:sSub>
                      <m:sSubPr>
                        <m:ctrlP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𝑝</m:t>
                        </m:r>
                      </m:e>
                      <m:sub>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1</m:t>
                        </m:r>
                      </m:sub>
                    </m:sSub>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f>
                      <m:fPr>
                        <m:ctrlP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fPr>
                      <m:num>
                        <m:sSub>
                          <m:sSubPr>
                            <m:ctrlP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𝑝</m:t>
                            </m:r>
                          </m:e>
                          <m:sub>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0</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sub>
                        </m:sSub>
                        <m:r>
                          <m:rPr>
                            <m:sty m:val="p"/>
                          </m:rPr>
                          <a:rPr lang="el-GR"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𝑝</m:t>
                        </m:r>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𝜇</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𝑑</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sty m:val="p"/>
                          </m:rPr>
                          <a:rPr lang="el-GR"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m:t>
                        </m:r>
                        <m:sSub>
                          <m:sSubPr>
                            <m:ctrlP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ctrlPr>
                          </m:sSubPr>
                          <m:e>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e>
                          <m:sub>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1</m:t>
                            </m:r>
                          </m:sub>
                        </m:sSub>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sty m:val="p"/>
                          </m:rPr>
                          <a:rPr lang="el-GR" sz="50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num>
                      <m:den>
                        <m:r>
                          <m:rPr>
                            <m:sty m:val="p"/>
                          </m:rPr>
                          <a:rPr lang="el-GR"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r>
                          <m:rPr>
                            <m:nor/>
                          </m:rP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m:t>⋅</m:t>
                        </m:r>
                        <m:r>
                          <m:rPr>
                            <m:sty m:val="p"/>
                          </m:rPr>
                          <a:rPr lang="el-GR" sz="50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b="0" i="1" kern="500" spc="-50" dirty="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den>
                    </m:f>
                    <m:r>
                      <a:rPr lang="en-GB" sz="500" b="0" i="1" kern="500" spc="-50" dirty="0"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oMath>
                </a14:m>
                <a:r>
                  <a:rPr lang="el-GR" sz="500" kern="500" spc="-50" dirty="0">
                    <a:ea typeface="Cambria Math" panose="02040503050406030204" pitchFamily="18" charset="0"/>
                    <a:cs typeface="Courier New" panose="02070309020205020404" pitchFamily="49" charset="0"/>
                    <a:sym typeface="Wingdings" panose="05000000000000000000" pitchFamily="2" charset="2"/>
                  </a:rPr>
                  <a:t> </a:t>
                </a:r>
                <a14:m>
                  <m:oMath xmlns:m="http://schemas.openxmlformats.org/officeDocument/2006/math">
                    <m:r>
                      <m:rPr>
                        <m:sty m:val="p"/>
                      </m:rPr>
                      <a:rPr lang="el-GR" sz="500" i="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Δ</m:t>
                    </m:r>
                    <m:r>
                      <a:rPr lang="en-GB" sz="500" i="1" kern="500" spc="-50" dirty="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𝑝</m:t>
                    </m:r>
                  </m:oMath>
                </a14:m>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two solutions,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have </a:t>
                </a:r>
                <a14:m>
                  <m:oMath xmlns:m="http://schemas.openxmlformats.org/officeDocument/2006/math">
                    <m:r>
                      <m:rPr>
                        <m:sty m:val="p"/>
                      </m:rPr>
                      <a:rPr lang="el-GR" sz="500" b="0" i="1" kern="500" spc="-50" smtClean="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inner-inner bracket part with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Assuming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14:m>
                  <m:oMath xmlns:m="http://schemas.openxmlformats.org/officeDocument/2006/math">
                    <m:r>
                      <m:rPr>
                        <m:sty m:val="p"/>
                      </m:rPr>
                      <a:rPr lang="el-GR" sz="500" i="1" kern="500" spc="-50">
                        <a:latin typeface="Cambria Math" panose="02040503050406030204" pitchFamily="18" charset="0"/>
                        <a:ea typeface="Cambria Math" panose="02040503050406030204" pitchFamily="18" charset="0"/>
                        <a:cs typeface="Courier New" panose="02070309020205020404" pitchFamily="49" charset="0"/>
                        <a:sym typeface="Wingdings" panose="05000000000000000000" pitchFamily="2" charset="2"/>
                      </a:rPr>
                      <m:t>μ</m:t>
                    </m:r>
                  </m:oMath>
                </a14:m>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&amp; 1: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on the outside surface of the cylinder. </a:t>
                </a:r>
              </a:p>
              <a:p>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&amp; 1: on inside surface of the cylinder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Intersection Calculation for Planes: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Motivation: Objects are defined usually in terms of triangles, planar quads or planar polygons.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Intersection: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d⋅n</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point in the plane, n is the planar normal, and everything else comes from the ray.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Intersection Calculation for Triangles: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Test whether the triangle is front facing: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d⋅n</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is planar surface normal, d is ray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Test if plane of the triangle intersects ray: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 the exact same thing as in 3).</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Test whether the planar intersection point q is actually within the triangle: q = a</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and they sum to ≤ 1. Calculate them via:</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this is doing: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Translates the origin of ray and then changes base of that vector to get param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 u, v)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 is the distance to the plane with the triangle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 v are barycentric coordinates in the triangle. 4) We don’t need to store the plane equation as we can calculate the norm easily</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9.4) Accelerating Ray Tracing</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9.41) Bounding Box Approach: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 ideally tight bounding box around an object. If we don’t intersect the box, we don’t intersect the object.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1) Create Grid by constructing a bounding box of scene. Grid Resolution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controls how many of each cell we have in each direction. 2) Put the primitive into the grid – they can overlap multiple cells. Use pointers.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When tracing a ray, if we have an intersection we return the closest object.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Once we hit an object we mark it so we don’t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reintersect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later for efficiency.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If we have an object that is in the cell but the intersection is not within the cell’s range, don’t return this intersection as we may have something closer (efficiency).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case where we intersected a cell containing a primitive, but not the primitive itself.</a:t>
                </a:r>
              </a:p>
            </p:txBody>
          </p:sp>
        </mc:Choice>
        <mc:Fallback xmlns="">
          <p:sp>
            <p:nvSpPr>
              <p:cNvPr id="3" name="TextBox 2">
                <a:extLst>
                  <a:ext uri="{FF2B5EF4-FFF2-40B4-BE49-F238E27FC236}">
                    <a16:creationId xmlns:a16="http://schemas.microsoft.com/office/drawing/2014/main" id="{AD6F193F-1DF0-B7A6-A4EC-2C24FFA54939}"/>
                  </a:ext>
                </a:extLst>
              </p:cNvPr>
              <p:cNvSpPr txBox="1">
                <a:spLocks noRot="1" noChangeAspect="1" noMove="1" noResize="1" noEditPoints="1" noAdjustHandles="1" noChangeArrowheads="1" noChangeShapeType="1" noTextEdit="1"/>
              </p:cNvSpPr>
              <p:nvPr/>
            </p:nvSpPr>
            <p:spPr>
              <a:xfrm>
                <a:off x="3849334" y="-57279"/>
                <a:ext cx="1487084" cy="7608878"/>
              </a:xfrm>
              <a:prstGeom prst="rect">
                <a:avLst/>
              </a:prstGeom>
              <a:blipFill>
                <a:blip r:embed="rId12"/>
                <a:stretch>
                  <a:fillRect/>
                </a:stretch>
              </a:blipFill>
            </p:spPr>
            <p:txBody>
              <a:bodyPr/>
              <a:lstStyle/>
              <a:p>
                <a:r>
                  <a:rPr lang="en-GB">
                    <a:noFill/>
                  </a:rPr>
                  <a:t> </a:t>
                </a:r>
              </a:p>
            </p:txBody>
          </p:sp>
        </mc:Fallback>
      </mc:AlternateContent>
      <p:pic>
        <p:nvPicPr>
          <p:cNvPr id="1034" name="Picture 10">
            <a:extLst>
              <a:ext uri="{FF2B5EF4-FFF2-40B4-BE49-F238E27FC236}">
                <a16:creationId xmlns:a16="http://schemas.microsoft.com/office/drawing/2014/main" id="{50E62381-3467-3F36-7EA8-3BCEA960A48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96" t="7270" r="5303" b="66750"/>
          <a:stretch/>
        </p:blipFill>
        <p:spPr bwMode="auto">
          <a:xfrm>
            <a:off x="3886512" y="1131169"/>
            <a:ext cx="1343771" cy="765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7850ACB-6D2A-3783-27E9-497B55B23E31}"/>
              </a:ext>
            </a:extLst>
          </p:cNvPr>
          <p:cNvPicPr>
            <a:picLocks noChangeAspect="1"/>
          </p:cNvPicPr>
          <p:nvPr/>
        </p:nvPicPr>
        <p:blipFill rotWithShape="1">
          <a:blip r:embed="rId14"/>
          <a:srcRect l="1322" r="2183" b="1947"/>
          <a:stretch/>
        </p:blipFill>
        <p:spPr>
          <a:xfrm>
            <a:off x="3995720" y="5060372"/>
            <a:ext cx="882335" cy="365806"/>
          </a:xfrm>
          <a:prstGeom prst="rect">
            <a:avLst/>
          </a:prstGeom>
        </p:spPr>
      </p:pic>
      <p:sp>
        <p:nvSpPr>
          <p:cNvPr id="26" name="TextBox 25">
            <a:extLst>
              <a:ext uri="{FF2B5EF4-FFF2-40B4-BE49-F238E27FC236}">
                <a16:creationId xmlns:a16="http://schemas.microsoft.com/office/drawing/2014/main" id="{30BC0047-467D-8E87-9E2E-1CA0C2FAE2A4}"/>
              </a:ext>
            </a:extLst>
          </p:cNvPr>
          <p:cNvSpPr txBox="1"/>
          <p:nvPr/>
        </p:nvSpPr>
        <p:spPr>
          <a:xfrm>
            <a:off x="5161783" y="-58742"/>
            <a:ext cx="1487084" cy="7763664"/>
          </a:xfrm>
          <a:prstGeom prst="rect">
            <a:avLst/>
          </a:prstGeom>
          <a:noFill/>
        </p:spPr>
        <p:txBody>
          <a:bodyPr wrap="square" rtlCol="0">
            <a:spAutoFit/>
          </a:bodyPr>
          <a:lstStyle/>
          <a:p>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Adaptive grids: </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Subdivide until each cell contains no more than n elements, or max depth d reached - guarantees efficiency by not putting too many elements in 1 cell. Can have them at intermediate levels or all primitive at leaves (span just one cell)</a:t>
            </a:r>
          </a:p>
          <a:p>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9.4.2) Binary Space Partition Trees:</a:t>
            </a:r>
            <a:b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Recursively partitions the space with planes - each cell is a convex polyhedron. Tries to reduce number of object in each division to as little as possible. This lets us locate our intersections easily later.</a:t>
            </a:r>
          </a:p>
          <a:p>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Regular Grids: </a:t>
            </a:r>
            <a:r>
              <a:rPr lang="en-GB" sz="490"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+easy to construct &amp; traverse </a:t>
            </a:r>
          </a:p>
          <a:p>
            <a:r>
              <a:rPr lang="en-GB" sz="48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-may be sparsely filled -geometry may be </a:t>
            </a:r>
            <a:r>
              <a:rPr lang="en-GB" sz="480" kern="5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t>
            </a:r>
            <a:r>
              <a:rPr lang="en-GB" sz="480"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umped </a:t>
            </a:r>
            <a:r>
              <a:rPr lang="en-GB" sz="49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Adaptive</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+grid complexity matches geometric density -more expensive to traverse (</a:t>
            </a:r>
            <a:r>
              <a:rPr lang="en-GB" sz="49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esp</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BSP tree)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Spline Curves</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 do we represent non planar shapes?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Splines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smooth curves formed from a small set of control points. Types of spline: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Interpolating splines: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curve passes through each point of the set.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Approximating Splines: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curves don’t pass through all points. They act as control points; user can adjust the shape of the curve interactively.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Polynomial Spline: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Parametric Splines: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ranges from 0 to 1 to trace along the curve.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solve for vector constants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it to point we want curve to start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spline ends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μ = 1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want middle to be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=¼a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+½a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10.1) Patching – connecting many splines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Higher order splines are hard to work with.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we can piece smaller simpler splines to form each curve, the pieces are called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spline patches.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calculate the parametric spline patches we use a cubic polynomial P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Depending on the desired spline curve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behaviour, we can figure out what the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patches are / define it. Example, spline curve:</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the patch which joins points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μ = 0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μ = 1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Subbing in we get: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Differentiate the spline w.r.t μ:</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3a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Substitute for μ = 0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μ = 1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matrix form, we get the equations:</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Invert the matrix on both sides, and we get the a values we need to define our overall cubic spline, given the chosen spline patches we have!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create smooth realistic shapes.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Smooth Function: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its smooth if its derivatives are well defined up to some order. Smoothness is defined differently for curves and surfaces depending if we’re looking at them as a function or as a shape.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Parametric Continuity: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Defined in terms of the function, not the shape: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junction between two curves is 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continuous if the (x, y) values of the two curves agree.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continuous if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first derivatives (dx/ds,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/ds) agree. 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2nd order as well.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Geometric Continuity: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Defined only in terms of the shape (Parameterization doesn’t influence): • G</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continuity are equivalent.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junction between two curves is said to be G</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continuous if the (x, y) values of the two curves agree, and all first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(dx/ds,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/ds) are prop-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ortional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(tangent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parallel) at the junction. •  Higher order geom. continuity is hard to define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10.2) Bezier Curves (BC)</a:t>
            </a:r>
            <a:endParaRPr lang="en-GB" sz="500"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 predictable results for small knot sets. Good to use to construct spline patches. Characteristics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interpolate the end points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slope at an end is the same as the line joining the end point to its neighbour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Casteljau’s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Algorithm for BC Construction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parameter μ which is 0 at the start of the curve and 1 at the end.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Process: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 with our BC points:</a:t>
            </a:r>
            <a:endPar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Shift each point by μ along the line to the next point. Do this shift n-1 times; n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Do it for a value of μ to discover the curve, as each time we end up getting a point!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Use more values of μ, each time you get a point! Will give us more and more Bezier knots.</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40" name="Picture 16">
            <a:extLst>
              <a:ext uri="{FF2B5EF4-FFF2-40B4-BE49-F238E27FC236}">
                <a16:creationId xmlns:a16="http://schemas.microsoft.com/office/drawing/2014/main" id="{E84D4580-61F3-46BC-D020-AFD608E6F16C}"/>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3967" t="4405" r="957"/>
          <a:stretch/>
        </p:blipFill>
        <p:spPr bwMode="auto">
          <a:xfrm>
            <a:off x="5269818" y="2946890"/>
            <a:ext cx="1343770" cy="61943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FF5D460-3E4D-FCB3-8454-C88A62FDD5F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8625" b="1413"/>
          <a:stretch/>
        </p:blipFill>
        <p:spPr bwMode="auto">
          <a:xfrm>
            <a:off x="5230283" y="4142435"/>
            <a:ext cx="1058089" cy="32662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A345F9-2CFC-3117-198E-BD4DF2EE32B6}"/>
              </a:ext>
            </a:extLst>
          </p:cNvPr>
          <p:cNvSpPr txBox="1"/>
          <p:nvPr/>
        </p:nvSpPr>
        <p:spPr>
          <a:xfrm>
            <a:off x="6464589" y="-61385"/>
            <a:ext cx="1487084" cy="7397410"/>
          </a:xfrm>
          <a:prstGeom prst="rect">
            <a:avLst/>
          </a:prstGeom>
          <a:noFill/>
        </p:spPr>
        <p:txBody>
          <a:bodyPr wrap="square" rtlCol="0">
            <a:spAutoFit/>
          </a:bodyPr>
          <a:lstStyle/>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Bernstein Blending Function (BBF):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Splines and Bezier Curves as a blend of the knots.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point on spline is blend of all other points;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 is the BBF:</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Bezier Curves are blended so can’t be used for fine detail curves, but they are good spline patches.</a:t>
            </a:r>
          </a:p>
          <a:p>
            <a:endPar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show equivalence of N point Bezier Curves and the cubic patch going through the first and last knots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 this by expanding the iterative blending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reversing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Casteljau’s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algorithm.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Note that N-1 in BBF. Then simply just plug N-1 and expand it mathematically.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We’ll end up with equations for a. Now calculate P’(0) and P’(N-1) by differentiating and plugging in 0 and 1 respectively.</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Form a matrix that looks like this (this is the case N = 4), and then use our derivatives from part 2 to write P’(0) and P’(N+1) things in terms of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we’ve shown blending == cubic patch.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For the other side of the proof, reverse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Casteljau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 on N=4</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Collapsing the recursion:</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summarise Bezier Curves in terms of by saying that it has: two points that are interpolated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two control points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interactively shape the curve by moving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a mouse.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10.3) Spline Surfaces – 3D Spline Curves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define parametric polynomial surfaces:</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solve this easily by subbing in our choice of u and v and dealing with the simultaneous equations to discover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coefficients.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Boundary points are spline patches, so we can sub in 0 or 1 for the edge point they correspond to, and then keep u or v, to discover their curve.</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any middle point can be expressed as a linear combo of these.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formulation is flexible, but only good for simple surfaces. Higher orders are difficult to use.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Instead, we use a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cubic spline patch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technique where we connect many spline surfaces depending on the desired behaviour.</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Forming Spline Surfaces with Patches: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Instead, we can make a terrain map where describe every single bounding curve as a cubic splines.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each corner of the patch we need to interpolate the points and set the gradients to match the adjacent patch. We have two gradients: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/dx.</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the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ν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formulation to model the terrain maps (what we look at the derivative 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match three values at each corner: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ν</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ν</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ν</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ν</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1" name="Picture 30">
            <a:extLst>
              <a:ext uri="{FF2B5EF4-FFF2-40B4-BE49-F238E27FC236}">
                <a16:creationId xmlns:a16="http://schemas.microsoft.com/office/drawing/2014/main" id="{B6501B04-A947-57C5-39D7-72367C6077EB}"/>
              </a:ext>
            </a:extLst>
          </p:cNvPr>
          <p:cNvPicPr>
            <a:picLocks noChangeAspect="1"/>
          </p:cNvPicPr>
          <p:nvPr/>
        </p:nvPicPr>
        <p:blipFill rotWithShape="1">
          <a:blip r:embed="rId17"/>
          <a:srcRect t="4907"/>
          <a:stretch/>
        </p:blipFill>
        <p:spPr>
          <a:xfrm>
            <a:off x="6549566" y="216163"/>
            <a:ext cx="851359" cy="235661"/>
          </a:xfrm>
          <a:prstGeom prst="rect">
            <a:avLst/>
          </a:prstGeom>
        </p:spPr>
      </p:pic>
      <p:pic>
        <p:nvPicPr>
          <p:cNvPr id="33" name="Picture 32">
            <a:extLst>
              <a:ext uri="{FF2B5EF4-FFF2-40B4-BE49-F238E27FC236}">
                <a16:creationId xmlns:a16="http://schemas.microsoft.com/office/drawing/2014/main" id="{04C72C63-6F67-1E71-5D46-B3448D6CD482}"/>
              </a:ext>
            </a:extLst>
          </p:cNvPr>
          <p:cNvPicPr>
            <a:picLocks noChangeAspect="1"/>
          </p:cNvPicPr>
          <p:nvPr/>
        </p:nvPicPr>
        <p:blipFill rotWithShape="1">
          <a:blip r:embed="rId18"/>
          <a:srcRect l="1624"/>
          <a:stretch/>
        </p:blipFill>
        <p:spPr>
          <a:xfrm>
            <a:off x="6932595" y="415611"/>
            <a:ext cx="933451" cy="394515"/>
          </a:xfrm>
          <a:prstGeom prst="rect">
            <a:avLst/>
          </a:prstGeom>
        </p:spPr>
      </p:pic>
      <p:pic>
        <p:nvPicPr>
          <p:cNvPr id="1046" name="Picture 22">
            <a:extLst>
              <a:ext uri="{FF2B5EF4-FFF2-40B4-BE49-F238E27FC236}">
                <a16:creationId xmlns:a16="http://schemas.microsoft.com/office/drawing/2014/main" id="{860C8EF6-299B-6EBE-01BA-E74FB270A0D5}"/>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12523" t="68221"/>
          <a:stretch/>
        </p:blipFill>
        <p:spPr bwMode="auto">
          <a:xfrm>
            <a:off x="6554398" y="2119772"/>
            <a:ext cx="1324623" cy="3373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2F777ACF-0491-3043-EFA0-ED3B2D96FC19}"/>
              </a:ext>
            </a:extLst>
          </p:cNvPr>
          <p:cNvPicPr>
            <a:picLocks noChangeAspect="1"/>
          </p:cNvPicPr>
          <p:nvPr/>
        </p:nvPicPr>
        <p:blipFill>
          <a:blip r:embed="rId20"/>
          <a:stretch>
            <a:fillRect/>
          </a:stretch>
        </p:blipFill>
        <p:spPr>
          <a:xfrm>
            <a:off x="6514303" y="2729406"/>
            <a:ext cx="1381298" cy="417532"/>
          </a:xfrm>
          <a:prstGeom prst="rect">
            <a:avLst/>
          </a:prstGeom>
        </p:spPr>
      </p:pic>
      <p:pic>
        <p:nvPicPr>
          <p:cNvPr id="39" name="Picture 38">
            <a:extLst>
              <a:ext uri="{FF2B5EF4-FFF2-40B4-BE49-F238E27FC236}">
                <a16:creationId xmlns:a16="http://schemas.microsoft.com/office/drawing/2014/main" id="{7004ACF2-C307-F343-C8A5-D2EE53D49651}"/>
              </a:ext>
            </a:extLst>
          </p:cNvPr>
          <p:cNvPicPr>
            <a:picLocks noChangeAspect="1"/>
          </p:cNvPicPr>
          <p:nvPr/>
        </p:nvPicPr>
        <p:blipFill>
          <a:blip r:embed="rId21"/>
          <a:stretch>
            <a:fillRect/>
          </a:stretch>
        </p:blipFill>
        <p:spPr>
          <a:xfrm>
            <a:off x="6559183" y="3296434"/>
            <a:ext cx="1256289" cy="262312"/>
          </a:xfrm>
          <a:prstGeom prst="rect">
            <a:avLst/>
          </a:prstGeom>
        </p:spPr>
      </p:pic>
      <p:pic>
        <p:nvPicPr>
          <p:cNvPr id="1050" name="Picture 26">
            <a:extLst>
              <a:ext uri="{FF2B5EF4-FFF2-40B4-BE49-F238E27FC236}">
                <a16:creationId xmlns:a16="http://schemas.microsoft.com/office/drawing/2014/main" id="{BC6689AD-AD83-AB40-135F-3DEF3E7597FC}"/>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3732" t="5860" r="2823"/>
          <a:stretch/>
        </p:blipFill>
        <p:spPr bwMode="auto">
          <a:xfrm>
            <a:off x="6408855" y="4084641"/>
            <a:ext cx="1397000" cy="3847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4F9ED9D0-85E4-F147-22EB-63B15B1BCE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49567" y="4933816"/>
            <a:ext cx="1329454" cy="47480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D4A4F61-BB86-F134-3653-E5451C15EC7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4054" y="5409945"/>
            <a:ext cx="1045140" cy="32198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791882A-4B4A-C9FB-6C78-07A8E176507B}"/>
              </a:ext>
            </a:extLst>
          </p:cNvPr>
          <p:cNvSpPr txBox="1"/>
          <p:nvPr/>
        </p:nvSpPr>
        <p:spPr>
          <a:xfrm>
            <a:off x="7782635" y="-49915"/>
            <a:ext cx="1487084" cy="7705186"/>
          </a:xfrm>
          <a:prstGeom prst="rect">
            <a:avLst/>
          </a:prstGeom>
          <a:noFill/>
        </p:spPr>
        <p:txBody>
          <a:bodyPr wrap="square" rtlCol="0">
            <a:spAutoFit/>
          </a:bodyPr>
          <a:lstStyle/>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10.3.1) Constructing Spline Surfaces</a:t>
            </a:r>
          </a:p>
          <a:p>
            <a:r>
              <a:rPr lang="en-GB" sz="47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Adopt corners as param </a:t>
            </a:r>
            <a:r>
              <a:rPr lang="en-GB" sz="47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47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(0,0),(0,1),(1,0),(1,1)</a:t>
            </a:r>
          </a:p>
          <a:p>
            <a:r>
              <a:rPr lang="en-GB" sz="500" b="1"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Edges: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patch neighbours need to join exactly, we need to ensure edge contours are equivalent on adjacent patches.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do the same method as for cubic spline patches: make gradients equal</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Easier method, instead of computing all these gradients, use a Coons Patch: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Define internal points by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lerp of edge curves: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 v) = P(u,0)(1-v) + P(u,1)v + P(0,v)(1-u)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P(1,v)u - P(0,1)(1-u)v - P(1,0)u(1-v)  </a:t>
            </a:r>
          </a:p>
          <a:p>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P(0,0)(1-u)(1-v) - P(1,1)</a:t>
            </a:r>
            <a:r>
              <a:rPr lang="en-GB" sz="500" kern="5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5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Rendering a Patch: (</a:t>
            </a:r>
            <a:r>
              <a:rPr lang="en-GB" sz="500" b="1"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Polygonalisation</a:t>
            </a:r>
            <a:r>
              <a:rPr lang="en-GB" sz="500" b="1"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transform it into polygons. Select a grid of points, e.g. u = {0.0, 0.1, … 1.0}, v = {0.0,0.1,0.2…1.0} and triangulate to the grid. Approximation.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speed: large polygons, with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Gouraud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phong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accuracy: small, pixel sized polygons</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Lofting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used too – drawing contours of constant u and/or v. Obsoleted algorithm.</a:t>
            </a:r>
          </a:p>
          <a:p>
            <a:r>
              <a:rPr lang="en-GB" sz="500" b="1"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Ray tracing a Coons Patch: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closed form solution, as patch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4</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order. Must use numerical methods: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Polygonise the patch at a low resolution (4x4) 2. Calculate the ray intersection with the 32 triangles and find the nearest intersection.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Polygonise the immediate area of the intersection and calculate a better estimate of the intersection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Continue until the best estimate is found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might have multiple intersections - we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don’t necessarily find the nearest. Works well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smooth objects.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must do ray intersection per object patch. </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Computing a Coons Patch:</a:t>
            </a: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Returned: (</a:t>
            </a:r>
            <a:r>
              <a:rPr lang="en-GB" sz="50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x,y,output</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 the coons patch on the centre 4 points: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we can see that: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P(0,0) = (9,4,12),   P(1,0) = (10,4,13),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P(0,1) = (9,5,11),   P(1,1) = (10,5,14).</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gradients in each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doing a computer vision type convolution. for example in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x,u</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direction (for all 4 corners):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(0,0)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 4 13)</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4 10)</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 (1 0 1.5)</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2.5) </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0 -1)</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0)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do this for y/v too.</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this information we can find the boundary coons patches: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P(u, 0): we are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increm-enting</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 so we’re interested in (P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get out constant vectors and now we’ve discovered one of the boundary curves. Note we do have to do this for all 4 corners. This tells us the 4 boundary curves, and these together define a coons patch. (as seen in blue formula above).</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Radiosity for Global Illumination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using an ambient light term in the reflectance equation, or assuming n point light sources, since every surface is a light reflector, shouldn’t they all be considered a light source?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better approximation: Make ambient light a function of incident light: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reflected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incident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 l)</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incident</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v)</a:t>
            </a:r>
            <a:r>
              <a:rPr lang="en-GB" sz="50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incident</a:t>
            </a:r>
            <a:endPar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reflected</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incident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is old reflectance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11.1) Patching for Radiosity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Radiosity: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energy per unit are leaving a surface=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emitted energy per unit area and reflected energy</a:t>
            </a:r>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for a small area of the surface (patch)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emitted energy is regarded as constant):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BdA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EdA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RI</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the scene, per patch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this is written to be: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total energy leaving the patch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energy emitted by the patch itself</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reflectance value (as according to the old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Incident light energy arriving at the patch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regard each patch as both a light reflector and light emitter.</a:t>
            </a: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44" name="Picture 43">
            <a:extLst>
              <a:ext uri="{FF2B5EF4-FFF2-40B4-BE49-F238E27FC236}">
                <a16:creationId xmlns:a16="http://schemas.microsoft.com/office/drawing/2014/main" id="{AC504D60-83A0-FF0F-ABAE-31F3AF9C2F0F}"/>
              </a:ext>
            </a:extLst>
          </p:cNvPr>
          <p:cNvPicPr>
            <a:picLocks noChangeAspect="1"/>
          </p:cNvPicPr>
          <p:nvPr/>
        </p:nvPicPr>
        <p:blipFill>
          <a:blip r:embed="rId25"/>
          <a:stretch>
            <a:fillRect/>
          </a:stretch>
        </p:blipFill>
        <p:spPr>
          <a:xfrm>
            <a:off x="7916394" y="2733788"/>
            <a:ext cx="1131080" cy="538135"/>
          </a:xfrm>
          <a:prstGeom prst="rect">
            <a:avLst/>
          </a:prstGeom>
        </p:spPr>
      </p:pic>
      <p:pic>
        <p:nvPicPr>
          <p:cNvPr id="46" name="Picture 45">
            <a:extLst>
              <a:ext uri="{FF2B5EF4-FFF2-40B4-BE49-F238E27FC236}">
                <a16:creationId xmlns:a16="http://schemas.microsoft.com/office/drawing/2014/main" id="{56384373-2A2E-9623-4DC8-8A4FE09FD444}"/>
              </a:ext>
            </a:extLst>
          </p:cNvPr>
          <p:cNvPicPr>
            <a:picLocks noChangeAspect="1"/>
          </p:cNvPicPr>
          <p:nvPr/>
        </p:nvPicPr>
        <p:blipFill rotWithShape="1">
          <a:blip r:embed="rId26"/>
          <a:srcRect l="-1303" t="21377" r="8184" b="632"/>
          <a:stretch/>
        </p:blipFill>
        <p:spPr>
          <a:xfrm>
            <a:off x="7815472" y="4585205"/>
            <a:ext cx="1368203" cy="661275"/>
          </a:xfrm>
          <a:prstGeom prst="rect">
            <a:avLst/>
          </a:prstGeom>
        </p:spPr>
      </p:pic>
      <p:sp>
        <p:nvSpPr>
          <p:cNvPr id="2" name="TextBox 1">
            <a:extLst>
              <a:ext uri="{FF2B5EF4-FFF2-40B4-BE49-F238E27FC236}">
                <a16:creationId xmlns:a16="http://schemas.microsoft.com/office/drawing/2014/main" id="{ED8341F6-8185-A84C-3526-2EC87C69A2DC}"/>
              </a:ext>
            </a:extLst>
          </p:cNvPr>
          <p:cNvSpPr txBox="1"/>
          <p:nvPr/>
        </p:nvSpPr>
        <p:spPr>
          <a:xfrm>
            <a:off x="9102664" y="-62614"/>
            <a:ext cx="1529545" cy="7477432"/>
          </a:xfrm>
          <a:prstGeom prst="rect">
            <a:avLst/>
          </a:prstGeom>
          <a:noFill/>
        </p:spPr>
        <p:txBody>
          <a:bodyPr wrap="square" rtlCol="0">
            <a:spAutoFit/>
          </a:bodyPr>
          <a:lstStyle/>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Incident energy for patch I can be estimated as: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Sum is taken over all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scene surface patches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b="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energy from </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other scene patches  </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constant (the form factor) - links surface patch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patch j by how much of that energy it gets from j. Accounts for patch areas &amp; angles.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Substituting the incident light expression: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Energy leaving </a:t>
            </a:r>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i-th</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patch:</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Difficulties:</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must solve this for each 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render our light model. However, we usually have many, many patches, and need to find form factors beforehand.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matrix form, it’s enormous.</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(check 11.2)</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Radiosity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 an R,G,B value for each patch; 3 calcs. Also, the specular term in the reflectance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accounts for angle. But must do it for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patch!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usually only calculate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diffuse radiosity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 to decide patch size; big – visible lighting diff across patches, small - costly. Can use bigger patches and then lerp.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Computing Form </a:t>
            </a:r>
          </a:p>
          <a:p>
            <a:r>
              <a:rPr lang="en-GB" sz="50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Factors:</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simplify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equation on the right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assuming that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small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compared to r, we</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get the simplified equation:</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 for objects close by &amp; facing each other: high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11.1) The Hemicube Method:</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Cheaper method; computes form factors in groups: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9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a bounding hemisphere, patches that project onto the same hemisphere area have equal FFs.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Hemicubes &gt; Hemispheres as cheaper.</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Hemicubes are divided into small pixel areas and FFs are precomputed for each. The resulting form factors can be used for every patch in the scene. We just ‘place’ the same hemicube over each.</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area of a hemicube pixel is |A|, FF is: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(remember,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angle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straight line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and patch i’s normal)</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it’s a hemicube we have the side face and top face cases.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top face, 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φ</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φ</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FF = |A| /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side, 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φ</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1/r, cos</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φ</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FF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need to know which patch is visible from each hemicube pixel: done by ray tracing or projection which needs z-buffering (check 8.2).</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Summary:</a:t>
            </a:r>
          </a:p>
          <a:p>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Divide the graphics world into discrete patches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Meshing strategies -&gt; meshing errors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form factors by the hemicube method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Alias errors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Solve the matrix equation for the radiosity of each patch.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computational strategies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Average the radiosity values at the corners of each patch.</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Interpolation approximations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Compute a texture map of each point or render directly</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 Factor Reciprocity:</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only need to compute half of them because: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this means we’d have to store them and there’s potentially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billions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Gigabytes!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save some space since many FFs are 0 -&gt; use an 1-bit indexing scheme for FFs: 0 -&gt; FF = 0; not stored in array.</a:t>
            </a:r>
          </a:p>
          <a:p>
            <a:r>
              <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11.2) Gauss-Seidel Numerical Method</a:t>
            </a: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Putting this matrix into RAM is hard – it’s enormous!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Gauss Seidel solves systems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row by row</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iteratively. Since a row’s equation looks like this:</a:t>
            </a:r>
            <a:endParaRPr lang="en-GB" sz="50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for all iB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Make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successive iterations 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with three patches, we can write the iterations like so, as update equations:</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have the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Rs, Es &amp;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Cyclical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run iterations of this and we eventually get </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Radiosity matrices are diagonally dominant, which is why we converge.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Cutoff</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delta thresh. Extra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Iters</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model the bouncing of light around the scene.</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Speeding up Gauss Seidel:</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evaluating a row is known as gathering (rays). We can find the change to every other patch after a row changes using:</a:t>
            </a:r>
          </a:p>
          <a:p>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 as shooting</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lets us speed things up: evaluate patches with largest </a:t>
            </a:r>
            <a:r>
              <a:rPr lang="el-GR"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t>
            </a:r>
            <a:r>
              <a:rPr lang="en-GB" sz="50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unshot</a:t>
            </a:r>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radiosity) first: </a:t>
            </a:r>
          </a:p>
          <a:p>
            <a:r>
              <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Continued on the other page, above the CIE diagram lol)</a:t>
            </a:r>
            <a:endParaRPr lang="en-GB" sz="5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26" name="Picture 2">
            <a:extLst>
              <a:ext uri="{FF2B5EF4-FFF2-40B4-BE49-F238E27FC236}">
                <a16:creationId xmlns:a16="http://schemas.microsoft.com/office/drawing/2014/main" id="{818A6F07-327E-FF20-81C6-D7370CB8749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33183" y="53210"/>
            <a:ext cx="520177" cy="244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87A191-8300-801B-5D6E-1ABB65B94C31}"/>
              </a:ext>
            </a:extLst>
          </p:cNvPr>
          <p:cNvPicPr>
            <a:picLocks noChangeAspect="1"/>
          </p:cNvPicPr>
          <p:nvPr/>
        </p:nvPicPr>
        <p:blipFill>
          <a:blip r:embed="rId28"/>
          <a:stretch>
            <a:fillRect/>
          </a:stretch>
        </p:blipFill>
        <p:spPr>
          <a:xfrm>
            <a:off x="9927267" y="667128"/>
            <a:ext cx="620660" cy="142998"/>
          </a:xfrm>
          <a:prstGeom prst="rect">
            <a:avLst/>
          </a:prstGeom>
        </p:spPr>
      </p:pic>
      <p:pic>
        <p:nvPicPr>
          <p:cNvPr id="1028" name="Picture 4">
            <a:extLst>
              <a:ext uri="{FF2B5EF4-FFF2-40B4-BE49-F238E27FC236}">
                <a16:creationId xmlns:a16="http://schemas.microsoft.com/office/drawing/2014/main" id="{C0BC99ED-D5B5-B365-8594-5F641FF7F539}"/>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l="10008" t="3189" r="8028" b="34386"/>
          <a:stretch/>
        </p:blipFill>
        <p:spPr bwMode="auto">
          <a:xfrm>
            <a:off x="9860801" y="1588285"/>
            <a:ext cx="620659" cy="3744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8123148F-726A-E7F6-5C86-72E83080CFAA}"/>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t="82462" b="-1"/>
          <a:stretch/>
        </p:blipFill>
        <p:spPr bwMode="auto">
          <a:xfrm>
            <a:off x="9649339" y="1962757"/>
            <a:ext cx="898011" cy="1247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9E3B2132-78BF-72C5-2CE9-0637438F1BFA}"/>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1781" t="15377" r="4205" b="11633"/>
          <a:stretch/>
        </p:blipFill>
        <p:spPr bwMode="auto">
          <a:xfrm>
            <a:off x="9890582" y="2087530"/>
            <a:ext cx="545408" cy="1244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4D053D6F-208B-80B9-C945-5320F6E9AA7C}"/>
              </a:ext>
            </a:extLst>
          </p:cNvPr>
          <p:cNvPicPr>
            <a:picLocks noChangeAspect="1"/>
          </p:cNvPicPr>
          <p:nvPr/>
        </p:nvPicPr>
        <p:blipFill rotWithShape="1">
          <a:blip r:embed="rId31"/>
          <a:srcRect l="3664" t="6789" r="3333" b="6820"/>
          <a:stretch/>
        </p:blipFill>
        <p:spPr>
          <a:xfrm>
            <a:off x="9151845" y="3051112"/>
            <a:ext cx="615369" cy="191652"/>
          </a:xfrm>
          <a:prstGeom prst="rect">
            <a:avLst/>
          </a:prstGeom>
        </p:spPr>
      </p:pic>
      <p:pic>
        <p:nvPicPr>
          <p:cNvPr id="19" name="Picture 10">
            <a:extLst>
              <a:ext uri="{FF2B5EF4-FFF2-40B4-BE49-F238E27FC236}">
                <a16:creationId xmlns:a16="http://schemas.microsoft.com/office/drawing/2014/main" id="{5D965226-833A-92D2-317E-FE986FC2EC79}"/>
              </a:ext>
            </a:extLst>
          </p:cNvPr>
          <p:cNvPicPr>
            <a:picLocks noChangeAspect="1" noChangeArrowheads="1"/>
          </p:cNvPicPr>
          <p:nvPr/>
        </p:nvPicPr>
        <p:blipFill rotWithShape="1">
          <a:blip r:embed="rId32">
            <a:extLst>
              <a:ext uri="{28A0092B-C50C-407E-A947-70E740481C1C}">
                <a14:useLocalDpi xmlns:a14="http://schemas.microsoft.com/office/drawing/2010/main" val="0"/>
              </a:ext>
            </a:extLst>
          </a:blip>
          <a:srcRect r="1497" b="46129"/>
          <a:stretch/>
        </p:blipFill>
        <p:spPr bwMode="auto">
          <a:xfrm>
            <a:off x="9151845" y="5236514"/>
            <a:ext cx="1259622" cy="31125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a:extLst>
              <a:ext uri="{FF2B5EF4-FFF2-40B4-BE49-F238E27FC236}">
                <a16:creationId xmlns:a16="http://schemas.microsoft.com/office/drawing/2014/main" id="{CA85E8D7-4717-0666-5284-7C678C39401F}"/>
              </a:ext>
            </a:extLst>
          </p:cNvPr>
          <p:cNvPicPr>
            <a:picLocks noChangeAspect="1" noChangeArrowheads="1"/>
          </p:cNvPicPr>
          <p:nvPr/>
        </p:nvPicPr>
        <p:blipFill rotWithShape="1">
          <a:blip r:embed="rId33">
            <a:extLst>
              <a:ext uri="{28A0092B-C50C-407E-A947-70E740481C1C}">
                <a14:useLocalDpi xmlns:a14="http://schemas.microsoft.com/office/drawing/2010/main" val="0"/>
              </a:ext>
            </a:extLst>
          </a:blip>
          <a:srcRect l="22444" t="20428" r="27627" b="53604"/>
          <a:stretch/>
        </p:blipFill>
        <p:spPr bwMode="auto">
          <a:xfrm>
            <a:off x="9677215" y="6066402"/>
            <a:ext cx="870135" cy="2608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C792C130-A403-F05F-0691-AA28D60EED48}"/>
              </a:ext>
            </a:extLst>
          </p:cNvPr>
          <p:cNvPicPr>
            <a:picLocks noChangeAspect="1"/>
          </p:cNvPicPr>
          <p:nvPr/>
        </p:nvPicPr>
        <p:blipFill>
          <a:blip r:embed="rId34"/>
          <a:stretch>
            <a:fillRect/>
          </a:stretch>
        </p:blipFill>
        <p:spPr>
          <a:xfrm>
            <a:off x="9183675" y="6906244"/>
            <a:ext cx="781592" cy="99971"/>
          </a:xfrm>
          <a:prstGeom prst="rect">
            <a:avLst/>
          </a:prstGeom>
        </p:spPr>
      </p:pic>
    </p:spTree>
    <p:extLst>
      <p:ext uri="{BB962C8B-B14F-4D97-AF65-F5344CB8AC3E}">
        <p14:creationId xmlns:p14="http://schemas.microsoft.com/office/powerpoint/2010/main" val="2831014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3082</TotalTime>
  <Words>13044</Words>
  <Application>Microsoft Office PowerPoint</Application>
  <PresentationFormat>Custom</PresentationFormat>
  <Paragraphs>993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Display</vt:lpstr>
      <vt:lpstr>Arial</vt:lpstr>
      <vt:lpstr>Cambria Math</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30</cp:revision>
  <dcterms:created xsi:type="dcterms:W3CDTF">2024-02-22T14:09:38Z</dcterms:created>
  <dcterms:modified xsi:type="dcterms:W3CDTF">2024-02-28T19:33:43Z</dcterms:modified>
</cp:coreProperties>
</file>