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200F26E-E7CA-4B0F-8443-94CAED24E1A8}">
          <p14:sldIdLst/>
        </p14:section>
        <p14:section name="Untitled Section" id="{4CB8B71F-6E08-4E67-9F0F-8DE284DD813B}">
          <p14:sldIdLst>
            <p14:sldId id="256"/>
          </p14:sldIdLst>
        </p14:section>
        <p14:section name="Untitled Section" id="{BA70D4EE-20F4-48C2-9B59-2785FDF24D4E}">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84615" autoAdjust="0"/>
  </p:normalViewPr>
  <p:slideViewPr>
    <p:cSldViewPr snapToGrid="0">
      <p:cViewPr>
        <p:scale>
          <a:sx n="125" d="100"/>
          <a:sy n="125" d="100"/>
        </p:scale>
        <p:origin x="-2248" y="-3116"/>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D5621-F0DB-46E9-AA5F-ACF4B84BDA31}" type="datetimeFigureOut">
              <a:rPr lang="en-GB" smtClean="0"/>
              <a:t>09/12/2023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8C29D-2171-4B29-B3C4-678B5B6E473B}" type="slidenum">
              <a:rPr lang="en-GB" smtClean="0"/>
              <a:t>‹#›</a:t>
            </a:fld>
            <a:endParaRPr lang="en-GB"/>
          </a:p>
        </p:txBody>
      </p:sp>
    </p:spTree>
    <p:extLst>
      <p:ext uri="{BB962C8B-B14F-4D97-AF65-F5344CB8AC3E}">
        <p14:creationId xmlns:p14="http://schemas.microsoft.com/office/powerpoint/2010/main" val="59281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698C29D-2171-4B29-B3C4-678B5B6E473B}" type="slidenum">
              <a:rPr lang="en-GB" smtClean="0"/>
              <a:t>1</a:t>
            </a:fld>
            <a:endParaRPr lang="en-GB"/>
          </a:p>
        </p:txBody>
      </p:sp>
    </p:spTree>
    <p:extLst>
      <p:ext uri="{BB962C8B-B14F-4D97-AF65-F5344CB8AC3E}">
        <p14:creationId xmlns:p14="http://schemas.microsoft.com/office/powerpoint/2010/main" val="347048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0DEC2A-B878-4E66-AA42-DA6F6B051F38}" type="datetimeFigureOut">
              <a:rPr lang="en-GB" smtClean="0"/>
              <a:t>09/12/2023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290923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DEC2A-B878-4E66-AA42-DA6F6B051F38}" type="datetimeFigureOut">
              <a:rPr lang="en-GB" smtClean="0"/>
              <a:t>09/12/2023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206084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DEC2A-B878-4E66-AA42-DA6F6B051F38}" type="datetimeFigureOut">
              <a:rPr lang="en-GB" smtClean="0"/>
              <a:t>09/12/2023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98357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DEC2A-B878-4E66-AA42-DA6F6B051F38}" type="datetimeFigureOut">
              <a:rPr lang="en-GB" smtClean="0"/>
              <a:t>09/12/2023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145286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DEC2A-B878-4E66-AA42-DA6F6B051F38}" type="datetimeFigureOut">
              <a:rPr lang="en-GB" smtClean="0"/>
              <a:t>09/12/2023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255156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DEC2A-B878-4E66-AA42-DA6F6B051F38}" type="datetimeFigureOut">
              <a:rPr lang="en-GB" smtClean="0"/>
              <a:t>09/12/2023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342685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DEC2A-B878-4E66-AA42-DA6F6B051F38}" type="datetimeFigureOut">
              <a:rPr lang="en-GB" smtClean="0"/>
              <a:t>09/12/2023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427171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0DEC2A-B878-4E66-AA42-DA6F6B051F38}" type="datetimeFigureOut">
              <a:rPr lang="en-GB" smtClean="0"/>
              <a:t>09/12/2023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211558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DEC2A-B878-4E66-AA42-DA6F6B051F38}" type="datetimeFigureOut">
              <a:rPr lang="en-GB" smtClean="0"/>
              <a:t>09/12/2023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17739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100DEC2A-B878-4E66-AA42-DA6F6B051F38}" type="datetimeFigureOut">
              <a:rPr lang="en-GB" smtClean="0"/>
              <a:t>09/12/2023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238926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100DEC2A-B878-4E66-AA42-DA6F6B051F38}" type="datetimeFigureOut">
              <a:rPr lang="en-GB" smtClean="0"/>
              <a:t>09/12/2023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DC0A91-A0CD-4F93-AA77-4F044BC41917}" type="slidenum">
              <a:rPr lang="en-GB" smtClean="0"/>
              <a:t>‹#›</a:t>
            </a:fld>
            <a:endParaRPr lang="en-GB"/>
          </a:p>
        </p:txBody>
      </p:sp>
    </p:spTree>
    <p:extLst>
      <p:ext uri="{BB962C8B-B14F-4D97-AF65-F5344CB8AC3E}">
        <p14:creationId xmlns:p14="http://schemas.microsoft.com/office/powerpoint/2010/main" val="108812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100DEC2A-B878-4E66-AA42-DA6F6B051F38}" type="datetimeFigureOut">
              <a:rPr lang="en-GB" smtClean="0"/>
              <a:t>09/12/2023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F5DC0A91-A0CD-4F93-AA77-4F044BC41917}" type="slidenum">
              <a:rPr lang="en-GB" smtClean="0"/>
              <a:t>‹#›</a:t>
            </a:fld>
            <a:endParaRPr lang="en-GB"/>
          </a:p>
        </p:txBody>
      </p:sp>
    </p:spTree>
    <p:extLst>
      <p:ext uri="{BB962C8B-B14F-4D97-AF65-F5344CB8AC3E}">
        <p14:creationId xmlns:p14="http://schemas.microsoft.com/office/powerpoint/2010/main" val="1792323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AF39DA-22FD-C241-4178-62342500C8DC}"/>
              </a:ext>
            </a:extLst>
          </p:cNvPr>
          <p:cNvSpPr txBox="1"/>
          <p:nvPr/>
        </p:nvSpPr>
        <p:spPr>
          <a:xfrm>
            <a:off x="-77787" y="-57149"/>
            <a:ext cx="1833206" cy="7748403"/>
          </a:xfrm>
          <a:prstGeom prst="rect">
            <a:avLst/>
          </a:prstGeom>
          <a:noFill/>
        </p:spPr>
        <p:txBody>
          <a:bodyPr wrap="square" spcCol="360000" rtlCol="0">
            <a:spAutoFit/>
          </a:bodyPr>
          <a:lstStyle/>
          <a:p>
            <a:r>
              <a:rPr lang="en-GB" sz="53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Operations Research: </a:t>
            </a:r>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Linear Programming (LP)</a:t>
            </a:r>
          </a:p>
          <a:p>
            <a:r>
              <a:rPr lang="en-GB" sz="541" b="1" u="sng"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Standard Form (SF):</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linear program is in SF if:</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aim is to minimise a linear objective function;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All constraints are linear equality constraints;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All constraint right hand sides are non-negative;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All decision variables are non-negative.</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structure of an LP in Standard Form:</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Minimize z =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[1..n], ∀j ∈ [1..m],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Standardizing LP Problems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For an LP with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fun Z = f(x), max z ≡ -min z = f(x)</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Add negative slack variable to tighten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to tighten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Multiply equations where the RHS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0.</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Constrain variables to be strictly positive by either: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Free Variables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substitute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has no constraint for the decision variables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now have an extra variable in our LP, and they are both ≥ 0. Solve the LP! One of them will end up being 0 though.</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Substitution: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Rewrite the variable in terms of others using the constraint equations.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 Basic Feasible Solutions – Terminology: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Index Set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Indices of  the linearly independent columns of A that represent the  LP. The Matrix </a:t>
            </a:r>
            <a:r>
              <a:rPr lang="en-GB" sz="541" b="1" kern="100" spc="-50"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formed by the A(</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columns is known as the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Basic 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with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 is known as a Basic Solution with respect to the index set I (BS).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Valid basis  linearly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cols.</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Feasible 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solution x satisfying Ax = b and x ≥ 0 is a feasible solution (FS).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Basic Feasible Solution: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solution which is both a basic and a feasible solution(BFS). Solutions that satisfy all constraints, with all variables not in the index set to 0.</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basic solution corresponding to I is unique.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a:t>
            </a:r>
            <a:r>
              <a:rPr lang="en-GB" sz="541" b="1" kern="100" spc="-50" dirty="0" err="1">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has a unique solution: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b="1" kern="100" spc="-50"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this solution is also a unique basic to Ax = b w.r.t I.</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Vertices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the feasible set =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basic feasible solutions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Geometrically: optimum always achieved at 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vertex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Algebraically: optimum always achieved at 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BFS</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Optimal Basic Feasible Solutions: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an LP in standard form, a feasible solution to the constraints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 b; x ≥ 0} that achieves the optimal value of the objective function is called an optimal feasible solution. If the solution is basic then it is an optimal BFS.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Basic Variables: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variables that are in the Index set. Non basic variables are those which aren’t.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1.4) The Fundamental Theorem of LP</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an LP in standard form with rank(A) = m ≤ 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 a feasible solution ⇒ ∃ a BFS.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 an optimal solution ⇒ ∃ an optimal BFS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 if we can solve the problem, then we can also solve the smaller problem involving just the linearly independent columns)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However, there may be feasible solutions that aren’t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BFS (since the non-index vars might not be zeroed)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There may be optimal solutions that are not BFS.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LP has an optimal BFS” is not true always true; the LP may be infeasible or unbounded. </a:t>
            </a:r>
          </a:p>
          <a:p>
            <a:r>
              <a:rPr lang="en-GB" sz="535"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reduces solving an LP to searching over BFS’s!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the Optimal BFS we could search through all these possibilities, since there are at most n!/m!(n-m)! basic solutions. Very inefficient, ofc.</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 Matrix Partitioning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the coefficients of all the constraints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is the columns of A that are Basic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is the columns of A that are NOT basic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is the vector of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those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C that AREN’T basic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those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are basic of C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 vector of basic variables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 vector of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nonbasic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vector of constraint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RHSes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4]</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Ofc this means: Ax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The Basic Representation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basic representation is:       [ z ] = f(</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B </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t>
            </a:r>
            <a:r>
              <a:rPr lang="en-GB" sz="541" b="1" kern="1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b="1" kern="100" spc="-50"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b="1" kern="100" spc="-50" baseline="-25000"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b="1" kern="100" spc="-50" baseline="-2500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t>
            </a:r>
            <a:r>
              <a:rPr lang="en-GB" sz="541" b="1" kern="100" spc="-50" baseline="3000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1" b="1" kern="1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b="1" kern="100" spc="-50" baseline="3000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1" b="1" kern="100" spc="-50"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b="1" kern="100" spc="-50" baseline="-25000"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b="1" kern="1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(equivalently: z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Importance of the Basic Representation:</a:t>
            </a:r>
            <a:endParaRPr lang="en-GB" sz="541" b="1" i="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tells us how z and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change when the NBVs increase.</a:t>
            </a:r>
          </a:p>
          <a:p>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 particular, the </a:t>
            </a:r>
            <a:r>
              <a:rPr lang="en-GB" sz="541" b="1" i="1" kern="1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reduced cost vector</a:t>
            </a:r>
            <a:r>
              <a:rPr lang="en-GB" sz="541" i="1" kern="1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lets us recognise whether the current BFS is optimal (</a:t>
            </a:r>
            <a:r>
              <a:rPr lang="en-GB" sz="541" i="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 0 then no other FS can have a lower objective value than current BFS)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find a new BFS with a lower objective value if the current BFS is not optimal (by increasing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nonbasic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variable with a negative reduced cost).</a:t>
            </a:r>
          </a:p>
        </p:txBody>
      </p:sp>
      <p:sp>
        <p:nvSpPr>
          <p:cNvPr id="2" name="TextBox 1">
            <a:extLst>
              <a:ext uri="{FF2B5EF4-FFF2-40B4-BE49-F238E27FC236}">
                <a16:creationId xmlns:a16="http://schemas.microsoft.com/office/drawing/2014/main" id="{4A53A1E9-0C8A-E1E9-293E-8C45B762FBF4}"/>
              </a:ext>
            </a:extLst>
          </p:cNvPr>
          <p:cNvSpPr txBox="1"/>
          <p:nvPr/>
        </p:nvSpPr>
        <p:spPr>
          <a:xfrm>
            <a:off x="1574630" y="-57149"/>
            <a:ext cx="1833206" cy="7910755"/>
          </a:xfrm>
          <a:prstGeom prst="rect">
            <a:avLst/>
          </a:prstGeom>
          <a:noFill/>
        </p:spPr>
        <p:txBody>
          <a:bodyPr wrap="square" rtlCol="0">
            <a:spAutoFit/>
          </a:bodyPr>
          <a:lstStyle/>
          <a:p>
            <a:r>
              <a:rPr lang="en-GB" sz="53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Solving Linear Programs – the Simplex Method</a:t>
            </a:r>
          </a:p>
          <a:p>
            <a:r>
              <a:rPr lang="en-GB" sz="530"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“Iteratively examine BFS by pivoting from BFS to BFS until we find the optimal BFS”</a:t>
            </a:r>
            <a:r>
              <a:rPr lang="en-GB" sz="53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Tableau for a feasible index set I (with p ∈ I, q ∉ I):</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nn-NO"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nn-NO"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nn-NO"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nn-NO"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∀i ∈ I and y</a:t>
            </a:r>
            <a:r>
              <a:rPr lang="nn-NO"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a:t>
            </a:r>
            <a:r>
              <a:rPr lang="nn-NO"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∀i ∈ I, j ∈ I \{i}</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41" b="1" kern="1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negative reduced cost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Finite Termination Theorem: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all BFS’s are non-degenerate, then the simplex algorithm must terminate after a finite number of steps with either an optimal solution, or a proof that the problem is unbounded.</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 Simplex Method Process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Pivoting: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vertex x for index set I is not optimal, then in its neighbouring vertices there is a vertex with a better objective value. Pivoting is only possible if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value at the intersection row p and column q ≠ 0)</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Pivot Process: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divide the row p by pivot element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that it becomes 1) and relabel it as row q -&gt; as we take p out of the basis and put q in there.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Subtract the new value of this row from all other rows.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Deciding the pivot: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choose the column p with the greatest value in the objective function (&gt; 0), and the row  q with the smallest ratio &gt; 0 s.t: RHS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pq</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the lowest.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 Degenerate Basic Solutions (DBS)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DBS is a BS where one or more BVs are zero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has more than n-m zero valued vars (remember, n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vars, m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NBV vars). This can lead to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cycling</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that,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1,...,n ∃ BS x with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 a BS x is degenerate if and only if it is associated with more than one index set.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Proof:</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BS x is degenerate &lt;= BS x has more than one I set: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BS x corresponds to different index sets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for all NBVs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either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both.</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there’s an NBV in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is a BV in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Since both index sets describe the same BS, 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also be 0 in 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x is degenerate.</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BS x is degenerate =&gt; BS x has more than one I set: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x is a degenerate BS. Then in the simplex tableau, we have some row p in I with y</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simplex also contains a column q (that is not in the index set) such that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(otherwise we’d have the row is completely zeroed, which is impossible in our lemma).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Pivoting on (p, q) will give a new BS identical to the current one, since: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generates two index sets, both of which are degenerate, of BS x. So, we have more than one I set.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Cycling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if we are at a degenerate BFS, we will continually pivot to degenerate BFS’s and likely cycle.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we can also cycle naturally even with a normal BFS.</a:t>
            </a:r>
          </a:p>
          <a:p>
            <a:r>
              <a:rPr lang="en-GB" sz="541" b="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Bland’s Rule – Prevents Cycling:</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Change pivoting conventions – just pick the first column in the BFS that is non-negative.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simplex algorithm cannot cycle and is finite with this rule!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 Degeneracy in Practice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Cycling is rare. Bland’s rule isn’t a good thing in practice, as it slows down LP solving massively. In practice it is acceptable to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replace a y</a:t>
            </a:r>
            <a:r>
              <a:rPr lang="en-GB" sz="541" b="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i0</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by y</a:t>
            </a:r>
            <a:r>
              <a:rPr lang="en-GB" sz="541" b="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i0</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ϵ &gt; 0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 ϵ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10</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then continue.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Finding good initial BFS to avoid Degeneracy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the</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Two-Phase Simplex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method. Here’s how we recognise to use it: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 constraint of the form:</a:t>
            </a:r>
          </a:p>
          <a:p>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 . x ≥ b; b &gt; 0 =&gt;  a . x  - s = b; b, s &gt;= 0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need to add a slack variable s, but for our initial BFS we’d have to set -s = b, which violates the constraints b, s &gt; 0. Similarly, for a constraint of form:</a:t>
            </a:r>
          </a:p>
          <a:p>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 . x ≤ b; b &lt; 0 =&gt;  a . x + s = b; b &lt; 0, s &gt;= 0 </a:t>
            </a:r>
          </a:p>
          <a:p>
            <a:r>
              <a:rPr lang="en-GB" sz="541"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 we have ANY case in which setting the original variables to 0 leads to an impossible constraint, </a:t>
            </a:r>
            <a:r>
              <a:rPr lang="en-GB" sz="541" b="1" kern="100" spc="-50"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 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endParaRPr lang="en-GB" sz="541"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need to add a slack variable s, but for our initial BFS we’d have to set s = b, which violates the constraints b &lt; 0, s &gt; 0.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Ultimately, we can’t easily pick an initial BFS as usual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trivial solution of BVs: slacks, NBVs: normal vars).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introduce artificial variables: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4" name="Picture 13">
            <a:extLst>
              <a:ext uri="{FF2B5EF4-FFF2-40B4-BE49-F238E27FC236}">
                <a16:creationId xmlns:a16="http://schemas.microsoft.com/office/drawing/2014/main" id="{AC6258E8-8C8F-7A80-4E7B-E7ECDE9A5668}"/>
              </a:ext>
            </a:extLst>
          </p:cNvPr>
          <p:cNvPicPr>
            <a:picLocks noChangeAspect="1"/>
          </p:cNvPicPr>
          <p:nvPr/>
        </p:nvPicPr>
        <p:blipFill>
          <a:blip r:embed="rId3"/>
          <a:stretch>
            <a:fillRect/>
          </a:stretch>
        </p:blipFill>
        <p:spPr>
          <a:xfrm>
            <a:off x="1574629" y="309352"/>
            <a:ext cx="1795103" cy="671079"/>
          </a:xfrm>
          <a:prstGeom prst="rect">
            <a:avLst/>
          </a:prstGeom>
        </p:spPr>
      </p:pic>
      <p:pic>
        <p:nvPicPr>
          <p:cNvPr id="16" name="Picture 15">
            <a:extLst>
              <a:ext uri="{FF2B5EF4-FFF2-40B4-BE49-F238E27FC236}">
                <a16:creationId xmlns:a16="http://schemas.microsoft.com/office/drawing/2014/main" id="{3FE72CE7-8D25-0AF5-9609-2AF5E8A449F2}"/>
              </a:ext>
            </a:extLst>
          </p:cNvPr>
          <p:cNvPicPr>
            <a:picLocks noChangeAspect="1"/>
          </p:cNvPicPr>
          <p:nvPr/>
        </p:nvPicPr>
        <p:blipFill>
          <a:blip r:embed="rId4"/>
          <a:stretch>
            <a:fillRect/>
          </a:stretch>
        </p:blipFill>
        <p:spPr>
          <a:xfrm>
            <a:off x="1497975" y="4522987"/>
            <a:ext cx="1746876" cy="148970"/>
          </a:xfrm>
          <a:prstGeom prst="rect">
            <a:avLst/>
          </a:prstGeom>
        </p:spPr>
      </p:pic>
      <p:sp>
        <p:nvSpPr>
          <p:cNvPr id="19" name="TextBox 18">
            <a:extLst>
              <a:ext uri="{FF2B5EF4-FFF2-40B4-BE49-F238E27FC236}">
                <a16:creationId xmlns:a16="http://schemas.microsoft.com/office/drawing/2014/main" id="{5BE73FC4-4565-AC7A-B212-C1E4EB37B28F}"/>
              </a:ext>
            </a:extLst>
          </p:cNvPr>
          <p:cNvSpPr txBox="1"/>
          <p:nvPr/>
        </p:nvSpPr>
        <p:spPr>
          <a:xfrm>
            <a:off x="3302173" y="-57149"/>
            <a:ext cx="1833206" cy="7904087"/>
          </a:xfrm>
          <a:prstGeom prst="rect">
            <a:avLst/>
          </a:prstGeom>
          <a:noFill/>
        </p:spPr>
        <p:txBody>
          <a:bodyPr wrap="square" rtlCol="0">
            <a:spAutoFit/>
          </a:bodyPr>
          <a:lstStyle/>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x ≥ b; b &gt; 0 =&gt;  a . x  - s +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b, s,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x ≤ b; b &lt; 0 =&gt;  a . x + s +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b &lt; 0, s,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 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=&gt; 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 </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a:t>
            </a:r>
          </a:p>
          <a:p>
            <a:r>
              <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here, we then solve the system as normal, treating </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any other variable.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However, we want to solve the system: min z =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write z in terms of the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terms of the other variables. Start doing simplex (this is known as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Phase 1</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we get z = 0 (</a:t>
            </a:r>
            <a:r>
              <a:rPr lang="el-GR"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ε</a:t>
            </a:r>
            <a:r>
              <a:rPr lang="en-GB" sz="540"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in our simplex then we’ve arrived at a BFS (and can eliminate our artificial variables) and assign to our BVs the RHS values in their row. Note: before moving to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Phase 2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(solving the problem as normal with simplex), make sure you represent Z in terms of the NBVs -&gt; either by rearranging, or if that’s not possible, by deriving the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basic representation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the system. </a:t>
            </a:r>
          </a:p>
          <a:p>
            <a:r>
              <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Solving other types of problem with LP</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Minmax problems: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a family of linear functions: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c(</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d(</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φ(x) = max</a:t>
            </a:r>
            <a:r>
              <a:rPr lang="nn-NO"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i=1,...,I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{c(i)</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d(i)} for c(i) ∈ ℝ</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 ∈ ℝ</a:t>
            </a:r>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a:t>
            </a:r>
            <a:r>
              <a:rPr lang="nn-NO"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φ(x)</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Ax(</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x(</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is a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minmax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problem.</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the following linear program:</a:t>
            </a:r>
          </a:p>
          <a:p>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(x∗, z∗) is an optimal solution of the LP, x∗ is also an optimal solution of MM; MM has optimal value φ(x∗) = z∗</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Proof:</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feasible set of (LP) is a superset of feasible set of (MM): So, any (x, z) feasible for (MM) is feasible for (LP)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optimal solution of (LP) is also feasible for (MM): Indeed, if (x∗, z∗ optimal for (LP), then it must satisfy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max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{c(i)</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d(i)} </a:t>
            </a:r>
          </a:p>
          <a:p>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contradiction, assume this is not the case.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z’ = max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{c(i)</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d(i)}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 .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point (z’, x∗) is feasible for (LP) and gives strictly better value. Contradiction.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Thus, optimal solution of (LP) must be optimal for (MM)</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0"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Minmin</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Theorem</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Consider the following LPs:</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z</a:t>
            </a:r>
            <a:r>
              <a:rPr lang="en-GB" sz="540" b="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b="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40"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Ax(</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x(</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(LP(</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z</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the optimal solution to LP(</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LP(j) be the LP with minimal objective</a:t>
            </a:r>
            <a:r>
              <a:rPr lang="pl-PL"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pl-PL"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min</a:t>
            </a:r>
            <a:r>
              <a:rPr lang="pl-PL"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i=1,...,I</a:t>
            </a:r>
            <a:r>
              <a:rPr lang="pl-PL"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let x*(j) be its optimal solution.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x*(j) is optimal in MM’ and ψ* = ψ(x*(j))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Lemma: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X and Y be arbitrary sets, and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 X × Y →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an arbitrary function defined on X × Y</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a:t>
            </a:r>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Proof</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lemma directly implies that the following are equal, as needed:</a:t>
            </a: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Fractional Linear Programs:</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here’s one below:</a:t>
            </a:r>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assume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feasible set of FLP is bounded:</a:t>
            </a:r>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 &gt; 0 s.t: ∀x satisfying Ax = b, x ≥ 0 it is ||x|| ≤ L</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denominator of the objective function is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strictly positive,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 β</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β</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β</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0 for all feasible x.</a:t>
            </a:r>
            <a:endPar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solve these via Homogenisation:</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Introduce new variables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n and y</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Setting 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n we can homogenise the LP like so:</a:t>
            </a: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to show that the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denom</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strictly positive, and that the problem is bounded)</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denominator in the objective of HFLP can always be normalised to unity.</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then add 		Also, the following is the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new constraint 	optimal solution to these</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forces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denom</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FLPs:</a:t>
            </a: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1" name="Picture 20">
            <a:extLst>
              <a:ext uri="{FF2B5EF4-FFF2-40B4-BE49-F238E27FC236}">
                <a16:creationId xmlns:a16="http://schemas.microsoft.com/office/drawing/2014/main" id="{3CC1C1C0-B7D2-EB6B-E38E-491FFDA8D714}"/>
              </a:ext>
            </a:extLst>
          </p:cNvPr>
          <p:cNvPicPr>
            <a:picLocks noChangeAspect="1"/>
          </p:cNvPicPr>
          <p:nvPr/>
        </p:nvPicPr>
        <p:blipFill>
          <a:blip r:embed="rId5"/>
          <a:stretch>
            <a:fillRect/>
          </a:stretch>
        </p:blipFill>
        <p:spPr>
          <a:xfrm>
            <a:off x="3407837" y="1797822"/>
            <a:ext cx="1176864" cy="342685"/>
          </a:xfrm>
          <a:prstGeom prst="rect">
            <a:avLst/>
          </a:prstGeom>
        </p:spPr>
      </p:pic>
      <p:pic>
        <p:nvPicPr>
          <p:cNvPr id="23" name="Picture 22">
            <a:extLst>
              <a:ext uri="{FF2B5EF4-FFF2-40B4-BE49-F238E27FC236}">
                <a16:creationId xmlns:a16="http://schemas.microsoft.com/office/drawing/2014/main" id="{2B808F6D-F4F3-9010-63B1-727A19B5C0E5}"/>
              </a:ext>
            </a:extLst>
          </p:cNvPr>
          <p:cNvPicPr>
            <a:picLocks noChangeAspect="1"/>
          </p:cNvPicPr>
          <p:nvPr/>
        </p:nvPicPr>
        <p:blipFill>
          <a:blip r:embed="rId6"/>
          <a:stretch>
            <a:fillRect/>
          </a:stretch>
        </p:blipFill>
        <p:spPr>
          <a:xfrm>
            <a:off x="3585773" y="3856614"/>
            <a:ext cx="1371669" cy="159648"/>
          </a:xfrm>
          <a:prstGeom prst="rect">
            <a:avLst/>
          </a:prstGeom>
        </p:spPr>
      </p:pic>
      <p:pic>
        <p:nvPicPr>
          <p:cNvPr id="25" name="Picture 24">
            <a:extLst>
              <a:ext uri="{FF2B5EF4-FFF2-40B4-BE49-F238E27FC236}">
                <a16:creationId xmlns:a16="http://schemas.microsoft.com/office/drawing/2014/main" id="{FDC32948-3F75-7C47-2A86-FA8B21715CAE}"/>
              </a:ext>
            </a:extLst>
          </p:cNvPr>
          <p:cNvPicPr>
            <a:picLocks noChangeAspect="1"/>
          </p:cNvPicPr>
          <p:nvPr/>
        </p:nvPicPr>
        <p:blipFill rotWithShape="1">
          <a:blip r:embed="rId7"/>
          <a:srcRect l="1375" t="1767" r="-246" b="62897"/>
          <a:stretch/>
        </p:blipFill>
        <p:spPr>
          <a:xfrm>
            <a:off x="3224301" y="4186846"/>
            <a:ext cx="1746876" cy="354013"/>
          </a:xfrm>
          <a:prstGeom prst="rect">
            <a:avLst/>
          </a:prstGeom>
        </p:spPr>
      </p:pic>
      <p:pic>
        <p:nvPicPr>
          <p:cNvPr id="27" name="Picture 26">
            <a:extLst>
              <a:ext uri="{FF2B5EF4-FFF2-40B4-BE49-F238E27FC236}">
                <a16:creationId xmlns:a16="http://schemas.microsoft.com/office/drawing/2014/main" id="{FDBFAF14-4CBA-232D-5532-5361F30C4620}"/>
              </a:ext>
            </a:extLst>
          </p:cNvPr>
          <p:cNvPicPr>
            <a:picLocks noChangeAspect="1"/>
          </p:cNvPicPr>
          <p:nvPr/>
        </p:nvPicPr>
        <p:blipFill rotWithShape="1">
          <a:blip r:embed="rId7"/>
          <a:srcRect l="11068" t="63443" r="10962"/>
          <a:stretch/>
        </p:blipFill>
        <p:spPr>
          <a:xfrm>
            <a:off x="3450891" y="4529527"/>
            <a:ext cx="1228211" cy="326543"/>
          </a:xfrm>
          <a:prstGeom prst="rect">
            <a:avLst/>
          </a:prstGeom>
        </p:spPr>
      </p:pic>
      <p:pic>
        <p:nvPicPr>
          <p:cNvPr id="29" name="Picture 28">
            <a:extLst>
              <a:ext uri="{FF2B5EF4-FFF2-40B4-BE49-F238E27FC236}">
                <a16:creationId xmlns:a16="http://schemas.microsoft.com/office/drawing/2014/main" id="{7FA6C48F-949B-9FC4-FF4A-E60BFDE09265}"/>
              </a:ext>
            </a:extLst>
          </p:cNvPr>
          <p:cNvPicPr>
            <a:picLocks noChangeAspect="1"/>
          </p:cNvPicPr>
          <p:nvPr/>
        </p:nvPicPr>
        <p:blipFill rotWithShape="1">
          <a:blip r:embed="rId8"/>
          <a:srcRect l="1770" t="3320" r="2979"/>
          <a:stretch/>
        </p:blipFill>
        <p:spPr>
          <a:xfrm>
            <a:off x="3244851" y="4925311"/>
            <a:ext cx="1881434" cy="225606"/>
          </a:xfrm>
          <a:prstGeom prst="rect">
            <a:avLst/>
          </a:prstGeom>
        </p:spPr>
      </p:pic>
      <p:pic>
        <p:nvPicPr>
          <p:cNvPr id="31" name="Picture 30">
            <a:extLst>
              <a:ext uri="{FF2B5EF4-FFF2-40B4-BE49-F238E27FC236}">
                <a16:creationId xmlns:a16="http://schemas.microsoft.com/office/drawing/2014/main" id="{A8014F37-00F3-8512-5CDF-25B9B0754D6C}"/>
              </a:ext>
            </a:extLst>
          </p:cNvPr>
          <p:cNvPicPr>
            <a:picLocks noChangeAspect="1"/>
          </p:cNvPicPr>
          <p:nvPr/>
        </p:nvPicPr>
        <p:blipFill rotWithShape="1">
          <a:blip r:embed="rId9"/>
          <a:srcRect t="2070" b="1717"/>
          <a:stretch/>
        </p:blipFill>
        <p:spPr>
          <a:xfrm>
            <a:off x="3344102" y="5890914"/>
            <a:ext cx="1559371" cy="608013"/>
          </a:xfrm>
          <a:prstGeom prst="rect">
            <a:avLst/>
          </a:prstGeom>
        </p:spPr>
      </p:pic>
      <p:pic>
        <p:nvPicPr>
          <p:cNvPr id="36" name="Picture 35">
            <a:extLst>
              <a:ext uri="{FF2B5EF4-FFF2-40B4-BE49-F238E27FC236}">
                <a16:creationId xmlns:a16="http://schemas.microsoft.com/office/drawing/2014/main" id="{CD8F4C94-B58E-C843-A837-D8214199BFB4}"/>
              </a:ext>
            </a:extLst>
          </p:cNvPr>
          <p:cNvPicPr>
            <a:picLocks noChangeAspect="1"/>
          </p:cNvPicPr>
          <p:nvPr/>
        </p:nvPicPr>
        <p:blipFill>
          <a:blip r:embed="rId10"/>
          <a:stretch>
            <a:fillRect/>
          </a:stretch>
        </p:blipFill>
        <p:spPr>
          <a:xfrm>
            <a:off x="3344102" y="7056728"/>
            <a:ext cx="852261" cy="331898"/>
          </a:xfrm>
          <a:prstGeom prst="rect">
            <a:avLst/>
          </a:prstGeom>
        </p:spPr>
      </p:pic>
      <p:sp>
        <p:nvSpPr>
          <p:cNvPr id="37" name="TextBox 36">
            <a:extLst>
              <a:ext uri="{FF2B5EF4-FFF2-40B4-BE49-F238E27FC236}">
                <a16:creationId xmlns:a16="http://schemas.microsoft.com/office/drawing/2014/main" id="{A22D7E14-6560-8765-96B7-23D727279ABE}"/>
              </a:ext>
            </a:extLst>
          </p:cNvPr>
          <p:cNvSpPr txBox="1"/>
          <p:nvPr/>
        </p:nvSpPr>
        <p:spPr>
          <a:xfrm>
            <a:off x="5005676" y="-57149"/>
            <a:ext cx="1833206" cy="7322133"/>
          </a:xfrm>
          <a:prstGeom prst="rect">
            <a:avLst/>
          </a:prstGeom>
          <a:noFill/>
        </p:spPr>
        <p:txBody>
          <a:bodyPr wrap="square" rtlCol="0">
            <a:spAutoFit/>
          </a:bodyPr>
          <a:lstStyle/>
          <a:p>
            <a:r>
              <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Duality Theory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Given an optimization LP problem, we can construct another optimization problem called the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will give us information when solved about the original problem -&gt; used for Game Theory or for swapping a problem for an easier version.</a:t>
            </a:r>
          </a:p>
          <a:p>
            <a:r>
              <a:rPr lang="en-GB"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Primal Problem:</a:t>
            </a:r>
            <a:r>
              <a:rPr lang="en-GB" sz="540"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Ax ≤ b, x ≥ 0}, </a:t>
            </a:r>
            <a:r>
              <a:rPr lang="en-GB"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endParaRPr lang="en-GB" sz="540"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c, x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ℝ</a:t>
            </a:r>
            <a:r>
              <a:rPr lang="pt-BR"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ℝ</a:t>
            </a:r>
            <a:r>
              <a:rPr lang="pt-BR"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ℝ</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40" b="1"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 Problem:</a:t>
            </a:r>
            <a:r>
              <a:rPr lang="pt-BR" sz="540"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{b</a:t>
            </a:r>
            <a:r>
              <a:rPr lang="pt-BR"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A</a:t>
            </a:r>
            <a:r>
              <a:rPr lang="pt-BR"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c, y ≥ 0}, </a:t>
            </a:r>
            <a:r>
              <a:rPr lang="pt-BR" sz="540" b="1"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p>
          <a:p>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c, A, b as in </a:t>
            </a:r>
            <a:r>
              <a:rPr lang="pt-BR"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y ∈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 of </a:t>
            </a:r>
            <a:r>
              <a:rPr lang="pt-BR" sz="540" b="1"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pt-BR"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(Symmetric Definition)</a:t>
            </a:r>
          </a:p>
          <a:p>
            <a:r>
              <a:rPr lang="pt-BR"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Weak Duality</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that the problems max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Ax ≤ b, x ≥ 0}</a:t>
            </a:r>
            <a:r>
              <a:rPr lang="pt-BR"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min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y ≥ 0} </a:t>
            </a:r>
            <a:r>
              <a:rPr lang="pt-BR" sz="540" b="1"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both feasible. Let x ∈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feasible for </a:t>
            </a:r>
            <a:r>
              <a:rPr lang="pt-BR"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y∈</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nn-NO"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feasible for </a:t>
            </a:r>
            <a:r>
              <a:rPr lang="pt-BR" sz="540" b="1"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all points, the dual problem upper bounds the primal problem:</a:t>
            </a:r>
            <a:endParaRPr lang="pt-BR"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Proof: </a:t>
            </a:r>
            <a:r>
              <a:rPr lang="en-GB"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 that: Ax ≤ b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since y ≥ 0.   </a:t>
            </a:r>
          </a:p>
          <a:p>
            <a:r>
              <a:rPr lang="en-GB" sz="540" b="1"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 that: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since x ≥ 0t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 </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if both LPs are feasible </a:t>
            </a:r>
          </a:p>
          <a:p>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theorem follows after noting that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since both vector multiplications give a scalar (1×1 matrix).</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Strong Duality: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that problem</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feasible with a bounded optimum. Let B be optimal basis for </a:t>
            </a:r>
            <a:r>
              <a:rPr lang="en-GB" sz="540" b="1" kern="100" spc="-50"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together with optimal basic solution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we have that: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y* = (B</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an optimal solution for </a:t>
            </a:r>
            <a:r>
              <a:rPr lang="en-GB" sz="540" b="1" kern="1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objective values coincide.</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an optimal solution for the primal, then we have an optimal solution for the dual, and those two solutions are the same!</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more decision variables (N) than constraints (C) then solving the dual (which has then go C decision variables and N constraints) may be easier.</a:t>
            </a:r>
          </a:p>
          <a:p>
            <a:r>
              <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Primal Dual Possibilities</a:t>
            </a:r>
          </a:p>
          <a:p>
            <a:endPar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(Numbers go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columnwise</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first)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Finite Optimal Primal ⇔ Finite Optimal Dual. Cannot be unbounded or infeasible, (Thanks to strong duality).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We can’t have Finite Optimal Primal and Unbounded Dual thanks to weak duality (If we are unbounded, then since the dual is a minimization problem that means that it must go below the Primal. But weak duality prohibits that!)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also can’t have an infeasible dual, because then there would be a duality gap (strong duality)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&amp; 7) Due to the symmetry of the primal and dual, for these reasons we also cannot have an unbounded primal and finite optimal dual, or an infeasible primal and finite optimal dual.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We can’t have both problems be unbounded either - because then the dual would be going down to minus infinity and the primal going to infinity - and that violates weak duality.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&amp; 8) Thanks to weak duality if we have a primal that is unbounded we know that the dual is fucked - so the dual must be infeasible. We can also mark primal infeasible dual unbounded as possible thanks to the symmetry.</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Infeasible Primal and Dual doesn’t violate any of the strong duality or weak duality rules. It just means there are no solutions to either of the problems which makes sense if our constraints are way too strict.</a:t>
            </a:r>
          </a:p>
          <a:p>
            <a:r>
              <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 Indirect Way of Deriving the Dual Problem</a:t>
            </a:r>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Bring the problem to standard form (P or D) (as min/max – but don’t convert to a min if you have a max) then: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Replace variables 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ℝ with (x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2. Replace equality constraints with two inequality constraints.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Change constraint direction (≤, ≥) by multiplication with −1 if necessary.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Change direction of objective function by multiplication with −1 if necessary.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Obtain dual according to definition: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LP is in the form of (P), its dual is (D).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LP is in the form of (D), its dual is (P). </a:t>
            </a:r>
          </a:p>
          <a:p>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Optionally simplify the dual problem: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Replace variable pairs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occur in all functions as α</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α</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one variable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nn-NO"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Replace matching inequality constraints by equality constraints (compress two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ineqs</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opposite sides into an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p:txBody>
      </p:sp>
      <p:pic>
        <p:nvPicPr>
          <p:cNvPr id="40" name="Picture 39">
            <a:extLst>
              <a:ext uri="{FF2B5EF4-FFF2-40B4-BE49-F238E27FC236}">
                <a16:creationId xmlns:a16="http://schemas.microsoft.com/office/drawing/2014/main" id="{083C4FC7-B73D-F7C8-A020-226AB93B1FB0}"/>
              </a:ext>
            </a:extLst>
          </p:cNvPr>
          <p:cNvPicPr>
            <a:picLocks noChangeAspect="1"/>
          </p:cNvPicPr>
          <p:nvPr/>
        </p:nvPicPr>
        <p:blipFill>
          <a:blip r:embed="rId11"/>
          <a:stretch>
            <a:fillRect/>
          </a:stretch>
        </p:blipFill>
        <p:spPr>
          <a:xfrm>
            <a:off x="4475926" y="6989177"/>
            <a:ext cx="584327" cy="229429"/>
          </a:xfrm>
          <a:prstGeom prst="rect">
            <a:avLst/>
          </a:prstGeom>
        </p:spPr>
      </p:pic>
      <p:pic>
        <p:nvPicPr>
          <p:cNvPr id="44" name="Picture 43">
            <a:extLst>
              <a:ext uri="{FF2B5EF4-FFF2-40B4-BE49-F238E27FC236}">
                <a16:creationId xmlns:a16="http://schemas.microsoft.com/office/drawing/2014/main" id="{7893377B-5168-0891-27F5-C68637DF6C44}"/>
              </a:ext>
            </a:extLst>
          </p:cNvPr>
          <p:cNvPicPr>
            <a:picLocks noChangeAspect="1"/>
          </p:cNvPicPr>
          <p:nvPr/>
        </p:nvPicPr>
        <p:blipFill>
          <a:blip r:embed="rId12"/>
          <a:stretch>
            <a:fillRect/>
          </a:stretch>
        </p:blipFill>
        <p:spPr>
          <a:xfrm>
            <a:off x="5076060" y="3030511"/>
            <a:ext cx="1632715" cy="374740"/>
          </a:xfrm>
          <a:prstGeom prst="rect">
            <a:avLst/>
          </a:prstGeom>
        </p:spPr>
      </p:pic>
      <p:sp>
        <p:nvSpPr>
          <p:cNvPr id="45" name="TextBox 44">
            <a:extLst>
              <a:ext uri="{FF2B5EF4-FFF2-40B4-BE49-F238E27FC236}">
                <a16:creationId xmlns:a16="http://schemas.microsoft.com/office/drawing/2014/main" id="{E3948690-8A18-82BF-FA05-6B4837FC8F6F}"/>
              </a:ext>
            </a:extLst>
          </p:cNvPr>
          <p:cNvSpPr txBox="1"/>
          <p:nvPr/>
        </p:nvSpPr>
        <p:spPr>
          <a:xfrm>
            <a:off x="6673039" y="-54898"/>
            <a:ext cx="1833206" cy="7543604"/>
          </a:xfrm>
          <a:prstGeom prst="rect">
            <a:avLst/>
          </a:prstGeom>
          <a:noFill/>
        </p:spPr>
        <p:txBody>
          <a:bodyPr wrap="square" rtlCol="0">
            <a:spAutoFit/>
          </a:bodyPr>
          <a:lstStyle/>
          <a:p>
            <a:r>
              <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4.3) Direct Way of deriving the Dual</a:t>
            </a:r>
          </a:p>
          <a:p>
            <a:pPr rtl="0">
              <a:spcBef>
                <a:spcPts val="0"/>
              </a:spcBef>
              <a:spcAft>
                <a:spcPts val="0"/>
              </a:spcAft>
            </a:pPr>
            <a:r>
              <a:rPr lang="en-GB" sz="540" b="0" i="0" u="none" strike="noStrike" kern="500" spc="-50" dirty="0">
                <a:solidFill>
                  <a:srgbClr val="000000"/>
                </a:solidFill>
                <a:effectLst/>
                <a:latin typeface="Verdana" panose="020B0604030504040204" pitchFamily="34" charset="0"/>
                <a:ea typeface="Verdana" panose="020B0604030504040204" pitchFamily="34" charset="0"/>
              </a:rPr>
              <a:t>1. For every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primal constraint</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create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one dual variable.</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a:t>
            </a:r>
            <a:endParaRPr lang="en-GB" sz="540" b="0" kern="500" spc="-50" dirty="0">
              <a:effectLst/>
              <a:latin typeface="Verdana" panose="020B0604030504040204" pitchFamily="34" charset="0"/>
              <a:ea typeface="Verdana" panose="020B0604030504040204" pitchFamily="34" charset="0"/>
            </a:endParaRPr>
          </a:p>
          <a:p>
            <a:pPr rtl="0">
              <a:spcBef>
                <a:spcPts val="0"/>
              </a:spcBef>
              <a:spcAft>
                <a:spcPts val="0"/>
              </a:spcAft>
            </a:pPr>
            <a:r>
              <a:rPr lang="en-GB" sz="540" b="0" i="0" u="none" strike="noStrike" kern="500" spc="-50" dirty="0">
                <a:solidFill>
                  <a:srgbClr val="000000"/>
                </a:solidFill>
                <a:effectLst/>
                <a:latin typeface="Verdana" panose="020B0604030504040204" pitchFamily="34" charset="0"/>
                <a:ea typeface="Verdana" panose="020B0604030504040204" pitchFamily="34" charset="0"/>
              </a:rPr>
              <a:t>2. For every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primal variable</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create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one dual constraint.</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a:t>
            </a:r>
            <a:br>
              <a:rPr lang="en-GB" sz="540" b="0" kern="500" spc="-50" dirty="0">
                <a:effectLst/>
                <a:latin typeface="Verdana" panose="020B0604030504040204" pitchFamily="34" charset="0"/>
                <a:ea typeface="Verdana" panose="020B0604030504040204" pitchFamily="34" charset="0"/>
              </a:rPr>
            </a:br>
            <a:r>
              <a:rPr lang="en-GB" sz="540" b="0" i="0" u="none" strike="noStrike" kern="500" spc="-50" dirty="0">
                <a:solidFill>
                  <a:srgbClr val="000000"/>
                </a:solidFill>
                <a:effectLst/>
                <a:latin typeface="Verdana" panose="020B0604030504040204" pitchFamily="34" charset="0"/>
                <a:ea typeface="Verdana" panose="020B0604030504040204" pitchFamily="34" charset="0"/>
              </a:rPr>
              <a:t>3. Dual coefficient matrix is A</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T</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Former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right-hand sides b</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become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new costs.</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a:t>
            </a:r>
            <a:r>
              <a:rPr lang="en-GB" sz="540" kern="500" spc="-50" dirty="0">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Former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costs c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become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new right-hand sides.</a:t>
            </a:r>
            <a:endParaRPr lang="en-GB" sz="540" b="0" kern="500" spc="-50" dirty="0">
              <a:effectLst/>
              <a:latin typeface="Verdana" panose="020B0604030504040204" pitchFamily="34" charset="0"/>
              <a:ea typeface="Verdana" panose="020B0604030504040204" pitchFamily="34" charset="0"/>
            </a:endParaRPr>
          </a:p>
          <a:p>
            <a:pPr rtl="0">
              <a:spcBef>
                <a:spcPts val="0"/>
              </a:spcBef>
              <a:spcAft>
                <a:spcPts val="0"/>
              </a:spcAft>
            </a:pPr>
            <a:r>
              <a:rPr lang="en-GB" sz="540" b="0" i="0" u="none" strike="noStrike" kern="500" spc="-50" dirty="0">
                <a:solidFill>
                  <a:srgbClr val="000000"/>
                </a:solidFill>
                <a:effectLst/>
                <a:latin typeface="Verdana" panose="020B0604030504040204" pitchFamily="34" charset="0"/>
                <a:ea typeface="Verdana" panose="020B0604030504040204" pitchFamily="34" charset="0"/>
              </a:rPr>
              <a:t>4.If primal is</a:t>
            </a:r>
            <a:r>
              <a:rPr lang="en-GB" sz="540" b="1" i="0" u="none" strike="noStrike" kern="500" spc="-50" dirty="0">
                <a:solidFill>
                  <a:srgbClr val="000000"/>
                </a:solidFill>
                <a:effectLst/>
                <a:latin typeface="Verdana" panose="020B0604030504040204" pitchFamily="34" charset="0"/>
                <a:ea typeface="Verdana" panose="020B0604030504040204" pitchFamily="34" charset="0"/>
              </a:rPr>
              <a:t> max problem</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Dual is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min problem</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a:t>
            </a:r>
            <a:endParaRPr lang="en-GB" sz="540" b="0" kern="500" spc="-50" dirty="0">
              <a:effectLst/>
              <a:latin typeface="Verdana" panose="020B0604030504040204" pitchFamily="34" charset="0"/>
              <a:ea typeface="Verdana" panose="020B0604030504040204" pitchFamily="34" charset="0"/>
            </a:endParaRPr>
          </a:p>
          <a:p>
            <a:pPr rtl="0" fontAlgn="base">
              <a:spcBef>
                <a:spcPts val="0"/>
              </a:spcBef>
              <a:spcAft>
                <a:spcPts val="0"/>
              </a:spcAft>
            </a:pPr>
            <a:r>
              <a:rPr lang="en-GB" sz="540" b="0" i="0" u="none" strike="noStrike" kern="500" spc="-50" dirty="0">
                <a:solidFill>
                  <a:srgbClr val="000000"/>
                </a:solidFill>
                <a:effectLst/>
                <a:latin typeface="Verdana" panose="020B0604030504040204" pitchFamily="34" charset="0"/>
                <a:ea typeface="Verdana" panose="020B0604030504040204" pitchFamily="34" charset="0"/>
              </a:rPr>
              <a:t>    If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primal constraint is [≥, =, ≤], then the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dual </a:t>
            </a: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variable is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y</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0,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y</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ℝ,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y</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0], respectively. </a:t>
            </a: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If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primal variable is (in the objective function)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x</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0, </a:t>
            </a: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x</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ℝ,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x</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0], then the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dual constraint is [≥, =, ≤], </a:t>
            </a: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respectively.  </a:t>
            </a:r>
          </a:p>
          <a:p>
            <a:pPr rtl="0">
              <a:spcBef>
                <a:spcPts val="0"/>
              </a:spcBef>
              <a:spcAft>
                <a:spcPts val="0"/>
              </a:spcAft>
            </a:pPr>
            <a:r>
              <a:rPr lang="en-GB" sz="540" b="0" i="0" u="none" strike="noStrike" kern="500" spc="-50" dirty="0">
                <a:solidFill>
                  <a:srgbClr val="000000"/>
                </a:solidFill>
                <a:effectLst/>
                <a:latin typeface="Verdana" panose="020B0604030504040204" pitchFamily="34" charset="0"/>
                <a:ea typeface="Verdana" panose="020B0604030504040204" pitchFamily="34" charset="0"/>
              </a:rPr>
              <a:t>5. If primal is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min problem</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Dual is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max problem</a:t>
            </a:r>
            <a:r>
              <a:rPr lang="en-GB" sz="540" b="0" i="0" u="none" strike="noStrike" kern="500" spc="-50" dirty="0">
                <a:solidFill>
                  <a:srgbClr val="000000"/>
                </a:solidFill>
                <a:effectLst/>
                <a:latin typeface="Verdana" panose="020B0604030504040204" pitchFamily="34" charset="0"/>
                <a:ea typeface="Verdana" panose="020B0604030504040204" pitchFamily="34" charset="0"/>
              </a:rPr>
              <a:t>.</a:t>
            </a:r>
            <a:endParaRPr lang="en-GB" sz="540" b="0" kern="500" spc="-50" dirty="0">
              <a:effectLst/>
              <a:latin typeface="Verdana" panose="020B0604030504040204" pitchFamily="34" charset="0"/>
              <a:ea typeface="Verdana" panose="020B0604030504040204" pitchFamily="34" charset="0"/>
            </a:endParaRP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If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primal </a:t>
            </a:r>
            <a:r>
              <a:rPr lang="en-GB" sz="540" b="1" i="0" u="none" strike="noStrike" kern="500" spc="-50" dirty="0">
                <a:solidFill>
                  <a:srgbClr val="000000"/>
                </a:solidFill>
                <a:effectLst/>
                <a:latin typeface="Verdana" panose="020B0604030504040204" pitchFamily="34" charset="0"/>
                <a:ea typeface="Verdana" panose="020B0604030504040204" pitchFamily="34" charset="0"/>
              </a:rPr>
              <a:t>constraint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(the things at the bottom which </a:t>
            </a: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tell you directly what the variables are supposed to be </a:t>
            </a: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greater or less than) is [≥, =, ≤],then the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dual </a:t>
            </a:r>
          </a:p>
          <a:p>
            <a:pPr rtl="0" fontAlgn="base">
              <a:spcBef>
                <a:spcPts val="0"/>
              </a:spcBef>
              <a:spcAft>
                <a:spcPts val="0"/>
              </a:spcAft>
            </a:pPr>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variable is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y</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0,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y</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ℝ,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y</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i</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0], respectively. </a:t>
            </a:r>
          </a:p>
          <a:p>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If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primal variable is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x</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0,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x</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 ℝ,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x</a:t>
            </a:r>
            <a:r>
              <a:rPr lang="en-GB" sz="540" b="0" i="0" u="none" strike="noStrike" kern="500" spc="-50" baseline="-2500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baseline="30000" dirty="0">
                <a:solidFill>
                  <a:srgbClr val="000000"/>
                </a:solidFill>
                <a:effectLst/>
                <a:latin typeface="Verdana" panose="020B0604030504040204" pitchFamily="34" charset="0"/>
                <a:ea typeface="Verdana" panose="020B0604030504040204" pitchFamily="34" charset="0"/>
              </a:rPr>
              <a:t> </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0], then the </a:t>
            </a:r>
          </a:p>
          <a:p>
            <a:r>
              <a:rPr lang="en-GB" sz="540" kern="500" spc="-50" dirty="0">
                <a:solidFill>
                  <a:srgbClr val="000000"/>
                </a:solidFill>
                <a:latin typeface="Verdana" panose="020B0604030504040204" pitchFamily="34" charset="0"/>
                <a:ea typeface="Verdana" panose="020B0604030504040204" pitchFamily="34" charset="0"/>
              </a:rPr>
              <a:t>    </a:t>
            </a:r>
            <a:r>
              <a:rPr lang="en-GB" sz="540" b="0" i="0" u="none" strike="noStrike" kern="500" spc="-50" dirty="0" err="1">
                <a:solidFill>
                  <a:srgbClr val="000000"/>
                </a:solidFill>
                <a:effectLst/>
                <a:latin typeface="Verdana" panose="020B0604030504040204" pitchFamily="34" charset="0"/>
                <a:ea typeface="Verdana" panose="020B0604030504040204" pitchFamily="34" charset="0"/>
              </a:rPr>
              <a:t>j</a:t>
            </a:r>
            <a:r>
              <a:rPr lang="en-GB" sz="540" b="0" i="0" u="none" strike="noStrike" kern="500" spc="-50" baseline="30000" dirty="0" err="1">
                <a:solidFill>
                  <a:srgbClr val="000000"/>
                </a:solidFill>
                <a:effectLst/>
                <a:latin typeface="Verdana" panose="020B0604030504040204" pitchFamily="34" charset="0"/>
                <a:ea typeface="Verdana" panose="020B0604030504040204" pitchFamily="34" charset="0"/>
              </a:rPr>
              <a:t>th</a:t>
            </a:r>
            <a:r>
              <a:rPr lang="en-GB" sz="540" b="0" i="0" u="none" strike="noStrike" kern="500" spc="-50" dirty="0">
                <a:solidFill>
                  <a:srgbClr val="000000"/>
                </a:solidFill>
                <a:effectLst/>
                <a:latin typeface="Verdana" panose="020B0604030504040204" pitchFamily="34" charset="0"/>
                <a:ea typeface="Verdana" panose="020B0604030504040204" pitchFamily="34" charset="0"/>
              </a:rPr>
              <a:t> dual constraint is [≤, =, ≥], respectively.</a:t>
            </a:r>
          </a:p>
          <a:p>
            <a:r>
              <a:rPr lang="en-GB" sz="540" b="1" u="sng"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Sensitivity Analysis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 does changing the parameters change the solution for the LP? We want to discover this without solving the LP problem each time.</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we have an LP like so:</a:t>
            </a:r>
          </a:p>
          <a:p>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 y = x</a:t>
            </a:r>
            <a:r>
              <a:rPr lang="en-GB" sz="540" b="1"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b="1"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such that 2x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(more constraints that are irrelevant). Assume 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“availability” of that equation is not known. </a:t>
            </a:r>
          </a:p>
          <a:p>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Value Function: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expresses the optimal value of the LP as a function of unknown availability parameter 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y = -x</a:t>
            </a:r>
            <a:r>
              <a:rPr lang="en-GB" sz="540" b="1"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b="1"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such that 2x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one point, increasing the constraints no longer helps us (look at the shape of the polygon, and then the line v(x), we care about the best intersection point): Formally:</a:t>
            </a:r>
          </a:p>
          <a:p>
            <a:r>
              <a:rPr lang="en-GB" sz="540" b="1" u="sng"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 Perturbation</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t>
            </a:r>
            <a:r>
              <a:rPr lang="en-GB" sz="54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denote a general RHS, define value function v(</a:t>
            </a:r>
            <a:r>
              <a:rPr lang="en-GB" sz="54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ℝ by: v(</a:t>
            </a:r>
            <a:r>
              <a:rPr lang="en-GB" sz="54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min{z =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 </a:t>
            </a:r>
            <a:r>
              <a:rPr lang="en-GB" sz="540" b="1"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0}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Solving the original LP (the reference problem)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{z =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 </a:t>
            </a:r>
            <a:r>
              <a:rPr lang="en-GB" sz="540" b="1" kern="5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0} thus computes v(</a:t>
            </a:r>
            <a:r>
              <a:rPr lang="en-GB" sz="540" b="1" kern="5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b="1" u="sng"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5.1.1) Shadow Prices</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we solved the original reference problem:</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{z =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 </a:t>
            </a:r>
            <a:r>
              <a:rPr lang="en-GB" sz="540" b="1" kern="500" spc="-50" dirty="0">
                <a:solidFill>
                  <a:srgbClr val="C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0} and found an optimal basis mat satisfying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40" kern="500" spc="-50" baseline="30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0 (BVs ≥ 0; </a:t>
            </a:r>
            <a:r>
              <a:rPr lang="en-GB" sz="540" kern="500" spc="-50" dirty="0">
                <a:solidFill>
                  <a:schemeClr val="accent1"/>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Feasibility</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a:t>
            </a:r>
            <a:r>
              <a:rPr lang="en-GB" sz="540" kern="500" spc="-50" baseline="30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baseline="30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(Reduced Cost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solidFill>
                  <a:schemeClr val="accent2"/>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Optimality</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Shadow Prices: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vector of Shadow Prices is defined as </a:t>
            </a:r>
            <a:r>
              <a:rPr lang="el-GR"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 =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baseline="30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B(I) is an optimal basis. There can be more than one optimal basis, so Shadow Prices aren’t necessarily unique. Shadow Prices give information about the </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sensitivity of the value function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v(p) at p = b.</a:t>
            </a:r>
          </a:p>
          <a:p>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Behaviour of the Value Function:</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v(p) = v(b) + </a:t>
            </a:r>
            <a:r>
              <a:rPr lang="el-GR"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40" kern="500" spc="-50" baseline="30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b), ∀p ∈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40" kern="500" spc="-50" baseline="30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B</a:t>
            </a:r>
            <a:r>
              <a:rPr lang="en-GB" sz="540" kern="500" spc="-50" baseline="30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0.</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the value of the system with constraint 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to p is equal to the system with 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to b + the </a:t>
            </a:r>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shadow prices matrix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(p-b).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is huge -&gt; we can see how affecting a constraint changes the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value of a system easily).</a:t>
            </a: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Indeed, we can interpret shadow prices as follows:</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it worthwhile to increase the constraint p</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price µ?  Yes if µ + Π</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0 (overall cost decreases);</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if µ + Π</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(overall cost increases).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Therefore, −Π</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maximum price one should pay for one additional unit µ!</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row t is initially a “≤” constraint and a slack variable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had been added. Then,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β</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β</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objective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coeffcient</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final (optimal) tableau.</a:t>
            </a: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row t is initially a “≥” constraint and a surplus variable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had been added. Then,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-β</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β</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objective coefficient of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final tableau.</a:t>
            </a: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we added slack 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constraint 1. Thus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shadow price for constraint 1 is -2/5 as that’s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slack var value in the objective. </a:t>
            </a:r>
          </a:p>
        </p:txBody>
      </p:sp>
      <p:pic>
        <p:nvPicPr>
          <p:cNvPr id="47" name="Picture 46">
            <a:extLst>
              <a:ext uri="{FF2B5EF4-FFF2-40B4-BE49-F238E27FC236}">
                <a16:creationId xmlns:a16="http://schemas.microsoft.com/office/drawing/2014/main" id="{E5B4B8E5-5F69-9571-160A-D29B195E4CDD}"/>
              </a:ext>
            </a:extLst>
          </p:cNvPr>
          <p:cNvPicPr>
            <a:picLocks noChangeAspect="1"/>
          </p:cNvPicPr>
          <p:nvPr/>
        </p:nvPicPr>
        <p:blipFill>
          <a:blip r:embed="rId13"/>
          <a:stretch>
            <a:fillRect/>
          </a:stretch>
        </p:blipFill>
        <p:spPr>
          <a:xfrm>
            <a:off x="6708775" y="2551367"/>
            <a:ext cx="1645625" cy="780229"/>
          </a:xfrm>
          <a:prstGeom prst="rect">
            <a:avLst/>
          </a:prstGeom>
        </p:spPr>
      </p:pic>
      <p:pic>
        <p:nvPicPr>
          <p:cNvPr id="49" name="Picture 48">
            <a:extLst>
              <a:ext uri="{FF2B5EF4-FFF2-40B4-BE49-F238E27FC236}">
                <a16:creationId xmlns:a16="http://schemas.microsoft.com/office/drawing/2014/main" id="{4C38E695-31A3-DB93-ECA2-1AE386B41C39}"/>
              </a:ext>
            </a:extLst>
          </p:cNvPr>
          <p:cNvPicPr>
            <a:picLocks noChangeAspect="1"/>
          </p:cNvPicPr>
          <p:nvPr/>
        </p:nvPicPr>
        <p:blipFill>
          <a:blip r:embed="rId14"/>
          <a:stretch>
            <a:fillRect/>
          </a:stretch>
        </p:blipFill>
        <p:spPr>
          <a:xfrm>
            <a:off x="6733219" y="6551816"/>
            <a:ext cx="1532629" cy="328420"/>
          </a:xfrm>
          <a:prstGeom prst="rect">
            <a:avLst/>
          </a:prstGeom>
        </p:spPr>
      </p:pic>
      <p:pic>
        <p:nvPicPr>
          <p:cNvPr id="51" name="Picture 50">
            <a:extLst>
              <a:ext uri="{FF2B5EF4-FFF2-40B4-BE49-F238E27FC236}">
                <a16:creationId xmlns:a16="http://schemas.microsoft.com/office/drawing/2014/main" id="{B5AE6925-0903-9098-0EC4-F15BE93918B5}"/>
              </a:ext>
            </a:extLst>
          </p:cNvPr>
          <p:cNvPicPr>
            <a:picLocks noChangeAspect="1"/>
          </p:cNvPicPr>
          <p:nvPr/>
        </p:nvPicPr>
        <p:blipFill>
          <a:blip r:embed="rId15"/>
          <a:stretch>
            <a:fillRect/>
          </a:stretch>
        </p:blipFill>
        <p:spPr>
          <a:xfrm>
            <a:off x="6777039" y="6880236"/>
            <a:ext cx="1370011" cy="199337"/>
          </a:xfrm>
          <a:prstGeom prst="rect">
            <a:avLst/>
          </a:prstGeom>
        </p:spPr>
      </p:pic>
      <p:sp>
        <p:nvSpPr>
          <p:cNvPr id="52" name="TextBox 51">
            <a:extLst>
              <a:ext uri="{FF2B5EF4-FFF2-40B4-BE49-F238E27FC236}">
                <a16:creationId xmlns:a16="http://schemas.microsoft.com/office/drawing/2014/main" id="{AFC003CF-51B1-2402-E2AE-EE655C03114A}"/>
              </a:ext>
            </a:extLst>
          </p:cNvPr>
          <p:cNvSpPr txBox="1"/>
          <p:nvPr/>
        </p:nvSpPr>
        <p:spPr>
          <a:xfrm>
            <a:off x="8309667" y="-64196"/>
            <a:ext cx="2332933" cy="6657207"/>
          </a:xfrm>
          <a:prstGeom prst="rect">
            <a:avLst/>
          </a:prstGeom>
          <a:noFill/>
        </p:spPr>
        <p:txBody>
          <a:bodyPr wrap="square" rtlCol="0">
            <a:spAutoFit/>
          </a:bodyPr>
          <a:lstStyle/>
          <a:p>
            <a:r>
              <a:rPr lang="en-GB" sz="540" b="1" u="sng"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Game Theory</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Each player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n has a set of actions 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Player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receives a payoff J</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focus on </a:t>
            </a:r>
          </a:p>
          <a:p>
            <a:r>
              <a:rPr lang="en-GB" sz="540" b="1"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Two-Person Zero-Sum Games </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finite actions:</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players: row player (RP) and column player (CP)</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RP chooses one out of m strategies (row strategies)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 chooses one out of n strategies (column strategies)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Zero-Sum: RP wins whatever CP loses and vice versa </a:t>
            </a:r>
          </a:p>
          <a:p>
            <a:r>
              <a:rPr lang="en-GB" sz="540" b="1" u="sng"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6.1) Payoff Matrix</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describes a two-player zero-sum game </a:t>
            </a:r>
          </a:p>
          <a:p>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RP plays strategy </a:t>
            </a:r>
            <a:r>
              <a:rPr lang="en-GB" sz="540" kern="500" spc="-50" dirty="0" err="1">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solidFill>
                  <a:srgbClr val="00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CP plays strategy j, then </a:t>
            </a:r>
            <a:r>
              <a:rPr lang="en-GB" sz="54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 pays </a:t>
            </a:r>
            <a:r>
              <a:rPr lang="en-GB" sz="540" b="1"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RP</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negative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good for CP, bad for RP, positive good for RP, bad CP.</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a:t>
            </a:r>
          </a:p>
          <a:p>
            <a:endPar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RP</a:t>
            </a:r>
          </a:p>
          <a:p>
            <a:endPar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player knows the opponent’s strategies, both simultaneously pick a strategy, both try their best to win with no compassion for the opponent, accounting for opponent knowing their list of strategies.</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The Dominant Strategy Equilibrium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Doesn’t always exist, but if it does it is quite powerful:</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Both strategy L and B are always better than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 for CP. Thus CP won’t ever play S, both players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realise this and ignore it.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Strategy L is always better than strategy B for RP.</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Both players realise this and decide to ignore the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possibility of RP playing B.</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Playing L is always better for CP than B. So, we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ignore the possibility of CP playing B.</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We are only left with 1 possibility -&gt;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both players will play L!</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Dominated row strategy: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row strategies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dominated by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all column strategies j = 1, ..., n and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some j.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Dominated column strategy: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col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strats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 and j’. j is dominated by j′ if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all row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strats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m and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some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Assumptions when using this equilibrium: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Rational players won’t play dominated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strats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Rational opponents know this</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Dominant Strategy Equilibrium: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repeated removal of dominated strategies leads to a game where each player has just one strategy left, then this strategy pair is a dominant strategy equilibrium. </a:t>
            </a:r>
          </a:p>
          <a:p>
            <a:r>
              <a:rPr lang="en-GB" sz="54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dominant strategy equilibrium exists, then it is unique. </a:t>
            </a:r>
          </a:p>
          <a:p>
            <a:r>
              <a:rPr lang="en-GB" sz="54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dominant strategy equilibrium exists, then any rational players will play the associated equilibrium strategies -&gt; dominant </a:t>
            </a:r>
            <a:r>
              <a:rPr lang="en-GB" sz="54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strats</a:t>
            </a:r>
            <a:r>
              <a:rPr lang="en-GB" sz="54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very powerful.</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6.3) The Pure Nash Equilibrium</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when the dominant strategy doesn’t exist, we can play this.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Assumption:</a:t>
            </a:r>
            <a:r>
              <a:rPr lang="en-GB" sz="54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“Each player chooses a strategy that enables him/her to do best in face of worst-case opponent”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Doesn’t always exist but helps maximize our takings in the worst-case.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row player will pick the row with the highest min value.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maxmin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column player will pick the column with the lowest peak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(minmax)</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Rational outcome for both players – play (B,B)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Strategy pair (B,B) is a pure Nash equilibrium.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(B,B) payoff (0) is the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value</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the game.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Players have no incentive to change strategy.</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Nash Equilibrium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 strategy pair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 such that no player has an incentive to unilaterally deviate from his/her the strategy if told the strategy of the other player.  </a:t>
            </a:r>
            <a:r>
              <a:rPr lang="en-GB" sz="54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Doesn’t always exist in pure strategies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 is a Nash equilibrium, then α</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βj⋆ The payoff of the Nash equilibrium strategy pair α</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βj⋆ is called the value of the game.</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 The Mixed Nash Equilibrium</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When we don’t have a pure strategy, we can use this.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Mixed Nash Equilibrium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 pair of mixed strategies (p* , q*) such that V(p, q*) ≤ V(p*, q*) ≤ V(p*, q) for all other mixed strategies (p, q) [i.e., no agent has any incentive in unilaterally deviating].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incentive in deviating is a powerful assumption:</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the system on the left.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column player, let’s they have </a:t>
            </a:r>
          </a:p>
          <a:p>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probabilitya</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playing 1, and 1-a of playing 2.</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Systemizing this: we need to pick a such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the gain from playing either of the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strategies is equalized for the row player: With the payoff matrix:</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a(-1) + 3(1-a) = (a)(2) + (1-a)(-1) </a:t>
            </a:r>
          </a:p>
          <a:p>
            <a:pPr marL="171450" indent="-171450">
              <a:buFont typeface="Wingdings" panose="05000000000000000000" pitchFamily="2" charset="2"/>
              <a:buChar char="è"/>
            </a:pP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+ 3 -3a = 2a – 1 + a </a:t>
            </a:r>
          </a:p>
          <a:p>
            <a:pPr marL="171450" indent="-171450">
              <a:buFont typeface="Wingdings" panose="05000000000000000000" pitchFamily="2" charset="2"/>
              <a:buChar char="è"/>
            </a:pP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 + 4 =  + 3a </a:t>
            </a:r>
          </a:p>
          <a:p>
            <a:pPr marL="171450" indent="-171450">
              <a:buFont typeface="Wingdings" panose="05000000000000000000" pitchFamily="2" charset="2"/>
              <a:buChar char="è"/>
            </a:pP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 = -4; a = 4/7.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Indeed, the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Mixed Nash Equilibrium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 pair of mixed strategies (p* , q*) such that V(p, q*) ≤ V(p*, q*) ≤ V(p*, q) for all other mixed strategies (p, q) [i.e., no agent has any incentive in unilaterally deviating].</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Column Player:</a:t>
            </a:r>
          </a:p>
        </p:txBody>
      </p:sp>
      <p:pic>
        <p:nvPicPr>
          <p:cNvPr id="54" name="Picture 53">
            <a:extLst>
              <a:ext uri="{FF2B5EF4-FFF2-40B4-BE49-F238E27FC236}">
                <a16:creationId xmlns:a16="http://schemas.microsoft.com/office/drawing/2014/main" id="{B683CDE1-641E-FB25-2A2B-80F7D02696A4}"/>
              </a:ext>
            </a:extLst>
          </p:cNvPr>
          <p:cNvPicPr>
            <a:picLocks noChangeAspect="1"/>
          </p:cNvPicPr>
          <p:nvPr/>
        </p:nvPicPr>
        <p:blipFill rotWithShape="1">
          <a:blip r:embed="rId16"/>
          <a:srcRect l="8787" t="15191"/>
          <a:stretch/>
        </p:blipFill>
        <p:spPr>
          <a:xfrm>
            <a:off x="8686481" y="882967"/>
            <a:ext cx="1775883" cy="499851"/>
          </a:xfrm>
          <a:prstGeom prst="rect">
            <a:avLst/>
          </a:prstGeom>
        </p:spPr>
      </p:pic>
      <p:pic>
        <p:nvPicPr>
          <p:cNvPr id="1030" name="Picture 6">
            <a:extLst>
              <a:ext uri="{FF2B5EF4-FFF2-40B4-BE49-F238E27FC236}">
                <a16:creationId xmlns:a16="http://schemas.microsoft.com/office/drawing/2014/main" id="{353A6B4E-B5FC-798D-AA80-7F361AF9263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41617" y="1785458"/>
            <a:ext cx="624135" cy="2970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B63F8EB-82FF-2EF3-58BF-30C468BE9A14}"/>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8863" t="26830"/>
          <a:stretch/>
        </p:blipFill>
        <p:spPr bwMode="auto">
          <a:xfrm>
            <a:off x="8562379" y="2082506"/>
            <a:ext cx="365721" cy="2472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28F02FF-D430-4C0F-569F-3A0D60CAF280}"/>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7216" t="37370" b="6209"/>
          <a:stretch/>
        </p:blipFill>
        <p:spPr bwMode="auto">
          <a:xfrm>
            <a:off x="8562378" y="2325846"/>
            <a:ext cx="365722" cy="1593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0E6BC9D-8E42-5F8F-4FC5-F7ECDA01594A}"/>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35619" t="41096" r="12729" b="-119"/>
          <a:stretch/>
        </p:blipFill>
        <p:spPr bwMode="auto">
          <a:xfrm>
            <a:off x="10166031" y="2435446"/>
            <a:ext cx="206694" cy="18086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F5557B1-C1A4-4551-5214-853D8211CCF7}"/>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3945" t="14346" r="4082" b="662"/>
          <a:stretch/>
        </p:blipFill>
        <p:spPr bwMode="auto">
          <a:xfrm>
            <a:off x="9756901" y="4089082"/>
            <a:ext cx="572845" cy="3474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E86C2F2-143F-D83D-B91D-A1B269364A6F}"/>
              </a:ext>
            </a:extLst>
          </p:cNvPr>
          <p:cNvPicPr>
            <a:picLocks noChangeAspect="1"/>
          </p:cNvPicPr>
          <p:nvPr/>
        </p:nvPicPr>
        <p:blipFill rotWithShape="1">
          <a:blip r:embed="rId22"/>
          <a:srcRect l="50442" t="30585"/>
          <a:stretch/>
        </p:blipFill>
        <p:spPr>
          <a:xfrm>
            <a:off x="9703696" y="5322578"/>
            <a:ext cx="843654" cy="429486"/>
          </a:xfrm>
          <a:prstGeom prst="rect">
            <a:avLst/>
          </a:prstGeom>
        </p:spPr>
      </p:pic>
      <p:pic>
        <p:nvPicPr>
          <p:cNvPr id="7" name="Picture 6">
            <a:extLst>
              <a:ext uri="{FF2B5EF4-FFF2-40B4-BE49-F238E27FC236}">
                <a16:creationId xmlns:a16="http://schemas.microsoft.com/office/drawing/2014/main" id="{2DC5EDF7-98A4-04DB-1DA6-7BC7C2FD7602}"/>
              </a:ext>
            </a:extLst>
          </p:cNvPr>
          <p:cNvPicPr>
            <a:picLocks noChangeAspect="1"/>
          </p:cNvPicPr>
          <p:nvPr/>
        </p:nvPicPr>
        <p:blipFill rotWithShape="1">
          <a:blip r:embed="rId23"/>
          <a:srcRect l="5646" t="3444" b="-1306"/>
          <a:stretch/>
        </p:blipFill>
        <p:spPr>
          <a:xfrm>
            <a:off x="8180570" y="6476516"/>
            <a:ext cx="1128530" cy="951398"/>
          </a:xfrm>
          <a:prstGeom prst="rect">
            <a:avLst/>
          </a:prstGeom>
        </p:spPr>
      </p:pic>
      <p:pic>
        <p:nvPicPr>
          <p:cNvPr id="9" name="Picture 8">
            <a:extLst>
              <a:ext uri="{FF2B5EF4-FFF2-40B4-BE49-F238E27FC236}">
                <a16:creationId xmlns:a16="http://schemas.microsoft.com/office/drawing/2014/main" id="{2C449946-EA16-CB73-9CA6-EE6327B20F93}"/>
              </a:ext>
            </a:extLst>
          </p:cNvPr>
          <p:cNvPicPr>
            <a:picLocks noChangeAspect="1"/>
          </p:cNvPicPr>
          <p:nvPr/>
        </p:nvPicPr>
        <p:blipFill>
          <a:blip r:embed="rId24"/>
          <a:stretch>
            <a:fillRect/>
          </a:stretch>
        </p:blipFill>
        <p:spPr>
          <a:xfrm>
            <a:off x="9304178" y="6414836"/>
            <a:ext cx="1258740" cy="1010007"/>
          </a:xfrm>
          <a:prstGeom prst="rect">
            <a:avLst/>
          </a:prstGeom>
        </p:spPr>
      </p:pic>
    </p:spTree>
    <p:extLst>
      <p:ext uri="{BB962C8B-B14F-4D97-AF65-F5344CB8AC3E}">
        <p14:creationId xmlns:p14="http://schemas.microsoft.com/office/powerpoint/2010/main" val="403314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4EED06-032A-D487-6976-F7326794452F}"/>
              </a:ext>
            </a:extLst>
          </p:cNvPr>
          <p:cNvSpPr txBox="1"/>
          <p:nvPr/>
        </p:nvSpPr>
        <p:spPr>
          <a:xfrm>
            <a:off x="8566425" y="3146547"/>
            <a:ext cx="1833206" cy="175561"/>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M6) Using the Indirect Method to derive dual LP</a:t>
            </a:r>
          </a:p>
        </p:txBody>
      </p:sp>
      <p:sp>
        <p:nvSpPr>
          <p:cNvPr id="9" name="TextBox 8">
            <a:extLst>
              <a:ext uri="{FF2B5EF4-FFF2-40B4-BE49-F238E27FC236}">
                <a16:creationId xmlns:a16="http://schemas.microsoft.com/office/drawing/2014/main" id="{DCFE9B17-023C-2B58-852F-142D9B6F077E}"/>
              </a:ext>
            </a:extLst>
          </p:cNvPr>
          <p:cNvSpPr txBox="1"/>
          <p:nvPr/>
        </p:nvSpPr>
        <p:spPr>
          <a:xfrm>
            <a:off x="8566425" y="3400692"/>
            <a:ext cx="1833206" cy="175561"/>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M7) Using the Direct Method to derive dual LP</a:t>
            </a:r>
          </a:p>
        </p:txBody>
      </p:sp>
      <p:sp>
        <p:nvSpPr>
          <p:cNvPr id="10" name="TextBox 9">
            <a:extLst>
              <a:ext uri="{FF2B5EF4-FFF2-40B4-BE49-F238E27FC236}">
                <a16:creationId xmlns:a16="http://schemas.microsoft.com/office/drawing/2014/main" id="{0A66F16E-A6FD-156C-25AB-A26DF1BFF295}"/>
              </a:ext>
            </a:extLst>
          </p:cNvPr>
          <p:cNvSpPr txBox="1"/>
          <p:nvPr/>
        </p:nvSpPr>
        <p:spPr>
          <a:xfrm>
            <a:off x="8572825" y="3539739"/>
            <a:ext cx="1833206" cy="175561"/>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M8) Homogenizing a Fractional LP</a:t>
            </a:r>
          </a:p>
        </p:txBody>
      </p:sp>
      <p:sp>
        <p:nvSpPr>
          <p:cNvPr id="13" name="TextBox 12">
            <a:extLst>
              <a:ext uri="{FF2B5EF4-FFF2-40B4-BE49-F238E27FC236}">
                <a16:creationId xmlns:a16="http://schemas.microsoft.com/office/drawing/2014/main" id="{7931B8D9-6999-CDAF-DD73-2F1890D789D7}"/>
              </a:ext>
            </a:extLst>
          </p:cNvPr>
          <p:cNvSpPr txBox="1"/>
          <p:nvPr/>
        </p:nvSpPr>
        <p:spPr>
          <a:xfrm>
            <a:off x="8548844" y="3671124"/>
            <a:ext cx="1833206" cy="175561"/>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Computing the Mixed Nash Equilibrium</a:t>
            </a:r>
          </a:p>
        </p:txBody>
      </p:sp>
      <p:sp>
        <p:nvSpPr>
          <p:cNvPr id="3" name="TextBox 2">
            <a:extLst>
              <a:ext uri="{FF2B5EF4-FFF2-40B4-BE49-F238E27FC236}">
                <a16:creationId xmlns:a16="http://schemas.microsoft.com/office/drawing/2014/main" id="{72540142-5A6E-D7BF-FD56-4E67F3D73808}"/>
              </a:ext>
            </a:extLst>
          </p:cNvPr>
          <p:cNvSpPr txBox="1"/>
          <p:nvPr/>
        </p:nvSpPr>
        <p:spPr>
          <a:xfrm>
            <a:off x="8572825" y="3827851"/>
            <a:ext cx="1833206" cy="175561"/>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Dual Simplex</a:t>
            </a:r>
          </a:p>
        </p:txBody>
      </p:sp>
      <p:sp>
        <p:nvSpPr>
          <p:cNvPr id="2" name="TextBox 1">
            <a:extLst>
              <a:ext uri="{FF2B5EF4-FFF2-40B4-BE49-F238E27FC236}">
                <a16:creationId xmlns:a16="http://schemas.microsoft.com/office/drawing/2014/main" id="{FB480A05-2ED4-5E4D-530A-66A04D1EB9E9}"/>
              </a:ext>
            </a:extLst>
          </p:cNvPr>
          <p:cNvSpPr txBox="1"/>
          <p:nvPr/>
        </p:nvSpPr>
        <p:spPr>
          <a:xfrm>
            <a:off x="-87313" y="-65385"/>
            <a:ext cx="1559977" cy="7571303"/>
          </a:xfrm>
          <a:prstGeom prst="rect">
            <a:avLst/>
          </a:prstGeom>
          <a:noFill/>
        </p:spPr>
        <p:txBody>
          <a:bodyPr wrap="square" rtlCol="0">
            <a:spAutoFit/>
          </a:bodyPr>
          <a:lstStyle/>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 Minimax Theorem</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every two-person zero-sum game, the RP and CP linear programs have same optimum.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Proof: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strong duality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the two programs are the duals of each other.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 result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Mixed Nash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always exists! Players expect identical payoffs.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Neither player has incentive to change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Statement generalises to M players.</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Dual Simplex Algorithm</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 Simplex is simply the Simplex applied to the Dual of the problem.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DUAL</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How to get a Dual BS from Primal:</a:t>
            </a:r>
            <a:endParaRPr lang="en-GB" sz="540"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 basis B for (P):  A = [B N] w =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 constraint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y+w</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is thus basically:</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thus:</a:t>
            </a:r>
            <a:r>
              <a:rPr lang="en-GB" sz="540" kern="500" spc="-50"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baseline="30000"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a:t>
            </a:r>
            <a:r>
              <a:rPr lang="en-GB" sz="540" kern="500" spc="-50"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 = c,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baseline="30000"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40" kern="500" spc="-50"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 </a:t>
            </a:r>
            <a:r>
              <a:rPr lang="en-GB" sz="540" kern="500" spc="-50"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blue submatrix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squared, we can write: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 y ] = c,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 dual basis is as a result:[B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inverse is:  [ 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[N</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Denote B^ as Dual Basis, B as Primal.</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Primal Dual Basis Properties: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If the B^ is optimal for D, then B is optimal for P: </a:t>
            </a:r>
            <a:r>
              <a:rPr lang="en-GB" sz="540" b="1"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a:t>
            </a:r>
            <a:r>
              <a:rPr lang="en-GB" sz="540" b="1" kern="500" spc="-50" baseline="30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b="1" kern="500" spc="-50" baseline="30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b="1" kern="500" spc="-50" baseline="30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b="1"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b="1" kern="500" spc="-5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b="1" kern="500" spc="-50" baseline="-25000"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 r ≥ 0</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the B^ is optimal for D, then B is feasible for (P).  Proof: </a:t>
            </a:r>
            <a:r>
              <a:rPr lang="en-GB" sz="540" kern="500" spc="-50"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opt for D  the dual reduced cost ≤ 0 at the max</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0-[I 0][B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N][b] = −B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b≤0  P feasible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I  ][0]</a:t>
            </a:r>
          </a:p>
          <a:p>
            <a:r>
              <a:rPr lang="en-GB" sz="54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 simplex maintains dual feasibility, step to dual optimality” = “dual simplex maintains primal </a:t>
            </a:r>
            <a:r>
              <a:rPr lang="en-GB" sz="540" i="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t>
            </a:r>
            <a:r>
              <a:rPr lang="en-GB" sz="540" i="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step to primal feasibility”</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 as we can reuse our initial BFS for a primal for the dual without using Phase I. Dual is on average quicker to solve for typical problems (You might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wanna</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swap to dual if you have lots of constraints but few vars, as many vars and few constraints is easier to solve)</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 Running the Dual Simplex Algorithm</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initial point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start point ensures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optimality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(Reduced costs &lt;= 0).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variable out: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row with most negative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RHS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variable in: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ratio test over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columns</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halting test: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for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feasibility</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endPar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        -y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2y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Slotting the Primal problem into the Simplex:</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basic solution (infeasible). But it is feasible for dual (see row of reduced cost ≤ 0), and corresponds to y = 0 -&gt; as we started from optimality.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Dual Simplex nicely by setting all BVs to 0, see where slacks end and get an Optimal Infeasible Solution and then work on the Dual!!</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Start from Optimality; descend into feasibility:</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Pick</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most negative RHS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row</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pick</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column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the objective value’s and divide by the values in their column’s selected row. Pick the one with the greatest ratio. Here’s -4/-4 and -2/-2 are equivalent. So, pivot on column for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pick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p:txBody>
      </p:sp>
      <p:pic>
        <p:nvPicPr>
          <p:cNvPr id="15" name="Picture 14">
            <a:extLst>
              <a:ext uri="{FF2B5EF4-FFF2-40B4-BE49-F238E27FC236}">
                <a16:creationId xmlns:a16="http://schemas.microsoft.com/office/drawing/2014/main" id="{2FB57CDA-D5DA-3891-938A-1E0E3DA248DD}"/>
              </a:ext>
            </a:extLst>
          </p:cNvPr>
          <p:cNvPicPr>
            <a:picLocks noChangeAspect="1"/>
          </p:cNvPicPr>
          <p:nvPr/>
        </p:nvPicPr>
        <p:blipFill rotWithShape="1">
          <a:blip r:embed="rId2"/>
          <a:srcRect l="11498" t="5345" r="64083" b="67941"/>
          <a:stretch/>
        </p:blipFill>
        <p:spPr>
          <a:xfrm>
            <a:off x="1" y="985308"/>
            <a:ext cx="531730" cy="297392"/>
          </a:xfrm>
          <a:prstGeom prst="rect">
            <a:avLst/>
          </a:prstGeom>
        </p:spPr>
      </p:pic>
      <p:pic>
        <p:nvPicPr>
          <p:cNvPr id="16" name="Picture 15">
            <a:extLst>
              <a:ext uri="{FF2B5EF4-FFF2-40B4-BE49-F238E27FC236}">
                <a16:creationId xmlns:a16="http://schemas.microsoft.com/office/drawing/2014/main" id="{72661F67-8E2A-89DC-37E7-E63B0E63286D}"/>
              </a:ext>
            </a:extLst>
          </p:cNvPr>
          <p:cNvPicPr>
            <a:picLocks noChangeAspect="1"/>
          </p:cNvPicPr>
          <p:nvPr/>
        </p:nvPicPr>
        <p:blipFill rotWithShape="1">
          <a:blip r:embed="rId2"/>
          <a:srcRect l="60985" t="929" r="6901" b="60002"/>
          <a:stretch/>
        </p:blipFill>
        <p:spPr>
          <a:xfrm>
            <a:off x="762000" y="985308"/>
            <a:ext cx="656845" cy="408517"/>
          </a:xfrm>
          <a:prstGeom prst="rect">
            <a:avLst/>
          </a:prstGeom>
        </p:spPr>
      </p:pic>
      <p:pic>
        <p:nvPicPr>
          <p:cNvPr id="17" name="Picture 16">
            <a:extLst>
              <a:ext uri="{FF2B5EF4-FFF2-40B4-BE49-F238E27FC236}">
                <a16:creationId xmlns:a16="http://schemas.microsoft.com/office/drawing/2014/main" id="{4468FA7E-FDEB-E675-7E25-2A0702F8D586}"/>
              </a:ext>
            </a:extLst>
          </p:cNvPr>
          <p:cNvPicPr>
            <a:picLocks noChangeAspect="1"/>
          </p:cNvPicPr>
          <p:nvPr/>
        </p:nvPicPr>
        <p:blipFill rotWithShape="1">
          <a:blip r:embed="rId2"/>
          <a:srcRect l="4727" t="68399" r="52044" b="3136"/>
          <a:stretch/>
        </p:blipFill>
        <p:spPr>
          <a:xfrm>
            <a:off x="0" y="1305338"/>
            <a:ext cx="756603" cy="254703"/>
          </a:xfrm>
          <a:prstGeom prst="rect">
            <a:avLst/>
          </a:prstGeom>
        </p:spPr>
      </p:pic>
      <p:pic>
        <p:nvPicPr>
          <p:cNvPr id="18" name="Picture 17">
            <a:extLst>
              <a:ext uri="{FF2B5EF4-FFF2-40B4-BE49-F238E27FC236}">
                <a16:creationId xmlns:a16="http://schemas.microsoft.com/office/drawing/2014/main" id="{13BB52AF-B52E-753C-E8CB-C9F2E1D25C85}"/>
              </a:ext>
            </a:extLst>
          </p:cNvPr>
          <p:cNvPicPr>
            <a:picLocks noChangeAspect="1"/>
          </p:cNvPicPr>
          <p:nvPr/>
        </p:nvPicPr>
        <p:blipFill rotWithShape="1">
          <a:blip r:embed="rId2"/>
          <a:srcRect l="71348" t="73447" r="882" b="6484"/>
          <a:stretch/>
        </p:blipFill>
        <p:spPr>
          <a:xfrm>
            <a:off x="830325" y="1356543"/>
            <a:ext cx="550800" cy="203498"/>
          </a:xfrm>
          <a:prstGeom prst="rect">
            <a:avLst/>
          </a:prstGeom>
        </p:spPr>
      </p:pic>
      <p:pic>
        <p:nvPicPr>
          <p:cNvPr id="26" name="Picture 25">
            <a:extLst>
              <a:ext uri="{FF2B5EF4-FFF2-40B4-BE49-F238E27FC236}">
                <a16:creationId xmlns:a16="http://schemas.microsoft.com/office/drawing/2014/main" id="{3391F84C-AC76-F2B6-EA87-D1B1617E54E3}"/>
              </a:ext>
            </a:extLst>
          </p:cNvPr>
          <p:cNvPicPr>
            <a:picLocks noChangeAspect="1"/>
          </p:cNvPicPr>
          <p:nvPr/>
        </p:nvPicPr>
        <p:blipFill>
          <a:blip r:embed="rId3"/>
          <a:stretch>
            <a:fillRect/>
          </a:stretch>
        </p:blipFill>
        <p:spPr>
          <a:xfrm>
            <a:off x="-10698" y="5324920"/>
            <a:ext cx="1202915" cy="408517"/>
          </a:xfrm>
          <a:prstGeom prst="rect">
            <a:avLst/>
          </a:prstGeom>
        </p:spPr>
      </p:pic>
      <p:pic>
        <p:nvPicPr>
          <p:cNvPr id="28" name="Picture 27">
            <a:extLst>
              <a:ext uri="{FF2B5EF4-FFF2-40B4-BE49-F238E27FC236}">
                <a16:creationId xmlns:a16="http://schemas.microsoft.com/office/drawing/2014/main" id="{F7E260B1-F22E-D84A-9E46-B01733467871}"/>
              </a:ext>
            </a:extLst>
          </p:cNvPr>
          <p:cNvPicPr>
            <a:picLocks noChangeAspect="1"/>
          </p:cNvPicPr>
          <p:nvPr/>
        </p:nvPicPr>
        <p:blipFill>
          <a:blip r:embed="rId4"/>
          <a:stretch>
            <a:fillRect/>
          </a:stretch>
        </p:blipFill>
        <p:spPr>
          <a:xfrm>
            <a:off x="-10698" y="6394190"/>
            <a:ext cx="1477965" cy="431170"/>
          </a:xfrm>
          <a:prstGeom prst="rect">
            <a:avLst/>
          </a:prstGeom>
        </p:spPr>
      </p:pic>
      <p:sp>
        <p:nvSpPr>
          <p:cNvPr id="36" name="TextBox 35">
            <a:extLst>
              <a:ext uri="{FF2B5EF4-FFF2-40B4-BE49-F238E27FC236}">
                <a16:creationId xmlns:a16="http://schemas.microsoft.com/office/drawing/2014/main" id="{737785B8-E1BF-1414-213D-A86F8923A814}"/>
              </a:ext>
            </a:extLst>
          </p:cNvPr>
          <p:cNvSpPr txBox="1"/>
          <p:nvPr/>
        </p:nvSpPr>
        <p:spPr>
          <a:xfrm>
            <a:off x="1344617" y="-65385"/>
            <a:ext cx="1559977" cy="7737503"/>
          </a:xfrm>
          <a:prstGeom prst="rect">
            <a:avLst/>
          </a:prstGeom>
          <a:noFill/>
        </p:spPr>
        <p:txBody>
          <a:bodyPr wrap="square" rtlCol="0">
            <a:spAutoFit/>
          </a:bodyPr>
          <a:lstStyle/>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Integer Programming</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Problems where 1 or more vars takes int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(MILP – Mixed Integer Linear Program)</a:t>
            </a:r>
          </a:p>
          <a:p>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4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a:t>
            </a:r>
            <a:r>
              <a:rPr lang="es-ES"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3x + 4y </a:t>
            </a:r>
          </a:p>
          <a:p>
            <a:r>
              <a:rPr lang="es-ES"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s-ES"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y ≤ 4          2x + y ≤ 5      </a:t>
            </a:r>
          </a:p>
          <a:p>
            <a:r>
              <a:rPr lang="es-ES"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0, y ≥ 0        </a:t>
            </a:r>
            <a:r>
              <a:rPr lang="es-ES" sz="540" b="1" kern="5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N</a:t>
            </a:r>
            <a:r>
              <a:rPr lang="es-ES" sz="540" b="1" kern="500" spc="-50" baseline="-2500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drop those constraints that x and y must be integer and obtain an LP.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max problem, 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MILP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obviously, since 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contains a larger solution space.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solution unfortunately doesn’t necessarily tell us much about 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MILP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solution.</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problems are not easy to solve -&gt; 2</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combinations for n binary variables. No proven algo like simplex. We throw all sorts of techniques at them and try our best…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these problems are hard we break them into many different types of problem that we can put dedicated effort into solving:</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Knapsack Problem: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n items of weight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 ∈ {1, ... , n} and a knapsack of weight capacity W. Item j has value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all items may fit the knapsack. How to maximise the total value of knapsack?</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 ∈ {1, ... , n}</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Bin-Packing Problem: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(Multi-Knapsack)</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items of weight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 ∈ {1, ... , n},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bins of capacity W </a:t>
            </a:r>
          </a:p>
          <a:p>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if item j assigned to bin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otherwise  Minimise the number of bins to store all items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j ∈ {1, ..., n}</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k}</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MILPs: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(Mixed Integer Linear Programs):</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Ax = b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for j ∈ N = {1, ..., n}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2, ...}         for j ∈ Z ⊆ N.</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 \ Z are continuous, as in LPs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subset of vars are Integer)</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Pure ILP -&gt; all Integer. Binary ILP -&gt; vars are 0/1. MIBP -&gt; Integer vars are 0/1.</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8.1) Standard Form of a MILP/PILP</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MILP Standard Form: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Similar to LPs, in particular b ≥ 0.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Slack and excess variables in MILPs are continuous.</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PILP: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Slack and excess variables in Pure IPs are integer-valued.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 Steps:</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Apply LP standard form transformations but don’t add of slack/artificial variables,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RHS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Remove</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 Variables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Scale the equations of the model so that all coefficients are integers. (multiply them up – remember to divide objective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end)</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Insert integer slack and/or excess variables.</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8.2) Logical Operations: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model logical operations on the constraints via integer variables.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Expressed by: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b2 + M(1 − δ)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 ∈ {0, 1} , where M is a large enough constant called “big-M”. Intuitive enough.</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Either-Or</a:t>
            </a:r>
          </a:p>
          <a:p>
            <a:r>
              <a:rPr lang="sv-SE"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sv-SE"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s.t. x ∈ [0, 1] ∨ x ∈ [2, 4]:</a:t>
            </a:r>
          </a:p>
          <a:p>
            <a:r>
              <a:rPr lang="sv-SE"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Becomes the linear program:</a:t>
            </a:r>
          </a:p>
          <a:p>
            <a:r>
              <a:rPr lang="sv-SE"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x      </a:t>
            </a:r>
            <a:r>
              <a:rPr lang="sv-SE"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 x ≥ 0     x ≤ 4 </a:t>
            </a:r>
          </a:p>
          <a:p>
            <a:r>
              <a:rPr lang="sv-SE"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1 + M</a:t>
            </a:r>
            <a:r>
              <a:rPr lang="el-G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sv-SE"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2 − M(1 − </a:t>
            </a:r>
            <a:r>
              <a:rPr lang="el-G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Satisfying k out of m constraints (complex bool)</a:t>
            </a:r>
          </a:p>
          <a:p>
            <a:r>
              <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a:t>
            </a:r>
            <a:r>
              <a:rPr lang="fr-F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fr-F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a:t>
            </a:r>
            <a:r>
              <a:rPr lang="fr-F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fr-FR"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fr-FR"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endPar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Expressed</a:t>
            </a:r>
            <a:r>
              <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a:t>
            </a:r>
          </a:p>
          <a:p>
            <a:endPar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δ</a:t>
            </a:r>
            <a:r>
              <a:rPr lang="sv-SE"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sv-SE"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                                   ∀</a:t>
            </a:r>
            <a:r>
              <a:rPr lang="sv-SE"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sv-SE"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m}</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38" name="Picture 37">
            <a:extLst>
              <a:ext uri="{FF2B5EF4-FFF2-40B4-BE49-F238E27FC236}">
                <a16:creationId xmlns:a16="http://schemas.microsoft.com/office/drawing/2014/main" id="{9BE82BD5-20B0-D4D8-4FF8-6FE88126B379}"/>
              </a:ext>
            </a:extLst>
          </p:cNvPr>
          <p:cNvPicPr>
            <a:picLocks noChangeAspect="1"/>
          </p:cNvPicPr>
          <p:nvPr/>
        </p:nvPicPr>
        <p:blipFill rotWithShape="1">
          <a:blip r:embed="rId5"/>
          <a:srcRect b="19547"/>
          <a:stretch/>
        </p:blipFill>
        <p:spPr>
          <a:xfrm>
            <a:off x="1567918" y="1971509"/>
            <a:ext cx="761876" cy="571666"/>
          </a:xfrm>
          <a:prstGeom prst="rect">
            <a:avLst/>
          </a:prstGeom>
        </p:spPr>
      </p:pic>
      <p:pic>
        <p:nvPicPr>
          <p:cNvPr id="40" name="Picture 39">
            <a:extLst>
              <a:ext uri="{FF2B5EF4-FFF2-40B4-BE49-F238E27FC236}">
                <a16:creationId xmlns:a16="http://schemas.microsoft.com/office/drawing/2014/main" id="{0CC1E99C-C1B3-EED2-16B3-FA16AC13681E}"/>
              </a:ext>
            </a:extLst>
          </p:cNvPr>
          <p:cNvPicPr>
            <a:picLocks noChangeAspect="1"/>
          </p:cNvPicPr>
          <p:nvPr/>
        </p:nvPicPr>
        <p:blipFill rotWithShape="1">
          <a:blip r:embed="rId6"/>
          <a:srcRect b="2313"/>
          <a:stretch/>
        </p:blipFill>
        <p:spPr>
          <a:xfrm>
            <a:off x="1413815" y="2935503"/>
            <a:ext cx="871735" cy="895711"/>
          </a:xfrm>
          <a:prstGeom prst="rect">
            <a:avLst/>
          </a:prstGeom>
        </p:spPr>
      </p:pic>
      <p:pic>
        <p:nvPicPr>
          <p:cNvPr id="42" name="Picture 41">
            <a:extLst>
              <a:ext uri="{FF2B5EF4-FFF2-40B4-BE49-F238E27FC236}">
                <a16:creationId xmlns:a16="http://schemas.microsoft.com/office/drawing/2014/main" id="{C9665D45-73E7-5C67-826A-A0EFF8697AD4}"/>
              </a:ext>
            </a:extLst>
          </p:cNvPr>
          <p:cNvPicPr>
            <a:picLocks noChangeAspect="1"/>
          </p:cNvPicPr>
          <p:nvPr/>
        </p:nvPicPr>
        <p:blipFill>
          <a:blip r:embed="rId7"/>
          <a:stretch>
            <a:fillRect/>
          </a:stretch>
        </p:blipFill>
        <p:spPr>
          <a:xfrm>
            <a:off x="1849682" y="6901210"/>
            <a:ext cx="506168" cy="507636"/>
          </a:xfrm>
          <a:prstGeom prst="rect">
            <a:avLst/>
          </a:prstGeom>
        </p:spPr>
      </p:pic>
      <p:sp>
        <p:nvSpPr>
          <p:cNvPr id="46" name="TextBox 45">
            <a:extLst>
              <a:ext uri="{FF2B5EF4-FFF2-40B4-BE49-F238E27FC236}">
                <a16:creationId xmlns:a16="http://schemas.microsoft.com/office/drawing/2014/main" id="{7C4D730F-CCAD-5AEC-C086-13CE8E3C6A77}"/>
              </a:ext>
            </a:extLst>
          </p:cNvPr>
          <p:cNvSpPr txBox="1"/>
          <p:nvPr/>
        </p:nvSpPr>
        <p:spPr>
          <a:xfrm>
            <a:off x="2699932" y="-37538"/>
            <a:ext cx="1559977" cy="7472815"/>
          </a:xfrm>
          <a:prstGeom prst="rect">
            <a:avLst/>
          </a:prstGeom>
          <a:noFill/>
        </p:spPr>
        <p:txBody>
          <a:bodyPr wrap="square" rtlCol="0">
            <a:spAutoFit/>
          </a:bodyPr>
          <a:lstStyle/>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8.3) Finite Valued Variables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a variable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takes a finite number of values: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 to model as LP?</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introduce</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variables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jm</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and add the constraint z</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jm</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we can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replace</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jm</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objective function and all constraints. </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Due to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only assume a single value.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pl-PL"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 = −2x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subject to 2x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3, 11}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Answer: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Replace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+ 11z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z = −2z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− 22z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subject to 2z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+ 22z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pl-PL"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a:t>
            </a:r>
            <a:r>
              <a:rPr lang="pl-PL"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Linear &amp; mixed-integer linear optimisation of trained </a:t>
            </a:r>
            <a:r>
              <a:rPr lang="en-GB" sz="540" b="1" u="sng"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NNs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Image: </a:t>
            </a:r>
            <a:r>
              <a:rPr lang="en-GB" sz="540"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Label: j = 9</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Adversary: k = 4.</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Verification (Feasibility)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there an adversary k within a given perturbation via L</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L</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norms?</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Optimal Adversary: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What image within perturbation via L</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L</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maximises the prediction difference?</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Minimally distorted adversary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Smallest perturbation </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L</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 which the NN predicts label k?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Lossless compression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I safely remove NN nodes or layers?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our function is like so:</a:t>
            </a:r>
          </a:p>
          <a:p>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 (0, (w</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x</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refers to the output of the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layer.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Equivalently: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 (0, (w</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a:t>
            </a:r>
          </a:p>
          <a:p>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 (0, (w</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Remember, W and B are now fixed as we’ve already finished training.</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For the Optimal Adversary Problem: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formulate the following LP:</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such that: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l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 (0,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8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 </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5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8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 </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700" kern="500" spc="-5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 L} = Layer,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Node</a:t>
            </a:r>
            <a:r>
              <a:rPr lang="en-GB" sz="6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9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l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 (0,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8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 </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5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8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 </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a:t>
            </a:r>
            <a:r>
              <a:rPr lang="en-GB" sz="7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700" kern="500" spc="-5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 L} = Layer,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Node</a:t>
            </a:r>
            <a:r>
              <a:rPr lang="en-GB" sz="6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a:t>
            </a:r>
            <a:r>
              <a:rPr lang="en-GB" sz="9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l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Here,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correspond to the k- and j-</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elements of the neural network output layer L.</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defines the domain of perturbations.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issue is the less than constraint; and that we have this equation for every single node in the network. This makes it difficult to solve.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also define these constraints as:</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Big-M coefficients LB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0" kern="5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600" kern="500" spc="-50" baseline="30000" dirty="0">
                <a:latin typeface="Fave Script Bold Pro" panose="020F0502020204030204" pitchFamily="2" charset="0"/>
                <a:ea typeface="Verdana" panose="020B0604030504040204" pitchFamily="34" charset="0"/>
                <a:cs typeface="Times New Roman" panose="02020603050405020304" pitchFamily="18" charset="0"/>
                <a:sym typeface="Wingdings" panose="05000000000000000000" pitchFamily="2" charset="2"/>
              </a:rPr>
              <a:t> l </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[LB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Formulation using Big 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a NN node with a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activation fun-</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ction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2 inputs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1 output (y). The bounds on the inputs are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and we have parameters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and b = -1.5.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Formulate this node using the big-M method:</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y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1.5</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1.5</a:t>
            </a:r>
          </a:p>
          <a:p>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1.5 – (1-</a:t>
            </a:r>
            <a:r>
              <a:rPr lang="el-G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 </a:t>
            </a:r>
            <a:r>
              <a:rPr lang="el-G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UB</a:t>
            </a:r>
            <a:r>
              <a:rPr lang="en-GB"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y ≥ 0, </a:t>
            </a:r>
            <a:r>
              <a:rPr lang="el-G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 ∈ {0, 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Just a direct application of the template shown above.</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we set LB to -1.5, as that’s the smallest value of the network (this constraint must be active when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y = -1.5 at this).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UB = 0.5, as that’s the biggest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0.5).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Show that the point (x1, x2, y, σ) = (1, 0, 0.25, 0.5) is feasible for the LP relaxation:</a:t>
            </a:r>
          </a:p>
        </p:txBody>
      </p:sp>
      <p:pic>
        <p:nvPicPr>
          <p:cNvPr id="12" name="Picture 11">
            <a:extLst>
              <a:ext uri="{FF2B5EF4-FFF2-40B4-BE49-F238E27FC236}">
                <a16:creationId xmlns:a16="http://schemas.microsoft.com/office/drawing/2014/main" id="{0D153ABB-E8AD-2FC1-D51A-58B6B43E3CC5}"/>
              </a:ext>
            </a:extLst>
          </p:cNvPr>
          <p:cNvPicPr>
            <a:picLocks noChangeAspect="1"/>
          </p:cNvPicPr>
          <p:nvPr/>
        </p:nvPicPr>
        <p:blipFill rotWithShape="1">
          <a:blip r:embed="rId8"/>
          <a:srcRect r="58833"/>
          <a:stretch/>
        </p:blipFill>
        <p:spPr>
          <a:xfrm>
            <a:off x="2772454" y="1825315"/>
            <a:ext cx="313646" cy="307276"/>
          </a:xfrm>
          <a:prstGeom prst="rect">
            <a:avLst/>
          </a:prstGeom>
        </p:spPr>
      </p:pic>
      <p:pic>
        <p:nvPicPr>
          <p:cNvPr id="21" name="Picture 20">
            <a:extLst>
              <a:ext uri="{FF2B5EF4-FFF2-40B4-BE49-F238E27FC236}">
                <a16:creationId xmlns:a16="http://schemas.microsoft.com/office/drawing/2014/main" id="{3CD3910E-F224-4641-E27E-A336DA8553F1}"/>
              </a:ext>
            </a:extLst>
          </p:cNvPr>
          <p:cNvPicPr>
            <a:picLocks noChangeAspect="1"/>
          </p:cNvPicPr>
          <p:nvPr/>
        </p:nvPicPr>
        <p:blipFill rotWithShape="1">
          <a:blip r:embed="rId9"/>
          <a:srcRect l="2315"/>
          <a:stretch/>
        </p:blipFill>
        <p:spPr>
          <a:xfrm>
            <a:off x="2780937" y="5001295"/>
            <a:ext cx="1323975" cy="562653"/>
          </a:xfrm>
          <a:prstGeom prst="rect">
            <a:avLst/>
          </a:prstGeom>
        </p:spPr>
      </p:pic>
      <p:sp>
        <p:nvSpPr>
          <p:cNvPr id="24" name="TextBox 23">
            <a:extLst>
              <a:ext uri="{FF2B5EF4-FFF2-40B4-BE49-F238E27FC236}">
                <a16:creationId xmlns:a16="http://schemas.microsoft.com/office/drawing/2014/main" id="{136B4ADF-2D87-6985-116A-04C2BE40FBB5}"/>
              </a:ext>
            </a:extLst>
          </p:cNvPr>
          <p:cNvSpPr txBox="1"/>
          <p:nvPr/>
        </p:nvSpPr>
        <p:spPr>
          <a:xfrm>
            <a:off x="4096689" y="-28802"/>
            <a:ext cx="1559977" cy="7571303"/>
          </a:xfrm>
          <a:prstGeom prst="rect">
            <a:avLst/>
          </a:prstGeom>
          <a:noFill/>
        </p:spPr>
        <p:txBody>
          <a:bodyPr wrap="square" rtlCol="0">
            <a:spAutoFit/>
          </a:bodyPr>
          <a:lstStyle/>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Substituting in, we see that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σ) =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0, 0.25, 0.5) is feasible if the constraint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 ∈ {0, 1} becomes σ ∈ [0, 1]. (Since sigma is now between 0 and 1 rather than exactly that)</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Show that the inequality y ≤ 0.5x</a:t>
            </a:r>
            <a:r>
              <a:rPr lang="en-GB"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valid for the </a:t>
            </a:r>
            <a:r>
              <a:rPr lang="en-GB" sz="54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activation function but not satisfied by the point (x</a:t>
            </a:r>
            <a:r>
              <a:rPr lang="en-GB"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σ) = (1, 0, 0.25, 0.5).</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inequality is valid: the case that y = 0, since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It doesn’t hold for the given point though, trivially, since 0.25 &lt;= 0.5(0) can’t be true.</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The Cutting Plane Algorithm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Allows us to reuse/extend LP algorithms.</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Continuous Relaxation: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relaxation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LP program obtained by replacing all integer vars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 ILP with continuous vars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Obv</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opt LP &gt; opt ILP.</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Outline of solution procedure: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Solve a LP relaxation. Contains all originally feasible solutions.</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optimal solution is integer, we are done. Otherwise,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tighten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LP relaxation and repeat.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Tightening</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restrict feasible set of the LP relaxation without excluding the optimum solution of the ILP.</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Cutting Plane Algorithm Procedure:</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0.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 the ILP in standard form.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1.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Solve the LP relaxation.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2.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resulting optimal solution x* is integer, stop ⇒ optimal solution found.</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3.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Generate a cut, a constraint satisfied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all feasible integer solutions, but not by a solution x* with non-integer components. </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4.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cut to the LP relaxation and go back to Step 1.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algorithm terminates after finite number of iterations. The resulting x ∗ is integer and optimal.</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Generating cuts: The Floor Function:</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and integer.</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 max{ a ∈ Z : a ≤ c } is the floor function</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real number c = ⌊c⌋ + (c – ⌊c⌋)</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write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with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 R</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(b – ⌊b⌋))</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rearrange terms to get: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 = ⌊b⌋ -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b="1"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Gomory</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Cuts</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 x ∈ N</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Proof: Consider:</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 =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endPar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x is an integer, the RHS is integer.</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LHS is too.</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x &gt;= 0, and each 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&lt;= 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1, the LHS is lower bounded by –f. Since –f &gt; -1, LHS is LHS is  lowerbounded by -1, and since it can only be integer... LHS &gt;= 0 as needed.</a:t>
            </a: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Step 1 of cutting plane gives non integer x. Then there is a row in the final simplex tableau s.t:</a:t>
            </a: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io</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summation is on NBVs (reduced cost vector)</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Gomory Cuts are defined as follows:</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Setting 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 f := y</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Gomory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Cut:</a:t>
            </a:r>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1 &amp; 2)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Arrive at Optimal tableau solution:</a:t>
            </a: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3)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Must generate cut: we take a row with a non integer RHS, e.g: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 0 (basic; not in GC)</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1/7 (NBV) F</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(NBV)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 55/14 -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⌊55/14⌋ = 13/14</a:t>
            </a:r>
          </a:p>
          <a:p>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Gomory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Cut (1): 1/7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+ 5/14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13/14</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continue with our Solution found in relaxation with same NBVs/BVs</a:t>
            </a:r>
          </a:p>
        </p:txBody>
      </p:sp>
      <p:pic>
        <p:nvPicPr>
          <p:cNvPr id="27" name="Picture 26">
            <a:extLst>
              <a:ext uri="{FF2B5EF4-FFF2-40B4-BE49-F238E27FC236}">
                <a16:creationId xmlns:a16="http://schemas.microsoft.com/office/drawing/2014/main" id="{6E19826B-8146-8942-5369-D7A7206AC58F}"/>
              </a:ext>
            </a:extLst>
          </p:cNvPr>
          <p:cNvPicPr>
            <a:picLocks noChangeAspect="1"/>
          </p:cNvPicPr>
          <p:nvPr/>
        </p:nvPicPr>
        <p:blipFill>
          <a:blip r:embed="rId10"/>
          <a:stretch>
            <a:fillRect/>
          </a:stretch>
        </p:blipFill>
        <p:spPr>
          <a:xfrm>
            <a:off x="4336524" y="5184679"/>
            <a:ext cx="854534" cy="280482"/>
          </a:xfrm>
          <a:prstGeom prst="rect">
            <a:avLst/>
          </a:prstGeom>
        </p:spPr>
      </p:pic>
      <p:pic>
        <p:nvPicPr>
          <p:cNvPr id="30" name="Picture 29">
            <a:extLst>
              <a:ext uri="{FF2B5EF4-FFF2-40B4-BE49-F238E27FC236}">
                <a16:creationId xmlns:a16="http://schemas.microsoft.com/office/drawing/2014/main" id="{C2C6972C-7377-E43D-4B47-219F6B1C8568}"/>
              </a:ext>
            </a:extLst>
          </p:cNvPr>
          <p:cNvPicPr>
            <a:picLocks noChangeAspect="1"/>
          </p:cNvPicPr>
          <p:nvPr/>
        </p:nvPicPr>
        <p:blipFill rotWithShape="1">
          <a:blip r:embed="rId11"/>
          <a:srcRect t="7177" r="48174" b="7271"/>
          <a:stretch/>
        </p:blipFill>
        <p:spPr>
          <a:xfrm>
            <a:off x="4853634" y="5833520"/>
            <a:ext cx="481690" cy="252874"/>
          </a:xfrm>
          <a:prstGeom prst="rect">
            <a:avLst/>
          </a:prstGeom>
        </p:spPr>
      </p:pic>
      <p:pic>
        <p:nvPicPr>
          <p:cNvPr id="32" name="Picture 31">
            <a:extLst>
              <a:ext uri="{FF2B5EF4-FFF2-40B4-BE49-F238E27FC236}">
                <a16:creationId xmlns:a16="http://schemas.microsoft.com/office/drawing/2014/main" id="{0A0F8228-D42B-DCA2-1973-1788C25E12D1}"/>
              </a:ext>
            </a:extLst>
          </p:cNvPr>
          <p:cNvPicPr>
            <a:picLocks noChangeAspect="1"/>
          </p:cNvPicPr>
          <p:nvPr/>
        </p:nvPicPr>
        <p:blipFill>
          <a:blip r:embed="rId12"/>
          <a:stretch>
            <a:fillRect/>
          </a:stretch>
        </p:blipFill>
        <p:spPr>
          <a:xfrm>
            <a:off x="4189059" y="6265658"/>
            <a:ext cx="1059150" cy="480540"/>
          </a:xfrm>
          <a:prstGeom prst="rect">
            <a:avLst/>
          </a:prstGeom>
        </p:spPr>
      </p:pic>
      <p:sp>
        <p:nvSpPr>
          <p:cNvPr id="39" name="TextBox 38">
            <a:extLst>
              <a:ext uri="{FF2B5EF4-FFF2-40B4-BE49-F238E27FC236}">
                <a16:creationId xmlns:a16="http://schemas.microsoft.com/office/drawing/2014/main" id="{E160EF22-166B-D92A-9C41-C01A9266150B}"/>
              </a:ext>
            </a:extLst>
          </p:cNvPr>
          <p:cNvSpPr txBox="1"/>
          <p:nvPr/>
        </p:nvSpPr>
        <p:spPr>
          <a:xfrm>
            <a:off x="2709333" y="3693811"/>
            <a:ext cx="5588000" cy="215444"/>
          </a:xfrm>
          <a:prstGeom prst="rect">
            <a:avLst/>
          </a:prstGeom>
          <a:noFill/>
        </p:spPr>
        <p:txBody>
          <a:bodyPr wrap="square">
            <a:spAutoFit/>
          </a:bodyPr>
          <a:lstStyle/>
          <a:p>
            <a:r>
              <a:rPr lang="en-GB" sz="80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dirty="0"/>
          </a:p>
        </p:txBody>
      </p:sp>
      <p:sp>
        <p:nvSpPr>
          <p:cNvPr id="41" name="TextBox 40">
            <a:extLst>
              <a:ext uri="{FF2B5EF4-FFF2-40B4-BE49-F238E27FC236}">
                <a16:creationId xmlns:a16="http://schemas.microsoft.com/office/drawing/2014/main" id="{9F1959EE-7573-B28D-9095-3689AF77F1CC}"/>
              </a:ext>
            </a:extLst>
          </p:cNvPr>
          <p:cNvSpPr txBox="1"/>
          <p:nvPr/>
        </p:nvSpPr>
        <p:spPr>
          <a:xfrm>
            <a:off x="5491388" y="-37538"/>
            <a:ext cx="1559977" cy="7737503"/>
          </a:xfrm>
          <a:prstGeom prst="rect">
            <a:avLst/>
          </a:prstGeom>
          <a:noFill/>
        </p:spPr>
        <p:txBody>
          <a:bodyPr wrap="square" rtlCol="0">
            <a:spAutoFit/>
          </a:bodyPr>
          <a:lstStyle/>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4)</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the cut to the LP relaxation; go to Step 1; repeat.</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add: 1/7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+ 5/14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13/14</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Knapsack Cover Cuts</a:t>
            </a:r>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set S of items in a knapsack prob is a cover if:</a:t>
            </a: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Usually we want a minimal cover constraint; e.g a cover constraint such that for all proper subsets T of S:</a:t>
            </a: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+ 7x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+ 4 &gt; 8 ⇒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cannot simultaneously be equal to 1. We can add a </a:t>
            </a:r>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Cover Cut.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add knapsack cover cuts at the beginning, restrict problem space and make things easier.</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minimal if we can’t remove an item from our set and have it still be a cover cut.</a:t>
            </a:r>
          </a:p>
          <a:p>
            <a:r>
              <a:rPr lang="en-GB"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10.1) Complete Enumeration Algorithm</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Solve an IP by trying everything lmao:</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fix k variables (k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integer vars).</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Divide and Conquer on MILP:</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Solve LP relaxation of problem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Stop if solution satisfies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integrality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constraints 3) Else, choose non-integer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 Z:</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Divide (Branch): Create two subproblems,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adding to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constraints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respectively. I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Conquer (Bound/Fathom): Recursively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solve the new subproblems. If optimal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solution of continuous relaxation of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worse than any known feasible solution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disregard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solution of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satisfying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integrality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constraints is feasible in one of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Hence, we can solve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solving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Terminology: </a:t>
            </a:r>
            <a:endPar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original MILP problem.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i-th</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subproblem.</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x*(P</a:t>
            </a:r>
            <a:r>
              <a:rPr lang="pt-BR"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Optimal solution for relaxed LP of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pt-BR" sz="540" b="1"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x*(P</a:t>
            </a:r>
            <a:r>
              <a:rPr lang="pt-BR"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Optimal val for relaxed LP of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infeasible.</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objective function value of best BFS of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found so far.</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 producing the best OPT.</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LP solution x*(P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feasible for MILP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it satisfies all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integrality</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constraints of P</a:t>
            </a:r>
            <a:r>
              <a:rPr lang="en-GB"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Branch and Bound Steps for MILPs:</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Initialization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Initialize OPT = ∞.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Solve LP relaxation of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x*(P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feasible for P0, OPT = c</a:t>
            </a:r>
            <a:r>
              <a:rPr lang="pt-BR"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STOP.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Otherwise set list of problems to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Selection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Extract from list a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having c</a:t>
            </a:r>
            <a:r>
              <a:rPr lang="pt-BR"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OPT. If no such Pi exists STOP. 3)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Variable Selection: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Choose non-integer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must be integer in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 Z).</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Branch:</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Create subproblems P’ and P’’ with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0" kern="5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5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respectively.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Bound</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Solve LP relaxation of P’.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c</a:t>
            </a:r>
            <a:r>
              <a:rPr lang="pt-BR"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x*(P’) &lt; OPT:</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x*(P’) feasible for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OPT = c</a:t>
            </a:r>
            <a:r>
              <a:rPr lang="pt-BR" sz="540" kern="5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x*(P’) and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x*(P’).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Else add P’ to list for further inspection.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Bound</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(Identical to step 5, but for P’’) Go back to step 2. Output:OPT = ∞ if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infeasible.  OPT &lt; ∞: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feasible; OPT is its optimal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Optimal</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associated to OPT.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Termination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Under assumption of finite bounds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j ∈ Z, algorithm terminates in finitely many steps</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p:txBody>
      </p:sp>
      <p:pic>
        <p:nvPicPr>
          <p:cNvPr id="44" name="Picture 43">
            <a:extLst>
              <a:ext uri="{FF2B5EF4-FFF2-40B4-BE49-F238E27FC236}">
                <a16:creationId xmlns:a16="http://schemas.microsoft.com/office/drawing/2014/main" id="{C8AA712A-213C-D049-2E15-F146B56D90DD}"/>
              </a:ext>
            </a:extLst>
          </p:cNvPr>
          <p:cNvPicPr>
            <a:picLocks noChangeAspect="1"/>
          </p:cNvPicPr>
          <p:nvPr/>
        </p:nvPicPr>
        <p:blipFill>
          <a:blip r:embed="rId13"/>
          <a:stretch>
            <a:fillRect/>
          </a:stretch>
        </p:blipFill>
        <p:spPr>
          <a:xfrm>
            <a:off x="5580666" y="416680"/>
            <a:ext cx="513747" cy="185491"/>
          </a:xfrm>
          <a:prstGeom prst="rect">
            <a:avLst/>
          </a:prstGeom>
        </p:spPr>
      </p:pic>
      <p:pic>
        <p:nvPicPr>
          <p:cNvPr id="47" name="Picture 46">
            <a:extLst>
              <a:ext uri="{FF2B5EF4-FFF2-40B4-BE49-F238E27FC236}">
                <a16:creationId xmlns:a16="http://schemas.microsoft.com/office/drawing/2014/main" id="{607ECB65-7E7C-8F61-D598-5E3770B30E1D}"/>
              </a:ext>
            </a:extLst>
          </p:cNvPr>
          <p:cNvPicPr>
            <a:picLocks noChangeAspect="1"/>
          </p:cNvPicPr>
          <p:nvPr/>
        </p:nvPicPr>
        <p:blipFill>
          <a:blip r:embed="rId14"/>
          <a:stretch>
            <a:fillRect/>
          </a:stretch>
        </p:blipFill>
        <p:spPr>
          <a:xfrm>
            <a:off x="5584939" y="739674"/>
            <a:ext cx="509474" cy="250561"/>
          </a:xfrm>
          <a:prstGeom prst="rect">
            <a:avLst/>
          </a:prstGeom>
        </p:spPr>
      </p:pic>
      <p:pic>
        <p:nvPicPr>
          <p:cNvPr id="49" name="Picture 48">
            <a:extLst>
              <a:ext uri="{FF2B5EF4-FFF2-40B4-BE49-F238E27FC236}">
                <a16:creationId xmlns:a16="http://schemas.microsoft.com/office/drawing/2014/main" id="{30AF0DDE-3952-27B5-397D-7E4F3E6E1B2D}"/>
              </a:ext>
            </a:extLst>
          </p:cNvPr>
          <p:cNvPicPr>
            <a:picLocks noChangeAspect="1"/>
          </p:cNvPicPr>
          <p:nvPr/>
        </p:nvPicPr>
        <p:blipFill>
          <a:blip r:embed="rId15"/>
          <a:stretch>
            <a:fillRect/>
          </a:stretch>
        </p:blipFill>
        <p:spPr>
          <a:xfrm>
            <a:off x="5549538" y="1845765"/>
            <a:ext cx="1426176" cy="620806"/>
          </a:xfrm>
          <a:prstGeom prst="rect">
            <a:avLst/>
          </a:prstGeom>
        </p:spPr>
      </p:pic>
      <p:pic>
        <p:nvPicPr>
          <p:cNvPr id="51" name="Picture 50">
            <a:extLst>
              <a:ext uri="{FF2B5EF4-FFF2-40B4-BE49-F238E27FC236}">
                <a16:creationId xmlns:a16="http://schemas.microsoft.com/office/drawing/2014/main" id="{9DEE5B21-FA84-8C9B-D0B3-22510EF0B867}"/>
              </a:ext>
            </a:extLst>
          </p:cNvPr>
          <p:cNvPicPr>
            <a:picLocks noChangeAspect="1"/>
          </p:cNvPicPr>
          <p:nvPr/>
        </p:nvPicPr>
        <p:blipFill rotWithShape="1">
          <a:blip r:embed="rId16"/>
          <a:srcRect t="3268"/>
          <a:stretch/>
        </p:blipFill>
        <p:spPr>
          <a:xfrm>
            <a:off x="5590980" y="3781457"/>
            <a:ext cx="1114272" cy="824250"/>
          </a:xfrm>
          <a:prstGeom prst="rect">
            <a:avLst/>
          </a:prstGeom>
        </p:spPr>
      </p:pic>
      <p:sp>
        <p:nvSpPr>
          <p:cNvPr id="52" name="TextBox 51">
            <a:extLst>
              <a:ext uri="{FF2B5EF4-FFF2-40B4-BE49-F238E27FC236}">
                <a16:creationId xmlns:a16="http://schemas.microsoft.com/office/drawing/2014/main" id="{07B3D73C-6A4D-AFCD-49D1-252FC5824E48}"/>
              </a:ext>
            </a:extLst>
          </p:cNvPr>
          <p:cNvSpPr txBox="1"/>
          <p:nvPr/>
        </p:nvSpPr>
        <p:spPr>
          <a:xfrm>
            <a:off x="6946295" y="-62892"/>
            <a:ext cx="1559977" cy="5660011"/>
          </a:xfrm>
          <a:prstGeom prst="rect">
            <a:avLst/>
          </a:prstGeom>
          <a:noFill/>
        </p:spPr>
        <p:txBody>
          <a:bodyPr wrap="square" rtlCol="0">
            <a:spAutoFit/>
          </a:bodyPr>
          <a:lstStyle/>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1) Initialise:</a:t>
            </a:r>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subject to 3x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15</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5/2</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 </a:t>
            </a:r>
            <a:endPar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b="1"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(3.86, 0.68)</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Branch: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branch on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chose to branch on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random): solve the problems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has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0,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1</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Bound on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0: x* = (2.5, 0) (DFS):</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Branch on it: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&lt;=2, x*= (2,0)</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3 (infeasible)</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Bound on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1: x* = (3.33, 1):</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Branch on it: </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3:  x*=(3, 1.2)</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 </a:t>
            </a:r>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Branch on it:</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1:</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x*=(3, 1),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2: x = (1.66, 2),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terminate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LP is weaker than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orig.</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4 infeasible</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Solvers often combine branch and bound / cutting plane</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gives us a faster algo! </a:t>
            </a:r>
          </a:p>
          <a:p>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each search tree node, cuts are dynamically generated and added to the LP relaxation to tighten the feasible set. Cuts are further categorised into local cuts that are valid only for a subtree of the branch-and-bound tree, and global cuts that are valid for all nodes.</a:t>
            </a:r>
            <a:endPar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Basic Solutions, Feasibility, Obj Val</a:t>
            </a:r>
            <a:endParaRPr lang="pt-BR" sz="540"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variables to 0 in turn </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many vars as needed until the rest = num constraints), and then just solve those simul. eqs.</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if these are feasible just then check what values the rest of the vars are and see if they fit constraints. Obj val: sub in obj func.</a:t>
            </a: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 Dual Simplex Misc.</a:t>
            </a: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 Simplex only reaches feasibility at the end (Red. Cost becomes neg)</a:t>
            </a:r>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Starts from Optimality but not feasibility</a:t>
            </a:r>
          </a:p>
          <a:p>
            <a:r>
              <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M3 Logical Formulae</a:t>
            </a:r>
          </a:p>
          <a:p>
            <a:endPar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40" b="1" u="sng"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Restricting to integer bounds</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0, 2) OR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and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2, 4)</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 note that:</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4,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0, 4 and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0, 2 are always true.</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end up with 2 things: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the &lt;= side of 0 needing to be switched on OR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the &lt;= side of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needing to be switched on (they’re exclusive, look at the two sides)</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My</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x</a:t>
            </a:r>
            <a:r>
              <a:rPr lang="pt-BR" sz="540" kern="5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 (1-y)M</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is 0 or 1.</a:t>
            </a:r>
          </a:p>
          <a:p>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 4 </a:t>
            </a:r>
            <a:r>
              <a:rPr lang="en-GB"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 the first constraint (with x1 − 2) only gets as small as −2 on the domain and the second constraint with 0 only needs to be as big as 2 on the domain.</a:t>
            </a:r>
            <a:r>
              <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pt-BR" sz="540" kern="5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54" name="Picture 53">
            <a:extLst>
              <a:ext uri="{FF2B5EF4-FFF2-40B4-BE49-F238E27FC236}">
                <a16:creationId xmlns:a16="http://schemas.microsoft.com/office/drawing/2014/main" id="{2A653832-660E-D949-B977-3EDD33C7EBBE}"/>
              </a:ext>
            </a:extLst>
          </p:cNvPr>
          <p:cNvPicPr>
            <a:picLocks noChangeAspect="1"/>
          </p:cNvPicPr>
          <p:nvPr/>
        </p:nvPicPr>
        <p:blipFill rotWithShape="1">
          <a:blip r:embed="rId17"/>
          <a:srcRect l="3134" b="2623"/>
          <a:stretch/>
        </p:blipFill>
        <p:spPr>
          <a:xfrm>
            <a:off x="8383545" y="17675"/>
            <a:ext cx="2163804" cy="1313495"/>
          </a:xfrm>
          <a:prstGeom prst="rect">
            <a:avLst/>
          </a:prstGeom>
        </p:spPr>
      </p:pic>
      <p:pic>
        <p:nvPicPr>
          <p:cNvPr id="5" name="Picture 4">
            <a:extLst>
              <a:ext uri="{FF2B5EF4-FFF2-40B4-BE49-F238E27FC236}">
                <a16:creationId xmlns:a16="http://schemas.microsoft.com/office/drawing/2014/main" id="{833338D2-44C5-4B59-3057-5F315150CECC}"/>
              </a:ext>
            </a:extLst>
          </p:cNvPr>
          <p:cNvPicPr>
            <a:picLocks noChangeAspect="1"/>
          </p:cNvPicPr>
          <p:nvPr/>
        </p:nvPicPr>
        <p:blipFill>
          <a:blip r:embed="rId18"/>
          <a:stretch>
            <a:fillRect/>
          </a:stretch>
        </p:blipFill>
        <p:spPr>
          <a:xfrm>
            <a:off x="6997224" y="3368800"/>
            <a:ext cx="1303309" cy="412657"/>
          </a:xfrm>
          <a:prstGeom prst="rect">
            <a:avLst/>
          </a:prstGeom>
        </p:spPr>
      </p:pic>
    </p:spTree>
    <p:extLst>
      <p:ext uri="{BB962C8B-B14F-4D97-AF65-F5344CB8AC3E}">
        <p14:creationId xmlns:p14="http://schemas.microsoft.com/office/powerpoint/2010/main" val="3954052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2395</TotalTime>
  <Words>9812</Words>
  <Application>Microsoft Office PowerPoint</Application>
  <PresentationFormat>Custom</PresentationFormat>
  <Paragraphs>736</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Fave Script Bold Pro</vt:lpstr>
      <vt:lpstr>Verdana</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14</cp:revision>
  <dcterms:created xsi:type="dcterms:W3CDTF">2023-11-28T20:49:03Z</dcterms:created>
  <dcterms:modified xsi:type="dcterms:W3CDTF">2023-12-10T01:05:40Z</dcterms:modified>
</cp:coreProperties>
</file>