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0691813" cy="741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639" autoAdjust="0"/>
  </p:normalViewPr>
  <p:slideViewPr>
    <p:cSldViewPr snapToGrid="0">
      <p:cViewPr>
        <p:scale>
          <a:sx n="200" d="100"/>
          <a:sy n="200" d="100"/>
        </p:scale>
        <p:origin x="-7220" y="-7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1213555"/>
            <a:ext cx="9088041" cy="2581593"/>
          </a:xfrm>
        </p:spPr>
        <p:txBody>
          <a:bodyPr anchor="b"/>
          <a:lstStyle>
            <a:lvl1pPr algn="ctr">
              <a:defRPr sz="6488"/>
            </a:lvl1pPr>
          </a:lstStyle>
          <a:p>
            <a:r>
              <a:rPr lang="en-US"/>
              <a:t>Click to edit Master title style</a:t>
            </a:r>
            <a:endParaRPr lang="en-US" dirty="0"/>
          </a:p>
        </p:txBody>
      </p:sp>
      <p:sp>
        <p:nvSpPr>
          <p:cNvPr id="3" name="Subtitle 2"/>
          <p:cNvSpPr>
            <a:spLocks noGrp="1"/>
          </p:cNvSpPr>
          <p:nvPr>
            <p:ph type="subTitle" idx="1"/>
          </p:nvPr>
        </p:nvSpPr>
        <p:spPr>
          <a:xfrm>
            <a:off x="1336477" y="3894704"/>
            <a:ext cx="8018860" cy="1790293"/>
          </a:xfrm>
        </p:spPr>
        <p:txBody>
          <a:bodyPr/>
          <a:lstStyle>
            <a:lvl1pPr marL="0" indent="0" algn="ctr">
              <a:buNone/>
              <a:defRPr sz="2595"/>
            </a:lvl1pPr>
            <a:lvl2pPr marL="494370" indent="0" algn="ctr">
              <a:buNone/>
              <a:defRPr sz="2163"/>
            </a:lvl2pPr>
            <a:lvl3pPr marL="988741" indent="0" algn="ctr">
              <a:buNone/>
              <a:defRPr sz="1946"/>
            </a:lvl3pPr>
            <a:lvl4pPr marL="1483111" indent="0" algn="ctr">
              <a:buNone/>
              <a:defRPr sz="1730"/>
            </a:lvl4pPr>
            <a:lvl5pPr marL="1977481" indent="0" algn="ctr">
              <a:buNone/>
              <a:defRPr sz="1730"/>
            </a:lvl5pPr>
            <a:lvl6pPr marL="2471852" indent="0" algn="ctr">
              <a:buNone/>
              <a:defRPr sz="1730"/>
            </a:lvl6pPr>
            <a:lvl7pPr marL="2966222" indent="0" algn="ctr">
              <a:buNone/>
              <a:defRPr sz="1730"/>
            </a:lvl7pPr>
            <a:lvl8pPr marL="3460593" indent="0" algn="ctr">
              <a:buNone/>
              <a:defRPr sz="1730"/>
            </a:lvl8pPr>
            <a:lvl9pPr marL="3954963" indent="0" algn="ctr">
              <a:buNone/>
              <a:defRPr sz="173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7EB61F-84D3-4E7F-8709-75A29627EB21}" type="datetimeFigureOut">
              <a:rPr lang="en-GB" smtClean="0"/>
              <a:t>09/03/2024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7CAFE4-216C-484C-A832-7F81E65101D7}" type="slidenum">
              <a:rPr lang="en-GB" smtClean="0"/>
              <a:t>‹#›</a:t>
            </a:fld>
            <a:endParaRPr lang="en-GB"/>
          </a:p>
        </p:txBody>
      </p:sp>
    </p:spTree>
    <p:extLst>
      <p:ext uri="{BB962C8B-B14F-4D97-AF65-F5344CB8AC3E}">
        <p14:creationId xmlns:p14="http://schemas.microsoft.com/office/powerpoint/2010/main" val="3697135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EB61F-84D3-4E7F-8709-75A29627EB21}" type="datetimeFigureOut">
              <a:rPr lang="en-GB" smtClean="0"/>
              <a:t>09/03/2024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7CAFE4-216C-484C-A832-7F81E65101D7}" type="slidenum">
              <a:rPr lang="en-GB" smtClean="0"/>
              <a:t>‹#›</a:t>
            </a:fld>
            <a:endParaRPr lang="en-GB"/>
          </a:p>
        </p:txBody>
      </p:sp>
    </p:spTree>
    <p:extLst>
      <p:ext uri="{BB962C8B-B14F-4D97-AF65-F5344CB8AC3E}">
        <p14:creationId xmlns:p14="http://schemas.microsoft.com/office/powerpoint/2010/main" val="2065632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394792"/>
            <a:ext cx="2305422" cy="6284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5063" y="394792"/>
            <a:ext cx="6782619" cy="628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EB61F-84D3-4E7F-8709-75A29627EB21}" type="datetimeFigureOut">
              <a:rPr lang="en-GB" smtClean="0"/>
              <a:t>09/03/2024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7CAFE4-216C-484C-A832-7F81E65101D7}" type="slidenum">
              <a:rPr lang="en-GB" smtClean="0"/>
              <a:t>‹#›</a:t>
            </a:fld>
            <a:endParaRPr lang="en-GB"/>
          </a:p>
        </p:txBody>
      </p:sp>
    </p:spTree>
    <p:extLst>
      <p:ext uri="{BB962C8B-B14F-4D97-AF65-F5344CB8AC3E}">
        <p14:creationId xmlns:p14="http://schemas.microsoft.com/office/powerpoint/2010/main" val="1703656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EB61F-84D3-4E7F-8709-75A29627EB21}" type="datetimeFigureOut">
              <a:rPr lang="en-GB" smtClean="0"/>
              <a:t>09/03/2024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7CAFE4-216C-484C-A832-7F81E65101D7}" type="slidenum">
              <a:rPr lang="en-GB" smtClean="0"/>
              <a:t>‹#›</a:t>
            </a:fld>
            <a:endParaRPr lang="en-GB"/>
          </a:p>
        </p:txBody>
      </p:sp>
    </p:spTree>
    <p:extLst>
      <p:ext uri="{BB962C8B-B14F-4D97-AF65-F5344CB8AC3E}">
        <p14:creationId xmlns:p14="http://schemas.microsoft.com/office/powerpoint/2010/main" val="102605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494" y="1848656"/>
            <a:ext cx="9221689" cy="3084522"/>
          </a:xfrm>
        </p:spPr>
        <p:txBody>
          <a:bodyPr anchor="b"/>
          <a:lstStyle>
            <a:lvl1pPr>
              <a:defRPr sz="6488"/>
            </a:lvl1pPr>
          </a:lstStyle>
          <a:p>
            <a:r>
              <a:rPr lang="en-US"/>
              <a:t>Click to edit Master title style</a:t>
            </a:r>
            <a:endParaRPr lang="en-US" dirty="0"/>
          </a:p>
        </p:txBody>
      </p:sp>
      <p:sp>
        <p:nvSpPr>
          <p:cNvPr id="3" name="Text Placeholder 2"/>
          <p:cNvSpPr>
            <a:spLocks noGrp="1"/>
          </p:cNvSpPr>
          <p:nvPr>
            <p:ph type="body" idx="1"/>
          </p:nvPr>
        </p:nvSpPr>
        <p:spPr>
          <a:xfrm>
            <a:off x="729494" y="4962359"/>
            <a:ext cx="9221689" cy="1622077"/>
          </a:xfrm>
        </p:spPr>
        <p:txBody>
          <a:bodyPr/>
          <a:lstStyle>
            <a:lvl1pPr marL="0" indent="0">
              <a:buNone/>
              <a:defRPr sz="2595">
                <a:solidFill>
                  <a:schemeClr val="tx1">
                    <a:tint val="82000"/>
                  </a:schemeClr>
                </a:solidFill>
              </a:defRPr>
            </a:lvl1pPr>
            <a:lvl2pPr marL="494370" indent="0">
              <a:buNone/>
              <a:defRPr sz="2163">
                <a:solidFill>
                  <a:schemeClr val="tx1">
                    <a:tint val="82000"/>
                  </a:schemeClr>
                </a:solidFill>
              </a:defRPr>
            </a:lvl2pPr>
            <a:lvl3pPr marL="988741" indent="0">
              <a:buNone/>
              <a:defRPr sz="1946">
                <a:solidFill>
                  <a:schemeClr val="tx1">
                    <a:tint val="82000"/>
                  </a:schemeClr>
                </a:solidFill>
              </a:defRPr>
            </a:lvl3pPr>
            <a:lvl4pPr marL="1483111" indent="0">
              <a:buNone/>
              <a:defRPr sz="1730">
                <a:solidFill>
                  <a:schemeClr val="tx1">
                    <a:tint val="82000"/>
                  </a:schemeClr>
                </a:solidFill>
              </a:defRPr>
            </a:lvl4pPr>
            <a:lvl5pPr marL="1977481" indent="0">
              <a:buNone/>
              <a:defRPr sz="1730">
                <a:solidFill>
                  <a:schemeClr val="tx1">
                    <a:tint val="82000"/>
                  </a:schemeClr>
                </a:solidFill>
              </a:defRPr>
            </a:lvl5pPr>
            <a:lvl6pPr marL="2471852" indent="0">
              <a:buNone/>
              <a:defRPr sz="1730">
                <a:solidFill>
                  <a:schemeClr val="tx1">
                    <a:tint val="82000"/>
                  </a:schemeClr>
                </a:solidFill>
              </a:defRPr>
            </a:lvl6pPr>
            <a:lvl7pPr marL="2966222" indent="0">
              <a:buNone/>
              <a:defRPr sz="1730">
                <a:solidFill>
                  <a:schemeClr val="tx1">
                    <a:tint val="82000"/>
                  </a:schemeClr>
                </a:solidFill>
              </a:defRPr>
            </a:lvl7pPr>
            <a:lvl8pPr marL="3460593" indent="0">
              <a:buNone/>
              <a:defRPr sz="1730">
                <a:solidFill>
                  <a:schemeClr val="tx1">
                    <a:tint val="82000"/>
                  </a:schemeClr>
                </a:solidFill>
              </a:defRPr>
            </a:lvl8pPr>
            <a:lvl9pPr marL="3954963" indent="0">
              <a:buNone/>
              <a:defRPr sz="173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7EB61F-84D3-4E7F-8709-75A29627EB21}" type="datetimeFigureOut">
              <a:rPr lang="en-GB" smtClean="0"/>
              <a:t>09/03/2024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7CAFE4-216C-484C-A832-7F81E65101D7}" type="slidenum">
              <a:rPr lang="en-GB" smtClean="0"/>
              <a:t>‹#›</a:t>
            </a:fld>
            <a:endParaRPr lang="en-GB"/>
          </a:p>
        </p:txBody>
      </p:sp>
    </p:spTree>
    <p:extLst>
      <p:ext uri="{BB962C8B-B14F-4D97-AF65-F5344CB8AC3E}">
        <p14:creationId xmlns:p14="http://schemas.microsoft.com/office/powerpoint/2010/main" val="2438310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5062" y="1973957"/>
            <a:ext cx="4544021"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12730" y="1973957"/>
            <a:ext cx="4544021"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7EB61F-84D3-4E7F-8709-75A29627EB21}" type="datetimeFigureOut">
              <a:rPr lang="en-GB" smtClean="0"/>
              <a:t>09/03/2024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7CAFE4-216C-484C-A832-7F81E65101D7}" type="slidenum">
              <a:rPr lang="en-GB" smtClean="0"/>
              <a:t>‹#›</a:t>
            </a:fld>
            <a:endParaRPr lang="en-GB"/>
          </a:p>
        </p:txBody>
      </p:sp>
    </p:spTree>
    <p:extLst>
      <p:ext uri="{BB962C8B-B14F-4D97-AF65-F5344CB8AC3E}">
        <p14:creationId xmlns:p14="http://schemas.microsoft.com/office/powerpoint/2010/main" val="370349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394793"/>
            <a:ext cx="9221689" cy="14332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6456" y="1817758"/>
            <a:ext cx="4523137"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4" name="Content Placeholder 3"/>
          <p:cNvSpPr>
            <a:spLocks noGrp="1"/>
          </p:cNvSpPr>
          <p:nvPr>
            <p:ph sz="half" idx="2"/>
          </p:nvPr>
        </p:nvSpPr>
        <p:spPr>
          <a:xfrm>
            <a:off x="736456" y="2708613"/>
            <a:ext cx="4523137"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12731" y="1817758"/>
            <a:ext cx="4545413"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6" name="Content Placeholder 5"/>
          <p:cNvSpPr>
            <a:spLocks noGrp="1"/>
          </p:cNvSpPr>
          <p:nvPr>
            <p:ph sz="quarter" idx="4"/>
          </p:nvPr>
        </p:nvSpPr>
        <p:spPr>
          <a:xfrm>
            <a:off x="5412731" y="2708613"/>
            <a:ext cx="4545413"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7EB61F-84D3-4E7F-8709-75A29627EB21}" type="datetimeFigureOut">
              <a:rPr lang="en-GB" smtClean="0"/>
              <a:t>09/03/2024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7CAFE4-216C-484C-A832-7F81E65101D7}" type="slidenum">
              <a:rPr lang="en-GB" smtClean="0"/>
              <a:t>‹#›</a:t>
            </a:fld>
            <a:endParaRPr lang="en-GB"/>
          </a:p>
        </p:txBody>
      </p:sp>
    </p:spTree>
    <p:extLst>
      <p:ext uri="{BB962C8B-B14F-4D97-AF65-F5344CB8AC3E}">
        <p14:creationId xmlns:p14="http://schemas.microsoft.com/office/powerpoint/2010/main" val="87543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7EB61F-84D3-4E7F-8709-75A29627EB21}" type="datetimeFigureOut">
              <a:rPr lang="en-GB" smtClean="0"/>
              <a:t>09/03/2024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7CAFE4-216C-484C-A832-7F81E65101D7}" type="slidenum">
              <a:rPr lang="en-GB" smtClean="0"/>
              <a:t>‹#›</a:t>
            </a:fld>
            <a:endParaRPr lang="en-GB"/>
          </a:p>
        </p:txBody>
      </p:sp>
    </p:spTree>
    <p:extLst>
      <p:ext uri="{BB962C8B-B14F-4D97-AF65-F5344CB8AC3E}">
        <p14:creationId xmlns:p14="http://schemas.microsoft.com/office/powerpoint/2010/main" val="386361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EB61F-84D3-4E7F-8709-75A29627EB21}" type="datetimeFigureOut">
              <a:rPr lang="en-GB" smtClean="0"/>
              <a:t>09/03/2024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7CAFE4-216C-484C-A832-7F81E65101D7}" type="slidenum">
              <a:rPr lang="en-GB" smtClean="0"/>
              <a:t>‹#›</a:t>
            </a:fld>
            <a:endParaRPr lang="en-GB"/>
          </a:p>
        </p:txBody>
      </p:sp>
    </p:spTree>
    <p:extLst>
      <p:ext uri="{BB962C8B-B14F-4D97-AF65-F5344CB8AC3E}">
        <p14:creationId xmlns:p14="http://schemas.microsoft.com/office/powerpoint/2010/main" val="202361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494348"/>
            <a:ext cx="3448388" cy="1730216"/>
          </a:xfrm>
        </p:spPr>
        <p:txBody>
          <a:bodyPr anchor="b"/>
          <a:lstStyle>
            <a:lvl1pPr>
              <a:defRPr sz="3460"/>
            </a:lvl1pPr>
          </a:lstStyle>
          <a:p>
            <a:r>
              <a:rPr lang="en-US"/>
              <a:t>Click to edit Master title style</a:t>
            </a:r>
            <a:endParaRPr lang="en-US" dirty="0"/>
          </a:p>
        </p:txBody>
      </p:sp>
      <p:sp>
        <p:nvSpPr>
          <p:cNvPr id="3" name="Content Placeholder 2"/>
          <p:cNvSpPr>
            <a:spLocks noGrp="1"/>
          </p:cNvSpPr>
          <p:nvPr>
            <p:ph idx="1"/>
          </p:nvPr>
        </p:nvSpPr>
        <p:spPr>
          <a:xfrm>
            <a:off x="4545413" y="1067655"/>
            <a:ext cx="5412730" cy="5269607"/>
          </a:xfrm>
        </p:spPr>
        <p:txBody>
          <a:bodyPr/>
          <a:lstStyle>
            <a:lvl1pPr>
              <a:defRPr sz="3460"/>
            </a:lvl1pPr>
            <a:lvl2pPr>
              <a:defRPr sz="3028"/>
            </a:lvl2pPr>
            <a:lvl3pPr>
              <a:defRPr sz="2595"/>
            </a:lvl3pPr>
            <a:lvl4pPr>
              <a:defRPr sz="2163"/>
            </a:lvl4pPr>
            <a:lvl5pPr>
              <a:defRPr sz="2163"/>
            </a:lvl5pPr>
            <a:lvl6pPr>
              <a:defRPr sz="2163"/>
            </a:lvl6pPr>
            <a:lvl7pPr>
              <a:defRPr sz="2163"/>
            </a:lvl7pPr>
            <a:lvl8pPr>
              <a:defRPr sz="2163"/>
            </a:lvl8pPr>
            <a:lvl9pPr>
              <a:defRPr sz="21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6455" y="2224564"/>
            <a:ext cx="3448388"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5D7EB61F-84D3-4E7F-8709-75A29627EB21}" type="datetimeFigureOut">
              <a:rPr lang="en-GB" smtClean="0"/>
              <a:t>09/03/2024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7CAFE4-216C-484C-A832-7F81E65101D7}" type="slidenum">
              <a:rPr lang="en-GB" smtClean="0"/>
              <a:t>‹#›</a:t>
            </a:fld>
            <a:endParaRPr lang="en-GB"/>
          </a:p>
        </p:txBody>
      </p:sp>
    </p:spTree>
    <p:extLst>
      <p:ext uri="{BB962C8B-B14F-4D97-AF65-F5344CB8AC3E}">
        <p14:creationId xmlns:p14="http://schemas.microsoft.com/office/powerpoint/2010/main" val="231492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55" y="494348"/>
            <a:ext cx="3448388" cy="1730216"/>
          </a:xfrm>
        </p:spPr>
        <p:txBody>
          <a:bodyPr anchor="b"/>
          <a:lstStyle>
            <a:lvl1pPr>
              <a:defRPr sz="34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5413" y="1067655"/>
            <a:ext cx="5412730" cy="5269607"/>
          </a:xfrm>
        </p:spPr>
        <p:txBody>
          <a:bodyPr anchor="t"/>
          <a:lstStyle>
            <a:lvl1pPr marL="0" indent="0">
              <a:buNone/>
              <a:defRPr sz="3460"/>
            </a:lvl1pPr>
            <a:lvl2pPr marL="494370" indent="0">
              <a:buNone/>
              <a:defRPr sz="3028"/>
            </a:lvl2pPr>
            <a:lvl3pPr marL="988741" indent="0">
              <a:buNone/>
              <a:defRPr sz="2595"/>
            </a:lvl3pPr>
            <a:lvl4pPr marL="1483111" indent="0">
              <a:buNone/>
              <a:defRPr sz="2163"/>
            </a:lvl4pPr>
            <a:lvl5pPr marL="1977481" indent="0">
              <a:buNone/>
              <a:defRPr sz="2163"/>
            </a:lvl5pPr>
            <a:lvl6pPr marL="2471852" indent="0">
              <a:buNone/>
              <a:defRPr sz="2163"/>
            </a:lvl6pPr>
            <a:lvl7pPr marL="2966222" indent="0">
              <a:buNone/>
              <a:defRPr sz="2163"/>
            </a:lvl7pPr>
            <a:lvl8pPr marL="3460593" indent="0">
              <a:buNone/>
              <a:defRPr sz="2163"/>
            </a:lvl8pPr>
            <a:lvl9pPr marL="3954963" indent="0">
              <a:buNone/>
              <a:defRPr sz="2163"/>
            </a:lvl9pPr>
          </a:lstStyle>
          <a:p>
            <a:r>
              <a:rPr lang="en-US"/>
              <a:t>Click icon to add picture</a:t>
            </a:r>
            <a:endParaRPr lang="en-US" dirty="0"/>
          </a:p>
        </p:txBody>
      </p:sp>
      <p:sp>
        <p:nvSpPr>
          <p:cNvPr id="4" name="Text Placeholder 3"/>
          <p:cNvSpPr>
            <a:spLocks noGrp="1"/>
          </p:cNvSpPr>
          <p:nvPr>
            <p:ph type="body" sz="half" idx="2"/>
          </p:nvPr>
        </p:nvSpPr>
        <p:spPr>
          <a:xfrm>
            <a:off x="736455" y="2224564"/>
            <a:ext cx="3448388"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5D7EB61F-84D3-4E7F-8709-75A29627EB21}" type="datetimeFigureOut">
              <a:rPr lang="en-GB" smtClean="0"/>
              <a:t>09/03/2024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7CAFE4-216C-484C-A832-7F81E65101D7}" type="slidenum">
              <a:rPr lang="en-GB" smtClean="0"/>
              <a:t>‹#›</a:t>
            </a:fld>
            <a:endParaRPr lang="en-GB"/>
          </a:p>
        </p:txBody>
      </p:sp>
    </p:spTree>
    <p:extLst>
      <p:ext uri="{BB962C8B-B14F-4D97-AF65-F5344CB8AC3E}">
        <p14:creationId xmlns:p14="http://schemas.microsoft.com/office/powerpoint/2010/main" val="2680254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394793"/>
            <a:ext cx="9221689" cy="14332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5062" y="1973957"/>
            <a:ext cx="9221689" cy="47048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062" y="6872806"/>
            <a:ext cx="2405658" cy="394791"/>
          </a:xfrm>
          <a:prstGeom prst="rect">
            <a:avLst/>
          </a:prstGeom>
        </p:spPr>
        <p:txBody>
          <a:bodyPr vert="horz" lIns="91440" tIns="45720" rIns="91440" bIns="45720" rtlCol="0" anchor="ctr"/>
          <a:lstStyle>
            <a:lvl1pPr algn="l">
              <a:defRPr sz="1298">
                <a:solidFill>
                  <a:schemeClr val="tx1">
                    <a:tint val="82000"/>
                  </a:schemeClr>
                </a:solidFill>
              </a:defRPr>
            </a:lvl1pPr>
          </a:lstStyle>
          <a:p>
            <a:fld id="{5D7EB61F-84D3-4E7F-8709-75A29627EB21}" type="datetimeFigureOut">
              <a:rPr lang="en-GB" smtClean="0"/>
              <a:t>09/03/2024</a:t>
            </a:fld>
            <a:endParaRPr lang="en-GB"/>
          </a:p>
        </p:txBody>
      </p:sp>
      <p:sp>
        <p:nvSpPr>
          <p:cNvPr id="5" name="Footer Placeholder 4"/>
          <p:cNvSpPr>
            <a:spLocks noGrp="1"/>
          </p:cNvSpPr>
          <p:nvPr>
            <p:ph type="ftr" sz="quarter" idx="3"/>
          </p:nvPr>
        </p:nvSpPr>
        <p:spPr>
          <a:xfrm>
            <a:off x="3541663" y="6872806"/>
            <a:ext cx="3608487" cy="394791"/>
          </a:xfrm>
          <a:prstGeom prst="rect">
            <a:avLst/>
          </a:prstGeom>
        </p:spPr>
        <p:txBody>
          <a:bodyPr vert="horz" lIns="91440" tIns="45720" rIns="91440" bIns="45720" rtlCol="0" anchor="ctr"/>
          <a:lstStyle>
            <a:lvl1pPr algn="ctr">
              <a:defRPr sz="1298">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7551093" y="6872806"/>
            <a:ext cx="2405658" cy="394791"/>
          </a:xfrm>
          <a:prstGeom prst="rect">
            <a:avLst/>
          </a:prstGeom>
        </p:spPr>
        <p:txBody>
          <a:bodyPr vert="horz" lIns="91440" tIns="45720" rIns="91440" bIns="45720" rtlCol="0" anchor="ctr"/>
          <a:lstStyle>
            <a:lvl1pPr algn="r">
              <a:defRPr sz="1298">
                <a:solidFill>
                  <a:schemeClr val="tx1">
                    <a:tint val="82000"/>
                  </a:schemeClr>
                </a:solidFill>
              </a:defRPr>
            </a:lvl1pPr>
          </a:lstStyle>
          <a:p>
            <a:fld id="{187CAFE4-216C-484C-A832-7F81E65101D7}" type="slidenum">
              <a:rPr lang="en-GB" smtClean="0"/>
              <a:t>‹#›</a:t>
            </a:fld>
            <a:endParaRPr lang="en-GB"/>
          </a:p>
        </p:txBody>
      </p:sp>
    </p:spTree>
    <p:extLst>
      <p:ext uri="{BB962C8B-B14F-4D97-AF65-F5344CB8AC3E}">
        <p14:creationId xmlns:p14="http://schemas.microsoft.com/office/powerpoint/2010/main" val="1312051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88741" rtl="0" eaLnBrk="1" latinLnBrk="0" hangingPunct="1">
        <a:lnSpc>
          <a:spcPct val="90000"/>
        </a:lnSpc>
        <a:spcBef>
          <a:spcPct val="0"/>
        </a:spcBef>
        <a:buNone/>
        <a:defRPr sz="4758" kern="1200">
          <a:solidFill>
            <a:schemeClr val="tx1"/>
          </a:solidFill>
          <a:latin typeface="+mj-lt"/>
          <a:ea typeface="+mj-ea"/>
          <a:cs typeface="+mj-cs"/>
        </a:defRPr>
      </a:lvl1pPr>
    </p:titleStyle>
    <p:bodyStyle>
      <a:lvl1pPr marL="247185" indent="-247185" algn="l" defTabSz="988741" rtl="0" eaLnBrk="1" latinLnBrk="0" hangingPunct="1">
        <a:lnSpc>
          <a:spcPct val="90000"/>
        </a:lnSpc>
        <a:spcBef>
          <a:spcPts val="1081"/>
        </a:spcBef>
        <a:buFont typeface="Arial" panose="020B0604020202020204" pitchFamily="34" charset="0"/>
        <a:buChar char="•"/>
        <a:defRPr sz="3028" kern="1200">
          <a:solidFill>
            <a:schemeClr val="tx1"/>
          </a:solidFill>
          <a:latin typeface="+mn-lt"/>
          <a:ea typeface="+mn-ea"/>
          <a:cs typeface="+mn-cs"/>
        </a:defRPr>
      </a:lvl1pPr>
      <a:lvl2pPr marL="741556" indent="-247185" algn="l" defTabSz="988741" rtl="0" eaLnBrk="1" latinLnBrk="0" hangingPunct="1">
        <a:lnSpc>
          <a:spcPct val="90000"/>
        </a:lnSpc>
        <a:spcBef>
          <a:spcPts val="541"/>
        </a:spcBef>
        <a:buFont typeface="Arial" panose="020B0604020202020204" pitchFamily="34" charset="0"/>
        <a:buChar char="•"/>
        <a:defRPr sz="2595" kern="1200">
          <a:solidFill>
            <a:schemeClr val="tx1"/>
          </a:solidFill>
          <a:latin typeface="+mn-lt"/>
          <a:ea typeface="+mn-ea"/>
          <a:cs typeface="+mn-cs"/>
        </a:defRPr>
      </a:lvl2pPr>
      <a:lvl3pPr marL="1235926" indent="-247185" algn="l" defTabSz="988741" rtl="0" eaLnBrk="1" latinLnBrk="0" hangingPunct="1">
        <a:lnSpc>
          <a:spcPct val="90000"/>
        </a:lnSpc>
        <a:spcBef>
          <a:spcPts val="541"/>
        </a:spcBef>
        <a:buFont typeface="Arial" panose="020B0604020202020204" pitchFamily="34" charset="0"/>
        <a:buChar char="•"/>
        <a:defRPr sz="2163" kern="1200">
          <a:solidFill>
            <a:schemeClr val="tx1"/>
          </a:solidFill>
          <a:latin typeface="+mn-lt"/>
          <a:ea typeface="+mn-ea"/>
          <a:cs typeface="+mn-cs"/>
        </a:defRPr>
      </a:lvl3pPr>
      <a:lvl4pPr marL="1730296"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4pPr>
      <a:lvl5pPr marL="222466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5pPr>
      <a:lvl6pPr marL="271903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6pPr>
      <a:lvl7pPr marL="321340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7pPr>
      <a:lvl8pPr marL="370777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8pPr>
      <a:lvl9pPr marL="420214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9pPr>
    </p:bodyStyle>
    <p:otherStyle>
      <a:defPPr>
        <a:defRPr lang="en-US"/>
      </a:defPPr>
      <a:lvl1pPr marL="0" algn="l" defTabSz="988741" rtl="0" eaLnBrk="1" latinLnBrk="0" hangingPunct="1">
        <a:defRPr sz="1946" kern="1200">
          <a:solidFill>
            <a:schemeClr val="tx1"/>
          </a:solidFill>
          <a:latin typeface="+mn-lt"/>
          <a:ea typeface="+mn-ea"/>
          <a:cs typeface="+mn-cs"/>
        </a:defRPr>
      </a:lvl1pPr>
      <a:lvl2pPr marL="494370" algn="l" defTabSz="988741" rtl="0" eaLnBrk="1" latinLnBrk="0" hangingPunct="1">
        <a:defRPr sz="1946" kern="1200">
          <a:solidFill>
            <a:schemeClr val="tx1"/>
          </a:solidFill>
          <a:latin typeface="+mn-lt"/>
          <a:ea typeface="+mn-ea"/>
          <a:cs typeface="+mn-cs"/>
        </a:defRPr>
      </a:lvl2pPr>
      <a:lvl3pPr marL="988741" algn="l" defTabSz="988741" rtl="0" eaLnBrk="1" latinLnBrk="0" hangingPunct="1">
        <a:defRPr sz="1946" kern="1200">
          <a:solidFill>
            <a:schemeClr val="tx1"/>
          </a:solidFill>
          <a:latin typeface="+mn-lt"/>
          <a:ea typeface="+mn-ea"/>
          <a:cs typeface="+mn-cs"/>
        </a:defRPr>
      </a:lvl3pPr>
      <a:lvl4pPr marL="1483111" algn="l" defTabSz="988741" rtl="0" eaLnBrk="1" latinLnBrk="0" hangingPunct="1">
        <a:defRPr sz="1946" kern="1200">
          <a:solidFill>
            <a:schemeClr val="tx1"/>
          </a:solidFill>
          <a:latin typeface="+mn-lt"/>
          <a:ea typeface="+mn-ea"/>
          <a:cs typeface="+mn-cs"/>
        </a:defRPr>
      </a:lvl4pPr>
      <a:lvl5pPr marL="1977481" algn="l" defTabSz="988741" rtl="0" eaLnBrk="1" latinLnBrk="0" hangingPunct="1">
        <a:defRPr sz="1946" kern="1200">
          <a:solidFill>
            <a:schemeClr val="tx1"/>
          </a:solidFill>
          <a:latin typeface="+mn-lt"/>
          <a:ea typeface="+mn-ea"/>
          <a:cs typeface="+mn-cs"/>
        </a:defRPr>
      </a:lvl5pPr>
      <a:lvl6pPr marL="2471852" algn="l" defTabSz="988741" rtl="0" eaLnBrk="1" latinLnBrk="0" hangingPunct="1">
        <a:defRPr sz="1946" kern="1200">
          <a:solidFill>
            <a:schemeClr val="tx1"/>
          </a:solidFill>
          <a:latin typeface="+mn-lt"/>
          <a:ea typeface="+mn-ea"/>
          <a:cs typeface="+mn-cs"/>
        </a:defRPr>
      </a:lvl6pPr>
      <a:lvl7pPr marL="2966222" algn="l" defTabSz="988741" rtl="0" eaLnBrk="1" latinLnBrk="0" hangingPunct="1">
        <a:defRPr sz="1946" kern="1200">
          <a:solidFill>
            <a:schemeClr val="tx1"/>
          </a:solidFill>
          <a:latin typeface="+mn-lt"/>
          <a:ea typeface="+mn-ea"/>
          <a:cs typeface="+mn-cs"/>
        </a:defRPr>
      </a:lvl7pPr>
      <a:lvl8pPr marL="3460593" algn="l" defTabSz="988741" rtl="0" eaLnBrk="1" latinLnBrk="0" hangingPunct="1">
        <a:defRPr sz="1946" kern="1200">
          <a:solidFill>
            <a:schemeClr val="tx1"/>
          </a:solidFill>
          <a:latin typeface="+mn-lt"/>
          <a:ea typeface="+mn-ea"/>
          <a:cs typeface="+mn-cs"/>
        </a:defRPr>
      </a:lvl8pPr>
      <a:lvl9pPr marL="3954963" algn="l" defTabSz="988741" rtl="0" eaLnBrk="1" latinLnBrk="0"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01984D3-E8E3-80FC-F8B7-9955FD33197A}"/>
              </a:ext>
            </a:extLst>
          </p:cNvPr>
          <p:cNvPicPr>
            <a:picLocks noChangeAspect="1"/>
          </p:cNvPicPr>
          <p:nvPr/>
        </p:nvPicPr>
        <p:blipFill>
          <a:blip r:embed="rId2"/>
          <a:stretch>
            <a:fillRect/>
          </a:stretch>
        </p:blipFill>
        <p:spPr>
          <a:xfrm>
            <a:off x="6500864" y="2991928"/>
            <a:ext cx="1762755" cy="864772"/>
          </a:xfrm>
          <a:prstGeom prst="rect">
            <a:avLst/>
          </a:prstGeom>
        </p:spPr>
      </p:pic>
      <p:pic>
        <p:nvPicPr>
          <p:cNvPr id="30" name="Picture 29">
            <a:extLst>
              <a:ext uri="{FF2B5EF4-FFF2-40B4-BE49-F238E27FC236}">
                <a16:creationId xmlns:a16="http://schemas.microsoft.com/office/drawing/2014/main" id="{E8807268-587F-4947-2E1B-C5A8C86E65F3}"/>
              </a:ext>
            </a:extLst>
          </p:cNvPr>
          <p:cNvPicPr>
            <a:picLocks noChangeAspect="1"/>
          </p:cNvPicPr>
          <p:nvPr/>
        </p:nvPicPr>
        <p:blipFill rotWithShape="1">
          <a:blip r:embed="rId3"/>
          <a:srcRect b="38586"/>
          <a:stretch/>
        </p:blipFill>
        <p:spPr>
          <a:xfrm>
            <a:off x="7827032" y="3564960"/>
            <a:ext cx="1640211" cy="385443"/>
          </a:xfrm>
          <a:prstGeom prst="rect">
            <a:avLst/>
          </a:prstGeom>
        </p:spPr>
      </p:pic>
      <p:pic>
        <p:nvPicPr>
          <p:cNvPr id="22" name="Picture 21">
            <a:extLst>
              <a:ext uri="{FF2B5EF4-FFF2-40B4-BE49-F238E27FC236}">
                <a16:creationId xmlns:a16="http://schemas.microsoft.com/office/drawing/2014/main" id="{42B0F879-BF8C-660B-E007-B4A71A3D2AC6}"/>
              </a:ext>
            </a:extLst>
          </p:cNvPr>
          <p:cNvPicPr>
            <a:picLocks noChangeAspect="1"/>
          </p:cNvPicPr>
          <p:nvPr/>
        </p:nvPicPr>
        <p:blipFill>
          <a:blip r:embed="rId4"/>
          <a:stretch>
            <a:fillRect/>
          </a:stretch>
        </p:blipFill>
        <p:spPr>
          <a:xfrm>
            <a:off x="6694558" y="5605746"/>
            <a:ext cx="1833492" cy="424846"/>
          </a:xfrm>
          <a:prstGeom prst="rect">
            <a:avLst/>
          </a:prstGeom>
        </p:spPr>
      </p:pic>
      <p:pic>
        <p:nvPicPr>
          <p:cNvPr id="5" name="Picture 4">
            <a:extLst>
              <a:ext uri="{FF2B5EF4-FFF2-40B4-BE49-F238E27FC236}">
                <a16:creationId xmlns:a16="http://schemas.microsoft.com/office/drawing/2014/main" id="{693CB898-1700-DC44-DF2B-D669D4D96A4C}"/>
              </a:ext>
            </a:extLst>
          </p:cNvPr>
          <p:cNvPicPr>
            <a:picLocks noChangeAspect="1"/>
          </p:cNvPicPr>
          <p:nvPr/>
        </p:nvPicPr>
        <p:blipFill rotWithShape="1">
          <a:blip r:embed="rId5"/>
          <a:srcRect t="-1" b="-4141"/>
          <a:stretch/>
        </p:blipFill>
        <p:spPr>
          <a:xfrm>
            <a:off x="5417375" y="52914"/>
            <a:ext cx="1444858" cy="338933"/>
          </a:xfrm>
          <a:prstGeom prst="rect">
            <a:avLst/>
          </a:prstGeom>
        </p:spPr>
      </p:pic>
      <p:pic>
        <p:nvPicPr>
          <p:cNvPr id="1032" name="Picture 8">
            <a:extLst>
              <a:ext uri="{FF2B5EF4-FFF2-40B4-BE49-F238E27FC236}">
                <a16:creationId xmlns:a16="http://schemas.microsoft.com/office/drawing/2014/main" id="{A308EF0A-9BB4-D588-2F88-63A85CA11F2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737" b="22"/>
          <a:stretch/>
        </p:blipFill>
        <p:spPr bwMode="auto">
          <a:xfrm>
            <a:off x="4064724" y="4650317"/>
            <a:ext cx="1325024" cy="75125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89823AA-5B3B-5CDE-9B91-E6ADDBF78B8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782" t="3937" r="19491"/>
          <a:stretch/>
        </p:blipFill>
        <p:spPr bwMode="auto">
          <a:xfrm>
            <a:off x="4064723" y="1733550"/>
            <a:ext cx="1332777" cy="42063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F75EC731-24C1-8670-B07D-C9F18C546C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9271" y="5844931"/>
            <a:ext cx="1191512" cy="10448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41DDFAE-096E-E6B4-1B93-4F86011FF6DF}"/>
              </a:ext>
            </a:extLst>
          </p:cNvPr>
          <p:cNvSpPr txBox="1"/>
          <p:nvPr/>
        </p:nvSpPr>
        <p:spPr>
          <a:xfrm>
            <a:off x="-84067" y="-63501"/>
            <a:ext cx="1523400" cy="7626703"/>
          </a:xfrm>
          <a:prstGeom prst="rect">
            <a:avLst/>
          </a:prstGeom>
          <a:noFill/>
        </p:spPr>
        <p:txBody>
          <a:bodyPr wrap="square" rtlCol="0">
            <a:spAutoFit/>
          </a:bodyPr>
          <a:lstStyle/>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System Performance Engineering (SPE)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need to build fast, maintainable, widely applicable systems. 2 = possible, all 3 = very hard. Need to strike a balance.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Process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produce a solution, make it work, and then make it fast.</a:t>
            </a:r>
          </a:p>
          <a:p>
            <a:r>
              <a:rPr lang="en-GB" sz="48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 encompasses techniques applied during sys dev life cycle to ensure the non-functional requirements for performance will be met.</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 When to stop optimizing:</a:t>
            </a:r>
            <a:endParaRPr lang="en-GB" sz="480"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Define target metrics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throughput, latency, scalability, mem use, energy consumption, emissions, elasticity (how well it scales up / down / respond to changes), efficiency.</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Decide when these targets are met:</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Easy: Set an optimization budget: usually dev time.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Harder: Set an opt target that is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agreed with the client: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real time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reqs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/threshes that must be met.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Soft </a:t>
            </a:r>
            <a:r>
              <a:rPr lang="en-GB" sz="480" b="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Reqs</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Meeting it is ideal but not obligated.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Hard </a:t>
            </a:r>
            <a:r>
              <a:rPr lang="en-GB" sz="480" b="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Reqs</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Crucial to meet.</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Quality of Service Objectives (QoS):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Statistical properties of a metric that will hold for the system. Can have pre-</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conds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”framerate of the game is at least on average 60 FPS on a GPU with at least 50 </a:t>
            </a:r>
            <a:r>
              <a:rPr lang="en-GB" sz="480" i="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GFlops</a:t>
            </a:r>
            <a:r>
              <a:rPr lang="en-GB" sz="48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Service Level Agreements (SLA):</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Formal legal contracts specifying QoS objectives, and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penalties for violations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Trading orders will take max. 1ms response time. Else, the user is eligible for 10% credit towards fees.</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 SMART Requirements: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 - Specific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State exact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reqs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numeric terms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 - Measurable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Stated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reqs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must be measurable</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Acceptable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Reqs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must be rigorous enough to guarantee system success in reality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 Realisable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lenient enough for implementation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 Thorough</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Reqs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must ensure that all necessary aspects of the system are specified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Ways of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Measuring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Monitoring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(testing the system over a long time):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Performed on the prototype or final actual system.</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done properly, it’s accurate. Done using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instrumentation: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(adding benchmarking code into the source code). Can be costly and difficult.</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Benchmarking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(controlled settings: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a lab):</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system is put in a predefined steady/hot state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perform important operations (perhaps the most common or expensive operations – known as the benchmark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workload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&amp; take perf metrics.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Data generator: code that gives the sys benchmarking data</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Query set: the operations we perform on the data.</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Benchmark Workloads: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Can be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batched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set of queries):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Prog has access to entire batch from start.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Simpler as generator perf doesn’t matter.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Good when measuring throughput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Interactive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prog generates requests):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Generator (often randomly) gens work bit by bit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Useful when metric is latency</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Gen speed must &gt;= speed of sys under eval</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Interpreting Results: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Need to aggregate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avg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many</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runs and report variance. Combat Noise.</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1.3) The Optimization Loop</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 Feature -&gt; Eval Perf -&gt; good enough = done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‘-&gt;not good enough: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Idnt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Oprt</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Identify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Opportunity: if available then Eval Perf</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not available, then redesign -&gt; New Feature.</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Identifying Optimization Opportunities: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find out where to opt, need examine Sys Params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 Params: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Constant as Sys runs (caches, CPU)</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Workload Params: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Change as sys runs (users, available mem)</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Numeric Params: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CPU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freq</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avail mem, users, mem throughput…</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Nominal Params: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4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Runs on Battery? has GPU? is VM?</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Utilisation: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specific resource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used in performing a service. Total amount or budget of resources available to a service is a parameter.</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Bottleneck:</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resource with the highest utilisation</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“x”-bound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indicates x is the bottleneck of the sys.</a:t>
            </a:r>
          </a:p>
          <a:p>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CPU bound or Latency Bound (most of the time the system is waiting for operations to complete)</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Performance Dominating Code Paths (PDCP):</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lower optimization complexity restrict effort to these paths.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Critical Path: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sequential part of code.</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Hot Path: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Path that takes the most time.</a:t>
            </a:r>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After identifying PDCPs and Sys Params, we know what code to optimize, and what to optimize it for!</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Methods of Optimization: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Quickly compare different designs (development)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Quickly select close-to optimal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a platform (Parameter Tuning):</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can’t control workload params, but can control sys params.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Parameter Tuning: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Finding the vector in param space that either minimises resource consumption or maximises a perf metric.</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Analytical Performance Models: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Formal characterization of the relationship between sys params and performance metrics.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Complicated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Need to model dynamic sys with small static model.</a:t>
            </a:r>
          </a:p>
        </p:txBody>
      </p:sp>
      <p:sp>
        <p:nvSpPr>
          <p:cNvPr id="10" name="TextBox 9">
            <a:extLst>
              <a:ext uri="{FF2B5EF4-FFF2-40B4-BE49-F238E27FC236}">
                <a16:creationId xmlns:a16="http://schemas.microsoft.com/office/drawing/2014/main" id="{802E5D58-5722-AFF1-34A3-6863F35E9806}"/>
              </a:ext>
            </a:extLst>
          </p:cNvPr>
          <p:cNvSpPr txBox="1"/>
          <p:nvPr/>
        </p:nvSpPr>
        <p:spPr>
          <a:xfrm>
            <a:off x="1271658" y="-63501"/>
            <a:ext cx="1523400" cy="7552837"/>
          </a:xfrm>
          <a:prstGeom prst="rect">
            <a:avLst/>
          </a:prstGeom>
          <a:noFill/>
        </p:spPr>
        <p:txBody>
          <a:bodyPr wrap="square" rtlCol="0">
            <a:spAutoFit/>
          </a:bodyPr>
          <a:lstStyle/>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Models: Stateless (Char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Stateful (Markov)</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Allows fast, “what-if” analysis; simplifies tuning.</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you can build a good analytical model, then you’ve understood the system.</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 I/O bound application, that needs to read 40MB per request is limited to 10 requests per second when running on a hardware platform with a single disk providing 400MB/s bandwidth.</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Simulation Example: PE-Grep</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Simulation</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Single observed run of stateful model. Expensive to calculate. PE-Grep ended up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outperf-orming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GREP as PE-Grep worked on a specific string &amp; was able to compare 64 bits at a time (rather than 8 bits - SIMD; working on 64 bits as a single unit of work) - efficient in most CPUs. Traded generality (&amp; some maintainability) for perf.</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Performance Tracing and Profiling</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identify optimization opportunities, remember:</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need to identify the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hotpath</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and the bottleneck, in terms of CPU, Mem… etc</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Both are functions of the system behaviour, so we need to describe that.</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Events: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Describe System behaviour.</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Any changes in system state. We restrict it to a certain granularity.</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Simple/Atomic Events: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sent package, executed instruction, loaded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mem… etc</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Complex Events: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cache line evicted from L1 to L2; instruction aborted due to mis-speculation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Events have opt </a:t>
            </a:r>
            <a:r>
              <a:rPr lang="en-GB" sz="48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payload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(data describing event)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Accuracy: degree at which event’s value represents the ground truth</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Event Sources: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they produce events. Two parts: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Generator: observes changes to sys state to then generate events. (Online, part of runtime env/sys)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Consumer: processes events. On/offline.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Requirements: Detailed, accurate, low perturb.</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collect events from Software (Libraries for Manual Instrumentation/Logging), Compilers (Automatic), OS (Kernel Counters).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Hardware Performance Counters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Emulators (run software in a simulated CPU giving us perfect control over timing. V low perturbation, but very intensive to run systems in Emulators).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Events are fed into tracers/profilers.</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2.1) Event Tracing</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Event Trace: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complete log of every state the system has been in during the period of interest.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Formed of events, usually totally ordered.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Accuracy is “inherited” from events.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Event collection overhead might be high</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Call Stack Tracing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(store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data when jumping and linking -&gt; fun calls) Problems: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Recording entire call stack expensive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stack needs to be walked,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ptrs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need chasing</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Call stacks are deep. All Frame Pointers must be written to memory.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small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processing this is even more expensive than the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themselves.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Perturbation: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Degree at which performance of a system changes when it is being watched.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Non-deterministic. Negatively affects accuracy.</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reduce perturbation,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reduce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fidelity.</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Fidelity: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degree of exactness with which something is copied or reproduced.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Perfect Fidelity:</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every-thing recorded.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Reduced: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 everything recorded.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Reducing fidelity is done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via sampling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Call Stack Sampling:</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Skip some events. We might not sample some small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but expensive ones get sampled more.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Low perturbation, and good performance.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Fidelity trades against perturbation and perf.</a:t>
            </a:r>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Intervals: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distance between two samples being taken. Interval = 1: same as event-tracing.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Time Based Intervals: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Set hardware recurrent timer. Sample when it 0s. • Use CPU reference cycles as a proxy metric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Inaccurate, non-deterministic and noisy (computer clocks are poorly defined)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Clockrate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varies, clocks vary across CPUs.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Easy to interpret (time is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inv</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proportional to perf)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Event Based Intervals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Generalises Time-Based (as CPU time is discrete) • Define intervals in terms of the occurrence of an event,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sample every fifth function call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Accurate, deterministic semantics with low noise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Tricky to interpret (we’re interested in time taken)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Quantization Errors: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Due to limited internal res, data is sometimes off by multiple clock cycles.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Time is continuous in reality but not on computers. • Causes Quantization Error / Bias - costs attributed to the wrong state.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Indirect Tracing: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Some trace events are "dominated" by others (executed depending on their outcome). Intervals defined by the exec flow.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example, control-flow instructions (if, else, for, while) dominate non-control-flow instructions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massively reduce overhead - with some CF Analysis we avoid sampling specific instructions based on what executed earlier. </a:t>
            </a:r>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15" name="TextBox 14">
            <a:extLst>
              <a:ext uri="{FF2B5EF4-FFF2-40B4-BE49-F238E27FC236}">
                <a16:creationId xmlns:a16="http://schemas.microsoft.com/office/drawing/2014/main" id="{AEA6004A-4C90-8253-6905-A81563A70B7F}"/>
              </a:ext>
            </a:extLst>
          </p:cNvPr>
          <p:cNvSpPr txBox="1"/>
          <p:nvPr/>
        </p:nvSpPr>
        <p:spPr>
          <a:xfrm>
            <a:off x="2627383" y="-63501"/>
            <a:ext cx="1523400" cy="7774436"/>
          </a:xfrm>
          <a:prstGeom prst="rect">
            <a:avLst/>
          </a:prstGeom>
          <a:noFill/>
        </p:spPr>
        <p:txBody>
          <a:bodyPr wrap="square" rtlCol="0">
            <a:spAutoFit/>
          </a:bodyPr>
          <a:lstStyle/>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trace the Control Flow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instrs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outcome, build the trace based on our program!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High fidelity &amp; accuracy usually good (depending on the event and the indirection)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Summary</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Tracing collects (subsets of) events.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Perturbation is an issue but can be avoided.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Analysing traces is extremely tedious; lots of data, little structure. Hard to work with. • Profiling superior</a:t>
            </a:r>
            <a:endPar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2.2) Profiling (</a:t>
            </a:r>
            <a:r>
              <a:rPr lang="en-GB" sz="480" b="1" u="sng"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Flame Graphs)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Profile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Characterization of a system in terms of the resources it spends in certain states.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(possibly global) aggregate over the events of a specific metric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tot cache misses, tot CPU cycles • Or broken down by some other event: cycles per instruction (CPI), cache misses by line of code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Info is lost, we don’t profile everything ofc.</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Produces Post-mortem for ease of interpretation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Realtime to reduce perturbation (aggregation is cheaper than dumping - we aggregate many events into unifying bit of data and record that)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Flame graphs: • y-axis: stack depth.</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x-axis shows stack profile pop, sorted alphabetically. Each rectangle is a stack frame.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box width is proportional to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samples</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2.3) Instrumentation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Augmenting program with event logging code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 need for any hardware support, very flexible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Overhead is high, Perturbation is high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Manual Instrumentation</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printf</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logging (or using a logging library).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+Fine control over instrumentation.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+Needs no support from hardware or compiler.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-High overhead for implementation &amp; runtime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Usually disabled for release build.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-Needs recompilation for selective enabling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Automatic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Compiler supported injection of event recording code into a program.</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Source-to-source rewriting is possible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-Less control, need for compiler support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 be done quickly, things are done consistently.</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Binary</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Instrumenting already compiled binary.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Static - Adding instrumentation directly, overhead can be assessed from the binary.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Dynamic: No recompilation. Performed at runtime. Works with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JiT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-compiled code. </a:t>
            </a:r>
          </a:p>
          <a:p>
            <a:r>
              <a:rPr lang="en-GB" sz="48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Note: Sometimes, functions we may expect to show up in our profile don’t. This is because our time quanta is too big – the </a:t>
            </a:r>
            <a:r>
              <a:rPr lang="en-GB" sz="480" i="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en-GB" sz="48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too fast!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need higher fidelity/lower overhead!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Software Performance Counter (OS):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Tracks Network Packages sent, VMEM Operations • Not fast enough if we want to write code that is efficient at the microarchitectural level… Solution: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Hardware Support: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Special regs can be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configd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cnt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low-</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lvl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events.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Fixed number can be active at runtime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Defines collected events as well as intervals.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Unfortunately: Often buggy or unmaintained, poorly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docum</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poor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accu</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Common ones are ok…</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Performance Counters help us make useful profiles for Microarchitectural Bottleneck Analysis:</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2.4) Microarchitectural Bottleneck Analysis: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Pipelined Execution</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exec aiming to engage all the CPU pipeline via assembly line type workflow.</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Control Hazard / Pipeline Bubble: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can’t populate the pipeline if we don’t know what instructions are next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we have JMP). Results in a stall. Solution: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Branch Prediction.</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Branch Prediction:</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guess next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&amp; continue loading the pipeline and executing.</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Resource Stall/Structural: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stalls arising from waiting for some computation to complete –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an ALU result.</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Data/Memory Stalls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common esp. if we get L1/L2 misses. CPUs often stall on Data Access.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want to find if specific micro arch issues, e.g. Data Stalls/ALU Stalls/Branch Mispredictions or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Flow deps. are optimizable causes of slowdown.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Instructions enter pipeline and interact with ALUs, FUs, caches. They execute, and retire (for construct-</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traces). Might be abandoned if on wrong branch.</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Profilers can report on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statistics of the specific</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things and using this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pinpoint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points of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optimization:</a:t>
            </a: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Frontend bound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 instructions issued, but res-</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ources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were avail; nothing entered the pipeline. Due to CF dependencies - jump couldn’t be speculated.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Cache Miss Stalls: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detected due to a lack of resources, or other types of stalls (usually the ALU).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Instruction Issued; didn’t retire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misspeculation</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Retiring: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What should happen; the good state.</a:t>
            </a:r>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19" name="TextBox 18">
            <a:extLst>
              <a:ext uri="{FF2B5EF4-FFF2-40B4-BE49-F238E27FC236}">
                <a16:creationId xmlns:a16="http://schemas.microsoft.com/office/drawing/2014/main" id="{0F7AFFF9-3754-9AEC-0677-9BDCF066CAEF}"/>
              </a:ext>
            </a:extLst>
          </p:cNvPr>
          <p:cNvSpPr txBox="1"/>
          <p:nvPr/>
        </p:nvSpPr>
        <p:spPr>
          <a:xfrm>
            <a:off x="3983108" y="-63501"/>
            <a:ext cx="1523400" cy="7035772"/>
          </a:xfrm>
          <a:prstGeom prst="rect">
            <a:avLst/>
          </a:prstGeom>
          <a:noFill/>
        </p:spPr>
        <p:txBody>
          <a:bodyPr wrap="square" rtlCol="0">
            <a:spAutoFit/>
          </a:bodyPr>
          <a:lstStyle/>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Analytical Performance Modelling</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could empirically find hard &amp; software sys metrics if we have access to hardware, code &amp; input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Modelling is useful if we don’t have access to this: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It also lets us cheaply find the performance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Allows us to charge $ for software service exec.</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Allows runtime opt &amp; tuning: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JiT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dbs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ML</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make a model of the machine, code, and data, and feed it into a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SysModel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that we can profile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Assumptions: we make simplifying assumptions about the input: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assume known distribution).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don’t model system noise (due to scheduling, other processes,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factors).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Assume single-threaded, deterministic code.</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3.1) Numerical / Experimental Models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For every relevant parameter in the system, get a set of metric data points for each relevant point in that parameter’s parameter space. That data point is the metric we try to predict.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  Done by running an experiment that isolates that performance characteristic: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microbenchmarking</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Microbenchmark</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small, specially designed program used to test a small part of the system.</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Memory System Microbenchmark Example:</a:t>
            </a:r>
          </a:p>
          <a:p>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solidFill>
                  <a:schemeClr val="accent3">
                    <a:lumMod val="75000"/>
                  </a:schemeClr>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experiment</a:t>
            </a:r>
          </a:p>
          <a:p>
            <a:endParaRPr lang="en-GB" sz="480" kern="500" spc="-43" dirty="0">
              <a:solidFill>
                <a:schemeClr val="accent3">
                  <a:lumMod val="75000"/>
                </a:schemeClr>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solidFill>
                <a:schemeClr val="accent3">
                  <a:lumMod val="75000"/>
                </a:schemeClr>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We interpret that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data,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by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interpolating</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between the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points to get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predictive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between measurements.</a:t>
            </a:r>
            <a:r>
              <a:rPr lang="en-GB" sz="480" kern="500" spc="-43" dirty="0">
                <a:solidFill>
                  <a:schemeClr val="accent3">
                    <a:lumMod val="75000"/>
                  </a:schemeClr>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+Easy to get (if sys available) +Based on ground truth +Easy to interpret.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-Generalizes poorly. –Lots of experimental data needed for high dimensional system param spaces.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-Limited accuracy or prediction confidence (especially if data is missing, or inaccurate).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-Limited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intepretability</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(contributing factors hard to see), -Limited insight (how does sys </a:t>
            </a:r>
            <a:r>
              <a:rPr lang="en-GB" sz="48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actually</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work?)</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3.2) Analytical Models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Very complicated (overkill, unless rly precision)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Development very hard. Requires detailed sys understanding, extensive validation, dealing with tricky edge cases, because adding more and more optimizations to a complex system in specific edge case makes those systems even more complex.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Building Analytical Models: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Done by turning numerical models to analytical models -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take the data point graph we had before and perform some kind of regression.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Regression can’t model especially complex curves.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Analytical Models are defined by: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Characteristic Equations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parameters):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 equation that describes the behaviour of the target metric of your experiment or system in dependence of a varied parameter.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our microbenchmark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stride and data size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Values for system parameters: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our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access latency, access granularity (block size), cache, capacity. Broader examples:</a:t>
            </a: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Self Tuning Systems: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Fit to sys params based on how sys works r</a:t>
            </a:r>
            <a:r>
              <a:rPr lang="en-GB" sz="480" kern="500" spc="-43"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Require less work/expertise are more resilient (some other user / unpredictable workload may share the device)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scale forward (i.e., work on future architectures)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sometimes more accurate</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Worked Example: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 = stride)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the same code as in the microbenchmark:</a:t>
            </a:r>
          </a:p>
          <a:p>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480" kern="500" spc="-43"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mem</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a:t>
            </a:r>
            <a:r>
              <a:rPr lang="en-GB" sz="480" kern="500" spc="-43"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min(1, s/B</a:t>
            </a:r>
            <a:r>
              <a:rPr lang="en-GB" sz="480" kern="500" spc="-43"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a:t>
            </a:r>
            <a:r>
              <a:rPr lang="en-GB" sz="480" kern="500" spc="-43"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min(1, s/B</a:t>
            </a:r>
            <a:r>
              <a:rPr lang="en-GB" sz="480" kern="500" spc="-43"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a:t>
            </a:r>
            <a:r>
              <a:rPr lang="en-GB" sz="480" kern="500" spc="-43"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min(1, s/B</a:t>
            </a:r>
            <a:r>
              <a:rPr lang="en-GB" sz="480" kern="500" spc="-43"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a:t>
            </a:r>
            <a:r>
              <a:rPr lang="en-GB" sz="480" kern="500" spc="-43"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min(1, s/B</a:t>
            </a:r>
            <a:r>
              <a:rPr lang="en-GB" sz="480" kern="500" spc="-43"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changed experiment for sum+=input[</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i%size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find the sys params by fitting to our char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tho</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it’s often in the documentation too.</a:t>
            </a: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1028" name="Picture 4">
            <a:extLst>
              <a:ext uri="{FF2B5EF4-FFF2-40B4-BE49-F238E27FC236}">
                <a16:creationId xmlns:a16="http://schemas.microsoft.com/office/drawing/2014/main" id="{7B8520D2-B4F1-6703-9EB7-E895484429B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247" t="30556" r="4542" b="16625"/>
          <a:stretch/>
        </p:blipFill>
        <p:spPr bwMode="auto">
          <a:xfrm>
            <a:off x="4536016" y="2139311"/>
            <a:ext cx="748577" cy="3223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8C2CB9E-8A08-04D3-C7EF-6B03168504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4956" y="6307376"/>
            <a:ext cx="1243877" cy="3367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47CCAD3-5902-E1B9-CBD7-7CA9A384CF51}"/>
              </a:ext>
            </a:extLst>
          </p:cNvPr>
          <p:cNvSpPr txBox="1"/>
          <p:nvPr/>
        </p:nvSpPr>
        <p:spPr>
          <a:xfrm>
            <a:off x="5340950" y="-63501"/>
            <a:ext cx="1523400" cy="7391254"/>
          </a:xfrm>
          <a:prstGeom prst="rect">
            <a:avLst/>
          </a:prstGeom>
          <a:noFill/>
        </p:spPr>
        <p:txBody>
          <a:bodyPr wrap="square" rtlCol="0">
            <a:spAutoFit/>
          </a:bodyPr>
          <a:lstStyle/>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more complex example:</a:t>
            </a:r>
          </a:p>
          <a:p>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has a mem access of a mem access; with two outside inputs dictating that</a:t>
            </a:r>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Parameters: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Memory Region Parameters: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length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R.n</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i.e., the number of stored tuples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width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R.w</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size of a tuple in processor words (we will assume a processor with 64 bit words).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size of the region (‖R‖) is defined as the product of length and width.</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Access Patterns: </a:t>
            </a:r>
            <a:r>
              <a:rPr lang="en-GB" sz="48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number of words read in each access. </a:t>
            </a:r>
            <a:r>
              <a:rPr lang="en-GB" sz="48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number of accesses – we add this as an extra param for the random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case.</a:t>
            </a:r>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5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Modelling Random Access </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w/repetitive </a:t>
            </a:r>
            <a:r>
              <a:rPr lang="en-GB" sz="45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elem</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access):</a:t>
            </a:r>
          </a:p>
          <a:p>
            <a:r>
              <a:rPr lang="en-GB" sz="40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P1⊕P2 the </a:t>
            </a:r>
            <a:r>
              <a:rPr lang="en-GB" sz="45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seq</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exec of the access patterns P1 and P2 </a:t>
            </a:r>
          </a:p>
          <a:p>
            <a:r>
              <a:rPr lang="en-GB" sz="40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P1⨀P2 the concurrent execution of access patterns.</a:t>
            </a:r>
          </a:p>
          <a:p>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For above code: </a:t>
            </a:r>
            <a:r>
              <a:rPr lang="en-GB" sz="450" i="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s_trav</a:t>
            </a:r>
            <a:r>
              <a:rPr lang="en-GB" sz="45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50" i="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R.w</a:t>
            </a:r>
            <a:r>
              <a:rPr lang="en-GB" sz="45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u = 1, </a:t>
            </a:r>
            <a:r>
              <a:rPr lang="en-GB" sz="450" i="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R.n</a:t>
            </a:r>
            <a:r>
              <a:rPr lang="en-GB" sz="45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1024)</a:t>
            </a:r>
          </a:p>
          <a:p>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have a stride (u) of 1 byte at a time, a word size of int (1 byte). For the </a:t>
            </a:r>
            <a:r>
              <a:rPr lang="en-GB" sz="45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seq</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case, </a:t>
            </a:r>
            <a:r>
              <a:rPr lang="en-GB" sz="45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R.n</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1024, because we have 1024 tuples in input1</a:t>
            </a:r>
          </a:p>
          <a:p>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45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rr_trav</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5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R.w</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u = 1, </a:t>
            </a:r>
            <a:r>
              <a:rPr lang="en-GB" sz="45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R.n</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64, r = 1024)</a:t>
            </a:r>
          </a:p>
          <a:p>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the random access case, r = 1024, because we access for each tuple in input1, and </a:t>
            </a:r>
            <a:r>
              <a:rPr lang="en-GB" sz="45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R.n</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64 as input 2 has 64 tuples. </a:t>
            </a:r>
          </a:p>
          <a:p>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Modelling random access without repetitive access is useful too, </a:t>
            </a:r>
            <a:r>
              <a:rPr lang="en-GB" sz="45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a hash join (which builds a new </a:t>
            </a:r>
            <a:r>
              <a:rPr lang="en-GB" sz="45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hashmap</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based off reading the old one and probes the new one based on values of the second </a:t>
            </a:r>
            <a:r>
              <a:rPr lang="en-GB" sz="45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hashmap</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5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3.3) Stateful Systems</a:t>
            </a:r>
          </a:p>
          <a:p>
            <a:r>
              <a:rPr lang="en-GB" sz="40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Some effects/components have dynamic state </a:t>
            </a:r>
          </a:p>
          <a:p>
            <a:r>
              <a:rPr lang="en-GB" sz="40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State can influence behaviour and performance </a:t>
            </a:r>
          </a:p>
          <a:p>
            <a:r>
              <a:rPr lang="en-GB" sz="40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Stochastic models/processes have state unlike anal</a:t>
            </a:r>
          </a:p>
          <a:p>
            <a:r>
              <a:rPr lang="en-GB" sz="40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Markov Processes/Chains (FSMs with transit </a:t>
            </a:r>
            <a:r>
              <a:rPr lang="en-GB" sz="45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probabs</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0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Next State only depend on </a:t>
            </a:r>
            <a:r>
              <a:rPr lang="en-GB" sz="45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curr</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state &amp; random var</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Crucial for Branch Pred: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 it is random based on specific BHT states - remember ACA:</a:t>
            </a: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Probability of the branch predictor predicting is   prob of it being in one of the states on the right.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calculate the probability of it being in any state as the Markov End State (stationary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Branch misprediction rate:  (P(</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pred_taken</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act_not_taken</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pred_not_taken</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act_taken</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Efficient Code – hardware </a:t>
            </a:r>
            <a:r>
              <a:rPr lang="en-GB" sz="480" b="1" u="sng"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lvl</a:t>
            </a:r>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optimization</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Balanced System: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system without a bottleneck, where all resources are equally utilised. Either nothing or everything is bottlenecking the system.</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Perfect Balance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ideal; in practice unachievable.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fundamental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tradeoff</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our computer systems is between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CPU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Bandwidth Efficiency: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distinguish between balanced, compute-bound, latency-bound and bandwidth-bound code.</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4.1) CPU Efficiency:</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CPU bound apps typically: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poorly implemented, or work on tiny cache-resident data sets, or maths (especially flop) heavy •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Target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metric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Wallclock</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time is the best metric. • CPI not too useful as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instrs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param themselves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Stall cycles are a decent indicator caused by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hazards: Control, Structural hazards, Data hazard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the following section, we’ll discuss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factors that should be abused by the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programs we write in order to have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high performance code.</a:t>
            </a:r>
          </a:p>
        </p:txBody>
      </p:sp>
      <p:pic>
        <p:nvPicPr>
          <p:cNvPr id="1038" name="Picture 14">
            <a:extLst>
              <a:ext uri="{FF2B5EF4-FFF2-40B4-BE49-F238E27FC236}">
                <a16:creationId xmlns:a16="http://schemas.microsoft.com/office/drawing/2014/main" id="{4D6F7B6B-E2CA-2BFE-F9BD-09CE3C7D2F66}"/>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r="50162"/>
          <a:stretch/>
        </p:blipFill>
        <p:spPr bwMode="auto">
          <a:xfrm>
            <a:off x="5417375" y="2267164"/>
            <a:ext cx="1123656" cy="10149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a:extLst>
              <a:ext uri="{FF2B5EF4-FFF2-40B4-BE49-F238E27FC236}">
                <a16:creationId xmlns:a16="http://schemas.microsoft.com/office/drawing/2014/main" id="{FB20FA0C-A702-00B9-25EA-F26862011419}"/>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51943"/>
          <a:stretch/>
        </p:blipFill>
        <p:spPr bwMode="auto">
          <a:xfrm>
            <a:off x="5417375" y="3282111"/>
            <a:ext cx="1083489" cy="101494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7F0B3FE-090A-445F-3A04-4F844C29C2EA}"/>
              </a:ext>
            </a:extLst>
          </p:cNvPr>
          <p:cNvPicPr>
            <a:picLocks noChangeAspect="1"/>
          </p:cNvPicPr>
          <p:nvPr/>
        </p:nvPicPr>
        <p:blipFill>
          <a:blip r:embed="rId12"/>
          <a:stretch>
            <a:fillRect/>
          </a:stretch>
        </p:blipFill>
        <p:spPr>
          <a:xfrm>
            <a:off x="5121082" y="4866309"/>
            <a:ext cx="1741152" cy="366708"/>
          </a:xfrm>
          <a:prstGeom prst="rect">
            <a:avLst/>
          </a:prstGeom>
        </p:spPr>
      </p:pic>
      <p:sp>
        <p:nvSpPr>
          <p:cNvPr id="4" name="TextBox 3">
            <a:extLst>
              <a:ext uri="{FF2B5EF4-FFF2-40B4-BE49-F238E27FC236}">
                <a16:creationId xmlns:a16="http://schemas.microsoft.com/office/drawing/2014/main" id="{20C1C332-0147-2C3B-CB27-0B12EC34D18D}"/>
              </a:ext>
            </a:extLst>
          </p:cNvPr>
          <p:cNvSpPr txBox="1"/>
          <p:nvPr/>
        </p:nvSpPr>
        <p:spPr>
          <a:xfrm>
            <a:off x="3965514" y="6722614"/>
            <a:ext cx="2694516" cy="757130"/>
          </a:xfrm>
          <a:prstGeom prst="rect">
            <a:avLst/>
          </a:prstGeom>
          <a:noFill/>
        </p:spPr>
        <p:txBody>
          <a:bodyPr wrap="square">
            <a:spAutoFit/>
          </a:bodyPr>
          <a:lstStyle/>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Things to consider with regards to CPU efficiency</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Is the system executing instructions speculatively?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Is the system executing instructions dynamically parallel; </a:t>
            </a:r>
          </a:p>
          <a:p>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superscalar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execution.This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not multi-core parallelism!</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Is the system executing instructions out-of-order?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Is the system executing instructions statically parallel?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Statically bundled packages (SIMD or VLIW)</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Speculative Execution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keeps the pipeline filled. Addresses some control hazards. Requires predictable code, else may have to flush the pipeline.</a:t>
            </a:r>
          </a:p>
        </p:txBody>
      </p:sp>
      <p:sp>
        <p:nvSpPr>
          <p:cNvPr id="7" name="TextBox 6">
            <a:extLst>
              <a:ext uri="{FF2B5EF4-FFF2-40B4-BE49-F238E27FC236}">
                <a16:creationId xmlns:a16="http://schemas.microsoft.com/office/drawing/2014/main" id="{E5316899-8317-37C3-6E46-498C22E53B09}"/>
              </a:ext>
            </a:extLst>
          </p:cNvPr>
          <p:cNvSpPr txBox="1"/>
          <p:nvPr/>
        </p:nvSpPr>
        <p:spPr>
          <a:xfrm>
            <a:off x="6746373" y="-55033"/>
            <a:ext cx="1523400" cy="7848302"/>
          </a:xfrm>
          <a:prstGeom prst="rect">
            <a:avLst/>
          </a:prstGeom>
          <a:noFill/>
        </p:spPr>
        <p:txBody>
          <a:bodyPr wrap="square" rtlCol="0">
            <a:spAutoFit/>
          </a:bodyPr>
          <a:lstStyle/>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4.1.1) Out of Order Execution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Kicks in after decoding decode-phase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Instructions with no unsatisfied dependencies move onto execution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a*</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e+b</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b*b is scheduled before d*e, if b is L1 resident, and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aren’t.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Addresses data and structural hazards; not control</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4.1.2) SIMD: Single Instruction Multiple Data</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Performing same operation across lots of data.</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Uses specialised vector registers.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Instrs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like: MMX, SSE, SSE2, AVX512.</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4.1.3) VLIW: Very Long Instruction Words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Single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different operations on multiple or the same data item</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Compiler controlled superscalar execution</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4.2) Tricks to Exploit these Factors: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Write Runtime Predictable Code: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Do not evaluate code in the critical path whenever possible - evaluate code as early as possible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Partial Evaluation: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Make Compiler do the work: </a:t>
            </a:r>
            <a:r>
              <a:rPr lang="en-GB" sz="48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Treat programs eval as a multi-phased process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every phase, you know more about the result - we converge to what we want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you can evaluate more of it/create a more specialised program/better program.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fix point is obviously the actual result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Examples: Function Inlining,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JiT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compilation, Constant Expression Eval, Lifting Expensive ops.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Lifting: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Loop Invariant Code Motion</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4.2.1) Loop Specialisation</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 code for edge cases of a loop, or split a loop into many different possible code blocks which do the operation in different ways (specific ones faster than others).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Makes the code more complex, but faster. Remember our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tradeoffs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compiler however can do this for us!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Metaprogramming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helps guide the compiler to generate all this code for us: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templates (can input values like 1 / 2 to turn runtime vars into compile time vars; can use a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hashmap</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codify special cases), pragma…</a:t>
            </a: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Function inlining collapses JMPs into branches</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4.2.2) Predication</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if conversion means we don’t have to speculatively execute:</a:t>
            </a:r>
          </a:p>
          <a:p>
            <a:r>
              <a:rPr lang="en-GB" sz="480" kern="500" spc="-43"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a:t>
            </a:r>
            <a:r>
              <a:rPr lang="en-GB" sz="480" kern="500" spc="-43"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size_t</a:t>
            </a:r>
            <a:r>
              <a:rPr lang="en-GB" sz="480" kern="500" spc="-43"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480" kern="500" spc="-43"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a:t>
            </a:r>
            <a:r>
              <a:rPr lang="en-GB" sz="480" kern="500" spc="-43"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480" kern="500" spc="-43"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a:t>
            </a:r>
            <a:r>
              <a:rPr lang="en-GB" sz="480" kern="500" spc="-43"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inputSize</a:t>
            </a:r>
            <a:r>
              <a:rPr lang="en-GB" sz="480" kern="500" spc="-43"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480" kern="500" spc="-43"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480" kern="500" spc="-43"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(input[</a:t>
            </a:r>
            <a:r>
              <a:rPr lang="en-GB" sz="480" kern="500" spc="-43"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480" kern="500" spc="-43"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high) output[</a:t>
            </a:r>
            <a:r>
              <a:rPr lang="en-GB" sz="480" kern="500" spc="-43"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outI</a:t>
            </a:r>
            <a:r>
              <a:rPr lang="en-GB" sz="480" kern="500" spc="-43"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input[</a:t>
            </a:r>
            <a:r>
              <a:rPr lang="en-GB" sz="480" kern="500" spc="-43"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480" kern="500" spc="-43"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Becomes: </a:t>
            </a:r>
            <a:r>
              <a:rPr lang="en-GB" sz="480" kern="500" spc="-43"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a:t>
            </a:r>
            <a:r>
              <a:rPr lang="en-GB" sz="480" kern="500" spc="-43"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size_t</a:t>
            </a:r>
            <a:r>
              <a:rPr lang="en-GB" sz="480" kern="500" spc="-43"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480" kern="500" spc="-43"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a:t>
            </a:r>
            <a:r>
              <a:rPr lang="en-GB" sz="480" kern="500" spc="-43"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480" kern="500" spc="-43"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a:t>
            </a:r>
            <a:r>
              <a:rPr lang="en-GB" sz="480" kern="500" spc="-43"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inputSize</a:t>
            </a:r>
            <a:r>
              <a:rPr lang="en-GB" sz="480" kern="500" spc="-43"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480" kern="500" spc="-43"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480" kern="500" spc="-43"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output[</a:t>
            </a:r>
            <a:r>
              <a:rPr lang="en-GB" sz="480" kern="500" spc="-43"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outI</a:t>
            </a:r>
            <a:r>
              <a:rPr lang="en-GB" sz="480" kern="500" spc="-43"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input[</a:t>
            </a:r>
            <a:r>
              <a:rPr lang="en-GB" sz="480" kern="500" spc="-43"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480" kern="500" spc="-43"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outI</a:t>
            </a:r>
            <a:r>
              <a:rPr lang="en-GB" sz="480" kern="500" spc="-43"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(input[</a:t>
            </a:r>
            <a:r>
              <a:rPr lang="en-GB" sz="480" kern="500" spc="-43"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480" kern="500" spc="-43"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]&lt;high);}</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This is more work overall, but means no speculative exec. In cases we strongly take one of two branches, this predicated code performs worse.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Predication turns control deps into data deps.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Work per iteration is now 100% predictable.</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4.2.3) SIMD Vectorization</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make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iterations predictable, speeds things up too.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Compilers try to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autovectorize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But they fail in more complex cases. Directives help them out: </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_mm256_&lt;</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intrin_op</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&gt;_&lt;suffix&gt;(&lt;data type&gt; &lt;parameter1&gt;, &lt;data type&gt; &lt;parameter2&gt;, &lt;data type&gt; &lt;parameter3&gt;)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Example:</a:t>
            </a:r>
            <a:endPar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union v8f { float floats[8]; __mm256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simdVector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vectorize a normal loop that would add an array of arrays of 8 floats with SIMD like so to do it way quicker:</a:t>
            </a: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Bottom line: use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intrin-sics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keep data in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registers, check with Godbolt</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4.2.4) Avoiding Data Hazards</a:t>
            </a:r>
            <a:r>
              <a:rPr lang="en-GB" sz="480"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Caches have a fixed cache line size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64 byte) • Caches have a fixed capacity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32 Kbyte)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Most caches evict LRU.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Cache Miss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data access-ed by instruction but not in cache.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Data Hazards: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Pipeline stall cycles due to cache misses.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Classifying Cache Misses: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accessed before, we call the respective miss a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cache miss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If not, it is a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compulsory miss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Classifying Code: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Code is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fully memory bound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all stall cycles are due to data hazards.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the memory bus is fully utilized, we call it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memory bandwidth bound.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 Memory Bus is not fully utilized we call it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memory latency bound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Memory Bandwidth Bound - we aren’t sending enough data Memory Latency Bound - our data doesn’t arrive quick enough</a:t>
            </a: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26" name="Picture 4">
            <a:extLst>
              <a:ext uri="{FF2B5EF4-FFF2-40B4-BE49-F238E27FC236}">
                <a16:creationId xmlns:a16="http://schemas.microsoft.com/office/drawing/2014/main" id="{F51D5D78-E575-D0D5-1DDB-BF9C7C5211E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70647" y="1"/>
            <a:ext cx="1191793" cy="9523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82B0474-0245-AB69-0D4C-543A7990069A}"/>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687" t="18271" r="5613"/>
          <a:stretch/>
        </p:blipFill>
        <p:spPr bwMode="auto">
          <a:xfrm>
            <a:off x="8170648" y="952359"/>
            <a:ext cx="1249508" cy="58951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D878FE45-32ED-B3FD-164B-D0803BDCE11B}"/>
              </a:ext>
            </a:extLst>
          </p:cNvPr>
          <p:cNvSpPr txBox="1"/>
          <p:nvPr/>
        </p:nvSpPr>
        <p:spPr>
          <a:xfrm>
            <a:off x="8061820" y="-55669"/>
            <a:ext cx="1523400" cy="7626703"/>
          </a:xfrm>
          <a:prstGeom prst="rect">
            <a:avLst/>
          </a:prstGeom>
          <a:noFill/>
        </p:spPr>
        <p:txBody>
          <a:bodyPr wrap="square" rtlCol="0">
            <a:spAutoFit/>
          </a:bodyPr>
          <a:lstStyle/>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Runs into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datasize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cachelinesize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many compulsory hazards on an in order processor. Latency bound.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These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datahazards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can’t be avoided, but we can do: </a:t>
            </a:r>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4.2.5) Asynchronous Processing</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Caches can speculatively load the next cache line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Done by pattern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recog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adj</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cache lines, strides)…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Doesn’t work so well for random mem access.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Software Prefetching:</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provide prefetching hints to the compiler:</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__</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builtin_prefetch</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(&amp;input2[input[i+16].x]) (prefetches values of up to 16 indexes ahead).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 indexes: need a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sweetspot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Should benchmark to find the ideal.</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we’re still memory bound after soft prefetching:</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Cache Size Utilization: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data requested by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instrs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data loaded in cache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increase this changing the data layout in memory. Array of Structs vs Struct of Arrays!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should try our best to read things stored nearby in main memory first, increasing the chance we read things from nearby cache lines.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Dealing with Capacity Misses: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Happens due to cache thrashing – our cache is too small; we end up evicting things that we need later!</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reduce cache thrashing with loop tiling:</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Imagine a simple loop which we multiply numbers from two different arrays together. We can instead work in tile sized chunks (tile is cache line length):</a:t>
            </a: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Not always simple – sometimes we need extra work, not just reordering. Note that code has a typo; the second loop’s var should be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inTileJ</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Radix Sorting: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Produces partitions of the whole, sorts in those partitions by performing a number of partition steps - like quicksort, and merges them at the end. The access pattern of these values is always sequential - one by one - good in cache.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Conclusion: Measures: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bandwidth bound,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inc-rease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cache-line utilization: If latency bound, pre-fetch. If cap bound, reduce footprint/hot dataset.</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4.2.6) False Sharing</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cache coherence across cores we use MESI.</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cache line states: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modif</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exclu</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shared, invalid)</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False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Sharing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slows down perf on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distrib</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caches.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Two cores have a copy of a cache line.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Whenever they modify it, they communicate the change to the other core.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However, we be looking at separate bytes in the cache line, and yet communicating changes the other cores don’t even need.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False Sharing!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Commonly occurs with counter variables.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Fixed by padding cache lines - make sure cores only access their own cache lines - by making variables not TOO close to each other in memory.</a:t>
            </a: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Multicore and Parallelism</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Forms of parallelism:</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Data level: vector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instrs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(MMX SSE, AVX)</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level: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superscaler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out of order processor)</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Task level: (GPUs, P-threads; by programmers)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Parallelism: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Physically doing many tasks at once.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True Concurrency.</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Concurrency: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Executing different tasks in overlapping time periods. Pintos type concurrency.</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One core of execution.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have multiple cores &amp; interleave work, its both</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Amdahl’s Law:</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Speedup(p, s) = 1 / ((1-p) + p/s)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s =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threads, p = parallelisable part of the code, as a decimal proportion.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Increasing cores: better performance; cheaper to run; but there is diminishing returns.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Data </a:t>
            </a:r>
            <a:r>
              <a:rPr lang="en-GB" sz="480" b="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Centers</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 be seen as a computer/system to optimize! Thus, we optimize for Total cost of Ownership. Factors: hardware costs &amp; mean time to failure. Energy consumption, rent, cooling, security.</a:t>
            </a:r>
          </a:p>
          <a:p>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31" name="TextBox 30">
            <a:extLst>
              <a:ext uri="{FF2B5EF4-FFF2-40B4-BE49-F238E27FC236}">
                <a16:creationId xmlns:a16="http://schemas.microsoft.com/office/drawing/2014/main" id="{BD92C0FB-5B37-7EF7-5309-88B6677AD04A}"/>
              </a:ext>
            </a:extLst>
          </p:cNvPr>
          <p:cNvSpPr txBox="1"/>
          <p:nvPr/>
        </p:nvSpPr>
        <p:spPr>
          <a:xfrm>
            <a:off x="9387906" y="-59695"/>
            <a:ext cx="1394784" cy="7405104"/>
          </a:xfrm>
          <a:prstGeom prst="rect">
            <a:avLst/>
          </a:prstGeom>
          <a:noFill/>
        </p:spPr>
        <p:txBody>
          <a:bodyPr wrap="square" rtlCol="0">
            <a:spAutoFit/>
          </a:bodyPr>
          <a:lstStyle/>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5.1) Multithreading</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Threads run concurrently &amp; share memory.</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mapped to separate cores; parallelism.</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5.1.1) Performance Analysis Steps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Start with Sequential Application.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Apply tools for performance analysis: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perf record &lt;program&gt; &lt;arguments&gt;</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perf report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stdio</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-–percent-limit=1</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Use Amdahl’s Law to identify what to parallelize, and then use multiple threads.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Once a function is fully parallelized, rerun the perf analyser.</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Critical Path: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“sequence of tasks deter-mining min time for an application”</a:t>
            </a: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Critical Path of example app:</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Base app: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Removing a():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bc</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After removing b():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Removing c(): a</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profiler however is unaware of critical paths across threads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point here: optimizing a gives us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most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6.5% performance boost, as we have to wait for the thread that goes in b to join as well. We’d have to optimize a AND b, or we could optimize c instead and hit 2 birds.</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5.1.2) Explicit Sharing &amp; Atomics: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Cache Coherency (CC) keeps data in caches consistent across cores. MSI Protocol: Modified, Shared, Invalid. Per cache line state machine.</a:t>
            </a:r>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Data Races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stem from the non atomicity of RW ops, and lack of cache coherency.</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Coherency isn’t enough; we need RMW.</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 provides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atomics!</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have increment, decrement, Compare and Swap, linked-load and linked-store.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CC states: Modified, Shared, Invalid, </a:t>
            </a:r>
            <a:r>
              <a:rPr lang="en-GB" sz="480" b="1" kern="500" spc="-43"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Locked</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CAS(</a:t>
            </a:r>
            <a:r>
              <a:rPr lang="en-GB" sz="480" b="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old_val</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new_val</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Atomically performs:</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if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addr</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old_val</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addr</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new_val</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atomic increment with CAS:</a:t>
            </a:r>
            <a:b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void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atomic_inc</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(uint64_t*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addr</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bool swapped = false;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while (not swapped) {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auto old =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addr</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swapped = CAS(</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addr</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old, old+1);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has:</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atomic_{load, store},</a:t>
            </a:r>
          </a:p>
          <a:p>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atomic_compare_exchange</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_{weak, strong},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atomic_fetch</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_{add, sub, or,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xor</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and},  std::atomic&lt;Type&gt;, std::</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atomic_flag</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5.1.3) Critical Sections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Sections of code in which the operations should be executed atomically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only one thread should be allowed in at once)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use CAS explicitly with a Boolean to check if the CS has been entered, or a lock that’s implemented with CAS to guard critical sections. Lock before and after the CS.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Semaphores (N inside critical sec), Lock / Mutex (1 thread), Condition Vars (one or more threads wait for a condition to be true), Barriers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(wait until N threads are waiting inside barrier, then unlock all).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Shared_Lock</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(aka Read/Write Lock – multiple threads in shared mode, 1 in exclusive mode.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All of them are std::&lt;name of thing&gt;</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5.1.4) Lock Implementations</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User Level Locks:</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#include &lt;atomic&gt; class Lock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private: std::atomic&lt;bool&gt; locked;</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public: Lock() : locked(false)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void lock()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bool expected = false;</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while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locked.compare_exchange</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_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weak(expected, true))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expected = false;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void unlock()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locked.store</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(false);}</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Easy. But we busy wait; expensive. Threads can starve too…</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Kernel Level Locks: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Algorithm</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Make a system call to acquire lock</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Logic is implemented in kernel level, similar to user level. Re-schedule thread if blocked and trying to acquire.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System call to release lock; kernel wakes blocked threads up.</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Observations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Expensive if already released (CAS vs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CAS).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Keeps fairness between threads.</a:t>
            </a:r>
          </a:p>
        </p:txBody>
      </p:sp>
      <p:pic>
        <p:nvPicPr>
          <p:cNvPr id="33" name="Picture 32">
            <a:extLst>
              <a:ext uri="{FF2B5EF4-FFF2-40B4-BE49-F238E27FC236}">
                <a16:creationId xmlns:a16="http://schemas.microsoft.com/office/drawing/2014/main" id="{DCB56238-EAD9-8FA3-5250-390795F0C398}"/>
              </a:ext>
            </a:extLst>
          </p:cNvPr>
          <p:cNvPicPr>
            <a:picLocks noChangeAspect="1"/>
          </p:cNvPicPr>
          <p:nvPr/>
        </p:nvPicPr>
        <p:blipFill>
          <a:blip r:embed="rId15"/>
          <a:stretch>
            <a:fillRect/>
          </a:stretch>
        </p:blipFill>
        <p:spPr>
          <a:xfrm>
            <a:off x="9411046" y="1016001"/>
            <a:ext cx="1280768" cy="244473"/>
          </a:xfrm>
          <a:prstGeom prst="rect">
            <a:avLst/>
          </a:prstGeom>
        </p:spPr>
      </p:pic>
    </p:spTree>
    <p:extLst>
      <p:ext uri="{BB962C8B-B14F-4D97-AF65-F5344CB8AC3E}">
        <p14:creationId xmlns:p14="http://schemas.microsoft.com/office/powerpoint/2010/main" val="214809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EB1EC-E0F0-7815-4D5F-45B5399D2891}"/>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19F10203-5829-B1D0-FC36-8F7045DC74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72" r="30260" b="8807"/>
          <a:stretch/>
        </p:blipFill>
        <p:spPr bwMode="auto">
          <a:xfrm>
            <a:off x="1154113" y="1146961"/>
            <a:ext cx="1823203" cy="5580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C2D15FC-6C7B-9175-A46B-4C120A17BA94}"/>
              </a:ext>
            </a:extLst>
          </p:cNvPr>
          <p:cNvSpPr txBox="1"/>
          <p:nvPr/>
        </p:nvSpPr>
        <p:spPr>
          <a:xfrm>
            <a:off x="-84067" y="-63501"/>
            <a:ext cx="1523400" cy="7552837"/>
          </a:xfrm>
          <a:prstGeom prst="rect">
            <a:avLst/>
          </a:prstGeom>
          <a:noFill/>
        </p:spPr>
        <p:txBody>
          <a:bodyPr wrap="square" rtlCol="0">
            <a:spAutoFit/>
          </a:bodyPr>
          <a:lstStyle/>
          <a:p>
            <a:r>
              <a:rPr lang="en-GB" sz="480" b="1" u="sng"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Futexes</a:t>
            </a:r>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class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futex</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public: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futex</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(uint32_t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init_value</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counter(</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init_value</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void acquire() {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0;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for (;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&lt; 100;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cVal</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counter.load</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if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cVal</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&gt; 0) {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if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counter.cmp_ex_str</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(cVal,cVal-1) {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return;  } } }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int res =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syscall</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SYS_futex</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reinterpret_cast</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&lt;uint32_t*&gt;(&amp;counter),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FUTEX_WAIT, 0,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nullptr</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nullptr</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0);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if (res != 0) exit(res);  }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void release() {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counter++;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int res =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syscall</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SYS_futex</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reinterpret_cast</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&lt;uint32_t*&gt;(&amp;counter),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FUTEX_WAKE, 1,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nullptr</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nullptr</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0);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if (res != 0) exit(res);  }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private: std::atomic&lt;uint32_t&gt; counter;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Best of both worlds!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False sharing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 be found on perf: HITM metric.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had a miss when we should’ve had a hit).We get the address where this happened with perf c2c which tells us where to optimize.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Fix with padding or mem alignment of structs, etc.</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5.1.5) Thread and Task Management Models: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Single server generating &amp; processing job bursts.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Simple, efficient, but no parallelism.</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Dispatch a new thread per job</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Simplest parallel approach but inefficient if #threads &gt; #cores, especially with locks.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Threads for batched instruction processing using a </a:t>
            </a:r>
            <a:r>
              <a:rPr lang="en-GB" sz="480" b="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threadpool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Each batch runs in parallel. Efficient, unless we have task imbalance (some threads get way more work than others).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Work Stealing </a:t>
            </a:r>
            <a:r>
              <a:rPr lang="en-GB" sz="480" b="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Threadpools</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(Consumers):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have a shared job queue that the server adds to as it receives requests. Consumers pull from this queue. This is optimal consumer balancing, but we can have contention on the queue.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Streaming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Pipeline with concurrent stages: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have a thread per function (task queued as input; the thread processes this; and then enqueues a task with the output for the next stage)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Very similar to hardware pipelining!</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Good for locality of code, and temporary data,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bad locality for input/output data, and we have event-driven per function threads.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Analysing/</a:t>
            </a:r>
            <a:r>
              <a:rPr lang="en-GB" sz="480" b="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Optim</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Perf of Streaming Systems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detect issues by comparing throughput to a threshold we expect to be above.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check for bottlenecks by examining which queues have lots of items in them.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 queue is always empty, maybe we have too many per function threads.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Slow stage, increase per function threads.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too many idle threads, decrease threads.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need to make stages equally costly.</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SEDA:</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queues, modular stages,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pools per stage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Staged Event Driven Architecture</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Designed for mass concurrency and dynamic ctrl.</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Bottleneck are explicit, fails on full queue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Observable load: can peek at all queue lengths and contents. Can react to load by adding / removing threads, batching queues, queue length..</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Very flexible for tuning, used in practice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Stages across threads hurts performance; communication required vs cache locality</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5.2) Multiprocessing</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Scalable Distributed Pipelines use processes for their concurrency; deployed across machines. IPC happens across the network.</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Need to min comm overheads; max resource util:</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Without shared mem, communication is harder:</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overheads: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scheduling,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memcpy</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programmability: passing complex data hard: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need to serialize and deserialize…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 perfect solution: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Explicit Shared Memory: has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futex</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 need for copying; but no std comm interface (local only)</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Sockets: Immediate copies, but requires network stack processing, even locally</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Pipes: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Imm</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copies, same R/W interface; only local</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Tools, Patterns &amp; Algorithms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Correctness: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-GCC –Wall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Werror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memcheck</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valgrind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&lt;program&gt;); -GCC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fsanitize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=address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(ASAN)</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race detection: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valgrind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–tool=</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helgrind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&lt;program&gt;,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tsan</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too.</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Performance: Basic Counting: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perf stat &lt;program&gt;,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Profiling: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perf record program… + perf report,  with the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callgraph</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add –g after record/report. Perf list: (lists all hardware and software counters); perf help.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coz: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 give optimization hints on parallel programs. Works by injecting time delays to make it as if everything else is faster, and sees the result of the “speedup”. Not particularly reliable.</a:t>
            </a:r>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2" name="TextBox 1">
            <a:extLst>
              <a:ext uri="{FF2B5EF4-FFF2-40B4-BE49-F238E27FC236}">
                <a16:creationId xmlns:a16="http://schemas.microsoft.com/office/drawing/2014/main" id="{025F6E3D-4E9B-7988-A713-20E6677C8775}"/>
              </a:ext>
            </a:extLst>
          </p:cNvPr>
          <p:cNvSpPr txBox="1"/>
          <p:nvPr/>
        </p:nvSpPr>
        <p:spPr>
          <a:xfrm>
            <a:off x="1253663" y="-63501"/>
            <a:ext cx="1523400" cy="8069901"/>
          </a:xfrm>
          <a:prstGeom prst="rect">
            <a:avLst/>
          </a:prstGeom>
          <a:noFill/>
        </p:spPr>
        <p:txBody>
          <a:bodyPr wrap="square" rtlCol="0">
            <a:spAutoFit/>
          </a:bodyPr>
          <a:lstStyle/>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Higher Scale Memory Allocations: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Default malloc doesn’t scale with threads.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need to use global structures to track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/free. But they suffer contention across threads.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better solutions are hierarchical and batched.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behave the same globally, but per thread we • maintain a local cache, and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/free in batches.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Examples: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Tcmalloc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Jemalloc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Patterns: RAII!!</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add cleanup code to destructors; like closing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fds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simplify locks/scoped locks with RAII:</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Algorithms: Non-blocking:</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Non-blocking algos use RMW; very complex. We don’t suspend any threads.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Non-block lock free: system always makes prog</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NB wait free: All threads always make progress</a:t>
            </a: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runs into the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ABA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problem - thread A goes into pop, thread B goes into pop twice and then pushes, and thread A sees the same value as before at the CAS - and assumes that the state was the same when it wasn’t actually…</a:t>
            </a: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solutions: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intermediate nodes (expensive): std::</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shared_ptr</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tagged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ptrs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wrap around: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128 bit CAS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Data reclamation (read-copy-update atomic)</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 System Interfaces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Cost calculated on time in a system, and energy.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Von Neumann Bottleneck - fetching operands is actually more costly than computing them, and yet communication is essential for compute.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Everything is a trade off; perf, cost, productivity.</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Keys to an Efficient System:</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Abstract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complexity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fds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vs device drivers) to make programming with your system quicker</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Multiplex</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don’t keep around unused hardware; it’s a waste of money and energy.</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Caching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Storage costs increase with perf.</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Avoid Communication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possible.</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7.1) OS Interfaces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Abstraction is everywhere: CPU/threads -&gt; sched; Mem/</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VMem</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-&gt;Paging; Security/Privilege -&gt;</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Syscalls</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Protected objects are implemented inside the kernel; accesses like sockets, files, mem allocation.</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7.1.1) The Anatomy and Cost of System Calls: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Anatomy:</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store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args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regs; 2) do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(enter kernel mode) 3) Sanitize environment 4) save state 5) execute handler 6) restore state 7) system return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reenter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user mode)</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Cost: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step 2, 3, 4, 6 &amp; 7 are all expensive due to added code and flushing the pipeline compared to a typical function call: • Empty function: 5.5±0.04ns • Empty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62.07±0.11ns • Overhead: 11x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About 4x DRAM accesses</a:t>
            </a:r>
          </a:p>
          <a:p>
            <a:r>
              <a:rPr lang="en-GB" sz="480" b="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Unikernel</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&amp; Library OS: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has a simple OS kernel as a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library</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an app. Adaptable to app needs,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micro&amp;exokernels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eliminates app./</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libOS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privilege separation (hence no need for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LKL,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OSv</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Run as process, container or VM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unikernel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Resolve privilege by making just use Function Calls isolating each process with a copy of the OS in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user mode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(rather than running one OS in Kernel).</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still need a real OS on the hardware for communication, but we rely on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much less</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7.1.2) Caching and Storage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Fast storage is very expensive. Limit the size of it, and use caching, in hardware and software.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Cache misses require expensive (time, energy) copy op. Reduce misses (predict patterns)</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7.1.3) Copying &amp; IPC</a:t>
            </a:r>
            <a:b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Buffered IPC: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have a buffer in the kernel which we send/write and read from either end. A process writes to the kernel; and another asks it for data.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Asynch</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Non Blocking. 2 Copies of Data.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 Buffered: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process tells the kernel it wants to communicate &amp; gets blocked until another tells it wants to read. We directly write from one process to the other end. Blocking but 1 copy of data.</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7.2) CPU Interfaces 7.2.1) ISAs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Contract between the software and hardware.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ISA defines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tradeoffs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security vs perf (privilege), complexity vs perf (intel vs arm mem consistency),</a:t>
            </a:r>
          </a:p>
          <a:p>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adapatability</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vs perf (specialised HW v volume cost)</a:t>
            </a: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1028" name="Picture 4">
            <a:extLst>
              <a:ext uri="{FF2B5EF4-FFF2-40B4-BE49-F238E27FC236}">
                <a16:creationId xmlns:a16="http://schemas.microsoft.com/office/drawing/2014/main" id="{7D829E4E-5933-DB1D-1BFA-3294387BB2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730" y="2121536"/>
            <a:ext cx="994657" cy="7939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207276-F4AC-CFB8-7144-FE9E3F3667EB}"/>
              </a:ext>
            </a:extLst>
          </p:cNvPr>
          <p:cNvSpPr txBox="1"/>
          <p:nvPr/>
        </p:nvSpPr>
        <p:spPr>
          <a:xfrm>
            <a:off x="2615896" y="-63501"/>
            <a:ext cx="1523400" cy="7552837"/>
          </a:xfrm>
          <a:prstGeom prst="rect">
            <a:avLst/>
          </a:prstGeom>
          <a:noFill/>
        </p:spPr>
        <p:txBody>
          <a:bodyPr wrap="square" rtlCol="0">
            <a:spAutoFit/>
          </a:bodyPr>
          <a:lstStyle/>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ISAs are an abstraction that hide microarchitecture, but architecture aware opts remove the abstraction</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7.2.2) Caching in the CPU</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CPUs are riddled with cache (L1/L2/L3, TLB (mappings from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vaddr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paddr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PWC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Caches exploit spatial &amp; temporal locality.</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ISA is extended to control &amp; flush entries; CC.</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Software needs to be optimized for cache hits.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Partial Walk Caches: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cache partial PT traversals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up to a specific level (prefixes of our path), we update it as we walk the PT. Speeds up page access. The TLB stores the longest prefix match, and if it doesn’t hit we check the smaller prefixes of different granularities (PWC1: prefix size 1; PWC2..)</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check TLB&amp;PWCs at the same time, which reduces our memory accesses.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Exploits locality at multiple granularities, we know addresses in the same GB for example will have a similar mem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many of the first bits.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updating TLBs; we need consistency across many cores:</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need to update on page downgrade (turning a page from RW to Read Only), or removing a page.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don’t need an update when bringing into memory; other cores will page fault &amp; simply fetch.</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TLB shootdown: upon downgrade; flush pipeline, save context, calculate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victim set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other cores with the page), notify them, then invalidate TLB, wait for the other cores to do so too, and then restore context, flush pipeline, resume.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Solutions: Avoid downgrades /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asynch</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downgrade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Add more hardware for comm.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Intel RAR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CPU Access to Memory:</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bus connects all memory and CPUs. Problems: Signal Prop time, Protocol overheads, congestion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 Uniform Memory Access (AKA due to propagation time, accessing some memory is quicker for some cores than other cores).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NUMA node: a CPU &amp; close memory connection w/ controllers. Memory closer to CPU quicker:</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Locality is essential: </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taskset,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set_mempolicy</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pthread_setaffinity_np</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7.2.3) Machine Virtualization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Used a lot in cloud/enterprise systems, by reducing cost by consolidating into 1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phys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machine, and is more secure than containers &amp; processes.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Exceptions are very expensive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lots of code to switch between guest/host, and need save many and restore many registers.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Hypercalls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trapped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instrs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(cupid,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rdtsc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trapp</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 interrupts cause it.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Anatomy of a VM exit: same as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but we have a trapped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start, and then resume VM at end. Enter &amp; leave guest user/host kernel mode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speed things up</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since every privilege transition is a context switch, keep multiple execution contexts (&amp; switch between; SMT). Extend SMT to separate VMT/hypervisor contexts.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Memory Translation is expensive in VMs: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VMs typically use nested page tables – PT traversal goes from 4x to 24x memory accesses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Solutions – Let Hypervisor manage PTs (shadow paging); avoid PT changes. Use expensive VM-exits to manage guest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PTs.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 guest and host 6x PWCs.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AKA, use lots of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energy&amp;hardware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speed. </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7.3) IO Interfaces 7.3.1) Device as Memory</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Using MMIO, devices are accessed as if they’re just memory. We give the device range of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p_addrs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 boot. Corresponds to multiple PCIe BARs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Every address is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routed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machine: we distinguish between Host Mem and device BARs.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split mem between host mem and MMIO. We use Memory Controllers and IO controllers for this.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Circular queues of fixed size (set on boot) as a producer / consumer queue (CPU pushes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reqs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IO dev consumes to respond) buffers (host memory).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the device, BAR to check/configure queue changes (MMIO) by storing the head/tail of that devices work queue.</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7.3.2) Device Interconnect</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CPU-to-Device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generic interconnect.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Connects all devices and CPUs. Has usual issues: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Signal propagation &amp; Protocol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ovrhds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&amp; Congestion • Locality is key.</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PCIe. • About 1 µsec round-trip latency.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MMIO and interrupts as messages.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Placement/routing is key • Remote access bad (delay, bandwidth, congestion)</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Device-to-Memory:</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Has usual &amp; locality issues.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Same locality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solns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before: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set_mempolicy</a:t>
            </a:r>
            <a:endPar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endParaRP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Multi-homed Devices: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connect the same device to many PCIe ports. Assign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specific PCIe ports. Device local to many NUMA nodes. Expensive</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7.3.3) Device and Driver Models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Interrupt-driven model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MMIO writes to program device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Device reads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req</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buffer(s) / writes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resp</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buffer(s)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Wait for interrupt 4. MMIO reads to check result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Polling model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MMIO writes to prog device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Device reads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req</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buffer(s) / writes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resp</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buffer(s) 3. Poll for result using MMIO reads </a:t>
            </a:r>
          </a:p>
          <a:p>
            <a:r>
              <a:rPr lang="en-GB" sz="48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Faster than interrupt if polling time is short </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9" name="TextBox 8">
            <a:extLst>
              <a:ext uri="{FF2B5EF4-FFF2-40B4-BE49-F238E27FC236}">
                <a16:creationId xmlns:a16="http://schemas.microsoft.com/office/drawing/2014/main" id="{606716B4-CF33-A514-6DF4-93EDF8A95545}"/>
              </a:ext>
            </a:extLst>
          </p:cNvPr>
          <p:cNvSpPr txBox="1"/>
          <p:nvPr/>
        </p:nvSpPr>
        <p:spPr>
          <a:xfrm>
            <a:off x="3953626" y="-65638"/>
            <a:ext cx="1523400" cy="7626703"/>
          </a:xfrm>
          <a:prstGeom prst="rect">
            <a:avLst/>
          </a:prstGeom>
          <a:noFill/>
        </p:spPr>
        <p:txBody>
          <a:bodyPr wrap="square" rtlCol="0">
            <a:spAutoFit/>
          </a:bodyPr>
          <a:lstStyle/>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Hybrid model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Keep track of inter-arrival and polling latency over time – Dynamically switch between modes – Example: Linux NAPI (interrupt or polling for network devices, based on load).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newer models, the biggest issue is the interconnect overheads. It’s just too slow! Solution: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Add cache coherency to device interconnect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CPU polling loop stays in local cache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Device invalidates polled line to announce,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when a network packet arrives.</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7.3.4) Device Virtualization Models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Trap and emulate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Hvisor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unmaps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devic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BARs to trap MMIO accesses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Hypervisor emulates device op on every trap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Very expensive to access virtualized devices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Trivial VM-exit is 450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nsec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Every operation is a few MMIO accesses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Para-virtualized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Map shared memory between VM and hypervisor • A single trapped MMIO access to signal new operations (doorbell)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Passthrough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Map device BARs into the VM + configure IOMMU to translate guest PAs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IOMMU/IOTLB translates accesses from devices (similar to MMU/TLB for CPUs)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Device sharing needs new hardware support (“virtual device functions”)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device needs one set of BARs and “device state” for each guest VM</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7.4) OS </a:t>
            </a:r>
            <a:r>
              <a:rPr lang="en-GB" sz="480" b="1" u="sng"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Lvl</a:t>
            </a:r>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IO Interfaces: Blocking Interfaces: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Traditional POSIX calls: Pipes, Unix domain sockets, network sockets, open, close, read, write.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Simple to understand; expensive. Rely on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syscalls</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7.4.1) Non Blocking Interfaces: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Avoids the overheads from context switching (destroys cache) &amp; long data copying (destroys too)</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Asynchronous: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dispatch the operation in the background; the kernel signals when it’s done.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Designed for storage IO.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submit list of ops: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io_submit</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aio_context_t</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ctx_id</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long nr, struct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iocb</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iocbpp</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Wait for events to complete: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io_getevents</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aio_context</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ctx_id</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long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min_nr</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long nr, struct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io_event</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*events, struct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timespec</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*timeout)</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Event Based: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only do the operation when it won’t block. Designed for network IO, easy to understand.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Express interest and availability of operations:</a:t>
            </a:r>
          </a:p>
          <a:p>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read from fd1, write from fd2. We do something else then poll for available ops (events); and operate on an FD if told it won’t block.</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Add </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fd</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operation}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into polling set – operation can be read, write, etc…: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epoll_ctl</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(int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epfd</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int op, int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fd</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struct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epoll_event</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*event)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Wait for </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fd</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operation}</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polling set to bee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rdy</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epoll_wait</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(int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epfd</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struct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epoll_event</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*events, int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maxevents</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int timeout) </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Must use non-blocking I/O on file descriptors –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fcntl</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fd</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F_SETFL,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fcntl</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fd</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F_GETFL, 0)| O_NONBLOCK.</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while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missing_read</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auto n = read(</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fd</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if (n&lt;0 and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errno</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==EWOULDBLOCK) {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epoll_ctl</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fd</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need_read</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break;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missing_read</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n;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Linux began with select() and poll() but had the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Thundering Herd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problem; when an event is available the kernel wakes multiple threads but only 1 actually does it. This spikes CPU usage for just one useful op.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epoll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solves it with a single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epoll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channel; multiple channels with EPOLLEXCLUSIVE (put the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 multiple channels).</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7.4.2)Direct Device Assignment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Doing IO thru OS is performance expensive.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(switching on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data copies, its general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purp</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Device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passthrough</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user mode apps faster:</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Application does MMIO directly to virtual functions.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potentially no copies (app sets up receive buffers before hand)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use ad-hoc libraries and protocols.</a:t>
            </a:r>
          </a:p>
          <a:p>
            <a:r>
              <a:rPr lang="en-GB" sz="480" b="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IO_uring</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hybrid between doing stuff through kernel and in user mode, covers storage &amp; network</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wrap many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make them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asynch</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Req</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resp</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queue shared between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user&amp;kernel</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App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manips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queue in user mode. App notifies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kernel that new ops are in the queue (doorbell)</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Performance improvements when the app:</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polls for results -&gt; less context switches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pushes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req</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batches -&gt; less contention &amp;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syscalls</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uses kernel thread to poll doorbell; no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syscalls</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pre-registers receive buffers -&gt; zero cop</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Kernel puts data in free user buff; signal w/</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uring</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App directly accesses buffer with received data</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 System Programming Models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Once again Performance vs Productivity trade off: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Concurrency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DDA improves performance, but has overheads and is difficult to work with.</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think about servers, distributed systems and large-scale compute / cloud; usual for this module</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8.1) One Thread Per Task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Typical of old network servers. Easy to program and understand.</a:t>
            </a:r>
          </a:p>
        </p:txBody>
      </p:sp>
      <p:sp>
        <p:nvSpPr>
          <p:cNvPr id="10" name="TextBox 9">
            <a:extLst>
              <a:ext uri="{FF2B5EF4-FFF2-40B4-BE49-F238E27FC236}">
                <a16:creationId xmlns:a16="http://schemas.microsoft.com/office/drawing/2014/main" id="{3D68080E-EE33-EA45-D49A-2BF4CAB9E37E}"/>
              </a:ext>
            </a:extLst>
          </p:cNvPr>
          <p:cNvSpPr txBox="1"/>
          <p:nvPr/>
        </p:nvSpPr>
        <p:spPr>
          <a:xfrm>
            <a:off x="5291356" y="-72223"/>
            <a:ext cx="1523400" cy="7620548"/>
          </a:xfrm>
          <a:prstGeom prst="rect">
            <a:avLst/>
          </a:prstGeom>
          <a:noFill/>
        </p:spPr>
        <p:txBody>
          <a:bodyPr wrap="square" rtlCol="0">
            <a:spAutoFit/>
          </a:bodyPr>
          <a:lstStyle/>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Typical Sequence of Operations: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Main thread listens for new connections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Main thread accepts new connection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Main thread creates a thread for that connection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New thread does the blocking operations; read/write network request, read/write from disk.</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Scales poorly; thread creation is expensive (time &amp; memory). Thread are c-</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switchd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2x when blocking</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8.2) Pre-allocated Worker Pools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Avoids cost of on-demand thread creation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 clients processed if workers are blocked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Still has context switching overheads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Typical Sequence of Operations: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Same as above, but we allocate a free thread from the pool for the connection, and then release it back into the pool when the connection terminates.</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8.3) Event Based – used for I/O </a:t>
            </a:r>
            <a:r>
              <a:rPr lang="en-GB" sz="480" b="1" u="sng"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Hvy</a:t>
            </a:r>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Servers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 events to concurrently handle multiple ops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Pre-allocate and pin one thread per core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 non-blocking I/O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Keep a “state machine” for each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concurr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context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Observations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 thread scheduling: one thread per core, minimal memory usage: state machine is much smaller than a thread, </a:t>
            </a:r>
            <a:r>
              <a:rPr lang="en-GB" sz="480" kern="500" spc="-43"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very complicated to program: logic broken into myriad of small </a:t>
            </a:r>
            <a:r>
              <a:rPr lang="en-GB" sz="480" kern="500" spc="-43"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sequens</a:t>
            </a:r>
            <a:r>
              <a:rPr lang="en-GB" sz="480" kern="500" spc="-43"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Linux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epoll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Meta’s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Memcached Servers: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In-mem k/v store • Can handle thousands of clients • Only does network I/O. Uses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small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456B on heap State Machine: </a:t>
            </a:r>
            <a:r>
              <a:rPr lang="en-GB" sz="48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accept, read, compute, write, read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Observations: </a:t>
            </a:r>
            <a:r>
              <a:rPr lang="en-GB" sz="480" kern="500" spc="-43"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Calls to read/write incur copies. Bad locality at high load (application and network stack data and locks go across cores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IX: Another Example: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Unikernel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-type design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Shared-nothing architecture: Per-core data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strctrs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NIC queue. NIC steers (by hashing on data) packets to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therefore cores). No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lck</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contenti</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End-to-end processing: maximizes cache locality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Minimum system overheads – VM with NIC passthrough, zero copy: NIC writes into user buffers, adaptive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batching that trades-off latency vs. throughput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Observations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excellent throughput &amp; latency on simple cases. </a:t>
            </a:r>
            <a:r>
              <a:rPr lang="en-GB" sz="480" kern="500" spc="-43"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Bad latency on more complex cases.</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8.4) Language and Runtime Support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can’t have both performance and productivity.</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But languages and runtime can abstract and simplify concurrency.</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Callback Based I/O:</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Non-blocking logic on main thread: busy with predictably short operations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IO (longer tasks) handed off to worker thread pool</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Typical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seq</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Receive and process request – 2) Push I/O request to worker queue with associated callback 3) Worker pops I/O request 4) Worker pushes response when done 5) Main thread pops any response and executes associated callback</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Promises and Futures: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async prod/consumer API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Producer – Start producer: </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std::async(…) – std::promise&lt;Type&gt;::</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set_value</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std::promise&lt;Type&gt;::</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set_exception</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Asynchronous consumer – Wait for result: </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std::future&lt;Type&gt;::get().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Execute code when future is ready </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std::future&lt;Type&gt;::then(…)</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Coroutines: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Cooperative, non-</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preemptive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concurrency on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single thread.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Single-thread concurrency</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multiple asynchronous tasks on a thread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Cooperative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language defines task boundaries and scheduling points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a:t>
            </a:r>
            <a:r>
              <a:rPr lang="en-GB" sz="480" b="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preemptive</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task runs until it calls task scheduler (cooperates)</a:t>
            </a:r>
          </a:p>
          <a:p>
            <a:r>
              <a:rPr lang="en-GB" sz="480" i="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co_await</a:t>
            </a:r>
            <a:r>
              <a:rPr lang="en-GB" sz="48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i="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co_yield</a:t>
            </a:r>
            <a:r>
              <a:rPr lang="en-GB" sz="48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i="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co_return</a:t>
            </a:r>
            <a:endParaRPr lang="en-GB" sz="48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Reads like sequential code:</a:t>
            </a: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Stops us waiting for I/O. </a:t>
            </a:r>
            <a:r>
              <a:rPr lang="en-GB" sz="45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Concurrency; </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 Parallelism</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 Scale Out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 far we’ve scaled up. But past a point that gets too expensive; scale out into many machines. Cloud!</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9.1) Metrics, SLOs and Important Metrics: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Tenant cares about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Service Level Objectives (SLOs):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application latency, throughput, etc…</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Performance per dollar is important.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Operator cares about SLAs; and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infrastruct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cost</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Defining SLOs: </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Set target metrics and their performance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Example: correl. b/w revenue &amp; end-end latency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Study structure and perf of the app’s critical path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Derive metric SLO for every component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Deathstar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Media server they identified the two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critical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components;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 that. Best perf /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our SLOs we should define our absolute worse case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latency 500ms; even though average is; for example 300ms); because even infrequent worst case overheads are commonly encountered when systems are in mass use! A google query might contact 1000 servers!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Thus select SLOs based on percentiles and num. servers used. Use Binomial Dist.</a:t>
            </a:r>
          </a:p>
          <a:p>
            <a:endParaRPr lang="en-GB" sz="47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14" name="Picture 13">
            <a:extLst>
              <a:ext uri="{FF2B5EF4-FFF2-40B4-BE49-F238E27FC236}">
                <a16:creationId xmlns:a16="http://schemas.microsoft.com/office/drawing/2014/main" id="{77689565-1324-2797-EDC1-FCBF8E922459}"/>
              </a:ext>
            </a:extLst>
          </p:cNvPr>
          <p:cNvPicPr>
            <a:picLocks noChangeAspect="1"/>
          </p:cNvPicPr>
          <p:nvPr/>
        </p:nvPicPr>
        <p:blipFill>
          <a:blip r:embed="rId4"/>
          <a:stretch>
            <a:fillRect/>
          </a:stretch>
        </p:blipFill>
        <p:spPr>
          <a:xfrm>
            <a:off x="5381908" y="5403999"/>
            <a:ext cx="1247178" cy="224730"/>
          </a:xfrm>
          <a:prstGeom prst="rect">
            <a:avLst/>
          </a:prstGeom>
        </p:spPr>
      </p:pic>
      <p:sp>
        <p:nvSpPr>
          <p:cNvPr id="15" name="TextBox 14">
            <a:extLst>
              <a:ext uri="{FF2B5EF4-FFF2-40B4-BE49-F238E27FC236}">
                <a16:creationId xmlns:a16="http://schemas.microsoft.com/office/drawing/2014/main" id="{ACCBDE38-E546-08EE-D1E8-1B297056F3ED}"/>
              </a:ext>
            </a:extLst>
          </p:cNvPr>
          <p:cNvSpPr txBox="1"/>
          <p:nvPr/>
        </p:nvSpPr>
        <p:spPr>
          <a:xfrm>
            <a:off x="8014300" y="-72223"/>
            <a:ext cx="1523400" cy="166199"/>
          </a:xfrm>
          <a:prstGeom prst="rect">
            <a:avLst/>
          </a:prstGeom>
          <a:noFill/>
        </p:spPr>
        <p:txBody>
          <a:bodyPr wrap="square" rtlCol="0">
            <a:spAutoFit/>
          </a:bodyPr>
          <a:lstStyle/>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3" name="TextBox 2">
            <a:extLst>
              <a:ext uri="{FF2B5EF4-FFF2-40B4-BE49-F238E27FC236}">
                <a16:creationId xmlns:a16="http://schemas.microsoft.com/office/drawing/2014/main" id="{048C485E-64E2-397D-0BF9-AA5F28D2DBDD}"/>
              </a:ext>
            </a:extLst>
          </p:cNvPr>
          <p:cNvSpPr txBox="1"/>
          <p:nvPr/>
        </p:nvSpPr>
        <p:spPr>
          <a:xfrm>
            <a:off x="6669295" y="-65638"/>
            <a:ext cx="1523400" cy="7769819"/>
          </a:xfrm>
          <a:prstGeom prst="rect">
            <a:avLst/>
          </a:prstGeom>
          <a:noFill/>
        </p:spPr>
        <p:txBody>
          <a:bodyPr wrap="square" rtlCol="0">
            <a:spAutoFit/>
          </a:bodyPr>
          <a:lstStyle/>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Energy Proportionality:</a:t>
            </a:r>
            <a:r>
              <a:rPr lang="en-GB" sz="480"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energy has a very high minimum cost (keeping things on). Not linear. Best usage is when hardware is off; or at max util.</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Utilization and SLOs: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max util: increase app load; co-locate apps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reduces cost (</a:t>
            </a:r>
            <a:r>
              <a:rPr lang="en-GB" sz="480" kern="500" spc="-43"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purchase+energy</a:t>
            </a:r>
            <a:r>
              <a:rPr lang="en-GB" sz="480" kern="500" spc="-43"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but can easily violate SLO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utilisation increases we get huge performance degradation: no leeway to hide hiccups (e.g., cache miss, interrupt, …) &amp; performance interference</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Going from SLOs to SLAs: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SLOs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derived from app arch &amp; business model.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SLAs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a contract from tenant to operator. Better margins mean app is more reliable and simple, but means the tenant pay more. They’re coupled with the tenant and operator’s business model.</a:t>
            </a:r>
          </a:p>
          <a:p>
            <a:r>
              <a:rPr lang="en-GB" sz="480" b="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Asynchronicity</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Many components comm over network. Need to optimize CPU perf, sys interfaces and comm (no blocking of threads waiting for comm). Scale out aims to do this in a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distrib</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system</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Elasticity</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Load varies all the time. We need elastic sys that can adapt to change: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add/re CPUs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load (allows operator to lease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hware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elsewhere)</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9.2) Building Scale-out Architectures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The simplest recipe to scale out: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Break app into concurrent components.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Define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asynch</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communication APIs and protocols.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Deploy on different nodes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Elastically deploy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vari</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processes for components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Handle failures; monitor &amp; restart dead processes</a:t>
            </a:r>
          </a:p>
          <a:p>
            <a:r>
              <a:rPr lang="en-GB" sz="48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Simple -&gt; high productivity; poor perf!</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Self Managed: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Positives of consolidation (cost), negs of self-manage (monitoring,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maint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schedu</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Micro-services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Apps made of micro-services: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One service / program for each small task</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Incr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capacity by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incr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service instances (processes)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Connect everything through the network</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UNIX ethos on the cloud: each instance is on a diff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vm</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u_auth</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file name lookup, cache…</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System Perspective: </a:t>
            </a:r>
            <a:r>
              <a:rPr lang="en-GB" sz="480" kern="500" spc="-43"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Good app architecture; as  very modular and services evolve independently</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System management is complex; VMs are expensive (long boot time; duplicate mem), monitoring, VM image distribution, life-cycles…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Containers vs VMs: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Isolate tenants w VMs;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isol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services w containers</a:t>
            </a:r>
          </a:p>
          <a:p>
            <a:r>
              <a:rPr lang="en-GB" sz="480" b="1" kern="500" spc="-43"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Containers cheaper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setup&amp;boot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less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duplic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a:t>
            </a:r>
          </a:p>
          <a:p>
            <a:r>
              <a:rPr lang="en-GB" sz="480" b="1" kern="500" spc="-43"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Kubernetes manages containers on VMs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Serverless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Tenant declares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what to run: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Microservice is executed on certain events: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certain files are written/net addresses accessed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Simpler to manage; pay per use (sub-second)</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operator handles how to run it: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Abstract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m-s instance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IP+port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REST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endp</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Load-balance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between micro-service instances </a:t>
            </a:r>
          </a:p>
          <a:p>
            <a:r>
              <a:rPr lang="en-GB" sz="47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7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Auto-scale</a:t>
            </a:r>
            <a:r>
              <a:rPr lang="en-GB" sz="47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(start/stop) m-s </a:t>
            </a:r>
            <a:r>
              <a:rPr lang="en-GB" sz="47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instncs</a:t>
            </a:r>
            <a:r>
              <a:rPr lang="en-GB" sz="47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based on load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Kubernetes auto-scaling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Helps build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elastic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apps.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Tenant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describes what they want: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type: Resource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Operator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monitor, load-balance, </a:t>
            </a:r>
            <a:r>
              <a:rPr lang="en-GB" sz="480" kern="500" spc="-43"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name: </a:t>
            </a:r>
            <a:r>
              <a:rPr lang="en-GB" sz="480" kern="500" spc="-43"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cpu</a:t>
            </a:r>
            <a:r>
              <a:rPr lang="en-GB" sz="480" kern="500" spc="-43"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life-cycle service instances</a:t>
            </a:r>
            <a:endParaRPr lang="en-GB" sz="480" kern="500" spc="-43"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target: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Example: HTTP request   </a:t>
            </a:r>
          </a:p>
          <a:p>
            <a:r>
              <a:rPr lang="en-GB" sz="480" kern="500" spc="-43"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type: Utilization 	                </a:t>
            </a:r>
          </a:p>
          <a:p>
            <a:r>
              <a:rPr lang="en-GB" sz="480" kern="500" spc="-43"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averageUtilization</a:t>
            </a:r>
            <a:r>
              <a:rPr lang="en-GB" sz="480" kern="500" spc="-43"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60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System Perspective:</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Simple for tenant: they just declare the service within a container image.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Operator manages per tenant VMs &amp; per service containers. They provide the service runtime and monitor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reqs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manage instances according to load.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Dispatch to hot instances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Standing Problem:</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Starting and stopping serverless instances is expensive: container creation expensive (OS-level virtualization; must setup name spaces for the file sys, setup users, PIDs, network…). Boot takes time.</a:t>
            </a:r>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Function-as-a-service (</a:t>
            </a:r>
            <a:r>
              <a:rPr lang="en-GB" sz="480" b="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FaaS</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Decouples tenant logic from service!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Tenant only provides business logic, and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trigger:</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stateless function. SLA usually says function can be killed after some time:100ms-&gt;~4s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Operator provides and manages the rest: VMs, Containers and Runtime.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Tenants use separate VMs for security. One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container+runtime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per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reproducibility.</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45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 of pre-def runtime w/versions (python3, NodeJS)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System Perspective: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Very limited set of VM/container/runtime configs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Provided by the operator → deep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integr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ecosys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Easier to predict, prefetch, and reuse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Tenant can be bound to reused inst. at runtime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Ongoing research to speed up instantiations and understanding relationships. Privacy perf trade.</a:t>
            </a:r>
          </a:p>
          <a:p>
            <a:r>
              <a:rPr lang="en-GB" sz="46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Cutting Edge Methods for Serverless Boot Time: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Serverless instance classes, on temporal locality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instance is actively used, not a problem </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Warm</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exists on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not been recently used –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Cold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 such serverless instance on the system  Prefetch I-cache and TLB entries from memory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Excellent for warm starts (speedup: 1.2x)  Prefetch image contents from storage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Excellent for cold starts (large speedup: 3.7x) – </a:t>
            </a:r>
          </a:p>
        </p:txBody>
      </p:sp>
      <p:sp>
        <p:nvSpPr>
          <p:cNvPr id="6" name="TextBox 5">
            <a:extLst>
              <a:ext uri="{FF2B5EF4-FFF2-40B4-BE49-F238E27FC236}">
                <a16:creationId xmlns:a16="http://schemas.microsoft.com/office/drawing/2014/main" id="{E7E5386D-F7A0-8926-D23E-436C92ACB0F2}"/>
              </a:ext>
            </a:extLst>
          </p:cNvPr>
          <p:cNvSpPr txBox="1"/>
          <p:nvPr/>
        </p:nvSpPr>
        <p:spPr>
          <a:xfrm>
            <a:off x="7999778" y="-58210"/>
            <a:ext cx="1523400" cy="7848302"/>
          </a:xfrm>
          <a:prstGeom prst="rect">
            <a:avLst/>
          </a:prstGeom>
          <a:noFill/>
        </p:spPr>
        <p:txBody>
          <a:bodyPr wrap="square" rtlCol="0">
            <a:spAutoFit/>
          </a:bodyPr>
          <a:lstStyle/>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9.3) Communication Mechanisms: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 Application to Network transport, need define: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Message Semantics (retrieve image)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Application API (bitstream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get_image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(name))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Transport Protocol (TCP/IP)</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msg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format (struct get {int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size;char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name;};)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Produce code to go b/w app API and transport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Need to consider low-level raw bit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manip</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code, encryption compression. Canned solutions exist.</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Web Based Technologies: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HTTP REST + JSON most common: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REST: representational state transfer. Self describes resources and operations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It’s a Server API on top of HTTP. Text based (easy debug), lots of frameworks (Rails, Flask).</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Defines loose principles: HTTP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cmds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paths associated with server ops (get users: “GET /users”) Headers for caching, statelessness, layering.</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Remote Procedure Calls: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Server API defined as Function Calls.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be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asynch</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Binary based; more efficient to transfer and compress. Frameworks: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gRPC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Easy to use model. Framework actually does the heavy work by filling out the functions.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Service developer defines RPCs as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RPC dev generates client/server code stubs; bridges application functions to/from network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msgs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Client only deals with calling stubs, server with function call handlers, and actually invokes the code</a:t>
            </a:r>
          </a:p>
          <a:p>
            <a:r>
              <a:rPr lang="en-GB" sz="480" b="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RPC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API: defined as a function signature:</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service Greeter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rpc</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SayHi</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HiRequest</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returns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HiReply</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message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HiRequest</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string name = 1; } message </a:t>
            </a:r>
            <a:r>
              <a:rPr lang="en-GB" sz="480" kern="500" spc="-43"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HiReply</a:t>
            </a:r>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p>
          <a:p>
            <a:r>
              <a:rPr lang="en-GB" sz="480" kern="500" spc="-43"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string message = 1; }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RPC compiler generates client/server code (stubs) Client: calls RPC-generated stubs – auto reply =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greeter.SayHi</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("hi!");</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Standing Problem once again: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spend a lot of time on data buffer transport alone.</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Remote DMA: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Stream: send / receive like sockets at user-level directly from program to NIC. Kernel no longer mediates access to network data.</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Memory: r/w. RDMA read from remote buff into local mem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handle memory access: App pre-regs mem buffer using OS. OS driver does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vmem</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paddr</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translation. NIC associates translations to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buff_id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offset, we use the NIC’s trans for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buff. Page faults: make NIC invalidate trans (expensive)!Two modes: un/reliable ala: TCP vs. UDP. Observations: We just bypassed OS again (directly use hardware): move OS net stack to NIC </a:t>
            </a:r>
          </a:p>
          <a:p>
            <a:r>
              <a:rPr lang="en-GB" sz="480" kern="500" spc="-43"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Less CPU load on both sides • No CPU load on r/w</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Hard to program; need </a:t>
            </a:r>
            <a:r>
              <a:rPr lang="en-GB" sz="480" kern="500" spc="-43"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exch</a:t>
            </a:r>
            <a:r>
              <a:rPr lang="en-GB" sz="480" kern="500" spc="-43"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buff IDs ahead of time</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Data </a:t>
            </a:r>
            <a:r>
              <a:rPr lang="en-GB" sz="480" b="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Center</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Tax: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Systems are getting larger with more complex communication. Complex data management is now taking up to 30% of CPU. No solution; RDMA or accel engines help mitigate it.</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9.4) Taming Latency and Cost at Scale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Perf Goal: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 Tail Latency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(worst case latency)</a:t>
            </a:r>
          </a:p>
          <a:p>
            <a:r>
              <a:rPr lang="en-GB" sz="480" i="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Tradeoff</a:t>
            </a:r>
            <a:r>
              <a:rPr lang="en-GB" sz="48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reduce utilization to reduce tail latency, but this increases costs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also improve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loading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9.5) Load Balancing:</a:t>
            </a:r>
          </a:p>
          <a:p>
            <a:r>
              <a:rPr lang="en-GB" sz="480"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“Distributing a set of tasks (requests), over a set of resources (cores, machines)”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Multiple factors: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Time and information: static vs. dynamic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Scale: cross-core vs. cross-machine</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Queueing Theory:</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3 param define service latency</a:t>
            </a:r>
            <a:endParaRPr lang="en-GB" sz="480" b="1" i="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Arrival Distribution: Poisson (time b/w arrivals)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Arrival Assignment (who/when assigned process)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Service Time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(time to process a request): ideally constant, realistically exponential, bimodal (heterogeneous). • We can statistically model cumulative effects of arrival and service.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Params: single queue vs multi queue; FCFS vs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PS (processor sharing)</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Goals: Low tail latency, cores are never idle when there is work to do.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Head-of-Line (HOL) blocking: bad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Reduces util; found in switching nets; if first packet isn’t ready then all behind blocked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Examples Scale Up Sys / Research:</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IX (Presented at OSDI’14 conf):</a:t>
            </a:r>
            <a:endParaRPr lang="en-GB" sz="480" b="1" i="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Massive improvement: ↓tail latency ↑throughput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Multi queue system: 32x queues/G/1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cpu</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/FCFS.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Perfect on constant/exponential service times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System designed to “narrow” the exp </a:t>
            </a:r>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480" b="1"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ZygOS</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(SOSP’ 17):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Almost single queue sys</a:t>
            </a:r>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Work conserving; avoids HOL blocking</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Supports large service dispersion gracefully</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R2P2</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Towards single queue for all instances.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Global queue when establishing conn; regular client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server conn after. Doesn’t rebalance long-lived conns. Reduces tail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thanks to overloaded nodes.</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Load-proportionality: scale up: PEGASUS: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Monitor app metrics; use DVFS to speed core up/down based on power.</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Summary: Load Proportionality; Scale Out: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Waste if nodes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underutiled</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Exploit elasticity to add/rem service instances according to load.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Micro-service arch makes this simple (self-contained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indep</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services) • Serverless and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FaaS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make it efficient (faster boot, reduced sys image size) •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FaaS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adaptable with short lived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11" name="TextBox 10">
            <a:extLst>
              <a:ext uri="{FF2B5EF4-FFF2-40B4-BE49-F238E27FC236}">
                <a16:creationId xmlns:a16="http://schemas.microsoft.com/office/drawing/2014/main" id="{E19A5EC1-3FAF-7ED7-15E9-BE6D74EDF7DE}"/>
              </a:ext>
            </a:extLst>
          </p:cNvPr>
          <p:cNvSpPr txBox="1"/>
          <p:nvPr/>
        </p:nvSpPr>
        <p:spPr>
          <a:xfrm>
            <a:off x="9313442" y="-60487"/>
            <a:ext cx="1484733" cy="7183505"/>
          </a:xfrm>
          <a:prstGeom prst="rect">
            <a:avLst/>
          </a:prstGeom>
          <a:noFill/>
        </p:spPr>
        <p:txBody>
          <a:bodyPr wrap="square" rtlCol="0">
            <a:spAutoFit/>
          </a:bodyPr>
          <a:lstStyle/>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10) Specialised Devices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Unlike general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purp</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CPUs; specialised do one task but do it quickly &amp; with low energy.</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Past examples: FPUs, I/O management processors. Today: DMA engines – break down large data transfer into smaller ones; embedded on most devices; available on some CPUs.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Metrics: Energy (E), Time (T), E*T, E*T</a:t>
            </a:r>
            <a:r>
              <a:rPr lang="en-GB" sz="480" kern="500" spc="-43"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HPC: T, or E*T</a:t>
            </a:r>
            <a:r>
              <a:rPr lang="en-GB" sz="480" kern="500" spc="-43"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useful metrics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Mobile phones: E, or E*T</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General Purpose CPUs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High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freq</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out-of-order speculative super-scalar pipeline, large cache hierarchy but with much slower memory.</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app w/large working set and random access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Goal: make a CPU that runs same prog cheaper</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Sources of energy consumption:</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Being general purpose rather than specialised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software prog vs hardware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impl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Transferring Data</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Dist,bus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complexity,hops</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10.1) Types of Specialised Device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Acceleration</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CPUs waste time/energy in complex algorithms. Lots of redundant data mov to/from regs; lots of untapped parallelism.</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Specialised Hardware for Specific Operations: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Avoids temporary data movement: (data directly flows through compute logic)</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Exploits fine grained parallelism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hardware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Integration</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Delay and energy wasted moving data back and forth from regs, cache, DRAM,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swapspace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Instead, spend transistors to integrate devices into the chip directly! Chip interconnect &gt; PCIe; shorter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too</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Move computation into the data:</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Data doesn’t fit inside the CPU: we need external mem, but accessing this is expensive.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Avoid moving data by instead computing where it is stored! Doable as mem device will have a lot more internal parallelism/bandwidth.</a:t>
            </a:r>
          </a:p>
          <a:p>
            <a:r>
              <a:rPr lang="en-GB" sz="480" b="1" u="sng"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10.2) Examples of Specialised Device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FPGA/ASIC: way more efficient, harder to prog</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Hardware is fully parallel</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FPGAs: reprogrammable (hard), slower than ASI</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ASIC: </a:t>
            </a:r>
            <a:r>
              <a:rPr lang="en-GB" sz="47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logic designed for 1 purpose; most efficient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More programmable but less efficient than these: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add accelerators to each component: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PIM (processing in memory) -&gt; Mem:</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 properties of new mats to exec simple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arith</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Massive parallelism (each stored bit is a parallel circuit), no extra logic. Done with new tech/mats.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Near Memory Processing (NMP) -&gt; Mem</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Memory has parallelism at many levels (channel, rank, bank, can put logic in any one of them)</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Has more internal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thruput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c,r,b</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used parallel)</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Needs less external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thruput</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(e.g.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reduc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/filter op)</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GPUs (remember ACA):</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Huge Mem Bandwidth • Hugely parallel</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Program -&gt; thread blocks -&gt; warps -&gt; threads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Multiple threads scheduled by hardware (using thread blocks), cheap context switches when waiting for memory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asynch</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conc</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across warps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Very efficient for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MatMul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ML.</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Near-data processing (NDP) -&gt; Storage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Similar to NMP; limited PCIe bandwidth, massive channel bandwidth</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Moves compute into the SSD: possible replicate across channels. Done with FPGAs: Samsung CSD, general purpose cores (NGD Newport)</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Useful for database filtering &amp; text search</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Smart NIC (Network Interface Card)</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Compute between network &amp; PCIe/CPU</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This gives additional parallelism (NIC+CPU)</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Network-specialised accelerators (crypto, FGPA)</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reduce data traffic (NIC-CPU)</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be transparent to CPU applications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Useful for security analysis and detection (IDS) data caching (for hot data or requests).</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AWS Nitro: deployed on most AWS nodes. Nitro replicates HW/MMIO.</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VM has same performance as non-virtualized (native IO) as a result despite virtualization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Thus AWS tenants don’t pay virtualization costs, and AWS operators can change their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impl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any time.</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Smart Switch (Network/Cloud level accel):</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Makes switch logic more flexible (generalized typical ops) Match/action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pipeline:Match</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headers / contents → IP==1.1.*.* and port==1234 </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Act on matches → IP := 2.2.2.2</a:t>
            </a: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Used for </a:t>
            </a:r>
            <a:r>
              <a:rPr lang="en-GB" sz="480" kern="500" spc="-43"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impl</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new protocols, caching, other app specific logic in the network</a:t>
            </a:r>
          </a:p>
          <a:p>
            <a:r>
              <a:rPr lang="en-GB" sz="480" b="1"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Barefoot Tofino:</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Generic streaming design on programmable hardware pipeline with new prog language (P4) </a:t>
            </a:r>
          </a:p>
          <a:p>
            <a:r>
              <a:rPr lang="en-GB" sz="480" kern="500" spc="-43">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a:t>
            </a:r>
            <a:r>
              <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 as far as implementing application collectives (e.g., map/reduce</a:t>
            </a:r>
            <a:r>
              <a:rPr lang="en-GB" sz="480" kern="500" spc="-43">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endParaRPr lang="en-GB" sz="480" kern="500" spc="-43"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Tree>
    <p:extLst>
      <p:ext uri="{BB962C8B-B14F-4D97-AF65-F5344CB8AC3E}">
        <p14:creationId xmlns:p14="http://schemas.microsoft.com/office/powerpoint/2010/main" val="226274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2892</TotalTime>
  <Words>13105</Words>
  <Application>Microsoft Office PowerPoint</Application>
  <PresentationFormat>Custom</PresentationFormat>
  <Paragraphs>1032</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Aptos Display</vt:lpstr>
      <vt:lpstr>Arial</vt:lpstr>
      <vt:lpstr>Courier New</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Robin</dc:creator>
  <cp:lastModifiedBy>Gupta, Robin</cp:lastModifiedBy>
  <cp:revision>26</cp:revision>
  <dcterms:created xsi:type="dcterms:W3CDTF">2024-03-03T15:31:25Z</dcterms:created>
  <dcterms:modified xsi:type="dcterms:W3CDTF">2024-03-09T17:09:44Z</dcterms:modified>
</cp:coreProperties>
</file>