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0547350" cy="741521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308" autoAdjust="0"/>
    <p:restoredTop sz="92923" autoAdjust="0"/>
  </p:normalViewPr>
  <p:slideViewPr>
    <p:cSldViewPr snapToGrid="0">
      <p:cViewPr>
        <p:scale>
          <a:sx n="150" d="100"/>
          <a:sy n="150" d="100"/>
        </p:scale>
        <p:origin x="-3804" y="-2876"/>
      </p:cViewPr>
      <p:guideLst/>
    </p:cSldViewPr>
  </p:slideViewPr>
  <p:notesTextViewPr>
    <p:cViewPr>
      <p:scale>
        <a:sx n="33" d="100"/>
        <a:sy n="33" d="100"/>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6E9C2-AE5C-45CB-0F0C-A8665F718277}"/>
              </a:ext>
            </a:extLst>
          </p:cNvPr>
          <p:cNvSpPr>
            <a:spLocks noGrp="1"/>
          </p:cNvSpPr>
          <p:nvPr>
            <p:ph type="ctrTitle"/>
          </p:nvPr>
        </p:nvSpPr>
        <p:spPr>
          <a:xfrm>
            <a:off x="1318419" y="1213555"/>
            <a:ext cx="7910513" cy="2581593"/>
          </a:xfrm>
        </p:spPr>
        <p:txBody>
          <a:bodyPr anchor="b"/>
          <a:lstStyle>
            <a:lvl1pPr algn="ctr">
              <a:defRPr sz="6488"/>
            </a:lvl1pPr>
          </a:lstStyle>
          <a:p>
            <a:r>
              <a:rPr lang="en-US"/>
              <a:t>Click to edit Master title style</a:t>
            </a:r>
            <a:endParaRPr lang="en-GB"/>
          </a:p>
        </p:txBody>
      </p:sp>
      <p:sp>
        <p:nvSpPr>
          <p:cNvPr id="3" name="Subtitle 2">
            <a:extLst>
              <a:ext uri="{FF2B5EF4-FFF2-40B4-BE49-F238E27FC236}">
                <a16:creationId xmlns:a16="http://schemas.microsoft.com/office/drawing/2014/main" id="{273ACD77-187F-9BC9-6218-E9777129AB7F}"/>
              </a:ext>
            </a:extLst>
          </p:cNvPr>
          <p:cNvSpPr>
            <a:spLocks noGrp="1"/>
          </p:cNvSpPr>
          <p:nvPr>
            <p:ph type="subTitle" idx="1"/>
          </p:nvPr>
        </p:nvSpPr>
        <p:spPr>
          <a:xfrm>
            <a:off x="1318419" y="3894704"/>
            <a:ext cx="7910513" cy="1790293"/>
          </a:xfrm>
        </p:spPr>
        <p:txBody>
          <a:bodyPr/>
          <a:lstStyle>
            <a:lvl1pPr marL="0" indent="0" algn="ctr">
              <a:buNone/>
              <a:defRPr sz="2595"/>
            </a:lvl1pPr>
            <a:lvl2pPr marL="494370" indent="0" algn="ctr">
              <a:buNone/>
              <a:defRPr sz="2163"/>
            </a:lvl2pPr>
            <a:lvl3pPr marL="988741" indent="0" algn="ctr">
              <a:buNone/>
              <a:defRPr sz="1946"/>
            </a:lvl3pPr>
            <a:lvl4pPr marL="1483111" indent="0" algn="ctr">
              <a:buNone/>
              <a:defRPr sz="1730"/>
            </a:lvl4pPr>
            <a:lvl5pPr marL="1977481" indent="0" algn="ctr">
              <a:buNone/>
              <a:defRPr sz="1730"/>
            </a:lvl5pPr>
            <a:lvl6pPr marL="2471852" indent="0" algn="ctr">
              <a:buNone/>
              <a:defRPr sz="1730"/>
            </a:lvl6pPr>
            <a:lvl7pPr marL="2966222" indent="0" algn="ctr">
              <a:buNone/>
              <a:defRPr sz="1730"/>
            </a:lvl7pPr>
            <a:lvl8pPr marL="3460593" indent="0" algn="ctr">
              <a:buNone/>
              <a:defRPr sz="1730"/>
            </a:lvl8pPr>
            <a:lvl9pPr marL="3954963" indent="0" algn="ctr">
              <a:buNone/>
              <a:defRPr sz="173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49EC3B78-F85F-9590-EF45-36B6A1E1B73C}"/>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5" name="Footer Placeholder 4">
            <a:extLst>
              <a:ext uri="{FF2B5EF4-FFF2-40B4-BE49-F238E27FC236}">
                <a16:creationId xmlns:a16="http://schemas.microsoft.com/office/drawing/2014/main" id="{D19459B8-7392-9875-A8E6-3EE162E63B6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6347F6-EE42-E36D-EB65-C79DF21DB2F7}"/>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29607719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80B4E-0FA5-496C-EC77-78B66E4E2C9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75FB89DA-5D7B-E49A-0BF0-C326397645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255CDD9-386D-68B8-8857-12D19B3C9DB3}"/>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5" name="Footer Placeholder 4">
            <a:extLst>
              <a:ext uri="{FF2B5EF4-FFF2-40B4-BE49-F238E27FC236}">
                <a16:creationId xmlns:a16="http://schemas.microsoft.com/office/drawing/2014/main" id="{0CD809BA-E830-8BAF-1144-0B055D44C2A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3AFED1-4403-A225-DBB6-12A55AF2E4AE}"/>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24286403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376042-F466-ED59-46B3-6AE3B2681F06}"/>
              </a:ext>
            </a:extLst>
          </p:cNvPr>
          <p:cNvSpPr>
            <a:spLocks noGrp="1"/>
          </p:cNvSpPr>
          <p:nvPr>
            <p:ph type="title" orient="vert"/>
          </p:nvPr>
        </p:nvSpPr>
        <p:spPr>
          <a:xfrm>
            <a:off x="7547948" y="394792"/>
            <a:ext cx="2274272" cy="6284050"/>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CCFC346-4943-1E17-09FF-DBF057EC9C9D}"/>
              </a:ext>
            </a:extLst>
          </p:cNvPr>
          <p:cNvSpPr>
            <a:spLocks noGrp="1"/>
          </p:cNvSpPr>
          <p:nvPr>
            <p:ph type="body" orient="vert" idx="1"/>
          </p:nvPr>
        </p:nvSpPr>
        <p:spPr>
          <a:xfrm>
            <a:off x="725130" y="394792"/>
            <a:ext cx="6690975" cy="62840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7602832-51AD-3334-7D36-51E2534F7283}"/>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5" name="Footer Placeholder 4">
            <a:extLst>
              <a:ext uri="{FF2B5EF4-FFF2-40B4-BE49-F238E27FC236}">
                <a16:creationId xmlns:a16="http://schemas.microsoft.com/office/drawing/2014/main" id="{63FC4009-081B-A55B-46CC-1D306879641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63BD04E-161F-46D0-B17B-60012B367100}"/>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252165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3D84D-0D20-39EF-485B-2E0881EE33E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E785E11-B8A9-B132-5064-557F9699AB5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321F767-D057-3BA3-9FFC-4EC55B92B14C}"/>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5" name="Footer Placeholder 4">
            <a:extLst>
              <a:ext uri="{FF2B5EF4-FFF2-40B4-BE49-F238E27FC236}">
                <a16:creationId xmlns:a16="http://schemas.microsoft.com/office/drawing/2014/main" id="{4D3E4F7F-86F7-7E2B-0E6D-977EC7A0A9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A1B569F-2C61-2937-C686-EA4C2561E168}"/>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191988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221BC-F06F-BFBF-7816-AC33CCA5F4A6}"/>
              </a:ext>
            </a:extLst>
          </p:cNvPr>
          <p:cNvSpPr>
            <a:spLocks noGrp="1"/>
          </p:cNvSpPr>
          <p:nvPr>
            <p:ph type="title"/>
          </p:nvPr>
        </p:nvSpPr>
        <p:spPr>
          <a:xfrm>
            <a:off x="719637" y="1848655"/>
            <a:ext cx="9097089" cy="3084522"/>
          </a:xfrm>
        </p:spPr>
        <p:txBody>
          <a:bodyPr anchor="b"/>
          <a:lstStyle>
            <a:lvl1pPr>
              <a:defRPr sz="6488"/>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B75803DE-9A4E-BDDA-CF59-7D74A8EB6AB7}"/>
              </a:ext>
            </a:extLst>
          </p:cNvPr>
          <p:cNvSpPr>
            <a:spLocks noGrp="1"/>
          </p:cNvSpPr>
          <p:nvPr>
            <p:ph type="body" idx="1"/>
          </p:nvPr>
        </p:nvSpPr>
        <p:spPr>
          <a:xfrm>
            <a:off x="719637" y="4962358"/>
            <a:ext cx="9097089" cy="1622077"/>
          </a:xfrm>
        </p:spPr>
        <p:txBody>
          <a:bodyPr/>
          <a:lstStyle>
            <a:lvl1pPr marL="0" indent="0">
              <a:buNone/>
              <a:defRPr sz="2595">
                <a:solidFill>
                  <a:schemeClr val="tx1">
                    <a:tint val="75000"/>
                  </a:schemeClr>
                </a:solidFill>
              </a:defRPr>
            </a:lvl1pPr>
            <a:lvl2pPr marL="494370" indent="0">
              <a:buNone/>
              <a:defRPr sz="2163">
                <a:solidFill>
                  <a:schemeClr val="tx1">
                    <a:tint val="75000"/>
                  </a:schemeClr>
                </a:solidFill>
              </a:defRPr>
            </a:lvl2pPr>
            <a:lvl3pPr marL="988741" indent="0">
              <a:buNone/>
              <a:defRPr sz="1946">
                <a:solidFill>
                  <a:schemeClr val="tx1">
                    <a:tint val="75000"/>
                  </a:schemeClr>
                </a:solidFill>
              </a:defRPr>
            </a:lvl3pPr>
            <a:lvl4pPr marL="1483111" indent="0">
              <a:buNone/>
              <a:defRPr sz="1730">
                <a:solidFill>
                  <a:schemeClr val="tx1">
                    <a:tint val="75000"/>
                  </a:schemeClr>
                </a:solidFill>
              </a:defRPr>
            </a:lvl4pPr>
            <a:lvl5pPr marL="1977481" indent="0">
              <a:buNone/>
              <a:defRPr sz="1730">
                <a:solidFill>
                  <a:schemeClr val="tx1">
                    <a:tint val="75000"/>
                  </a:schemeClr>
                </a:solidFill>
              </a:defRPr>
            </a:lvl5pPr>
            <a:lvl6pPr marL="2471852" indent="0">
              <a:buNone/>
              <a:defRPr sz="1730">
                <a:solidFill>
                  <a:schemeClr val="tx1">
                    <a:tint val="75000"/>
                  </a:schemeClr>
                </a:solidFill>
              </a:defRPr>
            </a:lvl6pPr>
            <a:lvl7pPr marL="2966222" indent="0">
              <a:buNone/>
              <a:defRPr sz="1730">
                <a:solidFill>
                  <a:schemeClr val="tx1">
                    <a:tint val="75000"/>
                  </a:schemeClr>
                </a:solidFill>
              </a:defRPr>
            </a:lvl7pPr>
            <a:lvl8pPr marL="3460593" indent="0">
              <a:buNone/>
              <a:defRPr sz="1730">
                <a:solidFill>
                  <a:schemeClr val="tx1">
                    <a:tint val="75000"/>
                  </a:schemeClr>
                </a:solidFill>
              </a:defRPr>
            </a:lvl8pPr>
            <a:lvl9pPr marL="3954963" indent="0">
              <a:buNone/>
              <a:defRPr sz="173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305A54D-365F-C8E1-73BC-65A476849C8A}"/>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5" name="Footer Placeholder 4">
            <a:extLst>
              <a:ext uri="{FF2B5EF4-FFF2-40B4-BE49-F238E27FC236}">
                <a16:creationId xmlns:a16="http://schemas.microsoft.com/office/drawing/2014/main" id="{05673227-B93F-8269-6A59-09428F50CFC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EA701A9-36A4-C0E9-2967-503EDC0D0352}"/>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16368100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45F1F-69E4-8FED-D1D8-83D378F30E67}"/>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E58D164-F5CC-0147-7429-2D272482032F}"/>
              </a:ext>
            </a:extLst>
          </p:cNvPr>
          <p:cNvSpPr>
            <a:spLocks noGrp="1"/>
          </p:cNvSpPr>
          <p:nvPr>
            <p:ph sz="half" idx="1"/>
          </p:nvPr>
        </p:nvSpPr>
        <p:spPr>
          <a:xfrm>
            <a:off x="725130"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6DC2372-262A-E937-6736-BEA8DCE89A98}"/>
              </a:ext>
            </a:extLst>
          </p:cNvPr>
          <p:cNvSpPr>
            <a:spLocks noGrp="1"/>
          </p:cNvSpPr>
          <p:nvPr>
            <p:ph sz="half" idx="2"/>
          </p:nvPr>
        </p:nvSpPr>
        <p:spPr>
          <a:xfrm>
            <a:off x="5339596" y="1973957"/>
            <a:ext cx="4482624" cy="47048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20954A9-90E1-8FF2-7FC9-5BD9DF7AA566}"/>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6" name="Footer Placeholder 5">
            <a:extLst>
              <a:ext uri="{FF2B5EF4-FFF2-40B4-BE49-F238E27FC236}">
                <a16:creationId xmlns:a16="http://schemas.microsoft.com/office/drawing/2014/main" id="{A50DCE49-C978-490E-3AC8-73845FA956E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FB724A9-4F6C-435D-8CC6-FBEABBFC21CE}"/>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396847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815BE-E44B-71B4-B7E6-4A6CB959D240}"/>
              </a:ext>
            </a:extLst>
          </p:cNvPr>
          <p:cNvSpPr>
            <a:spLocks noGrp="1"/>
          </p:cNvSpPr>
          <p:nvPr>
            <p:ph type="title"/>
          </p:nvPr>
        </p:nvSpPr>
        <p:spPr>
          <a:xfrm>
            <a:off x="726504" y="394792"/>
            <a:ext cx="9097089" cy="1433265"/>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80E5318-AA83-03A4-1130-C5047AFEAE05}"/>
              </a:ext>
            </a:extLst>
          </p:cNvPr>
          <p:cNvSpPr>
            <a:spLocks noGrp="1"/>
          </p:cNvSpPr>
          <p:nvPr>
            <p:ph type="body" idx="1"/>
          </p:nvPr>
        </p:nvSpPr>
        <p:spPr>
          <a:xfrm>
            <a:off x="726505" y="1817758"/>
            <a:ext cx="4462023"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4" name="Content Placeholder 3">
            <a:extLst>
              <a:ext uri="{FF2B5EF4-FFF2-40B4-BE49-F238E27FC236}">
                <a16:creationId xmlns:a16="http://schemas.microsoft.com/office/drawing/2014/main" id="{40B76F78-3925-41E9-A6F0-96C2829FA666}"/>
              </a:ext>
            </a:extLst>
          </p:cNvPr>
          <p:cNvSpPr>
            <a:spLocks noGrp="1"/>
          </p:cNvSpPr>
          <p:nvPr>
            <p:ph sz="half" idx="2"/>
          </p:nvPr>
        </p:nvSpPr>
        <p:spPr>
          <a:xfrm>
            <a:off x="726505" y="2708613"/>
            <a:ext cx="4462023"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58628A0-7911-2B41-0D18-A2B9F2E6ABBE}"/>
              </a:ext>
            </a:extLst>
          </p:cNvPr>
          <p:cNvSpPr>
            <a:spLocks noGrp="1"/>
          </p:cNvSpPr>
          <p:nvPr>
            <p:ph type="body" sz="quarter" idx="3"/>
          </p:nvPr>
        </p:nvSpPr>
        <p:spPr>
          <a:xfrm>
            <a:off x="5339596" y="1817758"/>
            <a:ext cx="4483998" cy="890855"/>
          </a:xfrm>
        </p:spPr>
        <p:txBody>
          <a:bodyPr anchor="b"/>
          <a:lstStyle>
            <a:lvl1pPr marL="0" indent="0">
              <a:buNone/>
              <a:defRPr sz="2595" b="1"/>
            </a:lvl1pPr>
            <a:lvl2pPr marL="494370" indent="0">
              <a:buNone/>
              <a:defRPr sz="2163" b="1"/>
            </a:lvl2pPr>
            <a:lvl3pPr marL="988741" indent="0">
              <a:buNone/>
              <a:defRPr sz="1946" b="1"/>
            </a:lvl3pPr>
            <a:lvl4pPr marL="1483111" indent="0">
              <a:buNone/>
              <a:defRPr sz="1730" b="1"/>
            </a:lvl4pPr>
            <a:lvl5pPr marL="1977481" indent="0">
              <a:buNone/>
              <a:defRPr sz="1730" b="1"/>
            </a:lvl5pPr>
            <a:lvl6pPr marL="2471852" indent="0">
              <a:buNone/>
              <a:defRPr sz="1730" b="1"/>
            </a:lvl6pPr>
            <a:lvl7pPr marL="2966222" indent="0">
              <a:buNone/>
              <a:defRPr sz="1730" b="1"/>
            </a:lvl7pPr>
            <a:lvl8pPr marL="3460593" indent="0">
              <a:buNone/>
              <a:defRPr sz="1730" b="1"/>
            </a:lvl8pPr>
            <a:lvl9pPr marL="3954963" indent="0">
              <a:buNone/>
              <a:defRPr sz="1730" b="1"/>
            </a:lvl9pPr>
          </a:lstStyle>
          <a:p>
            <a:pPr lvl="0"/>
            <a:r>
              <a:rPr lang="en-US"/>
              <a:t>Click to edit Master text styles</a:t>
            </a:r>
          </a:p>
        </p:txBody>
      </p:sp>
      <p:sp>
        <p:nvSpPr>
          <p:cNvPr id="6" name="Content Placeholder 5">
            <a:extLst>
              <a:ext uri="{FF2B5EF4-FFF2-40B4-BE49-F238E27FC236}">
                <a16:creationId xmlns:a16="http://schemas.microsoft.com/office/drawing/2014/main" id="{1EEF789F-9B0D-37F6-AAB3-EDF6A8530F7A}"/>
              </a:ext>
            </a:extLst>
          </p:cNvPr>
          <p:cNvSpPr>
            <a:spLocks noGrp="1"/>
          </p:cNvSpPr>
          <p:nvPr>
            <p:ph sz="quarter" idx="4"/>
          </p:nvPr>
        </p:nvSpPr>
        <p:spPr>
          <a:xfrm>
            <a:off x="5339596" y="2708613"/>
            <a:ext cx="4483998" cy="39839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AC2481-08CD-8A49-4690-17840B545D64}"/>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8" name="Footer Placeholder 7">
            <a:extLst>
              <a:ext uri="{FF2B5EF4-FFF2-40B4-BE49-F238E27FC236}">
                <a16:creationId xmlns:a16="http://schemas.microsoft.com/office/drawing/2014/main" id="{009F6C6D-ACDD-0642-D415-5344C02EF46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D81480C-99B9-6269-D586-2786AAD6996B}"/>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336929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6D292-97D7-4726-3E0B-FAED24069CAE}"/>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1920F272-9D67-188E-B048-29D3875663F9}"/>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4" name="Footer Placeholder 3">
            <a:extLst>
              <a:ext uri="{FF2B5EF4-FFF2-40B4-BE49-F238E27FC236}">
                <a16:creationId xmlns:a16="http://schemas.microsoft.com/office/drawing/2014/main" id="{DED3B0C6-59EE-595C-B950-BD63D5BBD33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A99C8FD-9B94-8A56-9AE9-C2C4C7D3EA76}"/>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4118131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030114-35B8-DBA4-CCD6-1EBA979E8497}"/>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3" name="Footer Placeholder 2">
            <a:extLst>
              <a:ext uri="{FF2B5EF4-FFF2-40B4-BE49-F238E27FC236}">
                <a16:creationId xmlns:a16="http://schemas.microsoft.com/office/drawing/2014/main" id="{9D652977-945B-016F-7978-598FF346CA6D}"/>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38B2544C-7A02-9F06-E10C-77023102B85F}"/>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1468581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737B3-94EB-B734-320A-0B0BD7A15AD6}"/>
              </a:ext>
            </a:extLst>
          </p:cNvPr>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0672569-936F-7DF4-E1CE-193A7238CCDE}"/>
              </a:ext>
            </a:extLst>
          </p:cNvPr>
          <p:cNvSpPr>
            <a:spLocks noGrp="1"/>
          </p:cNvSpPr>
          <p:nvPr>
            <p:ph idx="1"/>
          </p:nvPr>
        </p:nvSpPr>
        <p:spPr>
          <a:xfrm>
            <a:off x="4483998" y="1067654"/>
            <a:ext cx="5339596" cy="5269607"/>
          </a:xfrm>
        </p:spPr>
        <p:txBody>
          <a:bodyPr/>
          <a:lstStyle>
            <a:lvl1pPr>
              <a:defRPr sz="3460"/>
            </a:lvl1pPr>
            <a:lvl2pPr>
              <a:defRPr sz="3028"/>
            </a:lvl2pPr>
            <a:lvl3pPr>
              <a:defRPr sz="2595"/>
            </a:lvl3pPr>
            <a:lvl4pPr>
              <a:defRPr sz="2163"/>
            </a:lvl4pPr>
            <a:lvl5pPr>
              <a:defRPr sz="2163"/>
            </a:lvl5pPr>
            <a:lvl6pPr>
              <a:defRPr sz="2163"/>
            </a:lvl6pPr>
            <a:lvl7pPr>
              <a:defRPr sz="2163"/>
            </a:lvl7pPr>
            <a:lvl8pPr>
              <a:defRPr sz="2163"/>
            </a:lvl8pPr>
            <a:lvl9pPr>
              <a:defRPr sz="21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7F6049DC-AF3D-513E-81DC-1310730D0AF6}"/>
              </a:ext>
            </a:extLst>
          </p:cNvPr>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a:extLst>
              <a:ext uri="{FF2B5EF4-FFF2-40B4-BE49-F238E27FC236}">
                <a16:creationId xmlns:a16="http://schemas.microsoft.com/office/drawing/2014/main" id="{2DE02B42-D5E5-6E34-2299-1AF18D1AB6B8}"/>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6" name="Footer Placeholder 5">
            <a:extLst>
              <a:ext uri="{FF2B5EF4-FFF2-40B4-BE49-F238E27FC236}">
                <a16:creationId xmlns:a16="http://schemas.microsoft.com/office/drawing/2014/main" id="{CEA1FCFA-AC7F-0983-2C8D-CA0225D1041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5E89ABA-49C6-D993-BB51-93A44070071E}"/>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3442957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42EF89-ACF5-9EA1-F860-20101FED1BEF}"/>
              </a:ext>
            </a:extLst>
          </p:cNvPr>
          <p:cNvSpPr>
            <a:spLocks noGrp="1"/>
          </p:cNvSpPr>
          <p:nvPr>
            <p:ph type="title"/>
          </p:nvPr>
        </p:nvSpPr>
        <p:spPr>
          <a:xfrm>
            <a:off x="726504" y="494348"/>
            <a:ext cx="3401795" cy="1730216"/>
          </a:xfrm>
        </p:spPr>
        <p:txBody>
          <a:bodyPr anchor="b"/>
          <a:lstStyle>
            <a:lvl1pPr>
              <a:defRPr sz="346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B6FC4AFB-A9A1-B080-1F93-E2B0A4AE3C35}"/>
              </a:ext>
            </a:extLst>
          </p:cNvPr>
          <p:cNvSpPr>
            <a:spLocks noGrp="1"/>
          </p:cNvSpPr>
          <p:nvPr>
            <p:ph type="pic" idx="1"/>
          </p:nvPr>
        </p:nvSpPr>
        <p:spPr>
          <a:xfrm>
            <a:off x="4483998" y="1067654"/>
            <a:ext cx="5339596" cy="5269607"/>
          </a:xfrm>
        </p:spPr>
        <p:txBody>
          <a:bodyPr/>
          <a:lstStyle>
            <a:lvl1pPr marL="0" indent="0">
              <a:buNone/>
              <a:defRPr sz="3460"/>
            </a:lvl1pPr>
            <a:lvl2pPr marL="494370" indent="0">
              <a:buNone/>
              <a:defRPr sz="3028"/>
            </a:lvl2pPr>
            <a:lvl3pPr marL="988741" indent="0">
              <a:buNone/>
              <a:defRPr sz="2595"/>
            </a:lvl3pPr>
            <a:lvl4pPr marL="1483111" indent="0">
              <a:buNone/>
              <a:defRPr sz="2163"/>
            </a:lvl4pPr>
            <a:lvl5pPr marL="1977481" indent="0">
              <a:buNone/>
              <a:defRPr sz="2163"/>
            </a:lvl5pPr>
            <a:lvl6pPr marL="2471852" indent="0">
              <a:buNone/>
              <a:defRPr sz="2163"/>
            </a:lvl6pPr>
            <a:lvl7pPr marL="2966222" indent="0">
              <a:buNone/>
              <a:defRPr sz="2163"/>
            </a:lvl7pPr>
            <a:lvl8pPr marL="3460593" indent="0">
              <a:buNone/>
              <a:defRPr sz="2163"/>
            </a:lvl8pPr>
            <a:lvl9pPr marL="3954963" indent="0">
              <a:buNone/>
              <a:defRPr sz="2163"/>
            </a:lvl9pPr>
          </a:lstStyle>
          <a:p>
            <a:endParaRPr lang="en-GB"/>
          </a:p>
        </p:txBody>
      </p:sp>
      <p:sp>
        <p:nvSpPr>
          <p:cNvPr id="4" name="Text Placeholder 3">
            <a:extLst>
              <a:ext uri="{FF2B5EF4-FFF2-40B4-BE49-F238E27FC236}">
                <a16:creationId xmlns:a16="http://schemas.microsoft.com/office/drawing/2014/main" id="{BEE859AB-13B1-7B26-CD57-C9FCFE511087}"/>
              </a:ext>
            </a:extLst>
          </p:cNvPr>
          <p:cNvSpPr>
            <a:spLocks noGrp="1"/>
          </p:cNvSpPr>
          <p:nvPr>
            <p:ph type="body" sz="half" idx="2"/>
          </p:nvPr>
        </p:nvSpPr>
        <p:spPr>
          <a:xfrm>
            <a:off x="726504" y="2224564"/>
            <a:ext cx="3401795" cy="4121280"/>
          </a:xfrm>
        </p:spPr>
        <p:txBody>
          <a:bodyPr/>
          <a:lstStyle>
            <a:lvl1pPr marL="0" indent="0">
              <a:buNone/>
              <a:defRPr sz="1730"/>
            </a:lvl1pPr>
            <a:lvl2pPr marL="494370" indent="0">
              <a:buNone/>
              <a:defRPr sz="1514"/>
            </a:lvl2pPr>
            <a:lvl3pPr marL="988741" indent="0">
              <a:buNone/>
              <a:defRPr sz="1298"/>
            </a:lvl3pPr>
            <a:lvl4pPr marL="1483111" indent="0">
              <a:buNone/>
              <a:defRPr sz="1081"/>
            </a:lvl4pPr>
            <a:lvl5pPr marL="1977481" indent="0">
              <a:buNone/>
              <a:defRPr sz="1081"/>
            </a:lvl5pPr>
            <a:lvl6pPr marL="2471852" indent="0">
              <a:buNone/>
              <a:defRPr sz="1081"/>
            </a:lvl6pPr>
            <a:lvl7pPr marL="2966222" indent="0">
              <a:buNone/>
              <a:defRPr sz="1081"/>
            </a:lvl7pPr>
            <a:lvl8pPr marL="3460593" indent="0">
              <a:buNone/>
              <a:defRPr sz="1081"/>
            </a:lvl8pPr>
            <a:lvl9pPr marL="3954963" indent="0">
              <a:buNone/>
              <a:defRPr sz="1081"/>
            </a:lvl9pPr>
          </a:lstStyle>
          <a:p>
            <a:pPr lvl="0"/>
            <a:r>
              <a:rPr lang="en-US"/>
              <a:t>Click to edit Master text styles</a:t>
            </a:r>
          </a:p>
        </p:txBody>
      </p:sp>
      <p:sp>
        <p:nvSpPr>
          <p:cNvPr id="5" name="Date Placeholder 4">
            <a:extLst>
              <a:ext uri="{FF2B5EF4-FFF2-40B4-BE49-F238E27FC236}">
                <a16:creationId xmlns:a16="http://schemas.microsoft.com/office/drawing/2014/main" id="{2ECB581C-88D3-22F4-8D94-EBDC5127EF67}"/>
              </a:ext>
            </a:extLst>
          </p:cNvPr>
          <p:cNvSpPr>
            <a:spLocks noGrp="1"/>
          </p:cNvSpPr>
          <p:nvPr>
            <p:ph type="dt" sz="half" idx="10"/>
          </p:nvPr>
        </p:nvSpPr>
        <p:spPr/>
        <p:txBody>
          <a:bodyPr/>
          <a:lstStyle/>
          <a:p>
            <a:fld id="{F5773489-CC32-45CF-B1BD-7B17153D4774}" type="datetimeFigureOut">
              <a:rPr lang="en-GB" smtClean="0"/>
              <a:t>08/12/2023</a:t>
            </a:fld>
            <a:endParaRPr lang="en-GB"/>
          </a:p>
        </p:txBody>
      </p:sp>
      <p:sp>
        <p:nvSpPr>
          <p:cNvPr id="6" name="Footer Placeholder 5">
            <a:extLst>
              <a:ext uri="{FF2B5EF4-FFF2-40B4-BE49-F238E27FC236}">
                <a16:creationId xmlns:a16="http://schemas.microsoft.com/office/drawing/2014/main" id="{92EDCD26-339E-54ED-FEE9-F8273615A99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9483515-5AFA-4DE0-E08F-A02DFBCF11FF}"/>
              </a:ext>
            </a:extLst>
          </p:cNvPr>
          <p:cNvSpPr>
            <a:spLocks noGrp="1"/>
          </p:cNvSpPr>
          <p:nvPr>
            <p:ph type="sldNum" sz="quarter" idx="12"/>
          </p:nvPr>
        </p:nvSpPr>
        <p:spPr/>
        <p:txBody>
          <a:bodyPr/>
          <a:lstStyle/>
          <a:p>
            <a:fld id="{6977D28A-37F3-4A32-ABAA-E3D5CC8E9DED}" type="slidenum">
              <a:rPr lang="en-GB" smtClean="0"/>
              <a:t>‹#›</a:t>
            </a:fld>
            <a:endParaRPr lang="en-GB"/>
          </a:p>
        </p:txBody>
      </p:sp>
    </p:spTree>
    <p:extLst>
      <p:ext uri="{BB962C8B-B14F-4D97-AF65-F5344CB8AC3E}">
        <p14:creationId xmlns:p14="http://schemas.microsoft.com/office/powerpoint/2010/main" val="2394404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1087BDC-0D2A-5523-569D-02834FE27F10}"/>
              </a:ext>
            </a:extLst>
          </p:cNvPr>
          <p:cNvSpPr>
            <a:spLocks noGrp="1"/>
          </p:cNvSpPr>
          <p:nvPr>
            <p:ph type="title"/>
          </p:nvPr>
        </p:nvSpPr>
        <p:spPr>
          <a:xfrm>
            <a:off x="725131" y="394792"/>
            <a:ext cx="9097089" cy="1433265"/>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56CD12-8F6A-247A-A569-2BACA6F0DF33}"/>
              </a:ext>
            </a:extLst>
          </p:cNvPr>
          <p:cNvSpPr>
            <a:spLocks noGrp="1"/>
          </p:cNvSpPr>
          <p:nvPr>
            <p:ph type="body" idx="1"/>
          </p:nvPr>
        </p:nvSpPr>
        <p:spPr>
          <a:xfrm>
            <a:off x="725131" y="1973957"/>
            <a:ext cx="9097089" cy="47048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C485FB1-109F-C741-B648-06BAF685F6CB}"/>
              </a:ext>
            </a:extLst>
          </p:cNvPr>
          <p:cNvSpPr>
            <a:spLocks noGrp="1"/>
          </p:cNvSpPr>
          <p:nvPr>
            <p:ph type="dt" sz="half" idx="2"/>
          </p:nvPr>
        </p:nvSpPr>
        <p:spPr>
          <a:xfrm>
            <a:off x="725130" y="6872805"/>
            <a:ext cx="2373154" cy="394791"/>
          </a:xfrm>
          <a:prstGeom prst="rect">
            <a:avLst/>
          </a:prstGeom>
        </p:spPr>
        <p:txBody>
          <a:bodyPr vert="horz" lIns="91440" tIns="45720" rIns="91440" bIns="45720" rtlCol="0" anchor="ctr"/>
          <a:lstStyle>
            <a:lvl1pPr algn="l">
              <a:defRPr sz="1298">
                <a:solidFill>
                  <a:schemeClr val="tx1">
                    <a:tint val="75000"/>
                  </a:schemeClr>
                </a:solidFill>
              </a:defRPr>
            </a:lvl1pPr>
          </a:lstStyle>
          <a:p>
            <a:fld id="{F5773489-CC32-45CF-B1BD-7B17153D4774}" type="datetimeFigureOut">
              <a:rPr lang="en-GB" smtClean="0"/>
              <a:t>08/12/2023</a:t>
            </a:fld>
            <a:endParaRPr lang="en-GB"/>
          </a:p>
        </p:txBody>
      </p:sp>
      <p:sp>
        <p:nvSpPr>
          <p:cNvPr id="5" name="Footer Placeholder 4">
            <a:extLst>
              <a:ext uri="{FF2B5EF4-FFF2-40B4-BE49-F238E27FC236}">
                <a16:creationId xmlns:a16="http://schemas.microsoft.com/office/drawing/2014/main" id="{C9427108-06AA-821D-80EC-9F02A9E23544}"/>
              </a:ext>
            </a:extLst>
          </p:cNvPr>
          <p:cNvSpPr>
            <a:spLocks noGrp="1"/>
          </p:cNvSpPr>
          <p:nvPr>
            <p:ph type="ftr" sz="quarter" idx="3"/>
          </p:nvPr>
        </p:nvSpPr>
        <p:spPr>
          <a:xfrm>
            <a:off x="3493810" y="6872805"/>
            <a:ext cx="3559731" cy="394791"/>
          </a:xfrm>
          <a:prstGeom prst="rect">
            <a:avLst/>
          </a:prstGeom>
        </p:spPr>
        <p:txBody>
          <a:bodyPr vert="horz" lIns="91440" tIns="45720" rIns="91440" bIns="45720" rtlCol="0" anchor="ctr"/>
          <a:lstStyle>
            <a:lvl1pPr algn="ctr">
              <a:defRPr sz="1298">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5849F863-E95D-A6F8-06C1-ED0B1146BE14}"/>
              </a:ext>
            </a:extLst>
          </p:cNvPr>
          <p:cNvSpPr>
            <a:spLocks noGrp="1"/>
          </p:cNvSpPr>
          <p:nvPr>
            <p:ph type="sldNum" sz="quarter" idx="4"/>
          </p:nvPr>
        </p:nvSpPr>
        <p:spPr>
          <a:xfrm>
            <a:off x="7449066" y="6872805"/>
            <a:ext cx="2373154" cy="394791"/>
          </a:xfrm>
          <a:prstGeom prst="rect">
            <a:avLst/>
          </a:prstGeom>
        </p:spPr>
        <p:txBody>
          <a:bodyPr vert="horz" lIns="91440" tIns="45720" rIns="91440" bIns="45720" rtlCol="0" anchor="ctr"/>
          <a:lstStyle>
            <a:lvl1pPr algn="r">
              <a:defRPr sz="1298">
                <a:solidFill>
                  <a:schemeClr val="tx1">
                    <a:tint val="75000"/>
                  </a:schemeClr>
                </a:solidFill>
              </a:defRPr>
            </a:lvl1pPr>
          </a:lstStyle>
          <a:p>
            <a:fld id="{6977D28A-37F3-4A32-ABAA-E3D5CC8E9DED}" type="slidenum">
              <a:rPr lang="en-GB" smtClean="0"/>
              <a:t>‹#›</a:t>
            </a:fld>
            <a:endParaRPr lang="en-GB"/>
          </a:p>
        </p:txBody>
      </p:sp>
    </p:spTree>
    <p:extLst>
      <p:ext uri="{BB962C8B-B14F-4D97-AF65-F5344CB8AC3E}">
        <p14:creationId xmlns:p14="http://schemas.microsoft.com/office/powerpoint/2010/main" val="27630270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88741" rtl="0" eaLnBrk="1" latinLnBrk="0" hangingPunct="1">
        <a:lnSpc>
          <a:spcPct val="90000"/>
        </a:lnSpc>
        <a:spcBef>
          <a:spcPct val="0"/>
        </a:spcBef>
        <a:buNone/>
        <a:defRPr sz="4758" kern="1200">
          <a:solidFill>
            <a:schemeClr val="tx1"/>
          </a:solidFill>
          <a:latin typeface="+mj-lt"/>
          <a:ea typeface="+mj-ea"/>
          <a:cs typeface="+mj-cs"/>
        </a:defRPr>
      </a:lvl1pPr>
    </p:titleStyle>
    <p:bodyStyle>
      <a:lvl1pPr marL="247185" indent="-247185" algn="l" defTabSz="988741" rtl="0" eaLnBrk="1" latinLnBrk="0" hangingPunct="1">
        <a:lnSpc>
          <a:spcPct val="90000"/>
        </a:lnSpc>
        <a:spcBef>
          <a:spcPts val="1081"/>
        </a:spcBef>
        <a:buFont typeface="Arial" panose="020B0604020202020204" pitchFamily="34" charset="0"/>
        <a:buChar char="•"/>
        <a:defRPr sz="3028" kern="1200">
          <a:solidFill>
            <a:schemeClr val="tx1"/>
          </a:solidFill>
          <a:latin typeface="+mn-lt"/>
          <a:ea typeface="+mn-ea"/>
          <a:cs typeface="+mn-cs"/>
        </a:defRPr>
      </a:lvl1pPr>
      <a:lvl2pPr marL="741556" indent="-247185" algn="l" defTabSz="988741" rtl="0" eaLnBrk="1" latinLnBrk="0" hangingPunct="1">
        <a:lnSpc>
          <a:spcPct val="90000"/>
        </a:lnSpc>
        <a:spcBef>
          <a:spcPts val="541"/>
        </a:spcBef>
        <a:buFont typeface="Arial" panose="020B0604020202020204" pitchFamily="34" charset="0"/>
        <a:buChar char="•"/>
        <a:defRPr sz="2595" kern="1200">
          <a:solidFill>
            <a:schemeClr val="tx1"/>
          </a:solidFill>
          <a:latin typeface="+mn-lt"/>
          <a:ea typeface="+mn-ea"/>
          <a:cs typeface="+mn-cs"/>
        </a:defRPr>
      </a:lvl2pPr>
      <a:lvl3pPr marL="1235926" indent="-247185" algn="l" defTabSz="988741" rtl="0" eaLnBrk="1" latinLnBrk="0" hangingPunct="1">
        <a:lnSpc>
          <a:spcPct val="90000"/>
        </a:lnSpc>
        <a:spcBef>
          <a:spcPts val="541"/>
        </a:spcBef>
        <a:buFont typeface="Arial" panose="020B0604020202020204" pitchFamily="34" charset="0"/>
        <a:buChar char="•"/>
        <a:defRPr sz="2163" kern="1200">
          <a:solidFill>
            <a:schemeClr val="tx1"/>
          </a:solidFill>
          <a:latin typeface="+mn-lt"/>
          <a:ea typeface="+mn-ea"/>
          <a:cs typeface="+mn-cs"/>
        </a:defRPr>
      </a:lvl3pPr>
      <a:lvl4pPr marL="1730296"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4pPr>
      <a:lvl5pPr marL="222466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5pPr>
      <a:lvl6pPr marL="271903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6pPr>
      <a:lvl7pPr marL="3213407"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7pPr>
      <a:lvl8pPr marL="370777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8pPr>
      <a:lvl9pPr marL="4202148" indent="-247185" algn="l" defTabSz="988741" rtl="0" eaLnBrk="1" latinLnBrk="0" hangingPunct="1">
        <a:lnSpc>
          <a:spcPct val="90000"/>
        </a:lnSpc>
        <a:spcBef>
          <a:spcPts val="541"/>
        </a:spcBef>
        <a:buFont typeface="Arial" panose="020B0604020202020204" pitchFamily="34" charset="0"/>
        <a:buChar char="•"/>
        <a:defRPr sz="1946" kern="1200">
          <a:solidFill>
            <a:schemeClr val="tx1"/>
          </a:solidFill>
          <a:latin typeface="+mn-lt"/>
          <a:ea typeface="+mn-ea"/>
          <a:cs typeface="+mn-cs"/>
        </a:defRPr>
      </a:lvl9pPr>
    </p:bodyStyle>
    <p:otherStyle>
      <a:defPPr>
        <a:defRPr lang="en-US"/>
      </a:defPPr>
      <a:lvl1pPr marL="0" algn="l" defTabSz="988741" rtl="0" eaLnBrk="1" latinLnBrk="0" hangingPunct="1">
        <a:defRPr sz="1946" kern="1200">
          <a:solidFill>
            <a:schemeClr val="tx1"/>
          </a:solidFill>
          <a:latin typeface="+mn-lt"/>
          <a:ea typeface="+mn-ea"/>
          <a:cs typeface="+mn-cs"/>
        </a:defRPr>
      </a:lvl1pPr>
      <a:lvl2pPr marL="494370" algn="l" defTabSz="988741" rtl="0" eaLnBrk="1" latinLnBrk="0" hangingPunct="1">
        <a:defRPr sz="1946" kern="1200">
          <a:solidFill>
            <a:schemeClr val="tx1"/>
          </a:solidFill>
          <a:latin typeface="+mn-lt"/>
          <a:ea typeface="+mn-ea"/>
          <a:cs typeface="+mn-cs"/>
        </a:defRPr>
      </a:lvl2pPr>
      <a:lvl3pPr marL="988741" algn="l" defTabSz="988741" rtl="0" eaLnBrk="1" latinLnBrk="0" hangingPunct="1">
        <a:defRPr sz="1946" kern="1200">
          <a:solidFill>
            <a:schemeClr val="tx1"/>
          </a:solidFill>
          <a:latin typeface="+mn-lt"/>
          <a:ea typeface="+mn-ea"/>
          <a:cs typeface="+mn-cs"/>
        </a:defRPr>
      </a:lvl3pPr>
      <a:lvl4pPr marL="1483111" algn="l" defTabSz="988741" rtl="0" eaLnBrk="1" latinLnBrk="0" hangingPunct="1">
        <a:defRPr sz="1946" kern="1200">
          <a:solidFill>
            <a:schemeClr val="tx1"/>
          </a:solidFill>
          <a:latin typeface="+mn-lt"/>
          <a:ea typeface="+mn-ea"/>
          <a:cs typeface="+mn-cs"/>
        </a:defRPr>
      </a:lvl4pPr>
      <a:lvl5pPr marL="1977481" algn="l" defTabSz="988741" rtl="0" eaLnBrk="1" latinLnBrk="0" hangingPunct="1">
        <a:defRPr sz="1946" kern="1200">
          <a:solidFill>
            <a:schemeClr val="tx1"/>
          </a:solidFill>
          <a:latin typeface="+mn-lt"/>
          <a:ea typeface="+mn-ea"/>
          <a:cs typeface="+mn-cs"/>
        </a:defRPr>
      </a:lvl5pPr>
      <a:lvl6pPr marL="2471852" algn="l" defTabSz="988741" rtl="0" eaLnBrk="1" latinLnBrk="0" hangingPunct="1">
        <a:defRPr sz="1946" kern="1200">
          <a:solidFill>
            <a:schemeClr val="tx1"/>
          </a:solidFill>
          <a:latin typeface="+mn-lt"/>
          <a:ea typeface="+mn-ea"/>
          <a:cs typeface="+mn-cs"/>
        </a:defRPr>
      </a:lvl6pPr>
      <a:lvl7pPr marL="2966222" algn="l" defTabSz="988741" rtl="0" eaLnBrk="1" latinLnBrk="0" hangingPunct="1">
        <a:defRPr sz="1946" kern="1200">
          <a:solidFill>
            <a:schemeClr val="tx1"/>
          </a:solidFill>
          <a:latin typeface="+mn-lt"/>
          <a:ea typeface="+mn-ea"/>
          <a:cs typeface="+mn-cs"/>
        </a:defRPr>
      </a:lvl7pPr>
      <a:lvl8pPr marL="3460593" algn="l" defTabSz="988741" rtl="0" eaLnBrk="1" latinLnBrk="0" hangingPunct="1">
        <a:defRPr sz="1946" kern="1200">
          <a:solidFill>
            <a:schemeClr val="tx1"/>
          </a:solidFill>
          <a:latin typeface="+mn-lt"/>
          <a:ea typeface="+mn-ea"/>
          <a:cs typeface="+mn-cs"/>
        </a:defRPr>
      </a:lvl8pPr>
      <a:lvl9pPr marL="3954963" algn="l" defTabSz="988741" rtl="0" eaLnBrk="1" latinLnBrk="0" hangingPunct="1">
        <a:defRPr sz="1946"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png"/><Relationship Id="rId18" Type="http://schemas.openxmlformats.org/officeDocument/2006/relationships/image" Target="../media/image22.png"/><Relationship Id="rId26" Type="http://schemas.openxmlformats.org/officeDocument/2006/relationships/image" Target="../media/image30.png"/><Relationship Id="rId3" Type="http://schemas.openxmlformats.org/officeDocument/2006/relationships/image" Target="../media/image7.png"/><Relationship Id="rId21" Type="http://schemas.openxmlformats.org/officeDocument/2006/relationships/image" Target="../media/image25.png"/><Relationship Id="rId7" Type="http://schemas.openxmlformats.org/officeDocument/2006/relationships/image" Target="../media/image11.png"/><Relationship Id="rId12" Type="http://schemas.openxmlformats.org/officeDocument/2006/relationships/image" Target="../media/image16.png"/><Relationship Id="rId17" Type="http://schemas.openxmlformats.org/officeDocument/2006/relationships/image" Target="../media/image21.png"/><Relationship Id="rId25" Type="http://schemas.openxmlformats.org/officeDocument/2006/relationships/image" Target="../media/image29.png"/><Relationship Id="rId2" Type="http://schemas.openxmlformats.org/officeDocument/2006/relationships/image" Target="../media/image6.png"/><Relationship Id="rId16" Type="http://schemas.openxmlformats.org/officeDocument/2006/relationships/image" Target="../media/image20.png"/><Relationship Id="rId20" Type="http://schemas.openxmlformats.org/officeDocument/2006/relationships/image" Target="../media/image24.png"/><Relationship Id="rId29" Type="http://schemas.openxmlformats.org/officeDocument/2006/relationships/image" Target="../media/image33.png"/><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24" Type="http://schemas.openxmlformats.org/officeDocument/2006/relationships/image" Target="../media/image28.png"/><Relationship Id="rId5" Type="http://schemas.openxmlformats.org/officeDocument/2006/relationships/image" Target="../media/image9.png"/><Relationship Id="rId15" Type="http://schemas.openxmlformats.org/officeDocument/2006/relationships/image" Target="../media/image19.png"/><Relationship Id="rId23" Type="http://schemas.openxmlformats.org/officeDocument/2006/relationships/image" Target="../media/image27.png"/><Relationship Id="rId28" Type="http://schemas.openxmlformats.org/officeDocument/2006/relationships/image" Target="../media/image32.png"/><Relationship Id="rId10" Type="http://schemas.openxmlformats.org/officeDocument/2006/relationships/image" Target="../media/image14.png"/><Relationship Id="rId19" Type="http://schemas.openxmlformats.org/officeDocument/2006/relationships/image" Target="../media/image23.png"/><Relationship Id="rId4" Type="http://schemas.openxmlformats.org/officeDocument/2006/relationships/image" Target="../media/image8.png"/><Relationship Id="rId9" Type="http://schemas.openxmlformats.org/officeDocument/2006/relationships/image" Target="../media/image13.png"/><Relationship Id="rId14" Type="http://schemas.openxmlformats.org/officeDocument/2006/relationships/image" Target="../media/image18.png"/><Relationship Id="rId22" Type="http://schemas.openxmlformats.org/officeDocument/2006/relationships/image" Target="../media/image26.png"/><Relationship Id="rId27"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2480692-15AC-4AA4-43AD-80E5279FD491}"/>
              </a:ext>
            </a:extLst>
          </p:cNvPr>
          <p:cNvSpPr txBox="1"/>
          <p:nvPr/>
        </p:nvSpPr>
        <p:spPr>
          <a:xfrm>
            <a:off x="-77787" y="-57149"/>
            <a:ext cx="1833206" cy="7666073"/>
          </a:xfrm>
          <a:prstGeom prst="rect">
            <a:avLst/>
          </a:prstGeom>
          <a:noFill/>
        </p:spPr>
        <p:txBody>
          <a:bodyPr wrap="square" spcCol="360000"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The Practice of Concurrent Programming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#include &lt;thread&gt;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std::thread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my_thread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StartFun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arg1, arg2,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auto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my_thread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std::thread(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StartFun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arg1,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passing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a thread we need std::ref/std::</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cref</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int a = 42;</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std::thread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my_thread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(foo, std::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(42));</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usually put the following in a loop: to initialise many threads in a std::vector:</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threads.emplace_back</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ThreadBody</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b, c);</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threads.push_back</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requires explicit constructor.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we can join them all in a loop (for-each):</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thread.join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Sleeping: #include &lt;chrono&gt;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this_thread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sleep_for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(200ms)</a:t>
            </a:r>
          </a:p>
          <a:p>
            <a:endPar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scoped_lock</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uses RAII, pass in std::mutex&amp; mutex. Can have many mutex, Locks all 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unlocks all on destruction. No deferred locking, early unlock or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std::move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change mutex owner -&gt;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RAII!</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unique_lock</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 constructed with only one mutex. Locks on construction, or later. Allows unlock/relock. Unlocks on destruction.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std::move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allows transfer.</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Variable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allows threads to wait on one another.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#include &lt;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condition_variable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notify_one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notify_all</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Scoped Locks are efficient for locking some range.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 Locks are best for locking on some condition.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1.3)</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Race Conditions: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Where multiple threads access data and at least one writes. No ordering enforced.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Can be intentional. RW, WR, WW.</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What is a problem is Data Races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-&gt; leads to UB -&gt; the (compiler optimized) prog can do anything as a result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1.4)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Waiting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wait(lock, predicate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var)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Requires that the lock is held by the thread calling wait.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we check predicate, and release lock if its false. Then we block until notified, and then reacquire lock</a:t>
            </a: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Tsan</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detects data races automatically.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fsanitize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 to the compile options.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1.5) Data Race: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data race occurs when: Distinct threads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access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memory location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least one of the accesses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modifies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location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least one of the accesses is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non-atomic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accesses are not ordered by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synchronization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Synchronization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achieved via: Mutexes / Acquire load reading from release store / SC load read from SC store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Atomics</a:t>
            </a:r>
            <a:r>
              <a:rPr lang="en-GB" sz="54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allow for well-defined race conditions, and fine-grained synchronization between threads.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std::atomic&lt;T&gt;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Declares an atomic variable of type T Common use cases: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boolean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integral and pointer types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#include &lt;atomic&gt;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std::atomic x(1);</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std::atomic&lt;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MyStruct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 p(&amp;</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my_struct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std::atomic size(0u);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std::atomic flag(true);</a:t>
            </a:r>
            <a:endParaRPr lang="en-GB" sz="541" b="1" u="sng"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Operations:</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store(x) -&gt;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store value x of type 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load() -&gt;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return value (type 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exchange(x) -&gt;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store x, return old val.</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compare_exchange_strong</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(expected, desired)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Compare stored value to expected, if equal then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implace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“desired” and return true, else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implace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“expected” and return false.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(RMW)</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compare_exchange_weak</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(expected, desired)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Spuriously fails. Less costly.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Operations on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std::atomic&lt;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integral_type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fetch_add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fetch_sub</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fetch_and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fetch_or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fetch_xor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small enough data types, atomic operations happen behind the scenes lock free. On large ones, we need locks;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is_lock_free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(x)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 some atomic x tells us if so.</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 Modify Write: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performs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load&amp;store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 Memory Models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atomic operation can have a second argument for what memory model we operate under.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 Consistency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memory_order_seq_cst</a:t>
            </a:r>
            <a:endPar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Tightest. The default. Easy to reason about. Expensive, not what modern CPU’s do.</a:t>
            </a:r>
          </a:p>
          <a:p>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result of any execution is the same as if the operations of all the threads were executed in some sequential order, and the operations of each individual thread appear in this sequence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order specified by its program.”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T1: x = 1; print y; T2: x = 1; print x;</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1; 0, 1; 1, 0 are allowed prints.  </a:t>
            </a:r>
          </a:p>
        </p:txBody>
      </p:sp>
      <p:sp>
        <p:nvSpPr>
          <p:cNvPr id="13" name="TextBox 12">
            <a:extLst>
              <a:ext uri="{FF2B5EF4-FFF2-40B4-BE49-F238E27FC236}">
                <a16:creationId xmlns:a16="http://schemas.microsoft.com/office/drawing/2014/main" id="{F58161D2-CBE3-BAE5-094B-5B1F57F774B4}"/>
              </a:ext>
            </a:extLst>
          </p:cNvPr>
          <p:cNvSpPr txBox="1"/>
          <p:nvPr/>
        </p:nvSpPr>
        <p:spPr>
          <a:xfrm>
            <a:off x="1577313" y="-46565"/>
            <a:ext cx="1833206" cy="7249933"/>
          </a:xfrm>
          <a:prstGeom prst="rect">
            <a:avLst/>
          </a:prstGeom>
          <a:noFill/>
        </p:spPr>
        <p:txBody>
          <a:bodyPr wrap="square" spcCol="360000" rtlCol="0">
            <a:spAutoFit/>
          </a:bodyPr>
          <a:lstStyle/>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Relaxed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memory_order_relaxed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Weakest memory order – “sequential consistency per location”.</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Compiler has  more flexibility to reorder instructions - useful for optimisations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Avoids the need to issue expensive memory barriers  / fences.</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Useful when you really don’t care in which order things happen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Case: Parallel find: when there are multiple occurrences we don’t care which one is reported</a:t>
            </a:r>
          </a:p>
          <a:p>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2.1) Message Passing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one thread prepares some data until it’s ready, and then lets the other thread know when it’s ready using a release/notify. Works well with SC (but is slow) - but NOT with Weak Memory Models! As the instructions may be reordered.</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Release-Acquire Consistency is perfect: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T1:</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use data, can be reordered</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use_data</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(data);</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flag.store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(true, std::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memory_order_release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T2:</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while(!</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flag.load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(std::</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memory_order_acquire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{//spinlock}</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use_(data);</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Spinlocks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Good for small critical sections with low contention -&gt; doesn’t require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Test and Set Spinlocks: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Write 1 to a location (set).  Return the location’s old value (test)</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 state: 1 bit.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 Repeatedly test-and-set bit until 0 is returned (where spinning occurs - a thread will keep trying if it is 1, and setting to 1. Some other thread will set to 0 and we break free.)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Unlock: Set the bit to 0</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Uses an RMW instruction.</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SpinLock</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public:</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SpinLock</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_(false)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Lock(){while(</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lock_bit_.exchange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(true)){}}</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Unlock()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lock_bit_.store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(false);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private: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std::atomic&lt;bool&gt;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Cache Thrashing: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We’re writing a value again and again to the same place (even though it’s usually the same value). This invalidates the caches of ALL the other cores (if they have a thread that store this value). Big performance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dropoff</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higher the more threads that are waiting for the TSL Spinlock.</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  Local Spinning.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Repeatedly load cached copy of lock state  (not the actual lock value - we only refer to the cache). Only do TAS when the lock is seen to be available (so when the cache is updated);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atomicload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void Lock(){</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while(</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lock_bit_.exchange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(true)){</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while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lock_bit_.load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Someone still hold’s the lock</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Lock’s now free, try grab</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Bus Traffic flooded with loads.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Active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Backoff: (inside while-exchange loop):</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do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for (volatile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size_t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0;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&lt; 100;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while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lock_bit_.load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Still accelerating around using CPU cycles (energy?). Also 100 is arbitrary.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Passive Backoff; supported by CPU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inside the inner spin loop:</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#include &lt;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emmintrin.h</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 .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mm_pause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for x86; or YIELD() on ARM</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Exponentially grow backoff, and cap it: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Still arbitrary, but the backoff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kinda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adapts.</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const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size_t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kMinBackoffIters</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4u;</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const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size_t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kMaxBackoffIters</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1u &lt;&lt; 10u;</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size_t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backoffIters</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kMinBackOffIters</a:t>
            </a:r>
            <a:endPar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then in the loop, use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backoffIters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double it each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goround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Problem: Fairness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thread might go hungry. But if a thread gets to keep staying the cache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 stay warm</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Solution: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Ticket locks. There is contention of Performance vs Fairness. We do need fairness.</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
        <p:nvSpPr>
          <p:cNvPr id="14" name="TextBox 13">
            <a:extLst>
              <a:ext uri="{FF2B5EF4-FFF2-40B4-BE49-F238E27FC236}">
                <a16:creationId xmlns:a16="http://schemas.microsoft.com/office/drawing/2014/main" id="{9A4E2007-F6A2-5F2C-5FC2-4F335B448518}"/>
              </a:ext>
            </a:extLst>
          </p:cNvPr>
          <p:cNvSpPr txBox="1"/>
          <p:nvPr/>
        </p:nvSpPr>
        <p:spPr>
          <a:xfrm>
            <a:off x="3232413" y="-46565"/>
            <a:ext cx="1833206" cy="7666073"/>
          </a:xfrm>
          <a:prstGeom prst="rect">
            <a:avLst/>
          </a:prstGeom>
          <a:noFill/>
        </p:spPr>
        <p:txBody>
          <a:bodyPr wrap="square" spcCol="360000"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3.1) Ticket Locks</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a thread wants the lock, it obtains a ticket.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thread holds the lock when its ticket number is being served.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a thread releases a lock, the next ticket number gets served.</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thread a will try and get the ticket number, say “42” using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fetch_add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“Now Serving” variable might be set to 42, which means that a will now have access to the resource.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Meanwhile another thread b might get the ticket number “43” using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fetch_add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 only sometimes request a resource and that’s when they get a ticket. The key thing is, a thread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foo</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will not be allowed to obtain a ticket if it already has done work AND all the other threads that wanted the lock before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foo</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requested it again have gone.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class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SpinLockTicket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public:</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SpinLockTicket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next_ticket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_(0),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now_serving</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_(0)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Lock(){</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const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auto ticket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next_ticket.fetch_add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(1);</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while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now_serving_.load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ticket)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_</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mm_pause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void Unlock()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now_serving_.store</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now_serving_.load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()+ 1</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not RMW; cheaper than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fetchadd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private: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std::atomic&lt;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size_t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next_ticket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std::atomic&lt;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size_t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&gt;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now_serving</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3.2) </a:t>
            </a:r>
            <a:r>
              <a:rPr lang="en-GB" sz="541" b="1" u="sng"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Futexes</a:t>
            </a:r>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Hybrid Locks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Spinlock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 Great when there is low contention, or short critical sections 2) Prevents CPU from doing other useful work when contention is high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Sleeping lock: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Good to sleep a thread if lock won’t be free for a while – yield exec. Bad if about to free. </a:t>
            </a: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offer the best of both worlds:</a:t>
            </a: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linux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system call exposing functionality offered by the kernel, works 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userspace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data, used to implement synchronisation primitives that execute primarily in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userspace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FUTEX_WAIT(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 *p, int v): return immediately if *p != v, else add thread to wait queue associated with p.</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FUTEX_WAKE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 *p, int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wake_count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Wake up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wake_count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threads that are on the wait queue for p. 1/INT_MAX only sensible values for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wake_count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FUTEXES work by having the int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ptr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point to a waiter queue in memory – stores a list of threads waiting to get woken up.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If a thread tries to lock at first, it can without going in the loop as state is initialised to 0.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Any next thread which tries to acquire before unlock ends up calling FUTEX_WAIT and getting added to the kernel memory waiter queue.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If we UNLOCK, then we reset the state to zero. (so we can lock without going in the loop). And then, we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wake up one of the waiters in the queue.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This design is expensive as we have to do a FUTEX_WAKE on every unlock - even if we have no waiters. We do less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syscalls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than if we used sleeping,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 less spinning than if we use spinlocks, but still bad.</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smarter </a:t>
            </a:r>
            <a:r>
              <a:rPr lang="en-GB" sz="541" b="1" u="sng"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Futex</a:t>
            </a:r>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based design: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 mutex is available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mutex is locked; the thread that locked it thinks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there are no waiters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mutex is locked; the thread that locked it thinks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there might be waiters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case 1 &amp; 2 there might actually be waiters.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3" name="Picture 2">
            <a:extLst>
              <a:ext uri="{FF2B5EF4-FFF2-40B4-BE49-F238E27FC236}">
                <a16:creationId xmlns:a16="http://schemas.microsoft.com/office/drawing/2014/main" id="{15774986-4360-C6FC-1842-8C1E17BB6F1E}"/>
              </a:ext>
            </a:extLst>
          </p:cNvPr>
          <p:cNvPicPr>
            <a:picLocks noChangeAspect="1"/>
          </p:cNvPicPr>
          <p:nvPr/>
        </p:nvPicPr>
        <p:blipFill rotWithShape="1">
          <a:blip r:embed="rId2"/>
          <a:srcRect l="1100" r="9719"/>
          <a:stretch/>
        </p:blipFill>
        <p:spPr>
          <a:xfrm>
            <a:off x="3321466" y="4362276"/>
            <a:ext cx="1744153" cy="1199698"/>
          </a:xfrm>
          <a:prstGeom prst="rect">
            <a:avLst/>
          </a:prstGeom>
        </p:spPr>
      </p:pic>
      <p:sp>
        <p:nvSpPr>
          <p:cNvPr id="7" name="TextBox 6">
            <a:extLst>
              <a:ext uri="{FF2B5EF4-FFF2-40B4-BE49-F238E27FC236}">
                <a16:creationId xmlns:a16="http://schemas.microsoft.com/office/drawing/2014/main" id="{0AAEF13F-0A53-7206-D1B9-971FD086AF96}"/>
              </a:ext>
            </a:extLst>
          </p:cNvPr>
          <p:cNvSpPr txBox="1"/>
          <p:nvPr/>
        </p:nvSpPr>
        <p:spPr>
          <a:xfrm>
            <a:off x="4929980" y="-23281"/>
            <a:ext cx="1833206" cy="6833794"/>
          </a:xfrm>
          <a:prstGeom prst="rect">
            <a:avLst/>
          </a:prstGeom>
          <a:noFill/>
        </p:spPr>
        <p:txBody>
          <a:bodyPr wrap="square" spcCol="360000" rtlCol="0">
            <a:spAutoFit/>
          </a:bodyPr>
          <a:lstStyle/>
          <a:p>
            <a:pPr marL="228600" indent="-228600">
              <a:buAutoNum type="arabicParen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Locking:</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First, compare-exchange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state_</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0, setting to 1 on a success. If it succeeds: 1) acquire the lock, set state_ to 1 (acquired + we don’t think there’s waiters).</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it fails, state_ is either 1 or 2. Now, we do another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compare_exchange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try change the state from 1 to 2, and call FUTEX_WAIT with 2. If that fails, then state_ was already 2 – there are already waiters, join them. Otherwise the state got set to 0 before we did compare-exchange – FUTEX_WAIT(2) just returns immediately.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FUTEX_WAIT(2) returns: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Try to compare-exchange state_ with 0, setting it to 2 on success.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compare-exchange succeeds then: We hold the lock. We have recorded in state_ that it’s locked and we think there may be waiters: we had to fight to get the lock, there may be others!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Job done (lock acquired)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Otherwise: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goto</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label;</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Unlocking:</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Before we unlock, state_ is either 2 or 1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state_ is 2, we think there were waiters when we locked - we should call FUTEX_WAKE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state_ is 1, we thought there were no waiters when we locked – don’t call FUTEX_WAKE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Then: atomically decrement state_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Decide whether to call FUTEX_WAKE based on its old value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Ensure that state_ is 0 when Unlock returns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Optimizations: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After failing to get the mutex: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Don’t try to compare-exchange state_ from 1 to 2 if it was observed to be 2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attempt compare-exchanging state_ from 1 to 2 reveals that it is 0, don’t call FUTEX_WAIT - try to get the lock!</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Hybrid locking (aka adaptive locking)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Avoid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microcontention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Thread misses out on the “fast path” to getting the lock (doing a compare-and-swap) …but lock will become free extremely soon - not worth going to sleep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WebKit</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locking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spin 40 times, calling yield between spins. Reported to be good enough for a wide range of platforms.</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Concurrency in Haskell</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ghc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-O2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my_program.hs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-threaded  -&gt; optimizations and multicore.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my_program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+RTS -N8 -&gt; tells the runtime to use 8 cores.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import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Control.Concurrent</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forkIO</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IO () -&gt; IO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ThreadId</a:t>
            </a:r>
            <a:endPar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causes a thread to run asynchronously, when main ends, the program is terminated even if threads are still running</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9" name="Picture 8">
            <a:extLst>
              <a:ext uri="{FF2B5EF4-FFF2-40B4-BE49-F238E27FC236}">
                <a16:creationId xmlns:a16="http://schemas.microsoft.com/office/drawing/2014/main" id="{657EE716-6994-D822-4ACA-F629DCCF349E}"/>
              </a:ext>
            </a:extLst>
          </p:cNvPr>
          <p:cNvPicPr>
            <a:picLocks noChangeAspect="1"/>
          </p:cNvPicPr>
          <p:nvPr/>
        </p:nvPicPr>
        <p:blipFill>
          <a:blip r:embed="rId3"/>
          <a:stretch>
            <a:fillRect/>
          </a:stretch>
        </p:blipFill>
        <p:spPr>
          <a:xfrm>
            <a:off x="4969641" y="3174957"/>
            <a:ext cx="1793545" cy="925315"/>
          </a:xfrm>
          <a:prstGeom prst="rect">
            <a:avLst/>
          </a:prstGeom>
        </p:spPr>
      </p:pic>
      <p:pic>
        <p:nvPicPr>
          <p:cNvPr id="11" name="Picture 10">
            <a:extLst>
              <a:ext uri="{FF2B5EF4-FFF2-40B4-BE49-F238E27FC236}">
                <a16:creationId xmlns:a16="http://schemas.microsoft.com/office/drawing/2014/main" id="{5FCA04BB-9805-AFCE-8CEF-5FF47C37A766}"/>
              </a:ext>
            </a:extLst>
          </p:cNvPr>
          <p:cNvPicPr>
            <a:picLocks noChangeAspect="1"/>
          </p:cNvPicPr>
          <p:nvPr/>
        </p:nvPicPr>
        <p:blipFill>
          <a:blip r:embed="rId4"/>
          <a:stretch>
            <a:fillRect/>
          </a:stretch>
        </p:blipFill>
        <p:spPr>
          <a:xfrm>
            <a:off x="5065619" y="4113980"/>
            <a:ext cx="1697567" cy="1155264"/>
          </a:xfrm>
          <a:prstGeom prst="rect">
            <a:avLst/>
          </a:prstGeom>
        </p:spPr>
      </p:pic>
      <p:pic>
        <p:nvPicPr>
          <p:cNvPr id="1026" name="Picture 2">
            <a:extLst>
              <a:ext uri="{FF2B5EF4-FFF2-40B4-BE49-F238E27FC236}">
                <a16:creationId xmlns:a16="http://schemas.microsoft.com/office/drawing/2014/main" id="{D6D2AA47-085A-08C4-434A-0AAF8610494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13233" r="4176" b="5926"/>
          <a:stretch/>
        </p:blipFill>
        <p:spPr bwMode="auto">
          <a:xfrm>
            <a:off x="4906563" y="6606233"/>
            <a:ext cx="1294936" cy="80898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1EA047F5-DFFF-7F35-4778-7949A84AF9A1}"/>
              </a:ext>
            </a:extLst>
          </p:cNvPr>
          <p:cNvSpPr txBox="1"/>
          <p:nvPr/>
        </p:nvSpPr>
        <p:spPr>
          <a:xfrm>
            <a:off x="6656200" y="-46565"/>
            <a:ext cx="1833206" cy="8331896"/>
          </a:xfrm>
          <a:prstGeom prst="rect">
            <a:avLst/>
          </a:prstGeom>
          <a:noFill/>
        </p:spPr>
        <p:txBody>
          <a:bodyPr wrap="square" spcCol="360000" rtlCol="0">
            <a:spAutoFit/>
          </a:bodyPr>
          <a:lstStyle/>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mutable variable storing a value of type 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either: empty - holds no value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full - holds a value of type 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Note: fundamentally different from Maybe, which has nothing to do with mutable state.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Create a new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with a given value: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newMVar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 -&gt; IO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Example: counter &lt;-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0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counter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Integer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Create a new empty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newEmptyMVar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IO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handle &lt;-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newEmptyMVar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handle :: Any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 value from an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takeMVar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-&gt; IO a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Blocks until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full, leaves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empty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Yields the value that was in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Like a one value buffer – take waits until I gets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Put value into an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putMVar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-&gt; a -&gt; IO ()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Blocks until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empty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Leaves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full, containing the given value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 current value from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readMVar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-&gt; IO a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Blocks until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full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Yields the current value of the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leaving it full</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example, joining threads with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&amp; getting result: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use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“as locks” – for mutual exclusion: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Treat our handle as a mutex, and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thern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put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putMVar</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mutex ()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before our critical section and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takeMVar</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mutex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after. (or swap their ordering before/after)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one-place buffer: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Perfect for passing simple messages between threads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 need for condition variables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MVar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operations encapsulate waiting and signalling</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mutable references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Build a new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newIORef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 -&gt; IO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Load value from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readIORef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-&gt; IO a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 to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issuing barrier to avoid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reorderings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atomicWriteIORef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IORef</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 -&gt; a -&gt; IO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AtomicCounter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Build a new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AtomicCounter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newCounter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Int -&gt; IO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Increment counter by a value - returns the new value: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incrCounter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Int -&gt;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-&gt; IO Int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 but discard the result: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incrCounter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_ :: Int -&gt;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-&gt; IO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 value of counter: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readCounter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AtomicCounter</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-&gt; IO Int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4.1) Concurrency in Rust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Type system provides certain safety guarantees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Well-typed programs are free from data races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Rust, an object has a single owner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the owner goes out of scope, the object is destroyed, like std::</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unique_ptr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C++, but ownership rules are enforced.</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main() {let p = Point{x: 1, y: 2}; show(p);}</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 main gives up ownership of p       ^</a:t>
            </a:r>
          </a:p>
          <a:p>
            <a:endPar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show(p: Point){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println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p.x,p.y</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show becomes the owner of p, and it gets deallocated at the end of the method.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did</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show(p)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twice in main, we’d fail the 2</a:t>
            </a:r>
            <a:r>
              <a:rPr lang="en-GB" sz="541" kern="100" spc="-50" baseline="30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time.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do </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show(p: &amp;Point)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 immutable ref, then p doesn’t get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dealloced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(someone else owns it)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6" name="Picture 15">
            <a:extLst>
              <a:ext uri="{FF2B5EF4-FFF2-40B4-BE49-F238E27FC236}">
                <a16:creationId xmlns:a16="http://schemas.microsoft.com/office/drawing/2014/main" id="{EE29371F-71C6-7961-68BE-BFBE679EC9AF}"/>
              </a:ext>
            </a:extLst>
          </p:cNvPr>
          <p:cNvPicPr>
            <a:picLocks noChangeAspect="1"/>
          </p:cNvPicPr>
          <p:nvPr/>
        </p:nvPicPr>
        <p:blipFill rotWithShape="1">
          <a:blip r:embed="rId6"/>
          <a:srcRect r="44607"/>
          <a:stretch/>
        </p:blipFill>
        <p:spPr>
          <a:xfrm>
            <a:off x="6907887" y="2797654"/>
            <a:ext cx="1132672" cy="1007867"/>
          </a:xfrm>
          <a:prstGeom prst="rect">
            <a:avLst/>
          </a:prstGeom>
        </p:spPr>
      </p:pic>
      <p:sp>
        <p:nvSpPr>
          <p:cNvPr id="17" name="TextBox 16">
            <a:extLst>
              <a:ext uri="{FF2B5EF4-FFF2-40B4-BE49-F238E27FC236}">
                <a16:creationId xmlns:a16="http://schemas.microsoft.com/office/drawing/2014/main" id="{34DA26F1-787F-034C-0BF0-91FE85D5FD7B}"/>
              </a:ext>
            </a:extLst>
          </p:cNvPr>
          <p:cNvSpPr txBox="1"/>
          <p:nvPr/>
        </p:nvSpPr>
        <p:spPr>
          <a:xfrm>
            <a:off x="8282646" y="-46565"/>
            <a:ext cx="2264703" cy="7166705"/>
          </a:xfrm>
          <a:prstGeom prst="rect">
            <a:avLst/>
          </a:prstGeom>
          <a:noFill/>
        </p:spPr>
        <p:txBody>
          <a:bodyPr wrap="square" spcCol="360000" rtlCol="0">
            <a:spAutoFit/>
          </a:bodyPr>
          <a:lstStyle/>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modify a point, we pass in a reference like so:</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scale(p: &amp;mut Point, factor: u32)</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to refer to  p as mut when we define it and whenever we pass it to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wants to mutably use it.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 body provided as a zero-argument closure || indicates that the closure takes no arguments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use std::thread; </a:t>
            </a:r>
          </a:p>
          <a:p>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fn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main() {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let t1 = thread::spawn(||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println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 am thread 1");});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let t2 = thread::spawn(|| {</a:t>
            </a:r>
            <a:r>
              <a:rPr lang="en-GB" sz="541" kern="100" spc="-50" dirty="0" err="1">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println</a:t>
            </a:r>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!("I am thread 2");});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t1.join().unwrap(); </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  t2.join().unwrap();</a:t>
            </a:r>
          </a:p>
          <a:p>
            <a:r>
              <a:rPr lang="en-GB" sz="541" kern="100" spc="-50" dirty="0">
                <a:latin typeface="Courier New" panose="02070309020205020404" pitchFamily="49"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join() returns a Result, which can be Ok or Err unwrap() panics if the result is not Ok.</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Rust closure borrows data by default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a thread cannot (easily) borrow data because the thread might outlive the thread that launches it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Instead, move causes all accessed data to be moved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But then it can’t be shared between multiple threads, or by the launching thread!</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Atomically reference-counted pointers to the rescue: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 Arc&lt;T&gt; can be cloned. Each clone() call hands out a new pointer to a piece of data, and increases a reference count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one of these pointers goes out of scope, the reference count is decremented. When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refcount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reaches 0, object gets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dealloced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Arc&lt;T&gt; manipulates reference count using atomics =&gt; safe</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Arc&lt;T&gt; allows multiple threads to access read-only shared data. Allowing unrestricted mutable access could lead to data races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shared mutable access between threads: Arc&lt;Mutex&lt;T&gt;&gt; Mutex&lt;T&gt; is a mutex that protects an object of type T. Arc&lt;T&gt; allows a mutex to be given to many threads </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 yields a mutex guard, which provides exclusive access to the protected data until the guard goes out of scope</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Arc&lt;T&gt; does not allow mutable access to the referenced object But … Arc&lt;Mutex&lt;T&gt;&gt; allowed us to get a mutex guard and then modify the guarded data! Achieved using interior mutability: at the type level things look immutable. Mutex&lt;T&gt; uses expert-written “unsafe” code to allow mutability, but only in a manner that avoids data races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Rust: a mutex is associated with a certain object that it protects. Safer than C++, but less flexible.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Dynamic Data Race Detection – how does </a:t>
            </a:r>
            <a:r>
              <a:rPr lang="en-GB" sz="541" b="1" u="sng"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Tsan</a:t>
            </a:r>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work?</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time we launch or join a thread, acquire or release a mutex, read from or write to a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possibly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shared address, or do an atomic operation, TSAN tracks it. Each library function updates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dynamic race detection state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This allows for data race checking once the program has done.</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5.1) Vector Clock-Based Race Detection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Num threads tracked: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Threads have IDs starting from 0</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Set of TIDs {0, 1, …, N-1} denoted as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Synch happens via a set of locks, </a:t>
            </a:r>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Locks</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i="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Locations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set of possibly-shared memory locations (where races could occur).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Logical clock: a natural number. Increases each time a thread releases a mutex.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Vector Clock</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tuple of N logical clocks, one per thread: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mapping of threads to natural numbers. V(t); clock of thread T; VC is the set of vector clocks.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(0, 0, …, 0)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iff</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pointwise maximum of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fr-FR"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inc</a:t>
            </a:r>
            <a:r>
              <a:rPr lang="fr-FR"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fr-FR"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 = V[t ↦ V(t) + 1]</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Vector Clock Algorithm State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tuple (C, L, R, W):</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N threads starting from 0, Locks for synch, Locations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possib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shared)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 Threads → VC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what thread t knows about the logical clocks of all threads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I am thread t, then: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is my logical clock. It’s positive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 u ≠ t,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 z means “I know that thread u’s logical clock &gt;=z ” When t acquires a lock, t gets information about the logical clocks of threads who previously held the lock</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L: Locks → VC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the value of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Vector Clock of the last thread that released m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when the release happened.</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 z: the last thread to release m knows that thread t’s logical clock was at least z when it released the mutex.</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R: Locations → VC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the logical clock each thread had last time it read from x</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W: Locations → VC</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represents the logical clock each thread had last time it wrote to x</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34302534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B29084-AB08-086F-92F3-B6BAC603FC44}"/>
              </a:ext>
            </a:extLst>
          </p:cNvPr>
          <p:cNvSpPr txBox="1"/>
          <p:nvPr/>
        </p:nvSpPr>
        <p:spPr>
          <a:xfrm>
            <a:off x="-50058" y="-46866"/>
            <a:ext cx="1523258" cy="7666073"/>
          </a:xfrm>
          <a:prstGeom prst="rect">
            <a:avLst/>
          </a:prstGeom>
          <a:noFill/>
        </p:spPr>
        <p:txBody>
          <a:bodyPr wrap="square" spcCol="360000" rtlCol="0">
            <a:spAutoFit/>
          </a:bodyPr>
          <a:lstStyle/>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Intercepted Operations: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Every read/write from/to possibly shared memory is intercepted. Every lock acquire/release is tool:</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x): interception of a read by thread t from location x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x): interception of a write by thread t to location x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m): interception of an acquire of m by t </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m): interception of a release of m by 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Initial Analysis State: C = (inc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inc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(each thread knows its clock is 1, thinks rest are 0)</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 = 𝜆 m . ⊥; R = 𝜆 x . ⊥; W = 𝜆 x . ⊥</a:t>
            </a:r>
          </a:p>
          <a:p>
            <a:pPr marL="228600" indent="-228600">
              <a:buAutoNum type="arabicParenR"/>
            </a:pP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ACQUIRE RULE:</a:t>
            </a:r>
          </a:p>
          <a:p>
            <a:pPr marL="228600" indent="-228600">
              <a:buAutoNum type="arabicParenR"/>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a:pP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 we learn about the logical clocks of threads from the Lock, so update our current values (Since the lock has a VC that tracks what threads locked it)</a:t>
            </a:r>
          </a:p>
          <a:p>
            <a:pPr marL="228600" indent="-228600">
              <a:buAutoNum type="arabicParenR" startAt="2"/>
            </a:pP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 RULE:</a:t>
            </a:r>
          </a:p>
          <a:p>
            <a:pPr marL="228600" indent="-228600">
              <a:buAutoNum type="arabicParenR" startAt="2"/>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startAt="2"/>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startAt="2"/>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startAt="2"/>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first rule prevents a write-read data race. Read clocks same except location x’s read clock’s value for t is set to the reading thread’s value for itself.</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WRITE RULE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as above, but prevent WW/WR.</a:t>
            </a: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startAt="2"/>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pPr marL="228600" indent="-228600">
              <a:buAutoNum type="arabicParenR"/>
            </a:pP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4) RELEASE RULE</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 increments its logical clock since it has released a mutex</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5)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WRITE-READ-RACE RULE</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have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WriteReadRace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when we try to do a read on x we see that the value stored at the write clock was actually higher than on the thread clock (SO WE HAVE AN OUTGOING WRITE REQUEST NOT SEEN BY THAT THREAD)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6)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WRITE-WRITE-RACE RULE</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7)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READ-WRITE-RACE RULE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argue correctness on a rule by supposing contradiction,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have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WriteReadRace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but we don’t have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c &gt; C</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 This only holds if t &amp; u are the same thread, or if the write read were actually ordered -&gt; move towards contradiction.</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Optimizations: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only track latest write to a location, (Change each W x from a full vector clock to an epoch,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which means t was the last writer, and its logical clock was c). Only track the latest read from a location until it is detected that multiple threads read from the location (Initially, each R x is an epoch. Turn R x into a full vector clock when multiple readers are detected. Turn R x back into an epoch when a write to x occurs).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 thread exclusively reading from x is very common ● A lot of “possibly-shared” memory is not actually shared ● Merely that the compiler cannot prove that it is non-shared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practical workloads: overhead of storing a full vector clock can be avoided for most locations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However: inconvenient to have to cater for dynamically switching between epoch and vector clock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ThreadSanitizer</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takes a practical approach: only track a few reads, and accept losing races</a:t>
            </a:r>
          </a:p>
        </p:txBody>
      </p:sp>
      <p:pic>
        <p:nvPicPr>
          <p:cNvPr id="8" name="Picture 7">
            <a:extLst>
              <a:ext uri="{FF2B5EF4-FFF2-40B4-BE49-F238E27FC236}">
                <a16:creationId xmlns:a16="http://schemas.microsoft.com/office/drawing/2014/main" id="{68622CA1-6FCD-A68F-9F44-9F16C585DAD8}"/>
              </a:ext>
            </a:extLst>
          </p:cNvPr>
          <p:cNvPicPr>
            <a:picLocks noChangeAspect="1"/>
          </p:cNvPicPr>
          <p:nvPr/>
        </p:nvPicPr>
        <p:blipFill>
          <a:blip r:embed="rId2"/>
          <a:stretch>
            <a:fillRect/>
          </a:stretch>
        </p:blipFill>
        <p:spPr>
          <a:xfrm>
            <a:off x="-1" y="1238461"/>
            <a:ext cx="1277371" cy="249802"/>
          </a:xfrm>
          <a:prstGeom prst="rect">
            <a:avLst/>
          </a:prstGeom>
        </p:spPr>
      </p:pic>
      <p:pic>
        <p:nvPicPr>
          <p:cNvPr id="12" name="Picture 11">
            <a:extLst>
              <a:ext uri="{FF2B5EF4-FFF2-40B4-BE49-F238E27FC236}">
                <a16:creationId xmlns:a16="http://schemas.microsoft.com/office/drawing/2014/main" id="{1ED62667-2FCD-0DE4-B018-A1291FC6B698}"/>
              </a:ext>
            </a:extLst>
          </p:cNvPr>
          <p:cNvPicPr>
            <a:picLocks noChangeAspect="1"/>
          </p:cNvPicPr>
          <p:nvPr/>
        </p:nvPicPr>
        <p:blipFill rotWithShape="1">
          <a:blip r:embed="rId3"/>
          <a:srcRect t="4822" b="3928"/>
          <a:stretch/>
        </p:blipFill>
        <p:spPr>
          <a:xfrm>
            <a:off x="27303" y="1905007"/>
            <a:ext cx="1224806" cy="317500"/>
          </a:xfrm>
          <a:prstGeom prst="rect">
            <a:avLst/>
          </a:prstGeom>
        </p:spPr>
      </p:pic>
      <p:pic>
        <p:nvPicPr>
          <p:cNvPr id="14" name="Picture 13">
            <a:extLst>
              <a:ext uri="{FF2B5EF4-FFF2-40B4-BE49-F238E27FC236}">
                <a16:creationId xmlns:a16="http://schemas.microsoft.com/office/drawing/2014/main" id="{7A9B08CC-1167-1240-2E60-68E493808E7F}"/>
              </a:ext>
            </a:extLst>
          </p:cNvPr>
          <p:cNvPicPr>
            <a:picLocks noChangeAspect="1"/>
          </p:cNvPicPr>
          <p:nvPr/>
        </p:nvPicPr>
        <p:blipFill>
          <a:blip r:embed="rId4"/>
          <a:stretch>
            <a:fillRect/>
          </a:stretch>
        </p:blipFill>
        <p:spPr>
          <a:xfrm>
            <a:off x="7371" y="2713251"/>
            <a:ext cx="1300868" cy="346832"/>
          </a:xfrm>
          <a:prstGeom prst="rect">
            <a:avLst/>
          </a:prstGeom>
        </p:spPr>
      </p:pic>
      <p:pic>
        <p:nvPicPr>
          <p:cNvPr id="16" name="Picture 15">
            <a:extLst>
              <a:ext uri="{FF2B5EF4-FFF2-40B4-BE49-F238E27FC236}">
                <a16:creationId xmlns:a16="http://schemas.microsoft.com/office/drawing/2014/main" id="{82AA1770-5E3D-9457-F388-A55CCD0B4371}"/>
              </a:ext>
            </a:extLst>
          </p:cNvPr>
          <p:cNvPicPr>
            <a:picLocks noChangeAspect="1"/>
          </p:cNvPicPr>
          <p:nvPr/>
        </p:nvPicPr>
        <p:blipFill rotWithShape="1">
          <a:blip r:embed="rId5"/>
          <a:srcRect t="5189"/>
          <a:stretch/>
        </p:blipFill>
        <p:spPr>
          <a:xfrm>
            <a:off x="27303" y="3123984"/>
            <a:ext cx="1300869" cy="348903"/>
          </a:xfrm>
          <a:prstGeom prst="rect">
            <a:avLst/>
          </a:prstGeom>
        </p:spPr>
      </p:pic>
      <p:pic>
        <p:nvPicPr>
          <p:cNvPr id="18" name="Picture 17">
            <a:extLst>
              <a:ext uri="{FF2B5EF4-FFF2-40B4-BE49-F238E27FC236}">
                <a16:creationId xmlns:a16="http://schemas.microsoft.com/office/drawing/2014/main" id="{37D79673-F632-27AF-2565-EECA34914441}"/>
              </a:ext>
            </a:extLst>
          </p:cNvPr>
          <p:cNvPicPr>
            <a:picLocks noChangeAspect="1"/>
          </p:cNvPicPr>
          <p:nvPr/>
        </p:nvPicPr>
        <p:blipFill>
          <a:blip r:embed="rId6"/>
          <a:stretch>
            <a:fillRect/>
          </a:stretch>
        </p:blipFill>
        <p:spPr>
          <a:xfrm>
            <a:off x="7371" y="3707607"/>
            <a:ext cx="1383279" cy="199430"/>
          </a:xfrm>
          <a:prstGeom prst="rect">
            <a:avLst/>
          </a:prstGeom>
        </p:spPr>
      </p:pic>
      <p:pic>
        <p:nvPicPr>
          <p:cNvPr id="20" name="Picture 19">
            <a:extLst>
              <a:ext uri="{FF2B5EF4-FFF2-40B4-BE49-F238E27FC236}">
                <a16:creationId xmlns:a16="http://schemas.microsoft.com/office/drawing/2014/main" id="{328854A8-91FE-086E-5DED-6D9344FF741D}"/>
              </a:ext>
            </a:extLst>
          </p:cNvPr>
          <p:cNvPicPr>
            <a:picLocks noChangeAspect="1"/>
          </p:cNvPicPr>
          <p:nvPr/>
        </p:nvPicPr>
        <p:blipFill>
          <a:blip r:embed="rId7"/>
          <a:stretch>
            <a:fillRect/>
          </a:stretch>
        </p:blipFill>
        <p:spPr>
          <a:xfrm>
            <a:off x="-19578" y="4553241"/>
            <a:ext cx="1383279" cy="176053"/>
          </a:xfrm>
          <a:prstGeom prst="rect">
            <a:avLst/>
          </a:prstGeom>
        </p:spPr>
      </p:pic>
      <p:pic>
        <p:nvPicPr>
          <p:cNvPr id="22" name="Picture 21">
            <a:extLst>
              <a:ext uri="{FF2B5EF4-FFF2-40B4-BE49-F238E27FC236}">
                <a16:creationId xmlns:a16="http://schemas.microsoft.com/office/drawing/2014/main" id="{6AF452A8-49D7-AB84-1688-7915EFBCEE1F}"/>
              </a:ext>
            </a:extLst>
          </p:cNvPr>
          <p:cNvPicPr>
            <a:picLocks noChangeAspect="1"/>
          </p:cNvPicPr>
          <p:nvPr/>
        </p:nvPicPr>
        <p:blipFill>
          <a:blip r:embed="rId8"/>
          <a:stretch>
            <a:fillRect/>
          </a:stretch>
        </p:blipFill>
        <p:spPr>
          <a:xfrm>
            <a:off x="19433" y="4860708"/>
            <a:ext cx="1371217" cy="200966"/>
          </a:xfrm>
          <a:prstGeom prst="rect">
            <a:avLst/>
          </a:prstGeom>
        </p:spPr>
      </p:pic>
      <p:sp>
        <p:nvSpPr>
          <p:cNvPr id="2" name="TextBox 1">
            <a:extLst>
              <a:ext uri="{FF2B5EF4-FFF2-40B4-BE49-F238E27FC236}">
                <a16:creationId xmlns:a16="http://schemas.microsoft.com/office/drawing/2014/main" id="{38906092-C333-2E18-1EDE-C04ADD9F3EB5}"/>
              </a:ext>
            </a:extLst>
          </p:cNvPr>
          <p:cNvSpPr txBox="1"/>
          <p:nvPr/>
        </p:nvSpPr>
        <p:spPr>
          <a:xfrm>
            <a:off x="2995586" y="3258106"/>
            <a:ext cx="1523258" cy="4170501"/>
          </a:xfrm>
          <a:prstGeom prst="rect">
            <a:avLst/>
          </a:prstGeom>
          <a:noFill/>
        </p:spPr>
        <p:txBody>
          <a:bodyPr wrap="square" spcCol="360000"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TSO: Weaker than SC, Allows for: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write-read reordering on different locations: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later read on y can be reordered before an earlier write on x when x ≠ 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write-to-read forwarding on the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same location: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value of an earlier write can be copied into an earlier read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write-assignment reordering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later assignment (i.e. one that does not access memory) can be reordered before an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earlier write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TSO uses 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storage buffer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 its model.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whole point of a storage buffer is to not eagerly write changes made by the thread to the shared memory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we commit writes after some sufficient number of them has happened) for performance reasons. This carries out instruction reordering by proxy.</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Thus we don’t have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coherency.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introduce coherency via:</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fences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(instructions that make us wait until all store buffers have committed to memory / are empty - very expensive)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Using RMW instructions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(CAS) - this ensures there are no delayed writes in the buffer - and any update to the buffer is also immediately applied to memory.</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extend Com with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mfence</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model the shared memory, maps and stores as before, but now each thread has a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private store buffer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delay writes: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Buff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&lt;</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WLab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&gt;</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WLab</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{(W, x, v) | x ∈ Loc ^ v ∈ Val}</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That is, a buffer entry (W, x, v) denotes a delayed write on x with value v</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then define a buffer map associating each thread with a private buffer:</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BMap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Buff.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quadruple (P, S, M, B) describes the TSO config.</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Transition Labels: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Either an SC Label, 𝜖, (𝚁, 𝑥, 𝑣), (𝚆, 𝑥, 𝑣),</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(𝚄, 𝑥,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𝑜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𝑛</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(𝚄, 𝑥,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𝑜</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or MF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mfence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lift sequential transitions to the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concurrent level by using the correct store,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as with SC.</a:t>
            </a:r>
          </a:p>
        </p:txBody>
      </p:sp>
      <p:pic>
        <p:nvPicPr>
          <p:cNvPr id="9" name="Picture 8">
            <a:extLst>
              <a:ext uri="{FF2B5EF4-FFF2-40B4-BE49-F238E27FC236}">
                <a16:creationId xmlns:a16="http://schemas.microsoft.com/office/drawing/2014/main" id="{CA604770-C0DD-DD37-FBA6-A75D3790BEA8}"/>
              </a:ext>
            </a:extLst>
          </p:cNvPr>
          <p:cNvPicPr>
            <a:picLocks noChangeAspect="1"/>
          </p:cNvPicPr>
          <p:nvPr/>
        </p:nvPicPr>
        <p:blipFill>
          <a:blip r:embed="rId9"/>
          <a:stretch>
            <a:fillRect/>
          </a:stretch>
        </p:blipFill>
        <p:spPr>
          <a:xfrm>
            <a:off x="2784309" y="0"/>
            <a:ext cx="1540053" cy="1905007"/>
          </a:xfrm>
          <a:prstGeom prst="rect">
            <a:avLst/>
          </a:prstGeom>
        </p:spPr>
      </p:pic>
      <p:pic>
        <p:nvPicPr>
          <p:cNvPr id="11" name="Picture 10">
            <a:extLst>
              <a:ext uri="{FF2B5EF4-FFF2-40B4-BE49-F238E27FC236}">
                <a16:creationId xmlns:a16="http://schemas.microsoft.com/office/drawing/2014/main" id="{3067D74E-D30D-2B5A-751F-030EA7F2A125}"/>
              </a:ext>
            </a:extLst>
          </p:cNvPr>
          <p:cNvPicPr>
            <a:picLocks noChangeAspect="1"/>
          </p:cNvPicPr>
          <p:nvPr/>
        </p:nvPicPr>
        <p:blipFill>
          <a:blip r:embed="rId10"/>
          <a:stretch>
            <a:fillRect/>
          </a:stretch>
        </p:blipFill>
        <p:spPr>
          <a:xfrm>
            <a:off x="2784309" y="1860564"/>
            <a:ext cx="1523258" cy="1397542"/>
          </a:xfrm>
          <a:prstGeom prst="rect">
            <a:avLst/>
          </a:prstGeom>
        </p:spPr>
      </p:pic>
      <p:sp>
        <p:nvSpPr>
          <p:cNvPr id="13" name="TextBox 12">
            <a:extLst>
              <a:ext uri="{FF2B5EF4-FFF2-40B4-BE49-F238E27FC236}">
                <a16:creationId xmlns:a16="http://schemas.microsoft.com/office/drawing/2014/main" id="{C3BB31BC-1C08-4CE2-FED4-DEB4BF308509}"/>
              </a:ext>
            </a:extLst>
          </p:cNvPr>
          <p:cNvSpPr txBox="1"/>
          <p:nvPr/>
        </p:nvSpPr>
        <p:spPr>
          <a:xfrm>
            <a:off x="1318480" y="-46866"/>
            <a:ext cx="1523258" cy="6084743"/>
          </a:xfrm>
          <a:prstGeom prst="rect">
            <a:avLst/>
          </a:prstGeom>
          <a:noFill/>
        </p:spPr>
        <p:txBody>
          <a:bodyPr wrap="square" spcCol="360000"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The Theory of Concurrent Programming:</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 Safety and Liveness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Safety Property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Nothing bad ever happens. If it is violated, it is done by a finite computation (so we can think about if something bad can happen)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Liveness Property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something good happens eventually. It cannot be violated by a finite computation (intuition: we can always run longer and see what happens) - that is, only infinite computations which don’t have the good thing happen violate it.</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2) Amdahl’s Law</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speedup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1-thread execution time / n-thread execution time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(how many times faster with multithreading)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Taking the 1 thread execution time as some constant we get: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speedup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1 / ((1-p) + (p/n))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1-p = the sequential fraction of execution (since not everything can be parallelized)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 the parallel speedup, and we have n threads that execute the parallel part for the speedup.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10 threads, 40% sequential 60% parallel, exec time = 1 / 46% = only like a 2.2x speedup… The sequential parts (locks etc) cost us a lot!</a:t>
            </a: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3) Sequential Consistency  - </a:t>
            </a:r>
            <a:r>
              <a:rPr lang="en-GB" sz="541" b="1" u="sng"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ConWhile</a:t>
            </a:r>
            <a:endPar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Each thread runs instructions sequentially. Different threads can interleave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Notation: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𝑦, 𝑧, … ∈ Loc: Shared memory locations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𝑏, 𝑐, … ∈ Reg: Private (per thread) registers 𝐸, 𝐸</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 Expressions over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ints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regs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 𝑥: Read from shared memory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𝑥 ≔ 𝑎: Write to shared memory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𝑎 ≔ 𝐸: Compute 𝐸 into 𝑎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𝐶 ∈ Com ⩴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𝑎 ≔ 𝐸 | 𝑥 ≔ 𝑎 | 𝑎 ≔ 𝑥 | 𝑎 ≔ CAS(𝑥, 𝐸, 𝐸)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FAA(𝑥, 𝐸) | skip | 𝐶; 𝐶 | while 𝐵 do 𝐶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if 𝐵 then 𝐶 else 𝐶</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ConWhile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concurrent programs are a map from TIDs to sequential commands: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SC Configurations: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𝜏 ∈ TID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𝑃 ∈ Prog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Com: Code of each thread.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𝑀 ∈ Mem ≜ Loc → Val: Shared memory.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𝑠 ∈ Store ≜ Reg → Val: Thread local memory.  𝑆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SMap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Tid</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Store: All local memories.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𝑆(𝜏)(𝑏) is the register 𝑏 on thread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triple (𝑃, 𝑆, 𝑀) describes program state (SC config)</a:t>
            </a: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Transition Labels: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𝑙 ∈ Lab • 𝜖: Silent transition (skip)</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(𝚁, 𝑥, 𝑣): Denotes read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𝑣 from loc 𝑥.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(𝚆, 𝑥, 𝑣): Denotes write 𝑣 to 𝑥.</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(𝚄, 𝑥,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𝑜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𝑛</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denote update of 𝑥 from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to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(Successful RMW – value of x was equal to v</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(𝚄, 𝑥,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𝑜</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Failed CAS where 𝑥 wasn’t 𝑣</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 command transitions are of the form:</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𝐶, 𝑠 ⟶</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𝐶′, 𝑠′ evaluates 𝐶 with store 𝑙, and produces a simpler command 𝐶′, a new store 𝑠′ , and emits transition 𝑙.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assume we have function eval(𝐵, 𝑠) and eval(𝐸, 𝑠) that reduce Booleans/Expressions immediately. They can’t access M.</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 Transitions:</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15" name="Picture 14">
            <a:extLst>
              <a:ext uri="{FF2B5EF4-FFF2-40B4-BE49-F238E27FC236}">
                <a16:creationId xmlns:a16="http://schemas.microsoft.com/office/drawing/2014/main" id="{C34F5A01-4008-1518-7072-4E0F60FE134F}"/>
              </a:ext>
            </a:extLst>
          </p:cNvPr>
          <p:cNvPicPr>
            <a:picLocks noChangeAspect="1"/>
          </p:cNvPicPr>
          <p:nvPr/>
        </p:nvPicPr>
        <p:blipFill>
          <a:blip r:embed="rId11"/>
          <a:stretch>
            <a:fillRect/>
          </a:stretch>
        </p:blipFill>
        <p:spPr>
          <a:xfrm>
            <a:off x="1363701" y="5846293"/>
            <a:ext cx="1695664" cy="1017087"/>
          </a:xfrm>
          <a:prstGeom prst="rect">
            <a:avLst/>
          </a:prstGeom>
        </p:spPr>
      </p:pic>
      <p:sp>
        <p:nvSpPr>
          <p:cNvPr id="17" name="TextBox 16">
            <a:extLst>
              <a:ext uri="{FF2B5EF4-FFF2-40B4-BE49-F238E27FC236}">
                <a16:creationId xmlns:a16="http://schemas.microsoft.com/office/drawing/2014/main" id="{D49AE762-C09E-7767-51CD-5CB57019BBFA}"/>
              </a:ext>
            </a:extLst>
          </p:cNvPr>
          <p:cNvSpPr txBox="1"/>
          <p:nvPr/>
        </p:nvSpPr>
        <p:spPr>
          <a:xfrm>
            <a:off x="4290059" y="-42154"/>
            <a:ext cx="1523258" cy="6667338"/>
          </a:xfrm>
          <a:prstGeom prst="rect">
            <a:avLst/>
          </a:prstGeom>
          <a:noFill/>
        </p:spPr>
        <p:txBody>
          <a:bodyPr wrap="square" spcCol="360000" rtlCol="0">
            <a:spAutoFit/>
          </a:bodyPr>
          <a:lstStyle/>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TSO Memory Transitions</a:t>
            </a:r>
            <a:b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Storage transitions are of the form:</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updating the memory M to M’ and the buffer map B to B’ when some thread T executes a step with label l.</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Write:</a:t>
            </a:r>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Memory Read:</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Where: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Mfence</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Successful RMW:</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Unsuccessful RMW:</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Propagating local write states to memory (silent step):</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thus produce our overall transitions: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program takes a silent step, the storage system remains unchanged:</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the storage system takes a silent step, then the program and store maps remain unchanged:</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both the program and storage systems take the same transition, then we can combine them into a transition over a TSO config:</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Reflexive Transitive Closure: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S, M, B * P’, S’, M’, B’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S, M, B) =  (P’, S’, M’, B’) v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 S’’, M’’, B’’ . P, S, M, B  P’’, S’’, M’’, B’’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 S’’, M’’, B’’ * P’, S’, M’, B’</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TSO trace is like a SC trace -&gt; we terminate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a:t>
            </a:r>
            <a:r>
              <a:rPr lang="en-GB" sz="541" kern="100" spc="-50" baseline="-2500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skip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Memory and Store Maps having some values, but the difference is our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buffer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 empty at the end. And of course, we start with a zeroed, memory, each store being zeroed, and each buffer being empty.</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Declarative Semantics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Execution graphs allow us to model candidate executions of a program under some semantics. Contains reads, writes, updates, fences.</a:t>
            </a:r>
          </a:p>
          <a:p>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21" name="Picture 20">
            <a:extLst>
              <a:ext uri="{FF2B5EF4-FFF2-40B4-BE49-F238E27FC236}">
                <a16:creationId xmlns:a16="http://schemas.microsoft.com/office/drawing/2014/main" id="{F745F210-32E0-8B5E-A4C0-941D37F8B82B}"/>
              </a:ext>
            </a:extLst>
          </p:cNvPr>
          <p:cNvPicPr>
            <a:picLocks noChangeAspect="1"/>
          </p:cNvPicPr>
          <p:nvPr/>
        </p:nvPicPr>
        <p:blipFill>
          <a:blip r:embed="rId12"/>
          <a:stretch>
            <a:fillRect/>
          </a:stretch>
        </p:blipFill>
        <p:spPr>
          <a:xfrm>
            <a:off x="4660746" y="154918"/>
            <a:ext cx="568479" cy="98778"/>
          </a:xfrm>
          <a:prstGeom prst="rect">
            <a:avLst/>
          </a:prstGeom>
        </p:spPr>
      </p:pic>
      <p:pic>
        <p:nvPicPr>
          <p:cNvPr id="24" name="Picture 23">
            <a:extLst>
              <a:ext uri="{FF2B5EF4-FFF2-40B4-BE49-F238E27FC236}">
                <a16:creationId xmlns:a16="http://schemas.microsoft.com/office/drawing/2014/main" id="{AF2214F0-9536-EFBE-E16A-D4469FDA5A08}"/>
              </a:ext>
            </a:extLst>
          </p:cNvPr>
          <p:cNvPicPr>
            <a:picLocks noChangeAspect="1"/>
          </p:cNvPicPr>
          <p:nvPr/>
        </p:nvPicPr>
        <p:blipFill>
          <a:blip r:embed="rId13"/>
          <a:stretch>
            <a:fillRect/>
          </a:stretch>
        </p:blipFill>
        <p:spPr>
          <a:xfrm>
            <a:off x="4324363" y="588136"/>
            <a:ext cx="1448320" cy="232820"/>
          </a:xfrm>
          <a:prstGeom prst="rect">
            <a:avLst/>
          </a:prstGeom>
        </p:spPr>
      </p:pic>
      <p:pic>
        <p:nvPicPr>
          <p:cNvPr id="26" name="Picture 25">
            <a:extLst>
              <a:ext uri="{FF2B5EF4-FFF2-40B4-BE49-F238E27FC236}">
                <a16:creationId xmlns:a16="http://schemas.microsoft.com/office/drawing/2014/main" id="{64F2B2D4-A496-8665-D994-2F6FC758857D}"/>
              </a:ext>
            </a:extLst>
          </p:cNvPr>
          <p:cNvPicPr>
            <a:picLocks noChangeAspect="1"/>
          </p:cNvPicPr>
          <p:nvPr/>
        </p:nvPicPr>
        <p:blipFill>
          <a:blip r:embed="rId14"/>
          <a:stretch>
            <a:fillRect/>
          </a:stretch>
        </p:blipFill>
        <p:spPr>
          <a:xfrm>
            <a:off x="4317142" y="936649"/>
            <a:ext cx="1262391" cy="280093"/>
          </a:xfrm>
          <a:prstGeom prst="rect">
            <a:avLst/>
          </a:prstGeom>
        </p:spPr>
      </p:pic>
      <p:pic>
        <p:nvPicPr>
          <p:cNvPr id="28" name="Picture 27">
            <a:extLst>
              <a:ext uri="{FF2B5EF4-FFF2-40B4-BE49-F238E27FC236}">
                <a16:creationId xmlns:a16="http://schemas.microsoft.com/office/drawing/2014/main" id="{EB9A1571-4FAF-36E0-11E2-6686B79E2DC5}"/>
              </a:ext>
            </a:extLst>
          </p:cNvPr>
          <p:cNvPicPr>
            <a:picLocks noChangeAspect="1"/>
          </p:cNvPicPr>
          <p:nvPr/>
        </p:nvPicPr>
        <p:blipFill rotWithShape="1">
          <a:blip r:embed="rId15"/>
          <a:srcRect t="12069"/>
          <a:stretch/>
        </p:blipFill>
        <p:spPr>
          <a:xfrm>
            <a:off x="4091690" y="1332626"/>
            <a:ext cx="1540053" cy="295061"/>
          </a:xfrm>
          <a:prstGeom prst="rect">
            <a:avLst/>
          </a:prstGeom>
        </p:spPr>
      </p:pic>
      <p:pic>
        <p:nvPicPr>
          <p:cNvPr id="30" name="Picture 29">
            <a:extLst>
              <a:ext uri="{FF2B5EF4-FFF2-40B4-BE49-F238E27FC236}">
                <a16:creationId xmlns:a16="http://schemas.microsoft.com/office/drawing/2014/main" id="{12084B3B-E09E-D8A7-FA0E-36308DE9363F}"/>
              </a:ext>
            </a:extLst>
          </p:cNvPr>
          <p:cNvPicPr>
            <a:picLocks noChangeAspect="1"/>
          </p:cNvPicPr>
          <p:nvPr/>
        </p:nvPicPr>
        <p:blipFill>
          <a:blip r:embed="rId16"/>
          <a:stretch>
            <a:fillRect/>
          </a:stretch>
        </p:blipFill>
        <p:spPr>
          <a:xfrm>
            <a:off x="4660746" y="1649386"/>
            <a:ext cx="787462" cy="310024"/>
          </a:xfrm>
          <a:prstGeom prst="rect">
            <a:avLst/>
          </a:prstGeom>
        </p:spPr>
      </p:pic>
      <p:pic>
        <p:nvPicPr>
          <p:cNvPr id="32" name="Picture 31">
            <a:extLst>
              <a:ext uri="{FF2B5EF4-FFF2-40B4-BE49-F238E27FC236}">
                <a16:creationId xmlns:a16="http://schemas.microsoft.com/office/drawing/2014/main" id="{A0D53A49-DBF0-2BBF-FE09-6FDC960D6C59}"/>
              </a:ext>
            </a:extLst>
          </p:cNvPr>
          <p:cNvPicPr>
            <a:picLocks noChangeAspect="1"/>
          </p:cNvPicPr>
          <p:nvPr/>
        </p:nvPicPr>
        <p:blipFill>
          <a:blip r:embed="rId17"/>
          <a:stretch>
            <a:fillRect/>
          </a:stretch>
        </p:blipFill>
        <p:spPr>
          <a:xfrm>
            <a:off x="4091690" y="2093628"/>
            <a:ext cx="1356518" cy="210926"/>
          </a:xfrm>
          <a:prstGeom prst="rect">
            <a:avLst/>
          </a:prstGeom>
        </p:spPr>
      </p:pic>
      <p:pic>
        <p:nvPicPr>
          <p:cNvPr id="34" name="Picture 33">
            <a:extLst>
              <a:ext uri="{FF2B5EF4-FFF2-40B4-BE49-F238E27FC236}">
                <a16:creationId xmlns:a16="http://schemas.microsoft.com/office/drawing/2014/main" id="{AE2DCAD2-7222-9980-E1FE-E159C91463FE}"/>
              </a:ext>
            </a:extLst>
          </p:cNvPr>
          <p:cNvPicPr>
            <a:picLocks noChangeAspect="1"/>
          </p:cNvPicPr>
          <p:nvPr/>
        </p:nvPicPr>
        <p:blipFill>
          <a:blip r:embed="rId18"/>
          <a:stretch>
            <a:fillRect/>
          </a:stretch>
        </p:blipFill>
        <p:spPr>
          <a:xfrm>
            <a:off x="4132836" y="2386025"/>
            <a:ext cx="1237566" cy="370776"/>
          </a:xfrm>
          <a:prstGeom prst="rect">
            <a:avLst/>
          </a:prstGeom>
        </p:spPr>
      </p:pic>
      <p:pic>
        <p:nvPicPr>
          <p:cNvPr id="36" name="Picture 35">
            <a:extLst>
              <a:ext uri="{FF2B5EF4-FFF2-40B4-BE49-F238E27FC236}">
                <a16:creationId xmlns:a16="http://schemas.microsoft.com/office/drawing/2014/main" id="{E1C57752-5FD3-9C92-BCB9-E45C59E9146B}"/>
              </a:ext>
            </a:extLst>
          </p:cNvPr>
          <p:cNvPicPr>
            <a:picLocks noChangeAspect="1"/>
          </p:cNvPicPr>
          <p:nvPr/>
        </p:nvPicPr>
        <p:blipFill>
          <a:blip r:embed="rId19"/>
          <a:stretch>
            <a:fillRect/>
          </a:stretch>
        </p:blipFill>
        <p:spPr>
          <a:xfrm>
            <a:off x="4290059" y="2976007"/>
            <a:ext cx="1389009" cy="163412"/>
          </a:xfrm>
          <a:prstGeom prst="rect">
            <a:avLst/>
          </a:prstGeom>
        </p:spPr>
      </p:pic>
      <p:pic>
        <p:nvPicPr>
          <p:cNvPr id="38" name="Picture 37">
            <a:extLst>
              <a:ext uri="{FF2B5EF4-FFF2-40B4-BE49-F238E27FC236}">
                <a16:creationId xmlns:a16="http://schemas.microsoft.com/office/drawing/2014/main" id="{2E06C85D-1CF8-0D2D-16C0-544184941519}"/>
              </a:ext>
            </a:extLst>
          </p:cNvPr>
          <p:cNvPicPr>
            <a:picLocks noChangeAspect="1"/>
          </p:cNvPicPr>
          <p:nvPr/>
        </p:nvPicPr>
        <p:blipFill>
          <a:blip r:embed="rId20"/>
          <a:stretch>
            <a:fillRect/>
          </a:stretch>
        </p:blipFill>
        <p:spPr>
          <a:xfrm>
            <a:off x="4403660" y="3456657"/>
            <a:ext cx="1409657" cy="355974"/>
          </a:xfrm>
          <a:prstGeom prst="rect">
            <a:avLst/>
          </a:prstGeom>
        </p:spPr>
      </p:pic>
      <p:pic>
        <p:nvPicPr>
          <p:cNvPr id="40" name="Picture 39">
            <a:extLst>
              <a:ext uri="{FF2B5EF4-FFF2-40B4-BE49-F238E27FC236}">
                <a16:creationId xmlns:a16="http://schemas.microsoft.com/office/drawing/2014/main" id="{07944BAC-40B1-4BE8-1BAF-3205E968E654}"/>
              </a:ext>
            </a:extLst>
          </p:cNvPr>
          <p:cNvPicPr>
            <a:picLocks noChangeAspect="1"/>
          </p:cNvPicPr>
          <p:nvPr/>
        </p:nvPicPr>
        <p:blipFill>
          <a:blip r:embed="rId21"/>
          <a:stretch>
            <a:fillRect/>
          </a:stretch>
        </p:blipFill>
        <p:spPr>
          <a:xfrm>
            <a:off x="4338044" y="4044336"/>
            <a:ext cx="1409657" cy="338895"/>
          </a:xfrm>
          <a:prstGeom prst="rect">
            <a:avLst/>
          </a:prstGeom>
        </p:spPr>
      </p:pic>
      <p:pic>
        <p:nvPicPr>
          <p:cNvPr id="42" name="Picture 41">
            <a:extLst>
              <a:ext uri="{FF2B5EF4-FFF2-40B4-BE49-F238E27FC236}">
                <a16:creationId xmlns:a16="http://schemas.microsoft.com/office/drawing/2014/main" id="{C7D77EEC-B81F-30B4-8036-91B5909481F7}"/>
              </a:ext>
            </a:extLst>
          </p:cNvPr>
          <p:cNvPicPr>
            <a:picLocks noChangeAspect="1"/>
          </p:cNvPicPr>
          <p:nvPr/>
        </p:nvPicPr>
        <p:blipFill>
          <a:blip r:embed="rId22"/>
          <a:stretch>
            <a:fillRect/>
          </a:stretch>
        </p:blipFill>
        <p:spPr>
          <a:xfrm>
            <a:off x="4346459" y="4624724"/>
            <a:ext cx="1472914" cy="259811"/>
          </a:xfrm>
          <a:prstGeom prst="rect">
            <a:avLst/>
          </a:prstGeom>
        </p:spPr>
      </p:pic>
      <p:pic>
        <p:nvPicPr>
          <p:cNvPr id="1026" name="Picture 2">
            <a:extLst>
              <a:ext uri="{FF2B5EF4-FFF2-40B4-BE49-F238E27FC236}">
                <a16:creationId xmlns:a16="http://schemas.microsoft.com/office/drawing/2014/main" id="{815A7196-20D7-33BA-EC2A-606EC733966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307218" y="6420013"/>
            <a:ext cx="1371850" cy="410341"/>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9991DA5B-E446-61FA-934E-F8FBA3F67A97}"/>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4317142" y="6851240"/>
            <a:ext cx="1523258" cy="42256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6F27DE41-C4C9-EBFD-FA0E-46EAB19A3CE6}"/>
              </a:ext>
            </a:extLst>
          </p:cNvPr>
          <p:cNvSpPr txBox="1"/>
          <p:nvPr/>
        </p:nvSpPr>
        <p:spPr>
          <a:xfrm>
            <a:off x="5782602" y="-35234"/>
            <a:ext cx="1523258" cy="7333161"/>
          </a:xfrm>
          <a:prstGeom prst="rect">
            <a:avLst/>
          </a:prstGeom>
          <a:noFill/>
        </p:spPr>
        <p:txBody>
          <a:bodyPr wrap="square" spcCol="360000" rtlCol="0">
            <a:spAutoFit/>
          </a:bodyPr>
          <a:lstStyle/>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Thread 0 is a special thread for initialization (like the x = y = 0 that we saw).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typ</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loc,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val</a:t>
            </a:r>
            <a:endPar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Reflexive closure = make all items that appear in the set be related to themselves.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transitive closure = add items so that all transitively related items are directly related. Basically any two items for which there exists an edge between them need to be directly related.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Ax is the events from A that have location x.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r|loc</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the set of events in A with elements that are related to each other that have the same location.</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COH</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very simple – just draw only PO edges between those on the same location.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Doesn’t allow future read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read can’t use a value from a future write, an RMW can’t use its return value).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Write-Write, RW, WR, can’t be reordered. Think about the case for enough time – if we have a write definitely after another, then consider what the future reads are reading from. Cannot achieve Mutual Exclusion between more than 1 location. Also can’t support message passing.</a:t>
            </a:r>
          </a:p>
        </p:txBody>
      </p:sp>
      <p:pic>
        <p:nvPicPr>
          <p:cNvPr id="1030" name="Picture 6">
            <a:extLst>
              <a:ext uri="{FF2B5EF4-FFF2-40B4-BE49-F238E27FC236}">
                <a16:creationId xmlns:a16="http://schemas.microsoft.com/office/drawing/2014/main" id="{16DC2351-4BF6-6AB3-7119-8820DD514232}"/>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5772683" y="276717"/>
            <a:ext cx="1938752" cy="140092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6FA1D019-7D9C-5024-5BA1-A4D2E282ED51}"/>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755889" y="1647795"/>
            <a:ext cx="1882148" cy="139754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1E71A98F-BE85-0BF0-4B52-45E3380CD922}"/>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807705" y="3969533"/>
            <a:ext cx="1709435" cy="1075868"/>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a:extLst>
              <a:ext uri="{FF2B5EF4-FFF2-40B4-BE49-F238E27FC236}">
                <a16:creationId xmlns:a16="http://schemas.microsoft.com/office/drawing/2014/main" id="{B8ACEFED-9A33-77E9-F8EA-D7B9B31AAE63}"/>
              </a:ext>
            </a:extLst>
          </p:cNvPr>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734189" y="5070948"/>
            <a:ext cx="1342886" cy="1093493"/>
          </a:xfrm>
          <a:prstGeom prst="rect">
            <a:avLst/>
          </a:prstGeom>
          <a:noFill/>
          <a:extLst>
            <a:ext uri="{909E8E84-426E-40DD-AFC4-6F175D3DCCD1}">
              <a14:hiddenFill xmlns:a14="http://schemas.microsoft.com/office/drawing/2010/main">
                <a:solidFill>
                  <a:srgbClr val="FFFFFF"/>
                </a:solidFill>
              </a14:hiddenFill>
            </a:ext>
          </a:extLst>
        </p:spPr>
      </p:pic>
      <p:sp>
        <p:nvSpPr>
          <p:cNvPr id="44" name="TextBox 43">
            <a:extLst>
              <a:ext uri="{FF2B5EF4-FFF2-40B4-BE49-F238E27FC236}">
                <a16:creationId xmlns:a16="http://schemas.microsoft.com/office/drawing/2014/main" id="{EF729C46-8071-B7E4-602B-5262DA9589B2}"/>
              </a:ext>
            </a:extLst>
          </p:cNvPr>
          <p:cNvSpPr txBox="1"/>
          <p:nvPr/>
        </p:nvSpPr>
        <p:spPr>
          <a:xfrm>
            <a:off x="7608663" y="-35234"/>
            <a:ext cx="1523258" cy="7666073"/>
          </a:xfrm>
          <a:prstGeom prst="rect">
            <a:avLst/>
          </a:prstGeom>
          <a:noFill/>
        </p:spPr>
        <p:txBody>
          <a:bodyPr wrap="square" spcCol="360000" rtlCol="0">
            <a:spAutoFit/>
          </a:bodyPr>
          <a:lstStyle/>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Release Acquire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supports message passing, and locks – strengthening of COH.</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Adds a guarantee that Reads are Acquire, Writes are Release, and RMWs are Acquire Release.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COH &lt; RA &lt; TSO &lt; SC</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Concurrent Objects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Object Specifications: Correctness, Progress.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Correctness: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 Objects – Each object has a state – usually given by fields. Each object has a method – the way to manipulate state.</a:t>
            </a:r>
            <a:b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say (for Sequential Prog Specifications):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Preconditions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(state of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obj</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before calling method)</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postcondition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result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method will return a specific value / exception)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AND(postcondition, state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(the object will be in some other state when the method returns)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30"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Concurrent Specifications</a:t>
            </a:r>
            <a:r>
              <a:rPr lang="en-GB" sz="530"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are hard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because we can’t describe methods in isolation, and adding new methods changes the descriptions of old ones. To describe these we reduce and then describe with a Sequential Specification.</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Linearizable Execution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we take an execution’s linearizable points (those method calls that actually cause a change to the visible state of the object) and track the execution of those, if we see that none of them overlap we have a linearizable execution.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Every method should have a point where it takes effect instantaneously </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we want to show an object is linearizable, all its executions must be linearizable.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show that an execution is linearizable, we need to identify linearization points, show it as a sequential history and justify the whole effect.</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we look at our executed method calls and see if there was a way for this to happen! (Based on the properties of the data structure, and the calls)</a:t>
            </a:r>
            <a:b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within our arrows, the instantaneous call could have happened at any of those times. We need to place those instantaneous calls to make the thing valid.</a:t>
            </a:r>
          </a:p>
          <a:p>
            <a:r>
              <a:rPr lang="en-GB" sz="541" b="1" u="sng"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Formalizing Model of Executions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split method calls into invocation (method name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the response (result / exception):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Invocations: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q.enq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(x) (A – thread, q – object,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enq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method, x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arg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 history might thus look like:</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Complete </a:t>
            </a:r>
            <a:r>
              <a:rPr lang="en-GB" sz="541" b="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Subhistory</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Every method call invocation (or response)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needs a corresponding response / invocation</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Pending method call: no matching response.</a:t>
            </a:r>
          </a:p>
          <a:p>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H|q</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only events on q.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H|p</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events on p.</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 History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the invocations and responses of a thread do not interleave.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only deal with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Well Formed Histories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ones where the per thread projections are sequential.</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Equivalent Histories</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threads peering into other thread’s state would see the same thing at all points in two histories that are equivalent.</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Legal History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 history that agrees with the properties of the object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eg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for a queue, it is FIFO):A sequential (multi-object) history H is legal if – for every object x –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in the sequential spec for x (SAY IT PER OBJECT IN THE EXAM)</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p:txBody>
      </p:sp>
      <p:pic>
        <p:nvPicPr>
          <p:cNvPr id="46" name="Picture 45">
            <a:extLst>
              <a:ext uri="{FF2B5EF4-FFF2-40B4-BE49-F238E27FC236}">
                <a16:creationId xmlns:a16="http://schemas.microsoft.com/office/drawing/2014/main" id="{07E46F5E-9C59-0F23-32B3-B54C671F9A62}"/>
              </a:ext>
            </a:extLst>
          </p:cNvPr>
          <p:cNvPicPr>
            <a:picLocks noChangeAspect="1"/>
          </p:cNvPicPr>
          <p:nvPr/>
        </p:nvPicPr>
        <p:blipFill>
          <a:blip r:embed="rId29"/>
          <a:stretch>
            <a:fillRect/>
          </a:stretch>
        </p:blipFill>
        <p:spPr>
          <a:xfrm>
            <a:off x="7608663" y="4642094"/>
            <a:ext cx="1092973" cy="986383"/>
          </a:xfrm>
          <a:prstGeom prst="rect">
            <a:avLst/>
          </a:prstGeom>
        </p:spPr>
      </p:pic>
      <p:sp>
        <p:nvSpPr>
          <p:cNvPr id="47" name="TextBox 46">
            <a:extLst>
              <a:ext uri="{FF2B5EF4-FFF2-40B4-BE49-F238E27FC236}">
                <a16:creationId xmlns:a16="http://schemas.microsoft.com/office/drawing/2014/main" id="{70B45E87-D99E-74CF-F09C-1F9C753ED2DF}"/>
              </a:ext>
            </a:extLst>
          </p:cNvPr>
          <p:cNvSpPr txBox="1"/>
          <p:nvPr/>
        </p:nvSpPr>
        <p:spPr>
          <a:xfrm>
            <a:off x="8996789" y="-25715"/>
            <a:ext cx="1657518" cy="4836324"/>
          </a:xfrm>
          <a:prstGeom prst="rect">
            <a:avLst/>
          </a:prstGeom>
          <a:noFill/>
        </p:spPr>
        <p:txBody>
          <a:bodyPr wrap="square" spcCol="360000" rtlCol="0">
            <a:spAutoFit/>
          </a:bodyPr>
          <a:lstStyle/>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Precedence: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 method call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precedes </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another if its response event is before the other’s invocation event. </a:t>
            </a: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Non Precedence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overlap.</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Formal Definition of Precedence:</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Given, history H &amp; method executions 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and 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in H, we say 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if 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precedes 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Relation 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0</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1</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a partial order (or a total order if H is sequential)</a:t>
            </a:r>
          </a:p>
          <a:p>
            <a:b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br>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Linearizable Formal Definition:</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History H is linearizable if can be extended to G by – Appending 0+ responses to pending invocations – Discarding other pending invocations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So that G is equivalent to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Legal sequential history S          – where ➔</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AKA in the exam, append the invocations (ADD THEM AT THE END), or discard it, then find a legal sequential history, show that they’re equivalent (per thread projections are the same), then show the precedence ordering.</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 is the sequential history, G is the concurrent histories not unified.</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If you can, discard the item (if its effect doesn’t matter), else add the pending response.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Composability Theorem</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History H is linearizable if and only if  for every object x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H|x</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is linearizable</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Makes our proofs easier as we prove linearizability of objects in isolation</a:t>
            </a:r>
          </a:p>
          <a:p>
            <a:pPr marL="171450" indent="-171450">
              <a:buFont typeface="Arial" panose="020B0604020202020204" pitchFamily="34" charset="0"/>
              <a:buChar char="•"/>
            </a:pP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We can reuse past results </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Sequentially Consistent History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same as linearizable but we don’t have the where ➔</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G</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 ➔</a:t>
            </a:r>
            <a:r>
              <a:rPr lang="en-GB" sz="541" kern="100" spc="-50" baseline="-2500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condition (no need to preserve real-time order, Cannot re-order operations done by the same thread; Can re-order non-overlapping operations done by different threads) (IE: we don’t have to preserve the arrows durations, just precedence)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 Consistency is not composable</a:t>
            </a:r>
          </a:p>
          <a:p>
            <a:r>
              <a:rPr lang="en-GB" sz="541" b="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Progress:</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Deadlock-free: some thread trying to acquire the lock eventually succeeds.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Starvation-free: every thread trying to acquire the lock eventually succeeds.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Lock-free: some thread calling a method eventually returns. </a:t>
            </a: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Wait-free: every thread calling a method eventually returns.</a:t>
            </a:r>
          </a:p>
          <a:p>
            <a:endPar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endParaRPr>
          </a:p>
          <a:p>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to prove something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isnt</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linearisable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take the legal history, and see if it conflicts with the original history  / with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sequentiality</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Move to a contradiction, and say if we have  </a:t>
            </a:r>
            <a:r>
              <a:rPr lang="en-GB" sz="541" kern="100" spc="-50" dirty="0" err="1">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acycle</a:t>
            </a:r>
            <a:r>
              <a:rPr lang="en-GB" sz="541" kern="100" spc="-50" dirty="0">
                <a:latin typeface="Verdana" panose="020B0604030504040204" pitchFamily="34" charset="0"/>
                <a:ea typeface="Verdana" panose="020B0604030504040204" pitchFamily="34" charset="0"/>
                <a:cs typeface="Courier New" panose="02070309020205020404" pitchFamily="49" charset="0"/>
                <a:sym typeface="Wingdings" panose="05000000000000000000" pitchFamily="2" charset="2"/>
              </a:rPr>
              <a:t> that H is not a strict total order which it has to be. to prove it is construct G that is equivalent, and legal and sequential.</a:t>
            </a:r>
          </a:p>
        </p:txBody>
      </p:sp>
    </p:spTree>
    <p:extLst>
      <p:ext uri="{BB962C8B-B14F-4D97-AF65-F5344CB8AC3E}">
        <p14:creationId xmlns:p14="http://schemas.microsoft.com/office/powerpoint/2010/main" val="371895534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1585</TotalTime>
  <Words>7155</Words>
  <Application>Microsoft Office PowerPoint</Application>
  <PresentationFormat>Custom</PresentationFormat>
  <Paragraphs>683</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Calibri Light</vt:lpstr>
      <vt:lpstr>Courier New</vt:lpstr>
      <vt:lpstr>Verdana</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Gupta, Robin</dc:creator>
  <cp:lastModifiedBy>Gupta, Robin</cp:lastModifiedBy>
  <cp:revision>5</cp:revision>
  <dcterms:created xsi:type="dcterms:W3CDTF">2023-12-02T16:04:47Z</dcterms:created>
  <dcterms:modified xsi:type="dcterms:W3CDTF">2023-12-08T17:27:08Z</dcterms:modified>
</cp:coreProperties>
</file>