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6" r:id="rId2"/>
    <p:sldId id="257" r:id="rId3"/>
  </p:sldIdLst>
  <p:sldSz cx="10620375" cy="7488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E857A8C5-938B-4439-9BC5-A06AE35A834D}">
          <p14:sldIdLst>
            <p14:sldId id="256"/>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672" y="-876"/>
      </p:cViewPr>
      <p:guideLst/>
    </p:cSldViewPr>
  </p:slideViewPr>
  <p:notesTextViewPr>
    <p:cViewPr>
      <p:scale>
        <a:sx n="400" d="100"/>
        <a:sy n="4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583254-6C3E-4736-8B51-80CBE97C8404}" type="datetimeFigureOut">
              <a:rPr lang="en-GB" smtClean="0"/>
              <a:t>28/02/2024</a:t>
            </a:fld>
            <a:endParaRPr lang="en-GB"/>
          </a:p>
        </p:txBody>
      </p:sp>
      <p:sp>
        <p:nvSpPr>
          <p:cNvPr id="4" name="Slide Image Placeholder 3"/>
          <p:cNvSpPr>
            <a:spLocks noGrp="1" noRot="1" noChangeAspect="1"/>
          </p:cNvSpPr>
          <p:nvPr>
            <p:ph type="sldImg" idx="2"/>
          </p:nvPr>
        </p:nvSpPr>
        <p:spPr>
          <a:xfrm>
            <a:off x="1239838" y="1143000"/>
            <a:ext cx="43783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F8C531-CE27-4CD8-8F1D-E575D230C53A}" type="slidenum">
              <a:rPr lang="en-GB" smtClean="0"/>
              <a:t>‹#›</a:t>
            </a:fld>
            <a:endParaRPr lang="en-GB"/>
          </a:p>
        </p:txBody>
      </p:sp>
    </p:spTree>
    <p:extLst>
      <p:ext uri="{BB962C8B-B14F-4D97-AF65-F5344CB8AC3E}">
        <p14:creationId xmlns:p14="http://schemas.microsoft.com/office/powerpoint/2010/main" val="1991829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5F8C531-CE27-4CD8-8F1D-E575D230C53A}" type="slidenum">
              <a:rPr lang="en-GB" smtClean="0"/>
              <a:t>2</a:t>
            </a:fld>
            <a:endParaRPr lang="en-GB"/>
          </a:p>
        </p:txBody>
      </p:sp>
    </p:spTree>
    <p:extLst>
      <p:ext uri="{BB962C8B-B14F-4D97-AF65-F5344CB8AC3E}">
        <p14:creationId xmlns:p14="http://schemas.microsoft.com/office/powerpoint/2010/main" val="4089935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96528" y="1225506"/>
            <a:ext cx="9027319" cy="2607016"/>
          </a:xfrm>
        </p:spPr>
        <p:txBody>
          <a:bodyPr anchor="b"/>
          <a:lstStyle>
            <a:lvl1pPr algn="ctr">
              <a:defRPr sz="6551"/>
            </a:lvl1pPr>
          </a:lstStyle>
          <a:p>
            <a:r>
              <a:rPr lang="en-US"/>
              <a:t>Click to edit Master title style</a:t>
            </a:r>
            <a:endParaRPr lang="en-US" dirty="0"/>
          </a:p>
        </p:txBody>
      </p:sp>
      <p:sp>
        <p:nvSpPr>
          <p:cNvPr id="3" name="Subtitle 2"/>
          <p:cNvSpPr>
            <a:spLocks noGrp="1"/>
          </p:cNvSpPr>
          <p:nvPr>
            <p:ph type="subTitle" idx="1"/>
          </p:nvPr>
        </p:nvSpPr>
        <p:spPr>
          <a:xfrm>
            <a:off x="1327547" y="3933059"/>
            <a:ext cx="7965281" cy="1807924"/>
          </a:xfrm>
        </p:spPr>
        <p:txBody>
          <a:bodyPr/>
          <a:lstStyle>
            <a:lvl1pPr marL="0" indent="0" algn="ctr">
              <a:buNone/>
              <a:defRPr sz="2621"/>
            </a:lvl1pPr>
            <a:lvl2pPr marL="499217" indent="0" algn="ctr">
              <a:buNone/>
              <a:defRPr sz="2184"/>
            </a:lvl2pPr>
            <a:lvl3pPr marL="998433" indent="0" algn="ctr">
              <a:buNone/>
              <a:defRPr sz="1965"/>
            </a:lvl3pPr>
            <a:lvl4pPr marL="1497650" indent="0" algn="ctr">
              <a:buNone/>
              <a:defRPr sz="1747"/>
            </a:lvl4pPr>
            <a:lvl5pPr marL="1996867" indent="0" algn="ctr">
              <a:buNone/>
              <a:defRPr sz="1747"/>
            </a:lvl5pPr>
            <a:lvl6pPr marL="2496083" indent="0" algn="ctr">
              <a:buNone/>
              <a:defRPr sz="1747"/>
            </a:lvl6pPr>
            <a:lvl7pPr marL="2995300" indent="0" algn="ctr">
              <a:buNone/>
              <a:defRPr sz="1747"/>
            </a:lvl7pPr>
            <a:lvl8pPr marL="3494517" indent="0" algn="ctr">
              <a:buNone/>
              <a:defRPr sz="1747"/>
            </a:lvl8pPr>
            <a:lvl9pPr marL="3993733" indent="0" algn="ctr">
              <a:buNone/>
              <a:defRPr sz="174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FD8CEA-A835-4351-AECD-DDEB1E76A194}" type="datetimeFigureOut">
              <a:rPr lang="en-GB" smtClean="0"/>
              <a:t>28/02/2024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925BF2-4788-4A0F-8352-60C98884C6F9}" type="slidenum">
              <a:rPr lang="en-GB" smtClean="0"/>
              <a:t>‹#›</a:t>
            </a:fld>
            <a:endParaRPr lang="en-GB"/>
          </a:p>
        </p:txBody>
      </p:sp>
    </p:spTree>
    <p:extLst>
      <p:ext uri="{BB962C8B-B14F-4D97-AF65-F5344CB8AC3E}">
        <p14:creationId xmlns:p14="http://schemas.microsoft.com/office/powerpoint/2010/main" val="1469940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FD8CEA-A835-4351-AECD-DDEB1E76A194}" type="datetimeFigureOut">
              <a:rPr lang="en-GB" smtClean="0"/>
              <a:t>28/02/2024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925BF2-4788-4A0F-8352-60C98884C6F9}" type="slidenum">
              <a:rPr lang="en-GB" smtClean="0"/>
              <a:t>‹#›</a:t>
            </a:fld>
            <a:endParaRPr lang="en-GB"/>
          </a:p>
        </p:txBody>
      </p:sp>
    </p:spTree>
    <p:extLst>
      <p:ext uri="{BB962C8B-B14F-4D97-AF65-F5344CB8AC3E}">
        <p14:creationId xmlns:p14="http://schemas.microsoft.com/office/powerpoint/2010/main" val="3327683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00207" y="398679"/>
            <a:ext cx="2290018" cy="634593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30152" y="398679"/>
            <a:ext cx="6737300" cy="634593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FD8CEA-A835-4351-AECD-DDEB1E76A194}" type="datetimeFigureOut">
              <a:rPr lang="en-GB" smtClean="0"/>
              <a:t>28/02/2024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925BF2-4788-4A0F-8352-60C98884C6F9}" type="slidenum">
              <a:rPr lang="en-GB" smtClean="0"/>
              <a:t>‹#›</a:t>
            </a:fld>
            <a:endParaRPr lang="en-GB"/>
          </a:p>
        </p:txBody>
      </p:sp>
    </p:spTree>
    <p:extLst>
      <p:ext uri="{BB962C8B-B14F-4D97-AF65-F5344CB8AC3E}">
        <p14:creationId xmlns:p14="http://schemas.microsoft.com/office/powerpoint/2010/main" val="1403676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FD8CEA-A835-4351-AECD-DDEB1E76A194}" type="datetimeFigureOut">
              <a:rPr lang="en-GB" smtClean="0"/>
              <a:t>28/02/2024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925BF2-4788-4A0F-8352-60C98884C6F9}" type="slidenum">
              <a:rPr lang="en-GB" smtClean="0"/>
              <a:t>‹#›</a:t>
            </a:fld>
            <a:endParaRPr lang="en-GB"/>
          </a:p>
        </p:txBody>
      </p:sp>
    </p:spTree>
    <p:extLst>
      <p:ext uri="{BB962C8B-B14F-4D97-AF65-F5344CB8AC3E}">
        <p14:creationId xmlns:p14="http://schemas.microsoft.com/office/powerpoint/2010/main" val="759199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4620" y="1866862"/>
            <a:ext cx="9160073" cy="3114898"/>
          </a:xfrm>
        </p:spPr>
        <p:txBody>
          <a:bodyPr anchor="b"/>
          <a:lstStyle>
            <a:lvl1pPr>
              <a:defRPr sz="6551"/>
            </a:lvl1pPr>
          </a:lstStyle>
          <a:p>
            <a:r>
              <a:rPr lang="en-US"/>
              <a:t>Click to edit Master title style</a:t>
            </a:r>
            <a:endParaRPr lang="en-US" dirty="0"/>
          </a:p>
        </p:txBody>
      </p:sp>
      <p:sp>
        <p:nvSpPr>
          <p:cNvPr id="3" name="Text Placeholder 2"/>
          <p:cNvSpPr>
            <a:spLocks noGrp="1"/>
          </p:cNvSpPr>
          <p:nvPr>
            <p:ph type="body" idx="1"/>
          </p:nvPr>
        </p:nvSpPr>
        <p:spPr>
          <a:xfrm>
            <a:off x="724620" y="5011228"/>
            <a:ext cx="9160073" cy="1638052"/>
          </a:xfrm>
        </p:spPr>
        <p:txBody>
          <a:bodyPr/>
          <a:lstStyle>
            <a:lvl1pPr marL="0" indent="0">
              <a:buNone/>
              <a:defRPr sz="2621">
                <a:solidFill>
                  <a:schemeClr val="tx1">
                    <a:tint val="82000"/>
                  </a:schemeClr>
                </a:solidFill>
              </a:defRPr>
            </a:lvl1pPr>
            <a:lvl2pPr marL="499217" indent="0">
              <a:buNone/>
              <a:defRPr sz="2184">
                <a:solidFill>
                  <a:schemeClr val="tx1">
                    <a:tint val="82000"/>
                  </a:schemeClr>
                </a:solidFill>
              </a:defRPr>
            </a:lvl2pPr>
            <a:lvl3pPr marL="998433" indent="0">
              <a:buNone/>
              <a:defRPr sz="1965">
                <a:solidFill>
                  <a:schemeClr val="tx1">
                    <a:tint val="82000"/>
                  </a:schemeClr>
                </a:solidFill>
              </a:defRPr>
            </a:lvl3pPr>
            <a:lvl4pPr marL="1497650" indent="0">
              <a:buNone/>
              <a:defRPr sz="1747">
                <a:solidFill>
                  <a:schemeClr val="tx1">
                    <a:tint val="82000"/>
                  </a:schemeClr>
                </a:solidFill>
              </a:defRPr>
            </a:lvl4pPr>
            <a:lvl5pPr marL="1996867" indent="0">
              <a:buNone/>
              <a:defRPr sz="1747">
                <a:solidFill>
                  <a:schemeClr val="tx1">
                    <a:tint val="82000"/>
                  </a:schemeClr>
                </a:solidFill>
              </a:defRPr>
            </a:lvl5pPr>
            <a:lvl6pPr marL="2496083" indent="0">
              <a:buNone/>
              <a:defRPr sz="1747">
                <a:solidFill>
                  <a:schemeClr val="tx1">
                    <a:tint val="82000"/>
                  </a:schemeClr>
                </a:solidFill>
              </a:defRPr>
            </a:lvl6pPr>
            <a:lvl7pPr marL="2995300" indent="0">
              <a:buNone/>
              <a:defRPr sz="1747">
                <a:solidFill>
                  <a:schemeClr val="tx1">
                    <a:tint val="82000"/>
                  </a:schemeClr>
                </a:solidFill>
              </a:defRPr>
            </a:lvl7pPr>
            <a:lvl8pPr marL="3494517" indent="0">
              <a:buNone/>
              <a:defRPr sz="1747">
                <a:solidFill>
                  <a:schemeClr val="tx1">
                    <a:tint val="82000"/>
                  </a:schemeClr>
                </a:solidFill>
              </a:defRPr>
            </a:lvl8pPr>
            <a:lvl9pPr marL="3993733" indent="0">
              <a:buNone/>
              <a:defRPr sz="1747">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FD8CEA-A835-4351-AECD-DDEB1E76A194}" type="datetimeFigureOut">
              <a:rPr lang="en-GB" smtClean="0"/>
              <a:t>28/02/2024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C925BF2-4788-4A0F-8352-60C98884C6F9}" type="slidenum">
              <a:rPr lang="en-GB" smtClean="0"/>
              <a:t>‹#›</a:t>
            </a:fld>
            <a:endParaRPr lang="en-GB"/>
          </a:p>
        </p:txBody>
      </p:sp>
    </p:spTree>
    <p:extLst>
      <p:ext uri="{BB962C8B-B14F-4D97-AF65-F5344CB8AC3E}">
        <p14:creationId xmlns:p14="http://schemas.microsoft.com/office/powerpoint/2010/main" val="661726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30151" y="1993397"/>
            <a:ext cx="451365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76565" y="1993397"/>
            <a:ext cx="4513659" cy="47512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FD8CEA-A835-4351-AECD-DDEB1E76A194}" type="datetimeFigureOut">
              <a:rPr lang="en-GB" smtClean="0"/>
              <a:t>28/02/2024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925BF2-4788-4A0F-8352-60C98884C6F9}" type="slidenum">
              <a:rPr lang="en-GB" smtClean="0"/>
              <a:t>‹#›</a:t>
            </a:fld>
            <a:endParaRPr lang="en-GB"/>
          </a:p>
        </p:txBody>
      </p:sp>
    </p:spTree>
    <p:extLst>
      <p:ext uri="{BB962C8B-B14F-4D97-AF65-F5344CB8AC3E}">
        <p14:creationId xmlns:p14="http://schemas.microsoft.com/office/powerpoint/2010/main" val="1129658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1534" y="398681"/>
            <a:ext cx="9160073" cy="1447380"/>
          </a:xfrm>
        </p:spPr>
        <p:txBody>
          <a:bodyPr/>
          <a:lstStyle/>
          <a:p>
            <a:r>
              <a:rPr lang="en-US"/>
              <a:t>Click to edit Master title style</a:t>
            </a:r>
            <a:endParaRPr lang="en-US" dirty="0"/>
          </a:p>
        </p:txBody>
      </p:sp>
      <p:sp>
        <p:nvSpPr>
          <p:cNvPr id="3" name="Text Placeholder 2"/>
          <p:cNvSpPr>
            <a:spLocks noGrp="1"/>
          </p:cNvSpPr>
          <p:nvPr>
            <p:ph type="body" idx="1"/>
          </p:nvPr>
        </p:nvSpPr>
        <p:spPr>
          <a:xfrm>
            <a:off x="731535" y="1835659"/>
            <a:ext cx="4492916"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4" name="Content Placeholder 3"/>
          <p:cNvSpPr>
            <a:spLocks noGrp="1"/>
          </p:cNvSpPr>
          <p:nvPr>
            <p:ph sz="half" idx="2"/>
          </p:nvPr>
        </p:nvSpPr>
        <p:spPr>
          <a:xfrm>
            <a:off x="731535" y="2735287"/>
            <a:ext cx="4492916"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565" y="1835659"/>
            <a:ext cx="4515043" cy="899628"/>
          </a:xfrm>
        </p:spPr>
        <p:txBody>
          <a:bodyPr anchor="b"/>
          <a:lstStyle>
            <a:lvl1pPr marL="0" indent="0">
              <a:buNone/>
              <a:defRPr sz="2621" b="1"/>
            </a:lvl1pPr>
            <a:lvl2pPr marL="499217" indent="0">
              <a:buNone/>
              <a:defRPr sz="2184" b="1"/>
            </a:lvl2pPr>
            <a:lvl3pPr marL="998433" indent="0">
              <a:buNone/>
              <a:defRPr sz="1965" b="1"/>
            </a:lvl3pPr>
            <a:lvl4pPr marL="1497650" indent="0">
              <a:buNone/>
              <a:defRPr sz="1747" b="1"/>
            </a:lvl4pPr>
            <a:lvl5pPr marL="1996867" indent="0">
              <a:buNone/>
              <a:defRPr sz="1747" b="1"/>
            </a:lvl5pPr>
            <a:lvl6pPr marL="2496083" indent="0">
              <a:buNone/>
              <a:defRPr sz="1747" b="1"/>
            </a:lvl6pPr>
            <a:lvl7pPr marL="2995300" indent="0">
              <a:buNone/>
              <a:defRPr sz="1747" b="1"/>
            </a:lvl7pPr>
            <a:lvl8pPr marL="3494517" indent="0">
              <a:buNone/>
              <a:defRPr sz="1747" b="1"/>
            </a:lvl8pPr>
            <a:lvl9pPr marL="3993733" indent="0">
              <a:buNone/>
              <a:defRPr sz="1747" b="1"/>
            </a:lvl9pPr>
          </a:lstStyle>
          <a:p>
            <a:pPr lvl="0"/>
            <a:r>
              <a:rPr lang="en-US"/>
              <a:t>Click to edit Master text styles</a:t>
            </a:r>
          </a:p>
        </p:txBody>
      </p:sp>
      <p:sp>
        <p:nvSpPr>
          <p:cNvPr id="6" name="Content Placeholder 5"/>
          <p:cNvSpPr>
            <a:spLocks noGrp="1"/>
          </p:cNvSpPr>
          <p:nvPr>
            <p:ph sz="quarter" idx="4"/>
          </p:nvPr>
        </p:nvSpPr>
        <p:spPr>
          <a:xfrm>
            <a:off x="5376565" y="2735287"/>
            <a:ext cx="4515043" cy="4023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FD8CEA-A835-4351-AECD-DDEB1E76A194}" type="datetimeFigureOut">
              <a:rPr lang="en-GB" smtClean="0"/>
              <a:t>28/02/2024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C925BF2-4788-4A0F-8352-60C98884C6F9}" type="slidenum">
              <a:rPr lang="en-GB" smtClean="0"/>
              <a:t>‹#›</a:t>
            </a:fld>
            <a:endParaRPr lang="en-GB"/>
          </a:p>
        </p:txBody>
      </p:sp>
    </p:spTree>
    <p:extLst>
      <p:ext uri="{BB962C8B-B14F-4D97-AF65-F5344CB8AC3E}">
        <p14:creationId xmlns:p14="http://schemas.microsoft.com/office/powerpoint/2010/main" val="2009206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FD8CEA-A835-4351-AECD-DDEB1E76A194}" type="datetimeFigureOut">
              <a:rPr lang="en-GB" smtClean="0"/>
              <a:t>28/02/2024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C925BF2-4788-4A0F-8352-60C98884C6F9}" type="slidenum">
              <a:rPr lang="en-GB" smtClean="0"/>
              <a:t>‹#›</a:t>
            </a:fld>
            <a:endParaRPr lang="en-GB"/>
          </a:p>
        </p:txBody>
      </p:sp>
    </p:spTree>
    <p:extLst>
      <p:ext uri="{BB962C8B-B14F-4D97-AF65-F5344CB8AC3E}">
        <p14:creationId xmlns:p14="http://schemas.microsoft.com/office/powerpoint/2010/main" val="20012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FD8CEA-A835-4351-AECD-DDEB1E76A194}" type="datetimeFigureOut">
              <a:rPr lang="en-GB" smtClean="0"/>
              <a:t>28/02/2024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C925BF2-4788-4A0F-8352-60C98884C6F9}" type="slidenum">
              <a:rPr lang="en-GB" smtClean="0"/>
              <a:t>‹#›</a:t>
            </a:fld>
            <a:endParaRPr lang="en-GB"/>
          </a:p>
        </p:txBody>
      </p:sp>
    </p:spTree>
    <p:extLst>
      <p:ext uri="{BB962C8B-B14F-4D97-AF65-F5344CB8AC3E}">
        <p14:creationId xmlns:p14="http://schemas.microsoft.com/office/powerpoint/2010/main" val="398421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34" y="499216"/>
            <a:ext cx="3425347" cy="1747256"/>
          </a:xfrm>
        </p:spPr>
        <p:txBody>
          <a:bodyPr anchor="b"/>
          <a:lstStyle>
            <a:lvl1pPr>
              <a:defRPr sz="3494"/>
            </a:lvl1pPr>
          </a:lstStyle>
          <a:p>
            <a:r>
              <a:rPr lang="en-US"/>
              <a:t>Click to edit Master title style</a:t>
            </a:r>
            <a:endParaRPr lang="en-US" dirty="0"/>
          </a:p>
        </p:txBody>
      </p:sp>
      <p:sp>
        <p:nvSpPr>
          <p:cNvPr id="3" name="Content Placeholder 2"/>
          <p:cNvSpPr>
            <a:spLocks noGrp="1"/>
          </p:cNvSpPr>
          <p:nvPr>
            <p:ph idx="1"/>
          </p:nvPr>
        </p:nvSpPr>
        <p:spPr>
          <a:xfrm>
            <a:off x="4515043" y="1078169"/>
            <a:ext cx="5376565" cy="5321502"/>
          </a:xfrm>
        </p:spPr>
        <p:txBody>
          <a:bodyPr/>
          <a:lstStyle>
            <a:lvl1pPr>
              <a:defRPr sz="3494"/>
            </a:lvl1pPr>
            <a:lvl2pPr>
              <a:defRPr sz="3057"/>
            </a:lvl2pPr>
            <a:lvl3pPr>
              <a:defRPr sz="2621"/>
            </a:lvl3pPr>
            <a:lvl4pPr>
              <a:defRPr sz="2184"/>
            </a:lvl4pPr>
            <a:lvl5pPr>
              <a:defRPr sz="2184"/>
            </a:lvl5pPr>
            <a:lvl6pPr>
              <a:defRPr sz="2184"/>
            </a:lvl6pPr>
            <a:lvl7pPr>
              <a:defRPr sz="2184"/>
            </a:lvl7pPr>
            <a:lvl8pPr>
              <a:defRPr sz="2184"/>
            </a:lvl8pPr>
            <a:lvl9pPr>
              <a:defRPr sz="218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31534" y="2246471"/>
            <a:ext cx="3425347"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p:cNvSpPr>
            <a:spLocks noGrp="1"/>
          </p:cNvSpPr>
          <p:nvPr>
            <p:ph type="dt" sz="half" idx="10"/>
          </p:nvPr>
        </p:nvSpPr>
        <p:spPr/>
        <p:txBody>
          <a:bodyPr/>
          <a:lstStyle/>
          <a:p>
            <a:fld id="{6BFD8CEA-A835-4351-AECD-DDEB1E76A194}" type="datetimeFigureOut">
              <a:rPr lang="en-GB" smtClean="0"/>
              <a:t>28/02/2024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925BF2-4788-4A0F-8352-60C98884C6F9}" type="slidenum">
              <a:rPr lang="en-GB" smtClean="0"/>
              <a:t>‹#›</a:t>
            </a:fld>
            <a:endParaRPr lang="en-GB"/>
          </a:p>
        </p:txBody>
      </p:sp>
    </p:spTree>
    <p:extLst>
      <p:ext uri="{BB962C8B-B14F-4D97-AF65-F5344CB8AC3E}">
        <p14:creationId xmlns:p14="http://schemas.microsoft.com/office/powerpoint/2010/main" val="2873925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34" y="499216"/>
            <a:ext cx="3425347" cy="1747256"/>
          </a:xfrm>
        </p:spPr>
        <p:txBody>
          <a:bodyPr anchor="b"/>
          <a:lstStyle>
            <a:lvl1pPr>
              <a:defRPr sz="3494"/>
            </a:lvl1pPr>
          </a:lstStyle>
          <a:p>
            <a:r>
              <a:rPr lang="en-US"/>
              <a:t>Click to edit Master title style</a:t>
            </a:r>
            <a:endParaRPr lang="en-US" dirty="0"/>
          </a:p>
        </p:txBody>
      </p:sp>
      <p:sp>
        <p:nvSpPr>
          <p:cNvPr id="3" name="Picture Placeholder 2"/>
          <p:cNvSpPr>
            <a:spLocks noGrp="1" noChangeAspect="1"/>
          </p:cNvSpPr>
          <p:nvPr>
            <p:ph type="pic" idx="1"/>
          </p:nvPr>
        </p:nvSpPr>
        <p:spPr>
          <a:xfrm>
            <a:off x="4515043" y="1078169"/>
            <a:ext cx="5376565" cy="5321502"/>
          </a:xfrm>
        </p:spPr>
        <p:txBody>
          <a:bodyPr anchor="t"/>
          <a:lstStyle>
            <a:lvl1pPr marL="0" indent="0">
              <a:buNone/>
              <a:defRPr sz="3494"/>
            </a:lvl1pPr>
            <a:lvl2pPr marL="499217" indent="0">
              <a:buNone/>
              <a:defRPr sz="3057"/>
            </a:lvl2pPr>
            <a:lvl3pPr marL="998433" indent="0">
              <a:buNone/>
              <a:defRPr sz="2621"/>
            </a:lvl3pPr>
            <a:lvl4pPr marL="1497650" indent="0">
              <a:buNone/>
              <a:defRPr sz="2184"/>
            </a:lvl4pPr>
            <a:lvl5pPr marL="1996867" indent="0">
              <a:buNone/>
              <a:defRPr sz="2184"/>
            </a:lvl5pPr>
            <a:lvl6pPr marL="2496083" indent="0">
              <a:buNone/>
              <a:defRPr sz="2184"/>
            </a:lvl6pPr>
            <a:lvl7pPr marL="2995300" indent="0">
              <a:buNone/>
              <a:defRPr sz="2184"/>
            </a:lvl7pPr>
            <a:lvl8pPr marL="3494517" indent="0">
              <a:buNone/>
              <a:defRPr sz="2184"/>
            </a:lvl8pPr>
            <a:lvl9pPr marL="3993733" indent="0">
              <a:buNone/>
              <a:defRPr sz="2184"/>
            </a:lvl9pPr>
          </a:lstStyle>
          <a:p>
            <a:r>
              <a:rPr lang="en-US"/>
              <a:t>Click icon to add picture</a:t>
            </a:r>
            <a:endParaRPr lang="en-US" dirty="0"/>
          </a:p>
        </p:txBody>
      </p:sp>
      <p:sp>
        <p:nvSpPr>
          <p:cNvPr id="4" name="Text Placeholder 3"/>
          <p:cNvSpPr>
            <a:spLocks noGrp="1"/>
          </p:cNvSpPr>
          <p:nvPr>
            <p:ph type="body" sz="half" idx="2"/>
          </p:nvPr>
        </p:nvSpPr>
        <p:spPr>
          <a:xfrm>
            <a:off x="731534" y="2246471"/>
            <a:ext cx="3425347" cy="4161866"/>
          </a:xfrm>
        </p:spPr>
        <p:txBody>
          <a:bodyPr/>
          <a:lstStyle>
            <a:lvl1pPr marL="0" indent="0">
              <a:buNone/>
              <a:defRPr sz="1747"/>
            </a:lvl1pPr>
            <a:lvl2pPr marL="499217" indent="0">
              <a:buNone/>
              <a:defRPr sz="1529"/>
            </a:lvl2pPr>
            <a:lvl3pPr marL="998433" indent="0">
              <a:buNone/>
              <a:defRPr sz="1310"/>
            </a:lvl3pPr>
            <a:lvl4pPr marL="1497650" indent="0">
              <a:buNone/>
              <a:defRPr sz="1092"/>
            </a:lvl4pPr>
            <a:lvl5pPr marL="1996867" indent="0">
              <a:buNone/>
              <a:defRPr sz="1092"/>
            </a:lvl5pPr>
            <a:lvl6pPr marL="2496083" indent="0">
              <a:buNone/>
              <a:defRPr sz="1092"/>
            </a:lvl6pPr>
            <a:lvl7pPr marL="2995300" indent="0">
              <a:buNone/>
              <a:defRPr sz="1092"/>
            </a:lvl7pPr>
            <a:lvl8pPr marL="3494517" indent="0">
              <a:buNone/>
              <a:defRPr sz="1092"/>
            </a:lvl8pPr>
            <a:lvl9pPr marL="3993733" indent="0">
              <a:buNone/>
              <a:defRPr sz="1092"/>
            </a:lvl9pPr>
          </a:lstStyle>
          <a:p>
            <a:pPr lvl="0"/>
            <a:r>
              <a:rPr lang="en-US"/>
              <a:t>Click to edit Master text styles</a:t>
            </a:r>
          </a:p>
        </p:txBody>
      </p:sp>
      <p:sp>
        <p:nvSpPr>
          <p:cNvPr id="5" name="Date Placeholder 4"/>
          <p:cNvSpPr>
            <a:spLocks noGrp="1"/>
          </p:cNvSpPr>
          <p:nvPr>
            <p:ph type="dt" sz="half" idx="10"/>
          </p:nvPr>
        </p:nvSpPr>
        <p:spPr/>
        <p:txBody>
          <a:bodyPr/>
          <a:lstStyle/>
          <a:p>
            <a:fld id="{6BFD8CEA-A835-4351-AECD-DDEB1E76A194}" type="datetimeFigureOut">
              <a:rPr lang="en-GB" smtClean="0"/>
              <a:t>28/02/2024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C925BF2-4788-4A0F-8352-60C98884C6F9}" type="slidenum">
              <a:rPr lang="en-GB" smtClean="0"/>
              <a:t>‹#›</a:t>
            </a:fld>
            <a:endParaRPr lang="en-GB"/>
          </a:p>
        </p:txBody>
      </p:sp>
    </p:spTree>
    <p:extLst>
      <p:ext uri="{BB962C8B-B14F-4D97-AF65-F5344CB8AC3E}">
        <p14:creationId xmlns:p14="http://schemas.microsoft.com/office/powerpoint/2010/main" val="256564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0151" y="398681"/>
            <a:ext cx="9160073" cy="144738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30151" y="1993397"/>
            <a:ext cx="9160073" cy="47512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0151" y="6940489"/>
            <a:ext cx="2389584" cy="398679"/>
          </a:xfrm>
          <a:prstGeom prst="rect">
            <a:avLst/>
          </a:prstGeom>
        </p:spPr>
        <p:txBody>
          <a:bodyPr vert="horz" lIns="91440" tIns="45720" rIns="91440" bIns="45720" rtlCol="0" anchor="ctr"/>
          <a:lstStyle>
            <a:lvl1pPr algn="l">
              <a:defRPr sz="1310">
                <a:solidFill>
                  <a:schemeClr val="tx1">
                    <a:tint val="82000"/>
                  </a:schemeClr>
                </a:solidFill>
              </a:defRPr>
            </a:lvl1pPr>
          </a:lstStyle>
          <a:p>
            <a:fld id="{6BFD8CEA-A835-4351-AECD-DDEB1E76A194}" type="datetimeFigureOut">
              <a:rPr lang="en-GB" smtClean="0"/>
              <a:t>28/02/2024</a:t>
            </a:fld>
            <a:endParaRPr lang="en-GB"/>
          </a:p>
        </p:txBody>
      </p:sp>
      <p:sp>
        <p:nvSpPr>
          <p:cNvPr id="5" name="Footer Placeholder 4"/>
          <p:cNvSpPr>
            <a:spLocks noGrp="1"/>
          </p:cNvSpPr>
          <p:nvPr>
            <p:ph type="ftr" sz="quarter" idx="3"/>
          </p:nvPr>
        </p:nvSpPr>
        <p:spPr>
          <a:xfrm>
            <a:off x="3517999" y="6940489"/>
            <a:ext cx="3584377" cy="398679"/>
          </a:xfrm>
          <a:prstGeom prst="rect">
            <a:avLst/>
          </a:prstGeom>
        </p:spPr>
        <p:txBody>
          <a:bodyPr vert="horz" lIns="91440" tIns="45720" rIns="91440" bIns="45720" rtlCol="0" anchor="ctr"/>
          <a:lstStyle>
            <a:lvl1pPr algn="ctr">
              <a:defRPr sz="131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7500640" y="6940489"/>
            <a:ext cx="2389584" cy="398679"/>
          </a:xfrm>
          <a:prstGeom prst="rect">
            <a:avLst/>
          </a:prstGeom>
        </p:spPr>
        <p:txBody>
          <a:bodyPr vert="horz" lIns="91440" tIns="45720" rIns="91440" bIns="45720" rtlCol="0" anchor="ctr"/>
          <a:lstStyle>
            <a:lvl1pPr algn="r">
              <a:defRPr sz="1310">
                <a:solidFill>
                  <a:schemeClr val="tx1">
                    <a:tint val="82000"/>
                  </a:schemeClr>
                </a:solidFill>
              </a:defRPr>
            </a:lvl1pPr>
          </a:lstStyle>
          <a:p>
            <a:fld id="{2C925BF2-4788-4A0F-8352-60C98884C6F9}" type="slidenum">
              <a:rPr lang="en-GB" smtClean="0"/>
              <a:t>‹#›</a:t>
            </a:fld>
            <a:endParaRPr lang="en-GB"/>
          </a:p>
        </p:txBody>
      </p:sp>
    </p:spTree>
    <p:extLst>
      <p:ext uri="{BB962C8B-B14F-4D97-AF65-F5344CB8AC3E}">
        <p14:creationId xmlns:p14="http://schemas.microsoft.com/office/powerpoint/2010/main" val="13774185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98433" rtl="0" eaLnBrk="1" latinLnBrk="0" hangingPunct="1">
        <a:lnSpc>
          <a:spcPct val="90000"/>
        </a:lnSpc>
        <a:spcBef>
          <a:spcPct val="0"/>
        </a:spcBef>
        <a:buNone/>
        <a:defRPr sz="4804" kern="1200">
          <a:solidFill>
            <a:schemeClr val="tx1"/>
          </a:solidFill>
          <a:latin typeface="+mj-lt"/>
          <a:ea typeface="+mj-ea"/>
          <a:cs typeface="+mj-cs"/>
        </a:defRPr>
      </a:lvl1pPr>
    </p:titleStyle>
    <p:bodyStyle>
      <a:lvl1pPr marL="249608" indent="-249608" algn="l" defTabSz="998433" rtl="0" eaLnBrk="1" latinLnBrk="0" hangingPunct="1">
        <a:lnSpc>
          <a:spcPct val="90000"/>
        </a:lnSpc>
        <a:spcBef>
          <a:spcPts val="1092"/>
        </a:spcBef>
        <a:buFont typeface="Arial" panose="020B0604020202020204" pitchFamily="34" charset="0"/>
        <a:buChar char="•"/>
        <a:defRPr sz="3057" kern="1200">
          <a:solidFill>
            <a:schemeClr val="tx1"/>
          </a:solidFill>
          <a:latin typeface="+mn-lt"/>
          <a:ea typeface="+mn-ea"/>
          <a:cs typeface="+mn-cs"/>
        </a:defRPr>
      </a:lvl1pPr>
      <a:lvl2pPr marL="748825" indent="-249608" algn="l" defTabSz="998433" rtl="0" eaLnBrk="1" latinLnBrk="0" hangingPunct="1">
        <a:lnSpc>
          <a:spcPct val="90000"/>
        </a:lnSpc>
        <a:spcBef>
          <a:spcPts val="546"/>
        </a:spcBef>
        <a:buFont typeface="Arial" panose="020B0604020202020204" pitchFamily="34" charset="0"/>
        <a:buChar char="•"/>
        <a:defRPr sz="2621" kern="1200">
          <a:solidFill>
            <a:schemeClr val="tx1"/>
          </a:solidFill>
          <a:latin typeface="+mn-lt"/>
          <a:ea typeface="+mn-ea"/>
          <a:cs typeface="+mn-cs"/>
        </a:defRPr>
      </a:lvl2pPr>
      <a:lvl3pPr marL="1248042" indent="-249608" algn="l" defTabSz="998433" rtl="0" eaLnBrk="1" latinLnBrk="0" hangingPunct="1">
        <a:lnSpc>
          <a:spcPct val="90000"/>
        </a:lnSpc>
        <a:spcBef>
          <a:spcPts val="546"/>
        </a:spcBef>
        <a:buFont typeface="Arial" panose="020B0604020202020204" pitchFamily="34" charset="0"/>
        <a:buChar char="•"/>
        <a:defRPr sz="2184" kern="1200">
          <a:solidFill>
            <a:schemeClr val="tx1"/>
          </a:solidFill>
          <a:latin typeface="+mn-lt"/>
          <a:ea typeface="+mn-ea"/>
          <a:cs typeface="+mn-cs"/>
        </a:defRPr>
      </a:lvl3pPr>
      <a:lvl4pPr marL="174725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4pPr>
      <a:lvl5pPr marL="224647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5pPr>
      <a:lvl6pPr marL="274569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6pPr>
      <a:lvl7pPr marL="3244908"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7pPr>
      <a:lvl8pPr marL="3744125"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8pPr>
      <a:lvl9pPr marL="4243342" indent="-249608" algn="l" defTabSz="998433" rtl="0" eaLnBrk="1" latinLnBrk="0" hangingPunct="1">
        <a:lnSpc>
          <a:spcPct val="90000"/>
        </a:lnSpc>
        <a:spcBef>
          <a:spcPts val="546"/>
        </a:spcBef>
        <a:buFont typeface="Arial" panose="020B0604020202020204" pitchFamily="34" charset="0"/>
        <a:buChar char="•"/>
        <a:defRPr sz="1965" kern="1200">
          <a:solidFill>
            <a:schemeClr val="tx1"/>
          </a:solidFill>
          <a:latin typeface="+mn-lt"/>
          <a:ea typeface="+mn-ea"/>
          <a:cs typeface="+mn-cs"/>
        </a:defRPr>
      </a:lvl9pPr>
    </p:bodyStyle>
    <p:otherStyle>
      <a:defPPr>
        <a:defRPr lang="en-US"/>
      </a:defPPr>
      <a:lvl1pPr marL="0" algn="l" defTabSz="998433" rtl="0" eaLnBrk="1" latinLnBrk="0" hangingPunct="1">
        <a:defRPr sz="1965" kern="1200">
          <a:solidFill>
            <a:schemeClr val="tx1"/>
          </a:solidFill>
          <a:latin typeface="+mn-lt"/>
          <a:ea typeface="+mn-ea"/>
          <a:cs typeface="+mn-cs"/>
        </a:defRPr>
      </a:lvl1pPr>
      <a:lvl2pPr marL="499217" algn="l" defTabSz="998433" rtl="0" eaLnBrk="1" latinLnBrk="0" hangingPunct="1">
        <a:defRPr sz="1965" kern="1200">
          <a:solidFill>
            <a:schemeClr val="tx1"/>
          </a:solidFill>
          <a:latin typeface="+mn-lt"/>
          <a:ea typeface="+mn-ea"/>
          <a:cs typeface="+mn-cs"/>
        </a:defRPr>
      </a:lvl2pPr>
      <a:lvl3pPr marL="998433" algn="l" defTabSz="998433" rtl="0" eaLnBrk="1" latinLnBrk="0" hangingPunct="1">
        <a:defRPr sz="1965" kern="1200">
          <a:solidFill>
            <a:schemeClr val="tx1"/>
          </a:solidFill>
          <a:latin typeface="+mn-lt"/>
          <a:ea typeface="+mn-ea"/>
          <a:cs typeface="+mn-cs"/>
        </a:defRPr>
      </a:lvl3pPr>
      <a:lvl4pPr marL="1497650" algn="l" defTabSz="998433" rtl="0" eaLnBrk="1" latinLnBrk="0" hangingPunct="1">
        <a:defRPr sz="1965" kern="1200">
          <a:solidFill>
            <a:schemeClr val="tx1"/>
          </a:solidFill>
          <a:latin typeface="+mn-lt"/>
          <a:ea typeface="+mn-ea"/>
          <a:cs typeface="+mn-cs"/>
        </a:defRPr>
      </a:lvl4pPr>
      <a:lvl5pPr marL="1996867" algn="l" defTabSz="998433" rtl="0" eaLnBrk="1" latinLnBrk="0" hangingPunct="1">
        <a:defRPr sz="1965" kern="1200">
          <a:solidFill>
            <a:schemeClr val="tx1"/>
          </a:solidFill>
          <a:latin typeface="+mn-lt"/>
          <a:ea typeface="+mn-ea"/>
          <a:cs typeface="+mn-cs"/>
        </a:defRPr>
      </a:lvl5pPr>
      <a:lvl6pPr marL="2496083" algn="l" defTabSz="998433" rtl="0" eaLnBrk="1" latinLnBrk="0" hangingPunct="1">
        <a:defRPr sz="1965" kern="1200">
          <a:solidFill>
            <a:schemeClr val="tx1"/>
          </a:solidFill>
          <a:latin typeface="+mn-lt"/>
          <a:ea typeface="+mn-ea"/>
          <a:cs typeface="+mn-cs"/>
        </a:defRPr>
      </a:lvl6pPr>
      <a:lvl7pPr marL="2995300" algn="l" defTabSz="998433" rtl="0" eaLnBrk="1" latinLnBrk="0" hangingPunct="1">
        <a:defRPr sz="1965" kern="1200">
          <a:solidFill>
            <a:schemeClr val="tx1"/>
          </a:solidFill>
          <a:latin typeface="+mn-lt"/>
          <a:ea typeface="+mn-ea"/>
          <a:cs typeface="+mn-cs"/>
        </a:defRPr>
      </a:lvl7pPr>
      <a:lvl8pPr marL="3494517" algn="l" defTabSz="998433" rtl="0" eaLnBrk="1" latinLnBrk="0" hangingPunct="1">
        <a:defRPr sz="1965" kern="1200">
          <a:solidFill>
            <a:schemeClr val="tx1"/>
          </a:solidFill>
          <a:latin typeface="+mn-lt"/>
          <a:ea typeface="+mn-ea"/>
          <a:cs typeface="+mn-cs"/>
        </a:defRPr>
      </a:lvl8pPr>
      <a:lvl9pPr marL="3993733" algn="l" defTabSz="998433" rtl="0" eaLnBrk="1" latinLnBrk="0" hangingPunct="1">
        <a:defRPr sz="19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2.png"/><Relationship Id="rId21" Type="http://schemas.openxmlformats.org/officeDocument/2006/relationships/image" Target="../media/image19.png"/><Relationship Id="rId7" Type="http://schemas.openxmlformats.org/officeDocument/2006/relationships/image" Target="../media/image6.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70.png"/><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A9050226-5262-DD64-EC34-5F11EE48BA68}"/>
              </a:ext>
            </a:extLst>
          </p:cNvPr>
          <p:cNvPicPr>
            <a:picLocks noChangeAspect="1"/>
          </p:cNvPicPr>
          <p:nvPr/>
        </p:nvPicPr>
        <p:blipFill>
          <a:blip r:embed="rId2"/>
          <a:stretch>
            <a:fillRect/>
          </a:stretch>
        </p:blipFill>
        <p:spPr>
          <a:xfrm>
            <a:off x="9012574" y="6994978"/>
            <a:ext cx="656359" cy="294441"/>
          </a:xfrm>
          <a:prstGeom prst="rect">
            <a:avLst/>
          </a:prstGeom>
        </p:spPr>
      </p:pic>
      <p:pic>
        <p:nvPicPr>
          <p:cNvPr id="29" name="Picture 28">
            <a:extLst>
              <a:ext uri="{FF2B5EF4-FFF2-40B4-BE49-F238E27FC236}">
                <a16:creationId xmlns:a16="http://schemas.microsoft.com/office/drawing/2014/main" id="{E78EBBFD-E64D-E465-C8FB-6D1FD6F3FC23}"/>
              </a:ext>
            </a:extLst>
          </p:cNvPr>
          <p:cNvPicPr>
            <a:picLocks noChangeAspect="1"/>
          </p:cNvPicPr>
          <p:nvPr/>
        </p:nvPicPr>
        <p:blipFill rotWithShape="1">
          <a:blip r:embed="rId3"/>
          <a:srcRect t="1" b="-1945"/>
          <a:stretch/>
        </p:blipFill>
        <p:spPr>
          <a:xfrm>
            <a:off x="6406931" y="6585985"/>
            <a:ext cx="1511655" cy="915711"/>
          </a:xfrm>
          <a:prstGeom prst="rect">
            <a:avLst/>
          </a:prstGeom>
        </p:spPr>
      </p:pic>
      <p:pic>
        <p:nvPicPr>
          <p:cNvPr id="27" name="Picture 26">
            <a:extLst>
              <a:ext uri="{FF2B5EF4-FFF2-40B4-BE49-F238E27FC236}">
                <a16:creationId xmlns:a16="http://schemas.microsoft.com/office/drawing/2014/main" id="{D2FA3BC4-AEEE-705D-9D32-C9CDE79793FF}"/>
              </a:ext>
            </a:extLst>
          </p:cNvPr>
          <p:cNvPicPr>
            <a:picLocks noChangeAspect="1"/>
          </p:cNvPicPr>
          <p:nvPr/>
        </p:nvPicPr>
        <p:blipFill>
          <a:blip r:embed="rId4"/>
          <a:stretch>
            <a:fillRect/>
          </a:stretch>
        </p:blipFill>
        <p:spPr>
          <a:xfrm>
            <a:off x="6443530" y="6110801"/>
            <a:ext cx="1704327" cy="475184"/>
          </a:xfrm>
          <a:prstGeom prst="rect">
            <a:avLst/>
          </a:prstGeom>
        </p:spPr>
      </p:pic>
      <p:pic>
        <p:nvPicPr>
          <p:cNvPr id="25" name="Picture 24">
            <a:extLst>
              <a:ext uri="{FF2B5EF4-FFF2-40B4-BE49-F238E27FC236}">
                <a16:creationId xmlns:a16="http://schemas.microsoft.com/office/drawing/2014/main" id="{D1F4AB51-C681-79D6-4881-54BF09238307}"/>
              </a:ext>
            </a:extLst>
          </p:cNvPr>
          <p:cNvPicPr>
            <a:picLocks noChangeAspect="1"/>
          </p:cNvPicPr>
          <p:nvPr/>
        </p:nvPicPr>
        <p:blipFill>
          <a:blip r:embed="rId5"/>
          <a:stretch>
            <a:fillRect/>
          </a:stretch>
        </p:blipFill>
        <p:spPr>
          <a:xfrm>
            <a:off x="7253890" y="4320115"/>
            <a:ext cx="822827" cy="767563"/>
          </a:xfrm>
          <a:prstGeom prst="rect">
            <a:avLst/>
          </a:prstGeom>
        </p:spPr>
      </p:pic>
      <p:pic>
        <p:nvPicPr>
          <p:cNvPr id="1026" name="Picture 2">
            <a:extLst>
              <a:ext uri="{FF2B5EF4-FFF2-40B4-BE49-F238E27FC236}">
                <a16:creationId xmlns:a16="http://schemas.microsoft.com/office/drawing/2014/main" id="{2EDD1F32-F896-01BA-B04E-62C84F6A6A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004" y="4556628"/>
            <a:ext cx="732055" cy="7010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B6E93EAF-0B57-FB5B-7852-FA24661A6E7F}"/>
              </a:ext>
            </a:extLst>
          </p:cNvPr>
          <p:cNvPicPr>
            <a:picLocks noChangeAspect="1"/>
          </p:cNvPicPr>
          <p:nvPr/>
        </p:nvPicPr>
        <p:blipFill>
          <a:blip r:embed="rId7"/>
          <a:stretch>
            <a:fillRect/>
          </a:stretch>
        </p:blipFill>
        <p:spPr>
          <a:xfrm>
            <a:off x="887260" y="3527194"/>
            <a:ext cx="648421" cy="628639"/>
          </a:xfrm>
          <a:prstGeom prst="rect">
            <a:avLst/>
          </a:prstGeom>
        </p:spPr>
      </p:pic>
      <p:sp>
        <p:nvSpPr>
          <p:cNvPr id="4" name="TextBox 3">
            <a:extLst>
              <a:ext uri="{FF2B5EF4-FFF2-40B4-BE49-F238E27FC236}">
                <a16:creationId xmlns:a16="http://schemas.microsoft.com/office/drawing/2014/main" id="{DFE55FCE-2FFC-BBE8-E2E5-B8797F90B09C}"/>
              </a:ext>
            </a:extLst>
          </p:cNvPr>
          <p:cNvSpPr txBox="1"/>
          <p:nvPr/>
        </p:nvSpPr>
        <p:spPr>
          <a:xfrm>
            <a:off x="-87835" y="-51859"/>
            <a:ext cx="1778910" cy="7863691"/>
          </a:xfrm>
          <a:prstGeom prst="rect">
            <a:avLst/>
          </a:prstGeom>
          <a:noFill/>
        </p:spPr>
        <p:txBody>
          <a:bodyPr wrap="square" rtlCol="0">
            <a:spAutoFit/>
          </a:bodyPr>
          <a:lstStyle/>
          <a:p>
            <a:r>
              <a:rPr lang="en-GB" sz="500" b="1" u="sng"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Intro</a:t>
            </a:r>
          </a:p>
          <a:p>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Robot</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physically-embodied, artificially intelligent device with sensing and actuation. It can sense, and act, and thinks to connect sensing with action.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Washing Machine can be argued to be a robot rather than an </a:t>
            </a:r>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appliance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 it has sensing, actuation and processing. Can be argued as an appliance as the workspace is inside the device, and robots typically need be smarter (react to changing things rather than set environment).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Examples: Robot Arms (factories), rescue, delivery robots,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roombas</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farming. Home environments can be equally challenging to the outdoors.</a:t>
            </a:r>
          </a:p>
          <a:p>
            <a:r>
              <a:rPr lang="en-GB" sz="500" b="1" u="sng"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Robot Movement</a:t>
            </a:r>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Consider: movement control, obstacle avoidance, localisation, mapping, path mapping. Ideally our robots are independent, untethered and self-contained </a:t>
            </a:r>
          </a:p>
          <a:p>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Levels of Autonomy:</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Teleoperation (Remotely-Operated Vehicles)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Semi-autonomous/Supervised (e.g. Mars rovers, driver assist systems).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Fully autonomous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roombas</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autonomous cars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focus on wheeled robots on flat surfaces:</a:t>
            </a:r>
          </a:p>
          <a:p>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World Frame:</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3D coordinate space anchored on env.</a:t>
            </a:r>
          </a:p>
          <a:p>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Robot Frame: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2D coordinate space relative to robot.</a:t>
            </a:r>
          </a:p>
          <a:p>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Degrees of Motion Freedom (DOF):</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rigid body which translates and rotates along 1D path has 1 translational DOF.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train.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rigid body which translates and rotates on a 2D plane has 3 DOF: 2 translational (x, y for loc), 1 rotational (rotate clock/anticlockwise)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our robot.</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rigid body which translates and rotates in a 3D volume has 6 DOF: 3 translational (we need an x, y, z param to represent loc), 3 rotational (we can rotate up in z -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ie</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plane lifting nose, rotate around in 2d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ie</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changing direction of plane, rotate orientation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ie</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turn to fly upside down). Example: a flying robot.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Holonomic robots moves instantaneously in any direction in the space of its DOF -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ie</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train example. • Otherwise, a robot is called non-holonomic. Most are non-holonomic - we need to orient / turn ourselves to move in a direction / we can’t just translate that way. • Example: a car only has two types of input -&gt; speed and angle. Obviously not holonomic because we have 2 inputs only vs 3 degrees of freedom.</a:t>
            </a:r>
          </a:p>
          <a:p>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The Movement of Differential Drive Robots:</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Define wheel velocities V</a:t>
            </a:r>
            <a:r>
              <a:rPr lang="en-GB"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&amp; V</a:t>
            </a:r>
            <a:r>
              <a:rPr lang="en-GB"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(linear velocities over ground). V</a:t>
            </a:r>
            <a:r>
              <a:rPr lang="en-GB"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44"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l-G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ω</a:t>
            </a:r>
            <a:r>
              <a:rPr lang="en-GB"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 = wheel radius, </a:t>
            </a:r>
            <a:r>
              <a:rPr lang="el-G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ω</a:t>
            </a:r>
            <a:r>
              <a:rPr lang="en-GB"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=angular velocity).</a:t>
            </a:r>
            <a:b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b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 = distance between the two wheels</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Two driving wheels on left and</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right with individual motors.</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Steering is done by setting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different wheel speeds</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Straight line motion: V</a:t>
            </a:r>
            <a:r>
              <a:rPr lang="en-GB"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00" kern="500" spc="-44"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V</a:t>
            </a:r>
            <a:r>
              <a:rPr lang="en-GB"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Turn on the spot: V</a:t>
            </a:r>
            <a:r>
              <a:rPr lang="en-GB"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a:t>
            </a:r>
            <a:r>
              <a:rPr lang="en-GB"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Other combinations of speeds: </a:t>
            </a:r>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motion in circular arc.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Equations the curved path of the robot:</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 = W(V</a:t>
            </a:r>
            <a:r>
              <a:rPr lang="en-GB"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2(V</a:t>
            </a:r>
            <a:r>
              <a:rPr lang="en-GB"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a:t>
            </a:r>
            <a:r>
              <a:rPr lang="en-GB"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l-G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∆θ</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a:t>
            </a:r>
            <a:r>
              <a:rPr lang="en-GB"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a:t>
            </a:r>
            <a:r>
              <a:rPr lang="en-GB"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l-G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 / W</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AKA: supply the velocities, the measured W, and time, and we get the radius of the circle / angle change.</a:t>
            </a:r>
          </a:p>
          <a:p>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Circular Path of Car-Like Tricycle Robots:</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Two front free running wheels. Has a single steerable and drivable wheel at the back. With no wheel slip:</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 = L / tan s, </a:t>
            </a:r>
            <a:r>
              <a:rPr lang="el-G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∆θ</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a:t>
            </a:r>
            <a:r>
              <a:rPr lang="el-G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 sin s / L.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Speed: v =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44"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a:t>
            </a:r>
            <a:r>
              <a:rPr lang="el-G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ω</a:t>
            </a:r>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 L = distance between the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central  point between the front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wheels, and the back wheel;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 = angle of turn of the back wheel.</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could measure all these values, but due to hard to model factors (surface slip, tyre softness) calibrating these things via experiments is better (to work out the constant scaling between the motor reference angle &amp; distance).</a:t>
            </a:r>
          </a:p>
          <a:p>
            <a:r>
              <a:rPr lang="en-GB" sz="500" b="1" u="sng"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2.1) Robot Motion in Practice</a:t>
            </a:r>
          </a:p>
          <a:p>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Gears</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Encoders turn high angular velocity/low torque motors into low rotation/high torque forces to the wheel.</a:t>
            </a:r>
          </a:p>
          <a:p>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Pulse Width Modulation: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set a power level to send to the motor. We’ll pass voltage with a fixed amp but with the amount of “fill-in” set by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PWMer</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actual velocity will depend on a number of factors.</a:t>
            </a:r>
          </a:p>
          <a:p>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Feedback / Servo Control:</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Measure what the robot is doing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compare it to what we want to do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record and try to minimize the difference (error) by adjusting the power supply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motors we have record rotational motor position in degrees. </a:t>
            </a:r>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Modes</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 position control (demand is a constant) 2) velocity control (where demand increases linearly with time). Pulse modulation just supplies energy on and off so that the total proportion is the % we need. </a:t>
            </a:r>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PID (Proportional or Differential) Control: </a:t>
            </a:r>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Error</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e(t) =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demand</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actual</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position</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PID Expression: sets power as a function of error:</a:t>
            </a: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500" spc="-44"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k</a:t>
            </a:r>
            <a:r>
              <a:rPr lang="en-GB"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500" spc="-44"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gain constants which we can tune.</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500" spc="-44"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the main term: high values give rapid response but we possibly oscillate. • k</a:t>
            </a:r>
            <a:r>
              <a:rPr lang="en-GB"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integral term – reduces steady state error. •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500" spc="-44"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differential term: reduces settling time</a:t>
            </a: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1030" name="Picture 6">
            <a:extLst>
              <a:ext uri="{FF2B5EF4-FFF2-40B4-BE49-F238E27FC236}">
                <a16:creationId xmlns:a16="http://schemas.microsoft.com/office/drawing/2014/main" id="{5F05EAB9-3F19-658A-2DFF-A4AD79E83250}"/>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122" t="7543" r="3001"/>
          <a:stretch/>
        </p:blipFill>
        <p:spPr bwMode="auto">
          <a:xfrm>
            <a:off x="21919" y="7005560"/>
            <a:ext cx="996198" cy="14498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41DDFAE-096E-E6B4-1B93-4F86011FF6DF}"/>
                  </a:ext>
                </a:extLst>
              </p:cNvPr>
              <p:cNvSpPr txBox="1"/>
              <p:nvPr/>
            </p:nvSpPr>
            <p:spPr>
              <a:xfrm>
                <a:off x="1535681" y="-51860"/>
                <a:ext cx="1778910" cy="7638117"/>
              </a:xfrm>
              <a:prstGeom prst="rect">
                <a:avLst/>
              </a:prstGeom>
              <a:noFill/>
            </p:spPr>
            <p:txBody>
              <a:bodyPr wrap="square" rtlCol="0">
                <a:spAutoFit/>
              </a:bodyPr>
              <a:lstStyle/>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Robot moving on 2D plane has a location by a state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vec</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3 Parameters: x = y = </a:t>
                </a:r>
                <a:r>
                  <a:rPr lang="el-G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θ = 0. −π &lt; θ &lt;= π.</a:t>
                </a:r>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During a straight line period of motion of distance D:</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500" spc="-44"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new</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500" spc="-44"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new</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l-G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θ</a:t>
                </a:r>
                <a:r>
                  <a:rPr lang="en-GB" sz="500" kern="500" spc="-44"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new</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44"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 +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Dcos</a:t>
                </a:r>
                <a:r>
                  <a:rPr lang="el-G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θ</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y +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Dsin</a:t>
                </a:r>
                <a:r>
                  <a:rPr lang="el-G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θ</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l-G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θ</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44"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During a pure rotation of angle </a:t>
                </a:r>
                <a:r>
                  <a:rPr lang="el-GR"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a:t>
                </a:r>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500" spc="-44"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new</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500" spc="-44"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new</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l-G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θ</a:t>
                </a:r>
                <a:r>
                  <a:rPr lang="en-GB" sz="500" kern="500" spc="-44"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new</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44"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 y, </a:t>
                </a:r>
                <a:r>
                  <a:rPr lang="el-G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θ</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l-G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44"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 the general case of movement on an angle:</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500" spc="-44"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new</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500" spc="-44"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new</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l-G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θ</a:t>
                </a:r>
                <a:r>
                  <a:rPr lang="en-GB" sz="500" kern="500" spc="-44"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new</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x+R</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a:t>
                </a:r>
                <a:r>
                  <a:rPr lang="pt-B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n(∆θ + θ) − sin θ ]</a:t>
                </a:r>
              </a:p>
              <a:p>
                <a:r>
                  <a:rPr lang="pt-B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y – R(cos(∆θ + θ) − cosθ]</a:t>
                </a:r>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pt-B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θ + ∆θ             ]</a:t>
                </a:r>
              </a:p>
              <a:p>
                <a:r>
                  <a:rPr lang="pt-BR" sz="500" b="1" u="sng"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2.1.1) Position Based Planning:</a:t>
                </a:r>
              </a:p>
              <a:p>
                <a:r>
                  <a:rPr lang="pt-B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Allows movement through a series of predefined waypoints</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Robot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movements</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composed</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straight line moves</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turns on the spot. Minimises total distance moved.</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Assume that the robot’s current pose is (x, y, </a:t>
                </a:r>
                <a:r>
                  <a:rPr lang="el-G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θ</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the next waypoint to is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a:t>
                </a:r>
                <a:r>
                  <a:rPr lang="en-GB" sz="500" kern="500" spc="-44"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a:t>
                </a:r>
                <a:r>
                  <a:rPr lang="en-GB"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First rotate to point to the waypoint: direction vector to point in is: (d</a:t>
                </a:r>
                <a:r>
                  <a:rPr lang="en-GB"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kern="500" spc="-44"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a:t>
                </a:r>
                <a:r>
                  <a:rPr lang="en-GB" sz="500" kern="500" spc="-44"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a:t>
                </a:r>
                <a:r>
                  <a:rPr lang="fr-FR" sz="500" kern="500" spc="-44"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y]</a:t>
                </a:r>
              </a:p>
              <a:p>
                <a:r>
                  <a:rPr lang="fr-FR" sz="500" b="1"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Thus</a:t>
                </a:r>
                <a:r>
                  <a:rPr lang="fr-FR"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a:t>
                </a:r>
                <a:r>
                  <a:rPr lang="fr-FR" sz="500" b="1"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absolute</a:t>
                </a:r>
                <a:r>
                  <a:rPr lang="fr-FR"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orientation </a:t>
                </a:r>
                <a:r>
                  <a:rPr lang="el-GR"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a:t>
                </a:r>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t>
                </a:r>
                <a:r>
                  <a:rPr lang="el-GR"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a:t>
                </a:r>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tan</a:t>
                </a:r>
                <a:r>
                  <a:rPr lang="en-GB" sz="500" b="1" kern="500" spc="-44"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b="1"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en-GB" sz="500" b="1" kern="500" spc="-44"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d</a:t>
                </a:r>
                <a:r>
                  <a:rPr lang="en-GB" sz="500" b="1"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fr-FR"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endParaRPr lang="fr-FR" sz="500" b="1"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must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take</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care to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ensure</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l-G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the correct quadrant of </a:t>
                </a:r>
                <a:r>
                  <a:rPr lang="el-G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−π &lt; α ≤ π</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when tan</a:t>
                </a:r>
                <a:r>
                  <a:rPr lang="en-GB" sz="500" kern="500" spc="-44"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in the range </a:t>
                </a:r>
                <a:r>
                  <a:rPr lang="el-G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−π/2 &lt; α ≤ π/2.</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This can be achieved with atan2(</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dy</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dx).</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Thus the angle the robot must rotate through is therefore</a:t>
                </a:r>
                <a:r>
                  <a:rPr lang="el-G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β = α − θ</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efficiency – pick the lesser angle by add/subbing </a:t>
                </a:r>
                <a:r>
                  <a:rPr lang="el-G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2π</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have –</a:t>
                </a:r>
                <a:r>
                  <a:rPr lang="el-G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π</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a:t>
                </a:r>
                <a:r>
                  <a:rPr lang="el-G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β ≤ π.</a:t>
                </a:r>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d = sqrt(d</a:t>
                </a:r>
                <a:r>
                  <a:rPr lang="en-GB"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500" spc="-44"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d</a:t>
                </a:r>
                <a:r>
                  <a:rPr lang="en-GB"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500" spc="-44"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fr-FR" sz="500" b="1" u="sng"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2.1.2) Local Planning: (Dynamic </a:t>
                </a:r>
                <a:r>
                  <a:rPr lang="fr-FR" sz="500" b="1" u="sng"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Window</a:t>
                </a:r>
                <a:r>
                  <a:rPr lang="fr-FR" sz="500" b="1" u="sng"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b="1" u="sng"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Approach</a:t>
                </a:r>
                <a:r>
                  <a:rPr lang="fr-FR" sz="500" b="1" u="sng"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a:t>
                </a:r>
                <a:r>
                  <a:rPr lang="fr-FR" sz="500" b="1" u="sng"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Differential</a:t>
                </a:r>
                <a:r>
                  <a:rPr lang="fr-FR" sz="500" b="1" u="sng"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Drive Robots)</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Consider</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all possible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movements</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within</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time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dt</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can set V</a:t>
                </a:r>
                <a:r>
                  <a:rPr lang="fr-FR"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V</a:t>
                </a:r>
                <a:r>
                  <a:rPr lang="fr-FR"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between</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 and max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velocity</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9 possible actions: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each</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V</a:t>
                </a:r>
                <a:r>
                  <a:rPr lang="fr-FR"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or V</a:t>
                </a:r>
                <a:r>
                  <a:rPr lang="fr-FR"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can go up, down or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stay</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same</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Max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accel-eration</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dt</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(time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step</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max change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can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make</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For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each</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them</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look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ahead</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some</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extra time </a:t>
                </a:r>
                <a:r>
                  <a:rPr lang="el-G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τ</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predict where we end up using the motion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eqns</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frm</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before</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Calculate the </a:t>
                </a:r>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benefit</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 and </a:t>
                </a:r>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cost</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 of these motions: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define W</a:t>
                </a:r>
                <a:r>
                  <a:rPr lang="en-GB"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&amp; W</a:t>
                </a:r>
                <a:r>
                  <a:rPr lang="en-GB"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ourselves (how much we value being close to the target / an obstacle). Target is at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pos</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a:t>
                </a:r>
                <a:r>
                  <a:rPr lang="en-GB"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a:t>
                </a:r>
                <a:r>
                  <a:rPr lang="en-GB"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W</a:t>
                </a:r>
                <a:r>
                  <a:rPr lang="en-GB"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D</a:t>
                </a:r>
                <a:r>
                  <a:rPr lang="en-GB"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a:t>
                </a:r>
                <a:r>
                  <a:rPr lang="en-GB"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the amount we got closer to the target</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a:t>
                </a:r>
                <a:r>
                  <a:rPr lang="fr-FR"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14:m>
                  <m:oMath xmlns:m="http://schemas.openxmlformats.org/officeDocument/2006/math">
                    <m:rad>
                      <m:radPr>
                        <m:degHide m:val="on"/>
                        <m:ctrlPr>
                          <a:rPr lang="fr-FR" sz="500" i="1" kern="500" spc="-44">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ctrlPr>
                      </m:radPr>
                      <m:deg/>
                      <m:e>
                        <m:sSup>
                          <m:sSupPr>
                            <m:ctrlPr>
                              <a:rPr lang="fr-FR" sz="500" i="1" kern="500" spc="-44">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ctrlPr>
                          </m:sSupPr>
                          <m:e>
                            <m:d>
                              <m:dPr>
                                <m:ctrlPr>
                                  <a:rPr lang="en-GB" sz="500" i="1" kern="500" spc="-44">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ctrlPr>
                              </m:dPr>
                              <m:e>
                                <m:sSub>
                                  <m:sSubPr>
                                    <m:ctrlPr>
                                      <a:rPr lang="en-GB" sz="500" i="1" kern="500" spc="-44">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ctrlPr>
                                  </m:sSubPr>
                                  <m:e>
                                    <m:r>
                                      <a:rPr lang="en-GB" sz="500" i="1" kern="500" spc="-44">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𝑇</m:t>
                                    </m:r>
                                  </m:e>
                                  <m:sub>
                                    <m:r>
                                      <a:rPr lang="en-GB" sz="500" i="1" kern="500" spc="-44">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𝑥</m:t>
                                    </m:r>
                                  </m:sub>
                                </m:sSub>
                                <m:r>
                                  <a:rPr lang="en-GB" sz="500" i="1" kern="500" spc="-44">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m:t>
                                </m:r>
                                <m:r>
                                  <a:rPr lang="en-GB" sz="500" b="0" i="1" kern="500" spc="-44"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𝑥</m:t>
                                </m:r>
                              </m:e>
                            </m:d>
                          </m:e>
                          <m:sup>
                            <m:r>
                              <a:rPr lang="en-GB" sz="500" i="1" kern="500" spc="-44">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2</m:t>
                            </m:r>
                          </m:sup>
                        </m:sSup>
                        <m:sSup>
                          <m:sSupPr>
                            <m:ctrlPr>
                              <a:rPr lang="fr-FR" sz="500" i="1" kern="500" spc="-44">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ctrlPr>
                          </m:sSupPr>
                          <m:e>
                            <m:r>
                              <a:rPr lang="en-GB" sz="500" i="1" kern="500" spc="-44">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m:t>
                            </m:r>
                            <m:d>
                              <m:dPr>
                                <m:ctrlPr>
                                  <a:rPr lang="en-GB" sz="500" i="1" kern="500" spc="-44">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ctrlPr>
                              </m:dPr>
                              <m:e>
                                <m:sSub>
                                  <m:sSubPr>
                                    <m:ctrlPr>
                                      <a:rPr lang="en-GB" sz="500" i="1" kern="500" spc="-44">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ctrlPr>
                                  </m:sSubPr>
                                  <m:e>
                                    <m:r>
                                      <a:rPr lang="en-GB" sz="500" i="1" kern="500" spc="-44">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𝑇</m:t>
                                    </m:r>
                                  </m:e>
                                  <m:sub>
                                    <m:r>
                                      <a:rPr lang="en-GB" sz="500" b="0" i="1" kern="500" spc="-44"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𝑦</m:t>
                                    </m:r>
                                  </m:sub>
                                </m:sSub>
                                <m:r>
                                  <a:rPr lang="en-GB" sz="500" i="1" kern="500" spc="-44">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m:t>
                                </m:r>
                                <m:r>
                                  <a:rPr lang="en-GB" sz="500" b="0" i="1" kern="500" spc="-44"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𝑦</m:t>
                                </m:r>
                              </m:e>
                            </m:d>
                          </m:e>
                          <m:sup>
                            <m:r>
                              <a:rPr lang="en-GB" sz="500" i="1" kern="500" spc="-44">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2</m:t>
                            </m:r>
                          </m:sup>
                        </m:sSup>
                      </m:e>
                    </m:rad>
                    <m:r>
                      <a:rPr lang="en-GB" sz="500" i="1" kern="500" spc="-44">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 </m:t>
                    </m:r>
                    <m:r>
                      <a:rPr lang="en-GB" sz="500" b="0" i="1" kern="500" spc="-44"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 </m:t>
                    </m:r>
                    <m:rad>
                      <m:radPr>
                        <m:degHide m:val="on"/>
                        <m:ctrlPr>
                          <a:rPr lang="fr-FR" sz="500" i="1" kern="500" spc="-44">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ctrlPr>
                      </m:radPr>
                      <m:deg/>
                      <m:e>
                        <m:sSup>
                          <m:sSupPr>
                            <m:ctrlPr>
                              <a:rPr lang="fr-FR" sz="500" i="1" kern="500" spc="-44"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ctrlPr>
                          </m:sSupPr>
                          <m:e>
                            <m:d>
                              <m:dPr>
                                <m:ctrlPr>
                                  <a:rPr lang="en-GB" sz="500" i="1" kern="500" spc="-44">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ctrlPr>
                              </m:dPr>
                              <m:e>
                                <m:sSub>
                                  <m:sSubPr>
                                    <m:ctrlPr>
                                      <a:rPr lang="en-GB" sz="500" i="1" kern="500" spc="-44">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ctrlPr>
                                  </m:sSubPr>
                                  <m:e>
                                    <m:r>
                                      <a:rPr lang="en-GB" sz="500" i="1" kern="500" spc="-44">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𝑇</m:t>
                                    </m:r>
                                  </m:e>
                                  <m:sub>
                                    <m:r>
                                      <a:rPr lang="en-GB" sz="500" i="1" kern="500" spc="-44">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𝑥</m:t>
                                    </m:r>
                                  </m:sub>
                                </m:sSub>
                                <m:r>
                                  <a:rPr lang="en-GB" sz="500" i="1" kern="500" spc="-44">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m:t>
                                </m:r>
                                <m:sSub>
                                  <m:sSubPr>
                                    <m:ctrlPr>
                                      <a:rPr lang="en-GB" sz="500" i="1" kern="500" spc="-44">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ctrlPr>
                                  </m:sSubPr>
                                  <m:e>
                                    <m:r>
                                      <a:rPr lang="en-GB" sz="500" i="1" kern="500" spc="-44">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𝑥</m:t>
                                    </m:r>
                                  </m:e>
                                  <m:sub>
                                    <m:r>
                                      <a:rPr lang="en-GB" sz="500" i="1" kern="500" spc="-44">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𝑛𝑒𝑤</m:t>
                                    </m:r>
                                  </m:sub>
                                </m:sSub>
                              </m:e>
                            </m:d>
                          </m:e>
                          <m:sup>
                            <m:r>
                              <a:rPr lang="en-GB" sz="500" b="0" i="1" kern="500" spc="-44"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2</m:t>
                            </m:r>
                          </m:sup>
                        </m:sSup>
                        <m:sSup>
                          <m:sSupPr>
                            <m:ctrlPr>
                              <a:rPr lang="fr-FR" sz="500" i="1" kern="500" spc="-44"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ctrlPr>
                          </m:sSupPr>
                          <m:e>
                            <m:r>
                              <a:rPr lang="en-GB" sz="500" b="0" i="1" kern="500" spc="-44"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m:t>
                            </m:r>
                            <m:d>
                              <m:dPr>
                                <m:ctrlPr>
                                  <a:rPr lang="en-GB" sz="500" i="1" kern="500" spc="-44">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ctrlPr>
                              </m:dPr>
                              <m:e>
                                <m:sSub>
                                  <m:sSubPr>
                                    <m:ctrlPr>
                                      <a:rPr lang="en-GB" sz="500" i="1" kern="500" spc="-44">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ctrlPr>
                                  </m:sSubPr>
                                  <m:e>
                                    <m:r>
                                      <a:rPr lang="en-GB" sz="500" i="1" kern="500" spc="-44">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𝑇</m:t>
                                    </m:r>
                                  </m:e>
                                  <m:sub>
                                    <m:r>
                                      <a:rPr lang="en-GB" sz="500" b="0" i="1" kern="500" spc="-44"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𝑦</m:t>
                                    </m:r>
                                  </m:sub>
                                </m:sSub>
                                <m:r>
                                  <a:rPr lang="en-GB" sz="500" i="1" kern="500" spc="-44">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m:t>
                                </m:r>
                                <m:sSub>
                                  <m:sSubPr>
                                    <m:ctrlPr>
                                      <a:rPr lang="en-GB" sz="500" i="1" kern="500" spc="-44"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ctrlPr>
                                  </m:sSubPr>
                                  <m:e>
                                    <m:r>
                                      <a:rPr lang="en-GB" sz="500" b="0" i="1" kern="500" spc="-44"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𝑦</m:t>
                                    </m:r>
                                  </m:e>
                                  <m:sub>
                                    <m:r>
                                      <a:rPr lang="en-GB" sz="500" i="1" kern="500" spc="-44">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𝑛𝑒𝑤</m:t>
                                    </m:r>
                                  </m:sub>
                                </m:sSub>
                              </m:e>
                            </m:d>
                          </m:e>
                          <m:sup>
                            <m:r>
                              <a:rPr lang="en-GB" sz="500" b="0" i="1" kern="500" spc="-44"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2</m:t>
                            </m:r>
                          </m:sup>
                        </m:sSup>
                      </m:e>
                    </m:rad>
                  </m:oMath>
                </a14:m>
                <a:endPar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fr-FR"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 </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a:t>
                </a:r>
                <a:r>
                  <a:rPr lang="fr-FR"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C</a:t>
                </a:r>
                <a:r>
                  <a:rPr lang="fr-FR"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t>
                </a:r>
                <a:r>
                  <a:rPr lang="fr-FR"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distance to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closest</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obstacle at (O</a:t>
                </a:r>
                <a:r>
                  <a:rPr lang="fr-FR"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a:t>
                </a:r>
                <a:r>
                  <a:rPr lang="fr-FR"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fr-FR"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14:m>
                  <m:oMath xmlns:m="http://schemas.openxmlformats.org/officeDocument/2006/math">
                    <m:sSub>
                      <m:sSubPr>
                        <m:ctrlPr>
                          <a:rPr lang="fr-FR" sz="500" i="1" kern="500" spc="-44"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ctrlPr>
                      </m:sSubPr>
                      <m:e>
                        <m:r>
                          <a:rPr lang="en-GB" sz="500" b="0" i="1" kern="500" spc="-44"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𝐷</m:t>
                        </m:r>
                      </m:e>
                      <m:sub>
                        <m:r>
                          <a:rPr lang="en-GB" sz="500" b="0" i="1" kern="500" spc="-44"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𝑠𝑎𝑓𝑒</m:t>
                        </m:r>
                      </m:sub>
                    </m:sSub>
                    <m:r>
                      <a:rPr lang="en-GB" sz="500" b="0" i="1" kern="500" spc="-44"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m:t>
                    </m:r>
                    <m:rad>
                      <m:radPr>
                        <m:degHide m:val="on"/>
                        <m:ctrlPr>
                          <a:rPr lang="en-GB" sz="500" b="0" i="1" kern="500" spc="-44"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ctrlPr>
                      </m:radPr>
                      <m:deg/>
                      <m:e>
                        <m:r>
                          <a:rPr lang="en-GB" sz="500" b="0" i="1" kern="500" spc="-44"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 </m:t>
                        </m:r>
                        <m:sSup>
                          <m:sSupPr>
                            <m:ctrlPr>
                              <a:rPr lang="en-GB" sz="500" b="0" i="1" kern="500" spc="-44"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ctrlPr>
                          </m:sSupPr>
                          <m:e>
                            <m:d>
                              <m:dPr>
                                <m:ctrlPr>
                                  <a:rPr lang="en-GB" sz="500" b="0" i="1" kern="500" spc="-44"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ctrlPr>
                              </m:dPr>
                              <m:e>
                                <m:r>
                                  <a:rPr lang="en-GB" sz="500" b="0" i="1" kern="500" spc="-44"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 </m:t>
                                </m:r>
                                <m:sSub>
                                  <m:sSubPr>
                                    <m:ctrlPr>
                                      <a:rPr lang="en-GB" sz="500" b="0" i="1" kern="500" spc="-44"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ctrlPr>
                                  </m:sSubPr>
                                  <m:e>
                                    <m:r>
                                      <a:rPr lang="en-GB" sz="500" b="0" i="1" kern="500" spc="-44"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𝑂</m:t>
                                    </m:r>
                                  </m:e>
                                  <m:sub>
                                    <m:r>
                                      <a:rPr lang="en-GB" sz="500" b="0" i="1" kern="500" spc="-44"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𝑥</m:t>
                                    </m:r>
                                  </m:sub>
                                </m:sSub>
                                <m:r>
                                  <a:rPr lang="en-GB" sz="500" b="0" i="1" kern="500" spc="-44"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m:t>
                                </m:r>
                                <m:sSub>
                                  <m:sSubPr>
                                    <m:ctrlPr>
                                      <a:rPr lang="en-GB" sz="500" b="0" i="1" kern="500" spc="-44"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ctrlPr>
                                  </m:sSubPr>
                                  <m:e>
                                    <m:r>
                                      <a:rPr lang="en-GB" sz="500" b="0" i="1" kern="500" spc="-44"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𝑥</m:t>
                                    </m:r>
                                  </m:e>
                                  <m:sub>
                                    <m:r>
                                      <a:rPr lang="en-GB" sz="500" b="0" i="1" kern="500" spc="-44"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𝑛𝑒𝑤</m:t>
                                    </m:r>
                                  </m:sub>
                                </m:sSub>
                              </m:e>
                            </m:d>
                          </m:e>
                          <m:sup>
                            <m:r>
                              <a:rPr lang="en-GB" sz="500" b="0" i="1" kern="500" spc="-44"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2</m:t>
                            </m:r>
                          </m:sup>
                        </m:sSup>
                        <m:r>
                          <a:rPr lang="en-GB" sz="500" b="0" i="1" kern="500" spc="-44"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m:t>
                        </m:r>
                        <m:sSup>
                          <m:sSupPr>
                            <m:ctrlPr>
                              <a:rPr lang="en-GB" sz="500" b="0" i="1" kern="500" spc="-44"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ctrlPr>
                          </m:sSupPr>
                          <m:e>
                            <m:d>
                              <m:dPr>
                                <m:ctrlPr>
                                  <a:rPr lang="en-GB" sz="500" b="0" i="1" kern="500" spc="-44"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ctrlPr>
                              </m:dPr>
                              <m:e>
                                <m:r>
                                  <a:rPr lang="en-GB" sz="500" b="0" i="1" kern="500" spc="-44"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 </m:t>
                                </m:r>
                                <m:sSub>
                                  <m:sSubPr>
                                    <m:ctrlPr>
                                      <a:rPr lang="en-GB" sz="500" b="0" i="1" kern="500" spc="-44"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ctrlPr>
                                  </m:sSubPr>
                                  <m:e>
                                    <m:r>
                                      <a:rPr lang="en-GB" sz="500" b="0" i="1" kern="500" spc="-44"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𝑂</m:t>
                                    </m:r>
                                  </m:e>
                                  <m:sub>
                                    <m:r>
                                      <a:rPr lang="en-GB" sz="500" b="0" i="1" kern="500" spc="-44"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𝑦</m:t>
                                    </m:r>
                                  </m:sub>
                                </m:sSub>
                                <m:r>
                                  <a:rPr lang="en-GB" sz="500" b="0" i="1" kern="500" spc="-44"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 </m:t>
                                </m:r>
                                <m:sSub>
                                  <m:sSubPr>
                                    <m:ctrlPr>
                                      <a:rPr lang="en-GB" sz="500" b="0" i="1" kern="500" spc="-44"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ctrlPr>
                                  </m:sSubPr>
                                  <m:e>
                                    <m:r>
                                      <a:rPr lang="en-GB" sz="500" b="0" i="1" kern="500" spc="-44"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𝑦</m:t>
                                    </m:r>
                                  </m:e>
                                  <m:sub>
                                    <m:r>
                                      <a:rPr lang="en-GB" sz="500" b="0" i="1" kern="500" spc="-44"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𝑛𝑒𝑤</m:t>
                                    </m:r>
                                  </m:sub>
                                </m:sSub>
                              </m:e>
                            </m:d>
                          </m:e>
                          <m:sup>
                            <m:r>
                              <a:rPr lang="en-GB" sz="500" b="0" i="1" kern="500" spc="-44"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2</m:t>
                            </m:r>
                          </m:sup>
                        </m:sSup>
                      </m:e>
                    </m:rad>
                    <m:r>
                      <a:rPr lang="en-GB" sz="500" b="0" i="1" kern="500" spc="-44"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m:t>
                    </m:r>
                    <m:sSub>
                      <m:sSubPr>
                        <m:ctrlPr>
                          <a:rPr lang="en-GB" sz="500" b="0" i="1" kern="500" spc="-44"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ctrlPr>
                      </m:sSubPr>
                      <m:e>
                        <m:r>
                          <a:rPr lang="en-GB" sz="500" b="0" i="1" kern="500" spc="-44"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𝑟</m:t>
                        </m:r>
                      </m:e>
                      <m:sub>
                        <m:r>
                          <a:rPr lang="en-GB" sz="500" b="0" i="1" kern="500" spc="-44"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𝑟𝑜𝑏𝑜𝑡</m:t>
                        </m:r>
                      </m:sub>
                    </m:sSub>
                    <m:r>
                      <a:rPr lang="en-GB" sz="500" b="0" i="1" kern="500" spc="-44"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m:t>
                    </m:r>
                    <m:sSub>
                      <m:sSubPr>
                        <m:ctrlPr>
                          <a:rPr lang="en-GB" sz="500" b="0" i="1" kern="500" spc="-44"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ctrlPr>
                      </m:sSubPr>
                      <m:e>
                        <m:r>
                          <a:rPr lang="en-GB" sz="500" b="0" i="1" kern="500" spc="-44"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𝑟</m:t>
                        </m:r>
                      </m:e>
                      <m:sub>
                        <m:r>
                          <a:rPr lang="en-GB" sz="500" b="0" i="1" kern="500" spc="-44"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𝑜𝑏𝑠𝑡𝑎𝑐𝑙𝑒</m:t>
                        </m:r>
                      </m:sub>
                    </m:sSub>
                    <m:r>
                      <a:rPr lang="en-GB" sz="500" b="0" i="1" kern="500" spc="-44" smtClean="0">
                        <a:latin typeface="Cambria Math" panose="02040503050406030204" pitchFamily="18" charset="0"/>
                        <a:ea typeface="Verdana" panose="020B0604030504040204" pitchFamily="34" charset="0"/>
                        <a:cs typeface="Courier New" panose="02070309020205020404" pitchFamily="49" charset="0"/>
                        <a:sym typeface="Wingdings" panose="05000000000000000000" pitchFamily="2" charset="2"/>
                      </a:rPr>
                      <m:t>)</m:t>
                    </m:r>
                  </m:oMath>
                </a14:m>
                <a:endPar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fr-FR" sz="500" kern="500" spc="-44"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robot</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fr-FR" sz="500" kern="500" spc="-44"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obstacle</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the robot and obstacle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radii</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a:t>
                </a:r>
                <a:r>
                  <a:rPr lang="fr-FR"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a:t>
                </a:r>
                <a:r>
                  <a:rPr lang="fr-FR"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found</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by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searching</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through</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obstacles. (if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know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they</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  a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sensor</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should</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detect</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them</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choose</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path</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with</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maximum B – C and follow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that</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path</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dt</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time.</a:t>
                </a:r>
              </a:p>
              <a:p>
                <a:r>
                  <a:rPr lang="fr-FR" sz="500" b="1" u="sng"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2.1.3) Global Planning (</a:t>
                </a:r>
                <a:r>
                  <a:rPr lang="fr-FR" sz="500" b="1" u="sng"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Wavefront</a:t>
                </a:r>
                <a:r>
                  <a:rPr lang="fr-FR" sz="500" b="1" u="sng"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Method)</a:t>
                </a:r>
                <a:endPar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Brute force ‘flood fill’ breadth first search of whole environment. Finds the shortest route, but slow. </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Rapidly Exploring Randomised Trees (RRT) Method</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Algorithm grows a tree of connected nodes by randomly sampling points and extending the tree a short step from the closest node. Expands rapidly into new areas, but without the same guarantees.</a:t>
                </a:r>
              </a:p>
              <a:p>
                <a:r>
                  <a:rPr lang="en-GB" sz="500" b="1" u="sng"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Sensors</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Sensors are either proprioceptive or exteroceptive.</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Proprioceptive: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self-sensing;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motor encoders and internal force sensors – improve a robot’s sense of internal state and thus can improve motion. The reading is simply a function of the state of the robot: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00" kern="500" spc="-44"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00" kern="500" spc="-44"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Can rely on previous states or rate of change of state too.</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Exteroceptive:</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(monitor the outward environment).</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Readings depend on robot state and the world around us:</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Z</a:t>
                </a:r>
                <a:r>
                  <a:rPr lang="en-GB"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 We parameterise world state: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coord grid.</a:t>
                </a:r>
              </a:p>
              <a:p>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Touch Sensors:</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Binary on/off. No processing – switch open/closed means current flows/doesn’t. Single valued.</a:t>
                </a:r>
              </a:p>
              <a:p>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Light Sensors:</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Detect intensity of light from a single forward direction, with some angular sensitivity. Multiple sensors in diff directions can be used to guide steering.</a:t>
                </a:r>
              </a:p>
              <a:p>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Lego Sensors</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can also emit light for it to reflect off close targets, for short-range obstacle detection and avoidance.</a:t>
                </a:r>
              </a:p>
              <a:p>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Sonar</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Measures depth with ultrasonic time pulse and measuring time to return. Usual angular width: 10-20deg.</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Accurate (to the cm) but can be noisy in presence of complex shapes. Max range: few meters. Ring of sonars can do obstacle detection &amp; avoidance.</a:t>
                </a:r>
              </a:p>
              <a:p>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Laser Range Finders:</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measures depth. Lidar sensors return an array of depth measurements from a scanning beam. Submillimetre accuracy, works on most surfaces.</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Scans in 2D plane, but can get 3D ones. Bulky, expensive.</a:t>
                </a:r>
              </a:p>
              <a:p>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External Sensors (vision/cameras):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Generalises light sensors. Returns a large rectangular array of measure-</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ments</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It only measures light intensity, from just one image we can’t tell if objects are “small/close” or “large/far away”.</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use cameras as planar sensors if we have extra scene knowledge / we know we’re observing the ground plane. More on this in section 5.</a:t>
                </a:r>
              </a:p>
              <a:p>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3.1) Reacting on Sensor Results:</a:t>
                </a:r>
              </a:p>
              <a:p>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Collision Handling:</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on collision, reverse and turn a fixed angle to find a new direction to navigate in. We can also randomise the angle.</a:t>
                </a:r>
              </a:p>
              <a:p>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b="1"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Servoing</a:t>
                </a:r>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Technique where control params are tied to sensor readings – negative feedback loop used to update them. High update freq.</a:t>
                </a: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mc:Choice>
        <mc:Fallback xmlns="">
          <p:sp>
            <p:nvSpPr>
              <p:cNvPr id="2" name="TextBox 1">
                <a:extLst>
                  <a:ext uri="{FF2B5EF4-FFF2-40B4-BE49-F238E27FC236}">
                    <a16:creationId xmlns:a16="http://schemas.microsoft.com/office/drawing/2014/main" id="{641DDFAE-096E-E6B4-1B93-4F86011FF6DF}"/>
                  </a:ext>
                </a:extLst>
              </p:cNvPr>
              <p:cNvSpPr txBox="1">
                <a:spLocks noRot="1" noChangeAspect="1" noMove="1" noResize="1" noEditPoints="1" noAdjustHandles="1" noChangeArrowheads="1" noChangeShapeType="1" noTextEdit="1"/>
              </p:cNvSpPr>
              <p:nvPr/>
            </p:nvSpPr>
            <p:spPr>
              <a:xfrm>
                <a:off x="1535681" y="-51860"/>
                <a:ext cx="1778910" cy="7638117"/>
              </a:xfrm>
              <a:prstGeom prst="rect">
                <a:avLst/>
              </a:prstGeom>
              <a:blipFill>
                <a:blip r:embed="rId9"/>
                <a:stretch>
                  <a:fillRect/>
                </a:stretch>
              </a:blipFill>
            </p:spPr>
            <p:txBody>
              <a:bodyPr/>
              <a:lstStyle/>
              <a:p>
                <a:r>
                  <a:rPr lang="en-GB">
                    <a:noFill/>
                  </a:rPr>
                  <a:t> </a:t>
                </a:r>
              </a:p>
            </p:txBody>
          </p:sp>
        </mc:Fallback>
      </mc:AlternateContent>
      <p:sp>
        <p:nvSpPr>
          <p:cNvPr id="3" name="TextBox 2">
            <a:extLst>
              <a:ext uri="{FF2B5EF4-FFF2-40B4-BE49-F238E27FC236}">
                <a16:creationId xmlns:a16="http://schemas.microsoft.com/office/drawing/2014/main" id="{934FB3E1-6AB8-A765-85AB-40652F24C8BB}"/>
              </a:ext>
            </a:extLst>
          </p:cNvPr>
          <p:cNvSpPr txBox="1"/>
          <p:nvPr/>
        </p:nvSpPr>
        <p:spPr>
          <a:xfrm>
            <a:off x="3159197" y="-65415"/>
            <a:ext cx="1778910" cy="7708264"/>
          </a:xfrm>
          <a:prstGeom prst="rect">
            <a:avLst/>
          </a:prstGeom>
          <a:noFill/>
        </p:spPr>
        <p:txBody>
          <a:bodyPr wrap="square" rtlCol="0">
            <a:spAutoFit/>
          </a:bodyPr>
          <a:lstStyle/>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Examples of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Servoing</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action:</a:t>
            </a:r>
          </a:p>
          <a:p>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Proportional Control using an External Sensor:</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Set demand proportional to neg error (diff between desired sensor and true sensor value):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velocity:</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 = -k</a:t>
            </a:r>
            <a:r>
              <a:rPr lang="en-GB"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00" kern="500" spc="-44"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desired</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en-GB" sz="500" kern="500" spc="-44"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actual</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500" spc="-44"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proportional gain constant found via tuning.</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more general case of PID Control</a:t>
            </a:r>
          </a:p>
          <a:p>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Visual </a:t>
            </a:r>
            <a:r>
              <a:rPr lang="en-GB" sz="500" b="1"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Servoing</a:t>
            </a:r>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Control Steering:</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a robot with tricycle / car-wheel configuration.</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t>
            </a:r>
            <a:r>
              <a:rPr lang="en-GB"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500" spc="-44"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l-G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(where s is the angle of turn of the back wheel, and alpha is the angle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bw</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front midpoint &amp; obstacle centre) will guide the robot to collide with the obstacle.</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 =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500" spc="-44"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l-G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sin</a:t>
            </a:r>
            <a:r>
              <a:rPr lang="en-GB" sz="500" kern="500" spc="-44"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R/D) will avoid the obstacle who has radius R, with a distance D from its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center</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Wall following with Sonar:</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Use a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sideways</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looking</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sonar to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find</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distance z to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wall</a:t>
            </a:r>
            <a:endPar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Use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velocity</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control and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loop</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20Hz</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maintain</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distance d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from</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wall</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V</a:t>
            </a:r>
            <a:r>
              <a:rPr lang="fr-FR"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a:t>
            </a:r>
            <a:r>
              <a:rPr lang="fr-FR"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fr-FR" sz="500" kern="500" spc="-44"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 – d).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Symmetricity</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can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done</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use a constant offset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fr-FR" sz="500" kern="500" spc="-44"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fr-FR"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a:t>
            </a:r>
            <a:r>
              <a:rPr lang="fr-FR"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½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fr-FR" sz="500" kern="500" spc="-44"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 – d)                       V</a:t>
            </a:r>
            <a:r>
              <a:rPr lang="fr-FR"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a:t>
            </a:r>
            <a:r>
              <a:rPr lang="fr-FR"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½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fr-FR" sz="500" kern="500" spc="-44"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 – d)</a:t>
            </a:r>
          </a:p>
          <a:p>
            <a:r>
              <a:rPr lang="fr-FR" sz="500" b="1"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Problem</a:t>
            </a:r>
            <a:r>
              <a:rPr lang="fr-FR"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our</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angle to the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wall</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gets</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too</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large, the sonar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doesn’t</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accurately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measure</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distance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anymore</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Solutions</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 ring of sonars &amp; combine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measurements</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OR 2) Mount the sonar in front of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wheels</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couples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wall</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rotation &amp;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dist</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endParaRPr lang="fr-FR"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fr-FR" sz="500" b="1"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Probabilistic</a:t>
            </a:r>
            <a:r>
              <a:rPr lang="fr-FR"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b="1"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Sensor</a:t>
            </a:r>
            <a:r>
              <a:rPr lang="fr-FR"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b="1"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Modelling</a:t>
            </a:r>
            <a:r>
              <a:rPr lang="fr-FR"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Sensing</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uncertain</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Readings</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perturbed</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Having</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callibrated</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sensor</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find</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reading</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uncertainty</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can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build</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probabilistic</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model. This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probability</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dist</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b="1"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likelihood</a:t>
            </a:r>
            <a:r>
              <a:rPr lang="fr-FR"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b="1"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function</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form</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a:t>
            </a:r>
            <a:r>
              <a:rPr lang="fr-FR" sz="500" kern="500" spc="-44"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y).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Gaussian</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This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likelihood</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function</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fully</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describes</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sensor</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performance</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z|v</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func</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measurement</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variables z &amp;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ground</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truth</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v.</a:t>
            </a:r>
          </a:p>
          <a:p>
            <a:endPar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simple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algorithms</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like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servoing</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need</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preprocess</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raw</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sensor</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readings</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make</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them</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useful</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fr-FR"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Temporal </a:t>
            </a:r>
            <a:r>
              <a:rPr lang="fr-FR" sz="500" b="1"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Filtering</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Smooth</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median</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last few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sensor</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readings</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single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reading</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sensors</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(sonar).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Elims</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outliers</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fr-FR" sz="500" b="1"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Geometric</a:t>
            </a:r>
            <a:r>
              <a:rPr lang="fr-FR"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b="1"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Filtering</a:t>
            </a:r>
            <a:r>
              <a:rPr lang="fr-FR"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fr-FR" sz="500" b="1"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Feature</a:t>
            </a:r>
            <a:r>
              <a:rPr lang="fr-FR"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b="1"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Detection</a:t>
            </a:r>
            <a:r>
              <a:rPr lang="fr-FR"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On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sensors</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that</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report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array</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measurements</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fit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geometric</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shapes</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lines</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/corners) to the data, and output the params of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those</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shapes</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rather</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than</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measurements</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(LSM?)</a:t>
            </a:r>
          </a:p>
          <a:p>
            <a:r>
              <a:rPr lang="fr-FR" sz="500" b="1"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Combining</a:t>
            </a:r>
            <a:r>
              <a:rPr lang="fr-FR"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b="1"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Sensing</a:t>
            </a:r>
            <a:r>
              <a:rPr lang="fr-FR"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Action </a:t>
            </a:r>
            <a:r>
              <a:rPr lang="fr-FR" sz="500" b="1"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Loops</a:t>
            </a:r>
            <a:r>
              <a:rPr lang="fr-FR"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need</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combine the data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from</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multiple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sensors</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process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them</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decide</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how to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respond</a:t>
            </a:r>
            <a:endPar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World model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approach</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capture data (and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manipulate</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it</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plan actions to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achieve</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goal,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exec</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plan, if world changes </a:t>
            </a:r>
            <a:r>
              <a:rPr lang="fr-FR" sz="500" u="sng"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during</a:t>
            </a:r>
            <a:r>
              <a:rPr lang="fr-FR" sz="500" u="sng"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u="sng"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exec</a:t>
            </a:r>
            <a:r>
              <a:rPr lang="fr-FR" sz="500" u="sng"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stop and </a:t>
            </a:r>
            <a:r>
              <a:rPr lang="fr-FR" sz="500" u="sng"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replan</a:t>
            </a:r>
            <a:r>
              <a:rPr lang="fr-FR" sz="500" u="sng"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u="sng"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Powerful</a:t>
            </a:r>
            <a:r>
              <a:rPr lang="fr-FR" sz="500" u="sng"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but </a:t>
            </a:r>
            <a:r>
              <a:rPr lang="fr-FR" sz="500" u="sng"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expensive</a:t>
            </a:r>
            <a:r>
              <a:rPr lang="fr-FR" sz="500" u="sng"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fr-FR" sz="500" b="1" u="sng"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a:t>
            </a:r>
            <a:r>
              <a:rPr lang="fr-FR" sz="500" b="1" u="sng"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Probabilistic</a:t>
            </a:r>
            <a:r>
              <a:rPr lang="fr-FR" sz="500" b="1" u="sng"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b="1" u="sng"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Robotics</a:t>
            </a:r>
            <a:r>
              <a:rPr lang="fr-FR" sz="500" b="1" u="sng"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Systematic Error -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constant error term after all experiments. Can be calibrated for. </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Zero Mean Errors -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spread around point when removing systematic error. Can’t be calibrated - due to random noise. Error Distribution in the world frame will grow as the robot moves further around the square</a:t>
            </a:r>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model the zero mean errors probabilistically: in many cases a Gaussian is suitable.</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During a </a:t>
            </a:r>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straight-line period of motion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of distance D:</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fr-FR" sz="500" kern="500" spc="-44"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new</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fr-FR" sz="500" kern="500" spc="-44"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new</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l-G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θ</a:t>
            </a:r>
            <a:r>
              <a:rPr lang="fr-FR"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new</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fr-FR" sz="500" kern="500" spc="-44"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 +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)cos</a:t>
            </a:r>
            <a:r>
              <a:rPr lang="el-G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θ</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y+(</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)sin</a:t>
            </a:r>
            <a:r>
              <a:rPr lang="el-G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θ</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l-G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θ</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a:t>
            </a:r>
            <a:r>
              <a:rPr lang="en-GB" sz="500" kern="500" spc="-44"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During a pure rotation of angle </a:t>
            </a:r>
            <a:r>
              <a:rPr lang="el-G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fr-FR" sz="500" kern="500" spc="-44"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new</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fr-FR" sz="500" kern="500" spc="-44"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new</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l-G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θ</a:t>
            </a:r>
            <a:r>
              <a:rPr lang="fr-FR"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new</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fr-FR" sz="500" kern="500" spc="-44"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 </a:t>
            </a:r>
            <a:r>
              <a:rPr lang="el-G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θ</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l-G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α</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a:t>
            </a:r>
            <a:r>
              <a:rPr lang="en-GB" sz="500" kern="500" spc="-44"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 f and g are uncertainty terms, with zero mean and a gaussian distribution. Models the motion;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stddev</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found experimentally via calibration. Remember, variance sums.</a:t>
            </a:r>
          </a:p>
          <a:p>
            <a:r>
              <a:rPr lang="en-GB" sz="500" b="1" u="sng"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4.1) Probabilistic Inference</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Sensing -&gt; Action procedures are locally effective but limited. Complicated problems require longer-term representations and consistent scene models.</a:t>
            </a:r>
          </a:p>
          <a:p>
            <a:r>
              <a:rPr lang="en-GB" sz="49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Solution: </a:t>
            </a:r>
            <a:r>
              <a:rPr lang="en-GB" sz="49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Probabilistic approaches acknowledge uncertainty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a:t>
            </a:r>
            <a:r>
              <a:rPr lang="en-GB" sz="49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uses models to abstract useful information from data. Builds a best estimate of the situation. Goal: incrementally updated probabilistic estimate robot position on the map.</a:t>
            </a:r>
          </a:p>
          <a:p>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Uncertainty: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Every robot action &amp; reading is uncertain. If we combine actions &amp; readings to make state estimates it will be uncertain.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probabilistic inference:</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want to find our state, and the world state.</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weighted combination of prior knowledge with new measurements, as a Bayesian Network.</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b="1"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Sensor</a:t>
            </a:r>
            <a:r>
              <a:rPr lang="fr-FR"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Fusion</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combine data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from</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many</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sources.</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This composite state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estimate</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decides</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next</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robot action.</a:t>
            </a:r>
          </a:p>
          <a:p>
            <a:r>
              <a:rPr lang="fr-FR" sz="500" b="1"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Bayesian</a:t>
            </a:r>
            <a:r>
              <a:rPr lang="fr-FR"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b="1"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Probabilistic</a:t>
            </a:r>
            <a:r>
              <a:rPr lang="fr-FR"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b="1"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Inference</a:t>
            </a:r>
            <a:r>
              <a:rPr lang="fr-FR"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P(XZ)=P(Z|X)P(X)=P(X|Z)P(Z)P(X|Z) = P(Z|X)P(X)/P(Z)</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P(X):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prior</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P(X|Z):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posterior</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P(Z): marginal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likelihood</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This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used</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take</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new info about the robot state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given</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new info, in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order</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construct</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new state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next</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prior</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Ways of representing the Probability </a:t>
            </a:r>
            <a:r>
              <a:rPr lang="en-GB" sz="500" b="1"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Dist</a:t>
            </a:r>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P(X)</a:t>
            </a:r>
          </a:p>
          <a:p>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PDFs can be discretized to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representthem</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the system, with n bins and a value for each bin Higher res, expensive, and n-&gt;inf tends towards the continuous function. </a:t>
            </a:r>
            <a:endPar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Area under PDF p(x)</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from a to b:</a:t>
            </a:r>
          </a:p>
          <a:p>
            <a:endPar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Using a Gaussian Distribution:</a:t>
            </a: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wide prior multiplied by a likelihood curve produces a tighter posterior. Product of two Gaussians is Gaussian.</a:t>
            </a:r>
          </a:p>
        </p:txBody>
      </p:sp>
      <p:pic>
        <p:nvPicPr>
          <p:cNvPr id="7" name="Picture 6">
            <a:extLst>
              <a:ext uri="{FF2B5EF4-FFF2-40B4-BE49-F238E27FC236}">
                <a16:creationId xmlns:a16="http://schemas.microsoft.com/office/drawing/2014/main" id="{9A02F4A7-E019-C588-5099-091628C47B2C}"/>
              </a:ext>
            </a:extLst>
          </p:cNvPr>
          <p:cNvPicPr>
            <a:picLocks noChangeAspect="1"/>
          </p:cNvPicPr>
          <p:nvPr/>
        </p:nvPicPr>
        <p:blipFill>
          <a:blip r:embed="rId10"/>
          <a:stretch>
            <a:fillRect/>
          </a:stretch>
        </p:blipFill>
        <p:spPr>
          <a:xfrm>
            <a:off x="3226976" y="2358829"/>
            <a:ext cx="1624423" cy="360983"/>
          </a:xfrm>
          <a:prstGeom prst="rect">
            <a:avLst/>
          </a:prstGeom>
        </p:spPr>
      </p:pic>
      <p:pic>
        <p:nvPicPr>
          <p:cNvPr id="11" name="Picture 10">
            <a:extLst>
              <a:ext uri="{FF2B5EF4-FFF2-40B4-BE49-F238E27FC236}">
                <a16:creationId xmlns:a16="http://schemas.microsoft.com/office/drawing/2014/main" id="{F4FBB5A4-6F21-3DDF-7124-FC28E08AEAC2}"/>
              </a:ext>
            </a:extLst>
          </p:cNvPr>
          <p:cNvPicPr>
            <a:picLocks noChangeAspect="1"/>
          </p:cNvPicPr>
          <p:nvPr/>
        </p:nvPicPr>
        <p:blipFill>
          <a:blip r:embed="rId11"/>
          <a:stretch>
            <a:fillRect/>
          </a:stretch>
        </p:blipFill>
        <p:spPr>
          <a:xfrm>
            <a:off x="4255003" y="6991171"/>
            <a:ext cx="258260" cy="141270"/>
          </a:xfrm>
          <a:prstGeom prst="rect">
            <a:avLst/>
          </a:prstGeom>
        </p:spPr>
      </p:pic>
      <p:pic>
        <p:nvPicPr>
          <p:cNvPr id="13" name="Picture 12">
            <a:extLst>
              <a:ext uri="{FF2B5EF4-FFF2-40B4-BE49-F238E27FC236}">
                <a16:creationId xmlns:a16="http://schemas.microsoft.com/office/drawing/2014/main" id="{968BF731-CB6A-C5E2-0D32-93E3A91B440A}"/>
              </a:ext>
            </a:extLst>
          </p:cNvPr>
          <p:cNvPicPr>
            <a:picLocks noChangeAspect="1"/>
          </p:cNvPicPr>
          <p:nvPr/>
        </p:nvPicPr>
        <p:blipFill>
          <a:blip r:embed="rId12"/>
          <a:stretch>
            <a:fillRect/>
          </a:stretch>
        </p:blipFill>
        <p:spPr>
          <a:xfrm>
            <a:off x="4255003" y="7128206"/>
            <a:ext cx="591731" cy="162249"/>
          </a:xfrm>
          <a:prstGeom prst="rect">
            <a:avLst/>
          </a:prstGeom>
        </p:spPr>
      </p:pic>
      <p:sp>
        <p:nvSpPr>
          <p:cNvPr id="14" name="TextBox 13">
            <a:extLst>
              <a:ext uri="{FF2B5EF4-FFF2-40B4-BE49-F238E27FC236}">
                <a16:creationId xmlns:a16="http://schemas.microsoft.com/office/drawing/2014/main" id="{5247B963-3656-C887-C777-974E5293B5E6}"/>
              </a:ext>
            </a:extLst>
          </p:cNvPr>
          <p:cNvSpPr txBox="1"/>
          <p:nvPr/>
        </p:nvSpPr>
        <p:spPr>
          <a:xfrm>
            <a:off x="4762927" y="-63419"/>
            <a:ext cx="1778910" cy="7782130"/>
          </a:xfrm>
          <a:prstGeom prst="rect">
            <a:avLst/>
          </a:prstGeom>
          <a:noFill/>
        </p:spPr>
        <p:txBody>
          <a:bodyPr wrap="square" rtlCol="0">
            <a:spAutoFit/>
          </a:bodyPr>
          <a:lstStyle/>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represent probability distributions in terms of weighted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particles!Weight</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sum = 1. </a:t>
            </a:r>
            <a:r>
              <a:rPr lang="en-GB" sz="500" kern="500" spc="-44"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Simple, represents many </a:t>
            </a:r>
            <a:r>
              <a:rPr lang="en-GB" sz="500" kern="500" spc="-44" dirty="0" err="1">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dists</a:t>
            </a:r>
            <a:r>
              <a:rPr lang="en-GB" sz="500" kern="500" spc="-44" dirty="0">
                <a:solidFill>
                  <a:srgbClr val="00B05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well (including multi-modal). </a:t>
            </a:r>
            <a:r>
              <a:rPr lang="en-GB" sz="500" kern="500" spc="-44"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Poor performance with low </a:t>
            </a:r>
            <a:r>
              <a:rPr lang="en-GB" sz="500" kern="500" spc="-44" dirty="0" err="1">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a:t>
            </a:r>
            <a:r>
              <a:rPr lang="en-GB" sz="500" kern="500" spc="-44"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particles, but high </a:t>
            </a:r>
            <a:r>
              <a:rPr lang="en-GB" sz="500" kern="500" spc="-44" dirty="0" err="1">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a:t>
            </a:r>
            <a:r>
              <a:rPr lang="en-GB" sz="500" kern="500" spc="-44" dirty="0">
                <a:solidFill>
                  <a:srgbClr val="FF0000"/>
                </a:solidFill>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costly.</a:t>
            </a:r>
          </a:p>
          <a:p>
            <a:r>
              <a:rPr lang="en-GB" sz="500" b="1" u="sng"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4.2) Probabilistic Localisation:</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have a map of the environment in advance</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want to become certain about the robot position</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store and update a probability (particle) distribution representing our position estimate.</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care about the 2D case.</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particle p</a:t>
            </a:r>
            <a:r>
              <a:rPr lang="en-GB"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point estimate = (x</a:t>
            </a:r>
            <a:r>
              <a:rPr lang="en-GB"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500" spc="-44"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l-G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θ</a:t>
            </a:r>
            <a:r>
              <a:rPr lang="en-GB" sz="500" kern="500" spc="-44"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a:t>
            </a:r>
            <a:r>
              <a:rPr lang="en-GB" sz="500" kern="500" spc="-44"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Normalised: weight sum of the N particles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100) = 1</a:t>
            </a:r>
          </a:p>
          <a:p>
            <a:r>
              <a:rPr lang="en-GB" sz="500" b="1" u="sng"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4.2.1) Monte Carlo Localisation:</a:t>
            </a:r>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Can be thought off as a Bayesian Probabilistic Filter or a Genetic Algorithm where bad particles are penalised.</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Cloud of particles represents uncertain robot state. </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Robot Pos = Individual sum of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vec</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elems</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weightSteps</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This can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used</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a:t>
            </a:r>
            <a:r>
              <a:rPr lang="fr-FR" sz="500" b="1"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waypoint</a:t>
            </a:r>
            <a:r>
              <a:rPr lang="fr-FR"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navigation</a:t>
            </a:r>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MCL can solve both tracking/kidnapped robot problems.</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For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tracking</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Continous</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Localisation) –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assume the </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init the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particles</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known</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position. Updates: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given</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46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good </a:t>
            </a:r>
            <a:r>
              <a:rPr lang="fr-FR" sz="46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estimate</a:t>
            </a:r>
            <a:r>
              <a:rPr lang="fr-FR" sz="46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 </a:t>
            </a:r>
            <a:r>
              <a:rPr lang="fr-FR" sz="46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a:t>
            </a:r>
            <a:r>
              <a:rPr lang="fr-FR" sz="46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46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a:t>
            </a:r>
            <a:r>
              <a:rPr lang="fr-FR" sz="46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46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were</a:t>
            </a:r>
            <a:r>
              <a:rPr lang="fr-FR" sz="46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46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using</a:t>
            </a:r>
            <a:r>
              <a:rPr lang="fr-FR" sz="46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46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reading</a:t>
            </a:r>
            <a:r>
              <a:rPr lang="fr-FR" sz="46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est new pos</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For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kidnapped</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robot (Global Localisation) – init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particles</a:t>
            </a:r>
            <a:endPar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randomly</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Needs</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many</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sonars to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done</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accurately.</a:t>
            </a:r>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MCL Steps:</a:t>
            </a:r>
          </a:p>
          <a:p>
            <a:r>
              <a:rPr lang="en-GB" sz="470" b="1" u="sng"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Motion Prediction based on Proprioceptive Sensors:</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each particle p</a:t>
            </a:r>
            <a:r>
              <a:rPr lang="en-GB"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Use the uncertain movement update formulae from 2.1</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Using a gaussian with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stddevs</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 f, g perturb particles. Variance is proportional to amount moved as it is additive. Better to overestimate than underestimate, but don’t go too high or we’ll oscillate!</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Angles can wrap around past the </a:t>
            </a:r>
            <a:r>
              <a:rPr lang="el-G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−π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 </a:t>
            </a:r>
            <a:r>
              <a:rPr lang="el-G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π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range. This is OK!</a:t>
            </a:r>
          </a:p>
          <a:p>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Don’t clamp them, or mean will be inaccurate!</a:t>
            </a:r>
          </a:p>
          <a:p>
            <a:r>
              <a:rPr lang="en-GB" sz="500" b="1" u="sng"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State Update based on Outward-Looking Sensors</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Each</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particle</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represents</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hypothesis</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check</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use Bayes’ Rule for updates,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given</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reading</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z, and the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particle’s</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state X.     P(X|Z) = P(Z|X)P(X)/P(Z)</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With</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measurement</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z,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update the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weight</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like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a:t>
            </a:r>
            <a:r>
              <a:rPr lang="fr-FR"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i(new)</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P(z | x</a:t>
            </a:r>
            <a:r>
              <a:rPr lang="fr-FR"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a:t>
            </a:r>
            <a:r>
              <a:rPr lang="fr-FR" sz="500" kern="500" spc="-44"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endPar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denominator</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constant factor.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Doesn’t</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need</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calculated</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as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we’ll</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later</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remove</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it</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via normalisation.</a:t>
            </a: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But we need to work out which wall we’re looking at:</a:t>
            </a: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Now that we calculate m, we can carry out the measure-</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ment</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update, which should depend on the </a:t>
            </a:r>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difference</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z-m</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ie</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that’s what we feed into the Bayesian formula).</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also require a sensor standard deviation, depending on how uncertain we are on its values. </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use </a:t>
            </a:r>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robust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likelihood functions to model the fact that sensors can report garbage values by adding small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const</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K. </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z|m</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K + e</a:t>
            </a:r>
            <a:r>
              <a:rPr lang="en-GB" sz="500" kern="500" spc="-44"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where t = -(z-m)</a:t>
            </a:r>
            <a:r>
              <a:rPr lang="en-GB" sz="500" kern="500" spc="-44"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l-G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σ</a:t>
            </a:r>
            <a:r>
              <a:rPr lang="en-GB"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t>
            </a:r>
            <a:r>
              <a:rPr lang="en-GB" sz="500" kern="500" spc="-44"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 stops us killing off particles that are far off the reading as aggressively. As our sensor reading may have just been wrong, and we don’t want to wipe out all our good particles after a simple sensor mistake! A ring of sensors would help.</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the angle </a:t>
            </a:r>
            <a:r>
              <a:rPr lang="el-G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β</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between the sonar and wall normal is wrong (exceeds some known angle c after which the sonar performs poorly), we discard the reading. Don’t update.</a:t>
            </a: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Normalisation:</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Calculate the sum of all weights, and then divide each weight by it.</a:t>
            </a:r>
          </a:p>
          <a:p>
            <a:r>
              <a:rPr lang="en-GB" sz="500" b="1" u="sng"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Resampling - Biased Roulette Wheel Selection:</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Generate a cumulative prob distribution array. </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Generate N particles (N was the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prev</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parts we had):</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Generate a random float between 0 &amp; 1, and select the</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particle whose cum prob it intersects. Copy this particle</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into the new set. Can skip normalisation for efficiency</a:t>
            </a:r>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Compass Sensors:</a:t>
            </a:r>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Enables the robot to estimate position without drift.</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Compass measures bearing β relative to north</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likelihood P(β|x</a:t>
            </a:r>
            <a:r>
              <a:rPr lang="en-GB"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only depends on the </a:t>
            </a:r>
            <a:r>
              <a:rPr lang="el-G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θ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part of x</a:t>
            </a:r>
            <a:r>
              <a:rPr lang="en-GB"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the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compass</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correct: </a:t>
            </a:r>
            <a:r>
              <a:rPr lang="el-G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β = γ − θ</a:t>
            </a:r>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 </a:t>
            </a:r>
            <a:r>
              <a:rPr lang="el-G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γ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 the magnetic bearing of the x coord axis of frame W.</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So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should</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assess</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uncertainty</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the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compass</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set a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likelihood</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depending</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on the diff </a:t>
            </a:r>
            <a:r>
              <a:rPr lang="fr-FR"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between</a:t>
            </a:r>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l-G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β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&amp;</a:t>
            </a:r>
            <a:r>
              <a:rPr lang="el-G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γ</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t>
            </a:r>
            <a:r>
              <a:rPr lang="en-GB" sz="500" kern="500" spc="-44"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where t = </a:t>
            </a:r>
            <a:r>
              <a:rPr lang="el-G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−(β−(γ−θ))</a:t>
            </a:r>
            <a:r>
              <a:rPr lang="en-GB" sz="500" kern="500" spc="-44"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2</a:t>
            </a:r>
            <a:r>
              <a:rPr lang="el-G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σ</a:t>
            </a:r>
            <a:r>
              <a:rPr lang="en-GB" sz="500" kern="500" spc="-44"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p>
          <a:p>
            <a:r>
              <a:rPr lang="fr-FR"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Using a compass and a sonar reduces ambiguity from measurements. Or we can use multiple sonars.</a:t>
            </a:r>
          </a:p>
        </p:txBody>
      </p:sp>
      <p:pic>
        <p:nvPicPr>
          <p:cNvPr id="16" name="Picture 15">
            <a:extLst>
              <a:ext uri="{FF2B5EF4-FFF2-40B4-BE49-F238E27FC236}">
                <a16:creationId xmlns:a16="http://schemas.microsoft.com/office/drawing/2014/main" id="{313F788B-B0D3-1631-0EF7-CBCE6F20FC1F}"/>
              </a:ext>
            </a:extLst>
          </p:cNvPr>
          <p:cNvPicPr>
            <a:picLocks noChangeAspect="1"/>
          </p:cNvPicPr>
          <p:nvPr/>
        </p:nvPicPr>
        <p:blipFill rotWithShape="1">
          <a:blip r:embed="rId13"/>
          <a:srcRect t="3302"/>
          <a:stretch/>
        </p:blipFill>
        <p:spPr>
          <a:xfrm>
            <a:off x="4827685" y="3184460"/>
            <a:ext cx="1395316" cy="851952"/>
          </a:xfrm>
          <a:prstGeom prst="rect">
            <a:avLst/>
          </a:prstGeom>
        </p:spPr>
      </p:pic>
      <p:pic>
        <p:nvPicPr>
          <p:cNvPr id="18" name="Picture 17">
            <a:extLst>
              <a:ext uri="{FF2B5EF4-FFF2-40B4-BE49-F238E27FC236}">
                <a16:creationId xmlns:a16="http://schemas.microsoft.com/office/drawing/2014/main" id="{56DA36DB-8CF9-EBFA-7E5B-24812A0D4C95}"/>
              </a:ext>
            </a:extLst>
          </p:cNvPr>
          <p:cNvPicPr>
            <a:picLocks noChangeAspect="1"/>
          </p:cNvPicPr>
          <p:nvPr/>
        </p:nvPicPr>
        <p:blipFill>
          <a:blip r:embed="rId14"/>
          <a:stretch>
            <a:fillRect/>
          </a:stretch>
        </p:blipFill>
        <p:spPr>
          <a:xfrm>
            <a:off x="4769336" y="4086810"/>
            <a:ext cx="1640889" cy="635519"/>
          </a:xfrm>
          <a:prstGeom prst="rect">
            <a:avLst/>
          </a:prstGeom>
        </p:spPr>
      </p:pic>
      <p:pic>
        <p:nvPicPr>
          <p:cNvPr id="20" name="Picture 19">
            <a:extLst>
              <a:ext uri="{FF2B5EF4-FFF2-40B4-BE49-F238E27FC236}">
                <a16:creationId xmlns:a16="http://schemas.microsoft.com/office/drawing/2014/main" id="{B4AA916B-8FA1-94A0-B881-EFFD6AAA0E3A}"/>
              </a:ext>
            </a:extLst>
          </p:cNvPr>
          <p:cNvPicPr>
            <a:picLocks noChangeAspect="1"/>
          </p:cNvPicPr>
          <p:nvPr/>
        </p:nvPicPr>
        <p:blipFill>
          <a:blip r:embed="rId15"/>
          <a:stretch>
            <a:fillRect/>
          </a:stretch>
        </p:blipFill>
        <p:spPr>
          <a:xfrm>
            <a:off x="4846734" y="5842780"/>
            <a:ext cx="1061941" cy="166438"/>
          </a:xfrm>
          <a:prstGeom prst="rect">
            <a:avLst/>
          </a:prstGeom>
        </p:spPr>
      </p:pic>
      <p:sp>
        <p:nvSpPr>
          <p:cNvPr id="21" name="TextBox 20">
            <a:extLst>
              <a:ext uri="{FF2B5EF4-FFF2-40B4-BE49-F238E27FC236}">
                <a16:creationId xmlns:a16="http://schemas.microsoft.com/office/drawing/2014/main" id="{38D29D20-8FF2-BDFB-4C9B-58CCA33DEB6D}"/>
              </a:ext>
            </a:extLst>
          </p:cNvPr>
          <p:cNvSpPr txBox="1"/>
          <p:nvPr/>
        </p:nvSpPr>
        <p:spPr>
          <a:xfrm>
            <a:off x="6364435" y="-51860"/>
            <a:ext cx="1778910" cy="6861878"/>
          </a:xfrm>
          <a:prstGeom prst="rect">
            <a:avLst/>
          </a:prstGeom>
          <a:noFill/>
        </p:spPr>
        <p:txBody>
          <a:bodyPr wrap="square" rtlCol="0">
            <a:spAutoFit/>
          </a:bodyPr>
          <a:lstStyle/>
          <a:p>
            <a:r>
              <a:rPr lang="en-GB" sz="500" b="1" u="sng"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Advanced Sensing</a:t>
            </a:r>
          </a:p>
          <a:p>
            <a:r>
              <a:rPr lang="en-GB" sz="500" b="1" u="sng"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5.1) Global Localisation via Place Recognition</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Alternative relocalisation technique: involves making many measurements at chosen locations and learning their </a:t>
            </a:r>
            <a:r>
              <a:rPr lang="en-GB" sz="49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characteristics. Doesn’t need a prior map but needs training.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robot can only recognise the locations it has learned. • For instance: place the robot at the target location, spin the robot and take a regularly spaced set of sonar readings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one per degree)</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raw measurements are stored to describe the location: a place descriptor or signature.</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ie</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robot angles with a sonar measuring depth:</a:t>
            </a: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When the robot is later placed in a location, it can take a set of measurements (producing a histogram) and select the stored histogram signature it best matches. Least SM.</a:t>
            </a:r>
          </a:p>
          <a:p>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Estimating Orientation:</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the test histogram and one of the saved locations can be brought into close agreement by only a shift, the robot is in the same place but rotated.</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amount of shift to get the best agreement is a measurement of the rotation.</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save the computational cost of always trying every shift, we can build a signature which is invariant to robot rotation, such as a histogram of occurrences of certain depth measurements.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Matching tests can then be carried out on this directly.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Once the correct location has been found, the shifting procedure to find the robot’s orientation need only be carried out for that one location</a:t>
            </a:r>
          </a:p>
          <a:p>
            <a:r>
              <a:rPr lang="en-GB" sz="500" b="1" u="sng"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5.2) Probabilistic Occupancy Based Grid Mapping</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know the robot’s location, but we need to infer what parts around the robot are navigable free space, and what parts are obstacles, using a grid representation of world.</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Occ. Grids accumulate uncertain sensor info to solidify towards precise maps</a:t>
            </a:r>
          </a:p>
          <a:p>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Steps</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 Define an area on the ground we’d like to map  and choose a square grid cell size.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For each cell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store and update a probability of occupancy P(O</a:t>
            </a:r>
            <a:r>
              <a:rPr lang="en-GB"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that it is occupied by an obstacle.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P(E</a:t>
            </a:r>
            <a:r>
              <a:rPr lang="en-GB" sz="4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the corresponding probability that the cell is empty, where P(O</a:t>
            </a:r>
            <a:r>
              <a:rPr lang="en-GB"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P(E</a:t>
            </a:r>
            <a:r>
              <a:rPr lang="en-GB"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We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init</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occupancy probabilities for unexplored space to a constant prior value;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0.5. If we think there’s not many obstacles,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init</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lower.</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Occupancy maps are often visualised with a greyscale value for each cell: from black for P(O</a:t>
            </a:r>
            <a:r>
              <a:rPr lang="en-GB"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to white for P(O</a:t>
            </a:r>
            <a:r>
              <a:rPr lang="en-GB"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intermediate values are shades of grey.</a:t>
            </a:r>
          </a:p>
          <a:p>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Update: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report depth Z = d. This</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provides evidence that cells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around distance d in front of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robot are more likely to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 occupied. But also, that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cells in front of the robot at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depths less than d are more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likely to be empty.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sonar beam is not a perfect ray but has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width (e.g. 10–15◦ as it spreads out and we can take account of this as shown.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each cell, we must test if it lies within the beam given the robot’s position. We do not learn anything about cells beyond the beam width or beyond the measured depth.</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test is done by noting the two vectors: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 the grid cell that we want to test, and Z, the beam stoppage point. Calculate the dot product between the two, and if its less than beam width/2 we know it’s a cell we’re interested in. Z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zcosx</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zsinx</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x is orientation angle.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 =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gx</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x,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gy</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y) where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gx</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gy</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the vector from the origin to C, x, y is the origin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vec</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each cell we apply bayes rule:</a:t>
            </a: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we take the ratio </a:t>
            </a:r>
          </a:p>
        </p:txBody>
      </p:sp>
      <p:pic>
        <p:nvPicPr>
          <p:cNvPr id="23" name="Picture 22">
            <a:extLst>
              <a:ext uri="{FF2B5EF4-FFF2-40B4-BE49-F238E27FC236}">
                <a16:creationId xmlns:a16="http://schemas.microsoft.com/office/drawing/2014/main" id="{82C93816-D996-F925-1BAF-F5182752E794}"/>
              </a:ext>
            </a:extLst>
          </p:cNvPr>
          <p:cNvPicPr>
            <a:picLocks noChangeAspect="1"/>
          </p:cNvPicPr>
          <p:nvPr/>
        </p:nvPicPr>
        <p:blipFill>
          <a:blip r:embed="rId16"/>
          <a:stretch>
            <a:fillRect/>
          </a:stretch>
        </p:blipFill>
        <p:spPr>
          <a:xfrm>
            <a:off x="6498304" y="902253"/>
            <a:ext cx="1255046" cy="767563"/>
          </a:xfrm>
          <a:prstGeom prst="rect">
            <a:avLst/>
          </a:prstGeom>
        </p:spPr>
      </p:pic>
      <p:sp>
        <p:nvSpPr>
          <p:cNvPr id="5" name="TextBox 4">
            <a:extLst>
              <a:ext uri="{FF2B5EF4-FFF2-40B4-BE49-F238E27FC236}">
                <a16:creationId xmlns:a16="http://schemas.microsoft.com/office/drawing/2014/main" id="{496780B0-5162-7C88-5B88-DB9DD8A779FA}"/>
              </a:ext>
            </a:extLst>
          </p:cNvPr>
          <p:cNvSpPr txBox="1"/>
          <p:nvPr/>
        </p:nvSpPr>
        <p:spPr>
          <a:xfrm>
            <a:off x="7954205" y="-51860"/>
            <a:ext cx="1778910" cy="7628242"/>
          </a:xfrm>
          <a:prstGeom prst="rect">
            <a:avLst/>
          </a:prstGeom>
          <a:noFill/>
        </p:spPr>
        <p:txBody>
          <a:bodyPr wrap="square" rtlCol="0">
            <a:spAutoFit/>
          </a:bodyPr>
          <a:lstStyle/>
          <a:p>
            <a:r>
              <a:rPr lang="en-GB" sz="500" b="1" u="sng"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Likelihood Model of a Sensor - Summary</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need models for the likelihood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func</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sensor performance. We can consider the ratio of likelihoods we need to update log odds</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Log odds update U = ln P(</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Z|O</a:t>
            </a:r>
            <a:r>
              <a:rPr lang="en-GB" sz="500" kern="500" spc="-44"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P(</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Z|E</a:t>
            </a:r>
            <a:r>
              <a:rPr lang="en-GB" sz="500" kern="500" spc="-44"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each cell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Z|O</a:t>
            </a:r>
            <a:r>
              <a:rPr lang="en-GB" sz="500" kern="500" spc="-44"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probability of obtaining the sensor value we did given that the cell is occupied; P(</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Z|E</a:t>
            </a:r>
            <a:r>
              <a:rPr lang="en-GB" sz="500" kern="500" spc="-44"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the probability of obtaining that value given that the cell is empty.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cells within the sonar beam but closer than the measured depth Z = d: P(</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Z|O</a:t>
            </a:r>
            <a:r>
              <a:rPr lang="en-GB" sz="500" kern="500" spc="-44"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Z|Ei</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is less than 1; we can choose a constant negative value for U.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cells within the sonar at around the measured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depth Z = d: P(</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Z|Oi</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P(</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Z|Ei</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is greater than 1; we</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can choose a constant positive value for U.</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Note that we are somewhat oversimplifying in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occupancy grids in assuming the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probabilities of occupancy for each cell are independent.</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Occupancy maps soon converge. Probability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vals</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must</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thresholded</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so we can make decisions about where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drive. Large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occ</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maps are mem intensive though.</a:t>
            </a:r>
          </a:p>
          <a:p>
            <a:r>
              <a:rPr lang="en-GB" sz="500" b="1" u="sng"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 Camera Measurements</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Cameras are projective sensors. Each pixel captures the intensity and colour of light arriving at camera centre from one particular vector direction.</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don’t know geometric info directly from the camera, as depth is unknown (is an object big or just close?)</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we know the camera is observing the ground plane, then every pixel in image captured corresponds to a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specific point on the ground plane.</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This correspondence between points in the ground plane </a:t>
            </a:r>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specified in the robot camera plane,</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pixels in the image is fixed. It depends on:</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Position and orientation of camera relative to robot.</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The intrinsic calibration parameters of camera (focal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length, principal point)</a:t>
            </a: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vector from the centre of the camera to a point on the ground, expressed in the coordinate frame C of the camera is: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n-GB" sz="500" kern="500" spc="-44"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R</a:t>
            </a:r>
            <a:r>
              <a:rPr lang="en-GB" sz="500" kern="500" spc="-44"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CR</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44"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44"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44"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CR</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the rot matrix turning robot frame R to cam frame C</a:t>
            </a:r>
          </a:p>
          <a:p>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44"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vector from the robot centre to the camera centre</a:t>
            </a:r>
          </a:p>
          <a:p>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44"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vector from the robot centre to the point (both expressed in the robot frame).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This makes complete sense! It’s just the vector from the camera to robot origin -&gt; vector from robot origin to point; and then just transform that into cam space coordinates!</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perspective camera projects a 3D point at vector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n-GB" sz="500" kern="500" spc="-44"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image coordinates (u, v) via the camera calibration matrix</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 v 1)</a:t>
            </a:r>
            <a:r>
              <a:rPr lang="en-GB" sz="500" kern="500" spc="-44"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Kc</a:t>
            </a:r>
            <a:r>
              <a:rPr lang="en-GB" sz="500" kern="500" spc="-44"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endParaRPr lang="en-GB" sz="500" kern="500" spc="-44"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Homogenous Coordinates: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remember Graphics?</a:t>
            </a:r>
          </a:p>
          <a:p>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 v 1) -&gt;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Homogenous coords, we care about u &amp; v, but the 3D element is for scaling and so we can do 3D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vec</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ops.</a:t>
            </a:r>
          </a:p>
          <a:p>
            <a:r>
              <a:rPr lang="en-GB" sz="500" b="1" u="sng"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6.1) Ground Plane </a:t>
            </a:r>
            <a:r>
              <a:rPr lang="en-GB" sz="500" b="1" u="sng"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Homography</a:t>
            </a:r>
            <a:endParaRPr lang="en-GB" sz="500" b="1" u="sng"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projected image coords (u, v) of a point at position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44"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44"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 given by: (u v 1)</a:t>
            </a:r>
            <a:r>
              <a:rPr lang="en-GB" sz="500" kern="500" spc="-44"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KR</a:t>
            </a:r>
            <a:r>
              <a:rPr lang="en-GB" sz="500" kern="500" spc="-44"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CR</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44"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44"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44"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endParaRPr lang="en-GB" sz="500" kern="500" spc="-44"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Same matrix as before, but with K – a scaling camera calibration matrix.</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we know a point is on the ground plane: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44"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500" spc="-44"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44"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500" spc="-44"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a:t>
            </a:r>
            <a:r>
              <a:rPr lang="en-GB" sz="500" kern="500" spc="-44"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 obviously, z = 0)</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Thus:  </a:t>
            </a: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 we can write (u v 1)</a:t>
            </a:r>
            <a:r>
              <a:rPr lang="en-GB" sz="500" kern="500" spc="-44"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KR</a:t>
            </a:r>
            <a:r>
              <a:rPr lang="en-GB" sz="500" kern="500" spc="-44"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CR</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500" spc="-44"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44"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00" kern="500" spc="-44"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44"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00" kern="500" spc="-44"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three 3×3 matrices K (the camera calibration matrix), R</a:t>
            </a:r>
            <a:r>
              <a:rPr lang="en-GB" sz="500" kern="500" spc="-44"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CR</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(rotation matrix of the orientation of the camera relative to the robot frame), and T (encodes the translation of the camera relative to the robot frame) all have unknown elements. Rather than estimating all of these elements separately, we can roll all of them up into a single matrix, and then just empirically obtain that. Easy!  H = KR</a:t>
            </a:r>
            <a:r>
              <a:rPr lang="en-GB" sz="500" kern="500" spc="-44"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CR</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 is also a 3 × 3 matrix known as the </a:t>
            </a:r>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ground plane </a:t>
            </a:r>
            <a:r>
              <a:rPr lang="en-GB" sz="500" b="1"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homography</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Therefore: (u v 1) ∝ H(</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00" kern="500" spc="-44"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a:t>
            </a:r>
            <a:r>
              <a:rPr lang="en-GB" sz="500" kern="500" spc="-44" baseline="30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a:t>
            </a:r>
          </a:p>
          <a:p>
            <a:r>
              <a:rPr lang="en-GB" sz="470" b="1" u="sng"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6.2) Direct Calibration of the Ground Plane </a:t>
            </a:r>
            <a:r>
              <a:rPr lang="en-GB" sz="470" b="1" u="sng"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Homography</a:t>
            </a:r>
            <a:endParaRPr lang="en-GB" sz="470" b="1" u="sng"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Instead of measuring individual params, we can estimate the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homography</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directly from correspondences.</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Mark 4+ points on the ground plane in carefully measured positions. Capture an image, and then record the image coordinates of the points. Obviously,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From one correspondence (u, v) →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y), (ground plane to image plane)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get three equations:</a:t>
            </a: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9" name="Picture 8">
            <a:extLst>
              <a:ext uri="{FF2B5EF4-FFF2-40B4-BE49-F238E27FC236}">
                <a16:creationId xmlns:a16="http://schemas.microsoft.com/office/drawing/2014/main" id="{CD2D0362-9AEC-BC87-9806-A2A6ABF11692}"/>
              </a:ext>
            </a:extLst>
          </p:cNvPr>
          <p:cNvPicPr>
            <a:picLocks noChangeAspect="1"/>
          </p:cNvPicPr>
          <p:nvPr/>
        </p:nvPicPr>
        <p:blipFill>
          <a:blip r:embed="rId17"/>
          <a:stretch>
            <a:fillRect/>
          </a:stretch>
        </p:blipFill>
        <p:spPr>
          <a:xfrm>
            <a:off x="8009958" y="2664603"/>
            <a:ext cx="1679457" cy="917179"/>
          </a:xfrm>
          <a:prstGeom prst="rect">
            <a:avLst/>
          </a:prstGeom>
        </p:spPr>
      </p:pic>
      <p:pic>
        <p:nvPicPr>
          <p:cNvPr id="12" name="Picture 11">
            <a:extLst>
              <a:ext uri="{FF2B5EF4-FFF2-40B4-BE49-F238E27FC236}">
                <a16:creationId xmlns:a16="http://schemas.microsoft.com/office/drawing/2014/main" id="{3CE3D892-DED3-864B-1417-197A60203B35}"/>
              </a:ext>
            </a:extLst>
          </p:cNvPr>
          <p:cNvPicPr>
            <a:picLocks noChangeAspect="1"/>
          </p:cNvPicPr>
          <p:nvPr/>
        </p:nvPicPr>
        <p:blipFill>
          <a:blip r:embed="rId18"/>
          <a:stretch>
            <a:fillRect/>
          </a:stretch>
        </p:blipFill>
        <p:spPr>
          <a:xfrm>
            <a:off x="8243505" y="5333842"/>
            <a:ext cx="956608" cy="213475"/>
          </a:xfrm>
          <a:prstGeom prst="rect">
            <a:avLst/>
          </a:prstGeom>
        </p:spPr>
      </p:pic>
      <p:pic>
        <p:nvPicPr>
          <p:cNvPr id="22" name="Picture 21">
            <a:extLst>
              <a:ext uri="{FF2B5EF4-FFF2-40B4-BE49-F238E27FC236}">
                <a16:creationId xmlns:a16="http://schemas.microsoft.com/office/drawing/2014/main" id="{72108763-1327-F359-EF9B-B08C460DB214}"/>
              </a:ext>
            </a:extLst>
          </p:cNvPr>
          <p:cNvPicPr>
            <a:picLocks noChangeAspect="1"/>
          </p:cNvPicPr>
          <p:nvPr/>
        </p:nvPicPr>
        <p:blipFill>
          <a:blip r:embed="rId19"/>
          <a:stretch>
            <a:fillRect/>
          </a:stretch>
        </p:blipFill>
        <p:spPr>
          <a:xfrm>
            <a:off x="8243505" y="5576460"/>
            <a:ext cx="633138" cy="266320"/>
          </a:xfrm>
          <a:prstGeom prst="rect">
            <a:avLst/>
          </a:prstGeom>
        </p:spPr>
      </p:pic>
      <p:pic>
        <p:nvPicPr>
          <p:cNvPr id="30" name="Picture 29">
            <a:extLst>
              <a:ext uri="{FF2B5EF4-FFF2-40B4-BE49-F238E27FC236}">
                <a16:creationId xmlns:a16="http://schemas.microsoft.com/office/drawing/2014/main" id="{71FDE4CD-77CE-FD00-2D93-7B08359431A0}"/>
              </a:ext>
            </a:extLst>
          </p:cNvPr>
          <p:cNvPicPr>
            <a:picLocks noChangeAspect="1"/>
          </p:cNvPicPr>
          <p:nvPr/>
        </p:nvPicPr>
        <p:blipFill>
          <a:blip r:embed="rId20"/>
          <a:stretch>
            <a:fillRect/>
          </a:stretch>
        </p:blipFill>
        <p:spPr>
          <a:xfrm>
            <a:off x="8674595" y="7284804"/>
            <a:ext cx="712815" cy="204907"/>
          </a:xfrm>
          <a:prstGeom prst="rect">
            <a:avLst/>
          </a:prstGeom>
        </p:spPr>
      </p:pic>
      <p:sp>
        <p:nvSpPr>
          <p:cNvPr id="31" name="TextBox 30">
            <a:extLst>
              <a:ext uri="{FF2B5EF4-FFF2-40B4-BE49-F238E27FC236}">
                <a16:creationId xmlns:a16="http://schemas.microsoft.com/office/drawing/2014/main" id="{95EC0B5C-AB70-2E9F-9987-1FF83711DB33}"/>
              </a:ext>
            </a:extLst>
          </p:cNvPr>
          <p:cNvSpPr txBox="1"/>
          <p:nvPr/>
        </p:nvSpPr>
        <p:spPr>
          <a:xfrm>
            <a:off x="9525009" y="-51860"/>
            <a:ext cx="1225541" cy="3939540"/>
          </a:xfrm>
          <a:prstGeom prst="rect">
            <a:avLst/>
          </a:prstGeom>
          <a:noFill/>
        </p:spPr>
        <p:txBody>
          <a:bodyPr wrap="square" rtlCol="0">
            <a:spAutoFit/>
          </a:bodyPr>
          <a:lstStyle/>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From this we can deduce:</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gx</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hy</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+ 1)u =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by + c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by + c −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uxg</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uyh</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u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gx</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hy</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+ 1)v = dx +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ey</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f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dx +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ey</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f −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vxg</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vyh</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a:t>
            </a: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With 4 corresponding points we can use each one to produce 2 lines of the following system which can be solved  for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a..h</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easily using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np.linalg.lstsq</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Now that we have the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homography</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use its inverse to find ground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plane coordinates for an image space</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point. </a:t>
            </a: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However it’s only valid for </a:t>
            </a:r>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ground </a:t>
            </a:r>
          </a:p>
          <a:p>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plane points.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 in practice, we can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use it for point-like obstacles or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marker detection on the ground.</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could experiment with markers in</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known positions to find the uncertainty</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 ground plane measurements.</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could also use it for the case a camera observes the ground in front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of the robot and the intersection of the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ground walls or obstacles. Using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ideas from computer vision, we can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segment the image into ground plane</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obstacle regions. Colour-based</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segmentation or U-Net NN classifiers. </a:t>
            </a: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region at the bottom of the image, closest to the robot, will usually lie in the ground plane. We are interested in the boundary between the ground plane and obstacles. These boundary points lie in the ground plane, so our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homography</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valid.</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By finding the ground plane coordinates of a number of points on the boundary, we turn our camera into a kind of simple laser scanner which can simultaneously measure the distance to a set of points on a wall.</a:t>
            </a:r>
          </a:p>
        </p:txBody>
      </p:sp>
      <p:pic>
        <p:nvPicPr>
          <p:cNvPr id="35" name="Picture 34">
            <a:extLst>
              <a:ext uri="{FF2B5EF4-FFF2-40B4-BE49-F238E27FC236}">
                <a16:creationId xmlns:a16="http://schemas.microsoft.com/office/drawing/2014/main" id="{598C15F6-DA64-0E86-4C0A-D40AF04EC874}"/>
              </a:ext>
            </a:extLst>
          </p:cNvPr>
          <p:cNvPicPr>
            <a:picLocks noChangeAspect="1"/>
          </p:cNvPicPr>
          <p:nvPr/>
        </p:nvPicPr>
        <p:blipFill>
          <a:blip r:embed="rId21"/>
          <a:stretch>
            <a:fillRect/>
          </a:stretch>
        </p:blipFill>
        <p:spPr>
          <a:xfrm>
            <a:off x="9417395" y="745261"/>
            <a:ext cx="1202980" cy="445156"/>
          </a:xfrm>
          <a:prstGeom prst="rect">
            <a:avLst/>
          </a:prstGeom>
        </p:spPr>
      </p:pic>
    </p:spTree>
    <p:extLst>
      <p:ext uri="{BB962C8B-B14F-4D97-AF65-F5344CB8AC3E}">
        <p14:creationId xmlns:p14="http://schemas.microsoft.com/office/powerpoint/2010/main" val="2148097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697B6-D260-CDC3-B6A5-2EE6EFBD05C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586710D-6E0D-B946-10DF-0B94961A8361}"/>
              </a:ext>
            </a:extLst>
          </p:cNvPr>
          <p:cNvSpPr txBox="1"/>
          <p:nvPr/>
        </p:nvSpPr>
        <p:spPr>
          <a:xfrm>
            <a:off x="-87835" y="-51859"/>
            <a:ext cx="1778910" cy="7632859"/>
          </a:xfrm>
          <a:prstGeom prst="rect">
            <a:avLst/>
          </a:prstGeom>
          <a:noFill/>
        </p:spPr>
        <p:txBody>
          <a:bodyPr wrap="square" rtlCol="0">
            <a:spAutoFit/>
          </a:bodyPr>
          <a:lstStyle/>
          <a:p>
            <a:r>
              <a:rPr lang="en-GB" sz="500" b="1" u="sng"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 Simultaneous Location and Mapping</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Fundamental problem in mobile robotics:</a:t>
            </a:r>
          </a:p>
          <a:p>
            <a:r>
              <a:rPr lang="en-GB" sz="500" i="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body with quantitative sensors moves through a previously unknown, </a:t>
            </a:r>
            <a:r>
              <a:rPr lang="en-GB" sz="500" b="1" i="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static</a:t>
            </a:r>
            <a:r>
              <a:rPr lang="en-GB" sz="500" i="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i="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environment</a:t>
            </a:r>
            <a:r>
              <a:rPr lang="en-GB" sz="500" i="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mapping it and calculating its </a:t>
            </a:r>
            <a:r>
              <a:rPr lang="en-GB" sz="500" i="1"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egomotion</a:t>
            </a:r>
            <a:r>
              <a:rPr lang="en-GB" sz="500" i="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(localisation).</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SLAM is needed for truly autonomous robots, when little is known about the environment beforehand (no prior map), when we don’t want to use GPS or beacons, and when the robot needs to know where it actually is.</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build the map incrementally, and localise it with respect to the map that grows and is gradually refined.</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Most SLAM algos make maps of </a:t>
            </a:r>
            <a:r>
              <a:rPr lang="en-GB" sz="500" i="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natural scene features.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Laser/sonar: wall segments, planes, corners, etc.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Vision: salient point features, lines, textured surfaces.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Features should be distinctive and easily recognisable from different viewpoints to enable reliable matching (also called correspondence or data association)</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Thanks to the assumption that the world is static, we can just extend probabilistic estimation to the map features as well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store some random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inited</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state, and then we update it as we get measurements until we converge to the truth). In SLAM we store and update a joint distribution over the states of both the robot and the mapped world... and if the data is good enough it just works.</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New features are gradually discovered as the robot explores so the dimension of this joint estimation problem will grow</a:t>
            </a:r>
          </a:p>
          <a:p>
            <a:r>
              <a:rPr lang="en-GB" sz="500" b="1" u="sng"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7.1) Carrying out SLAM</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robot starts with zero uncertainty. It then measures a feature A with a little uncertainty.</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It then drives forwards, and its uncertainty grows (as to where it thinks it is)</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It then sees and initialises features B and C, they inherit the robot uncertainty + a little more</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robot then drives back to its starting position, and sees A so it now knows where it is! We also know slightly better where A was. As a result, thanks to comparison of a previous measurement: uncertainty of the robot position shrinks, and the uncertainty of the positions of B and C is updated too to shrink. T</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remeasure B, and note its location. We also get a bet-</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ter</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idea of where we are too, so C’s uncertainty shrinks too.</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SLAM with Joint Gaussian Uncertainty:</a:t>
            </a: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Ie</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with have a vector of feature states and the robot state, and then just the covariance matrix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ie</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standard deviations of a feature with respect to another).</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SLAM can be done with a single camera, every time a feature point is detected in an image, it provides a measurement of the angular direction of the feature relative to the camera.</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SLAM enables good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roombas</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oculus, drones,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ARKit</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Positioning and sparse/semi dense reconstruction is now rather mature... and enabling real products.</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Probabilistic SLAM is limited to small domains due to: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Poor computational scaling of probabilistic filters.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Growth in uncertainty at large distances from map origin makes representation of uncertainty inaccurate.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Data Association (matching features) gets hard at high uncertainty</a:t>
            </a: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One very effective way to detect when an ‘old’ place is revisited is to save images at regular intervals and use an image retrieval approach (where each image is represented using a Visual Bag of Words which has very much the same character as our invariant sonar descriptors).</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fact we can make an interesting SLAM system using only place recognition. Topological SLAM with a graph-based representation.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simply keep a record of places we have visited and how they connect together, without any explicit geometry information.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Adapted to symbolic planning and navigation.</a:t>
            </a:r>
          </a:p>
        </p:txBody>
      </p:sp>
      <p:pic>
        <p:nvPicPr>
          <p:cNvPr id="17" name="Picture 16">
            <a:extLst>
              <a:ext uri="{FF2B5EF4-FFF2-40B4-BE49-F238E27FC236}">
                <a16:creationId xmlns:a16="http://schemas.microsoft.com/office/drawing/2014/main" id="{58D5026E-E210-36E1-5BCD-658470B80D4E}"/>
              </a:ext>
            </a:extLst>
          </p:cNvPr>
          <p:cNvPicPr>
            <a:picLocks noChangeAspect="1"/>
          </p:cNvPicPr>
          <p:nvPr/>
        </p:nvPicPr>
        <p:blipFill>
          <a:blip r:embed="rId3"/>
          <a:stretch>
            <a:fillRect/>
          </a:stretch>
        </p:blipFill>
        <p:spPr>
          <a:xfrm>
            <a:off x="0" y="3292010"/>
            <a:ext cx="1696523" cy="963548"/>
          </a:xfrm>
          <a:prstGeom prst="rect">
            <a:avLst/>
          </a:prstGeom>
        </p:spPr>
      </p:pic>
      <p:pic>
        <p:nvPicPr>
          <p:cNvPr id="36" name="Picture 35">
            <a:extLst>
              <a:ext uri="{FF2B5EF4-FFF2-40B4-BE49-F238E27FC236}">
                <a16:creationId xmlns:a16="http://schemas.microsoft.com/office/drawing/2014/main" id="{1C43DFB5-0DEE-05E8-88E2-C5F33699F12F}"/>
              </a:ext>
            </a:extLst>
          </p:cNvPr>
          <p:cNvPicPr>
            <a:picLocks noChangeAspect="1"/>
          </p:cNvPicPr>
          <p:nvPr/>
        </p:nvPicPr>
        <p:blipFill>
          <a:blip r:embed="rId4"/>
          <a:stretch>
            <a:fillRect/>
          </a:stretch>
        </p:blipFill>
        <p:spPr>
          <a:xfrm>
            <a:off x="1597616" y="0"/>
            <a:ext cx="1630463" cy="1154029"/>
          </a:xfrm>
          <a:prstGeom prst="rect">
            <a:avLst/>
          </a:prstGeom>
        </p:spPr>
      </p:pic>
      <p:sp>
        <p:nvSpPr>
          <p:cNvPr id="52" name="TextBox 51">
            <a:extLst>
              <a:ext uri="{FF2B5EF4-FFF2-40B4-BE49-F238E27FC236}">
                <a16:creationId xmlns:a16="http://schemas.microsoft.com/office/drawing/2014/main" id="{CBA2E3C2-D04E-C26B-1C81-A5F09AB8A116}"/>
              </a:ext>
            </a:extLst>
          </p:cNvPr>
          <p:cNvSpPr txBox="1"/>
          <p:nvPr/>
        </p:nvSpPr>
        <p:spPr>
          <a:xfrm>
            <a:off x="1522413" y="1064456"/>
            <a:ext cx="1705666" cy="6709529"/>
          </a:xfrm>
          <a:prstGeom prst="rect">
            <a:avLst/>
          </a:prstGeom>
          <a:noFill/>
        </p:spPr>
        <p:txBody>
          <a:bodyPr wrap="square">
            <a:spAutoFit/>
          </a:bodyPr>
          <a:lstStyle/>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factor graph is a probabilistic graphical model which represents the factorisation structure of problems like SLAM. Each factor (dot) is the likelihood of one measurement, which depends on a subset of the variables (circles) in the graph.</a:t>
            </a: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Elastic</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Fusion</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Maps a scene </a:t>
            </a:r>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with</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millions of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surfels</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handles small loop closures using deformation.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Relies on a depth camera and GPU processing.</a:t>
            </a:r>
          </a:p>
          <a:p>
            <a:r>
              <a:rPr lang="en-GB" sz="500" b="1" u="sng"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8) Robotics </a:t>
            </a:r>
            <a:r>
              <a:rPr lang="en-GB" sz="500" b="1" u="sng"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Practicals</a:t>
            </a:r>
            <a:endParaRPr lang="en-GB" sz="500" b="1" u="sng"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b="1" u="sng"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Practical 1: Accurate Robot Motion</a:t>
            </a:r>
          </a:p>
          <a:p>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Investigating and Understanding Motor Control:</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Motor_DegreesPerSecond</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Motor_Power</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perform similar functions. One motor is dictates the velocity of the other -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ie</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we power one motor, or turn it as if it is a dial, we change the velocity of the other motor.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Difference:</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Power, when we resist the spinning motor on the power script then let go - the velocity of that motor returns to what it was previously as it has a </a:t>
            </a:r>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fixed</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power output set to it.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DPS: when we resist and let go of the motor during the DPS script, the spinning motor jumps up in velocity momentarily, as because it needs to make up for the lack of degrees spun per second while being resisted so spinning faster for a split second will satisfy the setting put on it by the independent motor. This makes sense, as Power is a constant setting, while the DPS script operates per unit time.</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Robot API: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BP.set_motor_power</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(BP.PORT A, power, </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deg</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set power level range: -100 to 100, and optionally  degrees. Makes the motor move without PID control.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48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BP.set_motor_power</a:t>
            </a:r>
            <a:r>
              <a:rPr lang="en-GB" sz="48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(BP.PORT A, BP.MOTOR_FLOAT):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set the motor to ‘float’ without power, such that it can be turned by hand (no resistance). Encoder can still be read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BP.get</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motor encoder(BP.PORT A):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returns the current encoder position in degrees.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BP.offset_motor_encoder</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(BP.PORT_A, </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BP.get</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_</a:t>
            </a:r>
          </a:p>
          <a:p>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motor encoder(BP.PORT_A))</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zeroes the encoder count. • </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BP.set_motor_position</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(BP.PORT A, degrees):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set a position demand for the motor in degrees, and start PID control to reach it.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BP.set_motor_dps</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(BP.PORT A, </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dps</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set a velocity demand for the motor in degrees per second, and start PID control to achieve it.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BP.get</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motor status(BP.PORT A):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return a tuple of four values: current status flag, power in percent, encoder position in degrees and current velocity (DPS).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BP.set_motor_limits</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(BP.PORT A, power, </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dps</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set limits on the power and degrees per second that will be used in PID control. Useful to protect your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BrickPi</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motors from overloading (you should stay below 70%). • </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BP.set_motor</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position_kp</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(BP.PORT A, </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kp</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set PID proportional gain constant; default is 25.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BP.set</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motor position </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kd</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(BP.PORT A, </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kd</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set PID differential gain constant; default is 70.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BP.reset</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all(): </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disable all motors and sensors.</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PORT A,B,C,D are for motors. Ports 1-4 are for sensors.</a:t>
            </a: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54" name="Picture 53">
            <a:extLst>
              <a:ext uri="{FF2B5EF4-FFF2-40B4-BE49-F238E27FC236}">
                <a16:creationId xmlns:a16="http://schemas.microsoft.com/office/drawing/2014/main" id="{F5B6D229-A01C-C83A-4FE7-1B9B1C6FE0EC}"/>
              </a:ext>
            </a:extLst>
          </p:cNvPr>
          <p:cNvPicPr>
            <a:picLocks noChangeAspect="1"/>
          </p:cNvPicPr>
          <p:nvPr/>
        </p:nvPicPr>
        <p:blipFill>
          <a:blip r:embed="rId5"/>
          <a:stretch>
            <a:fillRect/>
          </a:stretch>
        </p:blipFill>
        <p:spPr>
          <a:xfrm>
            <a:off x="1597616" y="1499409"/>
            <a:ext cx="1630463" cy="685047"/>
          </a:xfrm>
          <a:prstGeom prst="rect">
            <a:avLst/>
          </a:prstGeom>
        </p:spPr>
      </p:pic>
      <p:pic>
        <p:nvPicPr>
          <p:cNvPr id="56" name="Picture 55">
            <a:extLst>
              <a:ext uri="{FF2B5EF4-FFF2-40B4-BE49-F238E27FC236}">
                <a16:creationId xmlns:a16="http://schemas.microsoft.com/office/drawing/2014/main" id="{CFAE841C-FD0D-B1D6-54EA-61DA56239A27}"/>
              </a:ext>
            </a:extLst>
          </p:cNvPr>
          <p:cNvPicPr>
            <a:picLocks noChangeAspect="1"/>
          </p:cNvPicPr>
          <p:nvPr/>
        </p:nvPicPr>
        <p:blipFill>
          <a:blip r:embed="rId6"/>
          <a:stretch>
            <a:fillRect/>
          </a:stretch>
        </p:blipFill>
        <p:spPr>
          <a:xfrm>
            <a:off x="1597616" y="2213812"/>
            <a:ext cx="1669459" cy="1054934"/>
          </a:xfrm>
          <a:prstGeom prst="rect">
            <a:avLst/>
          </a:prstGeom>
        </p:spPr>
      </p:pic>
      <p:pic>
        <p:nvPicPr>
          <p:cNvPr id="2" name="Picture 1">
            <a:extLst>
              <a:ext uri="{FF2B5EF4-FFF2-40B4-BE49-F238E27FC236}">
                <a16:creationId xmlns:a16="http://schemas.microsoft.com/office/drawing/2014/main" id="{A5659D1C-93BF-52B2-D2E1-089C6CBE343C}"/>
              </a:ext>
            </a:extLst>
          </p:cNvPr>
          <p:cNvPicPr>
            <a:picLocks noChangeAspect="1"/>
          </p:cNvPicPr>
          <p:nvPr/>
        </p:nvPicPr>
        <p:blipFill>
          <a:blip r:embed="rId7"/>
          <a:stretch>
            <a:fillRect/>
          </a:stretch>
        </p:blipFill>
        <p:spPr>
          <a:xfrm>
            <a:off x="0" y="5505821"/>
            <a:ext cx="1574453" cy="1038586"/>
          </a:xfrm>
          <a:prstGeom prst="rect">
            <a:avLst/>
          </a:prstGeom>
        </p:spPr>
      </p:pic>
      <p:sp>
        <p:nvSpPr>
          <p:cNvPr id="9" name="TextBox 8">
            <a:extLst>
              <a:ext uri="{FF2B5EF4-FFF2-40B4-BE49-F238E27FC236}">
                <a16:creationId xmlns:a16="http://schemas.microsoft.com/office/drawing/2014/main" id="{A134ABE7-C9D6-8BFA-92E7-C137E18E0570}"/>
              </a:ext>
            </a:extLst>
          </p:cNvPr>
          <p:cNvSpPr txBox="1"/>
          <p:nvPr/>
        </p:nvSpPr>
        <p:spPr>
          <a:xfrm>
            <a:off x="3199703" y="-27744"/>
            <a:ext cx="1705666" cy="7679025"/>
          </a:xfrm>
          <a:prstGeom prst="rect">
            <a:avLst/>
          </a:prstGeom>
          <a:noFill/>
        </p:spPr>
        <p:txBody>
          <a:bodyPr wrap="square">
            <a:spAutoFit/>
          </a:bodyPr>
          <a:lstStyle/>
          <a:p>
            <a:r>
              <a:rPr lang="en-GB" sz="500" b="1" u="sng"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Practical 2: Sensors and Feedback Control</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00" i="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“Write a program to drive your robot forward until it hits an obstacle. React in a sensible way: if the bump is left (triggers the left sensor), reverse and turn right. If right, reverse and turn left. If the bump is straight ahead it triggers both touch sensors. Turn left or right.”</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Mount a touch sensor on left front and right front of robot, with a bumper mounted in front.</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Initialise sensor: </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BP.set_sensor_type</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(BP.PORT_2, BP.SENSOR_TYPE.TOUCH)</a:t>
            </a:r>
          </a:p>
          <a:p>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BP.get_sensor</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(BP.PORT_2)</a:t>
            </a:r>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offset motor encoder; set power limits.</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a while loop:</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Move forward some small distance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set_motor</a:t>
            </a:r>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_position, and straight line movement). Check the left and right sensors (Boolean == 1 = collision).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left == 1 == right == 1 reverse, and then turn right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(turn right -&gt; left wheel mov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fwd</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right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bckwd</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equally)</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left == 1; turn right. if right == 1, turn left.</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Between every mov, offset motor encoders.</a:t>
            </a:r>
          </a:p>
          <a:p>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Forward and backward proportional </a:t>
            </a:r>
            <a:r>
              <a:rPr lang="en-GB" sz="500" b="1"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servoing</a:t>
            </a:r>
            <a:r>
              <a:rPr lang="en-GB" sz="500" b="1"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with a Sonar Sensor</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want to move closer and closer to a wall, but not actually touch it (maintain some set distance), by accelerating until we get closer, and then we slow and stop. Will need tuning to not be jerky and be accurate.</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Mount a sonar on the front of the robot facing straight forwards, parallel with the ground</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Loop and monitor sonar readings.</a:t>
            </a:r>
          </a:p>
          <a:p>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BP.set_sensor_type</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(BP.PORT_1, BP.SENSOR_TYPE.NXT_ULTRASONIC)</a:t>
            </a:r>
          </a:p>
          <a:p>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value = </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BP.get_sensor</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(BP.PORT_1)</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Use velocity control: set the velocity demands of both wheels to be proportional to the error between the desired distance and the currently measured distance using proportional control with a single proportional gain value. The speed of the wheels, both equal, should be set to be proportional to the negative of this error.</a:t>
            </a:r>
          </a:p>
          <a:p>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ie</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500" spc="-44"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500" spc="-44"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a:t>
            </a:r>
            <a:r>
              <a:rPr lang="en-GB" sz="500" kern="500" spc="-44"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 – z)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Remember the sonar sometimes fucks up, so discard outliers / take a median of a few</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
            </a:r>
          </a:p>
          <a:p>
            <a:endPar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endParaRP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Wall Following:</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Mount a sonar to the left (or right) of the robot. Slightly adjust the program from before.</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When the sensor is our desired distance away (30cm), we need to drive forwards</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Otherwise, if for instance our sonar is right mounted, if the distance &gt; 30cm, speed the left wheel up and slow the right down. If &lt; 30cm, speed right, slow left down.</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proportional control, we should set the difference between the speeds of the wheels to be proportional to the negative ‘error’ between the measured distance z and the desired distance of d = 30cm. The average speed of the two wheels should stay at a pre-chosen constant value (we always increase left wheel speed by same amount we dec right wheel speed &amp;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viceversa</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500" spc="-44"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500" spc="-44"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½K</a:t>
            </a:r>
            <a:r>
              <a:rPr lang="en-GB"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 − d)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500" spc="-44"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00" kern="500" spc="-44"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½K</a:t>
            </a:r>
            <a:r>
              <a:rPr lang="en-GB" sz="500" kern="500" spc="-44"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(z − d) </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With the right gain value, things will be smooth.</a:t>
            </a:r>
          </a:p>
          <a:p>
            <a:r>
              <a:rPr lang="en-GB" sz="500" b="1" u="sng"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Practical 3 &amp; 4: </a:t>
            </a: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def </a:t>
            </a:r>
            <a:r>
              <a:rPr lang="en-GB" sz="500" b="0" i="0" u="none" strike="noStrike" dirty="0" err="1">
                <a:solidFill>
                  <a:srgbClr val="000000"/>
                </a:solidFill>
                <a:effectLst/>
                <a:latin typeface="Courier New" panose="02070309020205020404" pitchFamily="49" charset="0"/>
                <a:cs typeface="Courier New" panose="02070309020205020404" pitchFamily="49" charset="0"/>
              </a:rPr>
              <a:t>updateParticleForwardMov</a:t>
            </a:r>
            <a:r>
              <a:rPr lang="en-GB" sz="500" b="0" i="0" u="none" strike="noStrike" dirty="0">
                <a:solidFill>
                  <a:srgbClr val="000000"/>
                </a:solidFill>
                <a:effectLst/>
                <a:latin typeface="Courier New" panose="02070309020205020404" pitchFamily="49" charset="0"/>
                <a:cs typeface="Courier New" panose="02070309020205020404" pitchFamily="49" charset="0"/>
              </a:rPr>
              <a:t>(self, particle, D)-&gt;(float, float, float, float):</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err="1">
                <a:solidFill>
                  <a:srgbClr val="000000"/>
                </a:solidFill>
                <a:effectLst/>
                <a:latin typeface="Courier New" panose="02070309020205020404" pitchFamily="49" charset="0"/>
                <a:cs typeface="Courier New" panose="02070309020205020404" pitchFamily="49" charset="0"/>
              </a:rPr>
              <a:t>error_e</a:t>
            </a:r>
            <a:r>
              <a:rPr lang="en-GB" sz="500" b="0" i="0" u="none" strike="noStrike" dirty="0">
                <a:solidFill>
                  <a:srgbClr val="000000"/>
                </a:solidFill>
                <a:effectLst/>
                <a:latin typeface="Courier New" panose="02070309020205020404" pitchFamily="49" charset="0"/>
                <a:cs typeface="Courier New" panose="02070309020205020404" pitchFamily="49" charset="0"/>
              </a:rPr>
              <a:t> = gauss(0, </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self.std_dev_e</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f = gauss(0, </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self.std_dev_f</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theta = particle[2]</a:t>
            </a:r>
          </a:p>
          <a:p>
            <a:pPr rtl="0">
              <a:spcBef>
                <a:spcPts val="0"/>
              </a:spcBef>
              <a:spcAft>
                <a:spcPts val="0"/>
              </a:spcAft>
            </a:pPr>
            <a:r>
              <a:rPr lang="en-GB" sz="500" dirty="0">
                <a:solidFill>
                  <a:srgbClr val="000000"/>
                </a:solidFill>
                <a:latin typeface="Courier New" panose="02070309020205020404" pitchFamily="49" charset="0"/>
                <a:cs typeface="Courier New" panose="02070309020205020404" pitchFamily="49" charset="0"/>
              </a:rPr>
              <a:t>weight = particle[3]</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err="1">
                <a:solidFill>
                  <a:srgbClr val="000000"/>
                </a:solidFill>
                <a:effectLst/>
                <a:latin typeface="Courier New" panose="02070309020205020404" pitchFamily="49" charset="0"/>
                <a:cs typeface="Courier New" panose="02070309020205020404" pitchFamily="49" charset="0"/>
              </a:rPr>
              <a:t>x_term</a:t>
            </a:r>
            <a:r>
              <a:rPr lang="en-GB" sz="500" b="0" i="0" u="none" strike="noStrike" dirty="0">
                <a:solidFill>
                  <a:srgbClr val="000000"/>
                </a:solidFill>
                <a:effectLst/>
                <a:latin typeface="Courier New" panose="02070309020205020404" pitchFamily="49" charset="0"/>
                <a:cs typeface="Courier New" panose="02070309020205020404" pitchFamily="49" charset="0"/>
              </a:rPr>
              <a:t> = particle[0] + (D + </a:t>
            </a:r>
            <a:r>
              <a:rPr lang="en-GB" sz="500" b="0" i="0" u="none" strike="noStrike" dirty="0" err="1">
                <a:solidFill>
                  <a:srgbClr val="000000"/>
                </a:solidFill>
                <a:effectLst/>
                <a:latin typeface="Courier New" panose="02070309020205020404" pitchFamily="49" charset="0"/>
                <a:cs typeface="Courier New" panose="02070309020205020404" pitchFamily="49" charset="0"/>
              </a:rPr>
              <a:t>error_e</a:t>
            </a:r>
            <a:r>
              <a:rPr lang="en-GB" sz="500" b="0" i="0" u="none" strike="noStrike" dirty="0">
                <a:solidFill>
                  <a:srgbClr val="000000"/>
                </a:solidFill>
                <a:effectLst/>
                <a:latin typeface="Courier New" panose="02070309020205020404" pitchFamily="49" charset="0"/>
                <a:cs typeface="Courier New" panose="02070309020205020404" pitchFamily="49" charset="0"/>
              </a:rPr>
              <a:t>) * cos(theta * pi / 180)</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err="1">
                <a:solidFill>
                  <a:srgbClr val="000000"/>
                </a:solidFill>
                <a:effectLst/>
                <a:latin typeface="Courier New" panose="02070309020205020404" pitchFamily="49" charset="0"/>
                <a:cs typeface="Courier New" panose="02070309020205020404" pitchFamily="49" charset="0"/>
              </a:rPr>
              <a:t>y_term</a:t>
            </a:r>
            <a:r>
              <a:rPr lang="en-GB" sz="500" b="0" i="0" u="none" strike="noStrike" dirty="0">
                <a:solidFill>
                  <a:srgbClr val="000000"/>
                </a:solidFill>
                <a:effectLst/>
                <a:latin typeface="Courier New" panose="02070309020205020404" pitchFamily="49" charset="0"/>
                <a:cs typeface="Courier New" panose="02070309020205020404" pitchFamily="49" charset="0"/>
              </a:rPr>
              <a:t> = particle[1] + (D + </a:t>
            </a:r>
            <a:r>
              <a:rPr lang="en-GB" sz="500" b="0" i="0" u="none" strike="noStrike" dirty="0" err="1">
                <a:solidFill>
                  <a:srgbClr val="000000"/>
                </a:solidFill>
                <a:effectLst/>
                <a:latin typeface="Courier New" panose="02070309020205020404" pitchFamily="49" charset="0"/>
                <a:cs typeface="Courier New" panose="02070309020205020404" pitchFamily="49" charset="0"/>
              </a:rPr>
              <a:t>error_e</a:t>
            </a:r>
            <a:r>
              <a:rPr lang="en-GB" sz="500" b="0" i="0" u="none" strike="noStrike" dirty="0">
                <a:solidFill>
                  <a:srgbClr val="000000"/>
                </a:solidFill>
                <a:effectLst/>
                <a:latin typeface="Courier New" panose="02070309020205020404" pitchFamily="49" charset="0"/>
                <a:cs typeface="Courier New" panose="02070309020205020404" pitchFamily="49" charset="0"/>
              </a:rPr>
              <a:t>) * sin(theta * pi / 180)</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err="1">
                <a:solidFill>
                  <a:srgbClr val="000000"/>
                </a:solidFill>
                <a:effectLst/>
                <a:latin typeface="Courier New" panose="02070309020205020404" pitchFamily="49" charset="0"/>
                <a:cs typeface="Courier New" panose="02070309020205020404" pitchFamily="49" charset="0"/>
              </a:rPr>
              <a:t>angle_term</a:t>
            </a:r>
            <a:r>
              <a:rPr lang="en-GB" sz="500" b="0" i="0" u="none" strike="noStrike" dirty="0">
                <a:solidFill>
                  <a:srgbClr val="000000"/>
                </a:solidFill>
                <a:effectLst/>
                <a:latin typeface="Courier New" panose="02070309020205020404" pitchFamily="49" charset="0"/>
                <a:cs typeface="Courier New" panose="02070309020205020404" pitchFamily="49" charset="0"/>
              </a:rPr>
              <a:t> = theta + f</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seed()</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return (</a:t>
            </a:r>
            <a:r>
              <a:rPr lang="en-GB" sz="500" b="0" i="0" u="none" strike="noStrike" dirty="0" err="1">
                <a:solidFill>
                  <a:srgbClr val="000000"/>
                </a:solidFill>
                <a:effectLst/>
                <a:latin typeface="Courier New" panose="02070309020205020404" pitchFamily="49" charset="0"/>
                <a:cs typeface="Courier New" panose="02070309020205020404" pitchFamily="49" charset="0"/>
              </a:rPr>
              <a:t>x_term</a:t>
            </a: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y_term</a:t>
            </a: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angle_term</a:t>
            </a:r>
            <a:r>
              <a:rPr lang="en-GB" sz="500" b="0" i="0" u="none" strike="noStrike" dirty="0">
                <a:solidFill>
                  <a:srgbClr val="000000"/>
                </a:solidFill>
                <a:effectLst/>
                <a:latin typeface="Courier New" panose="02070309020205020404" pitchFamily="49" charset="0"/>
                <a:cs typeface="Courier New" panose="02070309020205020404" pitchFamily="49" charset="0"/>
              </a:rPr>
              <a:t>, weight)</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br>
              <a:rPr lang="en-GB" sz="500" b="0" dirty="0">
                <a:effectLst/>
                <a:latin typeface="Courier New" panose="02070309020205020404" pitchFamily="49" charset="0"/>
                <a:cs typeface="Courier New" panose="02070309020205020404" pitchFamily="49" charset="0"/>
              </a:rPr>
            </a:br>
            <a:r>
              <a:rPr lang="en-GB" sz="500" b="0" i="0" u="none" strike="noStrike" dirty="0">
                <a:solidFill>
                  <a:srgbClr val="000000"/>
                </a:solidFill>
                <a:effectLst/>
                <a:latin typeface="Courier New" panose="02070309020205020404" pitchFamily="49" charset="0"/>
                <a:cs typeface="Courier New" panose="02070309020205020404" pitchFamily="49" charset="0"/>
              </a:rPr>
              <a:t>def </a:t>
            </a:r>
            <a:r>
              <a:rPr lang="en-GB" sz="500" b="0" i="0" u="none" strike="noStrike" dirty="0" err="1">
                <a:solidFill>
                  <a:srgbClr val="000000"/>
                </a:solidFill>
                <a:effectLst/>
                <a:latin typeface="Courier New" panose="02070309020205020404" pitchFamily="49" charset="0"/>
                <a:cs typeface="Courier New" panose="02070309020205020404" pitchFamily="49" charset="0"/>
              </a:rPr>
              <a:t>updateParticleRot</a:t>
            </a:r>
            <a:r>
              <a:rPr lang="en-GB" sz="500" b="0" i="0" u="none" strike="noStrike" dirty="0">
                <a:solidFill>
                  <a:srgbClr val="000000"/>
                </a:solidFill>
                <a:effectLst/>
                <a:latin typeface="Courier New" panose="02070309020205020404" pitchFamily="49" charset="0"/>
                <a:cs typeface="Courier New" panose="02070309020205020404" pitchFamily="49" charset="0"/>
              </a:rPr>
              <a:t>(self, particle, rot) -&gt; (float, float, float, float):</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g = gauss(0, </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self.std_dev_g</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err="1">
                <a:solidFill>
                  <a:srgbClr val="000000"/>
                </a:solidFill>
                <a:effectLst/>
                <a:latin typeface="Courier New" panose="02070309020205020404" pitchFamily="49" charset="0"/>
                <a:cs typeface="Courier New" panose="02070309020205020404" pitchFamily="49" charset="0"/>
              </a:rPr>
              <a:t>angle_term</a:t>
            </a:r>
            <a:r>
              <a:rPr lang="en-GB" sz="500" b="0" i="0" u="none" strike="noStrike" dirty="0">
                <a:solidFill>
                  <a:srgbClr val="000000"/>
                </a:solidFill>
                <a:effectLst/>
                <a:latin typeface="Courier New" panose="02070309020205020404" pitchFamily="49" charset="0"/>
                <a:cs typeface="Courier New" panose="02070309020205020404" pitchFamily="49" charset="0"/>
              </a:rPr>
              <a:t> = rot + g</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seed()</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return (particle[0], particle[1], </a:t>
            </a:r>
            <a:r>
              <a:rPr lang="en-GB" sz="500" b="0" i="0" u="none" strike="noStrike" dirty="0" err="1">
                <a:solidFill>
                  <a:srgbClr val="000000"/>
                </a:solidFill>
                <a:effectLst/>
                <a:latin typeface="Courier New" panose="02070309020205020404" pitchFamily="49" charset="0"/>
                <a:cs typeface="Courier New" panose="02070309020205020404" pitchFamily="49" charset="0"/>
              </a:rPr>
              <a:t>angle_term</a:t>
            </a:r>
            <a:r>
              <a:rPr lang="en-GB" sz="500" b="0" i="0" u="none" strike="noStrike" dirty="0">
                <a:solidFill>
                  <a:srgbClr val="000000"/>
                </a:solidFill>
                <a:effectLst/>
                <a:latin typeface="Courier New" panose="02070309020205020404" pitchFamily="49" charset="0"/>
                <a:cs typeface="Courier New" panose="02070309020205020404" pitchFamily="49" charset="0"/>
              </a:rPr>
              <a:t>, particle[3])</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def </a:t>
            </a:r>
            <a:r>
              <a:rPr lang="en-GB" sz="500" b="0" i="0" u="none" strike="noStrike" dirty="0" err="1">
                <a:solidFill>
                  <a:srgbClr val="000000"/>
                </a:solidFill>
                <a:effectLst/>
                <a:latin typeface="Courier New" panose="02070309020205020404" pitchFamily="49" charset="0"/>
                <a:cs typeface="Courier New" panose="02070309020205020404" pitchFamily="49" charset="0"/>
              </a:rPr>
              <a:t>generateCurrLocation</a:t>
            </a:r>
            <a:r>
              <a:rPr lang="en-GB" sz="500" b="0" i="0" u="none" strike="noStrike" dirty="0">
                <a:solidFill>
                  <a:srgbClr val="000000"/>
                </a:solidFill>
                <a:effectLst/>
                <a:latin typeface="Courier New" panose="02070309020205020404" pitchFamily="49" charset="0"/>
                <a:cs typeface="Courier New" panose="02070309020205020404" pitchFamily="49" charset="0"/>
              </a:rPr>
              <a:t>(self) -&gt; (float, float, float):</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xPos</a:t>
            </a:r>
            <a:r>
              <a:rPr lang="en-GB" sz="500" b="0" i="0" u="none" strike="noStrike" dirty="0">
                <a:solidFill>
                  <a:srgbClr val="000000"/>
                </a:solidFill>
                <a:effectLst/>
                <a:latin typeface="Courier New" panose="02070309020205020404" pitchFamily="49" charset="0"/>
                <a:cs typeface="Courier New" panose="02070309020205020404" pitchFamily="49" charset="0"/>
              </a:rPr>
              <a:t> = 0</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yPos</a:t>
            </a:r>
            <a:r>
              <a:rPr lang="en-GB" sz="500" b="0" i="0" u="none" strike="noStrike" dirty="0">
                <a:solidFill>
                  <a:srgbClr val="000000"/>
                </a:solidFill>
                <a:effectLst/>
                <a:latin typeface="Courier New" panose="02070309020205020404" pitchFamily="49" charset="0"/>
                <a:cs typeface="Courier New" panose="02070309020205020404" pitchFamily="49" charset="0"/>
              </a:rPr>
              <a:t> = 0</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angle = 0</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for particle in </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self.particles.data</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xPos</a:t>
            </a:r>
            <a:r>
              <a:rPr lang="en-GB" sz="500" b="0" i="0" u="none" strike="noStrike" dirty="0">
                <a:solidFill>
                  <a:srgbClr val="000000"/>
                </a:solidFill>
                <a:effectLst/>
                <a:latin typeface="Courier New" panose="02070309020205020404" pitchFamily="49" charset="0"/>
                <a:cs typeface="Courier New" panose="02070309020205020404" pitchFamily="49" charset="0"/>
              </a:rPr>
              <a:t> += particle[0] * particle[3]</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yPos</a:t>
            </a:r>
            <a:r>
              <a:rPr lang="en-GB" sz="500" b="0" i="0" u="none" strike="noStrike" dirty="0">
                <a:solidFill>
                  <a:srgbClr val="000000"/>
                </a:solidFill>
                <a:effectLst/>
                <a:latin typeface="Courier New" panose="02070309020205020404" pitchFamily="49" charset="0"/>
                <a:cs typeface="Courier New" panose="02070309020205020404" pitchFamily="49" charset="0"/>
              </a:rPr>
              <a:t> += particle[1] * particle[3]</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angle += particle[2] * particle[3]</a:t>
            </a:r>
            <a:endParaRPr lang="en-GB" sz="500" dirty="0">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return (</a:t>
            </a:r>
            <a:r>
              <a:rPr lang="en-GB" sz="500" b="0" i="0" u="none" strike="noStrike" dirty="0" err="1">
                <a:solidFill>
                  <a:srgbClr val="000000"/>
                </a:solidFill>
                <a:effectLst/>
                <a:latin typeface="Courier New" panose="02070309020205020404" pitchFamily="49" charset="0"/>
                <a:cs typeface="Courier New" panose="02070309020205020404" pitchFamily="49" charset="0"/>
              </a:rPr>
              <a:t>xPos</a:t>
            </a: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yPos</a:t>
            </a:r>
            <a:r>
              <a:rPr lang="en-GB" sz="500" b="0" i="0" u="none" strike="noStrike" dirty="0">
                <a:solidFill>
                  <a:srgbClr val="000000"/>
                </a:solidFill>
                <a:effectLst/>
                <a:latin typeface="Courier New" panose="02070309020205020404" pitchFamily="49" charset="0"/>
                <a:cs typeface="Courier New" panose="02070309020205020404" pitchFamily="49" charset="0"/>
              </a:rPr>
              <a:t>, angle)</a:t>
            </a:r>
            <a:endParaRPr lang="en-GB" sz="500" b="0" dirty="0">
              <a:effectLst/>
              <a:latin typeface="Courier New" panose="02070309020205020404" pitchFamily="49" charset="0"/>
              <a:cs typeface="Courier New" panose="02070309020205020404" pitchFamily="49" charset="0"/>
            </a:endParaRPr>
          </a:p>
          <a:p>
            <a:br>
              <a:rPr lang="en-GB" sz="800" dirty="0"/>
            </a:br>
            <a:endParaRPr lang="en-GB" sz="500" b="1" u="sng"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sp>
        <p:nvSpPr>
          <p:cNvPr id="15" name="TextBox 14">
            <a:extLst>
              <a:ext uri="{FF2B5EF4-FFF2-40B4-BE49-F238E27FC236}">
                <a16:creationId xmlns:a16="http://schemas.microsoft.com/office/drawing/2014/main" id="{E6B40654-8163-DAFA-9C6F-D4839901A83C}"/>
              </a:ext>
            </a:extLst>
          </p:cNvPr>
          <p:cNvSpPr txBox="1"/>
          <p:nvPr/>
        </p:nvSpPr>
        <p:spPr>
          <a:xfrm>
            <a:off x="4716831" y="-51860"/>
            <a:ext cx="3093669" cy="7632859"/>
          </a:xfrm>
          <a:prstGeom prst="rect">
            <a:avLst/>
          </a:prstGeom>
          <a:noFill/>
        </p:spPr>
        <p:txBody>
          <a:bodyPr wrap="square">
            <a:spAutoFit/>
          </a:bodyPr>
          <a:lstStyle/>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def </a:t>
            </a:r>
            <a:r>
              <a:rPr lang="en-GB" sz="500" b="0" i="0" u="none" strike="noStrike" dirty="0" err="1">
                <a:solidFill>
                  <a:srgbClr val="000000"/>
                </a:solidFill>
                <a:effectLst/>
                <a:latin typeface="Courier New" panose="02070309020205020404" pitchFamily="49" charset="0"/>
                <a:cs typeface="Courier New" panose="02070309020205020404" pitchFamily="49" charset="0"/>
              </a:rPr>
              <a:t>model_particle_distribution</a:t>
            </a:r>
            <a:r>
              <a:rPr lang="en-GB" sz="500" b="0" i="0" u="none" strike="noStrike" dirty="0">
                <a:solidFill>
                  <a:srgbClr val="000000"/>
                </a:solidFill>
                <a:effectLst/>
                <a:latin typeface="Courier New" panose="02070309020205020404" pitchFamily="49" charset="0"/>
                <a:cs typeface="Courier New" panose="02070309020205020404" pitchFamily="49" charset="0"/>
              </a:rPr>
              <a:t>(self, </a:t>
            </a:r>
            <a:r>
              <a:rPr lang="en-GB" sz="500" b="0" i="0" u="none" strike="noStrike" dirty="0" err="1">
                <a:solidFill>
                  <a:srgbClr val="000000"/>
                </a:solidFill>
                <a:effectLst/>
                <a:latin typeface="Courier New" panose="02070309020205020404" pitchFamily="49" charset="0"/>
                <a:cs typeface="Courier New" panose="02070309020205020404" pitchFamily="49" charset="0"/>
              </a:rPr>
              <a:t>movementType</a:t>
            </a:r>
            <a:r>
              <a:rPr lang="en-GB" sz="500" b="0" i="0" u="none" strike="noStrike" dirty="0">
                <a:solidFill>
                  <a:srgbClr val="000000"/>
                </a:solidFill>
                <a:effectLst/>
                <a:latin typeface="Courier New" panose="02070309020205020404" pitchFamily="49" charset="0"/>
                <a:cs typeface="Courier New" panose="02070309020205020404" pitchFamily="49" charset="0"/>
              </a:rPr>
              <a:t>, mov):</a:t>
            </a:r>
          </a:p>
          <a:p>
            <a:pPr rtl="0">
              <a:spcBef>
                <a:spcPts val="0"/>
              </a:spcBef>
              <a:spcAft>
                <a:spcPts val="0"/>
              </a:spcAft>
            </a:pPr>
            <a:r>
              <a:rPr lang="en-GB" sz="500" b="0" i="0" u="none" strike="noStrike" dirty="0" err="1">
                <a:solidFill>
                  <a:srgbClr val="000000"/>
                </a:solidFill>
                <a:effectLst/>
                <a:latin typeface="Courier New" panose="02070309020205020404" pitchFamily="49" charset="0"/>
                <a:cs typeface="Courier New" panose="02070309020205020404" pitchFamily="49" charset="0"/>
              </a:rPr>
              <a:t>partics</a:t>
            </a:r>
            <a:r>
              <a:rPr lang="en-GB" sz="500" b="0" i="0" u="none" strike="noStrike" dirty="0">
                <a:solidFill>
                  <a:srgbClr val="000000"/>
                </a:solidFill>
                <a:effectLst/>
                <a:latin typeface="Courier New" panose="02070309020205020404" pitchFamily="49" charset="0"/>
                <a:cs typeface="Courier New" panose="02070309020205020404" pitchFamily="49" charset="0"/>
              </a:rPr>
              <a:t> = []</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if (</a:t>
            </a:r>
            <a:r>
              <a:rPr lang="en-GB" sz="500" b="0" i="0" u="none" strike="noStrike" dirty="0" err="1">
                <a:solidFill>
                  <a:srgbClr val="000000"/>
                </a:solidFill>
                <a:effectLst/>
                <a:latin typeface="Courier New" panose="02070309020205020404" pitchFamily="49" charset="0"/>
                <a:cs typeface="Courier New" panose="02070309020205020404" pitchFamily="49" charset="0"/>
              </a:rPr>
              <a:t>movementType</a:t>
            </a:r>
            <a:r>
              <a:rPr lang="en-GB" sz="500" b="0" i="0" u="none" strike="noStrike" dirty="0">
                <a:solidFill>
                  <a:srgbClr val="000000"/>
                </a:solidFill>
                <a:effectLst/>
                <a:latin typeface="Courier New" panose="02070309020205020404" pitchFamily="49" charset="0"/>
                <a:cs typeface="Courier New" panose="02070309020205020404" pitchFamily="49" charset="0"/>
              </a:rPr>
              <a:t> is </a:t>
            </a:r>
            <a:r>
              <a:rPr lang="en-GB" sz="500" b="0" i="0" u="none" strike="noStrike" dirty="0" err="1">
                <a:solidFill>
                  <a:srgbClr val="000000"/>
                </a:solidFill>
                <a:effectLst/>
                <a:latin typeface="Courier New" panose="02070309020205020404" pitchFamily="49" charset="0"/>
                <a:cs typeface="Courier New" panose="02070309020205020404" pitchFamily="49" charset="0"/>
              </a:rPr>
              <a:t>util.MovementType.TRANSLATION</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for </a:t>
            </a:r>
            <a:r>
              <a:rPr lang="en-GB" sz="500" b="0" i="0" u="none" strike="noStrike" dirty="0" err="1">
                <a:solidFill>
                  <a:srgbClr val="000000"/>
                </a:solidFill>
                <a:effectLst/>
                <a:latin typeface="Courier New" panose="02070309020205020404" pitchFamily="49" charset="0"/>
                <a:cs typeface="Courier New" panose="02070309020205020404" pitchFamily="49" charset="0"/>
              </a:rPr>
              <a:t>i</a:t>
            </a:r>
            <a:r>
              <a:rPr lang="en-GB" sz="500" b="0" i="0" u="none" strike="noStrike" dirty="0">
                <a:solidFill>
                  <a:srgbClr val="000000"/>
                </a:solidFill>
                <a:effectLst/>
                <a:latin typeface="Courier New" panose="02070309020205020404" pitchFamily="49" charset="0"/>
                <a:cs typeface="Courier New" panose="02070309020205020404" pitchFamily="49" charset="0"/>
              </a:rPr>
              <a:t> in range(0, </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self.NUM_PARTICLES</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partics.append</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self.updateParticleForwardMov</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self.particles.data</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r>
              <a:rPr lang="en-GB" sz="500" b="0" i="0" u="none" strike="noStrike" dirty="0" err="1">
                <a:solidFill>
                  <a:srgbClr val="000000"/>
                </a:solidFill>
                <a:effectLst/>
                <a:latin typeface="Courier New" panose="02070309020205020404" pitchFamily="49" charset="0"/>
                <a:cs typeface="Courier New" panose="02070309020205020404" pitchFamily="49" charset="0"/>
              </a:rPr>
              <a:t>i</a:t>
            </a:r>
            <a:r>
              <a:rPr lang="en-GB" sz="500" b="0" i="0" u="none" strike="noStrike" dirty="0">
                <a:solidFill>
                  <a:srgbClr val="000000"/>
                </a:solidFill>
                <a:effectLst/>
                <a:latin typeface="Courier New" panose="02070309020205020404" pitchFamily="49" charset="0"/>
                <a:cs typeface="Courier New" panose="02070309020205020404" pitchFamily="49" charset="0"/>
              </a:rPr>
              <a:t>], mov))</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err="1">
                <a:solidFill>
                  <a:srgbClr val="000000"/>
                </a:solidFill>
                <a:effectLst/>
                <a:latin typeface="Courier New" panose="02070309020205020404" pitchFamily="49" charset="0"/>
                <a:cs typeface="Courier New" panose="02070309020205020404" pitchFamily="49" charset="0"/>
              </a:rPr>
              <a:t>elif</a:t>
            </a: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movementType</a:t>
            </a:r>
            <a:r>
              <a:rPr lang="en-GB" sz="500" b="0" i="0" u="none" strike="noStrike" dirty="0">
                <a:solidFill>
                  <a:srgbClr val="000000"/>
                </a:solidFill>
                <a:effectLst/>
                <a:latin typeface="Courier New" panose="02070309020205020404" pitchFamily="49" charset="0"/>
                <a:cs typeface="Courier New" panose="02070309020205020404" pitchFamily="49" charset="0"/>
              </a:rPr>
              <a:t> is </a:t>
            </a:r>
            <a:r>
              <a:rPr lang="en-GB" sz="500" b="0" i="0" u="none" strike="noStrike" dirty="0" err="1">
                <a:solidFill>
                  <a:srgbClr val="000000"/>
                </a:solidFill>
                <a:effectLst/>
                <a:latin typeface="Courier New" panose="02070309020205020404" pitchFamily="49" charset="0"/>
                <a:cs typeface="Courier New" panose="02070309020205020404" pitchFamily="49" charset="0"/>
              </a:rPr>
              <a:t>util.MovementType.ROTATION</a:t>
            </a:r>
            <a:r>
              <a:rPr lang="en-GB" sz="500" b="0" i="0" u="none" strike="noStrike" dirty="0">
                <a:solidFill>
                  <a:srgbClr val="000000"/>
                </a:solidFill>
                <a:effectLst/>
                <a:latin typeface="Courier New" panose="02070309020205020404" pitchFamily="49" charset="0"/>
                <a:cs typeface="Courier New" panose="02070309020205020404" pitchFamily="49" charset="0"/>
              </a:rPr>
              <a:t>):      </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dirty="0">
                <a:solidFill>
                  <a:srgbClr val="000000"/>
                </a:solidFill>
                <a:latin typeface="Courier New" panose="02070309020205020404" pitchFamily="49" charset="0"/>
                <a:cs typeface="Courier New" panose="02070309020205020404" pitchFamily="49" charset="0"/>
              </a:rPr>
              <a:t>  </a:t>
            </a:r>
            <a:r>
              <a:rPr lang="en-GB" sz="500" b="0" i="0" u="none" strike="noStrike" dirty="0">
                <a:solidFill>
                  <a:srgbClr val="000000"/>
                </a:solidFill>
                <a:effectLst/>
                <a:latin typeface="Courier New" panose="02070309020205020404" pitchFamily="49" charset="0"/>
                <a:cs typeface="Courier New" panose="02070309020205020404" pitchFamily="49" charset="0"/>
              </a:rPr>
              <a:t>for </a:t>
            </a:r>
            <a:r>
              <a:rPr lang="en-GB" sz="500" b="0" i="0" u="none" strike="noStrike" dirty="0" err="1">
                <a:solidFill>
                  <a:srgbClr val="000000"/>
                </a:solidFill>
                <a:effectLst/>
                <a:latin typeface="Courier New" panose="02070309020205020404" pitchFamily="49" charset="0"/>
                <a:cs typeface="Courier New" panose="02070309020205020404" pitchFamily="49" charset="0"/>
              </a:rPr>
              <a:t>i</a:t>
            </a:r>
            <a:r>
              <a:rPr lang="en-GB" sz="500" b="0" i="0" u="none" strike="noStrike" dirty="0">
                <a:solidFill>
                  <a:srgbClr val="000000"/>
                </a:solidFill>
                <a:effectLst/>
                <a:latin typeface="Courier New" panose="02070309020205020404" pitchFamily="49" charset="0"/>
                <a:cs typeface="Courier New" panose="02070309020205020404" pitchFamily="49" charset="0"/>
              </a:rPr>
              <a:t> in range(0,self.NUM_PARTICLES):</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partics.append</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self.updateParticleRot</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self.particles.data</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r>
              <a:rPr lang="en-GB" sz="500" b="0" i="0" u="none" strike="noStrike" dirty="0" err="1">
                <a:solidFill>
                  <a:srgbClr val="000000"/>
                </a:solidFill>
                <a:effectLst/>
                <a:latin typeface="Courier New" panose="02070309020205020404" pitchFamily="49" charset="0"/>
                <a:cs typeface="Courier New" panose="02070309020205020404" pitchFamily="49" charset="0"/>
              </a:rPr>
              <a:t>i</a:t>
            </a:r>
            <a:r>
              <a:rPr lang="en-GB" sz="500" b="0" i="0" u="none" strike="noStrike" dirty="0">
                <a:solidFill>
                  <a:srgbClr val="000000"/>
                </a:solidFill>
                <a:effectLst/>
                <a:latin typeface="Courier New" panose="02070309020205020404" pitchFamily="49" charset="0"/>
                <a:cs typeface="Courier New" panose="02070309020205020404" pitchFamily="49" charset="0"/>
              </a:rPr>
              <a:t>], mov))</a:t>
            </a:r>
            <a:endParaRPr lang="en-GB" sz="500" dirty="0">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err="1">
                <a:solidFill>
                  <a:srgbClr val="000000"/>
                </a:solidFill>
                <a:effectLst/>
                <a:latin typeface="Courier New" panose="02070309020205020404" pitchFamily="49" charset="0"/>
                <a:cs typeface="Courier New" panose="02070309020205020404" pitchFamily="49" charset="0"/>
              </a:rPr>
              <a:t>self.particles.set_particles</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r>
              <a:rPr lang="en-GB" sz="500" b="0" i="0" u="none" strike="noStrike" dirty="0" err="1">
                <a:solidFill>
                  <a:srgbClr val="000000"/>
                </a:solidFill>
                <a:effectLst/>
                <a:latin typeface="Courier New" panose="02070309020205020404" pitchFamily="49" charset="0"/>
                <a:cs typeface="Courier New" panose="02070309020205020404" pitchFamily="49" charset="0"/>
              </a:rPr>
              <a:t>partics</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p>
          <a:p>
            <a:pPr rtl="0">
              <a:spcBef>
                <a:spcPts val="0"/>
              </a:spcBef>
              <a:spcAft>
                <a:spcPts val="0"/>
              </a:spcAft>
            </a:pPr>
            <a:endParaRPr lang="en-GB" sz="500" dirty="0">
              <a:solidFill>
                <a:srgbClr val="000000"/>
              </a:solidFill>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def </a:t>
            </a:r>
            <a:r>
              <a:rPr lang="en-GB" sz="500" dirty="0" err="1">
                <a:solidFill>
                  <a:srgbClr val="000000"/>
                </a:solidFill>
                <a:latin typeface="Courier New" panose="02070309020205020404" pitchFamily="49" charset="0"/>
                <a:cs typeface="Courier New" panose="02070309020205020404" pitchFamily="49" charset="0"/>
              </a:rPr>
              <a:t>rot_efficient</a:t>
            </a:r>
            <a:r>
              <a:rPr lang="en-GB" sz="500" b="0" i="0" u="none" strike="noStrike" dirty="0">
                <a:solidFill>
                  <a:srgbClr val="000000"/>
                </a:solidFill>
                <a:effectLst/>
                <a:latin typeface="Courier New" panose="02070309020205020404" pitchFamily="49" charset="0"/>
                <a:cs typeface="Courier New" panose="02070309020205020404" pitchFamily="49" charset="0"/>
              </a:rPr>
              <a:t>(self, </a:t>
            </a:r>
            <a:r>
              <a:rPr lang="en-GB" sz="500" b="0" i="0" u="none" strike="noStrike" dirty="0" err="1">
                <a:solidFill>
                  <a:srgbClr val="000000"/>
                </a:solidFill>
                <a:effectLst/>
                <a:latin typeface="Courier New" panose="02070309020205020404" pitchFamily="49" charset="0"/>
                <a:cs typeface="Courier New" panose="02070309020205020404" pitchFamily="49" charset="0"/>
              </a:rPr>
              <a:t>Wx</a:t>
            </a:r>
            <a:r>
              <a:rPr lang="en-GB" sz="500" b="0" i="0" u="none" strike="noStrike" dirty="0">
                <a:solidFill>
                  <a:srgbClr val="000000"/>
                </a:solidFill>
                <a:effectLst/>
                <a:latin typeface="Courier New" panose="02070309020205020404" pitchFamily="49" charset="0"/>
                <a:cs typeface="Courier New" panose="02070309020205020404" pitchFamily="49" charset="0"/>
              </a:rPr>
              <a:t>, Wy, </a:t>
            </a:r>
            <a:r>
              <a:rPr lang="en-GB" sz="500" b="0" i="0" u="none" strike="noStrike" dirty="0" err="1">
                <a:solidFill>
                  <a:srgbClr val="000000"/>
                </a:solidFill>
                <a:effectLst/>
                <a:latin typeface="Courier New" panose="02070309020205020404" pitchFamily="49" charset="0"/>
                <a:cs typeface="Courier New" panose="02070309020205020404" pitchFamily="49" charset="0"/>
              </a:rPr>
              <a:t>rotateCrude</a:t>
            </a:r>
            <a:r>
              <a:rPr lang="en-GB" sz="500" b="0" i="0" u="none" strike="noStrike" dirty="0">
                <a:solidFill>
                  <a:srgbClr val="000000"/>
                </a:solidFill>
                <a:effectLst/>
                <a:latin typeface="Courier New" panose="02070309020205020404" pitchFamily="49" charset="0"/>
                <a:cs typeface="Courier New" panose="02070309020205020404" pitchFamily="49" charset="0"/>
              </a:rPr>
              <a:t>) -&gt; float:</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rotateCrude</a:t>
            </a:r>
            <a:r>
              <a:rPr lang="en-GB" sz="500" b="0" i="0" u="none" strike="noStrike" dirty="0">
                <a:solidFill>
                  <a:srgbClr val="000000"/>
                </a:solidFill>
                <a:effectLst/>
                <a:latin typeface="Courier New" panose="02070309020205020404" pitchFamily="49" charset="0"/>
                <a:cs typeface="Courier New" panose="02070309020205020404" pitchFamily="49" charset="0"/>
              </a:rPr>
              <a:t> %= 360</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if </a:t>
            </a:r>
            <a:r>
              <a:rPr lang="en-GB" sz="500" b="0" i="0" u="none" strike="noStrike" dirty="0" err="1">
                <a:solidFill>
                  <a:srgbClr val="000000"/>
                </a:solidFill>
                <a:effectLst/>
                <a:latin typeface="Courier New" panose="02070309020205020404" pitchFamily="49" charset="0"/>
                <a:cs typeface="Courier New" panose="02070309020205020404" pitchFamily="49" charset="0"/>
              </a:rPr>
              <a:t>rotateCrude</a:t>
            </a:r>
            <a:r>
              <a:rPr lang="en-GB" sz="500" b="0" i="0" u="none" strike="noStrike" dirty="0">
                <a:solidFill>
                  <a:srgbClr val="000000"/>
                </a:solidFill>
                <a:effectLst/>
                <a:latin typeface="Courier New" panose="02070309020205020404" pitchFamily="49" charset="0"/>
                <a:cs typeface="Courier New" panose="02070309020205020404" pitchFamily="49" charset="0"/>
              </a:rPr>
              <a:t> &gt; 180:</a:t>
            </a:r>
            <a:r>
              <a:rPr lang="en-GB" sz="500" dirty="0">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rotateCrude</a:t>
            </a:r>
            <a:r>
              <a:rPr lang="en-GB" sz="500" b="0" i="0" u="none" strike="noStrike" dirty="0">
                <a:solidFill>
                  <a:srgbClr val="000000"/>
                </a:solidFill>
                <a:effectLst/>
                <a:latin typeface="Courier New" panose="02070309020205020404" pitchFamily="49" charset="0"/>
                <a:cs typeface="Courier New" panose="02070309020205020404" pitchFamily="49" charset="0"/>
              </a:rPr>
              <a:t> = -(360 - </a:t>
            </a:r>
            <a:r>
              <a:rPr lang="en-GB" sz="500" b="0" i="0" u="none" strike="noStrike" dirty="0" err="1">
                <a:solidFill>
                  <a:srgbClr val="000000"/>
                </a:solidFill>
                <a:effectLst/>
                <a:latin typeface="Courier New" panose="02070309020205020404" pitchFamily="49" charset="0"/>
                <a:cs typeface="Courier New" panose="02070309020205020404" pitchFamily="49" charset="0"/>
              </a:rPr>
              <a:t>rotateCrude</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elif</a:t>
            </a: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rotateCrude</a:t>
            </a:r>
            <a:r>
              <a:rPr lang="en-GB" sz="500" b="0" i="0" u="none" strike="noStrike" dirty="0">
                <a:solidFill>
                  <a:srgbClr val="000000"/>
                </a:solidFill>
                <a:effectLst/>
                <a:latin typeface="Courier New" panose="02070309020205020404" pitchFamily="49" charset="0"/>
                <a:cs typeface="Courier New" panose="02070309020205020404" pitchFamily="49" charset="0"/>
              </a:rPr>
              <a:t> &lt; -180:</a:t>
            </a:r>
            <a:r>
              <a:rPr lang="en-GB" sz="500" dirty="0">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rotateCrude</a:t>
            </a:r>
            <a:r>
              <a:rPr lang="en-GB" sz="500" b="0" i="0" u="none" strike="noStrike" dirty="0">
                <a:solidFill>
                  <a:srgbClr val="000000"/>
                </a:solidFill>
                <a:effectLst/>
                <a:latin typeface="Courier New" panose="02070309020205020404" pitchFamily="49" charset="0"/>
                <a:cs typeface="Courier New" panose="02070309020205020404" pitchFamily="49" charset="0"/>
              </a:rPr>
              <a:t> = 360 + </a:t>
            </a:r>
            <a:r>
              <a:rPr lang="en-GB" sz="500" b="0" i="0" u="none" strike="noStrike" dirty="0" err="1">
                <a:solidFill>
                  <a:srgbClr val="000000"/>
                </a:solidFill>
                <a:effectLst/>
                <a:latin typeface="Courier New" panose="02070309020205020404" pitchFamily="49" charset="0"/>
                <a:cs typeface="Courier New" panose="02070309020205020404" pitchFamily="49" charset="0"/>
              </a:rPr>
              <a:t>rotateCrude</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return </a:t>
            </a:r>
            <a:r>
              <a:rPr lang="en-GB" sz="500" b="0" i="0" u="none" strike="noStrike" dirty="0" err="1">
                <a:solidFill>
                  <a:srgbClr val="000000"/>
                </a:solidFill>
                <a:effectLst/>
                <a:latin typeface="Courier New" panose="02070309020205020404" pitchFamily="49" charset="0"/>
                <a:cs typeface="Courier New" panose="02070309020205020404" pitchFamily="49" charset="0"/>
              </a:rPr>
              <a:t>rotateCrude</a:t>
            </a:r>
            <a:r>
              <a:rPr lang="en-GB" sz="500" b="0" i="0" u="none" strike="noStrike" dirty="0">
                <a:solidFill>
                  <a:srgbClr val="000000"/>
                </a:solidFill>
                <a:effectLst/>
                <a:latin typeface="Courier New" panose="02070309020205020404" pitchFamily="49" charset="0"/>
                <a:cs typeface="Courier New" panose="02070309020205020404" pitchFamily="49" charset="0"/>
              </a:rPr>
              <a:t>  * </a:t>
            </a:r>
            <a:r>
              <a:rPr lang="en-GB" sz="500" b="0" i="0" u="none" strike="noStrike" dirty="0" err="1">
                <a:solidFill>
                  <a:srgbClr val="000000"/>
                </a:solidFill>
                <a:effectLst/>
                <a:latin typeface="Courier New" panose="02070309020205020404" pitchFamily="49" charset="0"/>
                <a:cs typeface="Courier New" panose="02070309020205020404" pitchFamily="49" charset="0"/>
              </a:rPr>
              <a:t>util.ANGLE_SF</a:t>
            </a:r>
            <a:br>
              <a:rPr lang="en-GB" sz="500" b="0" dirty="0">
                <a:effectLst/>
                <a:latin typeface="Courier New" panose="02070309020205020404" pitchFamily="49" charset="0"/>
                <a:cs typeface="Courier New" panose="02070309020205020404" pitchFamily="49" charset="0"/>
              </a:rPr>
            </a:br>
            <a:br>
              <a:rPr lang="en-GB" sz="500" b="0" dirty="0">
                <a:effectLst/>
                <a:latin typeface="Courier New" panose="02070309020205020404" pitchFamily="49" charset="0"/>
                <a:cs typeface="Courier New" panose="02070309020205020404" pitchFamily="49" charset="0"/>
              </a:rPr>
            </a:br>
            <a:r>
              <a:rPr lang="en-GB" sz="500" b="0" i="0" u="none" strike="noStrike" dirty="0">
                <a:solidFill>
                  <a:srgbClr val="000000"/>
                </a:solidFill>
                <a:effectLst/>
                <a:latin typeface="Courier New" panose="02070309020205020404" pitchFamily="49" charset="0"/>
                <a:cs typeface="Courier New" panose="02070309020205020404" pitchFamily="49" charset="0"/>
              </a:rPr>
              <a:t>def </a:t>
            </a:r>
            <a:r>
              <a:rPr lang="en-GB" sz="500" b="0" i="0" u="none" strike="noStrike" dirty="0" err="1">
                <a:solidFill>
                  <a:srgbClr val="000000"/>
                </a:solidFill>
                <a:effectLst/>
                <a:latin typeface="Courier New" panose="02070309020205020404" pitchFamily="49" charset="0"/>
                <a:cs typeface="Courier New" panose="02070309020205020404" pitchFamily="49" charset="0"/>
              </a:rPr>
              <a:t>navigateToWaypoint</a:t>
            </a:r>
            <a:r>
              <a:rPr lang="en-GB" sz="500" b="0" i="0" u="none" strike="noStrike" dirty="0">
                <a:solidFill>
                  <a:srgbClr val="000000"/>
                </a:solidFill>
                <a:effectLst/>
                <a:latin typeface="Courier New" panose="02070309020205020404" pitchFamily="49" charset="0"/>
                <a:cs typeface="Courier New" panose="02070309020205020404" pitchFamily="49" charset="0"/>
              </a:rPr>
              <a:t>(self, </a:t>
            </a:r>
            <a:r>
              <a:rPr lang="en-GB" sz="500" b="0" i="0" u="none" strike="noStrike" dirty="0" err="1">
                <a:solidFill>
                  <a:srgbClr val="000000"/>
                </a:solidFill>
                <a:effectLst/>
                <a:latin typeface="Courier New" panose="02070309020205020404" pitchFamily="49" charset="0"/>
                <a:cs typeface="Courier New" panose="02070309020205020404" pitchFamily="49" charset="0"/>
              </a:rPr>
              <a:t>Wx</a:t>
            </a:r>
            <a:r>
              <a:rPr lang="en-GB" sz="500" b="0" i="0" u="none" strike="noStrike" dirty="0">
                <a:solidFill>
                  <a:srgbClr val="000000"/>
                </a:solidFill>
                <a:effectLst/>
                <a:latin typeface="Courier New" panose="02070309020205020404" pitchFamily="49" charset="0"/>
                <a:cs typeface="Courier New" panose="02070309020205020404" pitchFamily="49" charset="0"/>
              </a:rPr>
              <a:t>, Wy):</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(x, y, theta) = </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self.generateCurrLocation</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(dx, </a:t>
            </a:r>
            <a:r>
              <a:rPr lang="en-GB" sz="500" b="0" i="0" u="none" strike="noStrike" dirty="0" err="1">
                <a:solidFill>
                  <a:srgbClr val="000000"/>
                </a:solidFill>
                <a:effectLst/>
                <a:latin typeface="Courier New" panose="02070309020205020404" pitchFamily="49" charset="0"/>
                <a:cs typeface="Courier New" panose="02070309020205020404" pitchFamily="49" charset="0"/>
              </a:rPr>
              <a:t>dy</a:t>
            </a:r>
            <a:r>
              <a:rPr lang="en-GB" sz="500" b="0" i="0" u="none" strike="noStrike" dirty="0">
                <a:solidFill>
                  <a:srgbClr val="000000"/>
                </a:solidFill>
                <a:effectLst/>
                <a:latin typeface="Courier New" panose="02070309020205020404" pitchFamily="49" charset="0"/>
                <a:cs typeface="Courier New" panose="02070309020205020404" pitchFamily="49" charset="0"/>
              </a:rPr>
              <a:t>) = (</a:t>
            </a:r>
            <a:r>
              <a:rPr lang="en-GB" sz="500" b="0" i="0" u="none" strike="noStrike" dirty="0" err="1">
                <a:solidFill>
                  <a:srgbClr val="000000"/>
                </a:solidFill>
                <a:effectLst/>
                <a:latin typeface="Courier New" panose="02070309020205020404" pitchFamily="49" charset="0"/>
                <a:cs typeface="Courier New" panose="02070309020205020404" pitchFamily="49" charset="0"/>
              </a:rPr>
              <a:t>Wx</a:t>
            </a:r>
            <a:r>
              <a:rPr lang="en-GB" sz="500" b="0" i="0" u="none" strike="noStrike" dirty="0">
                <a:solidFill>
                  <a:srgbClr val="000000"/>
                </a:solidFill>
                <a:effectLst/>
                <a:latin typeface="Courier New" panose="02070309020205020404" pitchFamily="49" charset="0"/>
                <a:cs typeface="Courier New" panose="02070309020205020404" pitchFamily="49" charset="0"/>
              </a:rPr>
              <a:t> - x, Wy - y)</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alpha = -(atan2(</a:t>
            </a:r>
            <a:r>
              <a:rPr lang="en-GB" sz="500" b="0" i="0" u="none" strike="noStrike" dirty="0" err="1">
                <a:solidFill>
                  <a:srgbClr val="000000"/>
                </a:solidFill>
                <a:effectLst/>
                <a:latin typeface="Courier New" panose="02070309020205020404" pitchFamily="49" charset="0"/>
                <a:cs typeface="Courier New" panose="02070309020205020404" pitchFamily="49" charset="0"/>
              </a:rPr>
              <a:t>dy</a:t>
            </a:r>
            <a:r>
              <a:rPr lang="en-GB" sz="500" b="0" i="0" u="none" strike="noStrike" dirty="0">
                <a:solidFill>
                  <a:srgbClr val="000000"/>
                </a:solidFill>
                <a:effectLst/>
                <a:latin typeface="Courier New" panose="02070309020205020404" pitchFamily="49" charset="0"/>
                <a:cs typeface="Courier New" panose="02070309020205020404" pitchFamily="49" charset="0"/>
              </a:rPr>
              <a:t>, dx))</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l2Dist = (dx*dx + </a:t>
            </a:r>
            <a:r>
              <a:rPr lang="en-GB" sz="500" b="0" i="0" u="none" strike="noStrike" dirty="0" err="1">
                <a:solidFill>
                  <a:srgbClr val="000000"/>
                </a:solidFill>
                <a:effectLst/>
                <a:latin typeface="Courier New" panose="02070309020205020404" pitchFamily="49" charset="0"/>
                <a:cs typeface="Courier New" panose="02070309020205020404" pitchFamily="49" charset="0"/>
              </a:rPr>
              <a:t>dy</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r>
              <a:rPr lang="en-GB" sz="500" b="0" i="0" u="none" strike="noStrike" dirty="0" err="1">
                <a:solidFill>
                  <a:srgbClr val="000000"/>
                </a:solidFill>
                <a:effectLst/>
                <a:latin typeface="Courier New" panose="02070309020205020404" pitchFamily="49" charset="0"/>
                <a:cs typeface="Courier New" panose="02070309020205020404" pitchFamily="49" charset="0"/>
              </a:rPr>
              <a:t>dy</a:t>
            </a:r>
            <a:r>
              <a:rPr lang="en-GB" sz="500" b="0" i="0" u="none" strike="noStrike" dirty="0">
                <a:solidFill>
                  <a:srgbClr val="000000"/>
                </a:solidFill>
                <a:effectLst/>
                <a:latin typeface="Courier New" panose="02070309020205020404" pitchFamily="49" charset="0"/>
                <a:cs typeface="Courier New" panose="02070309020205020404" pitchFamily="49" charset="0"/>
              </a:rPr>
              <a:t>)**0.5</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rotateCrude</a:t>
            </a:r>
            <a:r>
              <a:rPr lang="en-GB" sz="500" b="0" i="0" u="none" strike="noStrike" dirty="0">
                <a:solidFill>
                  <a:srgbClr val="000000"/>
                </a:solidFill>
                <a:effectLst/>
                <a:latin typeface="Courier New" panose="02070309020205020404" pitchFamily="49" charset="0"/>
                <a:cs typeface="Courier New" panose="02070309020205020404" pitchFamily="49" charset="0"/>
              </a:rPr>
              <a:t> = -((alpha * (180/pi) + theta))</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rotateBy</a:t>
            </a:r>
            <a:r>
              <a:rPr lang="en-GB" sz="500" b="0" i="0" u="none" strike="noStrike" dirty="0">
                <a:solidFill>
                  <a:srgbClr val="000000"/>
                </a:solidFill>
                <a:effectLst/>
                <a:latin typeface="Courier New" panose="02070309020205020404" pitchFamily="49" charset="0"/>
                <a:cs typeface="Courier New" panose="02070309020205020404" pitchFamily="49" charset="0"/>
              </a:rPr>
              <a:t> = </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a:t>
            </a:r>
            <a:r>
              <a:rPr lang="en-GB" sz="500" dirty="0" err="1">
                <a:solidFill>
                  <a:srgbClr val="000000"/>
                </a:solidFill>
                <a:latin typeface="Courier New" panose="02070309020205020404" pitchFamily="49" charset="0"/>
                <a:cs typeface="Courier New" panose="02070309020205020404" pitchFamily="49" charset="0"/>
              </a:rPr>
              <a:t>.rot_efficient</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r>
              <a:rPr lang="en-GB" sz="500" b="0" i="0" u="none" strike="noStrike" dirty="0" err="1">
                <a:solidFill>
                  <a:srgbClr val="000000"/>
                </a:solidFill>
                <a:effectLst/>
                <a:latin typeface="Courier New" panose="02070309020205020404" pitchFamily="49" charset="0"/>
                <a:cs typeface="Courier New" panose="02070309020205020404" pitchFamily="49" charset="0"/>
              </a:rPr>
              <a:t>Wx</a:t>
            </a:r>
            <a:r>
              <a:rPr lang="en-GB" sz="500" b="0" i="0" u="none" strike="noStrike" dirty="0">
                <a:solidFill>
                  <a:srgbClr val="000000"/>
                </a:solidFill>
                <a:effectLst/>
                <a:latin typeface="Courier New" panose="02070309020205020404" pitchFamily="49" charset="0"/>
                <a:cs typeface="Courier New" panose="02070309020205020404" pitchFamily="49" charset="0"/>
              </a:rPr>
              <a:t>, Wy, </a:t>
            </a:r>
            <a:r>
              <a:rPr lang="en-GB" sz="500" b="0" i="0" u="none" strike="noStrike" dirty="0" err="1">
                <a:solidFill>
                  <a:srgbClr val="000000"/>
                </a:solidFill>
                <a:effectLst/>
                <a:latin typeface="Courier New" panose="02070309020205020404" pitchFamily="49" charset="0"/>
                <a:cs typeface="Courier New" panose="02070309020205020404" pitchFamily="49" charset="0"/>
              </a:rPr>
              <a:t>rotateCrude</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util.reset_encoders</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self.BP</a:t>
            </a:r>
            <a:r>
              <a:rPr lang="en-GB" sz="500" b="0" i="0" u="none" strike="noStrike" dirty="0">
                <a:solidFill>
                  <a:srgbClr val="000000"/>
                </a:solidFill>
                <a:effectLst/>
                <a:latin typeface="Courier New" panose="02070309020205020404" pitchFamily="49" charset="0"/>
                <a:cs typeface="Courier New" panose="02070309020205020404" pitchFamily="49" charset="0"/>
              </a:rPr>
              <a:t>)  </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self.BP.set_motor_position</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self.left</a:t>
            </a: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rotateBy</a:t>
            </a:r>
            <a:r>
              <a:rPr lang="en-GB" sz="500" b="0" i="0" u="none" strike="noStrike" dirty="0">
                <a:solidFill>
                  <a:srgbClr val="000000"/>
                </a:solidFill>
                <a:effectLst/>
                <a:latin typeface="Courier New" panose="02070309020205020404" pitchFamily="49" charset="0"/>
                <a:cs typeface="Courier New" panose="02070309020205020404" pitchFamily="49" charset="0"/>
              </a:rPr>
              <a:t>)  </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self.BP.set_motor_position</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self.right</a:t>
            </a: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rotateBy</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endParaRPr lang="en-GB" sz="500" dirty="0">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time.sleep</a:t>
            </a:r>
            <a:r>
              <a:rPr lang="en-GB" sz="500" b="0" i="0" u="none" strike="noStrike" dirty="0">
                <a:solidFill>
                  <a:srgbClr val="000000"/>
                </a:solidFill>
                <a:effectLst/>
                <a:latin typeface="Courier New" panose="02070309020205020404" pitchFamily="49" charset="0"/>
                <a:cs typeface="Courier New" panose="02070309020205020404" pitchFamily="49" charset="0"/>
              </a:rPr>
              <a:t>(abs(</a:t>
            </a:r>
            <a:r>
              <a:rPr lang="en-GB" sz="500" b="0" i="0" u="none" strike="noStrike" dirty="0" err="1">
                <a:solidFill>
                  <a:srgbClr val="000000"/>
                </a:solidFill>
                <a:effectLst/>
                <a:latin typeface="Courier New" panose="02070309020205020404" pitchFamily="49" charset="0"/>
                <a:cs typeface="Courier New" panose="02070309020205020404" pitchFamily="49" charset="0"/>
              </a:rPr>
              <a:t>rotateBy</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r>
              <a:rPr lang="en-GB" sz="500" b="0" i="0" u="none" strike="noStrike" dirty="0" err="1">
                <a:solidFill>
                  <a:srgbClr val="000000"/>
                </a:solidFill>
                <a:effectLst/>
                <a:latin typeface="Courier New" panose="02070309020205020404" pitchFamily="49" charset="0"/>
                <a:cs typeface="Courier New" panose="02070309020205020404" pitchFamily="49" charset="0"/>
              </a:rPr>
              <a:t>util.ANGLE_SF</a:t>
            </a:r>
            <a:r>
              <a:rPr lang="en-GB" sz="500" b="0" i="0" u="none" strike="noStrike" dirty="0">
                <a:solidFill>
                  <a:srgbClr val="000000"/>
                </a:solidFill>
                <a:effectLst/>
                <a:latin typeface="Courier New" panose="02070309020205020404" pitchFamily="49" charset="0"/>
                <a:cs typeface="Courier New" panose="02070309020205020404" pitchFamily="49" charset="0"/>
              </a:rPr>
              <a:t>)/15+1)</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self.model_particle_distribution</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r>
              <a:rPr lang="en-GB" sz="500" b="0" i="0" u="none" strike="noStrike" dirty="0" err="1">
                <a:solidFill>
                  <a:srgbClr val="000000"/>
                </a:solidFill>
                <a:effectLst/>
                <a:latin typeface="Courier New" panose="02070309020205020404" pitchFamily="49" charset="0"/>
                <a:cs typeface="Courier New" panose="02070309020205020404" pitchFamily="49" charset="0"/>
              </a:rPr>
              <a:t>util.MovementType.ROTATION</a:t>
            </a:r>
            <a:r>
              <a:rPr lang="en-GB" sz="500" b="0" i="0" u="none" strike="noStrike" dirty="0">
                <a:solidFill>
                  <a:srgbClr val="000000"/>
                </a:solidFill>
                <a:effectLst/>
                <a:latin typeface="Courier New" panose="02070309020205020404" pitchFamily="49" charset="0"/>
                <a:cs typeface="Courier New" panose="02070309020205020404" pitchFamily="49" charset="0"/>
              </a:rPr>
              <a:t>, theta + </a:t>
            </a:r>
          </a:p>
          <a:p>
            <a:pPr rtl="0">
              <a:spcBef>
                <a:spcPts val="0"/>
              </a:spcBef>
              <a:spcAft>
                <a:spcPts val="0"/>
              </a:spcAft>
            </a:pPr>
            <a:r>
              <a:rPr lang="en-GB" sz="500" dirty="0">
                <a:solidFill>
                  <a:srgbClr val="000000"/>
                </a:solidFill>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rotateBy</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r>
              <a:rPr lang="en-GB" sz="500" b="0" i="0" u="none" strike="noStrike" dirty="0" err="1">
                <a:solidFill>
                  <a:srgbClr val="000000"/>
                </a:solidFill>
                <a:effectLst/>
                <a:latin typeface="Courier New" panose="02070309020205020404" pitchFamily="49" charset="0"/>
                <a:cs typeface="Courier New" panose="02070309020205020404" pitchFamily="49" charset="0"/>
              </a:rPr>
              <a:t>util.ANGLE_SF</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self.update</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self.BP.get_sensor</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self.sensor</a:t>
            </a:r>
            <a:r>
              <a:rPr lang="en-GB" sz="500" b="0" i="0" u="none" strike="noStrike" dirty="0">
                <a:solidFill>
                  <a:srgbClr val="000000"/>
                </a:solidFill>
                <a:effectLst/>
                <a:latin typeface="Courier New" panose="02070309020205020404" pitchFamily="49" charset="0"/>
                <a:cs typeface="Courier New" panose="02070309020205020404" pitchFamily="49" charset="0"/>
              </a:rPr>
              <a:t>)+21)</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util.reset_encoders</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self.BP</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br>
              <a:rPr lang="en-GB" sz="500" b="0" dirty="0">
                <a:effectLst/>
                <a:latin typeface="Courier New" panose="02070309020205020404" pitchFamily="49" charset="0"/>
                <a:cs typeface="Courier New" panose="02070309020205020404" pitchFamily="49" charset="0"/>
              </a:rPr>
            </a:b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tMov</a:t>
            </a:r>
            <a:r>
              <a:rPr lang="en-GB" sz="500" b="0" i="0" u="none" strike="noStrike" dirty="0">
                <a:solidFill>
                  <a:srgbClr val="000000"/>
                </a:solidFill>
                <a:effectLst/>
                <a:latin typeface="Courier New" panose="02070309020205020404" pitchFamily="49" charset="0"/>
                <a:cs typeface="Courier New" panose="02070309020205020404" pitchFamily="49" charset="0"/>
              </a:rPr>
              <a:t> = 20 * </a:t>
            </a:r>
            <a:r>
              <a:rPr lang="en-GB" sz="500" b="0" i="0" u="none" strike="noStrike" dirty="0" err="1">
                <a:solidFill>
                  <a:srgbClr val="000000"/>
                </a:solidFill>
                <a:effectLst/>
                <a:latin typeface="Courier New" panose="02070309020205020404" pitchFamily="49" charset="0"/>
                <a:cs typeface="Courier New" panose="02070309020205020404" pitchFamily="49" charset="0"/>
              </a:rPr>
              <a:t>util.TRANSLATION_SF</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for </a:t>
            </a:r>
            <a:r>
              <a:rPr lang="en-GB" sz="500" b="0" i="0" u="none" strike="noStrike" dirty="0" err="1">
                <a:solidFill>
                  <a:srgbClr val="000000"/>
                </a:solidFill>
                <a:effectLst/>
                <a:latin typeface="Courier New" panose="02070309020205020404" pitchFamily="49" charset="0"/>
                <a:cs typeface="Courier New" panose="02070309020205020404" pitchFamily="49" charset="0"/>
              </a:rPr>
              <a:t>i</a:t>
            </a:r>
            <a:r>
              <a:rPr lang="en-GB" sz="500" b="0" i="0" u="none" strike="noStrike" dirty="0">
                <a:solidFill>
                  <a:srgbClr val="000000"/>
                </a:solidFill>
                <a:effectLst/>
                <a:latin typeface="Courier New" panose="02070309020205020404" pitchFamily="49" charset="0"/>
                <a:cs typeface="Courier New" panose="02070309020205020404" pitchFamily="49" charset="0"/>
              </a:rPr>
              <a:t> in range(0, floor(l2Dist / 20)):</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self.BP.set_motor_position</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self.right</a:t>
            </a: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tMov</a:t>
            </a:r>
            <a:r>
              <a:rPr lang="en-GB" sz="500" b="0" i="0" u="none" strike="noStrike" dirty="0">
                <a:solidFill>
                  <a:srgbClr val="000000"/>
                </a:solidFill>
                <a:effectLst/>
                <a:latin typeface="Courier New" panose="02070309020205020404" pitchFamily="49" charset="0"/>
                <a:cs typeface="Courier New" panose="02070309020205020404" pitchFamily="49" charset="0"/>
              </a:rPr>
              <a:t>)   </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self.BP.set_motor_position</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self.left</a:t>
            </a: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tMov</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endParaRPr lang="en-GB" sz="500" dirty="0">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time.sleep</a:t>
            </a:r>
            <a:r>
              <a:rPr lang="en-GB" sz="500" b="0" i="0" u="none" strike="noStrike" dirty="0">
                <a:solidFill>
                  <a:srgbClr val="000000"/>
                </a:solidFill>
                <a:effectLst/>
                <a:latin typeface="Courier New" panose="02070309020205020404" pitchFamily="49" charset="0"/>
                <a:cs typeface="Courier New" panose="02070309020205020404" pitchFamily="49" charset="0"/>
              </a:rPr>
              <a:t>(4)</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self.model_particle_distribution</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r>
              <a:rPr lang="en-GB" sz="500" b="0" i="0" u="none" strike="noStrike" dirty="0" err="1">
                <a:solidFill>
                  <a:srgbClr val="000000"/>
                </a:solidFill>
                <a:effectLst/>
                <a:latin typeface="Courier New" panose="02070309020205020404" pitchFamily="49" charset="0"/>
                <a:cs typeface="Courier New" panose="02070309020205020404" pitchFamily="49" charset="0"/>
              </a:rPr>
              <a:t>util.MovementType.TRANSLATION</a:t>
            </a:r>
            <a:r>
              <a:rPr lang="en-GB" sz="500" b="0" i="0" u="none" strike="noStrike" dirty="0">
                <a:solidFill>
                  <a:srgbClr val="000000"/>
                </a:solidFill>
                <a:effectLst/>
                <a:latin typeface="Courier New" panose="02070309020205020404" pitchFamily="49" charset="0"/>
                <a:cs typeface="Courier New" panose="02070309020205020404" pitchFamily="49" charset="0"/>
              </a:rPr>
              <a:t>, 20)</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self.update</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self.BP.get_sensor</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self.sensor</a:t>
            </a:r>
            <a:r>
              <a:rPr lang="en-GB" sz="500" b="0" i="0" u="none" strike="noStrike" dirty="0">
                <a:solidFill>
                  <a:srgbClr val="000000"/>
                </a:solidFill>
                <a:effectLst/>
                <a:latin typeface="Courier New" panose="02070309020205020404" pitchFamily="49" charset="0"/>
                <a:cs typeface="Courier New" panose="02070309020205020404" pitchFamily="49" charset="0"/>
              </a:rPr>
              <a:t>)+21)</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util.reset_encoders</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self.BP</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endMov</a:t>
            </a:r>
            <a:r>
              <a:rPr lang="en-GB" sz="500" b="0" i="0" u="none" strike="noStrike" dirty="0">
                <a:solidFill>
                  <a:srgbClr val="000000"/>
                </a:solidFill>
                <a:effectLst/>
                <a:latin typeface="Courier New" panose="02070309020205020404" pitchFamily="49" charset="0"/>
                <a:cs typeface="Courier New" panose="02070309020205020404" pitchFamily="49" charset="0"/>
              </a:rPr>
              <a:t> = (l2Dist % 20) * </a:t>
            </a:r>
            <a:r>
              <a:rPr lang="en-GB" sz="500" b="0" i="0" u="none" strike="noStrike" dirty="0" err="1">
                <a:solidFill>
                  <a:srgbClr val="000000"/>
                </a:solidFill>
                <a:effectLst/>
                <a:latin typeface="Courier New" panose="02070309020205020404" pitchFamily="49" charset="0"/>
                <a:cs typeface="Courier New" panose="02070309020205020404" pitchFamily="49" charset="0"/>
              </a:rPr>
              <a:t>util.TRANSLATION_SF</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self.BP.set_motor_position</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self.right</a:t>
            </a: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endMov</a:t>
            </a:r>
            <a:r>
              <a:rPr lang="en-GB" sz="500" b="0" i="0" u="none" strike="noStrike" dirty="0">
                <a:solidFill>
                  <a:srgbClr val="000000"/>
                </a:solidFill>
                <a:effectLst/>
                <a:latin typeface="Courier New" panose="02070309020205020404" pitchFamily="49" charset="0"/>
                <a:cs typeface="Courier New" panose="02070309020205020404" pitchFamily="49" charset="0"/>
              </a:rPr>
              <a:t>)   </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self.BP.set_motor_position</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self.left</a:t>
            </a: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endMov</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time.sleep</a:t>
            </a:r>
            <a:r>
              <a:rPr lang="en-GB" sz="500" b="0" i="0" u="none" strike="noStrike" dirty="0">
                <a:solidFill>
                  <a:srgbClr val="000000"/>
                </a:solidFill>
                <a:effectLst/>
                <a:latin typeface="Courier New" panose="02070309020205020404" pitchFamily="49" charset="0"/>
                <a:cs typeface="Courier New" panose="02070309020205020404" pitchFamily="49" charset="0"/>
              </a:rPr>
              <a:t>(4)</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self.model_particle_distribution</a:t>
            </a:r>
            <a:r>
              <a:rPr lang="en-GB" sz="500" b="0" i="0" u="none" strike="noStrike" dirty="0">
                <a:solidFill>
                  <a:srgbClr val="000000"/>
                </a:solidFill>
                <a:effectLst/>
                <a:latin typeface="Courier New" panose="02070309020205020404" pitchFamily="49" charset="0"/>
                <a:cs typeface="Courier New" panose="02070309020205020404" pitchFamily="49" charset="0"/>
              </a:rPr>
              <a:t>(util.MovementType.TRANSLATION,l2Dist%20)</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self.update</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self.BP.get_sensor</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self.sensor</a:t>
            </a:r>
            <a:r>
              <a:rPr lang="en-GB" sz="500" b="0" i="0" u="none" strike="noStrike" dirty="0">
                <a:solidFill>
                  <a:srgbClr val="000000"/>
                </a:solidFill>
                <a:effectLst/>
                <a:latin typeface="Courier New" panose="02070309020205020404" pitchFamily="49" charset="0"/>
                <a:cs typeface="Courier New" panose="02070309020205020404" pitchFamily="49" charset="0"/>
              </a:rPr>
              <a:t>)+21)</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util.reset_encoders</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self.BP</a:t>
            </a:r>
            <a:r>
              <a:rPr lang="en-GB" sz="500" b="0" i="0" u="none" strike="noStrike" dirty="0">
                <a:solidFill>
                  <a:srgbClr val="000000"/>
                </a:solidFill>
                <a:effectLst/>
                <a:latin typeface="Courier New" panose="02070309020205020404" pitchFamily="49" charset="0"/>
                <a:cs typeface="Courier New" panose="02070309020205020404" pitchFamily="49" charset="0"/>
              </a:rPr>
              <a:t>)  </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(x, y, theta) = </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self.generateCurrLocation</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def normalise(self, </a:t>
            </a:r>
            <a:r>
              <a:rPr lang="en-GB" sz="500" b="0" i="0" u="none" strike="noStrike" dirty="0" err="1">
                <a:solidFill>
                  <a:srgbClr val="000000"/>
                </a:solidFill>
                <a:effectLst/>
                <a:latin typeface="Courier New" panose="02070309020205020404" pitchFamily="49" charset="0"/>
                <a:cs typeface="Courier New" panose="02070309020205020404" pitchFamily="49" charset="0"/>
              </a:rPr>
              <a:t>ps</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weights = 0</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normalised_particles</a:t>
            </a:r>
            <a:r>
              <a:rPr lang="en-GB" sz="500" b="0" i="0" u="none" strike="noStrike" dirty="0">
                <a:solidFill>
                  <a:srgbClr val="000000"/>
                </a:solidFill>
                <a:effectLst/>
                <a:latin typeface="Courier New" panose="02070309020205020404" pitchFamily="49" charset="0"/>
                <a:cs typeface="Courier New" panose="02070309020205020404" pitchFamily="49" charset="0"/>
              </a:rPr>
              <a:t> = []</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for p in </a:t>
            </a:r>
            <a:r>
              <a:rPr lang="en-GB" sz="500" b="0" i="0" u="none" strike="noStrike" dirty="0" err="1">
                <a:solidFill>
                  <a:srgbClr val="000000"/>
                </a:solidFill>
                <a:effectLst/>
                <a:latin typeface="Courier New" panose="02070309020205020404" pitchFamily="49" charset="0"/>
                <a:cs typeface="Courier New" panose="02070309020205020404" pitchFamily="49" charset="0"/>
              </a:rPr>
              <a:t>ps</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r>
              <a:rPr lang="en-GB" sz="500" dirty="0">
                <a:latin typeface="Courier New" panose="02070309020205020404" pitchFamily="49" charset="0"/>
                <a:cs typeface="Courier New" panose="02070309020205020404" pitchFamily="49" charset="0"/>
              </a:rPr>
              <a:t> </a:t>
            </a:r>
            <a:r>
              <a:rPr lang="en-GB" sz="500" b="0" i="0" u="none" strike="noStrike" dirty="0">
                <a:solidFill>
                  <a:srgbClr val="000000"/>
                </a:solidFill>
                <a:effectLst/>
                <a:latin typeface="Courier New" panose="02070309020205020404" pitchFamily="49" charset="0"/>
                <a:cs typeface="Courier New" panose="02070309020205020404" pitchFamily="49" charset="0"/>
              </a:rPr>
              <a:t>weights += p[3]</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for p in </a:t>
            </a:r>
            <a:r>
              <a:rPr lang="en-GB" sz="500" b="0" i="0" u="none" strike="noStrike" dirty="0" err="1">
                <a:solidFill>
                  <a:srgbClr val="000000"/>
                </a:solidFill>
                <a:effectLst/>
                <a:latin typeface="Courier New" panose="02070309020205020404" pitchFamily="49" charset="0"/>
                <a:cs typeface="Courier New" panose="02070309020205020404" pitchFamily="49" charset="0"/>
              </a:rPr>
              <a:t>ps</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normalised_particles.append</a:t>
            </a:r>
            <a:r>
              <a:rPr lang="en-GB" sz="500" b="0" i="0" u="none" strike="noStrike" dirty="0">
                <a:solidFill>
                  <a:srgbClr val="000000"/>
                </a:solidFill>
                <a:effectLst/>
                <a:latin typeface="Courier New" panose="02070309020205020404" pitchFamily="49" charset="0"/>
                <a:cs typeface="Courier New" panose="02070309020205020404" pitchFamily="49" charset="0"/>
              </a:rPr>
              <a:t>((p[0], p[1], p[2], p[3] / weights))</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return </a:t>
            </a:r>
            <a:r>
              <a:rPr lang="en-GB" sz="500" b="0" i="0" u="none" strike="noStrike" dirty="0" err="1">
                <a:solidFill>
                  <a:srgbClr val="000000"/>
                </a:solidFill>
                <a:effectLst/>
                <a:latin typeface="Courier New" panose="02070309020205020404" pitchFamily="49" charset="0"/>
                <a:cs typeface="Courier New" panose="02070309020205020404" pitchFamily="49" charset="0"/>
              </a:rPr>
              <a:t>normalised_particles</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def resample(self, </a:t>
            </a:r>
            <a:r>
              <a:rPr lang="en-GB" sz="500" b="0" i="0" u="none" strike="noStrike" dirty="0" err="1">
                <a:solidFill>
                  <a:srgbClr val="000000"/>
                </a:solidFill>
                <a:effectLst/>
                <a:latin typeface="Courier New" panose="02070309020205020404" pitchFamily="49" charset="0"/>
                <a:cs typeface="Courier New" panose="02070309020205020404" pitchFamily="49" charset="0"/>
              </a:rPr>
              <a:t>ps</a:t>
            </a: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cdfs</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resampled = []</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for </a:t>
            </a:r>
            <a:r>
              <a:rPr lang="en-GB" sz="500" b="0" i="0" u="none" strike="noStrike" dirty="0" err="1">
                <a:solidFill>
                  <a:srgbClr val="000000"/>
                </a:solidFill>
                <a:effectLst/>
                <a:latin typeface="Courier New" panose="02070309020205020404" pitchFamily="49" charset="0"/>
                <a:cs typeface="Courier New" panose="02070309020205020404" pitchFamily="49" charset="0"/>
              </a:rPr>
              <a:t>i</a:t>
            </a:r>
            <a:r>
              <a:rPr lang="en-GB" sz="500" b="0" i="0" u="none" strike="noStrike" dirty="0">
                <a:solidFill>
                  <a:srgbClr val="000000"/>
                </a:solidFill>
                <a:effectLst/>
                <a:latin typeface="Courier New" panose="02070309020205020404" pitchFamily="49" charset="0"/>
                <a:cs typeface="Courier New" panose="02070309020205020404" pitchFamily="49" charset="0"/>
              </a:rPr>
              <a:t> in range(0, </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self.NUM_PARTICLES</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prob_pt</a:t>
            </a:r>
            <a:r>
              <a:rPr lang="en-GB" sz="500" b="0" i="0" u="none" strike="noStrike" dirty="0">
                <a:solidFill>
                  <a:srgbClr val="000000"/>
                </a:solidFill>
                <a:effectLst/>
                <a:latin typeface="Courier New" panose="02070309020205020404" pitchFamily="49" charset="0"/>
                <a:cs typeface="Courier New" panose="02070309020205020404" pitchFamily="49" charset="0"/>
              </a:rPr>
              <a:t> = uniform(0, 1)</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for j in range(0, self.NUM_PARTICLES-1):</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if (</a:t>
            </a:r>
            <a:r>
              <a:rPr lang="en-GB" sz="500" b="0" i="0" u="none" strike="noStrike" dirty="0" err="1">
                <a:solidFill>
                  <a:srgbClr val="000000"/>
                </a:solidFill>
                <a:effectLst/>
                <a:latin typeface="Courier New" panose="02070309020205020404" pitchFamily="49" charset="0"/>
                <a:cs typeface="Courier New" panose="02070309020205020404" pitchFamily="49" charset="0"/>
              </a:rPr>
              <a:t>cdfs</a:t>
            </a:r>
            <a:r>
              <a:rPr lang="en-GB" sz="500" b="0" i="0" u="none" strike="noStrike" dirty="0">
                <a:solidFill>
                  <a:srgbClr val="000000"/>
                </a:solidFill>
                <a:effectLst/>
                <a:latin typeface="Courier New" panose="02070309020205020404" pitchFamily="49" charset="0"/>
                <a:cs typeface="Courier New" panose="02070309020205020404" pitchFamily="49" charset="0"/>
              </a:rPr>
              <a:t>[j] &lt;=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prob_pt</a:t>
            </a:r>
            <a:r>
              <a:rPr lang="en-GB" sz="500" b="0" i="0" u="none" strike="noStrike" dirty="0">
                <a:solidFill>
                  <a:srgbClr val="000000"/>
                </a:solidFill>
                <a:effectLst/>
                <a:latin typeface="Courier New" panose="02070309020205020404" pitchFamily="49" charset="0"/>
                <a:cs typeface="Courier New" panose="02070309020205020404" pitchFamily="49" charset="0"/>
              </a:rPr>
              <a:t> and </a:t>
            </a:r>
            <a:r>
              <a:rPr lang="en-GB" sz="500" b="0" i="0" u="none" strike="noStrike" dirty="0" err="1">
                <a:solidFill>
                  <a:srgbClr val="000000"/>
                </a:solidFill>
                <a:effectLst/>
                <a:latin typeface="Courier New" panose="02070309020205020404" pitchFamily="49" charset="0"/>
                <a:cs typeface="Courier New" panose="02070309020205020404" pitchFamily="49" charset="0"/>
              </a:rPr>
              <a:t>cdfs</a:t>
            </a:r>
            <a:r>
              <a:rPr lang="en-GB" sz="500" b="0" i="0" u="none" strike="noStrike" dirty="0">
                <a:solidFill>
                  <a:srgbClr val="000000"/>
                </a:solidFill>
                <a:effectLst/>
                <a:latin typeface="Courier New" panose="02070309020205020404" pitchFamily="49" charset="0"/>
                <a:cs typeface="Courier New" panose="02070309020205020404" pitchFamily="49" charset="0"/>
              </a:rPr>
              <a:t>[j+1] &gt;=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prob_pt</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resampled.append</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r>
              <a:rPr lang="en-GB" sz="500" b="0" i="0" u="none" strike="noStrike" dirty="0" err="1">
                <a:solidFill>
                  <a:srgbClr val="000000"/>
                </a:solidFill>
                <a:effectLst/>
                <a:latin typeface="Courier New" panose="02070309020205020404" pitchFamily="49" charset="0"/>
                <a:cs typeface="Courier New" panose="02070309020205020404" pitchFamily="49" charset="0"/>
              </a:rPr>
              <a:t>ps</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r>
              <a:rPr lang="en-GB" sz="500" b="0" i="0" u="none" strike="noStrike" dirty="0" err="1">
                <a:solidFill>
                  <a:srgbClr val="000000"/>
                </a:solidFill>
                <a:effectLst/>
                <a:latin typeface="Courier New" panose="02070309020205020404" pitchFamily="49" charset="0"/>
                <a:cs typeface="Courier New" panose="02070309020205020404" pitchFamily="49" charset="0"/>
              </a:rPr>
              <a:t>i</a:t>
            </a:r>
            <a:r>
              <a:rPr lang="en-GB" sz="500" b="0" i="0" u="none" strike="noStrike" dirty="0">
                <a:solidFill>
                  <a:srgbClr val="000000"/>
                </a:solidFill>
                <a:effectLst/>
                <a:latin typeface="Courier New" panose="02070309020205020404" pitchFamily="49" charset="0"/>
                <a:cs typeface="Courier New" panose="02070309020205020404" pitchFamily="49" charset="0"/>
              </a:rPr>
              <a:t>][0],</a:t>
            </a:r>
            <a:r>
              <a:rPr lang="en-GB" sz="500" b="0" i="0" u="none" strike="noStrike" dirty="0" err="1">
                <a:solidFill>
                  <a:srgbClr val="000000"/>
                </a:solidFill>
                <a:effectLst/>
                <a:latin typeface="Courier New" panose="02070309020205020404" pitchFamily="49" charset="0"/>
                <a:cs typeface="Courier New" panose="02070309020205020404" pitchFamily="49" charset="0"/>
              </a:rPr>
              <a:t>ps</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r>
              <a:rPr lang="en-GB" sz="500" b="0" i="0" u="none" strike="noStrike" dirty="0" err="1">
                <a:solidFill>
                  <a:srgbClr val="000000"/>
                </a:solidFill>
                <a:effectLst/>
                <a:latin typeface="Courier New" panose="02070309020205020404" pitchFamily="49" charset="0"/>
                <a:cs typeface="Courier New" panose="02070309020205020404" pitchFamily="49" charset="0"/>
              </a:rPr>
              <a:t>i</a:t>
            </a:r>
            <a:r>
              <a:rPr lang="en-GB" sz="500" b="0" i="0" u="none" strike="noStrike" dirty="0">
                <a:solidFill>
                  <a:srgbClr val="000000"/>
                </a:solidFill>
                <a:effectLst/>
                <a:latin typeface="Courier New" panose="02070309020205020404" pitchFamily="49" charset="0"/>
                <a:cs typeface="Courier New" panose="02070309020205020404" pitchFamily="49" charset="0"/>
              </a:rPr>
              <a:t>][1],</a:t>
            </a:r>
            <a:r>
              <a:rPr lang="en-GB" sz="500" b="0" i="0" u="none" strike="noStrike" dirty="0" err="1">
                <a:solidFill>
                  <a:srgbClr val="000000"/>
                </a:solidFill>
                <a:effectLst/>
                <a:latin typeface="Courier New" panose="02070309020205020404" pitchFamily="49" charset="0"/>
                <a:cs typeface="Courier New" panose="02070309020205020404" pitchFamily="49" charset="0"/>
              </a:rPr>
              <a:t>ps</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r>
              <a:rPr lang="en-GB" sz="500" b="0" i="0" u="none" strike="noStrike" dirty="0" err="1">
                <a:solidFill>
                  <a:srgbClr val="000000"/>
                </a:solidFill>
                <a:effectLst/>
                <a:latin typeface="Courier New" panose="02070309020205020404" pitchFamily="49" charset="0"/>
                <a:cs typeface="Courier New" panose="02070309020205020404" pitchFamily="49" charset="0"/>
              </a:rPr>
              <a:t>i</a:t>
            </a:r>
            <a:r>
              <a:rPr lang="en-GB" sz="500" b="0" i="0" u="none" strike="noStrike" dirty="0">
                <a:solidFill>
                  <a:srgbClr val="000000"/>
                </a:solidFill>
                <a:effectLst/>
                <a:latin typeface="Courier New" panose="02070309020205020404" pitchFamily="49" charset="0"/>
                <a:cs typeface="Courier New" panose="02070309020205020404" pitchFamily="49" charset="0"/>
              </a:rPr>
              <a:t>][2],1/</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self.NUM_PARTICLES</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endVal</a:t>
            </a:r>
            <a:r>
              <a:rPr lang="en-GB" sz="500" b="0" i="0" u="none" strike="noStrike" dirty="0">
                <a:solidFill>
                  <a:srgbClr val="000000"/>
                </a:solidFill>
                <a:effectLst/>
                <a:latin typeface="Courier New" panose="02070309020205020404" pitchFamily="49" charset="0"/>
                <a:cs typeface="Courier New" panose="02070309020205020404" pitchFamily="49" charset="0"/>
              </a:rPr>
              <a:t> = </a:t>
            </a:r>
            <a:r>
              <a:rPr lang="en-GB" sz="500" b="0" i="0" u="none" strike="noStrike" dirty="0" err="1">
                <a:solidFill>
                  <a:srgbClr val="000000"/>
                </a:solidFill>
                <a:effectLst/>
                <a:latin typeface="Courier New" panose="02070309020205020404" pitchFamily="49" charset="0"/>
                <a:cs typeface="Courier New" panose="02070309020205020404" pitchFamily="49" charset="0"/>
              </a:rPr>
              <a:t>ps</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r>
              <a:rPr lang="en-GB" sz="500" b="0" i="0" u="none" strike="noStrike" dirty="0" err="1">
                <a:solidFill>
                  <a:srgbClr val="000000"/>
                </a:solidFill>
                <a:effectLst/>
                <a:latin typeface="Courier New" panose="02070309020205020404" pitchFamily="49" charset="0"/>
                <a:cs typeface="Courier New" panose="02070309020205020404" pitchFamily="49" charset="0"/>
              </a:rPr>
              <a:t>len</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r>
              <a:rPr lang="en-GB" sz="500" b="0" i="0" u="none" strike="noStrike" dirty="0" err="1">
                <a:solidFill>
                  <a:srgbClr val="000000"/>
                </a:solidFill>
                <a:effectLst/>
                <a:latin typeface="Courier New" panose="02070309020205020404" pitchFamily="49" charset="0"/>
                <a:cs typeface="Courier New" panose="02070309020205020404" pitchFamily="49" charset="0"/>
              </a:rPr>
              <a:t>ps</a:t>
            </a:r>
            <a:r>
              <a:rPr lang="en-GB" sz="500" b="0" i="0" u="none" strike="noStrike" dirty="0">
                <a:solidFill>
                  <a:srgbClr val="000000"/>
                </a:solidFill>
                <a:effectLst/>
                <a:latin typeface="Courier New" panose="02070309020205020404" pitchFamily="49" charset="0"/>
                <a:cs typeface="Courier New" panose="02070309020205020404" pitchFamily="49" charset="0"/>
              </a:rPr>
              <a:t>)-1]</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resampled.append</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r>
              <a:rPr lang="en-GB" sz="500" b="0" i="0" u="none" strike="noStrike" dirty="0" err="1">
                <a:solidFill>
                  <a:srgbClr val="000000"/>
                </a:solidFill>
                <a:effectLst/>
                <a:latin typeface="Courier New" panose="02070309020205020404" pitchFamily="49" charset="0"/>
                <a:cs typeface="Courier New" panose="02070309020205020404" pitchFamily="49" charset="0"/>
              </a:rPr>
              <a:t>endVal</a:t>
            </a:r>
            <a:r>
              <a:rPr lang="en-GB" sz="500" b="0" i="0" u="none" strike="noStrike" dirty="0">
                <a:solidFill>
                  <a:srgbClr val="000000"/>
                </a:solidFill>
                <a:effectLst/>
                <a:latin typeface="Courier New" panose="02070309020205020404" pitchFamily="49" charset="0"/>
                <a:cs typeface="Courier New" panose="02070309020205020404" pitchFamily="49" charset="0"/>
              </a:rPr>
              <a:t>[0],</a:t>
            </a:r>
            <a:r>
              <a:rPr lang="en-GB" sz="500" b="0" i="0" u="none" strike="noStrike" dirty="0" err="1">
                <a:solidFill>
                  <a:srgbClr val="000000"/>
                </a:solidFill>
                <a:effectLst/>
                <a:latin typeface="Courier New" panose="02070309020205020404" pitchFamily="49" charset="0"/>
                <a:cs typeface="Courier New" panose="02070309020205020404" pitchFamily="49" charset="0"/>
              </a:rPr>
              <a:t>endVal</a:t>
            </a:r>
            <a:r>
              <a:rPr lang="en-GB" sz="500" b="0" i="0" u="none" strike="noStrike" dirty="0">
                <a:solidFill>
                  <a:srgbClr val="000000"/>
                </a:solidFill>
                <a:effectLst/>
                <a:latin typeface="Courier New" panose="02070309020205020404" pitchFamily="49" charset="0"/>
                <a:cs typeface="Courier New" panose="02070309020205020404" pitchFamily="49" charset="0"/>
              </a:rPr>
              <a:t>[1],</a:t>
            </a:r>
            <a:r>
              <a:rPr lang="en-GB" sz="500" b="0" i="0" u="none" strike="noStrike" dirty="0" err="1">
                <a:solidFill>
                  <a:srgbClr val="000000"/>
                </a:solidFill>
                <a:effectLst/>
                <a:latin typeface="Courier New" panose="02070309020205020404" pitchFamily="49" charset="0"/>
                <a:cs typeface="Courier New" panose="02070309020205020404" pitchFamily="49" charset="0"/>
              </a:rPr>
              <a:t>endVal</a:t>
            </a:r>
            <a:r>
              <a:rPr lang="en-GB" sz="500" b="0" i="0" u="none" strike="noStrike" dirty="0">
                <a:solidFill>
                  <a:srgbClr val="000000"/>
                </a:solidFill>
                <a:effectLst/>
                <a:latin typeface="Courier New" panose="02070309020205020404" pitchFamily="49" charset="0"/>
                <a:cs typeface="Courier New" panose="02070309020205020404" pitchFamily="49" charset="0"/>
              </a:rPr>
              <a:t>[2],1/</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self.NUM_PARTICLES</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return resampled</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endParaRPr lang="en-GB" sz="500" dirty="0">
              <a:solidFill>
                <a:srgbClr val="000000"/>
              </a:solidFill>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def update(self, z):</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if (z &gt;= 255):</a:t>
            </a:r>
            <a:r>
              <a:rPr lang="en-GB" sz="500" dirty="0">
                <a:latin typeface="Courier New" panose="02070309020205020404" pitchFamily="49" charset="0"/>
                <a:cs typeface="Courier New" panose="02070309020205020404" pitchFamily="49" charset="0"/>
              </a:rPr>
              <a:t> </a:t>
            </a:r>
            <a:r>
              <a:rPr lang="en-GB" sz="500" b="0" i="0" u="none" strike="noStrike" dirty="0">
                <a:solidFill>
                  <a:srgbClr val="000000"/>
                </a:solidFill>
                <a:effectLst/>
                <a:latin typeface="Courier New" panose="02070309020205020404" pitchFamily="49" charset="0"/>
                <a:cs typeface="Courier New" panose="02070309020205020404" pitchFamily="49" charset="0"/>
              </a:rPr>
              <a:t>return</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particles = []</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for p in </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self.particles.data</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particles.append</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self.calculate_likelihood</a:t>
            </a:r>
            <a:r>
              <a:rPr lang="en-GB" sz="500" b="0" i="0" u="none" strike="noStrike" dirty="0">
                <a:solidFill>
                  <a:srgbClr val="000000"/>
                </a:solidFill>
                <a:effectLst/>
                <a:latin typeface="Courier New" panose="02070309020205020404" pitchFamily="49" charset="0"/>
                <a:cs typeface="Courier New" panose="02070309020205020404" pitchFamily="49" charset="0"/>
              </a:rPr>
              <a:t>(p[0], p[1], p[2], p[3], z))</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normalised_particles</a:t>
            </a:r>
            <a:r>
              <a:rPr lang="en-GB" sz="500" b="0" i="0" u="none" strike="noStrike" dirty="0">
                <a:solidFill>
                  <a:srgbClr val="000000"/>
                </a:solidFill>
                <a:effectLst/>
                <a:latin typeface="Courier New" panose="02070309020205020404" pitchFamily="49" charset="0"/>
                <a:cs typeface="Courier New" panose="02070309020205020404" pitchFamily="49" charset="0"/>
              </a:rPr>
              <a:t> = </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self.normalise</a:t>
            </a:r>
            <a:r>
              <a:rPr lang="en-GB" sz="500" b="0" i="0" u="none" strike="noStrike" dirty="0">
                <a:solidFill>
                  <a:srgbClr val="000000"/>
                </a:solidFill>
                <a:effectLst/>
                <a:latin typeface="Courier New" panose="02070309020205020404" pitchFamily="49" charset="0"/>
                <a:cs typeface="Courier New" panose="02070309020205020404" pitchFamily="49" charset="0"/>
              </a:rPr>
              <a:t>(particles)</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cdf_arr</a:t>
            </a:r>
            <a:r>
              <a:rPr lang="en-GB" sz="500" b="0" i="0" u="none" strike="noStrike" dirty="0">
                <a:solidFill>
                  <a:srgbClr val="000000"/>
                </a:solidFill>
                <a:effectLst/>
                <a:latin typeface="Courier New" panose="02070309020205020404" pitchFamily="49" charset="0"/>
                <a:cs typeface="Courier New" panose="02070309020205020404" pitchFamily="49" charset="0"/>
              </a:rPr>
              <a:t> = []</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cumsum</a:t>
            </a:r>
            <a:r>
              <a:rPr lang="en-GB" sz="500" b="0" i="0" u="none" strike="noStrike" dirty="0">
                <a:solidFill>
                  <a:srgbClr val="000000"/>
                </a:solidFill>
                <a:effectLst/>
                <a:latin typeface="Courier New" panose="02070309020205020404" pitchFamily="49" charset="0"/>
                <a:cs typeface="Courier New" panose="02070309020205020404" pitchFamily="49" charset="0"/>
              </a:rPr>
              <a:t> = 0</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for p in </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self.particles.data</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cumsum</a:t>
            </a:r>
            <a:r>
              <a:rPr lang="en-GB" sz="500" b="0" i="0" u="none" strike="noStrike" dirty="0">
                <a:solidFill>
                  <a:srgbClr val="000000"/>
                </a:solidFill>
                <a:effectLst/>
                <a:latin typeface="Courier New" panose="02070309020205020404" pitchFamily="49" charset="0"/>
                <a:cs typeface="Courier New" panose="02070309020205020404" pitchFamily="49" charset="0"/>
              </a:rPr>
              <a:t> += p[3]</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cdf_arr.append</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r>
              <a:rPr lang="en-GB" sz="500" b="0" i="0" u="none" strike="noStrike" dirty="0" err="1">
                <a:solidFill>
                  <a:srgbClr val="000000"/>
                </a:solidFill>
                <a:effectLst/>
                <a:latin typeface="Courier New" panose="02070309020205020404" pitchFamily="49" charset="0"/>
                <a:cs typeface="Courier New" panose="02070309020205020404" pitchFamily="49" charset="0"/>
              </a:rPr>
              <a:t>cumsum</a:t>
            </a:r>
            <a:r>
              <a:rPr lang="en-GB" sz="500" b="0" i="0" u="none" strike="noStrike" dirty="0">
                <a:solidFill>
                  <a:srgbClr val="000000"/>
                </a:solidFill>
                <a:effectLst/>
                <a:latin typeface="Courier New" panose="02070309020205020404" pitchFamily="49" charset="0"/>
                <a:cs typeface="Courier New" panose="02070309020205020404" pitchFamily="49" charset="0"/>
              </a:rPr>
              <a:t>)            </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resampled_particles</a:t>
            </a:r>
            <a:r>
              <a:rPr lang="en-GB" sz="500" b="0" i="0" u="none" strike="noStrike" dirty="0">
                <a:solidFill>
                  <a:srgbClr val="000000"/>
                </a:solidFill>
                <a:effectLst/>
                <a:latin typeface="Courier New" panose="02070309020205020404" pitchFamily="49" charset="0"/>
                <a:cs typeface="Courier New" panose="02070309020205020404" pitchFamily="49" charset="0"/>
              </a:rPr>
              <a:t> = </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self.resample</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r>
              <a:rPr lang="en-GB" sz="500" b="0" i="0" u="none" strike="noStrike" dirty="0" err="1">
                <a:solidFill>
                  <a:srgbClr val="000000"/>
                </a:solidFill>
                <a:effectLst/>
                <a:latin typeface="Courier New" panose="02070309020205020404" pitchFamily="49" charset="0"/>
                <a:cs typeface="Courier New" panose="02070309020205020404" pitchFamily="49" charset="0"/>
              </a:rPr>
              <a:t>normalised_particles</a:t>
            </a: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cdf_arr</a:t>
            </a:r>
            <a:r>
              <a:rPr lang="en-GB" sz="500" b="0" i="0" u="none" strike="noStrike" dirty="0">
                <a:solidFill>
                  <a:srgbClr val="000000"/>
                </a:solidFill>
                <a:effectLst/>
                <a:latin typeface="Courier New" panose="02070309020205020404" pitchFamily="49" charset="0"/>
                <a:cs typeface="Courier New" panose="02070309020205020404" pitchFamily="49" charset="0"/>
              </a:rPr>
              <a:t>)  </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self.particles.set_particles</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r>
              <a:rPr lang="en-GB" sz="500" b="0" i="0" u="none" strike="noStrike" dirty="0" err="1">
                <a:solidFill>
                  <a:srgbClr val="000000"/>
                </a:solidFill>
                <a:effectLst/>
                <a:latin typeface="Courier New" panose="02070309020205020404" pitchFamily="49" charset="0"/>
                <a:cs typeface="Courier New" panose="02070309020205020404" pitchFamily="49" charset="0"/>
              </a:rPr>
              <a:t>resampled_particles</a:t>
            </a:r>
            <a:r>
              <a:rPr lang="en-GB" sz="500" b="0" i="0" u="none" strike="noStrike" dirty="0">
                <a:solidFill>
                  <a:srgbClr val="000000"/>
                </a:solidFill>
                <a:effectLst/>
                <a:latin typeface="Courier New" panose="02070309020205020404" pitchFamily="49" charset="0"/>
                <a:cs typeface="Courier New" panose="02070309020205020404" pitchFamily="49" charset="0"/>
              </a:rPr>
              <a:t>)           </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br>
              <a:rPr lang="en-GB" sz="500" b="0" dirty="0">
                <a:effectLst/>
                <a:latin typeface="Courier New" panose="02070309020205020404" pitchFamily="49" charset="0"/>
                <a:cs typeface="Courier New" panose="02070309020205020404" pitchFamily="49" charset="0"/>
              </a:rPr>
            </a:br>
            <a:r>
              <a:rPr lang="en-GB" sz="500" b="0" i="0" u="none" strike="noStrike" dirty="0">
                <a:solidFill>
                  <a:srgbClr val="000000"/>
                </a:solidFill>
                <a:effectLst/>
                <a:latin typeface="Courier New" panose="02070309020205020404" pitchFamily="49" charset="0"/>
                <a:cs typeface="Courier New" panose="02070309020205020404" pitchFamily="49" charset="0"/>
              </a:rPr>
              <a:t>def </a:t>
            </a:r>
            <a:r>
              <a:rPr lang="en-GB" sz="500" b="0" i="0" u="none" strike="noStrike" dirty="0" err="1">
                <a:solidFill>
                  <a:srgbClr val="000000"/>
                </a:solidFill>
                <a:effectLst/>
                <a:latin typeface="Courier New" panose="02070309020205020404" pitchFamily="49" charset="0"/>
                <a:cs typeface="Courier New" panose="02070309020205020404" pitchFamily="49" charset="0"/>
              </a:rPr>
              <a:t>expected_depth</a:t>
            </a:r>
            <a:r>
              <a:rPr lang="en-GB" sz="500" b="0" i="0" u="none" strike="noStrike" dirty="0">
                <a:solidFill>
                  <a:srgbClr val="000000"/>
                </a:solidFill>
                <a:effectLst/>
                <a:latin typeface="Courier New" panose="02070309020205020404" pitchFamily="49" charset="0"/>
                <a:cs typeface="Courier New" panose="02070309020205020404" pitchFamily="49" charset="0"/>
              </a:rPr>
              <a:t>(self, wall, </a:t>
            </a:r>
            <a:r>
              <a:rPr lang="en-GB" sz="500" b="0" i="0" u="none" strike="noStrike" dirty="0" err="1">
                <a:solidFill>
                  <a:srgbClr val="000000"/>
                </a:solidFill>
                <a:effectLst/>
                <a:latin typeface="Courier New" panose="02070309020205020404" pitchFamily="49" charset="0"/>
                <a:cs typeface="Courier New" panose="02070309020205020404" pitchFamily="49" charset="0"/>
              </a:rPr>
              <a:t>cLoc</a:t>
            </a:r>
            <a:r>
              <a:rPr lang="en-GB" sz="500" b="0" i="0" u="none" strike="noStrike" dirty="0">
                <a:solidFill>
                  <a:srgbClr val="000000"/>
                </a:solidFill>
                <a:effectLst/>
                <a:latin typeface="Courier New" panose="02070309020205020404" pitchFamily="49" charset="0"/>
                <a:cs typeface="Courier New" panose="02070309020205020404" pitchFamily="49" charset="0"/>
              </a:rPr>
              <a:t>) -&gt; int:</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(Ax, Ay, </a:t>
            </a:r>
            <a:r>
              <a:rPr lang="en-GB" sz="500" b="0" i="0" u="none" strike="noStrike" dirty="0" err="1">
                <a:solidFill>
                  <a:srgbClr val="000000"/>
                </a:solidFill>
                <a:effectLst/>
                <a:latin typeface="Courier New" panose="02070309020205020404" pitchFamily="49" charset="0"/>
                <a:cs typeface="Courier New" panose="02070309020205020404" pitchFamily="49" charset="0"/>
              </a:rPr>
              <a:t>Bx</a:t>
            </a:r>
            <a:r>
              <a:rPr lang="en-GB" sz="500" b="0" i="0" u="none" strike="noStrike" dirty="0">
                <a:solidFill>
                  <a:srgbClr val="000000"/>
                </a:solidFill>
                <a:effectLst/>
                <a:latin typeface="Courier New" panose="02070309020205020404" pitchFamily="49" charset="0"/>
                <a:cs typeface="Courier New" panose="02070309020205020404" pitchFamily="49" charset="0"/>
              </a:rPr>
              <a:t>, By) = wall</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(x, y, theta) = </a:t>
            </a:r>
            <a:r>
              <a:rPr lang="en-GB" sz="500" b="0" i="0" u="none" strike="noStrike" dirty="0" err="1">
                <a:solidFill>
                  <a:srgbClr val="000000"/>
                </a:solidFill>
                <a:effectLst/>
                <a:latin typeface="Courier New" panose="02070309020205020404" pitchFamily="49" charset="0"/>
                <a:cs typeface="Courier New" panose="02070309020205020404" pitchFamily="49" charset="0"/>
              </a:rPr>
              <a:t>cLoc</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numerator = (By - Ay) * (Ax - x) - (</a:t>
            </a:r>
            <a:r>
              <a:rPr lang="en-GB" sz="500" b="0" i="0" u="none" strike="noStrike" dirty="0" err="1">
                <a:solidFill>
                  <a:srgbClr val="000000"/>
                </a:solidFill>
                <a:effectLst/>
                <a:latin typeface="Courier New" panose="02070309020205020404" pitchFamily="49" charset="0"/>
                <a:cs typeface="Courier New" panose="02070309020205020404" pitchFamily="49" charset="0"/>
              </a:rPr>
              <a:t>Bx</a:t>
            </a:r>
            <a:r>
              <a:rPr lang="en-GB" sz="500" b="0" i="0" u="none" strike="noStrike" dirty="0">
                <a:solidFill>
                  <a:srgbClr val="000000"/>
                </a:solidFill>
                <a:effectLst/>
                <a:latin typeface="Courier New" panose="02070309020205020404" pitchFamily="49" charset="0"/>
                <a:cs typeface="Courier New" panose="02070309020205020404" pitchFamily="49" charset="0"/>
              </a:rPr>
              <a:t> - Ax) * (Ay - y)</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denom</a:t>
            </a:r>
            <a:r>
              <a:rPr lang="en-GB" sz="500" b="0" i="0" u="none" strike="noStrike" dirty="0">
                <a:solidFill>
                  <a:srgbClr val="000000"/>
                </a:solidFill>
                <a:effectLst/>
                <a:latin typeface="Courier New" panose="02070309020205020404" pitchFamily="49" charset="0"/>
                <a:cs typeface="Courier New" panose="02070309020205020404" pitchFamily="49" charset="0"/>
              </a:rPr>
              <a:t> = (By - Ay) * cos(theta) - (</a:t>
            </a:r>
            <a:r>
              <a:rPr lang="en-GB" sz="500" b="0" i="0" u="none" strike="noStrike" dirty="0" err="1">
                <a:solidFill>
                  <a:srgbClr val="000000"/>
                </a:solidFill>
                <a:effectLst/>
                <a:latin typeface="Courier New" panose="02070309020205020404" pitchFamily="49" charset="0"/>
                <a:cs typeface="Courier New" panose="02070309020205020404" pitchFamily="49" charset="0"/>
              </a:rPr>
              <a:t>Bx</a:t>
            </a:r>
            <a:r>
              <a:rPr lang="en-GB" sz="500" b="0" i="0" u="none" strike="noStrike" dirty="0">
                <a:solidFill>
                  <a:srgbClr val="000000"/>
                </a:solidFill>
                <a:effectLst/>
                <a:latin typeface="Courier New" panose="02070309020205020404" pitchFamily="49" charset="0"/>
                <a:cs typeface="Courier New" panose="02070309020205020404" pitchFamily="49" charset="0"/>
              </a:rPr>
              <a:t> - Ax) * sin(theta)</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if (</a:t>
            </a:r>
            <a:r>
              <a:rPr lang="en-GB" sz="500" b="0" i="0" u="none" strike="noStrike" dirty="0" err="1">
                <a:solidFill>
                  <a:srgbClr val="000000"/>
                </a:solidFill>
                <a:effectLst/>
                <a:latin typeface="Courier New" panose="02070309020205020404" pitchFamily="49" charset="0"/>
                <a:cs typeface="Courier New" panose="02070309020205020404" pitchFamily="49" charset="0"/>
              </a:rPr>
              <a:t>denom</a:t>
            </a:r>
            <a:r>
              <a:rPr lang="en-GB" sz="500" b="0" i="0" u="none" strike="noStrike" dirty="0">
                <a:solidFill>
                  <a:srgbClr val="000000"/>
                </a:solidFill>
                <a:effectLst/>
                <a:latin typeface="Courier New" panose="02070309020205020404" pitchFamily="49" charset="0"/>
                <a:cs typeface="Courier New" panose="02070309020205020404" pitchFamily="49" charset="0"/>
              </a:rPr>
              <a:t> &lt; 2):</a:t>
            </a:r>
            <a:r>
              <a:rPr lang="en-GB" sz="500" dirty="0">
                <a:latin typeface="Courier New" panose="02070309020205020404" pitchFamily="49" charset="0"/>
                <a:cs typeface="Courier New" panose="02070309020205020404" pitchFamily="49" charset="0"/>
              </a:rPr>
              <a:t> </a:t>
            </a:r>
            <a:r>
              <a:rPr lang="en-GB" sz="500" b="0" i="0" u="none" strike="noStrike" dirty="0">
                <a:solidFill>
                  <a:srgbClr val="000000"/>
                </a:solidFill>
                <a:effectLst/>
                <a:latin typeface="Courier New" panose="02070309020205020404" pitchFamily="49" charset="0"/>
                <a:cs typeface="Courier New" panose="02070309020205020404" pitchFamily="49" charset="0"/>
              </a:rPr>
              <a:t>return -1</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return numerator / </a:t>
            </a:r>
            <a:r>
              <a:rPr lang="en-GB" sz="500" b="0" i="0" u="none" strike="noStrike" dirty="0" err="1">
                <a:solidFill>
                  <a:srgbClr val="000000"/>
                </a:solidFill>
                <a:effectLst/>
                <a:latin typeface="Courier New" panose="02070309020205020404" pitchFamily="49" charset="0"/>
                <a:cs typeface="Courier New" panose="02070309020205020404" pitchFamily="49" charset="0"/>
              </a:rPr>
              <a:t>denom</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br>
              <a:rPr lang="en-GB" sz="500" b="0" dirty="0">
                <a:effectLst/>
                <a:latin typeface="Courier New" panose="02070309020205020404" pitchFamily="49" charset="0"/>
                <a:cs typeface="Courier New" panose="02070309020205020404" pitchFamily="49" charset="0"/>
              </a:rPr>
            </a:br>
            <a:r>
              <a:rPr lang="en-GB" sz="500" b="0" i="0" u="none" strike="noStrike" dirty="0">
                <a:solidFill>
                  <a:srgbClr val="000000"/>
                </a:solidFill>
                <a:effectLst/>
                <a:latin typeface="Courier New" panose="02070309020205020404" pitchFamily="49" charset="0"/>
                <a:cs typeface="Courier New" panose="02070309020205020404" pitchFamily="49" charset="0"/>
              </a:rPr>
              <a:t>    </a:t>
            </a:r>
            <a:br>
              <a:rPr lang="en-GB" sz="500" b="0" dirty="0">
                <a:effectLst/>
                <a:latin typeface="Courier New" panose="02070309020205020404" pitchFamily="49" charset="0"/>
                <a:cs typeface="Courier New" panose="02070309020205020404" pitchFamily="49" charset="0"/>
              </a:rPr>
            </a:br>
            <a:r>
              <a:rPr lang="en-GB" sz="500" b="0" i="0" u="none" strike="noStrike" dirty="0">
                <a:solidFill>
                  <a:srgbClr val="000000"/>
                </a:solidFill>
                <a:effectLst/>
                <a:latin typeface="Courier New" panose="02070309020205020404" pitchFamily="49" charset="0"/>
                <a:cs typeface="Courier New" panose="02070309020205020404" pitchFamily="49" charset="0"/>
              </a:rPr>
              <a:t>def </a:t>
            </a:r>
            <a:r>
              <a:rPr lang="en-GB" sz="500" b="0" i="0" u="none" strike="noStrike" dirty="0" err="1">
                <a:solidFill>
                  <a:srgbClr val="000000"/>
                </a:solidFill>
                <a:effectLst/>
                <a:latin typeface="Courier New" panose="02070309020205020404" pitchFamily="49" charset="0"/>
                <a:cs typeface="Courier New" panose="02070309020205020404" pitchFamily="49" charset="0"/>
              </a:rPr>
              <a:t>weight_update</a:t>
            </a:r>
            <a:r>
              <a:rPr lang="en-GB" sz="500" b="0" i="0" u="none" strike="noStrike" dirty="0">
                <a:solidFill>
                  <a:srgbClr val="000000"/>
                </a:solidFill>
                <a:effectLst/>
                <a:latin typeface="Courier New" panose="02070309020205020404" pitchFamily="49" charset="0"/>
                <a:cs typeface="Courier New" panose="02070309020205020404" pitchFamily="49" charset="0"/>
              </a:rPr>
              <a:t>(self, m, z) -&gt; int:</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numerator = - (z - m) ** 2</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denom</a:t>
            </a:r>
            <a:r>
              <a:rPr lang="en-GB" sz="500" b="0" i="0" u="none" strike="noStrike" dirty="0">
                <a:solidFill>
                  <a:srgbClr val="000000"/>
                </a:solidFill>
                <a:effectLst/>
                <a:latin typeface="Courier New" panose="02070309020205020404" pitchFamily="49" charset="0"/>
                <a:cs typeface="Courier New" panose="02070309020205020404" pitchFamily="49" charset="0"/>
              </a:rPr>
              <a:t> = 2 * (2.5) ** 2</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exponent = numerator / </a:t>
            </a:r>
            <a:r>
              <a:rPr lang="en-GB" sz="500" b="0" i="0" u="none" strike="noStrike" dirty="0" err="1">
                <a:solidFill>
                  <a:srgbClr val="000000"/>
                </a:solidFill>
                <a:effectLst/>
                <a:latin typeface="Courier New" panose="02070309020205020404" pitchFamily="49" charset="0"/>
                <a:cs typeface="Courier New" panose="02070309020205020404" pitchFamily="49" charset="0"/>
              </a:rPr>
              <a:t>denom</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K = 0.2</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return e ** exponent + K</a:t>
            </a:r>
            <a:endParaRPr lang="en-GB" sz="500" b="0" dirty="0">
              <a:effectLst/>
              <a:latin typeface="Courier New" panose="02070309020205020404" pitchFamily="49" charset="0"/>
              <a:cs typeface="Courier New" panose="02070309020205020404" pitchFamily="49" charset="0"/>
            </a:endParaRPr>
          </a:p>
          <a:p>
            <a:br>
              <a:rPr lang="en-GB" sz="500" dirty="0">
                <a:latin typeface="Courier New" panose="02070309020205020404" pitchFamily="49" charset="0"/>
                <a:cs typeface="Courier New" panose="02070309020205020404" pitchFamily="49" charset="0"/>
              </a:rPr>
            </a:br>
            <a:endParaRPr lang="en-GB" sz="500" b="0" dirty="0">
              <a:effectLst/>
              <a:latin typeface="Courier New" panose="02070309020205020404" pitchFamily="49" charset="0"/>
              <a:cs typeface="Courier New" panose="02070309020205020404" pitchFamily="49" charset="0"/>
            </a:endParaRPr>
          </a:p>
        </p:txBody>
      </p:sp>
      <p:sp>
        <p:nvSpPr>
          <p:cNvPr id="18" name="TextBox 17">
            <a:extLst>
              <a:ext uri="{FF2B5EF4-FFF2-40B4-BE49-F238E27FC236}">
                <a16:creationId xmlns:a16="http://schemas.microsoft.com/office/drawing/2014/main" id="{06473427-FCC6-9885-F141-7624C89865E6}"/>
              </a:ext>
            </a:extLst>
          </p:cNvPr>
          <p:cNvSpPr txBox="1"/>
          <p:nvPr/>
        </p:nvSpPr>
        <p:spPr>
          <a:xfrm>
            <a:off x="7451734" y="-61387"/>
            <a:ext cx="3292456" cy="2323713"/>
          </a:xfrm>
          <a:prstGeom prst="rect">
            <a:avLst/>
          </a:prstGeom>
          <a:noFill/>
        </p:spPr>
        <p:txBody>
          <a:bodyPr wrap="square">
            <a:spAutoFit/>
          </a:bodyPr>
          <a:lstStyle/>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def </a:t>
            </a:r>
            <a:r>
              <a:rPr lang="en-GB" sz="500" b="0" i="0" u="none" strike="noStrike" dirty="0" err="1">
                <a:solidFill>
                  <a:srgbClr val="000000"/>
                </a:solidFill>
                <a:effectLst/>
                <a:latin typeface="Courier New" panose="02070309020205020404" pitchFamily="49" charset="0"/>
                <a:cs typeface="Courier New" panose="02070309020205020404" pitchFamily="49" charset="0"/>
              </a:rPr>
              <a:t>calculate_likelihood</a:t>
            </a:r>
            <a:r>
              <a:rPr lang="en-GB" sz="500" b="0" i="0" u="none" strike="noStrike" dirty="0">
                <a:solidFill>
                  <a:srgbClr val="000000"/>
                </a:solidFill>
                <a:effectLst/>
                <a:latin typeface="Courier New" panose="02070309020205020404" pitchFamily="49" charset="0"/>
                <a:cs typeface="Courier New" panose="02070309020205020404" pitchFamily="49" charset="0"/>
              </a:rPr>
              <a:t>(self, x, y, theta, w, z) -&gt; (float, float, float, float):</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angle = 0</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candidate_walls</a:t>
            </a:r>
            <a:r>
              <a:rPr lang="en-GB" sz="500" b="0" i="0" u="none" strike="noStrike" dirty="0">
                <a:solidFill>
                  <a:srgbClr val="000000"/>
                </a:solidFill>
                <a:effectLst/>
                <a:latin typeface="Courier New" panose="02070309020205020404" pitchFamily="49" charset="0"/>
                <a:cs typeface="Courier New" panose="02070309020205020404" pitchFamily="49" charset="0"/>
              </a:rPr>
              <a:t> = </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self.circuit.walls</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for (Ax, Ay, </a:t>
            </a:r>
            <a:r>
              <a:rPr lang="en-GB" sz="500" b="0" i="0" u="none" strike="noStrike" dirty="0" err="1">
                <a:solidFill>
                  <a:srgbClr val="000000"/>
                </a:solidFill>
                <a:effectLst/>
                <a:latin typeface="Courier New" panose="02070309020205020404" pitchFamily="49" charset="0"/>
                <a:cs typeface="Courier New" panose="02070309020205020404" pitchFamily="49" charset="0"/>
              </a:rPr>
              <a:t>Bx</a:t>
            </a:r>
            <a:r>
              <a:rPr lang="en-GB" sz="500" b="0" i="0" u="none" strike="noStrike" dirty="0">
                <a:solidFill>
                  <a:srgbClr val="000000"/>
                </a:solidFill>
                <a:effectLst/>
                <a:latin typeface="Courier New" panose="02070309020205020404" pitchFamily="49" charset="0"/>
                <a:cs typeface="Courier New" panose="02070309020205020404" pitchFamily="49" charset="0"/>
              </a:rPr>
              <a:t>, By) in </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self.circuit.walls</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numerator = cos(theta) * (Ay - By) + sin(theta) * (</a:t>
            </a:r>
            <a:r>
              <a:rPr lang="en-GB" sz="500" b="0" i="0" u="none" strike="noStrike" dirty="0" err="1">
                <a:solidFill>
                  <a:srgbClr val="000000"/>
                </a:solidFill>
                <a:effectLst/>
                <a:latin typeface="Courier New" panose="02070309020205020404" pitchFamily="49" charset="0"/>
                <a:cs typeface="Courier New" panose="02070309020205020404" pitchFamily="49" charset="0"/>
              </a:rPr>
              <a:t>Bx</a:t>
            </a:r>
            <a:r>
              <a:rPr lang="en-GB" sz="500" b="0" i="0" u="none" strike="noStrike" dirty="0">
                <a:solidFill>
                  <a:srgbClr val="000000"/>
                </a:solidFill>
                <a:effectLst/>
                <a:latin typeface="Courier New" panose="02070309020205020404" pitchFamily="49" charset="0"/>
                <a:cs typeface="Courier New" panose="02070309020205020404" pitchFamily="49" charset="0"/>
              </a:rPr>
              <a:t> - Ax)</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denominator = sqrt((Ay - By)**2 + (</a:t>
            </a:r>
            <a:r>
              <a:rPr lang="en-GB" sz="500" b="0" i="0" u="none" strike="noStrike" dirty="0" err="1">
                <a:solidFill>
                  <a:srgbClr val="000000"/>
                </a:solidFill>
                <a:effectLst/>
                <a:latin typeface="Courier New" panose="02070309020205020404" pitchFamily="49" charset="0"/>
                <a:cs typeface="Courier New" panose="02070309020205020404" pitchFamily="49" charset="0"/>
              </a:rPr>
              <a:t>Bx</a:t>
            </a:r>
            <a:r>
              <a:rPr lang="en-GB" sz="500" b="0" i="0" u="none" strike="noStrike" dirty="0">
                <a:solidFill>
                  <a:srgbClr val="000000"/>
                </a:solidFill>
                <a:effectLst/>
                <a:latin typeface="Courier New" panose="02070309020205020404" pitchFamily="49" charset="0"/>
                <a:cs typeface="Courier New" panose="02070309020205020404" pitchFamily="49" charset="0"/>
              </a:rPr>
              <a:t> - Ax)**2)</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angle = </a:t>
            </a:r>
            <a:r>
              <a:rPr lang="en-GB" sz="500" b="0" i="0" u="none" strike="noStrike" dirty="0" err="1">
                <a:solidFill>
                  <a:srgbClr val="000000"/>
                </a:solidFill>
                <a:effectLst/>
                <a:latin typeface="Courier New" panose="02070309020205020404" pitchFamily="49" charset="0"/>
                <a:cs typeface="Courier New" panose="02070309020205020404" pitchFamily="49" charset="0"/>
              </a:rPr>
              <a:t>acos</a:t>
            </a:r>
            <a:r>
              <a:rPr lang="en-GB" sz="500" b="0" i="0" u="none" strike="noStrike" dirty="0">
                <a:solidFill>
                  <a:srgbClr val="000000"/>
                </a:solidFill>
                <a:effectLst/>
                <a:latin typeface="Courier New" panose="02070309020205020404" pitchFamily="49" charset="0"/>
                <a:cs typeface="Courier New" panose="02070309020205020404" pitchFamily="49" charset="0"/>
              </a:rPr>
              <a:t>(numerator/denominator) * 180/pi</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print(</a:t>
            </a:r>
            <a:r>
              <a:rPr lang="en-GB" sz="500" b="0" i="0" u="none" strike="noStrike" dirty="0" err="1">
                <a:solidFill>
                  <a:srgbClr val="000000"/>
                </a:solidFill>
                <a:effectLst/>
                <a:latin typeface="Courier New" panose="02070309020205020404" pitchFamily="49" charset="0"/>
                <a:cs typeface="Courier New" panose="02070309020205020404" pitchFamily="49" charset="0"/>
              </a:rPr>
              <a:t>f"My</a:t>
            </a:r>
            <a:r>
              <a:rPr lang="en-GB" sz="500" b="0" i="0" u="none" strike="noStrike" dirty="0">
                <a:solidFill>
                  <a:srgbClr val="000000"/>
                </a:solidFill>
                <a:effectLst/>
                <a:latin typeface="Courier New" panose="02070309020205020404" pitchFamily="49" charset="0"/>
                <a:cs typeface="Courier New" panose="02070309020205020404" pitchFamily="49" charset="0"/>
              </a:rPr>
              <a:t> angle: {angle}")</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if angle &lt; 36 and angle &gt; -36:</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candidate_walls.append</a:t>
            </a:r>
            <a:r>
              <a:rPr lang="en-GB" sz="500" b="0" i="0" u="none" strike="noStrike" dirty="0">
                <a:solidFill>
                  <a:srgbClr val="000000"/>
                </a:solidFill>
                <a:effectLst/>
                <a:latin typeface="Courier New" panose="02070309020205020404" pitchFamily="49" charset="0"/>
                <a:cs typeface="Courier New" panose="02070309020205020404" pitchFamily="49" charset="0"/>
              </a:rPr>
              <a:t>((Ax, Ay, </a:t>
            </a:r>
            <a:r>
              <a:rPr lang="en-GB" sz="500" b="0" i="0" u="none" strike="noStrike" dirty="0" err="1">
                <a:solidFill>
                  <a:srgbClr val="000000"/>
                </a:solidFill>
                <a:effectLst/>
                <a:latin typeface="Courier New" panose="02070309020205020404" pitchFamily="49" charset="0"/>
                <a:cs typeface="Courier New" panose="02070309020205020404" pitchFamily="49" charset="0"/>
              </a:rPr>
              <a:t>Bx</a:t>
            </a:r>
            <a:r>
              <a:rPr lang="en-GB" sz="500" b="0" i="0" u="none" strike="noStrike" dirty="0">
                <a:solidFill>
                  <a:srgbClr val="000000"/>
                </a:solidFill>
                <a:effectLst/>
                <a:latin typeface="Courier New" panose="02070309020205020404" pitchFamily="49" charset="0"/>
                <a:cs typeface="Courier New" panose="02070309020205020404" pitchFamily="49" charset="0"/>
              </a:rPr>
              <a:t>, By))</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cLoc</a:t>
            </a:r>
            <a:r>
              <a:rPr lang="en-GB" sz="500" b="0" i="0" u="none" strike="noStrike" dirty="0">
                <a:solidFill>
                  <a:srgbClr val="000000"/>
                </a:solidFill>
                <a:effectLst/>
                <a:latin typeface="Courier New" panose="02070309020205020404" pitchFamily="49" charset="0"/>
                <a:cs typeface="Courier New" panose="02070309020205020404" pitchFamily="49" charset="0"/>
              </a:rPr>
              <a:t> = </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self.generateCurrLocation</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m = </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self.determine_closest_wall_dist</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r>
              <a:rPr lang="en-GB" sz="500" b="0" i="0" u="none" strike="noStrike" dirty="0" err="1">
                <a:solidFill>
                  <a:srgbClr val="000000"/>
                </a:solidFill>
                <a:effectLst/>
                <a:latin typeface="Courier New" panose="02070309020205020404" pitchFamily="49" charset="0"/>
                <a:cs typeface="Courier New" panose="02070309020205020404" pitchFamily="49" charset="0"/>
              </a:rPr>
              <a:t>cLoc</a:t>
            </a: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candidate_walls</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w = </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self.weight_update</a:t>
            </a:r>
            <a:r>
              <a:rPr lang="en-GB" sz="500" b="0" i="0" u="none" strike="noStrike" dirty="0">
                <a:solidFill>
                  <a:srgbClr val="000000"/>
                </a:solidFill>
                <a:effectLst/>
                <a:latin typeface="Courier New" panose="02070309020205020404" pitchFamily="49" charset="0"/>
                <a:cs typeface="Courier New" panose="02070309020205020404" pitchFamily="49" charset="0"/>
              </a:rPr>
              <a:t>(m, z)</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return (x, y, theta, w)</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br>
              <a:rPr lang="en-GB" sz="500" b="0" dirty="0">
                <a:effectLst/>
                <a:latin typeface="Courier New" panose="02070309020205020404" pitchFamily="49" charset="0"/>
                <a:cs typeface="Courier New" panose="02070309020205020404" pitchFamily="49" charset="0"/>
              </a:rPr>
            </a:br>
            <a:r>
              <a:rPr lang="en-GB" sz="500" b="0" i="0" u="none" strike="noStrike" dirty="0">
                <a:solidFill>
                  <a:srgbClr val="000000"/>
                </a:solidFill>
                <a:effectLst/>
                <a:latin typeface="Courier New" panose="02070309020205020404" pitchFamily="49" charset="0"/>
                <a:cs typeface="Courier New" panose="02070309020205020404" pitchFamily="49" charset="0"/>
              </a:rPr>
              <a:t>    def </a:t>
            </a:r>
            <a:r>
              <a:rPr lang="en-GB" sz="500" b="0" i="0" u="none" strike="noStrike" dirty="0" err="1">
                <a:solidFill>
                  <a:srgbClr val="000000"/>
                </a:solidFill>
                <a:effectLst/>
                <a:latin typeface="Courier New" panose="02070309020205020404" pitchFamily="49" charset="0"/>
                <a:cs typeface="Courier New" panose="02070309020205020404" pitchFamily="49" charset="0"/>
              </a:rPr>
              <a:t>determine_closest_wall_dist</a:t>
            </a:r>
            <a:r>
              <a:rPr lang="en-GB" sz="500" b="0" i="0" u="none" strike="noStrike" dirty="0">
                <a:solidFill>
                  <a:srgbClr val="000000"/>
                </a:solidFill>
                <a:effectLst/>
                <a:latin typeface="Courier New" panose="02070309020205020404" pitchFamily="49" charset="0"/>
                <a:cs typeface="Courier New" panose="02070309020205020404" pitchFamily="49" charset="0"/>
              </a:rPr>
              <a:t>(self, </a:t>
            </a:r>
            <a:r>
              <a:rPr lang="en-GB" sz="500" b="0" i="0" u="none" strike="noStrike" dirty="0" err="1">
                <a:solidFill>
                  <a:srgbClr val="000000"/>
                </a:solidFill>
                <a:effectLst/>
                <a:latin typeface="Courier New" panose="02070309020205020404" pitchFamily="49" charset="0"/>
                <a:cs typeface="Courier New" panose="02070309020205020404" pitchFamily="49" charset="0"/>
              </a:rPr>
              <a:t>cLoc</a:t>
            </a: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candidate_walls</a:t>
            </a:r>
            <a:r>
              <a:rPr lang="en-GB" sz="500" b="0" i="0" u="none" strike="noStrike" dirty="0">
                <a:solidFill>
                  <a:srgbClr val="000000"/>
                </a:solidFill>
                <a:effectLst/>
                <a:latin typeface="Courier New" panose="02070309020205020404" pitchFamily="49" charset="0"/>
                <a:cs typeface="Courier New" panose="02070309020205020404" pitchFamily="49" charset="0"/>
              </a:rPr>
              <a:t>) -&gt; int:</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(x, y, theta) = </a:t>
            </a:r>
            <a:r>
              <a:rPr lang="en-GB" sz="500" b="0" i="0" u="none" strike="noStrike" dirty="0" err="1">
                <a:solidFill>
                  <a:srgbClr val="000000"/>
                </a:solidFill>
                <a:effectLst/>
                <a:latin typeface="Courier New" panose="02070309020205020404" pitchFamily="49" charset="0"/>
                <a:cs typeface="Courier New" panose="02070309020205020404" pitchFamily="49" charset="0"/>
              </a:rPr>
              <a:t>cLoc</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minDist</a:t>
            </a:r>
            <a:r>
              <a:rPr lang="en-GB" sz="500" b="0" i="0" u="none" strike="noStrike" dirty="0">
                <a:solidFill>
                  <a:srgbClr val="000000"/>
                </a:solidFill>
                <a:effectLst/>
                <a:latin typeface="Courier New" panose="02070309020205020404" pitchFamily="49" charset="0"/>
                <a:cs typeface="Courier New" panose="02070309020205020404" pitchFamily="49" charset="0"/>
              </a:rPr>
              <a:t> = 200</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for wall in </a:t>
            </a:r>
            <a:r>
              <a:rPr lang="en-GB" sz="500" b="0" i="0" u="none" strike="noStrike" dirty="0" err="1">
                <a:solidFill>
                  <a:srgbClr val="000000"/>
                </a:solidFill>
                <a:effectLst/>
                <a:latin typeface="Courier New" panose="02070309020205020404" pitchFamily="49" charset="0"/>
                <a:cs typeface="Courier New" panose="02070309020205020404" pitchFamily="49" charset="0"/>
              </a:rPr>
              <a:t>candidate_walls</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m = </a:t>
            </a:r>
            <a:r>
              <a:rPr lang="en-GB" sz="500" b="0" i="0" u="none" strike="noStrike" dirty="0" err="1">
                <a:solidFill>
                  <a:srgbClr val="000000"/>
                </a:solidFill>
                <a:effectLst/>
                <a:latin typeface="Courier New" panose="02070309020205020404" pitchFamily="49" charset="0"/>
                <a:cs typeface="Courier New" panose="02070309020205020404" pitchFamily="49" charset="0"/>
              </a:rPr>
              <a:t>self.expected_depth</a:t>
            </a:r>
            <a:r>
              <a:rPr lang="en-GB" sz="500" b="0" i="0" u="none" strike="noStrike" dirty="0">
                <a:solidFill>
                  <a:srgbClr val="000000"/>
                </a:solidFill>
                <a:effectLst/>
                <a:latin typeface="Courier New" panose="02070309020205020404" pitchFamily="49" charset="0"/>
                <a:cs typeface="Courier New" panose="02070309020205020404" pitchFamily="49" charset="0"/>
              </a:rPr>
              <a:t>(wall, </a:t>
            </a:r>
            <a:r>
              <a:rPr lang="en-GB" sz="500" b="0" i="0" u="none" strike="noStrike" dirty="0" err="1">
                <a:solidFill>
                  <a:srgbClr val="000000"/>
                </a:solidFill>
                <a:effectLst/>
                <a:latin typeface="Courier New" panose="02070309020205020404" pitchFamily="49" charset="0"/>
                <a:cs typeface="Courier New" panose="02070309020205020404" pitchFamily="49" charset="0"/>
              </a:rPr>
              <a:t>cLoc</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if m &lt; 0:</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continue</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projx</a:t>
            </a: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projy</a:t>
            </a:r>
            <a:r>
              <a:rPr lang="en-GB" sz="500" b="0" i="0" u="none" strike="noStrike" dirty="0">
                <a:solidFill>
                  <a:srgbClr val="000000"/>
                </a:solidFill>
                <a:effectLst/>
                <a:latin typeface="Courier New" panose="02070309020205020404" pitchFamily="49" charset="0"/>
                <a:cs typeface="Courier New" panose="02070309020205020404" pitchFamily="49" charset="0"/>
              </a:rPr>
              <a:t>) = (x + m*cos(theta), y + m*sin(theta))</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l2Dist = sqrt(</a:t>
            </a:r>
            <a:r>
              <a:rPr lang="en-GB" sz="500" b="0" i="0" u="none" strike="noStrike" dirty="0" err="1">
                <a:solidFill>
                  <a:srgbClr val="000000"/>
                </a:solidFill>
                <a:effectLst/>
                <a:latin typeface="Courier New" panose="02070309020205020404" pitchFamily="49" charset="0"/>
                <a:cs typeface="Courier New" panose="02070309020205020404" pitchFamily="49" charset="0"/>
              </a:rPr>
              <a:t>projx</a:t>
            </a:r>
            <a:r>
              <a:rPr lang="en-GB" sz="500" b="0" i="0" u="none" strike="noStrike" dirty="0">
                <a:solidFill>
                  <a:srgbClr val="000000"/>
                </a:solidFill>
                <a:effectLst/>
                <a:latin typeface="Courier New" panose="02070309020205020404" pitchFamily="49" charset="0"/>
                <a:cs typeface="Courier New" panose="02070309020205020404" pitchFamily="49" charset="0"/>
              </a:rPr>
              <a:t> ** 2 + </a:t>
            </a:r>
            <a:r>
              <a:rPr lang="en-GB" sz="500" b="0" i="0" u="none" strike="noStrike" dirty="0" err="1">
                <a:solidFill>
                  <a:srgbClr val="000000"/>
                </a:solidFill>
                <a:effectLst/>
                <a:latin typeface="Courier New" panose="02070309020205020404" pitchFamily="49" charset="0"/>
                <a:cs typeface="Courier New" panose="02070309020205020404" pitchFamily="49" charset="0"/>
              </a:rPr>
              <a:t>projy</a:t>
            </a:r>
            <a:r>
              <a:rPr lang="en-GB" sz="500" b="0" i="0" u="none" strike="noStrike" dirty="0">
                <a:solidFill>
                  <a:srgbClr val="000000"/>
                </a:solidFill>
                <a:effectLst/>
                <a:latin typeface="Courier New" panose="02070309020205020404" pitchFamily="49" charset="0"/>
                <a:cs typeface="Courier New" panose="02070309020205020404" pitchFamily="49" charset="0"/>
              </a:rPr>
              <a:t> ** 2) </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if (l2Dist &lt;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minDist</a:t>
            </a:r>
            <a:r>
              <a:rPr lang="en-GB" sz="500" b="0" i="0" u="none" strike="noStrike" dirty="0">
                <a:solidFill>
                  <a:srgbClr val="000000"/>
                </a:solidFill>
                <a:effectLst/>
                <a:latin typeface="Courier New" panose="02070309020205020404" pitchFamily="49" charset="0"/>
                <a:cs typeface="Courier New" panose="02070309020205020404" pitchFamily="49" charset="0"/>
              </a:rPr>
              <a:t>):</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a:t>
            </a:r>
            <a:r>
              <a:rPr lang="en-GB" sz="500" b="0" i="0" u="none" strike="noStrike" dirty="0" err="1">
                <a:solidFill>
                  <a:srgbClr val="000000"/>
                </a:solidFill>
                <a:effectLst/>
                <a:latin typeface="Courier New" panose="02070309020205020404" pitchFamily="49" charset="0"/>
                <a:cs typeface="Courier New" panose="02070309020205020404" pitchFamily="49" charset="0"/>
              </a:rPr>
              <a:t>minDist</a:t>
            </a:r>
            <a:r>
              <a:rPr lang="en-GB" sz="500" b="0" i="0" u="none" strike="noStrike" dirty="0">
                <a:solidFill>
                  <a:srgbClr val="000000"/>
                </a:solidFill>
                <a:effectLst/>
                <a:latin typeface="Courier New" panose="02070309020205020404" pitchFamily="49" charset="0"/>
                <a:cs typeface="Courier New" panose="02070309020205020404" pitchFamily="49" charset="0"/>
              </a:rPr>
              <a:t> = l2Dist  </a:t>
            </a:r>
            <a:endParaRPr lang="en-GB" sz="500" b="0" dirty="0">
              <a:effectLst/>
              <a:latin typeface="Courier New" panose="02070309020205020404" pitchFamily="49" charset="0"/>
              <a:cs typeface="Courier New" panose="02070309020205020404" pitchFamily="49" charset="0"/>
            </a:endParaRPr>
          </a:p>
          <a:p>
            <a:pPr rtl="0">
              <a:spcBef>
                <a:spcPts val="0"/>
              </a:spcBef>
              <a:spcAft>
                <a:spcPts val="0"/>
              </a:spcAft>
            </a:pPr>
            <a:r>
              <a:rPr lang="en-GB" sz="500" b="0" i="0" u="none" strike="noStrike" dirty="0">
                <a:solidFill>
                  <a:srgbClr val="000000"/>
                </a:solidFill>
                <a:effectLst/>
                <a:latin typeface="Courier New" panose="02070309020205020404" pitchFamily="49" charset="0"/>
                <a:cs typeface="Courier New" panose="02070309020205020404" pitchFamily="49" charset="0"/>
              </a:rPr>
              <a:t>        return </a:t>
            </a:r>
            <a:r>
              <a:rPr lang="en-GB" sz="500" b="0" i="0" u="none" strike="noStrike" dirty="0" err="1">
                <a:solidFill>
                  <a:srgbClr val="000000"/>
                </a:solidFill>
                <a:effectLst/>
                <a:latin typeface="Courier New" panose="02070309020205020404" pitchFamily="49" charset="0"/>
                <a:cs typeface="Courier New" panose="02070309020205020404" pitchFamily="49" charset="0"/>
              </a:rPr>
              <a:t>minDist</a:t>
            </a:r>
            <a:endParaRPr lang="en-GB" sz="500" i="0" u="none" strike="noStrike" dirty="0">
              <a:solidFill>
                <a:srgbClr val="000000"/>
              </a:solidFill>
              <a:latin typeface="Courier New" panose="02070309020205020404" pitchFamily="49" charset="0"/>
              <a:cs typeface="Courier New" panose="02070309020205020404" pitchFamily="49" charset="0"/>
            </a:endParaRPr>
          </a:p>
          <a:p>
            <a:pPr rtl="0">
              <a:spcBef>
                <a:spcPts val="0"/>
              </a:spcBef>
              <a:spcAft>
                <a:spcPts val="0"/>
              </a:spcAft>
            </a:pPr>
            <a:r>
              <a:rPr lang="en-GB" sz="500" i="0" u="none" strike="noStrike" dirty="0">
                <a:solidFill>
                  <a:srgbClr val="000000"/>
                </a:solidFill>
                <a:latin typeface="Courier New" panose="02070309020205020404" pitchFamily="49" charset="0"/>
                <a:cs typeface="Courier New" panose="02070309020205020404" pitchFamily="49" charset="0"/>
              </a:rPr>
              <a:t>     </a:t>
            </a:r>
            <a:endParaRPr lang="en-GB" sz="500" b="0" i="0" u="none" strike="noStrike" dirty="0">
              <a:solidFill>
                <a:srgbClr val="000000"/>
              </a:solidFill>
              <a:effectLst/>
              <a:latin typeface="Courier New" panose="02070309020205020404" pitchFamily="49" charset="0"/>
              <a:cs typeface="Courier New" panose="02070309020205020404" pitchFamily="49" charset="0"/>
            </a:endParaRPr>
          </a:p>
        </p:txBody>
      </p:sp>
      <p:sp>
        <p:nvSpPr>
          <p:cNvPr id="19" name="TextBox 18">
            <a:extLst>
              <a:ext uri="{FF2B5EF4-FFF2-40B4-BE49-F238E27FC236}">
                <a16:creationId xmlns:a16="http://schemas.microsoft.com/office/drawing/2014/main" id="{471F51AC-7018-537C-494C-1DE0F0C28554}"/>
              </a:ext>
            </a:extLst>
          </p:cNvPr>
          <p:cNvSpPr txBox="1"/>
          <p:nvPr/>
        </p:nvSpPr>
        <p:spPr>
          <a:xfrm>
            <a:off x="7553162" y="2085574"/>
            <a:ext cx="2012055" cy="3247043"/>
          </a:xfrm>
          <a:prstGeom prst="rect">
            <a:avLst/>
          </a:prstGeom>
          <a:noFill/>
        </p:spPr>
        <p:txBody>
          <a:bodyPr wrap="square">
            <a:spAutoFit/>
          </a:bodyPr>
          <a:lstStyle/>
          <a:p>
            <a:r>
              <a:rPr lang="en-GB" sz="500" b="1" u="sng"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Practical 5: Planar Camera Calibration</a:t>
            </a:r>
            <a:endPar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only purpose of this practical is to discover your robot’s ground plane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homography</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Done with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segmenation</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find the location of red blobs in the image space, and then compare this to the known locations on the ground plane so we can least squares solve for the H </a:t>
            </a:r>
            <a:r>
              <a:rPr lang="en-GB" sz="500" kern="500" spc="-44"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homography</a:t>
            </a:r>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matrix. Discover correspondences: don’t need to worry about this – this is more of a computer vision problem.</a:t>
            </a:r>
          </a:p>
          <a:p>
            <a:r>
              <a:rPr lang="en-GB" sz="500" kern="500" spc="-44"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Solving the linear system:</a:t>
            </a:r>
          </a:p>
          <a:p>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Form and solve linear system </a:t>
            </a:r>
          </a:p>
          <a:p>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 = </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np.array</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([[x1, y1, 1, 0, 0, 0, -u1 * x1, -u1 * y1],</a:t>
            </a:r>
          </a:p>
          <a:p>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[0, 0, 0, x1, y1, 1, -v1 * x1, -v1 * y1],</a:t>
            </a:r>
          </a:p>
          <a:p>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[x2, y2, 1, 0, 0, 0, -u2 * x2, -u2 * y2],</a:t>
            </a:r>
          </a:p>
          <a:p>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[0, 0, 0, x2, y2, 1, -v2 * x2, -v2 * y2],</a:t>
            </a:r>
          </a:p>
          <a:p>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[x3, y3, 1, 0, 0, 0, -u3 * x3, -u3 * y3],</a:t>
            </a:r>
          </a:p>
          <a:p>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[0, 0, 0, x3, y3, 1, -v3 * x3, -v3 * y3],</a:t>
            </a:r>
          </a:p>
          <a:p>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[x4, y4, 1, 0, 0, 0, -u4 * x4, -u4 * y4],</a:t>
            </a:r>
          </a:p>
          <a:p>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[0, 0, 0, x4, y4, 1, -v4 * x4, -v4 * y4]]) </a:t>
            </a:r>
          </a:p>
          <a:p>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b = </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np.array</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([u1, v1, u2, v2, u3, v3, u4, v4])</a:t>
            </a:r>
          </a:p>
          <a:p>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R, residuals, RANK, sing = </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np.linalg.lstsq</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 b, </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rcond</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=None)</a:t>
            </a:r>
          </a:p>
          <a:p>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Build </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homography</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matrix</a:t>
            </a:r>
          </a:p>
          <a:p>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H = </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np.array</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([[R[0], R[1], R[2]],</a:t>
            </a:r>
          </a:p>
          <a:p>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[R[3], R[4], R[5]],</a:t>
            </a:r>
          </a:p>
          <a:p>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[R[6], R[7], 1]])</a:t>
            </a:r>
          </a:p>
          <a:p>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print (H)</a:t>
            </a:r>
          </a:p>
          <a:p>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HInv</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np.linalg.inv</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(H)</a:t>
            </a:r>
          </a:p>
          <a:p>
            <a:endPar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endParaRPr>
          </a:p>
          <a:p>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def </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HtransformXYtoUV</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(H, </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xin</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yin):</a:t>
            </a:r>
          </a:p>
          <a:p>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xvec</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np.array</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xin</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yin, 1])</a:t>
            </a:r>
          </a:p>
          <a:p>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uvec</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H.dot(</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xvec</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
            </a:r>
          </a:p>
          <a:p>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uout</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uvec</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[0]/</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uvec</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[2]</a:t>
            </a:r>
          </a:p>
          <a:p>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vout</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uvec</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[1]/</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uvec</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[2]</a:t>
            </a:r>
          </a:p>
          <a:p>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return(</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uout</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vout</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
            </a:r>
          </a:p>
          <a:p>
            <a:endPar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endParaRPr>
          </a:p>
          <a:p>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def </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HtransformUVtoXY</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HInv</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uin</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vin):</a:t>
            </a:r>
          </a:p>
          <a:p>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uvec</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np.array</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uin</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vin, 1])</a:t>
            </a:r>
          </a:p>
          <a:p>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xvec</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HInv.dot(</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uvec</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
            </a:r>
          </a:p>
          <a:p>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xout</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xvec</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[0]/</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xvec</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[2]</a:t>
            </a:r>
          </a:p>
          <a:p>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yout</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xvec</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[1]/</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xvec</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[2]</a:t>
            </a:r>
          </a:p>
          <a:p>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return(</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xout</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500" kern="500" spc="-44"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yout</a:t>
            </a:r>
            <a:r>
              <a:rPr lang="en-GB" sz="500" kern="500" spc="-44"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
            </a:r>
          </a:p>
        </p:txBody>
      </p:sp>
    </p:spTree>
    <p:extLst>
      <p:ext uri="{BB962C8B-B14F-4D97-AF65-F5344CB8AC3E}">
        <p14:creationId xmlns:p14="http://schemas.microsoft.com/office/powerpoint/2010/main" val="36441978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936</TotalTime>
  <Words>9991</Words>
  <Application>Microsoft Office PowerPoint</Application>
  <PresentationFormat>Custom</PresentationFormat>
  <Paragraphs>711</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Aptos</vt:lpstr>
      <vt:lpstr>Aptos Display</vt:lpstr>
      <vt:lpstr>Arial</vt:lpstr>
      <vt:lpstr>Cambria Math</vt:lpstr>
      <vt:lpstr>Courier New</vt:lpstr>
      <vt:lpstr>Verdana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Gupta, Robin</dc:creator>
  <cp:lastModifiedBy>Gupta, Robin</cp:lastModifiedBy>
  <cp:revision>13</cp:revision>
  <dcterms:created xsi:type="dcterms:W3CDTF">2024-02-26T20:20:39Z</dcterms:created>
  <dcterms:modified xsi:type="dcterms:W3CDTF">2024-02-28T15:06:03Z</dcterms:modified>
</cp:coreProperties>
</file>