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5"/>
  </p:notesMasterIdLst>
  <p:sldIdLst>
    <p:sldId id="263" r:id="rId5"/>
    <p:sldId id="258" r:id="rId6"/>
    <p:sldId id="259" r:id="rId7"/>
    <p:sldId id="267" r:id="rId8"/>
    <p:sldId id="268" r:id="rId9"/>
    <p:sldId id="269" r:id="rId10"/>
    <p:sldId id="289" r:id="rId11"/>
    <p:sldId id="304" r:id="rId12"/>
    <p:sldId id="305" r:id="rId13"/>
    <p:sldId id="306" r:id="rId14"/>
    <p:sldId id="270" r:id="rId15"/>
    <p:sldId id="271" r:id="rId16"/>
    <p:sldId id="272" r:id="rId17"/>
    <p:sldId id="273" r:id="rId18"/>
    <p:sldId id="274" r:id="rId19"/>
    <p:sldId id="278" r:id="rId20"/>
    <p:sldId id="276" r:id="rId21"/>
    <p:sldId id="277" r:id="rId22"/>
    <p:sldId id="280" r:id="rId23"/>
    <p:sldId id="281" r:id="rId24"/>
    <p:sldId id="275" r:id="rId25"/>
    <p:sldId id="282" r:id="rId26"/>
    <p:sldId id="283" r:id="rId27"/>
    <p:sldId id="284" r:id="rId28"/>
    <p:sldId id="285" r:id="rId29"/>
    <p:sldId id="286" r:id="rId30"/>
    <p:sldId id="287" r:id="rId31"/>
    <p:sldId id="279" r:id="rId32"/>
    <p:sldId id="288" r:id="rId33"/>
    <p:sldId id="300" r:id="rId34"/>
    <p:sldId id="301" r:id="rId35"/>
    <p:sldId id="302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6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4BDCA-733E-4DE6-B482-2F6A58969A39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B8F20-DEEC-4701-BA32-0B0CF1D64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6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7319-B3A5-8841-AD27-69F1B6094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E4BF7-630A-3046-AD78-FF82CF1C7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0B26C-A66B-FB4D-82BE-C737048E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5E0B-EA9D-45FA-A8C7-BEBDA22A96E5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1A9A6-6DC0-B346-A74B-6B9498B9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15B0B-8BF2-3D49-A35B-7D3B9CD3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5495-7D22-A548-AF23-C8C6CF8C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4BD63-9D5C-EC45-938A-FDE64308A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CE79D-7869-A04C-8ADB-E287BFAB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BF1-11C5-467E-A15A-7D4B257684A8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5DF1-F82D-5241-8BB2-F003F00E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35A03-25F6-CC4E-B657-5C45BCEF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5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EC961-F6DD-3647-AFE3-C2BB45D0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CFCAE-E5B3-444D-ACA2-7E7805153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534A9-52AD-4943-98D0-70315E49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905C-2CE9-4116-B50B-CE3C58060DEC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E3DD-9278-CA4C-80AA-EBF3BA4B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A3BBA-698E-2741-AD92-2CADC1A5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6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953E-9EDC-F24A-8CBC-C06628E9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42BD-CC2D-4B41-A0BA-5FCA1122B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55B1-424B-2B4C-81C1-7E50E3D2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E0DB-D325-4E12-B1F5-AE7F3DAF3076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6FD9C-5208-7540-97A5-EBBDD86F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08902-51D0-D04E-8C8B-183F898E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0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F294-196B-5046-8705-CAF6D3DF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89CEB-ABDF-4A4F-A38D-D7C854015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EFA6-000D-6A4E-8614-38743C5E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30A6-B179-44AF-83A0-63E4B0D4DB4C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4E7A-B951-3044-A629-54A26A38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B0E98-FA98-6A4F-99E8-FB624F98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6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49FE-E45C-1148-925A-2DF8FBDC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C9F6-0A82-7A4D-8584-55F8E82C2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1E2D7-053B-E446-BED8-062B2A67A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A10F-7811-054A-99F3-BDFCB593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F717-0EF2-4AEB-81F3-A8202E26D5C2}" type="datetime1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49452-86F2-D04D-A37E-623EC11D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B5B0D-C051-6B4E-A3B2-4B61B94D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8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0B32-427F-894C-893E-F91E88CE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39993-487B-674F-BC31-A44120FFB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1DFC0-7010-E84C-965E-B8BF86073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733DD-9A96-6845-9ECE-8CFAF5AD4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B6A3D-4CFE-1A40-91D4-C5F3B4BD5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96B4C-24A0-C348-BAEE-E521FB89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DCB4-9DF5-4869-BFDE-1F411699EFC6}" type="datetime1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DA1F3-5B3E-7F49-A0C7-D519E999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DF2C7-71C0-884E-ACE3-8B43854F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A424-5565-0C4F-9149-41BBA3B3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C151F-3882-6247-A869-24F0D3B1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8E0B-1923-4D1B-A7A1-E46480629F25}" type="datetime1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AA007-EC15-9E44-97FC-F6973FF6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CE6F1-1F3C-7947-8D16-C1F5F02B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6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1C1-6B64-1649-B13A-1AAE2E28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3903-A9AC-4EC7-86FA-5B4925CE44F3}" type="datetime1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E42A3-F875-A641-913A-8BE25AE1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F735-0B10-7B4B-8BCF-842B4CFD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2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E341-306A-4344-99C0-DA4868A8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50223-ADFB-C34F-99CD-132D8D7B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7BF7D-46C1-9C41-A79E-A87515A4E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A8019-7763-DB48-8E36-DFE18271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6183-2370-4019-A8C5-977E6BCF56DB}" type="datetime1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C630B-2B45-FC41-AB59-638D39F1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D08F9-D99E-E141-8A24-33D415B1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6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CEA8-D963-4244-BE59-6D15D0EC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93C8A-941D-9740-8411-9A081845E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252C0-A915-394E-8512-BCDD685BA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CE168-F813-F04D-90C0-48957831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CFCA-09E1-4C49-9330-CE83033C90CE}" type="datetime1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2DA07-8331-F546-8E5D-E2221D97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DA089-20B5-534C-82F6-725A10FC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4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C207C-8AE4-8A47-A86F-00320E95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3F33B-FEC9-3144-8685-CE96F600C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CE7B-DC21-0F4D-8F97-67D0FBB9F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2D442-3E56-44BE-B37C-50F7CB93642C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064A4-9844-3145-A8E6-0CF98C43C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BE5FE-5C7F-7644-BDD2-A302D0432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751EA2-5DA3-3948-B192-C25EBB6BBA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6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49F936-EF21-A342-8435-73ACB27FC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4CB4F7-5A41-194C-A76A-BDD7DEC9EA7D}"/>
              </a:ext>
            </a:extLst>
          </p:cNvPr>
          <p:cNvSpPr/>
          <p:nvPr/>
        </p:nvSpPr>
        <p:spPr>
          <a:xfrm>
            <a:off x="0" y="5870138"/>
            <a:ext cx="12192000" cy="987862"/>
          </a:xfrm>
          <a:prstGeom prst="rect">
            <a:avLst/>
          </a:prstGeom>
          <a:solidFill>
            <a:srgbClr val="006B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8CE86-7B66-654E-94A1-5A6E0F216530}"/>
              </a:ext>
            </a:extLst>
          </p:cNvPr>
          <p:cNvSpPr txBox="1"/>
          <p:nvPr/>
        </p:nvSpPr>
        <p:spPr>
          <a:xfrm>
            <a:off x="469339" y="460267"/>
            <a:ext cx="10770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6B4C"/>
                </a:solidFill>
                <a:latin typeface="Zilla Slab Medium" pitchFamily="2" charset="77"/>
                <a:ea typeface="Zilla Slab Medium" pitchFamily="2" charset="77"/>
              </a:rPr>
              <a:t>Formalized Generalization Bounds for Perceptron-Like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BD30CA-562E-0349-9D45-835093F52D07}"/>
              </a:ext>
            </a:extLst>
          </p:cNvPr>
          <p:cNvSpPr txBox="1"/>
          <p:nvPr/>
        </p:nvSpPr>
        <p:spPr>
          <a:xfrm>
            <a:off x="6584848" y="6102459"/>
            <a:ext cx="5253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F1318B-EC24-8240-A1F8-E3D4E00C6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14" y="6014541"/>
            <a:ext cx="2465653" cy="6676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B6FAB9-BEC4-4D8D-A138-4BF661DD56AB}"/>
              </a:ext>
            </a:extLst>
          </p:cNvPr>
          <p:cNvSpPr txBox="1"/>
          <p:nvPr/>
        </p:nvSpPr>
        <p:spPr>
          <a:xfrm>
            <a:off x="3157054" y="2645648"/>
            <a:ext cx="53950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Thesis Defense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10 July 2020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Robin Kelby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Adviser: Dr. Gordon Stewart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35A74-2C40-4087-A9C3-8267C8A2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34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31A60B-FB1D-4C9D-83F9-7DCDB4B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0B84BE-42A8-4387-A72D-F141820A0E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96" r="26961" b="12165"/>
          <a:stretch/>
        </p:blipFill>
        <p:spPr>
          <a:xfrm>
            <a:off x="1692880" y="2288864"/>
            <a:ext cx="8623495" cy="450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6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Perceptron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7" y="2588938"/>
            <a:ext cx="706813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Perceptron History and Characteristics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Initially published in 1957 by Frank Rosenblatt [Ros57]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One of the earliest methods for computers to learn to classify data into discrete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Highly influential in the early growth and development of Artificial Intelligence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Guaranteed to converge to a solution on linearly separable datasets. Proven on paper in 1961 [Pap61] and 1962 [Blo62] and verified by machine in 2017 [MGS17]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Two main calculations in the Perceptron algorithm: Prediction and Update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DD63EE-B1F3-4463-8D85-66C0E86D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CEEA0C-8ECF-4F74-9055-EA6FE09F2072}"/>
              </a:ext>
            </a:extLst>
          </p:cNvPr>
          <p:cNvCxnSpPr/>
          <p:nvPr/>
        </p:nvCxnSpPr>
        <p:spPr>
          <a:xfrm>
            <a:off x="8496886" y="4994031"/>
            <a:ext cx="2856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4F2685-2AFC-4D5D-9142-C2ADFE39DFEF}"/>
              </a:ext>
            </a:extLst>
          </p:cNvPr>
          <p:cNvCxnSpPr>
            <a:cxnSpLocks/>
          </p:cNvCxnSpPr>
          <p:nvPr/>
        </p:nvCxnSpPr>
        <p:spPr>
          <a:xfrm flipV="1">
            <a:off x="8496886" y="2363045"/>
            <a:ext cx="0" cy="2645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937BD0C3-B4F2-404F-8A23-61034FA28753}"/>
              </a:ext>
            </a:extLst>
          </p:cNvPr>
          <p:cNvSpPr/>
          <p:nvPr/>
        </p:nvSpPr>
        <p:spPr>
          <a:xfrm>
            <a:off x="8610600" y="3332588"/>
            <a:ext cx="291894" cy="241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62D4B098-6D00-4C62-8F60-8CAB5D8D9C27}"/>
              </a:ext>
            </a:extLst>
          </p:cNvPr>
          <p:cNvSpPr/>
          <p:nvPr/>
        </p:nvSpPr>
        <p:spPr>
          <a:xfrm>
            <a:off x="8693257" y="2731100"/>
            <a:ext cx="182875" cy="20263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01B73B8E-23C4-4429-A71B-38FFA3265823}"/>
              </a:ext>
            </a:extLst>
          </p:cNvPr>
          <p:cNvSpPr/>
          <p:nvPr/>
        </p:nvSpPr>
        <p:spPr>
          <a:xfrm>
            <a:off x="9055790" y="3424184"/>
            <a:ext cx="291894" cy="241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4D47B1B4-92E3-4D02-9B9B-AA8C7AA3D38E}"/>
              </a:ext>
            </a:extLst>
          </p:cNvPr>
          <p:cNvSpPr/>
          <p:nvPr/>
        </p:nvSpPr>
        <p:spPr>
          <a:xfrm>
            <a:off x="8818398" y="3927718"/>
            <a:ext cx="291894" cy="241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AEEC2E8A-A847-484A-A580-A87B7F8A11E3}"/>
              </a:ext>
            </a:extLst>
          </p:cNvPr>
          <p:cNvSpPr/>
          <p:nvPr/>
        </p:nvSpPr>
        <p:spPr>
          <a:xfrm>
            <a:off x="9138141" y="4305880"/>
            <a:ext cx="291894" cy="241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DB89E947-7419-41B5-86C4-F221F8A678B6}"/>
              </a:ext>
            </a:extLst>
          </p:cNvPr>
          <p:cNvSpPr/>
          <p:nvPr/>
        </p:nvSpPr>
        <p:spPr>
          <a:xfrm>
            <a:off x="10758270" y="3968801"/>
            <a:ext cx="291894" cy="241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ACEAC47E-EB69-4D9F-8465-FF4C4934288F}"/>
              </a:ext>
            </a:extLst>
          </p:cNvPr>
          <p:cNvSpPr/>
          <p:nvPr/>
        </p:nvSpPr>
        <p:spPr>
          <a:xfrm>
            <a:off x="9554605" y="3964539"/>
            <a:ext cx="291894" cy="241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2C9BF719-60C9-43AD-98F7-309C7B151678}"/>
              </a:ext>
            </a:extLst>
          </p:cNvPr>
          <p:cNvSpPr/>
          <p:nvPr/>
        </p:nvSpPr>
        <p:spPr>
          <a:xfrm>
            <a:off x="10120545" y="3862375"/>
            <a:ext cx="291894" cy="241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3E535C94-2647-4ED7-8DC2-C163F565FD51}"/>
              </a:ext>
            </a:extLst>
          </p:cNvPr>
          <p:cNvSpPr/>
          <p:nvPr/>
        </p:nvSpPr>
        <p:spPr>
          <a:xfrm>
            <a:off x="10643973" y="4526751"/>
            <a:ext cx="291894" cy="241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7D656C35-C5FD-4316-8800-44DE96C7ECC8}"/>
              </a:ext>
            </a:extLst>
          </p:cNvPr>
          <p:cNvSpPr/>
          <p:nvPr/>
        </p:nvSpPr>
        <p:spPr>
          <a:xfrm>
            <a:off x="10014454" y="4279444"/>
            <a:ext cx="291894" cy="241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132837AA-D8F0-4C36-BE38-79BF4F636F23}"/>
              </a:ext>
            </a:extLst>
          </p:cNvPr>
          <p:cNvSpPr/>
          <p:nvPr/>
        </p:nvSpPr>
        <p:spPr>
          <a:xfrm>
            <a:off x="9545247" y="3559961"/>
            <a:ext cx="291894" cy="2410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27658763-64DF-451E-8573-259D87F94128}"/>
              </a:ext>
            </a:extLst>
          </p:cNvPr>
          <p:cNvSpPr/>
          <p:nvPr/>
        </p:nvSpPr>
        <p:spPr>
          <a:xfrm>
            <a:off x="9408068" y="3037716"/>
            <a:ext cx="182875" cy="20263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9810BCC5-8968-4C46-829B-30CC9FA93BC0}"/>
              </a:ext>
            </a:extLst>
          </p:cNvPr>
          <p:cNvSpPr/>
          <p:nvPr/>
        </p:nvSpPr>
        <p:spPr>
          <a:xfrm>
            <a:off x="9396924" y="2641680"/>
            <a:ext cx="182875" cy="20263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C141EF3A-5983-4A86-83ED-0026C99BACED}"/>
              </a:ext>
            </a:extLst>
          </p:cNvPr>
          <p:cNvSpPr/>
          <p:nvPr/>
        </p:nvSpPr>
        <p:spPr>
          <a:xfrm>
            <a:off x="9869666" y="3155129"/>
            <a:ext cx="182875" cy="20263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F764CF4-108D-4BC9-A241-785AD81E2258}"/>
              </a:ext>
            </a:extLst>
          </p:cNvPr>
          <p:cNvSpPr/>
          <p:nvPr/>
        </p:nvSpPr>
        <p:spPr>
          <a:xfrm>
            <a:off x="9837141" y="2732148"/>
            <a:ext cx="182875" cy="20263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FDC2BF06-F4B0-4369-A63A-DEE185D7C2D3}"/>
              </a:ext>
            </a:extLst>
          </p:cNvPr>
          <p:cNvSpPr/>
          <p:nvPr/>
        </p:nvSpPr>
        <p:spPr>
          <a:xfrm>
            <a:off x="10412439" y="3000400"/>
            <a:ext cx="182875" cy="20263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F4789485-62A9-416E-9817-991002340EC1}"/>
              </a:ext>
            </a:extLst>
          </p:cNvPr>
          <p:cNvSpPr/>
          <p:nvPr/>
        </p:nvSpPr>
        <p:spPr>
          <a:xfrm>
            <a:off x="10698483" y="3453104"/>
            <a:ext cx="182875" cy="20263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D54D2E74-8D33-4301-85E4-A260224E1374}"/>
              </a:ext>
            </a:extLst>
          </p:cNvPr>
          <p:cNvSpPr/>
          <p:nvPr/>
        </p:nvSpPr>
        <p:spPr>
          <a:xfrm>
            <a:off x="10881358" y="2685313"/>
            <a:ext cx="182875" cy="20263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4972EB2E-56CA-4276-8C9B-227DC9F192CF}"/>
              </a:ext>
            </a:extLst>
          </p:cNvPr>
          <p:cNvSpPr/>
          <p:nvPr/>
        </p:nvSpPr>
        <p:spPr>
          <a:xfrm>
            <a:off x="9070443" y="2924200"/>
            <a:ext cx="182875" cy="20263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FED1485F-45E1-43CF-B723-E18507C5C720}"/>
              </a:ext>
            </a:extLst>
          </p:cNvPr>
          <p:cNvSpPr/>
          <p:nvPr/>
        </p:nvSpPr>
        <p:spPr>
          <a:xfrm>
            <a:off x="11077434" y="3464912"/>
            <a:ext cx="182875" cy="20263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04DFBA-0861-4245-9647-A4713CEADB2B}"/>
              </a:ext>
            </a:extLst>
          </p:cNvPr>
          <p:cNvCxnSpPr/>
          <p:nvPr/>
        </p:nvCxnSpPr>
        <p:spPr>
          <a:xfrm>
            <a:off x="8586572" y="3101717"/>
            <a:ext cx="2627137" cy="762000"/>
          </a:xfrm>
          <a:prstGeom prst="line">
            <a:avLst/>
          </a:prstGeom>
          <a:ln w="76200" cap="flat" cmpd="sng" algn="ctr">
            <a:solidFill>
              <a:srgbClr val="7030A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4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Perceptron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993561-36FF-44BA-A060-6140A37F8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87" y="2649784"/>
            <a:ext cx="7050629" cy="3410773"/>
          </a:xfrm>
          <a:prstGeom prst="rect">
            <a:avLst/>
          </a:prstGeom>
          <a:ln w="38100">
            <a:solidFill>
              <a:srgbClr val="006B4C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F9CE28-E10A-49CE-80B1-AD3D44E01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940" y="4264785"/>
            <a:ext cx="5963573" cy="1795772"/>
          </a:xfrm>
          <a:prstGeom prst="rect">
            <a:avLst/>
          </a:prstGeom>
          <a:ln w="38100">
            <a:solidFill>
              <a:srgbClr val="006B4C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9CB5E-F3D9-4995-B2C5-9F124734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0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Perceptron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7" y="2588938"/>
            <a:ext cx="603795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Perceptron Limitations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Cannot classify data that is not linearly separable with 100%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As outlined by Minsky and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Papert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the Perceptron cannot perfectly classify the exclusive-OR function [MP69]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Limitations led to a decline in Perceptron and neural network research in the 1970’s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33D698-D887-4D2F-A96E-39CACBC1A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267" y="2588938"/>
            <a:ext cx="2909770" cy="276945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87582-E686-4962-88EC-7A6A915B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36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Kernel Perceptron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6" y="2588938"/>
            <a:ext cx="100617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Kernel Perceptron History and Characteristics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Refinement of the Perceptron introduced by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Aizerman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Braverman, and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Rozoner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[ABR64]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The kernel trick, a method for using </a:t>
            </a: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kernel functions, expands classification</a:t>
            </a: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to non-linearly separable data</a:t>
            </a:r>
          </a:p>
        </p:txBody>
      </p:sp>
      <p:pic>
        <p:nvPicPr>
          <p:cNvPr id="6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6C48111-6584-4937-863F-753D1071F7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97" t="39344" r="9259" b="11475"/>
          <a:stretch/>
        </p:blipFill>
        <p:spPr>
          <a:xfrm>
            <a:off x="7149377" y="3552456"/>
            <a:ext cx="3326799" cy="288355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D84AE1-3304-43F8-9EA8-7EC7894B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Kernel Perceptron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6" y="2588938"/>
            <a:ext cx="971286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Kernel Perceptron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Type of training examples: arrays of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 32-bit floating point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Type of labels: Boolean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Type of Parameters: The training set, which contains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 training examples, paired with a float array of size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Kernel Function for prediction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62E76E-AD75-47B4-98A2-D6DC3D93C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940" y="4518844"/>
            <a:ext cx="6037216" cy="2157088"/>
          </a:xfrm>
          <a:prstGeom prst="rect">
            <a:avLst/>
          </a:prstGeom>
          <a:ln w="38100">
            <a:solidFill>
              <a:srgbClr val="006B4C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9D2DF-43B2-4695-B208-90EC6395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1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Kernel Perceptron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6" y="2588938"/>
            <a:ext cx="93829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Kernel Perceptron Limitations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Impractical in applications where memory is at a premium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Size of the parameters depends on the number of training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Not guaranteed to converge to a solution or terminate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95BDA6-8222-4A05-89FA-E03CDEA9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4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Budget Kernel Perceptron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6" y="2588938"/>
            <a:ext cx="1011558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Budget Kernel Perceptron Motivation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Use a fixed budget of training examples during training to reduce the size of the support set in the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Must determine how the support set should be chosen and maintained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Random removal [CCBG07]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Decrease the impact of older support vectors over time so the oldest support vector has least impact and can be “forgotten” [DSSS07]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Store both a support set and a condensed projection onto the support set [OKC09]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Removing important examples reduces accuracy of the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DFD8F-6286-46F0-AA1D-F246F9BC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73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5" y="1655159"/>
            <a:ext cx="947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Description Kernel Perceptron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7" y="2588938"/>
            <a:ext cx="1013685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Description Kernel Perceptron Motivation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Limit the Kernel Perceptron to a fixed number of mistakes, bounded by some value 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Called Description because the model records every misclassification made during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Only misclassified training examples become part of the support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Hybrid Budget/Description Kernel Perceptron described by [CKS03] which removes redundant support vectors with each newly misclassified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D1F66-17AB-464A-A60A-E9621ABC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 Outline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7" y="2588938"/>
            <a:ext cx="819355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Main Contributions: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Implementations in Coq of three Kernel Perceptron Variants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Generalization proofs in Coq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CCF350-8397-47B6-B68E-53A3B2A7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6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CC3414-D79E-6848-B6F4-C4F7D4510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Outline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6" y="2588938"/>
            <a:ext cx="982700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Motivation for Software Verification in Machine Learning: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MLCert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Perceptron and Kernel Perceptron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Kernel Perceptron Variants: Budget and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Implementations of three Kernel Perceptron variants in Coq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Generalization Proofs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Experimental Results: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Generalization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Runtime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Budget Kernel Perceptron in Python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858978-FDAA-4875-A8DD-9B674F54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00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</a:t>
            </a:r>
            <a:r>
              <a:rPr lang="en-US" sz="4000" b="1" dirty="0" err="1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MLCert</a:t>
            </a:r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 Workflow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BCB4DF-3DC6-488A-8B0A-F6731D010511}"/>
              </a:ext>
            </a:extLst>
          </p:cNvPr>
          <p:cNvSpPr/>
          <p:nvPr/>
        </p:nvSpPr>
        <p:spPr>
          <a:xfrm>
            <a:off x="675249" y="2700997"/>
            <a:ext cx="1716259" cy="1012874"/>
          </a:xfrm>
          <a:prstGeom prst="roundRect">
            <a:avLst/>
          </a:prstGeom>
          <a:solidFill>
            <a:srgbClr val="006B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 (Coq)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C548D5-CE2A-428A-BD8B-145F04ECDA23}"/>
              </a:ext>
            </a:extLst>
          </p:cNvPr>
          <p:cNvSpPr/>
          <p:nvPr/>
        </p:nvSpPr>
        <p:spPr>
          <a:xfrm>
            <a:off x="675248" y="4479165"/>
            <a:ext cx="1716259" cy="1012874"/>
          </a:xfrm>
          <a:prstGeom prst="roundRect">
            <a:avLst/>
          </a:prstGeom>
          <a:solidFill>
            <a:srgbClr val="006B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Algorithm (Coq)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947C26-1FEE-4219-8AAF-92E998736CFE}"/>
              </a:ext>
            </a:extLst>
          </p:cNvPr>
          <p:cNvSpPr/>
          <p:nvPr/>
        </p:nvSpPr>
        <p:spPr>
          <a:xfrm>
            <a:off x="3574801" y="5149226"/>
            <a:ext cx="1716259" cy="1012874"/>
          </a:xfrm>
          <a:prstGeom prst="roundRect">
            <a:avLst/>
          </a:prstGeom>
          <a:solidFill>
            <a:srgbClr val="006B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 Directives (Coq)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555197-A729-4773-A6D5-D31C52A6AE66}"/>
              </a:ext>
            </a:extLst>
          </p:cNvPr>
          <p:cNvSpPr/>
          <p:nvPr/>
        </p:nvSpPr>
        <p:spPr>
          <a:xfrm>
            <a:off x="3574801" y="3689895"/>
            <a:ext cx="1716259" cy="1012874"/>
          </a:xfrm>
          <a:prstGeom prst="roundRect">
            <a:avLst/>
          </a:prstGeom>
          <a:solidFill>
            <a:srgbClr val="006B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 Proofs </a:t>
            </a:r>
            <a:br>
              <a:rPr lang="en-US" dirty="0"/>
            </a:br>
            <a:r>
              <a:rPr lang="en-US" dirty="0"/>
              <a:t>(Coq)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D64EAD-F1EF-44AD-AF95-4EDD808A32C9}"/>
              </a:ext>
            </a:extLst>
          </p:cNvPr>
          <p:cNvSpPr/>
          <p:nvPr/>
        </p:nvSpPr>
        <p:spPr>
          <a:xfrm>
            <a:off x="6474354" y="5149226"/>
            <a:ext cx="1547446" cy="1012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Haskell Module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5A683EC-5FC3-4B80-9303-41A3291CA94E}"/>
              </a:ext>
            </a:extLst>
          </p:cNvPr>
          <p:cNvSpPr/>
          <p:nvPr/>
        </p:nvSpPr>
        <p:spPr>
          <a:xfrm>
            <a:off x="9205094" y="5149225"/>
            <a:ext cx="1885071" cy="10128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Unverified Haskell Driver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1F51902-4EF4-41D4-8B39-514D7F9F9C29}"/>
              </a:ext>
            </a:extLst>
          </p:cNvPr>
          <p:cNvSpPr/>
          <p:nvPr/>
        </p:nvSpPr>
        <p:spPr>
          <a:xfrm>
            <a:off x="1392711" y="3840480"/>
            <a:ext cx="323547" cy="520505"/>
          </a:xfrm>
          <a:prstGeom prst="downArrow">
            <a:avLst/>
          </a:prstGeom>
          <a:solidFill>
            <a:schemeClr val="tx1"/>
          </a:solidFill>
          <a:ln>
            <a:solidFill>
              <a:srgbClr val="006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5581111-078B-489A-BEA7-AC6AA2775CBA}"/>
              </a:ext>
            </a:extLst>
          </p:cNvPr>
          <p:cNvSpPr/>
          <p:nvPr/>
        </p:nvSpPr>
        <p:spPr>
          <a:xfrm rot="16200000">
            <a:off x="8341390" y="5396925"/>
            <a:ext cx="323547" cy="520505"/>
          </a:xfrm>
          <a:prstGeom prst="downArrow">
            <a:avLst/>
          </a:prstGeom>
          <a:solidFill>
            <a:schemeClr val="tx1"/>
          </a:solidFill>
          <a:ln>
            <a:solidFill>
              <a:srgbClr val="006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AE8FE39-441D-4194-A6DA-87F44F0867FE}"/>
              </a:ext>
            </a:extLst>
          </p:cNvPr>
          <p:cNvSpPr/>
          <p:nvPr/>
        </p:nvSpPr>
        <p:spPr>
          <a:xfrm rot="16200000">
            <a:off x="5721072" y="5395410"/>
            <a:ext cx="323547" cy="520505"/>
          </a:xfrm>
          <a:prstGeom prst="downArrow">
            <a:avLst/>
          </a:prstGeom>
          <a:solidFill>
            <a:schemeClr val="tx1"/>
          </a:solidFill>
          <a:ln>
            <a:solidFill>
              <a:srgbClr val="006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F52BF3F-AA4B-4234-9515-FB23801636A6}"/>
              </a:ext>
            </a:extLst>
          </p:cNvPr>
          <p:cNvSpPr/>
          <p:nvPr/>
        </p:nvSpPr>
        <p:spPr>
          <a:xfrm rot="17838717">
            <a:off x="2675942" y="5231786"/>
            <a:ext cx="323547" cy="520505"/>
          </a:xfrm>
          <a:prstGeom prst="downArrow">
            <a:avLst/>
          </a:prstGeom>
          <a:solidFill>
            <a:schemeClr val="tx1"/>
          </a:solidFill>
          <a:ln>
            <a:solidFill>
              <a:srgbClr val="006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3E8C2DE-056A-4666-90E4-6674074A409E}"/>
              </a:ext>
            </a:extLst>
          </p:cNvPr>
          <p:cNvSpPr/>
          <p:nvPr/>
        </p:nvSpPr>
        <p:spPr>
          <a:xfrm rot="14771174">
            <a:off x="2702796" y="4189161"/>
            <a:ext cx="323547" cy="520505"/>
          </a:xfrm>
          <a:prstGeom prst="downArrow">
            <a:avLst/>
          </a:prstGeom>
          <a:solidFill>
            <a:schemeClr val="tx1"/>
          </a:solidFill>
          <a:ln>
            <a:solidFill>
              <a:srgbClr val="006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8635E-AF4C-4804-9ADE-180D2CB53BD9}"/>
              </a:ext>
            </a:extLst>
          </p:cNvPr>
          <p:cNvSpPr txBox="1"/>
          <p:nvPr/>
        </p:nvSpPr>
        <p:spPr>
          <a:xfrm>
            <a:off x="5622593" y="2455485"/>
            <a:ext cx="60817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Each algorithm is implemented using 4 Coq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The Coq algorithms must be extracted to Haskell to be run 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The extracted Haskell modules are run by unverified driver programs which create or read in datasets for training and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F8EB2-ECDB-4372-A15C-80DBFF73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64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5" y="1655159"/>
            <a:ext cx="10261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Kernel Perceptron Coq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92BA79-EBEC-414E-A43A-961C55C0A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53" y="2363046"/>
            <a:ext cx="5596887" cy="4212090"/>
          </a:xfrm>
          <a:prstGeom prst="rect">
            <a:avLst/>
          </a:prstGeom>
          <a:ln w="38100">
            <a:solidFill>
              <a:srgbClr val="006B4C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B9FFD4-2666-4933-86CD-597CFF9CF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932" y="2894157"/>
            <a:ext cx="5638106" cy="3201597"/>
          </a:xfrm>
          <a:prstGeom prst="rect">
            <a:avLst/>
          </a:prstGeom>
          <a:ln w="38100">
            <a:solidFill>
              <a:srgbClr val="006B4C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60D38-08D9-47F9-A7B5-183BCB4C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89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Budget Kernel Perceptron Coq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78D1A0-B282-4715-ACC0-CBE4F449F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6" y="2363045"/>
            <a:ext cx="6286298" cy="1789178"/>
          </a:xfrm>
          <a:prstGeom prst="rect">
            <a:avLst/>
          </a:prstGeom>
          <a:ln w="38100">
            <a:solidFill>
              <a:srgbClr val="006B4C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8D7E23-F645-41D1-B824-1BAEB2FF7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586" y="2890624"/>
            <a:ext cx="6286298" cy="3390641"/>
          </a:xfrm>
          <a:prstGeom prst="rect">
            <a:avLst/>
          </a:prstGeom>
          <a:ln w="38100">
            <a:solidFill>
              <a:srgbClr val="006B4C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FC6D6-1564-451B-8E9C-36AA25C6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56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9262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Description Kernel Perceptron Coq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DB2CCA-3C6A-4DA8-96E8-83C68B6A3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4" y="2325826"/>
            <a:ext cx="5794289" cy="1645437"/>
          </a:xfrm>
          <a:prstGeom prst="rect">
            <a:avLst/>
          </a:prstGeom>
          <a:ln w="38100">
            <a:solidFill>
              <a:srgbClr val="006B4C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BBB3F6-FAF1-47B3-BF8E-051764860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809" y="2732036"/>
            <a:ext cx="5634448" cy="3816521"/>
          </a:xfrm>
          <a:prstGeom prst="rect">
            <a:avLst/>
          </a:prstGeom>
          <a:ln w="38100">
            <a:solidFill>
              <a:srgbClr val="006B4C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F1716-2238-438D-8184-5ABDF9E4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28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Generalization Bound Proofs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A9DCA9-A44D-43A7-8E60-BD7DF254C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337" y="2861148"/>
            <a:ext cx="8392581" cy="29011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CC650C-7245-423D-AD3A-289F3E8DE289}"/>
              </a:ext>
            </a:extLst>
          </p:cNvPr>
          <p:cNvSpPr/>
          <p:nvPr/>
        </p:nvSpPr>
        <p:spPr>
          <a:xfrm>
            <a:off x="2489981" y="5205044"/>
            <a:ext cx="1111343" cy="531640"/>
          </a:xfrm>
          <a:prstGeom prst="rect">
            <a:avLst/>
          </a:prstGeom>
          <a:noFill/>
          <a:ln w="38100">
            <a:solidFill>
              <a:srgbClr val="006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3C08D-4120-45A9-8BF9-30789C21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2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Generalization Bound Proofs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156CFF-E428-4A82-A3DF-380D8058A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41" y="2543077"/>
            <a:ext cx="8313573" cy="33057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6710816-F1A6-48C7-84DB-CFE457FA60D8}"/>
              </a:ext>
            </a:extLst>
          </p:cNvPr>
          <p:cNvSpPr/>
          <p:nvPr/>
        </p:nvSpPr>
        <p:spPr>
          <a:xfrm>
            <a:off x="2447778" y="5289093"/>
            <a:ext cx="2278959" cy="531640"/>
          </a:xfrm>
          <a:prstGeom prst="rect">
            <a:avLst/>
          </a:prstGeom>
          <a:noFill/>
          <a:ln w="38100">
            <a:solidFill>
              <a:srgbClr val="006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38874-DB55-4624-8C61-91DAD98D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95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Generalization Bound Proofs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5AFE22-91F5-4183-8170-CDD220197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299" y="2672861"/>
            <a:ext cx="8202658" cy="30933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87F61B-6D76-4AA2-A142-4C2E0340B8AE}"/>
              </a:ext>
            </a:extLst>
          </p:cNvPr>
          <p:cNvSpPr/>
          <p:nvPr/>
        </p:nvSpPr>
        <p:spPr>
          <a:xfrm>
            <a:off x="2377440" y="5206394"/>
            <a:ext cx="4490564" cy="531640"/>
          </a:xfrm>
          <a:prstGeom prst="rect">
            <a:avLst/>
          </a:prstGeom>
          <a:noFill/>
          <a:ln w="38100">
            <a:solidFill>
              <a:srgbClr val="006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46C6E-134C-4A82-8CFF-1CE8C12E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9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Generalization Bound Proofs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DB7D43-9F49-4E2E-B3E2-E713F7333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547" y="2666639"/>
            <a:ext cx="8198162" cy="31028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1E678A-5561-4DD6-B09B-70E54E127DFB}"/>
              </a:ext>
            </a:extLst>
          </p:cNvPr>
          <p:cNvSpPr/>
          <p:nvPr/>
        </p:nvSpPr>
        <p:spPr>
          <a:xfrm>
            <a:off x="2377440" y="5208459"/>
            <a:ext cx="3704492" cy="531640"/>
          </a:xfrm>
          <a:prstGeom prst="rect">
            <a:avLst/>
          </a:prstGeom>
          <a:noFill/>
          <a:ln w="38100">
            <a:solidFill>
              <a:srgbClr val="006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2CDE0-BBD2-4692-AFF2-3F49DE95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1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Experiments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6" y="2588938"/>
            <a:ext cx="980948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Questions Investigated: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How do the Kernel Perceptron variants perform on real and synthetic datasets?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How does experimental generalization error compare with the proven generalization bounds?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How do the runtimes of the Kernel Perceptron variants compare to each other?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How does the verified Budget Kernel Perceptron implementation compare to implementations in Python, a language commonly used for machine learning?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F6A1C6-E1D6-4FA9-BC0C-16AB2C25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01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Experimental Setup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6" y="2588938"/>
            <a:ext cx="1023336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Types of Haskell Drivers: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XOR: Tests that the Kernel Perceptron with quadratic kernel can correctly classify the XOR function, only nonlinear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Test: Randomly generates a linearly separable dataset and classifies this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RunFile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: Reads in a dataset from training and testing files for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FileIO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: Reads in one or more datasets and prints runtimes for training and testing</a:t>
            </a:r>
          </a:p>
          <a:p>
            <a:endParaRPr lang="en-US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Datasets Tested: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Synthetic Trials: 20 training and testing sets designed to be linearly separable by 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Iris Dataset [Fis36], with two splits: 50/50 split training/testing and 75/25 split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Sonar Mines vs. Rocks Dataset [SG88], also 50/50 and 75/25 splits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F8AA60-E3F3-41F6-A699-CBB43427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2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6" y="2588938"/>
            <a:ext cx="978319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Software Verification: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Verify software correctness through mathematical, machine-checked proofs, facilitated by proof assistants such as Coq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Class of computer programs that automatically learn from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MLCert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Framework in Coq for the formal verification of machine learning algorithms [BS19]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1B3F26-83E7-4559-AD6F-6377BE0A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25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Synthetic Generalization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AB889B-B948-4A8A-B58E-ED981B4CC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016" y="3799564"/>
            <a:ext cx="5894161" cy="2581466"/>
          </a:xfrm>
          <a:prstGeom prst="rect">
            <a:avLst/>
          </a:prstGeom>
          <a:ln w="38100">
            <a:solidFill>
              <a:srgbClr val="006B4C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0FBA0A-CF62-444E-94F3-62C35EE90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32" y="2392180"/>
            <a:ext cx="6033065" cy="2137615"/>
          </a:xfrm>
          <a:prstGeom prst="rect">
            <a:avLst/>
          </a:prstGeom>
          <a:ln w="38100">
            <a:solidFill>
              <a:srgbClr val="006B4C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7CC130-F29D-47D2-8D4B-34205D0C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48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Iris Generalization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28CCBE-F378-4E04-B043-04735880B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61" y="2588938"/>
            <a:ext cx="5182323" cy="3419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E682C9-583C-4594-98DB-7A0B738A1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201" y="2603006"/>
            <a:ext cx="5172797" cy="332468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8AAF4-D650-4D25-B3B3-AEE7557B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Sonar Generalization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18BDA6-B0DB-4785-A1C4-9921B5377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46" y="2588938"/>
            <a:ext cx="5325218" cy="3648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91640-2D0C-434B-8E41-C2DFE1407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261" y="2550390"/>
            <a:ext cx="5401429" cy="371526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BF955-B8D0-43C0-8406-D46ABF18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7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9333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</a:t>
            </a:r>
            <a:r>
              <a:rPr lang="en-US" sz="4000" b="1" dirty="0" err="1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Experimenal</a:t>
            </a:r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 vs. Calculated Bounds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7" y="2588938"/>
            <a:ext cx="990980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Kernel Perceptron: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Because the size of the Kernel Perceptron’s parameters grows exponentially as the number of training examples increases, the Kernel Perceptron only produces vacuous bounds, despite the generalization proof in Coq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Parameters for the smallest possible dataset with a single one-dimensional example: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The Budget and Description Kernel </a:t>
            </a:r>
            <a:r>
              <a:rPr lang="en-US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Perceptrons</a:t>
            </a: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can produce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nonvacuous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bounds if their support sets are sufficiently smaller than the number of training examples.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Nonvacuous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bounds were found using the synthetic dataset.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C41918-11B5-41E0-9D8D-5DC33D7F9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625" y="4237407"/>
            <a:ext cx="1973677" cy="57374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83AFA-54B5-43BE-8595-855B5013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35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5" y="1655159"/>
            <a:ext cx="9487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Experimental vs. Calculated Bounds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9D8F2C-7F7C-4FC9-838E-C9E1F08B2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235" y="2460228"/>
            <a:ext cx="6013529" cy="406945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BB22C-0DF6-49F3-A975-A6623B89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40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Synthetic Timing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767C17-3FFB-4053-A8BC-63276AA51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34" y="2809031"/>
            <a:ext cx="5372100" cy="3371850"/>
          </a:xfrm>
          <a:prstGeom prst="rect">
            <a:avLst/>
          </a:prstGeom>
        </p:spPr>
      </p:pic>
      <p:pic>
        <p:nvPicPr>
          <p:cNvPr id="13" name="Picture 12" descr="A picture containing sitting&#10;&#10;Description automatically generated">
            <a:extLst>
              <a:ext uri="{FF2B5EF4-FFF2-40B4-BE49-F238E27FC236}">
                <a16:creationId xmlns:a16="http://schemas.microsoft.com/office/drawing/2014/main" id="{B6C22563-6A0A-446B-AE92-6BAE9A14C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695" y="2856656"/>
            <a:ext cx="5305425" cy="3324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86ABA3-D042-4A87-834E-8235A1C7F2F7}"/>
              </a:ext>
            </a:extLst>
          </p:cNvPr>
          <p:cNvSpPr txBox="1"/>
          <p:nvPr/>
        </p:nvSpPr>
        <p:spPr>
          <a:xfrm>
            <a:off x="558332" y="2477395"/>
            <a:ext cx="550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 4.7: Budget and Description Synthetic Timing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CA4318-4B2F-47E9-B5BE-9AA5B7C51C98}"/>
              </a:ext>
            </a:extLst>
          </p:cNvPr>
          <p:cNvSpPr txBox="1"/>
          <p:nvPr/>
        </p:nvSpPr>
        <p:spPr>
          <a:xfrm>
            <a:off x="6457029" y="2487324"/>
            <a:ext cx="496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 4.8: Kernel Perceptron Synthetic Timing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56579-C901-41C2-9355-FD60501E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67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Iris Timing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569D84-781F-4F8C-B56F-FF71B87AF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83" y="2588938"/>
            <a:ext cx="4743450" cy="33051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41AD34-776D-4DB3-BA68-BF9C3C29F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180" y="2935462"/>
            <a:ext cx="7293841" cy="1769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FA0E21-0B8D-4437-B19D-40CFA2B84010}"/>
              </a:ext>
            </a:extLst>
          </p:cNvPr>
          <p:cNvSpPr txBox="1"/>
          <p:nvPr/>
        </p:nvSpPr>
        <p:spPr>
          <a:xfrm>
            <a:off x="1254443" y="2291326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 4.10: Iris Data Set Timing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4C170-DEB1-4DF7-B654-A5A3C91C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92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9136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Python Budget Kernel Perceptron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6" y="2588938"/>
            <a:ext cx="9529981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in Python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Language of choice for machine learning due to advanced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Compared Haskell runtimes to two Python implementations: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Naïve Python: Close to a direct translation of the Haskell implementation into Python without modifications to improve Python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Python: Reimplements the Budget Kernel Perceptron using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data structures and functions for vectorization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Both Python implementations have the same accuracy as in Haskell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Timed using the synthetic dataset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B25FD-C14C-4302-8031-7C41325A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2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905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Results: Python Budget Kernel Perceptron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5" name="Picture 4" descr="Python Budget Kernel Perceptron Timing">
            <a:extLst>
              <a:ext uri="{FF2B5EF4-FFF2-40B4-BE49-F238E27FC236}">
                <a16:creationId xmlns:a16="http://schemas.microsoft.com/office/drawing/2014/main" id="{73536A19-9DBA-43F2-B8C9-B467BFFD2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814" y="2700998"/>
            <a:ext cx="6083627" cy="3735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995C5B-3DFB-427F-8717-CC2BE6C796DB}"/>
              </a:ext>
            </a:extLst>
          </p:cNvPr>
          <p:cNvSpPr txBox="1"/>
          <p:nvPr/>
        </p:nvSpPr>
        <p:spPr>
          <a:xfrm>
            <a:off x="2188487" y="2331666"/>
            <a:ext cx="781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 4.9: Python and Haskell Budget Kernel Perceptron Synthetic Timing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B83B38-B9EA-4D4D-99D6-7C09DCCA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51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Conclusions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DFEB5-4009-49DE-AF32-397DB590272B}"/>
              </a:ext>
            </a:extLst>
          </p:cNvPr>
          <p:cNvSpPr txBox="1"/>
          <p:nvPr/>
        </p:nvSpPr>
        <p:spPr>
          <a:xfrm>
            <a:off x="1091126" y="2588938"/>
            <a:ext cx="952998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Limitations: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Kernel Perceptron bounds are always vacuous, regardless of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Budget and Description Kernel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Perceptrons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require many training examples for every support vector or mistake in order for their generalization to be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nonvacuous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Future Work: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Implementation of additional machine learning algorithms in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MLCert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Modifications to the Budget and Description Kernel Perceptron to further improve generalization bounds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FBE239-217A-4052-A06D-45341C3D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7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7" y="2588938"/>
            <a:ext cx="990573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Why verify Machine Learning?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ML is heavily integrated into social media and commerce [GHHA19]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Increased use in critical systems, such as healthcare and infrastructure, with few regulations and safety principles [Var16]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Models produced by machine learning algorithms are difficult for humans to verify, as models may have thousands or millions of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Few machine learning algorithms have correctness properties with proofs of correctness, such as a property that an algorithm will terminate or have generalization guarantees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06A0DC-76F3-453E-A7AE-9DFCB90D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83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300CBF-624B-43A1-9A26-BFCE7E3E4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78" y="2313560"/>
            <a:ext cx="5420481" cy="628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1A0449-39D2-46AB-8B5D-98B3C2C21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61" y="2979242"/>
            <a:ext cx="5744377" cy="3057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5697A9-058E-42B6-BF1B-770559132E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113"/>
          <a:stretch/>
        </p:blipFill>
        <p:spPr>
          <a:xfrm>
            <a:off x="5948356" y="1672938"/>
            <a:ext cx="5649113" cy="1148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4817DE-5E9A-4C5D-AFFD-D81F48C12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5308" y="2776765"/>
            <a:ext cx="5144218" cy="466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5E3D37-0EFB-4A2D-B2CA-52B7AB81E5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9574" y="3631661"/>
            <a:ext cx="5410955" cy="2267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D358CF-9AEE-4197-802A-44B4C0C424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4103" y="5894394"/>
            <a:ext cx="5287113" cy="476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3441A8-2C67-4460-8264-CF287D0684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403" y="6074138"/>
            <a:ext cx="5125165" cy="6287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1AEAC9-4DA5-48F6-AA07-659FAFA9DD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5988" y="3237755"/>
            <a:ext cx="4906060" cy="40010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D52EA-09DC-40D4-B4AE-C57EBDF9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9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7" y="2588938"/>
            <a:ext cx="9660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MLCert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Provides software tools and libraries in the Coq proof assistant for verified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Proves generalization bounds for machine learning algorithms as a guarantee of performance, as generalization error is the difference </a:t>
            </a: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between training and testing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Features: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Generic definitions and proofs for machine learning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Example algorithms: Perceptron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Extensions for neural network implementation and training</a:t>
            </a:r>
          </a:p>
        </p:txBody>
      </p:sp>
      <p:pic>
        <p:nvPicPr>
          <p:cNvPr id="6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4739E0C-60F4-46D3-A242-415C782B5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754" y="3429000"/>
            <a:ext cx="1812926" cy="29071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9B1707-8EB9-4C92-B233-E1BFC2C8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9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4CA3-32F9-7A4E-B8EB-B8BB31AA2873}"/>
              </a:ext>
            </a:extLst>
          </p:cNvPr>
          <p:cNvSpPr txBox="1"/>
          <p:nvPr/>
        </p:nvSpPr>
        <p:spPr>
          <a:xfrm>
            <a:off x="1091126" y="2588938"/>
            <a:ext cx="1061436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Software Verification in Action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Typically performed in a proof assistant such as Coq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Implementation of systems, data structures, and algorithms in the same environment as proofs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Proofs are implemented </a:t>
            </a: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in software and checked </a:t>
            </a: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by machine using tactics </a:t>
            </a: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to manipulate the proof </a:t>
            </a: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2F446-1AB0-4E31-8B56-BC7AE058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DBDE50-8651-49BB-9695-B6572E3CB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" t="17192" r="49936" b="47758"/>
          <a:stretch/>
        </p:blipFill>
        <p:spPr>
          <a:xfrm>
            <a:off x="4563432" y="3615440"/>
            <a:ext cx="7142059" cy="281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31A60B-FB1D-4C9D-83F9-7DCDB4B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3352A4F-C37D-4C1B-B6F6-4D8426A648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88" r="15605" b="13240"/>
          <a:stretch/>
        </p:blipFill>
        <p:spPr>
          <a:xfrm>
            <a:off x="1382151" y="2330229"/>
            <a:ext cx="9427698" cy="432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9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31A60B-FB1D-4C9D-83F9-7DCDB4B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D761759-7E18-4084-A337-2FBC549B83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07" r="16116" b="12165"/>
          <a:stretch/>
        </p:blipFill>
        <p:spPr>
          <a:xfrm>
            <a:off x="1345223" y="2251694"/>
            <a:ext cx="9501554" cy="446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0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F4CD-049C-4748-8445-F949A5D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"/>
            <a:ext cx="1219200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CB82-76F8-C64B-8680-28E46A0D2E30}"/>
              </a:ext>
            </a:extLst>
          </p:cNvPr>
          <p:cNvSpPr txBox="1"/>
          <p:nvPr/>
        </p:nvSpPr>
        <p:spPr>
          <a:xfrm>
            <a:off x="1091126" y="1655159"/>
            <a:ext cx="8765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6B4C"/>
                </a:solidFill>
                <a:latin typeface="Zilla Slab SemiBold" pitchFamily="2" charset="77"/>
                <a:ea typeface="Zilla Slab SemiBold" pitchFamily="2" charset="77"/>
              </a:rPr>
              <a:t>Background: 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9A470-6356-2F4D-B918-2E33512869DC}"/>
              </a:ext>
            </a:extLst>
          </p:cNvPr>
          <p:cNvSpPr txBox="1"/>
          <p:nvPr/>
        </p:nvSpPr>
        <p:spPr>
          <a:xfrm>
            <a:off x="6004628" y="421987"/>
            <a:ext cx="553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github.com/OUPL/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Zilla Slab SemiBold" pitchFamily="2" charset="77"/>
                <a:cs typeface="Arial" panose="020B0604020202020204" pitchFamily="34" charset="0"/>
              </a:rPr>
              <a:t>MLCert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Zilla Slab SemiBold" pitchFamily="2" charset="77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31A60B-FB1D-4C9D-83F9-7DCDB4B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1EA2-5DA3-3948-B192-C25EBB6BBA78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C4B9B0-3DF5-432E-8A74-708EBB3A11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29" r="16346" b="12165"/>
          <a:stretch/>
        </p:blipFill>
        <p:spPr>
          <a:xfrm>
            <a:off x="1266194" y="2285865"/>
            <a:ext cx="9476868" cy="441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5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cb5f936-c297-426d-b367-8d80127451e1">
      <UserInfo>
        <DisplayName>Leatherwood, Carly</DisplayName>
        <AccountId>85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DE637B92BB604FBB17868FA6403A2C" ma:contentTypeVersion="10" ma:contentTypeDescription="Create a new document." ma:contentTypeScope="" ma:versionID="dad73c89840100c1d2f364dcbd81a302">
  <xsd:schema xmlns:xsd="http://www.w3.org/2001/XMLSchema" xmlns:xs="http://www.w3.org/2001/XMLSchema" xmlns:p="http://schemas.microsoft.com/office/2006/metadata/properties" xmlns:ns2="8cb5f936-c297-426d-b367-8d80127451e1" xmlns:ns3="2a86aef2-298e-46e0-9d18-15af1b61d5ec" targetNamespace="http://schemas.microsoft.com/office/2006/metadata/properties" ma:root="true" ma:fieldsID="8ed7fca372d9d0cf69df2d14f4653880" ns2:_="" ns3:_="">
    <xsd:import namespace="8cb5f936-c297-426d-b367-8d80127451e1"/>
    <xsd:import namespace="2a86aef2-298e-46e0-9d18-15af1b61d5e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b5f936-c297-426d-b367-8d80127451e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86aef2-298e-46e0-9d18-15af1b61d5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2DB7FE-8B62-46FC-B716-E29A82F2A310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2a86aef2-298e-46e0-9d18-15af1b61d5ec"/>
    <ds:schemaRef ds:uri="8cb5f936-c297-426d-b367-8d80127451e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B5FABB7-B318-43D8-A119-D48C83E7FE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b5f936-c297-426d-b367-8d80127451e1"/>
    <ds:schemaRef ds:uri="2a86aef2-298e-46e0-9d18-15af1b61d5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13A4C4-2A2B-4EA0-A5D3-E2CD8DF432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1597</Words>
  <Application>Microsoft Office PowerPoint</Application>
  <PresentationFormat>Widescreen</PresentationFormat>
  <Paragraphs>245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Zilla Slab Medium</vt:lpstr>
      <vt:lpstr>Zilla Slab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Kennedy, Christopher</dc:creator>
  <cp:lastModifiedBy>Robin Kelby</cp:lastModifiedBy>
  <cp:revision>57</cp:revision>
  <dcterms:created xsi:type="dcterms:W3CDTF">2018-05-31T14:51:32Z</dcterms:created>
  <dcterms:modified xsi:type="dcterms:W3CDTF">2020-07-06T19:34:37Z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0x0101001DDE637B92BB604FBB17868FA6403A2C</vt:lpwstr>
  </property>
</Properties>
</file>