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70" r:id="rId4"/>
    <p:sldId id="261" r:id="rId5"/>
    <p:sldId id="258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93162-870A-494E-8709-F51B76080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B3C6B4-8D38-42FE-9487-6D5A997FB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0BC7E-E69B-453A-91DF-C96D4381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FCD6-4708-4ECD-84C9-87A0F99108FA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70B96-9585-4949-800B-4C2B5B78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25755-FD35-40CE-97E8-7E991740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B6EF-90FD-4A61-9699-643240113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41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26F85-F47A-4BEB-9784-59605632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8F0327-30C4-4315-AC5B-4001845D3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93E23-809B-42C7-AED9-95BC83DD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FCD6-4708-4ECD-84C9-87A0F99108FA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5EC33-FA68-44A5-8CFE-E5A4FCE1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F4D3D-BD20-481C-82C2-687FD0EF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B6EF-90FD-4A61-9699-643240113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6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F96BD8-51B2-438A-A3E8-18F480298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FF24FD-3945-4A7B-A394-4A2F3B947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B7652-4BF7-449E-863D-39DB29A9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FCD6-4708-4ECD-84C9-87A0F99108FA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4E3A9-7287-45F8-8D4D-8D6D5D65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43A34-70FC-478C-9B41-ECD5A012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B6EF-90FD-4A61-9699-643240113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5279B-BCAE-4F85-864B-35163396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23907-7A1F-4A12-B853-54AB9E34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3F2A4-F426-4146-A851-4B6BCBBB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FCD6-4708-4ECD-84C9-87A0F99108FA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A35B9-EDDC-4691-94DF-3E80B33A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47612-C031-48A7-B43F-92B0DA2C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B6EF-90FD-4A61-9699-643240113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86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13800-B862-479C-A09C-D3354C55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743628-74E0-4C58-A34D-D966BFF51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DF4D8-867F-4333-9141-909BBDAD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FCD6-4708-4ECD-84C9-87A0F99108FA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277B2-D586-4233-B344-69E5710A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BAB38-6696-4F65-85F3-8A2D5095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B6EF-90FD-4A61-9699-643240113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2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EF179-5B0F-4FF1-9799-E078B22D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D552A-DB9D-4690-AF81-77C4E97F9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0CDCAE-C0E9-4A4B-B956-7AEEC5F36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1FBEF0-63A5-46B0-9D42-FB9CAE54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FCD6-4708-4ECD-84C9-87A0F99108FA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FA644F-8C95-49DD-97ED-521EC15E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3A4ABB-A04B-485A-9E9F-5FFED558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B6EF-90FD-4A61-9699-643240113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6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1DC23-7B74-4B10-972F-DDED30D7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A1BA6-3D4B-4DE6-B709-6EBCE4F1B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2E49F3-E0BE-46D0-BB07-9DABDF63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163277-3618-4FB5-B7C4-AA767A0AE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275A79-B318-4748-90BD-1B087D4F8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0CCB10-F15E-47F4-95D2-1174D7E2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FCD6-4708-4ECD-84C9-87A0F99108FA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4B604E-1663-41A3-AD00-3BF0CB7B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E1BD72-273F-4C5B-829F-17FDC163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B6EF-90FD-4A61-9699-643240113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02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7E59B-8D9D-4C5B-8647-2ED2A722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87217E-8CAE-433F-80A9-C55402F7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FCD6-4708-4ECD-84C9-87A0F99108FA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2FFE00-036F-4173-8648-8B45ECB3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99D1AA-655D-499C-BD02-4799D1BD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B6EF-90FD-4A61-9699-643240113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6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39D50A-B933-42A0-B5B2-357C7E06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FCD6-4708-4ECD-84C9-87A0F99108FA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E4D1AE-5184-4528-AC61-A6D59B63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957D1F-9B4A-497C-B77D-9B64E8F2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B6EF-90FD-4A61-9699-643240113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60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BA074-A199-4941-8BDB-5F8341BB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42326-78D2-4F23-BD6F-3FA5B18C9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58F4B-DAA4-476F-A037-047DE570C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C0AF8C-8593-4A3E-93A4-7FB196DF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FCD6-4708-4ECD-84C9-87A0F99108FA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166064-F519-45F0-91C1-F791B006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82B09A-FF19-4874-961A-A0E8BF6E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B6EF-90FD-4A61-9699-643240113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6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14CEC-ADED-486B-B900-EBB31A21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60A691-E915-4C29-8619-304CC1A5F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0B29F8-AAE8-4A69-A5B7-84E3C7FA0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0A4CC2-43AE-45F0-A092-3E18812A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FCD6-4708-4ECD-84C9-87A0F99108FA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37AB59-95F8-40C4-BE13-023C38B0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0CD12-C153-48C4-9F7C-181A845B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B6EF-90FD-4A61-9699-643240113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7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2B3C86-699A-4BFC-9282-3D4EF914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2F0B2-EFB1-48C1-9B00-6EA9D119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83B15-F889-49CF-8BA7-BF1C32576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FFCD6-4708-4ECD-84C9-87A0F99108FA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23CA2-F9D3-48DE-995E-9A41AFCCC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B126D-41F3-41EA-B91F-B07156F6A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0B6EF-90FD-4A61-9699-643240113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82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024A9-98DD-42CA-A128-2BDA2A9C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15A14-47D4-49E6-BA1A-CDC3626F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사용자는 가계부를 작성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조회할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사용자는 월별 가계 통계를 확인 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사용자는 연별 가계 통계를 확인할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사용자는 자산을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조회 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여러 사용자가 존재하고</a:t>
            </a:r>
            <a:r>
              <a:rPr lang="en-US" altLang="ko-KR" dirty="0"/>
              <a:t>, </a:t>
            </a:r>
            <a:r>
              <a:rPr lang="ko-KR" altLang="en-US" dirty="0"/>
              <a:t>각 사용자는 자신의 가계부만 볼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884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24D9C-6460-4E81-B050-228654BF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가계부를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DD67D-E104-40CE-8B46-C1D86A4D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/>
              <a:t>일차 </a:t>
            </a:r>
            <a:r>
              <a:rPr lang="ko-KR" altLang="en-US" sz="1500" dirty="0" err="1"/>
              <a:t>액터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사용자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주요 성공 시나리오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사용자가 연별 가계부를 요청한다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/>
              <a:t>시스템은 연별 가계부를 보여준다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/>
              <a:t>사용자가 월별 가계부를 요청한다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/>
              <a:t>시스템은 월별 가계부를 보여준다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확장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1a. </a:t>
            </a:r>
            <a:r>
              <a:rPr lang="ko-KR" altLang="en-US" sz="1500" dirty="0"/>
              <a:t>사용자가 바로 월별 가계부를 요청할 수 있다</a:t>
            </a:r>
            <a:r>
              <a:rPr lang="en-US" altLang="ko-KR" sz="1500" dirty="0"/>
              <a:t>.(</a:t>
            </a:r>
            <a:r>
              <a:rPr lang="ko-KR" altLang="en-US" sz="1500" dirty="0"/>
              <a:t>연</a:t>
            </a:r>
            <a:r>
              <a:rPr lang="en-US" altLang="ko-KR" sz="1500" dirty="0"/>
              <a:t>,</a:t>
            </a:r>
            <a:r>
              <a:rPr lang="ko-KR" altLang="en-US" sz="1500" dirty="0"/>
              <a:t>월 데이터를 포함하여 요청한다</a:t>
            </a:r>
            <a:r>
              <a:rPr lang="en-US" altLang="ko-KR" sz="1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815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24D9C-6460-4E81-B050-228654BF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월간 통계를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DD67D-E104-40CE-8B46-C1D86A4D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/>
              <a:t>일차 </a:t>
            </a:r>
            <a:r>
              <a:rPr lang="ko-KR" altLang="en-US" sz="1500" dirty="0" err="1"/>
              <a:t>액터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사용자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주요 성공 시나리오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사용자가 월간 통계를 요청한다</a:t>
            </a:r>
            <a:r>
              <a:rPr lang="en-US" altLang="ko-KR" sz="1500" dirty="0"/>
              <a:t>. </a:t>
            </a:r>
            <a:r>
              <a:rPr lang="ko-KR" altLang="en-US" sz="1500" dirty="0"/>
              <a:t>월을 선택할 수 있다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/>
              <a:t>시스템은 월간 통계를 보여준다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확장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52553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24D9C-6460-4E81-B050-228654BF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연간 통계를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DD67D-E104-40CE-8B46-C1D86A4D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/>
              <a:t>일차 </a:t>
            </a:r>
            <a:r>
              <a:rPr lang="ko-KR" altLang="en-US" sz="1500" dirty="0" err="1"/>
              <a:t>액터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사용자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주요 성공 시나리오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사용자가 연간 통계를 요청한다</a:t>
            </a:r>
            <a:r>
              <a:rPr lang="en-US" altLang="ko-KR" sz="1500" dirty="0"/>
              <a:t>. </a:t>
            </a:r>
            <a:r>
              <a:rPr lang="ko-KR" altLang="en-US" sz="1500" dirty="0"/>
              <a:t>연을 선택할 수 있다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/>
              <a:t>시스템은 연간 통계를 보여준다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확장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040519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24D9C-6460-4E81-B050-228654BF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총 통계를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DD67D-E104-40CE-8B46-C1D86A4D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/>
              <a:t>일차 </a:t>
            </a:r>
            <a:r>
              <a:rPr lang="ko-KR" altLang="en-US" sz="1500" dirty="0" err="1"/>
              <a:t>액터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사용자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주요 성공 시나리오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사용자가 총 통계를 요청한다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/>
              <a:t>시스템은 총 통계를 보여준다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확장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815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7AF8B48F-A6C6-42CB-A481-4363D5D4F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30212"/>
              </p:ext>
            </p:extLst>
          </p:nvPr>
        </p:nvGraphicFramePr>
        <p:xfrm>
          <a:off x="3026754" y="261682"/>
          <a:ext cx="1044000" cy="152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1554169727"/>
                    </a:ext>
                  </a:extLst>
                </a:gridCol>
              </a:tblGrid>
              <a:tr h="224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연 가계부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285849"/>
                  </a:ext>
                </a:extLst>
              </a:tr>
              <a:tr h="224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소유주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099260"/>
                  </a:ext>
                </a:extLst>
              </a:tr>
              <a:tr h="258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특정 연 수입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620317"/>
                  </a:ext>
                </a:extLst>
              </a:tr>
              <a:tr h="258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특정 연 지출</a:t>
                      </a:r>
                      <a:endParaRPr lang="en-US" altLang="ko-KR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485892"/>
                  </a:ext>
                </a:extLst>
              </a:tr>
              <a:tr h="258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특정 연 합계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193641"/>
                  </a:ext>
                </a:extLst>
              </a:tr>
              <a:tr h="258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특정 연 통계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16110"/>
                  </a:ext>
                </a:extLst>
              </a:tr>
            </a:tbl>
          </a:graphicData>
        </a:graphic>
      </p:graphicFrame>
      <p:graphicFrame>
        <p:nvGraphicFramePr>
          <p:cNvPr id="41" name="표 39">
            <a:extLst>
              <a:ext uri="{FF2B5EF4-FFF2-40B4-BE49-F238E27FC236}">
                <a16:creationId xmlns:a16="http://schemas.microsoft.com/office/drawing/2014/main" id="{DECA8CBA-58CC-4D9A-A858-214D85ADC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82960"/>
              </p:ext>
            </p:extLst>
          </p:nvPr>
        </p:nvGraphicFramePr>
        <p:xfrm>
          <a:off x="3026754" y="1862939"/>
          <a:ext cx="1044000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1554169727"/>
                    </a:ext>
                  </a:extLst>
                </a:gridCol>
              </a:tblGrid>
              <a:tr h="24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월 가계부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285849"/>
                  </a:ext>
                </a:extLst>
              </a:tr>
              <a:tr h="24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소유주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535173"/>
                  </a:ext>
                </a:extLst>
              </a:tr>
              <a:tr h="24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특정 달 수입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620317"/>
                  </a:ext>
                </a:extLst>
              </a:tr>
              <a:tr h="24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특정 달 지출</a:t>
                      </a:r>
                      <a:endParaRPr lang="en-US" altLang="ko-KR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485892"/>
                  </a:ext>
                </a:extLst>
              </a:tr>
              <a:tr h="24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특정 달 합계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193641"/>
                  </a:ext>
                </a:extLst>
              </a:tr>
              <a:tr h="24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특정 달 통계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90044"/>
                  </a:ext>
                </a:extLst>
              </a:tr>
            </a:tbl>
          </a:graphicData>
        </a:graphic>
      </p:graphicFrame>
      <p:graphicFrame>
        <p:nvGraphicFramePr>
          <p:cNvPr id="44" name="표 44">
            <a:extLst>
              <a:ext uri="{FF2B5EF4-FFF2-40B4-BE49-F238E27FC236}">
                <a16:creationId xmlns:a16="http://schemas.microsoft.com/office/drawing/2014/main" id="{A0AE9223-2101-47B9-A308-1CBD3657D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429194"/>
              </p:ext>
            </p:extLst>
          </p:nvPr>
        </p:nvGraphicFramePr>
        <p:xfrm>
          <a:off x="256545" y="4949729"/>
          <a:ext cx="1044000" cy="15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742736346"/>
                    </a:ext>
                  </a:extLst>
                </a:gridCol>
              </a:tblGrid>
              <a:tr h="253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기록 관리자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63944"/>
                  </a:ext>
                </a:extLst>
              </a:tr>
              <a:tr h="253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소유주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66611"/>
                  </a:ext>
                </a:extLst>
              </a:tr>
              <a:tr h="253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기록 생성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161262"/>
                  </a:ext>
                </a:extLst>
              </a:tr>
              <a:tr h="253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기록 수정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065978"/>
                  </a:ext>
                </a:extLst>
              </a:tr>
              <a:tr h="253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기록 삭제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959723"/>
                  </a:ext>
                </a:extLst>
              </a:tr>
              <a:tr h="253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기록 조회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757139"/>
                  </a:ext>
                </a:extLst>
              </a:tr>
            </a:tbl>
          </a:graphicData>
        </a:graphic>
      </p:graphicFrame>
      <p:graphicFrame>
        <p:nvGraphicFramePr>
          <p:cNvPr id="59" name="표 39">
            <a:extLst>
              <a:ext uri="{FF2B5EF4-FFF2-40B4-BE49-F238E27FC236}">
                <a16:creationId xmlns:a16="http://schemas.microsoft.com/office/drawing/2014/main" id="{6D6BBF8F-7DD7-4378-AA47-9662B7CE1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94601"/>
              </p:ext>
            </p:extLst>
          </p:nvPr>
        </p:nvGraphicFramePr>
        <p:xfrm>
          <a:off x="3027632" y="4988775"/>
          <a:ext cx="1044000" cy="2317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1554169727"/>
                    </a:ext>
                  </a:extLst>
                </a:gridCol>
              </a:tblGrid>
              <a:tr h="264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자산 관리자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285849"/>
                  </a:ext>
                </a:extLst>
              </a:tr>
              <a:tr h="264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소유주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72439"/>
                  </a:ext>
                </a:extLst>
              </a:tr>
              <a:tr h="264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 자산 가치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620317"/>
                  </a:ext>
                </a:extLst>
              </a:tr>
              <a:tr h="463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자산 가치 변화 통계</a:t>
                      </a:r>
                      <a:endParaRPr lang="en-US" altLang="ko-KR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485892"/>
                  </a:ext>
                </a:extLst>
              </a:tr>
              <a:tr h="264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연별 합계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193641"/>
                  </a:ext>
                </a:extLst>
              </a:tr>
              <a:tr h="264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자산 조회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146016"/>
                  </a:ext>
                </a:extLst>
              </a:tr>
              <a:tr h="264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자산 추가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916747"/>
                  </a:ext>
                </a:extLst>
              </a:tr>
              <a:tr h="264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자산 삭제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978459"/>
                  </a:ext>
                </a:extLst>
              </a:tr>
            </a:tbl>
          </a:graphicData>
        </a:graphic>
      </p:graphicFrame>
      <p:graphicFrame>
        <p:nvGraphicFramePr>
          <p:cNvPr id="74" name="표 74">
            <a:extLst>
              <a:ext uri="{FF2B5EF4-FFF2-40B4-BE49-F238E27FC236}">
                <a16:creationId xmlns:a16="http://schemas.microsoft.com/office/drawing/2014/main" id="{42A6B405-D6D1-4A5E-ACAB-442D35E9A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57288"/>
              </p:ext>
            </p:extLst>
          </p:nvPr>
        </p:nvGraphicFramePr>
        <p:xfrm>
          <a:off x="4972433" y="5646048"/>
          <a:ext cx="1044000" cy="1002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647765574"/>
                    </a:ext>
                  </a:extLst>
                </a:gridCol>
              </a:tblGrid>
              <a:tr h="25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48543"/>
                  </a:ext>
                </a:extLst>
              </a:tr>
              <a:tr h="236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소유주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322944"/>
                  </a:ext>
                </a:extLst>
              </a:tr>
              <a:tr h="25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이름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10371"/>
                  </a:ext>
                </a:extLst>
              </a:tr>
              <a:tr h="25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가치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37130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065FFDA4-26B6-44AB-AE5C-64E055304362}"/>
              </a:ext>
            </a:extLst>
          </p:cNvPr>
          <p:cNvSpPr txBox="1"/>
          <p:nvPr/>
        </p:nvSpPr>
        <p:spPr>
          <a:xfrm>
            <a:off x="5396879" y="18287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가계부 도메인 모델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7A2E3ED-00B0-4B42-A961-ECBAE5978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338838"/>
              </p:ext>
            </p:extLst>
          </p:nvPr>
        </p:nvGraphicFramePr>
        <p:xfrm>
          <a:off x="256545" y="3200538"/>
          <a:ext cx="10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1211878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가계부 저장소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998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75A537D-C030-4786-B021-DAEA8E549795}"/>
              </a:ext>
            </a:extLst>
          </p:cNvPr>
          <p:cNvSpPr txBox="1"/>
          <p:nvPr/>
        </p:nvSpPr>
        <p:spPr>
          <a:xfrm>
            <a:off x="592183" y="367546"/>
            <a:ext cx="904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상태 </a:t>
            </a:r>
            <a:r>
              <a:rPr lang="en-US" altLang="ko-KR" dirty="0"/>
              <a:t>-</a:t>
            </a:r>
          </a:p>
          <a:p>
            <a:endParaRPr lang="en-US" altLang="ko-KR" dirty="0"/>
          </a:p>
          <a:p>
            <a:r>
              <a:rPr lang="ko-KR" altLang="en-US" dirty="0"/>
              <a:t>행동 </a:t>
            </a:r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B39CFC-41F1-4156-9CD4-C0D96FCA8B19}"/>
              </a:ext>
            </a:extLst>
          </p:cNvPr>
          <p:cNvSpPr/>
          <p:nvPr/>
        </p:nvSpPr>
        <p:spPr>
          <a:xfrm>
            <a:off x="1401659" y="920900"/>
            <a:ext cx="914400" cy="3693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752C4B-1D2C-4D88-AD62-4CA93419E284}"/>
              </a:ext>
            </a:extLst>
          </p:cNvPr>
          <p:cNvSpPr/>
          <p:nvPr/>
        </p:nvSpPr>
        <p:spPr>
          <a:xfrm>
            <a:off x="1401659" y="367545"/>
            <a:ext cx="914400" cy="3693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74">
            <a:extLst>
              <a:ext uri="{FF2B5EF4-FFF2-40B4-BE49-F238E27FC236}">
                <a16:creationId xmlns:a16="http://schemas.microsoft.com/office/drawing/2014/main" id="{1F0351D1-4BC0-4D67-8553-FBAAC472F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043190"/>
              </p:ext>
            </p:extLst>
          </p:nvPr>
        </p:nvGraphicFramePr>
        <p:xfrm>
          <a:off x="257454" y="6997440"/>
          <a:ext cx="10440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647765574"/>
                    </a:ext>
                  </a:extLst>
                </a:gridCol>
              </a:tblGrid>
              <a:tr h="217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48543"/>
                  </a:ext>
                </a:extLst>
              </a:tr>
              <a:tr h="217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소유주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322944"/>
                  </a:ext>
                </a:extLst>
              </a:tr>
              <a:tr h="217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언제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10371"/>
                  </a:ext>
                </a:extLst>
              </a:tr>
              <a:tr h="217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어디서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37130"/>
                  </a:ext>
                </a:extLst>
              </a:tr>
              <a:tr h="217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무엇을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827985"/>
                  </a:ext>
                </a:extLst>
              </a:tr>
              <a:tr h="217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왜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15285"/>
                  </a:ext>
                </a:extLst>
              </a:tr>
              <a:tr h="217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카테고리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749096"/>
                  </a:ext>
                </a:extLst>
              </a:tr>
            </a:tbl>
          </a:graphicData>
        </a:graphic>
      </p:graphicFrame>
      <p:graphicFrame>
        <p:nvGraphicFramePr>
          <p:cNvPr id="30" name="표 39">
            <a:extLst>
              <a:ext uri="{FF2B5EF4-FFF2-40B4-BE49-F238E27FC236}">
                <a16:creationId xmlns:a16="http://schemas.microsoft.com/office/drawing/2014/main" id="{A6F77F8C-CE47-4CD4-AB9C-99F074734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993175"/>
              </p:ext>
            </p:extLst>
          </p:nvPr>
        </p:nvGraphicFramePr>
        <p:xfrm>
          <a:off x="3027632" y="3425776"/>
          <a:ext cx="1042245" cy="1483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245">
                  <a:extLst>
                    <a:ext uri="{9D8B030D-6E8A-4147-A177-3AD203B41FA5}">
                      <a16:colId xmlns:a16="http://schemas.microsoft.com/office/drawing/2014/main" val="1554169727"/>
                    </a:ext>
                  </a:extLst>
                </a:gridCol>
              </a:tblGrid>
              <a:tr h="247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 가계부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285849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소유주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535173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특정 일 수입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620317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특정 일 지출</a:t>
                      </a:r>
                      <a:endParaRPr lang="en-US" altLang="ko-KR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485892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특정 일 합계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193641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특정 일 통계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90044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F27DFB-8137-4E41-99FA-E6EEAC90EE8C}"/>
              </a:ext>
            </a:extLst>
          </p:cNvPr>
          <p:cNvCxnSpPr>
            <a:cxnSpLocks/>
            <a:stCxn id="2" idx="3"/>
            <a:endCxn id="41" idx="1"/>
          </p:cNvCxnSpPr>
          <p:nvPr/>
        </p:nvCxnSpPr>
        <p:spPr>
          <a:xfrm flipV="1">
            <a:off x="1300545" y="2604539"/>
            <a:ext cx="1726209" cy="781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8D86881-EE32-4DE0-A102-AE6282C6418F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 flipV="1">
            <a:off x="1300545" y="1022492"/>
            <a:ext cx="1726209" cy="236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C9D84E6-CA63-4842-995F-EB10AC920592}"/>
              </a:ext>
            </a:extLst>
          </p:cNvPr>
          <p:cNvCxnSpPr>
            <a:cxnSpLocks/>
            <a:stCxn id="2" idx="3"/>
            <a:endCxn id="30" idx="1"/>
          </p:cNvCxnSpPr>
          <p:nvPr/>
        </p:nvCxnSpPr>
        <p:spPr>
          <a:xfrm>
            <a:off x="1300545" y="3385958"/>
            <a:ext cx="1727087" cy="781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92265A3-1103-4D8F-A9CA-F7EA80A5CE2C}"/>
              </a:ext>
            </a:extLst>
          </p:cNvPr>
          <p:cNvCxnSpPr>
            <a:cxnSpLocks/>
            <a:stCxn id="2" idx="3"/>
            <a:endCxn id="59" idx="1"/>
          </p:cNvCxnSpPr>
          <p:nvPr/>
        </p:nvCxnSpPr>
        <p:spPr>
          <a:xfrm>
            <a:off x="1300545" y="3385958"/>
            <a:ext cx="1727087" cy="276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34CEAFA-9AD9-405C-97AC-4D2CDFA8F966}"/>
              </a:ext>
            </a:extLst>
          </p:cNvPr>
          <p:cNvCxnSpPr>
            <a:cxnSpLocks/>
            <a:stCxn id="2" idx="2"/>
            <a:endCxn id="44" idx="0"/>
          </p:cNvCxnSpPr>
          <p:nvPr/>
        </p:nvCxnSpPr>
        <p:spPr>
          <a:xfrm>
            <a:off x="778545" y="3571378"/>
            <a:ext cx="0" cy="1378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9ACB3DD-D9E7-4388-AFC9-B88EF38A699D}"/>
              </a:ext>
            </a:extLst>
          </p:cNvPr>
          <p:cNvCxnSpPr>
            <a:cxnSpLocks/>
            <a:stCxn id="59" idx="3"/>
            <a:endCxn id="74" idx="1"/>
          </p:cNvCxnSpPr>
          <p:nvPr/>
        </p:nvCxnSpPr>
        <p:spPr>
          <a:xfrm flipV="1">
            <a:off x="4071632" y="6147427"/>
            <a:ext cx="9008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AD5AAAB-664E-4271-A164-B11182C1158F}"/>
              </a:ext>
            </a:extLst>
          </p:cNvPr>
          <p:cNvCxnSpPr>
            <a:cxnSpLocks/>
            <a:stCxn id="44" idx="2"/>
            <a:endCxn id="29" idx="0"/>
          </p:cNvCxnSpPr>
          <p:nvPr/>
        </p:nvCxnSpPr>
        <p:spPr>
          <a:xfrm>
            <a:off x="778545" y="6472529"/>
            <a:ext cx="909" cy="524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F5BED19-E4EC-4955-9E2E-1042BF654C5C}"/>
              </a:ext>
            </a:extLst>
          </p:cNvPr>
          <p:cNvSpPr txBox="1"/>
          <p:nvPr/>
        </p:nvSpPr>
        <p:spPr>
          <a:xfrm>
            <a:off x="821120" y="6537546"/>
            <a:ext cx="81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FA81FC-06C8-4BEE-99FD-C33F4D89EBC8}"/>
              </a:ext>
            </a:extLst>
          </p:cNvPr>
          <p:cNvSpPr txBox="1"/>
          <p:nvPr/>
        </p:nvSpPr>
        <p:spPr>
          <a:xfrm>
            <a:off x="4124460" y="5711129"/>
            <a:ext cx="81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05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표 39">
            <a:extLst>
              <a:ext uri="{FF2B5EF4-FFF2-40B4-BE49-F238E27FC236}">
                <a16:creationId xmlns:a16="http://schemas.microsoft.com/office/drawing/2014/main" id="{6D6BBF8F-7DD7-4378-AA47-9662B7CE1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22497"/>
              </p:ext>
            </p:extLst>
          </p:nvPr>
        </p:nvGraphicFramePr>
        <p:xfrm>
          <a:off x="4713648" y="1874883"/>
          <a:ext cx="15500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073">
                  <a:extLst>
                    <a:ext uri="{9D8B030D-6E8A-4147-A177-3AD203B41FA5}">
                      <a16:colId xmlns:a16="http://schemas.microsoft.com/office/drawing/2014/main" val="155416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자산 관리자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285849"/>
                  </a:ext>
                </a:extLst>
              </a:tr>
            </a:tbl>
          </a:graphicData>
        </a:graphic>
      </p:graphicFrame>
      <p:graphicFrame>
        <p:nvGraphicFramePr>
          <p:cNvPr id="74" name="표 74">
            <a:extLst>
              <a:ext uri="{FF2B5EF4-FFF2-40B4-BE49-F238E27FC236}">
                <a16:creationId xmlns:a16="http://schemas.microsoft.com/office/drawing/2014/main" id="{42A6B405-D6D1-4A5E-ACAB-442D35E9A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208044"/>
              </p:ext>
            </p:extLst>
          </p:nvPr>
        </p:nvGraphicFramePr>
        <p:xfrm>
          <a:off x="4913943" y="4086497"/>
          <a:ext cx="1198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647765574"/>
                    </a:ext>
                  </a:extLst>
                </a:gridCol>
              </a:tblGrid>
              <a:tr h="139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48543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065FFDA4-26B6-44AB-AE5C-64E055304362}"/>
              </a:ext>
            </a:extLst>
          </p:cNvPr>
          <p:cNvSpPr txBox="1"/>
          <p:nvPr/>
        </p:nvSpPr>
        <p:spPr>
          <a:xfrm>
            <a:off x="3698708" y="182880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가계부 도메인 객체들의 자산 추가를 위한 협력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7A2E3ED-00B0-4B42-A961-ECBAE5978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953061"/>
              </p:ext>
            </p:extLst>
          </p:nvPr>
        </p:nvGraphicFramePr>
        <p:xfrm>
          <a:off x="1565793" y="1862574"/>
          <a:ext cx="17264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482">
                  <a:extLst>
                    <a:ext uri="{9D8B030D-6E8A-4147-A177-3AD203B41FA5}">
                      <a16:colId xmlns:a16="http://schemas.microsoft.com/office/drawing/2014/main" val="1211878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가계부 저장소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980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8EC78D8-FBC2-4F34-B01A-A6193CBF9F2B}"/>
              </a:ext>
            </a:extLst>
          </p:cNvPr>
          <p:cNvSpPr txBox="1"/>
          <p:nvPr/>
        </p:nvSpPr>
        <p:spPr>
          <a:xfrm>
            <a:off x="130629" y="1637109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자산을 추가한다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8263802-B3A7-400A-AA13-9F492813B8CD}"/>
              </a:ext>
            </a:extLst>
          </p:cNvPr>
          <p:cNvCxnSpPr/>
          <p:nvPr/>
        </p:nvCxnSpPr>
        <p:spPr>
          <a:xfrm>
            <a:off x="365760" y="1497875"/>
            <a:ext cx="827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0A1515F-8B8C-43D7-A843-50977CF5A059}"/>
              </a:ext>
            </a:extLst>
          </p:cNvPr>
          <p:cNvSpPr txBox="1"/>
          <p:nvPr/>
        </p:nvSpPr>
        <p:spPr>
          <a:xfrm>
            <a:off x="233143" y="955816"/>
            <a:ext cx="1550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가계부 주인 이름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자산 이름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초기 가치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3F96EA1-BDE5-4F72-979B-DCECCA54620F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39660" y="2047994"/>
            <a:ext cx="1226133" cy="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1ADB4F7-7248-48F4-8D7D-F854D0951211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 rot="16200000" flipH="1">
            <a:off x="2243614" y="2047994"/>
            <a:ext cx="370840" cy="12700"/>
          </a:xfrm>
          <a:prstGeom prst="bentConnector5">
            <a:avLst>
              <a:gd name="adj1" fmla="val -61644"/>
              <a:gd name="adj2" fmla="val -8682827"/>
              <a:gd name="adj3" fmla="val 161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259B382-3FF8-41B2-AF54-95087E773F7C}"/>
              </a:ext>
            </a:extLst>
          </p:cNvPr>
          <p:cNvSpPr txBox="1"/>
          <p:nvPr/>
        </p:nvSpPr>
        <p:spPr>
          <a:xfrm>
            <a:off x="1195195" y="2525373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가계부 주인 이름이 유효한지 체크한다</a:t>
            </a:r>
            <a:r>
              <a:rPr lang="en-US" altLang="ko-KR" sz="1000" dirty="0"/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F5B6B45-6EA1-4121-981D-06201BB9D8CC}"/>
              </a:ext>
            </a:extLst>
          </p:cNvPr>
          <p:cNvSpPr txBox="1"/>
          <p:nvPr/>
        </p:nvSpPr>
        <p:spPr>
          <a:xfrm>
            <a:off x="3292275" y="1733113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자산을 추가한다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BE70CCD-B77F-4479-A0E1-90908EA7B594}"/>
              </a:ext>
            </a:extLst>
          </p:cNvPr>
          <p:cNvCxnSpPr>
            <a:cxnSpLocks/>
            <a:stCxn id="2" idx="3"/>
            <a:endCxn id="59" idx="1"/>
          </p:cNvCxnSpPr>
          <p:nvPr/>
        </p:nvCxnSpPr>
        <p:spPr>
          <a:xfrm>
            <a:off x="3292275" y="2047994"/>
            <a:ext cx="1421373" cy="1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3E3E367D-BBC2-4C1D-A3A2-89A33D84A6F2}"/>
              </a:ext>
            </a:extLst>
          </p:cNvPr>
          <p:cNvCxnSpPr/>
          <p:nvPr/>
        </p:nvCxnSpPr>
        <p:spPr>
          <a:xfrm>
            <a:off x="3424892" y="1544794"/>
            <a:ext cx="827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AD0BAF4-A676-4FC1-963B-5618713CEDA4}"/>
              </a:ext>
            </a:extLst>
          </p:cNvPr>
          <p:cNvSpPr txBox="1"/>
          <p:nvPr/>
        </p:nvSpPr>
        <p:spPr>
          <a:xfrm>
            <a:off x="3295489" y="1107527"/>
            <a:ext cx="155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자산 이름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초기 가치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61F919F-2360-4FC4-AF52-7FFEAE7E5718}"/>
              </a:ext>
            </a:extLst>
          </p:cNvPr>
          <p:cNvCxnSpPr>
            <a:cxnSpLocks/>
            <a:stCxn id="59" idx="2"/>
            <a:endCxn id="74" idx="0"/>
          </p:cNvCxnSpPr>
          <p:nvPr/>
        </p:nvCxnSpPr>
        <p:spPr>
          <a:xfrm>
            <a:off x="5488684" y="2245723"/>
            <a:ext cx="24699" cy="184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B4ECA48-071D-4018-A724-D46DBC659475}"/>
              </a:ext>
            </a:extLst>
          </p:cNvPr>
          <p:cNvSpPr txBox="1"/>
          <p:nvPr/>
        </p:nvSpPr>
        <p:spPr>
          <a:xfrm>
            <a:off x="5628322" y="2985668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create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4700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24D9C-6460-4E81-B050-228654BF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자산을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DD67D-E104-40CE-8B46-C1D86A4D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/>
              <a:t>일차 </a:t>
            </a:r>
            <a:r>
              <a:rPr lang="ko-KR" altLang="en-US" sz="1500" dirty="0" err="1"/>
              <a:t>액터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사용자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주요 성공 시나리오</a:t>
            </a:r>
            <a:endParaRPr lang="en-US" altLang="ko-KR" sz="1500" dirty="0"/>
          </a:p>
          <a:p>
            <a:pPr marL="514350" indent="-514350">
              <a:buAutoNum type="arabicPeriod"/>
            </a:pPr>
            <a:r>
              <a:rPr lang="ko-KR" altLang="en-US" sz="1500" dirty="0"/>
              <a:t>사용자가 자산목록을 요청한다</a:t>
            </a:r>
            <a:r>
              <a:rPr lang="en-US" altLang="ko-KR" sz="15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1500" dirty="0"/>
              <a:t>시스템이 자산목록을 보여준다</a:t>
            </a:r>
            <a:r>
              <a:rPr lang="en-US" altLang="ko-KR" sz="15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1500" dirty="0"/>
              <a:t>사용자가 새 자산을 추가한다</a:t>
            </a:r>
            <a:r>
              <a:rPr lang="en-US" altLang="ko-KR" sz="1500" dirty="0"/>
              <a:t>. </a:t>
            </a:r>
            <a:r>
              <a:rPr lang="ko-KR" altLang="en-US" sz="1500" dirty="0"/>
              <a:t>사용자는 자산의 이름을 설정한다</a:t>
            </a:r>
            <a:r>
              <a:rPr lang="en-US" altLang="ko-KR" sz="1500" dirty="0"/>
              <a:t>.</a:t>
            </a:r>
            <a:r>
              <a:rPr lang="ko-KR" altLang="en-US" sz="1500" dirty="0"/>
              <a:t>초기 가치는 </a:t>
            </a:r>
            <a:r>
              <a:rPr lang="en-US" altLang="ko-KR" sz="1500" dirty="0"/>
              <a:t>0</a:t>
            </a:r>
            <a:r>
              <a:rPr lang="ko-KR" altLang="en-US" sz="1500" dirty="0"/>
              <a:t>이다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확장 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3a. </a:t>
            </a:r>
            <a:r>
              <a:rPr lang="ko-KR" altLang="en-US" sz="1500" dirty="0"/>
              <a:t>초기 가치를 설정할 수 있다</a:t>
            </a:r>
            <a:r>
              <a:rPr lang="en-US" altLang="ko-KR" sz="1500" dirty="0"/>
              <a:t>.</a:t>
            </a:r>
          </a:p>
          <a:p>
            <a:pPr marL="514350" indent="-514350">
              <a:buAutoNum type="arabicPeriod"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151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24D9C-6460-4E81-B050-228654BF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자산을 변경한다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DD67D-E104-40CE-8B46-C1D86A4D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/>
              <a:t>일차 </a:t>
            </a:r>
            <a:r>
              <a:rPr lang="ko-KR" altLang="en-US" sz="1500" dirty="0" err="1"/>
              <a:t>액터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사용자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주요 성공 시나리오</a:t>
            </a:r>
            <a:endParaRPr lang="en-US" altLang="ko-KR" sz="1500" dirty="0"/>
          </a:p>
          <a:p>
            <a:pPr marL="514350" indent="-514350">
              <a:buAutoNum type="arabicPeriod"/>
            </a:pPr>
            <a:r>
              <a:rPr lang="ko-KR" altLang="en-US" sz="1500" dirty="0"/>
              <a:t>사용자가 자산목록을 요청한다</a:t>
            </a:r>
            <a:r>
              <a:rPr lang="en-US" altLang="ko-KR" sz="15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1500" dirty="0"/>
              <a:t>시스템이 자산목록을 보여준다</a:t>
            </a:r>
            <a:r>
              <a:rPr lang="en-US" altLang="ko-KR" sz="15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1500" dirty="0"/>
              <a:t>사용자가 기존 자산의 이름을 변경한다</a:t>
            </a:r>
            <a:r>
              <a:rPr lang="en-US" altLang="ko-KR" sz="1500" dirty="0"/>
              <a:t>. </a:t>
            </a:r>
            <a:r>
              <a:rPr lang="ko-KR" altLang="en-US" sz="1500" dirty="0"/>
              <a:t>사용자는 자산의 이름만 변경할 수 있다</a:t>
            </a:r>
            <a:r>
              <a:rPr lang="en-US" altLang="ko-KR" sz="15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1500" dirty="0"/>
              <a:t>시스템이 자산목록을 보여준다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확장 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60448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24D9C-6460-4E81-B050-228654BF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자산을 삭제한다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DD67D-E104-40CE-8B46-C1D86A4D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/>
              <a:t>일차 </a:t>
            </a:r>
            <a:r>
              <a:rPr lang="ko-KR" altLang="en-US" sz="1500" dirty="0" err="1"/>
              <a:t>액터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사용자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주요 성공 시나리오</a:t>
            </a:r>
            <a:endParaRPr lang="en-US" altLang="ko-KR" sz="1500" dirty="0"/>
          </a:p>
          <a:p>
            <a:pPr marL="514350" indent="-514350">
              <a:buAutoNum type="arabicPeriod"/>
            </a:pPr>
            <a:r>
              <a:rPr lang="ko-KR" altLang="en-US" sz="1500" dirty="0"/>
              <a:t>사용자가 자산목록을 요청한다</a:t>
            </a:r>
            <a:r>
              <a:rPr lang="en-US" altLang="ko-KR" sz="15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1500" dirty="0"/>
              <a:t>시스템이 자산목록을 보여준다</a:t>
            </a:r>
            <a:r>
              <a:rPr lang="en-US" altLang="ko-KR" sz="15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1500" dirty="0"/>
              <a:t>사용자가 삭제할 자산을 선택한다</a:t>
            </a:r>
            <a:r>
              <a:rPr lang="en-US" altLang="ko-KR" sz="15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1500" dirty="0"/>
              <a:t>시스템이 자산을 삭제한다</a:t>
            </a:r>
            <a:r>
              <a:rPr lang="en-US" altLang="ko-KR" sz="15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1500" dirty="0"/>
              <a:t>시스템이 자산목록을 보여준다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확장 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90949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24D9C-6460-4E81-B050-228654BF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기록을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DD67D-E104-40CE-8B46-C1D86A4D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/>
              <a:t>일차 </a:t>
            </a:r>
            <a:r>
              <a:rPr lang="ko-KR" altLang="en-US" sz="1500" dirty="0" err="1"/>
              <a:t>액터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사용자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주요 성공 시나리오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사용자가 기록을 입력한다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/>
              <a:t>기록은 현재시간을 기준으로 한다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/>
              <a:t>시스템은 기록을 저장한다</a:t>
            </a:r>
            <a:r>
              <a:rPr lang="en-US" altLang="ko-KR" sz="1500" dirty="0"/>
              <a:t>.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시스템은 방금 저장한 기록이 포함된 월 가계부를 보여준다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확장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2a. </a:t>
            </a:r>
            <a:r>
              <a:rPr lang="ko-KR" altLang="en-US" sz="1500"/>
              <a:t>시간을 지정할 </a:t>
            </a:r>
            <a:r>
              <a:rPr lang="ko-KR" altLang="en-US" sz="1500" dirty="0"/>
              <a:t>수 있다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24D9C-6460-4E81-B050-228654BF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기록을 변경한다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DD67D-E104-40CE-8B46-C1D86A4D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/>
              <a:t>일차 </a:t>
            </a:r>
            <a:r>
              <a:rPr lang="ko-KR" altLang="en-US" sz="1500" dirty="0" err="1"/>
              <a:t>액터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사용자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주요 성공 시나리오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사용자가 월별 가계부를 요청한다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/>
              <a:t>시스템은 월별 가계부를 보여준다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/>
              <a:t>사용자가 변경하려는 기록을 선택한다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/>
              <a:t>시스템은 해당 기록을 보여준다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/>
              <a:t>사용자가 변경사항을 입력한다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/>
              <a:t>시스템은 변경을 반영한다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/>
              <a:t>시스템은 월별 가계부를 보여준다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확장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31918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24D9C-6460-4E81-B050-228654BF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기록을 삭제한다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DD67D-E104-40CE-8B46-C1D86A4D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/>
              <a:t>일차 </a:t>
            </a:r>
            <a:r>
              <a:rPr lang="ko-KR" altLang="en-US" sz="1500" dirty="0" err="1"/>
              <a:t>액터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사용자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주요 성공 시나리오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사용자가 월별 가계부를 요청한다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/>
              <a:t>시스템은 월별 가계부를 보여준다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/>
              <a:t>사용자가 삭제하려는 기록을 선택한다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/>
              <a:t>시스템은 해당 기록을 보여준다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/>
              <a:t>사용자가 삭제요청을 한다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/>
              <a:t>시스템은 변경을 반영한다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/>
              <a:t>시스템은 월별 가계부를 보여준다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ko-KR" altLang="en-US" sz="1500" dirty="0"/>
              <a:t>확장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77648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561</Words>
  <Application>Microsoft Office PowerPoint</Application>
  <PresentationFormat>와이드스크린</PresentationFormat>
  <Paragraphs>154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기능목록</vt:lpstr>
      <vt:lpstr>PowerPoint 프레젠테이션</vt:lpstr>
      <vt:lpstr>PowerPoint 프레젠테이션</vt:lpstr>
      <vt:lpstr>자산을 추가한다.</vt:lpstr>
      <vt:lpstr>자산을 변경한다.</vt:lpstr>
      <vt:lpstr>자산을 삭제한다.</vt:lpstr>
      <vt:lpstr>기록을 추가한다.</vt:lpstr>
      <vt:lpstr>기록을 변경한다.</vt:lpstr>
      <vt:lpstr>기록을 삭제한다.</vt:lpstr>
      <vt:lpstr>가계부를 보여준다.</vt:lpstr>
      <vt:lpstr>월간 통계를 보여준다.</vt:lpstr>
      <vt:lpstr>연간 통계를 보여준다.</vt:lpstr>
      <vt:lpstr>총 통계를 보여준다.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기능목록</dc:title>
  <dc:creator>임수빈</dc:creator>
  <cp:lastModifiedBy>임수빈</cp:lastModifiedBy>
  <cp:revision>9</cp:revision>
  <dcterms:created xsi:type="dcterms:W3CDTF">2022-03-10T13:26:39Z</dcterms:created>
  <dcterms:modified xsi:type="dcterms:W3CDTF">2022-03-12T08:39:50Z</dcterms:modified>
</cp:coreProperties>
</file>