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XS0eUCHmhr4pbjx5lx17BT9j+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47" name="Google Shape;147;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s-CO"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d1edb64ad_9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bd1edb64ad_9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568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d1edb64ad_7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gbd1edb64ad_7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d1edb64ad_13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gbd1edb64ad_13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15" name="Google Shape;115;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s-CO"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26" name="Google Shape;126;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s-CO"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36" name="Google Shape;136;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s-CO"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5"/>
        <p:cNvGrpSpPr/>
        <p:nvPr/>
      </p:nvGrpSpPr>
      <p:grpSpPr>
        <a:xfrm>
          <a:off x="0" y="0"/>
          <a:ext cx="0" cy="0"/>
          <a:chOff x="0" y="0"/>
          <a:chExt cx="0" cy="0"/>
        </a:xfrm>
      </p:grpSpPr>
      <p:pic>
        <p:nvPicPr>
          <p:cNvPr id="16" name="Google Shape;16;p9"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0" name="Google Shape;50;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7"/>
        <p:cNvGrpSpPr/>
        <p:nvPr/>
      </p:nvGrpSpPr>
      <p:grpSpPr>
        <a:xfrm>
          <a:off x="0" y="0"/>
          <a:ext cx="0" cy="0"/>
          <a:chOff x="0" y="0"/>
          <a:chExt cx="0" cy="0"/>
        </a:xfrm>
      </p:grpSpPr>
      <p:pic>
        <p:nvPicPr>
          <p:cNvPr id="18" name="Google Shape;18;p10"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9"/>
        <p:cNvGrpSpPr/>
        <p:nvPr/>
      </p:nvGrpSpPr>
      <p:grpSpPr>
        <a:xfrm>
          <a:off x="0" y="0"/>
          <a:ext cx="0" cy="0"/>
          <a:chOff x="0" y="0"/>
          <a:chExt cx="0" cy="0"/>
        </a:xfrm>
      </p:grpSpPr>
      <p:pic>
        <p:nvPicPr>
          <p:cNvPr id="20" name="Google Shape;20;p12"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1"/>
        <p:cNvGrpSpPr/>
        <p:nvPr/>
      </p:nvGrpSpPr>
      <p:grpSpPr>
        <a:xfrm>
          <a:off x="0" y="0"/>
          <a:ext cx="0" cy="0"/>
          <a:chOff x="0" y="0"/>
          <a:chExt cx="0" cy="0"/>
        </a:xfrm>
      </p:grpSpPr>
      <p:pic>
        <p:nvPicPr>
          <p:cNvPr id="22" name="Google Shape;22;p13"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23"/>
        <p:cNvGrpSpPr/>
        <p:nvPr/>
      </p:nvGrpSpPr>
      <p:grpSpPr>
        <a:xfrm>
          <a:off x="0" y="0"/>
          <a:ext cx="0" cy="0"/>
          <a:chOff x="0" y="0"/>
          <a:chExt cx="0" cy="0"/>
        </a:xfrm>
      </p:grpSpPr>
      <p:pic>
        <p:nvPicPr>
          <p:cNvPr id="24" name="Google Shape;24;p14"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5"/>
        <p:cNvGrpSpPr/>
        <p:nvPr/>
      </p:nvGrpSpPr>
      <p:grpSpPr>
        <a:xfrm>
          <a:off x="0" y="0"/>
          <a:ext cx="0" cy="0"/>
          <a:chOff x="0" y="0"/>
          <a:chExt cx="0" cy="0"/>
        </a:xfrm>
      </p:grpSpPr>
      <p:pic>
        <p:nvPicPr>
          <p:cNvPr id="26" name="Google Shape;26;p15"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 name="Google Shape;30;p16"/>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 name="Google Shape;3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7" name="Google Shape;37;p17"/>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8" name="Google Shape;3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ideasfrescas.com.mx/ventajas-de-la-analitica-de-datos-y-big-data-en-las-empresa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ibm.com/support/knowledgecenter/es/SS3RA7_sub/modeler_crispdm_ddita/clementine/crisp_help/crisp_overview.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obinjoot/proyecto-formativo-.gi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drive.google.com/drive/folders/1JwA2oeB9n7xlt4O457IWNo1z93U3f7tL?usp=sharin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0"/>
          <p:cNvSpPr txBox="1"/>
          <p:nvPr/>
        </p:nvSpPr>
        <p:spPr>
          <a:xfrm>
            <a:off x="1570892" y="912949"/>
            <a:ext cx="6494586"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FF0000"/>
                </a:solidFill>
                <a:latin typeface="Aharoni"/>
                <a:ea typeface="Aharoni"/>
                <a:cs typeface="Aharoni"/>
                <a:sym typeface="Aharoni"/>
              </a:rPr>
              <a:t>PROYECTO:</a:t>
            </a:r>
            <a:r>
              <a:rPr lang="es-CO" sz="1400" b="0" i="0" u="none" strike="noStrike" cap="none">
                <a:solidFill>
                  <a:srgbClr val="000000"/>
                </a:solidFill>
                <a:latin typeface="Aharoni"/>
                <a:ea typeface="Aharoni"/>
                <a:cs typeface="Aharoni"/>
                <a:sym typeface="Aharoni"/>
              </a:rPr>
              <a:t> Análisis Big Data De La Producción Del Café En Colombia Utilizando Técnicas Y Procedimientos De Los Lenguajes Python Y R Para La Construcción De Un Modelo De Regresión Lineal </a:t>
            </a:r>
            <a:endParaRPr sz="1400" b="0" i="0" u="none" strike="noStrike" cap="none">
              <a:solidFill>
                <a:srgbClr val="000000"/>
              </a:solidFill>
              <a:latin typeface="Aharoni"/>
              <a:ea typeface="Aharoni"/>
              <a:cs typeface="Aharoni"/>
              <a:sym typeface="Aharoni"/>
            </a:endParaRPr>
          </a:p>
          <a:p>
            <a:pPr marL="0" marR="0" lvl="0" indent="0" algn="l" rtl="0">
              <a:lnSpc>
                <a:spcPct val="100000"/>
              </a:lnSpc>
              <a:spcBef>
                <a:spcPts val="0"/>
              </a:spcBef>
              <a:spcAft>
                <a:spcPts val="0"/>
              </a:spcAft>
              <a:buNone/>
            </a:pPr>
            <a:endParaRPr sz="1400" b="1" i="0" u="none" strike="noStrike" cap="none">
              <a:solidFill>
                <a:srgbClr val="000000"/>
              </a:solidFill>
              <a:latin typeface="Aharoni"/>
              <a:ea typeface="Aharoni"/>
              <a:cs typeface="Aharoni"/>
              <a:sym typeface="Aharoni"/>
            </a:endParaRPr>
          </a:p>
        </p:txBody>
      </p:sp>
      <p:sp>
        <p:nvSpPr>
          <p:cNvPr id="58" name="Google Shape;58;p20"/>
          <p:cNvSpPr txBox="1"/>
          <p:nvPr/>
        </p:nvSpPr>
        <p:spPr>
          <a:xfrm>
            <a:off x="726830" y="2795221"/>
            <a:ext cx="358726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haroni"/>
              <a:ea typeface="Aharoni"/>
              <a:cs typeface="Aharoni"/>
              <a:sym typeface="Aharoni"/>
            </a:endParaRPr>
          </a:p>
          <a:p>
            <a:pPr marL="0" marR="0" lvl="0" indent="0" algn="l" rtl="0">
              <a:lnSpc>
                <a:spcPct val="100000"/>
              </a:lnSpc>
              <a:spcBef>
                <a:spcPts val="0"/>
              </a:spcBef>
              <a:spcAft>
                <a:spcPts val="0"/>
              </a:spcAft>
              <a:buNone/>
            </a:pPr>
            <a:endParaRPr sz="1400" b="0" i="0" u="none" strike="noStrike" cap="none">
              <a:solidFill>
                <a:srgbClr val="000000"/>
              </a:solidFill>
              <a:latin typeface="Aharoni"/>
              <a:ea typeface="Aharoni"/>
              <a:cs typeface="Aharoni"/>
              <a:sym typeface="Aharoni"/>
            </a:endParaRPr>
          </a:p>
        </p:txBody>
      </p:sp>
      <p:sp>
        <p:nvSpPr>
          <p:cNvPr id="59" name="Google Shape;59;p20"/>
          <p:cNvSpPr txBox="1"/>
          <p:nvPr/>
        </p:nvSpPr>
        <p:spPr>
          <a:xfrm>
            <a:off x="726830" y="2428434"/>
            <a:ext cx="60491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1" i="0" u="none" strike="noStrike" cap="none">
                <a:solidFill>
                  <a:srgbClr val="FF0000"/>
                </a:solidFill>
                <a:latin typeface="Aharoni"/>
                <a:ea typeface="Aharoni"/>
                <a:cs typeface="Aharoni"/>
                <a:sym typeface="Aharoni"/>
              </a:rPr>
              <a:t>Técnico: </a:t>
            </a:r>
            <a:r>
              <a:rPr lang="es-CO" sz="1400" b="0" i="0" u="none" strike="noStrike" cap="none">
                <a:solidFill>
                  <a:srgbClr val="000000"/>
                </a:solidFill>
                <a:latin typeface="Aharoni"/>
                <a:ea typeface="Aharoni"/>
                <a:cs typeface="Aharoni"/>
                <a:sym typeface="Aharoni"/>
              </a:rPr>
              <a:t>Programación para analítica de datos</a:t>
            </a:r>
            <a:endParaRPr/>
          </a:p>
        </p:txBody>
      </p:sp>
      <p:sp>
        <p:nvSpPr>
          <p:cNvPr id="60" name="Google Shape;60;p20"/>
          <p:cNvSpPr txBox="1"/>
          <p:nvPr/>
        </p:nvSpPr>
        <p:spPr>
          <a:xfrm>
            <a:off x="726831" y="3426199"/>
            <a:ext cx="508781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FF0000"/>
                </a:solidFill>
                <a:latin typeface="Aharoni"/>
                <a:ea typeface="Aharoni"/>
                <a:cs typeface="Aharoni"/>
                <a:sym typeface="Aharoni"/>
              </a:rPr>
              <a:t>Departamento: </a:t>
            </a:r>
            <a:r>
              <a:rPr lang="es-CO" sz="1400" b="0" i="0" u="none" strike="noStrike" cap="none">
                <a:solidFill>
                  <a:srgbClr val="000000"/>
                </a:solidFill>
                <a:latin typeface="Aharoni"/>
                <a:ea typeface="Aharoni"/>
                <a:cs typeface="Aharoni"/>
                <a:sym typeface="Aharoni"/>
              </a:rPr>
              <a:t>Valle del Cauca</a:t>
            </a:r>
            <a:endParaRPr/>
          </a:p>
          <a:p>
            <a:pPr marL="0" marR="0" lvl="0" indent="0" algn="l" rtl="0">
              <a:lnSpc>
                <a:spcPct val="100000"/>
              </a:lnSpc>
              <a:spcBef>
                <a:spcPts val="0"/>
              </a:spcBef>
              <a:spcAft>
                <a:spcPts val="0"/>
              </a:spcAft>
              <a:buNone/>
            </a:pPr>
            <a:r>
              <a:rPr lang="es-CO" sz="1400" b="0" i="0" u="none" strike="noStrike" cap="none">
                <a:solidFill>
                  <a:srgbClr val="000000"/>
                </a:solidFill>
                <a:latin typeface="Aharoni"/>
                <a:ea typeface="Aharoni"/>
                <a:cs typeface="Aharoni"/>
                <a:sym typeface="Aharoni"/>
              </a:rPr>
              <a:t>Servicio Nacional de Aprendizaje  </a:t>
            </a:r>
            <a:endParaRPr/>
          </a:p>
        </p:txBody>
      </p:sp>
      <p:sp>
        <p:nvSpPr>
          <p:cNvPr id="61" name="Google Shape;61;p20"/>
          <p:cNvSpPr txBox="1"/>
          <p:nvPr/>
        </p:nvSpPr>
        <p:spPr>
          <a:xfrm>
            <a:off x="726830" y="2944275"/>
            <a:ext cx="508781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FF0000"/>
                </a:solidFill>
                <a:latin typeface="Aharoni"/>
                <a:ea typeface="Aharoni"/>
                <a:cs typeface="Aharoni"/>
                <a:sym typeface="Aharoni"/>
              </a:rPr>
              <a:t>Instructor: </a:t>
            </a:r>
            <a:r>
              <a:rPr lang="es-CO" sz="1400" b="0" i="0" u="none" strike="noStrike" cap="none">
                <a:solidFill>
                  <a:srgbClr val="000000"/>
                </a:solidFill>
                <a:latin typeface="Aharoni"/>
                <a:ea typeface="Aharoni"/>
                <a:cs typeface="Aharoni"/>
                <a:sym typeface="Aharoni"/>
              </a:rPr>
              <a:t>Ing. Luis Armando Amaya Quiroga </a:t>
            </a:r>
            <a:endParaRPr/>
          </a:p>
        </p:txBody>
      </p:sp>
      <p:pic>
        <p:nvPicPr>
          <p:cNvPr id="62" name="Google Shape;62;p20"/>
          <p:cNvPicPr preferRelativeResize="0"/>
          <p:nvPr/>
        </p:nvPicPr>
        <p:blipFill rotWithShape="1">
          <a:blip r:embed="rId3">
            <a:alphaModFix/>
          </a:blip>
          <a:srcRect/>
          <a:stretch/>
        </p:blipFill>
        <p:spPr>
          <a:xfrm>
            <a:off x="5530946" y="2160671"/>
            <a:ext cx="3016382" cy="1787486"/>
          </a:xfrm>
          <a:prstGeom prst="rect">
            <a:avLst/>
          </a:prstGeom>
          <a:noFill/>
          <a:ln>
            <a:noFill/>
          </a:ln>
        </p:spPr>
      </p:pic>
      <p:sp>
        <p:nvSpPr>
          <p:cNvPr id="63" name="Google Shape;63;p20"/>
          <p:cNvSpPr txBox="1"/>
          <p:nvPr/>
        </p:nvSpPr>
        <p:spPr>
          <a:xfrm>
            <a:off x="5849815" y="3995550"/>
            <a:ext cx="2592005"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0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http://ideasfrescas.com.mx/ventajas-de-la-analitica-de-datos-y-big-data-en-las-empresas/</a:t>
            </a:r>
            <a:r>
              <a:rPr lang="es-CO" sz="1000" b="0" i="0" u="none" strike="noStrike" cap="none">
                <a:solidFill>
                  <a:srgbClr val="000000"/>
                </a:solidFill>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p:tgtEl>
                                          <p:spTgt spid="6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822"/>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p:nvPr/>
        </p:nvSpPr>
        <p:spPr>
          <a:xfrm>
            <a:off x="928578" y="1431851"/>
            <a:ext cx="2317898" cy="307777"/>
          </a:xfrm>
          <a:prstGeom prst="rect">
            <a:avLst/>
          </a:prstGeom>
          <a:noFill/>
          <a:ln w="9525" cap="flat" cmpd="sng">
            <a:solidFill>
              <a:srgbClr val="97480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CO"/>
              <a:t>ECONÓMICO</a:t>
            </a:r>
            <a:endParaRPr/>
          </a:p>
        </p:txBody>
      </p:sp>
      <p:sp>
        <p:nvSpPr>
          <p:cNvPr id="150" name="Google Shape;150;p27"/>
          <p:cNvSpPr txBox="1"/>
          <p:nvPr/>
        </p:nvSpPr>
        <p:spPr>
          <a:xfrm>
            <a:off x="5256028" y="1431851"/>
            <a:ext cx="2502195" cy="307777"/>
          </a:xfrm>
          <a:prstGeom prst="rect">
            <a:avLst/>
          </a:prstGeom>
          <a:noFill/>
          <a:ln w="9525" cap="flat" cmpd="sng">
            <a:solidFill>
              <a:srgbClr val="97480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CO"/>
              <a:t>TECNOLÓGICO</a:t>
            </a:r>
            <a:endParaRPr/>
          </a:p>
        </p:txBody>
      </p:sp>
      <p:sp>
        <p:nvSpPr>
          <p:cNvPr id="151" name="Google Shape;151;p27"/>
          <p:cNvSpPr txBox="1"/>
          <p:nvPr/>
        </p:nvSpPr>
        <p:spPr>
          <a:xfrm>
            <a:off x="290278" y="1977311"/>
            <a:ext cx="3444900" cy="28938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SzPts val="1400"/>
              <a:buChar char="●"/>
            </a:pPr>
            <a:r>
              <a:rPr lang="es-CO"/>
              <a:t>Aporta al PIB nacional</a:t>
            </a:r>
            <a:endParaRPr/>
          </a:p>
          <a:p>
            <a:pPr marL="457200" marR="0" lvl="0" indent="-317500" algn="l" rtl="0">
              <a:lnSpc>
                <a:spcPct val="100000"/>
              </a:lnSpc>
              <a:spcBef>
                <a:spcPts val="0"/>
              </a:spcBef>
              <a:spcAft>
                <a:spcPts val="0"/>
              </a:spcAft>
              <a:buSzPts val="1400"/>
              <a:buChar char="●"/>
            </a:pPr>
            <a:r>
              <a:rPr lang="es-CO"/>
              <a:t>Brinda garantía de compra y venta de la cosecha a todos los caficultores colombianos. </a:t>
            </a:r>
            <a:endParaRPr/>
          </a:p>
          <a:p>
            <a:pPr marL="457200" marR="0" lvl="0" indent="-317500" algn="l" rtl="0">
              <a:lnSpc>
                <a:spcPct val="100000"/>
              </a:lnSpc>
              <a:spcBef>
                <a:spcPts val="0"/>
              </a:spcBef>
              <a:spcAft>
                <a:spcPts val="0"/>
              </a:spcAft>
              <a:buSzPts val="1400"/>
              <a:buChar char="●"/>
            </a:pPr>
            <a:r>
              <a:rPr lang="es-CO"/>
              <a:t>Ha consolidado un movimiento cooperativo caficultor con acciones dirigidas a la comercialización del grano, la capacitación de sus asociados, la prestación de servicios y la modernización de sistemas de información y control.</a:t>
            </a:r>
            <a:endParaRPr/>
          </a:p>
          <a:p>
            <a:pPr marL="457200" marR="0" lvl="0" indent="-317500" algn="l" rtl="0">
              <a:lnSpc>
                <a:spcPct val="100000"/>
              </a:lnSpc>
              <a:spcBef>
                <a:spcPts val="0"/>
              </a:spcBef>
              <a:spcAft>
                <a:spcPts val="0"/>
              </a:spcAft>
              <a:buSzPts val="1400"/>
              <a:buChar char="●"/>
            </a:pPr>
            <a:r>
              <a:rPr lang="es-CO"/>
              <a:t>Genera empleos directos e indirectos en el sector agrícola</a:t>
            </a:r>
            <a:endParaRPr/>
          </a:p>
        </p:txBody>
      </p:sp>
      <p:sp>
        <p:nvSpPr>
          <p:cNvPr id="152" name="Google Shape;152;p27"/>
          <p:cNvSpPr txBox="1"/>
          <p:nvPr/>
        </p:nvSpPr>
        <p:spPr>
          <a:xfrm>
            <a:off x="4784652" y="2020186"/>
            <a:ext cx="3444900" cy="1600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El sector agrícola </a:t>
            </a:r>
            <a:r>
              <a:rPr lang="es-CO"/>
              <a:t>está</a:t>
            </a:r>
            <a:r>
              <a:rPr lang="es-CO" sz="1400" b="0" i="0" u="none" strike="noStrike" cap="none">
                <a:solidFill>
                  <a:srgbClr val="000000"/>
                </a:solidFill>
                <a:latin typeface="Arial"/>
                <a:ea typeface="Arial"/>
                <a:cs typeface="Arial"/>
                <a:sym typeface="Arial"/>
              </a:rPr>
              <a:t> co</a:t>
            </a:r>
            <a:r>
              <a:rPr lang="es-CO"/>
              <a:t>mb</a:t>
            </a:r>
            <a:r>
              <a:rPr lang="es-CO" sz="1400" b="0" i="0" u="none" strike="noStrike" cap="none">
                <a:solidFill>
                  <a:srgbClr val="000000"/>
                </a:solidFill>
                <a:latin typeface="Arial"/>
                <a:ea typeface="Arial"/>
                <a:cs typeface="Arial"/>
                <a:sym typeface="Arial"/>
              </a:rPr>
              <a:t>inando  la</a:t>
            </a:r>
            <a:r>
              <a:rPr lang="es-CO"/>
              <a:t>s </a:t>
            </a:r>
            <a:r>
              <a:rPr lang="es-CO" sz="1400" b="0" i="0" u="none" strike="noStrike" cap="none">
                <a:solidFill>
                  <a:srgbClr val="000000"/>
                </a:solidFill>
                <a:latin typeface="Arial"/>
                <a:ea typeface="Arial"/>
                <a:cs typeface="Arial"/>
                <a:sym typeface="Arial"/>
              </a:rPr>
              <a:t>tecnologías de </a:t>
            </a:r>
            <a:r>
              <a:rPr lang="es-CO"/>
              <a:t>análisis</a:t>
            </a:r>
            <a:r>
              <a:rPr lang="es-CO" sz="1400" b="0" i="0" u="none" strike="noStrike" cap="none">
                <a:solidFill>
                  <a:srgbClr val="000000"/>
                </a:solidFill>
                <a:latin typeface="Arial"/>
                <a:ea typeface="Arial"/>
                <a:cs typeface="Arial"/>
                <a:sym typeface="Arial"/>
              </a:rPr>
              <a:t>  </a:t>
            </a:r>
            <a:r>
              <a:rPr lang="es-CO"/>
              <a:t>en los cultivos</a:t>
            </a:r>
            <a:r>
              <a:rPr lang="es-CO" sz="1400" b="0" i="0" u="none" strike="noStrike" cap="none">
                <a:solidFill>
                  <a:srgbClr val="000000"/>
                </a:solidFill>
                <a:latin typeface="Arial"/>
                <a:ea typeface="Arial"/>
                <a:cs typeface="Arial"/>
                <a:sym typeface="Arial"/>
              </a:rPr>
              <a:t> para medir </a:t>
            </a:r>
            <a:r>
              <a:rPr lang="es-CO"/>
              <a:t>con precisión la multitud de variables que se desprende de la preparación de datos, logrando así mejorar la producción y el rendimiento del café.</a:t>
            </a:r>
            <a:endParaRPr/>
          </a:p>
        </p:txBody>
      </p:sp>
      <p:sp>
        <p:nvSpPr>
          <p:cNvPr id="153" name="Google Shape;153;p27"/>
          <p:cNvSpPr txBox="1"/>
          <p:nvPr/>
        </p:nvSpPr>
        <p:spPr>
          <a:xfrm>
            <a:off x="2261191" y="184048"/>
            <a:ext cx="5046921"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IMPACTOS DEL PROYECTO.</a:t>
            </a:r>
            <a:endParaRPr/>
          </a:p>
        </p:txBody>
      </p:sp>
      <p:pic>
        <p:nvPicPr>
          <p:cNvPr id="154" name="Google Shape;154;p27"/>
          <p:cNvPicPr preferRelativeResize="0"/>
          <p:nvPr/>
        </p:nvPicPr>
        <p:blipFill>
          <a:blip r:embed="rId3">
            <a:alphaModFix/>
          </a:blip>
          <a:stretch>
            <a:fillRect/>
          </a:stretch>
        </p:blipFill>
        <p:spPr>
          <a:xfrm>
            <a:off x="0" y="1084125"/>
            <a:ext cx="710759" cy="703500"/>
          </a:xfrm>
          <a:prstGeom prst="rect">
            <a:avLst/>
          </a:prstGeom>
          <a:noFill/>
          <a:ln>
            <a:noFill/>
          </a:ln>
        </p:spPr>
      </p:pic>
      <p:pic>
        <p:nvPicPr>
          <p:cNvPr id="155" name="Google Shape;155;p27"/>
          <p:cNvPicPr preferRelativeResize="0"/>
          <p:nvPr/>
        </p:nvPicPr>
        <p:blipFill>
          <a:blip r:embed="rId4">
            <a:alphaModFix/>
          </a:blip>
          <a:stretch>
            <a:fillRect/>
          </a:stretch>
        </p:blipFill>
        <p:spPr>
          <a:xfrm>
            <a:off x="8620776" y="1084124"/>
            <a:ext cx="523225" cy="523225"/>
          </a:xfrm>
          <a:prstGeom prst="rect">
            <a:avLst/>
          </a:prstGeom>
          <a:noFill/>
          <a:ln>
            <a:noFill/>
          </a:ln>
        </p:spPr>
      </p:pic>
      <p:pic>
        <p:nvPicPr>
          <p:cNvPr id="156" name="Google Shape;156;p27"/>
          <p:cNvPicPr preferRelativeResize="0"/>
          <p:nvPr/>
        </p:nvPicPr>
        <p:blipFill>
          <a:blip r:embed="rId5">
            <a:alphaModFix/>
          </a:blip>
          <a:stretch>
            <a:fillRect/>
          </a:stretch>
        </p:blipFill>
        <p:spPr>
          <a:xfrm>
            <a:off x="8935775" y="4982700"/>
            <a:ext cx="208225" cy="11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p:nvPr/>
        </p:nvSpPr>
        <p:spPr>
          <a:xfrm>
            <a:off x="1850065" y="276445"/>
            <a:ext cx="5287925"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IMPACTOS DEL PROYECTO.</a:t>
            </a:r>
            <a:endParaRPr/>
          </a:p>
        </p:txBody>
      </p:sp>
      <p:sp>
        <p:nvSpPr>
          <p:cNvPr id="162" name="Google Shape;162;p28"/>
          <p:cNvSpPr txBox="1"/>
          <p:nvPr/>
        </p:nvSpPr>
        <p:spPr>
          <a:xfrm>
            <a:off x="928578" y="1431851"/>
            <a:ext cx="2317898" cy="307777"/>
          </a:xfrm>
          <a:prstGeom prst="rect">
            <a:avLst/>
          </a:prstGeom>
          <a:noFill/>
          <a:ln w="9525" cap="flat" cmpd="sng">
            <a:solidFill>
              <a:srgbClr val="97480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SOCIAL</a:t>
            </a:r>
            <a:endParaRPr/>
          </a:p>
        </p:txBody>
      </p:sp>
      <p:sp>
        <p:nvSpPr>
          <p:cNvPr id="163" name="Google Shape;163;p28"/>
          <p:cNvSpPr txBox="1"/>
          <p:nvPr/>
        </p:nvSpPr>
        <p:spPr>
          <a:xfrm>
            <a:off x="5369500" y="1431851"/>
            <a:ext cx="2317800" cy="307800"/>
          </a:xfrm>
          <a:prstGeom prst="rect">
            <a:avLst/>
          </a:prstGeom>
          <a:noFill/>
          <a:ln w="9525" cap="flat" cmpd="sng">
            <a:solidFill>
              <a:srgbClr val="97480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AMBIENTAL</a:t>
            </a:r>
            <a:endParaRPr/>
          </a:p>
        </p:txBody>
      </p:sp>
      <p:sp>
        <p:nvSpPr>
          <p:cNvPr id="164" name="Google Shape;164;p28"/>
          <p:cNvSpPr txBox="1"/>
          <p:nvPr/>
        </p:nvSpPr>
        <p:spPr>
          <a:xfrm>
            <a:off x="4937968" y="1949302"/>
            <a:ext cx="3416700" cy="24627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a:t>Difusión de prácticas de conservación del recurso suelo en las diferentes etapas del cultivo. </a:t>
            </a:r>
            <a:endParaRPr/>
          </a:p>
          <a:p>
            <a:pPr marL="285750" marR="0" lvl="0" indent="-285750" algn="l" rtl="0">
              <a:lnSpc>
                <a:spcPct val="100000"/>
              </a:lnSpc>
              <a:spcBef>
                <a:spcPts val="0"/>
              </a:spcBef>
              <a:spcAft>
                <a:spcPts val="0"/>
              </a:spcAft>
              <a:buSzPts val="1400"/>
              <a:buChar char="●"/>
            </a:pPr>
            <a:r>
              <a:rPr lang="es-CO"/>
              <a:t>Generación de tecnologías en armonía con el medio ambiente. </a:t>
            </a:r>
            <a:endParaRPr/>
          </a:p>
          <a:p>
            <a:pPr marL="285750" marR="0" lvl="0" indent="-285750" algn="l" rtl="0">
              <a:lnSpc>
                <a:spcPct val="100000"/>
              </a:lnSpc>
              <a:spcBef>
                <a:spcPts val="0"/>
              </a:spcBef>
              <a:spcAft>
                <a:spcPts val="0"/>
              </a:spcAft>
              <a:buSzPts val="1400"/>
              <a:buChar char="●"/>
            </a:pPr>
            <a:r>
              <a:rPr lang="es-CO"/>
              <a:t>Promoción del uso racional de productos químicos y orgánicos (insecticidas, fungicidas, herbicidas, fertilizantes,abonos orgánicos y enmiendas) cuando se requieran en el proceso productivo del café.</a:t>
            </a:r>
            <a:endParaRPr/>
          </a:p>
        </p:txBody>
      </p:sp>
      <p:pic>
        <p:nvPicPr>
          <p:cNvPr id="165" name="Google Shape;165;p28"/>
          <p:cNvPicPr preferRelativeResize="0"/>
          <p:nvPr/>
        </p:nvPicPr>
        <p:blipFill>
          <a:blip r:embed="rId3">
            <a:alphaModFix/>
          </a:blip>
          <a:stretch>
            <a:fillRect/>
          </a:stretch>
        </p:blipFill>
        <p:spPr>
          <a:xfrm>
            <a:off x="0" y="4285427"/>
            <a:ext cx="866919" cy="858073"/>
          </a:xfrm>
          <a:prstGeom prst="rect">
            <a:avLst/>
          </a:prstGeom>
          <a:noFill/>
          <a:ln>
            <a:noFill/>
          </a:ln>
        </p:spPr>
      </p:pic>
      <p:pic>
        <p:nvPicPr>
          <p:cNvPr id="166" name="Google Shape;166;p28"/>
          <p:cNvPicPr preferRelativeResize="0"/>
          <p:nvPr/>
        </p:nvPicPr>
        <p:blipFill>
          <a:blip r:embed="rId4">
            <a:alphaModFix/>
          </a:blip>
          <a:stretch>
            <a:fillRect/>
          </a:stretch>
        </p:blipFill>
        <p:spPr>
          <a:xfrm>
            <a:off x="8771400" y="1146500"/>
            <a:ext cx="208225" cy="115675"/>
          </a:xfrm>
          <a:prstGeom prst="rect">
            <a:avLst/>
          </a:prstGeom>
          <a:noFill/>
          <a:ln>
            <a:noFill/>
          </a:ln>
        </p:spPr>
      </p:pic>
      <p:pic>
        <p:nvPicPr>
          <p:cNvPr id="167" name="Google Shape;167;p28"/>
          <p:cNvPicPr preferRelativeResize="0"/>
          <p:nvPr/>
        </p:nvPicPr>
        <p:blipFill>
          <a:blip r:embed="rId5">
            <a:alphaModFix/>
          </a:blip>
          <a:stretch>
            <a:fillRect/>
          </a:stretch>
        </p:blipFill>
        <p:spPr>
          <a:xfrm>
            <a:off x="8575551" y="4620274"/>
            <a:ext cx="523225" cy="523225"/>
          </a:xfrm>
          <a:prstGeom prst="rect">
            <a:avLst/>
          </a:prstGeom>
          <a:noFill/>
          <a:ln>
            <a:noFill/>
          </a:ln>
        </p:spPr>
      </p:pic>
      <p:pic>
        <p:nvPicPr>
          <p:cNvPr id="168" name="Google Shape;168;p28"/>
          <p:cNvPicPr preferRelativeResize="0"/>
          <p:nvPr/>
        </p:nvPicPr>
        <p:blipFill>
          <a:blip r:embed="rId5">
            <a:alphaModFix/>
          </a:blip>
          <a:stretch>
            <a:fillRect/>
          </a:stretch>
        </p:blipFill>
        <p:spPr>
          <a:xfrm>
            <a:off x="-2" y="1104452"/>
            <a:ext cx="327386" cy="327386"/>
          </a:xfrm>
          <a:prstGeom prst="rect">
            <a:avLst/>
          </a:prstGeom>
          <a:noFill/>
          <a:ln>
            <a:noFill/>
          </a:ln>
        </p:spPr>
      </p:pic>
      <p:sp>
        <p:nvSpPr>
          <p:cNvPr id="169" name="Google Shape;169;p28"/>
          <p:cNvSpPr txBox="1"/>
          <p:nvPr/>
        </p:nvSpPr>
        <p:spPr>
          <a:xfrm>
            <a:off x="433625" y="1949300"/>
            <a:ext cx="33078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s-CO"/>
              <a:t>Los caficultores constituyen al capital social del gremio cafetero </a:t>
            </a:r>
            <a:endParaRPr/>
          </a:p>
          <a:p>
            <a:pPr marL="457200" lvl="0" indent="-317500" algn="l" rtl="0">
              <a:spcBef>
                <a:spcPts val="0"/>
              </a:spcBef>
              <a:spcAft>
                <a:spcPts val="0"/>
              </a:spcAft>
              <a:buSzPts val="1400"/>
              <a:buChar char="●"/>
            </a:pPr>
            <a:r>
              <a:rPr lang="es-CO"/>
              <a:t>Promueven los valores humanos con el fin de impulsar la convivencia social.</a:t>
            </a:r>
            <a:endParaRPr/>
          </a:p>
          <a:p>
            <a:pPr marL="457200" lvl="0" indent="-317500" algn="l" rtl="0">
              <a:spcBef>
                <a:spcPts val="0"/>
              </a:spcBef>
              <a:spcAft>
                <a:spcPts val="0"/>
              </a:spcAft>
              <a:buSzPts val="1400"/>
              <a:buChar char="●"/>
            </a:pPr>
            <a:r>
              <a:rPr lang="es-CO"/>
              <a:t>Hay organizaciones democráticas y participativas (Federación nacional del café, comités y congresos cafeteros)</a:t>
            </a:r>
            <a:r>
              <a:rPr lang="es-CO" sz="1050">
                <a:solidFill>
                  <a:srgbClr val="4D5156"/>
                </a:solidFill>
                <a:highlight>
                  <a:srgbClr val="FFFFFF"/>
                </a:highlight>
              </a:rPr>
              <a:t> </a:t>
            </a:r>
            <a:endParaRPr/>
          </a:p>
          <a:p>
            <a:pPr marL="0" lvl="0" indent="0" algn="l" rtl="0">
              <a:spcBef>
                <a:spcPts val="0"/>
              </a:spcBef>
              <a:spcAft>
                <a:spcPts val="0"/>
              </a:spcAft>
              <a:buNone/>
            </a:pPr>
            <a:endParaRPr/>
          </a:p>
          <a:p>
            <a:pPr marL="0" lvl="0" indent="0" algn="l" rtl="0">
              <a:spcBef>
                <a:spcPts val="0"/>
              </a:spcBef>
              <a:spcAft>
                <a:spcPts val="0"/>
              </a:spcAft>
              <a:buNone/>
            </a:pPr>
            <a:r>
              <a:rPr lang="es-CO"/>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p:nvPr/>
        </p:nvSpPr>
        <p:spPr>
          <a:xfrm>
            <a:off x="2177902" y="253923"/>
            <a:ext cx="4788195"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RESTRICCIÓN DE COSTO.</a:t>
            </a:r>
            <a:endParaRPr/>
          </a:p>
        </p:txBody>
      </p:sp>
      <p:sp>
        <p:nvSpPr>
          <p:cNvPr id="175" name="Google Shape;175;p29"/>
          <p:cNvSpPr txBox="1"/>
          <p:nvPr/>
        </p:nvSpPr>
        <p:spPr>
          <a:xfrm>
            <a:off x="141767" y="1247554"/>
            <a:ext cx="3771014" cy="3118803"/>
          </a:xfrm>
          <a:prstGeom prst="rect">
            <a:avLst/>
          </a:prstGeom>
          <a:noFill/>
          <a:ln>
            <a:noFill/>
          </a:ln>
        </p:spPr>
        <p:txBody>
          <a:bodyPr spcFirstLastPara="1" wrap="square" lIns="91425" tIns="45700" rIns="91425" bIns="45700" anchor="t" anchorCtr="0">
            <a:spAutoFit/>
          </a:bodyPr>
          <a:lstStyle/>
          <a:p>
            <a:pPr marL="466090" marR="0" lvl="0" indent="-285750" algn="l" rtl="0">
              <a:lnSpc>
                <a:spcPct val="100000"/>
              </a:lnSpc>
              <a:spcBef>
                <a:spcPts val="0"/>
              </a:spcBef>
              <a:spcAft>
                <a:spcPts val="0"/>
              </a:spcAft>
              <a:buClr>
                <a:srgbClr val="000000"/>
              </a:buClr>
              <a:buSzPts val="1800"/>
              <a:buFont typeface="Arial"/>
              <a:buChar char="•"/>
            </a:pPr>
            <a:r>
              <a:rPr lang="es-CO" sz="1800" b="0" i="0" u="none" strike="noStrike" cap="none">
                <a:solidFill>
                  <a:srgbClr val="000000"/>
                </a:solidFill>
                <a:latin typeface="Times New Roman"/>
                <a:ea typeface="Times New Roman"/>
                <a:cs typeface="Times New Roman"/>
                <a:sym typeface="Times New Roman"/>
              </a:rPr>
              <a:t>Como conocemos en esta sección se trabaja el presupuesto que se necesita para llevar a cabo el proyecto. Para su desarrollo se creó una tabla de cotización con todos los gastos que se generan, desde trabajadores hasta herramientas necesarias para su finalización.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CO"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pic>
        <p:nvPicPr>
          <p:cNvPr id="176" name="Google Shape;176;p29"/>
          <p:cNvPicPr preferRelativeResize="0"/>
          <p:nvPr/>
        </p:nvPicPr>
        <p:blipFill rotWithShape="1">
          <a:blip r:embed="rId3">
            <a:alphaModFix/>
          </a:blip>
          <a:srcRect/>
          <a:stretch/>
        </p:blipFill>
        <p:spPr>
          <a:xfrm>
            <a:off x="4419600" y="1247554"/>
            <a:ext cx="4482155" cy="353443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p:nvPr/>
        </p:nvSpPr>
        <p:spPr>
          <a:xfrm>
            <a:off x="2034363" y="244660"/>
            <a:ext cx="4770474"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RESTRICCIÓN DE TIEMPO</a:t>
            </a:r>
            <a:endParaRPr/>
          </a:p>
        </p:txBody>
      </p:sp>
      <p:sp>
        <p:nvSpPr>
          <p:cNvPr id="182" name="Google Shape;182;p30"/>
          <p:cNvSpPr txBox="1"/>
          <p:nvPr/>
        </p:nvSpPr>
        <p:spPr>
          <a:xfrm>
            <a:off x="77972" y="1162493"/>
            <a:ext cx="8683256" cy="1456809"/>
          </a:xfrm>
          <a:prstGeom prst="rect">
            <a:avLst/>
          </a:prstGeom>
          <a:noFill/>
          <a:ln>
            <a:noFill/>
          </a:ln>
        </p:spPr>
        <p:txBody>
          <a:bodyPr spcFirstLastPara="1" wrap="square" lIns="91425" tIns="45700" rIns="91425" bIns="45700" anchor="t" anchorCtr="0">
            <a:spAutoFit/>
          </a:bodyPr>
          <a:lstStyle/>
          <a:p>
            <a:pPr marL="180340" marR="0" lvl="0" indent="0" algn="l" rtl="0">
              <a:lnSpc>
                <a:spcPct val="100000"/>
              </a:lnSpc>
              <a:spcBef>
                <a:spcPts val="0"/>
              </a:spcBef>
              <a:spcAft>
                <a:spcPts val="0"/>
              </a:spcAft>
              <a:buNone/>
            </a:pPr>
            <a:r>
              <a:rPr lang="es-CO" sz="1800" b="0" i="0" u="none" strike="noStrike" cap="none">
                <a:solidFill>
                  <a:srgbClr val="000000"/>
                </a:solidFill>
                <a:latin typeface="Times New Roman"/>
                <a:ea typeface="Times New Roman"/>
                <a:cs typeface="Times New Roman"/>
                <a:sym typeface="Times New Roman"/>
              </a:rPr>
              <a:t>Respecto a la duración del proyecto, se designó un cronograma que duraría aproximadamente tres meses (como se observa en las tablas 2, 3 y 4). En los cuales se hicieron aportes claves para la terminación de este.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CO"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pic>
        <p:nvPicPr>
          <p:cNvPr id="183" name="Google Shape;183;p30"/>
          <p:cNvPicPr preferRelativeResize="0"/>
          <p:nvPr/>
        </p:nvPicPr>
        <p:blipFill rotWithShape="1">
          <a:blip r:embed="rId3">
            <a:alphaModFix/>
          </a:blip>
          <a:srcRect/>
          <a:stretch/>
        </p:blipFill>
        <p:spPr>
          <a:xfrm>
            <a:off x="3262948" y="2474939"/>
            <a:ext cx="2086475" cy="2025930"/>
          </a:xfrm>
          <a:prstGeom prst="rect">
            <a:avLst/>
          </a:prstGeom>
          <a:noFill/>
          <a:ln>
            <a:noFill/>
          </a:ln>
        </p:spPr>
      </p:pic>
      <p:pic>
        <p:nvPicPr>
          <p:cNvPr id="184" name="Google Shape;184;p30"/>
          <p:cNvPicPr preferRelativeResize="0"/>
          <p:nvPr/>
        </p:nvPicPr>
        <p:blipFill rotWithShape="1">
          <a:blip r:embed="rId4">
            <a:alphaModFix/>
          </a:blip>
          <a:srcRect/>
          <a:stretch/>
        </p:blipFill>
        <p:spPr>
          <a:xfrm>
            <a:off x="6365357" y="2528516"/>
            <a:ext cx="1945951" cy="1918776"/>
          </a:xfrm>
          <a:prstGeom prst="rect">
            <a:avLst/>
          </a:prstGeom>
          <a:noFill/>
          <a:ln>
            <a:noFill/>
          </a:ln>
        </p:spPr>
      </p:pic>
      <p:pic>
        <p:nvPicPr>
          <p:cNvPr id="185" name="Google Shape;185;p30"/>
          <p:cNvPicPr preferRelativeResize="0"/>
          <p:nvPr/>
        </p:nvPicPr>
        <p:blipFill rotWithShape="1">
          <a:blip r:embed="rId5">
            <a:alphaModFix/>
          </a:blip>
          <a:srcRect/>
          <a:stretch/>
        </p:blipFill>
        <p:spPr>
          <a:xfrm>
            <a:off x="486606" y="2571750"/>
            <a:ext cx="2086474" cy="18755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1" descr="Image result for restricciones trabajo"/>
          <p:cNvPicPr preferRelativeResize="0"/>
          <p:nvPr/>
        </p:nvPicPr>
        <p:blipFill rotWithShape="1">
          <a:blip r:embed="rId3">
            <a:alphaModFix/>
          </a:blip>
          <a:srcRect/>
          <a:stretch/>
        </p:blipFill>
        <p:spPr>
          <a:xfrm>
            <a:off x="4465674" y="1297172"/>
            <a:ext cx="5044798" cy="3846327"/>
          </a:xfrm>
          <a:prstGeom prst="rect">
            <a:avLst/>
          </a:prstGeom>
          <a:noFill/>
          <a:ln>
            <a:noFill/>
          </a:ln>
        </p:spPr>
      </p:pic>
      <p:sp>
        <p:nvSpPr>
          <p:cNvPr id="191" name="Google Shape;191;p31"/>
          <p:cNvSpPr txBox="1"/>
          <p:nvPr/>
        </p:nvSpPr>
        <p:spPr>
          <a:xfrm>
            <a:off x="2006009" y="255182"/>
            <a:ext cx="5131982"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RESTRICCIÓN DE ALCANCE.</a:t>
            </a:r>
            <a:endParaRPr/>
          </a:p>
        </p:txBody>
      </p:sp>
      <p:sp>
        <p:nvSpPr>
          <p:cNvPr id="192" name="Google Shape;192;p31"/>
          <p:cNvSpPr txBox="1"/>
          <p:nvPr/>
        </p:nvSpPr>
        <p:spPr>
          <a:xfrm>
            <a:off x="163033" y="1091609"/>
            <a:ext cx="4536559" cy="4185761"/>
          </a:xfrm>
          <a:prstGeom prst="rect">
            <a:avLst/>
          </a:prstGeom>
          <a:noFill/>
          <a:ln>
            <a:noFill/>
          </a:ln>
        </p:spPr>
        <p:txBody>
          <a:bodyPr spcFirstLastPara="1" wrap="square" lIns="91425" tIns="45700" rIns="91425" bIns="45700" anchor="t" anchorCtr="0">
            <a:spAutoFit/>
          </a:bodyPr>
          <a:lstStyle/>
          <a:p>
            <a:pPr marL="0" marR="0" lvl="0" indent="-114300" algn="just" rtl="0">
              <a:lnSpc>
                <a:spcPct val="100000"/>
              </a:lnSpc>
              <a:spcBef>
                <a:spcPts val="0"/>
              </a:spcBef>
              <a:spcAft>
                <a:spcPts val="0"/>
              </a:spcAft>
              <a:buClr>
                <a:srgbClr val="000000"/>
              </a:buClr>
              <a:buSzPts val="1800"/>
              <a:buFont typeface="Arial"/>
              <a:buChar char="•"/>
            </a:pPr>
            <a:r>
              <a:rPr lang="es-CO" sz="1800" b="0" i="0" u="none" strike="noStrike" cap="none">
                <a:solidFill>
                  <a:srgbClr val="000000"/>
                </a:solidFill>
                <a:latin typeface="Times New Roman"/>
                <a:ea typeface="Times New Roman"/>
                <a:cs typeface="Times New Roman"/>
                <a:sym typeface="Times New Roman"/>
              </a:rPr>
              <a:t>Predisposición económica, esta es necesaria para cubrir con inconvenientes a lo largo del proyecto, por ejemplo, con la ampliación del cronograma por algún imprevisto..</a:t>
            </a:r>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114300" algn="just" rtl="0">
              <a:lnSpc>
                <a:spcPct val="100000"/>
              </a:lnSpc>
              <a:spcBef>
                <a:spcPts val="0"/>
              </a:spcBef>
              <a:spcAft>
                <a:spcPts val="0"/>
              </a:spcAft>
              <a:buClr>
                <a:srgbClr val="000000"/>
              </a:buClr>
              <a:buSzPts val="1800"/>
              <a:buFont typeface="Arial"/>
              <a:buChar char="•"/>
            </a:pPr>
            <a:r>
              <a:rPr lang="es-CO" sz="1800" b="0" i="0" u="none" strike="noStrike" cap="none">
                <a:solidFill>
                  <a:srgbClr val="000000"/>
                </a:solidFill>
                <a:latin typeface="Times New Roman"/>
                <a:ea typeface="Times New Roman"/>
                <a:cs typeface="Times New Roman"/>
                <a:sym typeface="Times New Roman"/>
              </a:rPr>
              <a:t>Agregar personal calificado para cumplir de manera acertada con los calendarios y cronogramas de actividades.</a:t>
            </a:r>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114300" algn="just" rtl="0">
              <a:lnSpc>
                <a:spcPct val="100000"/>
              </a:lnSpc>
              <a:spcBef>
                <a:spcPts val="0"/>
              </a:spcBef>
              <a:spcAft>
                <a:spcPts val="0"/>
              </a:spcAft>
              <a:buClr>
                <a:srgbClr val="000000"/>
              </a:buClr>
              <a:buSzPts val="1800"/>
              <a:buFont typeface="Arial"/>
              <a:buChar char="•"/>
            </a:pPr>
            <a:r>
              <a:rPr lang="es-CO" sz="1800" b="0" i="0" u="none" strike="noStrike" cap="none">
                <a:solidFill>
                  <a:srgbClr val="000000"/>
                </a:solidFill>
                <a:latin typeface="Times New Roman"/>
                <a:ea typeface="Times New Roman"/>
                <a:cs typeface="Times New Roman"/>
                <a:sym typeface="Times New Roman"/>
              </a:rPr>
              <a:t>La validación del alcance será responsabilidad del equipo del proyecto, quienes estarán monitoreando continuamente los avances del trabajo, y sobre todo el desarrollo oportuno de los entregables.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3" name="Google Shape;193;p31" descr="Image result for restricciones dinero"/>
          <p:cNvPicPr preferRelativeResize="0"/>
          <p:nvPr/>
        </p:nvPicPr>
        <p:blipFill rotWithShape="1">
          <a:blip r:embed="rId4">
            <a:alphaModFix/>
          </a:blip>
          <a:srcRect/>
          <a:stretch/>
        </p:blipFill>
        <p:spPr>
          <a:xfrm>
            <a:off x="4933507" y="3951338"/>
            <a:ext cx="1368055" cy="1192162"/>
          </a:xfrm>
          <a:prstGeom prst="rect">
            <a:avLst/>
          </a:prstGeom>
          <a:noFill/>
          <a:ln>
            <a:noFill/>
          </a:ln>
        </p:spPr>
      </p:pic>
      <p:pic>
        <p:nvPicPr>
          <p:cNvPr id="194" name="Google Shape;194;p31" descr="Image result for restricciones alcanse"/>
          <p:cNvPicPr preferRelativeResize="0"/>
          <p:nvPr/>
        </p:nvPicPr>
        <p:blipFill rotWithShape="1">
          <a:blip r:embed="rId5">
            <a:alphaModFix/>
          </a:blip>
          <a:srcRect/>
          <a:stretch/>
        </p:blipFill>
        <p:spPr>
          <a:xfrm>
            <a:off x="7201015" y="2153132"/>
            <a:ext cx="1089894" cy="10313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p:nvPr/>
        </p:nvSpPr>
        <p:spPr>
          <a:xfrm>
            <a:off x="1481470" y="56921"/>
            <a:ext cx="6025116" cy="954107"/>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PRODUCTOS O RESULTADOS DEL PROYECTO.</a:t>
            </a:r>
            <a:endParaRPr/>
          </a:p>
        </p:txBody>
      </p:sp>
      <p:sp>
        <p:nvSpPr>
          <p:cNvPr id="200" name="Google Shape;200;p32"/>
          <p:cNvSpPr txBox="1"/>
          <p:nvPr/>
        </p:nvSpPr>
        <p:spPr>
          <a:xfrm>
            <a:off x="435935" y="1325526"/>
            <a:ext cx="281408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a:t>METODOLOGÍA</a:t>
            </a:r>
            <a:r>
              <a:rPr lang="es-CO" sz="1400" b="0" i="0" u="none" strike="noStrike" cap="none">
                <a:solidFill>
                  <a:srgbClr val="000000"/>
                </a:solidFill>
                <a:latin typeface="Arial"/>
                <a:ea typeface="Arial"/>
                <a:cs typeface="Arial"/>
                <a:sym typeface="Arial"/>
              </a:rPr>
              <a:t> EMPLEADA.</a:t>
            </a:r>
            <a:endParaRPr/>
          </a:p>
        </p:txBody>
      </p:sp>
      <p:sp>
        <p:nvSpPr>
          <p:cNvPr id="201" name="Google Shape;201;p32"/>
          <p:cNvSpPr txBox="1"/>
          <p:nvPr/>
        </p:nvSpPr>
        <p:spPr>
          <a:xfrm>
            <a:off x="-318976" y="1729563"/>
            <a:ext cx="4323907" cy="3754874"/>
          </a:xfrm>
          <a:prstGeom prst="rect">
            <a:avLst/>
          </a:prstGeom>
          <a:noFill/>
          <a:ln>
            <a:noFill/>
          </a:ln>
        </p:spPr>
        <p:txBody>
          <a:bodyPr spcFirstLastPara="1" wrap="square" lIns="91425" tIns="45700" rIns="91425" bIns="45700" anchor="t" anchorCtr="0">
            <a:spAutoFit/>
          </a:bodyPr>
          <a:lstStyle/>
          <a:p>
            <a:pPr marL="645795" marR="0" lvl="0" indent="-285750" algn="just"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El CRISP-DM “proceso estándar de minería de datos Es el modelo analítico más usado. La metodología cubre de forma normalizada el ciclo de manera secuencial, como se haría un proyecto de desarrollo de software. </a:t>
            </a:r>
            <a:endParaRPr/>
          </a:p>
          <a:p>
            <a:pPr marL="645795"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645795" marR="0" lvl="0" indent="-285750" algn="just"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Este modelo cubre las fases del proyecto, sus respectivas relaciones entre tareas, además de poder avanzar o retroceder entre fases si es necesario por lo que esto hace al modelo algo flexible.</a:t>
            </a:r>
            <a:endParaRPr sz="1400" b="0" i="0" u="none" strike="noStrike" cap="none">
              <a:solidFill>
                <a:srgbClr val="000000"/>
              </a:solidFill>
              <a:latin typeface="Arial"/>
              <a:ea typeface="Arial"/>
              <a:cs typeface="Arial"/>
              <a:sym typeface="Arial"/>
            </a:endParaRPr>
          </a:p>
          <a:p>
            <a:pPr marL="645795"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360045"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360045"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CO"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pic>
        <p:nvPicPr>
          <p:cNvPr id="202" name="Google Shape;202;p32"/>
          <p:cNvPicPr preferRelativeResize="0"/>
          <p:nvPr/>
        </p:nvPicPr>
        <p:blipFill rotWithShape="1">
          <a:blip r:embed="rId3">
            <a:alphaModFix/>
          </a:blip>
          <a:srcRect/>
          <a:stretch/>
        </p:blipFill>
        <p:spPr>
          <a:xfrm>
            <a:off x="5305855" y="1479414"/>
            <a:ext cx="2877285" cy="2247878"/>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203" name="Google Shape;203;p32"/>
          <p:cNvSpPr txBox="1"/>
          <p:nvPr/>
        </p:nvSpPr>
        <p:spPr>
          <a:xfrm>
            <a:off x="5305855" y="4532581"/>
            <a:ext cx="2877285"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0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https://www.ibm.com/support/knowledgecenter/es/SS3RA7_sub/modeler_crispdm_ddita/clementine/crisp_help/crisp_overview.html</a:t>
            </a:r>
            <a:r>
              <a:rPr lang="es-CO" sz="10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p:nvPr/>
        </p:nvSpPr>
        <p:spPr>
          <a:xfrm>
            <a:off x="1316067" y="201795"/>
            <a:ext cx="6037923" cy="523220"/>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REQUERIMIENTO DE LOS DATOS.</a:t>
            </a:r>
            <a:endParaRPr/>
          </a:p>
        </p:txBody>
      </p:sp>
      <p:sp>
        <p:nvSpPr>
          <p:cNvPr id="209" name="Google Shape;209;p33"/>
          <p:cNvSpPr txBox="1"/>
          <p:nvPr/>
        </p:nvSpPr>
        <p:spPr>
          <a:xfrm>
            <a:off x="276449" y="1371421"/>
            <a:ext cx="3530010" cy="954107"/>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Dataframe tipo semiestructurado, debido a que se encuentra guardado en una hoja de cálculo con formato CSV (Separado por comas).</a:t>
            </a:r>
            <a:endParaRPr/>
          </a:p>
        </p:txBody>
      </p:sp>
      <p:pic>
        <p:nvPicPr>
          <p:cNvPr id="210" name="Google Shape;210;p33"/>
          <p:cNvPicPr preferRelativeResize="0"/>
          <p:nvPr/>
        </p:nvPicPr>
        <p:blipFill rotWithShape="1">
          <a:blip r:embed="rId3">
            <a:alphaModFix/>
          </a:blip>
          <a:srcRect/>
          <a:stretch/>
        </p:blipFill>
        <p:spPr>
          <a:xfrm>
            <a:off x="221563" y="2971934"/>
            <a:ext cx="3593803" cy="1841106"/>
          </a:xfrm>
          <a:prstGeom prst="rect">
            <a:avLst/>
          </a:prstGeom>
          <a:noFill/>
          <a:ln>
            <a:noFill/>
          </a:ln>
        </p:spPr>
      </p:pic>
      <p:pic>
        <p:nvPicPr>
          <p:cNvPr id="211" name="Google Shape;211;p33"/>
          <p:cNvPicPr preferRelativeResize="0"/>
          <p:nvPr/>
        </p:nvPicPr>
        <p:blipFill rotWithShape="1">
          <a:blip r:embed="rId4">
            <a:alphaModFix/>
          </a:blip>
          <a:srcRect/>
          <a:stretch/>
        </p:blipFill>
        <p:spPr>
          <a:xfrm>
            <a:off x="4957209" y="3111437"/>
            <a:ext cx="3355014" cy="1562100"/>
          </a:xfrm>
          <a:prstGeom prst="rect">
            <a:avLst/>
          </a:prstGeom>
          <a:noFill/>
          <a:ln>
            <a:noFill/>
          </a:ln>
        </p:spPr>
      </p:pic>
      <p:sp>
        <p:nvSpPr>
          <p:cNvPr id="212" name="Google Shape;212;p33"/>
          <p:cNvSpPr/>
          <p:nvPr/>
        </p:nvSpPr>
        <p:spPr>
          <a:xfrm>
            <a:off x="4289310" y="1059271"/>
            <a:ext cx="45719" cy="4104333"/>
          </a:xfrm>
          <a:prstGeom prst="rect">
            <a:avLst/>
          </a:prstGeom>
          <a:solidFill>
            <a:srgbClr val="E36C09"/>
          </a:solidFill>
          <a:ln w="25400" cap="flat" cmpd="sng">
            <a:solidFill>
              <a:srgbClr val="E36C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p33"/>
          <p:cNvSpPr txBox="1"/>
          <p:nvPr/>
        </p:nvSpPr>
        <p:spPr>
          <a:xfrm>
            <a:off x="4808973" y="1371421"/>
            <a:ext cx="3264683" cy="1169551"/>
          </a:xfrm>
          <a:prstGeom prst="rect">
            <a:avLst/>
          </a:prstGeom>
          <a:noFill/>
          <a:ln>
            <a:noFill/>
          </a:ln>
        </p:spPr>
        <p:txBody>
          <a:bodyPr spcFirstLastPara="1" wrap="square" lIns="91425" tIns="45700" rIns="91425" bIns="45700" anchor="t" anchorCtr="0">
            <a:spAutoFit/>
          </a:bodyPr>
          <a:lstStyle/>
          <a:p>
            <a:pPr marL="131432" marR="0" lvl="0" indent="-88900" algn="just"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Información sobre las variables del café, tales como año, departamento, Área(ha), Producción(ton), Rendimiento (ha/ton), Producción Nacional(ton), Área Nacional(ha).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p:nvPr/>
        </p:nvSpPr>
        <p:spPr>
          <a:xfrm>
            <a:off x="1431851" y="285194"/>
            <a:ext cx="5954232"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ENTENDIMIENTO DE LOS DATOS.</a:t>
            </a:r>
            <a:endParaRPr/>
          </a:p>
        </p:txBody>
      </p:sp>
      <p:sp>
        <p:nvSpPr>
          <p:cNvPr id="219" name="Google Shape;219;p34"/>
          <p:cNvSpPr txBox="1"/>
          <p:nvPr/>
        </p:nvSpPr>
        <p:spPr>
          <a:xfrm>
            <a:off x="-155944" y="1382232"/>
            <a:ext cx="7967330" cy="1980029"/>
          </a:xfrm>
          <a:prstGeom prst="rect">
            <a:avLst/>
          </a:prstGeom>
          <a:noFill/>
          <a:ln>
            <a:noFill/>
          </a:ln>
        </p:spPr>
        <p:txBody>
          <a:bodyPr spcFirstLastPara="1" wrap="square" lIns="91425" tIns="45700" rIns="91425" bIns="45700" anchor="t" anchorCtr="0">
            <a:spAutoFit/>
          </a:bodyPr>
          <a:lstStyle/>
          <a:p>
            <a:pPr marL="645795"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Los datos que se recopilaron sean obtenido gracias a las herramientas de datos como son: Rstudio, Jupyter notebook, Excel, Power Bi,  Pandas Profiling.  Los cuales nos han ayudado a comprender mejor los datos como el test de Shapiro Wilk para poder predecir y formar relaciones que nos llevaran al mejor resultado posibles, con la aplicación de modelos de</a:t>
            </a:r>
            <a:r>
              <a:rPr lang="es-CO" sz="1800" b="1" i="0" u="none" strike="noStrike" cap="none">
                <a:solidFill>
                  <a:srgbClr val="000000"/>
                </a:solidFill>
                <a:latin typeface="Arial"/>
                <a:ea typeface="Arial"/>
                <a:cs typeface="Arial"/>
                <a:sym typeface="Arial"/>
              </a:rPr>
              <a:t> </a:t>
            </a:r>
            <a:r>
              <a:rPr lang="es-CO" sz="1400" b="0" i="0" u="none" strike="noStrike" cap="none">
                <a:solidFill>
                  <a:srgbClr val="000000"/>
                </a:solidFill>
                <a:latin typeface="Arial"/>
                <a:ea typeface="Arial"/>
                <a:cs typeface="Arial"/>
                <a:sym typeface="Arial"/>
              </a:rPr>
              <a:t>Pearson</a:t>
            </a:r>
            <a:r>
              <a:rPr lang="es-CO" sz="1400" b="1" i="0" u="none" strike="noStrike" cap="none">
                <a:solidFill>
                  <a:srgbClr val="000000"/>
                </a:solidFill>
                <a:latin typeface="Arial"/>
                <a:ea typeface="Arial"/>
                <a:cs typeface="Arial"/>
                <a:sym typeface="Arial"/>
              </a:rPr>
              <a:t>,  </a:t>
            </a:r>
            <a:r>
              <a:rPr lang="es-CO" sz="1400" b="0" i="0" u="none" strike="noStrike" cap="none">
                <a:solidFill>
                  <a:srgbClr val="000000"/>
                </a:solidFill>
                <a:latin typeface="Arial"/>
                <a:ea typeface="Arial"/>
                <a:cs typeface="Arial"/>
                <a:sym typeface="Arial"/>
              </a:rPr>
              <a:t>Spearman y Kendall para poder obtener el saber de como</a:t>
            </a:r>
            <a:r>
              <a:rPr lang="es-CO" sz="1400" b="1" i="0" u="none" strike="noStrike" cap="none">
                <a:solidFill>
                  <a:srgbClr val="000000"/>
                </a:solidFill>
                <a:latin typeface="Arial"/>
                <a:ea typeface="Arial"/>
                <a:cs typeface="Arial"/>
                <a:sym typeface="Arial"/>
              </a:rPr>
              <a:t> </a:t>
            </a:r>
            <a:r>
              <a:rPr lang="es-CO" sz="1400" b="0" i="0" u="none" strike="noStrike" cap="none">
                <a:solidFill>
                  <a:srgbClr val="000000"/>
                </a:solidFill>
                <a:latin typeface="Arial"/>
                <a:ea typeface="Arial"/>
                <a:cs typeface="Arial"/>
                <a:sym typeface="Arial"/>
              </a:rPr>
              <a:t>proceder ante cualquier complicación dentro de lo medido con la analítica de datos.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CO"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220" name="Google Shape;220;p34"/>
          <p:cNvSpPr txBox="1"/>
          <p:nvPr/>
        </p:nvSpPr>
        <p:spPr>
          <a:xfrm>
            <a:off x="450112" y="2899144"/>
            <a:ext cx="19989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Pearson</a:t>
            </a:r>
            <a:endParaRPr/>
          </a:p>
        </p:txBody>
      </p:sp>
      <p:sp>
        <p:nvSpPr>
          <p:cNvPr id="221" name="Google Shape;221;p34"/>
          <p:cNvSpPr txBox="1"/>
          <p:nvPr/>
        </p:nvSpPr>
        <p:spPr>
          <a:xfrm>
            <a:off x="6418521" y="2899144"/>
            <a:ext cx="19989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Kendal</a:t>
            </a:r>
            <a:endParaRPr/>
          </a:p>
        </p:txBody>
      </p:sp>
      <p:sp>
        <p:nvSpPr>
          <p:cNvPr id="222" name="Google Shape;222;p34"/>
          <p:cNvSpPr txBox="1"/>
          <p:nvPr/>
        </p:nvSpPr>
        <p:spPr>
          <a:xfrm>
            <a:off x="3409507" y="2899144"/>
            <a:ext cx="19989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Spearman</a:t>
            </a:r>
            <a:endParaRPr/>
          </a:p>
        </p:txBody>
      </p:sp>
      <p:pic>
        <p:nvPicPr>
          <p:cNvPr id="223" name="Google Shape;223;p34"/>
          <p:cNvPicPr preferRelativeResize="0"/>
          <p:nvPr/>
        </p:nvPicPr>
        <p:blipFill rotWithShape="1">
          <a:blip r:embed="rId3">
            <a:alphaModFix/>
          </a:blip>
          <a:srcRect/>
          <a:stretch/>
        </p:blipFill>
        <p:spPr>
          <a:xfrm>
            <a:off x="106435" y="3362261"/>
            <a:ext cx="2820592" cy="1093541"/>
          </a:xfrm>
          <a:prstGeom prst="rect">
            <a:avLst/>
          </a:prstGeom>
          <a:noFill/>
          <a:ln>
            <a:noFill/>
          </a:ln>
        </p:spPr>
      </p:pic>
      <p:pic>
        <p:nvPicPr>
          <p:cNvPr id="224" name="Google Shape;224;p34"/>
          <p:cNvPicPr preferRelativeResize="0"/>
          <p:nvPr/>
        </p:nvPicPr>
        <p:blipFill rotWithShape="1">
          <a:blip r:embed="rId4">
            <a:alphaModFix/>
          </a:blip>
          <a:srcRect/>
          <a:stretch/>
        </p:blipFill>
        <p:spPr>
          <a:xfrm>
            <a:off x="3161703" y="3362260"/>
            <a:ext cx="2820591" cy="1093542"/>
          </a:xfrm>
          <a:prstGeom prst="rect">
            <a:avLst/>
          </a:prstGeom>
          <a:noFill/>
          <a:ln>
            <a:noFill/>
          </a:ln>
        </p:spPr>
      </p:pic>
      <p:pic>
        <p:nvPicPr>
          <p:cNvPr id="225" name="Google Shape;225;p34"/>
          <p:cNvPicPr preferRelativeResize="0"/>
          <p:nvPr/>
        </p:nvPicPr>
        <p:blipFill rotWithShape="1">
          <a:blip r:embed="rId5">
            <a:alphaModFix/>
          </a:blip>
          <a:srcRect/>
          <a:stretch/>
        </p:blipFill>
        <p:spPr>
          <a:xfrm>
            <a:off x="6138997" y="3358765"/>
            <a:ext cx="2714379" cy="11005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1747283" y="289354"/>
            <a:ext cx="5649433"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PREPARACIÓN DE LOS DATOS.</a:t>
            </a:r>
            <a:endParaRPr/>
          </a:p>
        </p:txBody>
      </p:sp>
      <p:sp>
        <p:nvSpPr>
          <p:cNvPr id="231" name="Google Shape;231;p35"/>
          <p:cNvSpPr txBox="1"/>
          <p:nvPr/>
        </p:nvSpPr>
        <p:spPr>
          <a:xfrm>
            <a:off x="233917" y="1205024"/>
            <a:ext cx="3948223" cy="116955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Para la limpieza y transformación de los datos se emplearon una serie de pasos, implementando algoritmos y aplicaciones Big data para que estos se conviertan en datos útiles</a:t>
            </a:r>
            <a:endParaRPr sz="1100" b="0" i="0" u="none" strike="noStrike" cap="none">
              <a:solidFill>
                <a:srgbClr val="000000"/>
              </a:solidFill>
              <a:latin typeface="Arial"/>
              <a:ea typeface="Arial"/>
              <a:cs typeface="Arial"/>
              <a:sym typeface="Arial"/>
            </a:endParaRPr>
          </a:p>
        </p:txBody>
      </p:sp>
      <p:sp>
        <p:nvSpPr>
          <p:cNvPr id="232" name="Google Shape;232;p35"/>
          <p:cNvSpPr txBox="1"/>
          <p:nvPr/>
        </p:nvSpPr>
        <p:spPr>
          <a:xfrm>
            <a:off x="233917" y="2408575"/>
            <a:ext cx="3948300" cy="2565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Proceso ETL, este acrónimo representa sus siglas en </a:t>
            </a:r>
            <a:r>
              <a:rPr lang="es-CO"/>
              <a:t>inglés</a:t>
            </a:r>
            <a:r>
              <a:rPr lang="es-CO" sz="1400" b="0" i="0" u="none" strike="noStrike" cap="none">
                <a:solidFill>
                  <a:srgbClr val="000000"/>
                </a:solidFill>
                <a:latin typeface="Arial"/>
                <a:ea typeface="Arial"/>
                <a:cs typeface="Arial"/>
                <a:sym typeface="Arial"/>
              </a:rPr>
              <a:t> que son:</a:t>
            </a:r>
            <a:endParaRPr sz="1400" b="0" i="0" u="none" strike="noStrike" cap="none">
              <a:solidFill>
                <a:srgbClr val="000000"/>
              </a:solidFill>
              <a:latin typeface="Arial"/>
              <a:ea typeface="Arial"/>
              <a:cs typeface="Arial"/>
              <a:sym typeface="Arial"/>
            </a:endParaRPr>
          </a:p>
          <a:p>
            <a:pPr marL="131432" marR="0" lvl="0" indent="-88900" algn="l" rtl="0">
              <a:lnSpc>
                <a:spcPct val="100000"/>
              </a:lnSpc>
              <a:spcBef>
                <a:spcPts val="800"/>
              </a:spcBef>
              <a:spcAft>
                <a:spcPts val="0"/>
              </a:spcAft>
              <a:buClr>
                <a:srgbClr val="000000"/>
              </a:buClr>
              <a:buSzPts val="1400"/>
              <a:buFont typeface="Arial"/>
              <a:buChar char="•"/>
            </a:pPr>
            <a:r>
              <a:rPr lang="es-CO" sz="1400" b="1" i="0" u="none" strike="noStrike" cap="none">
                <a:solidFill>
                  <a:srgbClr val="000000"/>
                </a:solidFill>
                <a:latin typeface="Arial"/>
                <a:ea typeface="Arial"/>
                <a:cs typeface="Arial"/>
                <a:sym typeface="Arial"/>
              </a:rPr>
              <a:t>Extract:</a:t>
            </a:r>
            <a:r>
              <a:rPr lang="es-CO" sz="1400" b="0" i="0" u="none" strike="noStrike" cap="none">
                <a:solidFill>
                  <a:srgbClr val="000000"/>
                </a:solidFill>
                <a:latin typeface="Arial"/>
                <a:ea typeface="Arial"/>
                <a:cs typeface="Arial"/>
                <a:sym typeface="Arial"/>
              </a:rPr>
              <a:t> Se toma la información de su origen</a:t>
            </a:r>
            <a:endParaRPr/>
          </a:p>
          <a:p>
            <a:pPr marL="131432"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1432" marR="0" lvl="0" indent="-88900" algn="l" rtl="0">
              <a:lnSpc>
                <a:spcPct val="100000"/>
              </a:lnSpc>
              <a:spcBef>
                <a:spcPts val="0"/>
              </a:spcBef>
              <a:spcAft>
                <a:spcPts val="0"/>
              </a:spcAft>
              <a:buClr>
                <a:srgbClr val="000000"/>
              </a:buClr>
              <a:buSzPts val="1400"/>
              <a:buFont typeface="Arial"/>
              <a:buChar char="•"/>
            </a:pPr>
            <a:r>
              <a:rPr lang="es-CO" sz="1400" b="1" i="0" u="none" strike="noStrike" cap="none">
                <a:solidFill>
                  <a:srgbClr val="000000"/>
                </a:solidFill>
                <a:latin typeface="Arial"/>
                <a:ea typeface="Arial"/>
                <a:cs typeface="Arial"/>
                <a:sym typeface="Arial"/>
              </a:rPr>
              <a:t>Transform: </a:t>
            </a:r>
            <a:r>
              <a:rPr lang="es-CO" sz="1400" b="0" i="0" u="none" strike="noStrike" cap="none">
                <a:solidFill>
                  <a:srgbClr val="000000"/>
                </a:solidFill>
                <a:latin typeface="Arial"/>
                <a:ea typeface="Arial"/>
                <a:cs typeface="Arial"/>
                <a:sym typeface="Arial"/>
              </a:rPr>
              <a:t>Se adecuan los datos extraídos y se convierten en datos óptimos para su utilización</a:t>
            </a:r>
            <a:endParaRPr/>
          </a:p>
          <a:p>
            <a:pPr marL="131432"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1432" marR="0" lvl="0" indent="-88900" algn="l" rtl="0">
              <a:lnSpc>
                <a:spcPct val="100000"/>
              </a:lnSpc>
              <a:spcBef>
                <a:spcPts val="0"/>
              </a:spcBef>
              <a:spcAft>
                <a:spcPts val="0"/>
              </a:spcAft>
              <a:buClr>
                <a:srgbClr val="000000"/>
              </a:buClr>
              <a:buSzPts val="1400"/>
              <a:buFont typeface="Arial"/>
              <a:buChar char="•"/>
            </a:pPr>
            <a:r>
              <a:rPr lang="es-CO" sz="1400" b="1" i="0" u="none" strike="noStrike" cap="none">
                <a:solidFill>
                  <a:srgbClr val="000000"/>
                </a:solidFill>
                <a:latin typeface="Arial"/>
                <a:ea typeface="Arial"/>
                <a:cs typeface="Arial"/>
                <a:sym typeface="Arial"/>
              </a:rPr>
              <a:t>Load:</a:t>
            </a:r>
            <a:r>
              <a:rPr lang="es-CO" sz="1400" b="0" i="0" u="none" strike="noStrike" cap="none">
                <a:solidFill>
                  <a:srgbClr val="000000"/>
                </a:solidFill>
                <a:latin typeface="Arial"/>
                <a:ea typeface="Arial"/>
                <a:cs typeface="Arial"/>
                <a:sym typeface="Arial"/>
              </a:rPr>
              <a:t> Se cargan los datos que fueron transformados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5"/>
          <p:cNvSpPr txBox="1"/>
          <p:nvPr/>
        </p:nvSpPr>
        <p:spPr>
          <a:xfrm>
            <a:off x="4451497" y="1135388"/>
            <a:ext cx="39482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DROPNA: eliminación de valores faltantes.</a:t>
            </a:r>
            <a:endParaRPr/>
          </a:p>
        </p:txBody>
      </p:sp>
      <p:sp>
        <p:nvSpPr>
          <p:cNvPr id="234" name="Google Shape;234;p35"/>
          <p:cNvSpPr txBox="1"/>
          <p:nvPr/>
        </p:nvSpPr>
        <p:spPr>
          <a:xfrm>
            <a:off x="4451497" y="1397069"/>
            <a:ext cx="41396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Duplicate().sum() : Suma los registros duplicados</a:t>
            </a:r>
            <a:endParaRPr/>
          </a:p>
        </p:txBody>
      </p:sp>
      <p:sp>
        <p:nvSpPr>
          <p:cNvPr id="235" name="Google Shape;235;p35"/>
          <p:cNvSpPr txBox="1"/>
          <p:nvPr/>
        </p:nvSpPr>
        <p:spPr>
          <a:xfrm>
            <a:off x="4451497" y="1658750"/>
            <a:ext cx="27644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Is.na(Cafe_df$Area..ha.):</a:t>
            </a:r>
            <a:endParaRPr sz="1400" b="0" i="0" u="none" strike="noStrike" cap="none">
              <a:solidFill>
                <a:srgbClr val="000000"/>
              </a:solidFill>
              <a:latin typeface="Arial"/>
              <a:ea typeface="Arial"/>
              <a:cs typeface="Arial"/>
              <a:sym typeface="Arial"/>
            </a:endParaRPr>
          </a:p>
        </p:txBody>
      </p:sp>
      <p:pic>
        <p:nvPicPr>
          <p:cNvPr id="236" name="Google Shape;236;p35" descr="Image result for preparación de datos imagen"/>
          <p:cNvPicPr preferRelativeResize="0"/>
          <p:nvPr/>
        </p:nvPicPr>
        <p:blipFill rotWithShape="1">
          <a:blip r:embed="rId3">
            <a:alphaModFix/>
          </a:blip>
          <a:srcRect/>
          <a:stretch/>
        </p:blipFill>
        <p:spPr>
          <a:xfrm>
            <a:off x="4352260" y="1988430"/>
            <a:ext cx="4338082" cy="2984950"/>
          </a:xfrm>
          <a:prstGeom prst="rect">
            <a:avLst/>
          </a:prstGeom>
          <a:noFill/>
          <a:ln>
            <a:noFill/>
          </a:ln>
        </p:spPr>
      </p:pic>
      <p:sp>
        <p:nvSpPr>
          <p:cNvPr id="237" name="Google Shape;237;p35"/>
          <p:cNvSpPr txBox="1"/>
          <p:nvPr/>
        </p:nvSpPr>
        <p:spPr>
          <a:xfrm>
            <a:off x="2608522" y="4743390"/>
            <a:ext cx="314723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500" b="0" i="0" u="none" strike="noStrike" cap="none">
                <a:solidFill>
                  <a:srgbClr val="00B0F0"/>
                </a:solidFill>
                <a:latin typeface="Arial"/>
                <a:ea typeface="Arial"/>
                <a:cs typeface="Arial"/>
                <a:sym typeface="Arial"/>
              </a:rPr>
              <a:t>https://www.google.com/url?sa=i&amp;url=https%3A%2F%2Fwww.pinterest.com%2Fpin%2F734227545480288573%2F&amp;psig=AOvVaw20-ob4BhCqk26yCz78e_fb&amp;ust=1613428607054000&amp;source=images&amp;cd=vfe&amp;ved=0CAIQjRxqFwoTCJCP6Iq46u4CFQAAAAAdAAAAABAK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p:nvPr/>
        </p:nvSpPr>
        <p:spPr>
          <a:xfrm>
            <a:off x="49619" y="1240281"/>
            <a:ext cx="5110716" cy="1549142"/>
          </a:xfrm>
          <a:prstGeom prst="rect">
            <a:avLst/>
          </a:prstGeom>
          <a:noFill/>
          <a:ln>
            <a:noFill/>
          </a:ln>
        </p:spPr>
        <p:txBody>
          <a:bodyPr spcFirstLastPara="1" wrap="square" lIns="91425" tIns="45700" rIns="91425" bIns="45700" anchor="t" anchorCtr="0">
            <a:spAutoFit/>
          </a:bodyPr>
          <a:lstStyle/>
          <a:p>
            <a:pPr marL="46609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Modelo de regresión lineal, La regresión lineal permite modelar la relación entre unas variables de entrada (explicativas) con valores de salida reales. la siguiente ecuación, válida la instrucción para recrear el modelo</a:t>
            </a:r>
            <a:r>
              <a:rPr lang="es-CO" sz="18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CO"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pic>
        <p:nvPicPr>
          <p:cNvPr id="243" name="Google Shape;243;p36"/>
          <p:cNvPicPr preferRelativeResize="0"/>
          <p:nvPr/>
        </p:nvPicPr>
        <p:blipFill rotWithShape="1">
          <a:blip r:embed="rId3">
            <a:alphaModFix/>
          </a:blip>
          <a:srcRect/>
          <a:stretch/>
        </p:blipFill>
        <p:spPr>
          <a:xfrm>
            <a:off x="5487285" y="1091426"/>
            <a:ext cx="3266855" cy="1962150"/>
          </a:xfrm>
          <a:prstGeom prst="rect">
            <a:avLst/>
          </a:prstGeom>
          <a:noFill/>
          <a:ln>
            <a:noFill/>
          </a:ln>
        </p:spPr>
      </p:pic>
      <p:sp>
        <p:nvSpPr>
          <p:cNvPr id="244" name="Google Shape;244;p36"/>
          <p:cNvSpPr txBox="1"/>
          <p:nvPr/>
        </p:nvSpPr>
        <p:spPr>
          <a:xfrm>
            <a:off x="227714" y="2456669"/>
            <a:ext cx="3040911" cy="144655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Llamada ecuación canónica, en donde: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0" i="0" u="none" strike="noStrike" cap="none">
                <a:solidFill>
                  <a:srgbClr val="000000"/>
                </a:solidFill>
                <a:latin typeface="Arial"/>
                <a:ea typeface="Arial"/>
                <a:cs typeface="Arial"/>
                <a:sym typeface="Arial"/>
              </a:rPr>
              <a:t>      M: es la pendiente de la recta</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CO" sz="1400" b="0" i="0" u="none" strike="noStrike" cap="none" baseline="-25000">
                <a:solidFill>
                  <a:srgbClr val="000000"/>
                </a:solidFill>
                <a:latin typeface="Arial"/>
                <a:ea typeface="Arial"/>
                <a:cs typeface="Arial"/>
                <a:sym typeface="Arial"/>
              </a:rPr>
              <a:t>        BO;  </a:t>
            </a:r>
            <a:r>
              <a:rPr lang="es-CO" sz="1400" b="0" i="0" u="none" strike="noStrike" cap="none">
                <a:solidFill>
                  <a:srgbClr val="000000"/>
                </a:solidFill>
                <a:latin typeface="Arial"/>
                <a:ea typeface="Arial"/>
                <a:cs typeface="Arial"/>
                <a:sym typeface="Arial"/>
              </a:rPr>
              <a:t>es el intercepto con el eje Y</a:t>
            </a:r>
            <a:endParaRPr sz="1400" b="0" i="0" u="none" strike="noStrike" cap="none">
              <a:solidFill>
                <a:srgbClr val="000000"/>
              </a:solidFill>
              <a:latin typeface="Arial"/>
              <a:ea typeface="Arial"/>
              <a:cs typeface="Arial"/>
              <a:sym typeface="Arial"/>
            </a:endParaRPr>
          </a:p>
        </p:txBody>
      </p:sp>
      <p:pic>
        <p:nvPicPr>
          <p:cNvPr id="245" name="Google Shape;245;p36"/>
          <p:cNvPicPr preferRelativeResize="0"/>
          <p:nvPr/>
        </p:nvPicPr>
        <p:blipFill rotWithShape="1">
          <a:blip r:embed="rId4">
            <a:alphaModFix/>
          </a:blip>
          <a:srcRect/>
          <a:stretch/>
        </p:blipFill>
        <p:spPr>
          <a:xfrm>
            <a:off x="5487286" y="3124459"/>
            <a:ext cx="3656714" cy="2014633"/>
          </a:xfrm>
          <a:prstGeom prst="rect">
            <a:avLst/>
          </a:prstGeom>
          <a:noFill/>
          <a:ln>
            <a:noFill/>
          </a:ln>
        </p:spPr>
      </p:pic>
      <p:sp>
        <p:nvSpPr>
          <p:cNvPr id="246" name="Google Shape;246;p36"/>
          <p:cNvSpPr txBox="1"/>
          <p:nvPr/>
        </p:nvSpPr>
        <p:spPr>
          <a:xfrm>
            <a:off x="1899683" y="221622"/>
            <a:ext cx="5344633"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PREPARACIÓN DEL MODELO.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p:nvPr/>
        </p:nvSpPr>
        <p:spPr>
          <a:xfrm>
            <a:off x="3044455" y="217682"/>
            <a:ext cx="3055089"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INTRODUCCIÓN.</a:t>
            </a:r>
            <a:endParaRPr/>
          </a:p>
        </p:txBody>
      </p:sp>
      <p:sp>
        <p:nvSpPr>
          <p:cNvPr id="69" name="Google Shape;69;p2"/>
          <p:cNvSpPr txBox="1"/>
          <p:nvPr/>
        </p:nvSpPr>
        <p:spPr>
          <a:xfrm>
            <a:off x="493675" y="1555800"/>
            <a:ext cx="8268000" cy="1794600"/>
          </a:xfrm>
          <a:prstGeom prst="rect">
            <a:avLst/>
          </a:prstGeom>
          <a:noFill/>
          <a:ln>
            <a:noFill/>
          </a:ln>
        </p:spPr>
        <p:txBody>
          <a:bodyPr spcFirstLastPara="1" wrap="square" lIns="91425" tIns="45700" rIns="91425" bIns="45700" anchor="t" anchorCtr="0">
            <a:spAutoFit/>
          </a:bodyPr>
          <a:lstStyle/>
          <a:p>
            <a:pPr marL="457200" lvl="0" indent="-317500" algn="l" rtl="0">
              <a:lnSpc>
                <a:spcPct val="115000"/>
              </a:lnSpc>
              <a:spcBef>
                <a:spcPts val="1200"/>
              </a:spcBef>
              <a:spcAft>
                <a:spcPts val="0"/>
              </a:spcAft>
              <a:buSzPts val="1400"/>
              <a:buChar char="•"/>
            </a:pPr>
            <a:r>
              <a:rPr lang="es-CO" sz="700">
                <a:solidFill>
                  <a:schemeClr val="dk1"/>
                </a:solidFill>
                <a:latin typeface="Times New Roman"/>
                <a:ea typeface="Times New Roman"/>
                <a:cs typeface="Times New Roman"/>
                <a:sym typeface="Times New Roman"/>
              </a:rPr>
              <a:t> </a:t>
            </a:r>
            <a:r>
              <a:rPr lang="es-CO">
                <a:solidFill>
                  <a:schemeClr val="dk1"/>
                </a:solidFill>
              </a:rPr>
              <a:t>En los últimos tiempos, el café ha contribuido a la estabilidad e integración económica de Colombia,  posicionándose de manera favorable en el mercado nacional del café por su producción, exportación, rendimiento,variedad y calidad, en la cual, demostró su eficiencia manteniéndose al margen a pesar de las diferentes crisis.Con base a lo anterior,  se evaluará el comportamiento de los resultados obtenidos de los años anteriores de cada departamento en Colombia,permitiendo implementar  técnicas y herramientas de big data  que ayude a predecir el comportamiento de sus cultivos.</a:t>
            </a:r>
            <a:endParaRPr>
              <a:solidFill>
                <a:schemeClr val="dk1"/>
              </a:solidFill>
            </a:endParaRPr>
          </a:p>
        </p:txBody>
      </p:sp>
      <p:pic>
        <p:nvPicPr>
          <p:cNvPr id="70" name="Google Shape;70;p2"/>
          <p:cNvPicPr preferRelativeResize="0"/>
          <p:nvPr/>
        </p:nvPicPr>
        <p:blipFill>
          <a:blip r:embed="rId3">
            <a:alphaModFix/>
          </a:blip>
          <a:stretch>
            <a:fillRect/>
          </a:stretch>
        </p:blipFill>
        <p:spPr>
          <a:xfrm>
            <a:off x="131350" y="3834750"/>
            <a:ext cx="1668000" cy="1251000"/>
          </a:xfrm>
          <a:prstGeom prst="rect">
            <a:avLst/>
          </a:prstGeom>
          <a:noFill/>
          <a:ln>
            <a:noFill/>
          </a:ln>
        </p:spPr>
      </p:pic>
      <p:pic>
        <p:nvPicPr>
          <p:cNvPr id="71" name="Google Shape;71;p2"/>
          <p:cNvPicPr preferRelativeResize="0"/>
          <p:nvPr/>
        </p:nvPicPr>
        <p:blipFill>
          <a:blip r:embed="rId4">
            <a:alphaModFix/>
          </a:blip>
          <a:stretch>
            <a:fillRect/>
          </a:stretch>
        </p:blipFill>
        <p:spPr>
          <a:xfrm>
            <a:off x="8809750" y="4886600"/>
            <a:ext cx="257175" cy="142875"/>
          </a:xfrm>
          <a:prstGeom prst="rect">
            <a:avLst/>
          </a:prstGeom>
          <a:noFill/>
          <a:ln>
            <a:noFill/>
          </a:ln>
        </p:spPr>
      </p:pic>
      <p:pic>
        <p:nvPicPr>
          <p:cNvPr id="72" name="Google Shape;72;p2"/>
          <p:cNvPicPr preferRelativeResize="0"/>
          <p:nvPr/>
        </p:nvPicPr>
        <p:blipFill>
          <a:blip r:embed="rId4">
            <a:alphaModFix/>
          </a:blip>
          <a:stretch>
            <a:fillRect/>
          </a:stretch>
        </p:blipFill>
        <p:spPr>
          <a:xfrm>
            <a:off x="0" y="1194650"/>
            <a:ext cx="257175" cy="142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p:nvPr/>
        </p:nvSpPr>
        <p:spPr>
          <a:xfrm>
            <a:off x="2764465" y="205562"/>
            <a:ext cx="3792279"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Evaluación del modelo</a:t>
            </a:r>
            <a:endParaRPr/>
          </a:p>
        </p:txBody>
      </p:sp>
      <p:sp>
        <p:nvSpPr>
          <p:cNvPr id="252" name="Google Shape;252;p37"/>
          <p:cNvSpPr txBox="1"/>
          <p:nvPr/>
        </p:nvSpPr>
        <p:spPr>
          <a:xfrm>
            <a:off x="0" y="1275907"/>
            <a:ext cx="5224130"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Las pruebas hechas en el dataframe “PRODUCCIÓN” fueron realizadas a través de la instrucción ‘Produccion_Obtenida = Regr_predict([[X]]), la cual permite hacer una estimación o predicción de una variable a futuro</a:t>
            </a:r>
            <a:endParaRPr sz="1400" b="0" i="0" u="none" strike="noStrike" cap="none">
              <a:solidFill>
                <a:srgbClr val="000000"/>
              </a:solidFill>
              <a:latin typeface="Arial"/>
              <a:ea typeface="Arial"/>
              <a:cs typeface="Arial"/>
              <a:sym typeface="Arial"/>
            </a:endParaRPr>
          </a:p>
        </p:txBody>
      </p:sp>
      <p:pic>
        <p:nvPicPr>
          <p:cNvPr id="253" name="Google Shape;253;p37"/>
          <p:cNvPicPr preferRelativeResize="0"/>
          <p:nvPr/>
        </p:nvPicPr>
        <p:blipFill rotWithShape="1">
          <a:blip r:embed="rId3">
            <a:alphaModFix/>
          </a:blip>
          <a:srcRect/>
          <a:stretch/>
        </p:blipFill>
        <p:spPr>
          <a:xfrm>
            <a:off x="3786076" y="2323699"/>
            <a:ext cx="4996418" cy="1297197"/>
          </a:xfrm>
          <a:prstGeom prst="rect">
            <a:avLst/>
          </a:prstGeom>
          <a:noFill/>
          <a:ln>
            <a:noFill/>
          </a:ln>
        </p:spPr>
      </p:pic>
      <p:pic>
        <p:nvPicPr>
          <p:cNvPr id="254" name="Google Shape;254;p37"/>
          <p:cNvPicPr preferRelativeResize="0"/>
          <p:nvPr/>
        </p:nvPicPr>
        <p:blipFill rotWithShape="1">
          <a:blip r:embed="rId4">
            <a:alphaModFix/>
          </a:blip>
          <a:srcRect/>
          <a:stretch/>
        </p:blipFill>
        <p:spPr>
          <a:xfrm>
            <a:off x="113856" y="3753056"/>
            <a:ext cx="4996418" cy="12470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bd1edb64ad_9_5"/>
          <p:cNvSpPr txBox="1"/>
          <p:nvPr/>
        </p:nvSpPr>
        <p:spPr>
          <a:xfrm>
            <a:off x="2764465" y="80587"/>
            <a:ext cx="3792300" cy="9543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CO" sz="2800">
                <a:solidFill>
                  <a:schemeClr val="lt1"/>
                </a:solidFill>
              </a:rPr>
              <a:t>ENTREGABLES Y SU DESCRIPCIÓN</a:t>
            </a:r>
            <a:endParaRPr/>
          </a:p>
        </p:txBody>
      </p:sp>
      <p:sp>
        <p:nvSpPr>
          <p:cNvPr id="260" name="Google Shape;260;gbd1edb64ad_9_5"/>
          <p:cNvSpPr txBox="1"/>
          <p:nvPr/>
        </p:nvSpPr>
        <p:spPr>
          <a:xfrm>
            <a:off x="1155575" y="1826425"/>
            <a:ext cx="7010100" cy="2040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s-CO">
                <a:solidFill>
                  <a:schemeClr val="dk1"/>
                </a:solidFill>
              </a:rPr>
              <a:t>Para facilitar el acceso a los archivos que se van a entregar como evidencia del desarrollo del proyecto formativo, se creó una carpeta en </a:t>
            </a:r>
            <a:r>
              <a:rPr lang="es-CO" b="1">
                <a:solidFill>
                  <a:schemeClr val="dk1"/>
                </a:solidFill>
              </a:rPr>
              <a:t>GitHub</a:t>
            </a:r>
            <a:r>
              <a:rPr lang="es-CO">
                <a:solidFill>
                  <a:schemeClr val="dk1"/>
                </a:solidFill>
              </a:rPr>
              <a:t> enlace:</a:t>
            </a:r>
            <a:r>
              <a:rPr lang="es-CO">
                <a:solidFill>
                  <a:schemeClr val="dk1"/>
                </a:solidFill>
                <a:uFill>
                  <a:noFill/>
                </a:uFill>
                <a:hlinkClick r:id="rId3">
                  <a:extLst>
                    <a:ext uri="{A12FA001-AC4F-418D-AE19-62706E023703}">
                      <ahyp:hlinkClr xmlns:ahyp="http://schemas.microsoft.com/office/drawing/2018/hyperlinkcolor" val="tx"/>
                    </a:ext>
                  </a:extLst>
                </a:hlinkClick>
              </a:rPr>
              <a:t> </a:t>
            </a:r>
            <a:r>
              <a:rPr lang="es-CO" u="sng">
                <a:solidFill>
                  <a:schemeClr val="hlink"/>
                </a:solidFill>
                <a:hlinkClick r:id="rId3"/>
              </a:rPr>
              <a:t>https://github.com/robinjoot/proyecto-formativo-.git</a:t>
            </a:r>
            <a:r>
              <a:rPr lang="es-CO">
                <a:solidFill>
                  <a:schemeClr val="dk1"/>
                </a:solidFill>
              </a:rPr>
              <a:t> donde se encontrarán todos los documentos realizados a lo largo del proyecto y en el </a:t>
            </a:r>
            <a:r>
              <a:rPr lang="es-CO" b="1">
                <a:solidFill>
                  <a:schemeClr val="dk1"/>
                </a:solidFill>
              </a:rPr>
              <a:t>Google Drive</a:t>
            </a:r>
            <a:r>
              <a:rPr lang="es-CO">
                <a:solidFill>
                  <a:schemeClr val="dk1"/>
                </a:solidFill>
              </a:rPr>
              <a:t> disponible en:</a:t>
            </a:r>
            <a:r>
              <a:rPr lang="es-CO">
                <a:solidFill>
                  <a:schemeClr val="dk1"/>
                </a:solidFill>
                <a:uFill>
                  <a:noFill/>
                </a:uFill>
                <a:hlinkClick r:id="rId4">
                  <a:extLst>
                    <a:ext uri="{A12FA001-AC4F-418D-AE19-62706E023703}">
                      <ahyp:hlinkClr xmlns:ahyp="http://schemas.microsoft.com/office/drawing/2018/hyperlinkcolor" val="tx"/>
                    </a:ext>
                  </a:extLst>
                </a:hlinkClick>
              </a:rPr>
              <a:t> </a:t>
            </a:r>
            <a:r>
              <a:rPr lang="es-CO" u="sng">
                <a:solidFill>
                  <a:schemeClr val="hlink"/>
                </a:solidFill>
                <a:hlinkClick r:id="rId4"/>
              </a:rPr>
              <a:t>https://drive.google.com/drive/folders/1JwA2oeB9n7xlt4O457IWNo1z93U3f7tL?usp=sharing</a:t>
            </a:r>
            <a:endParaRPr u="sng">
              <a:solidFill>
                <a:schemeClr val="hlink"/>
              </a:solidFill>
            </a:endParaRPr>
          </a:p>
          <a:p>
            <a:pPr marL="0" lvl="0" indent="0" algn="l" rtl="0">
              <a:spcBef>
                <a:spcPts val="1200"/>
              </a:spcBef>
              <a:spcAft>
                <a:spcPts val="0"/>
              </a:spcAft>
              <a:buNone/>
            </a:pP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p:nvPr/>
        </p:nvSpPr>
        <p:spPr>
          <a:xfrm>
            <a:off x="3000159" y="350595"/>
            <a:ext cx="3143700" cy="5232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CONCLUSIONES.</a:t>
            </a:r>
            <a:endParaRPr/>
          </a:p>
        </p:txBody>
      </p:sp>
      <p:sp>
        <p:nvSpPr>
          <p:cNvPr id="266" name="Google Shape;266;p38"/>
          <p:cNvSpPr txBox="1"/>
          <p:nvPr/>
        </p:nvSpPr>
        <p:spPr>
          <a:xfrm>
            <a:off x="681675" y="1408725"/>
            <a:ext cx="7845300" cy="2031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Con el desarrollo del modelo se podrá incrementar la clasificación de variables en donde la ciencia de datos nos </a:t>
            </a:r>
            <a:r>
              <a:rPr lang="es-CO"/>
              <a:t>ayudará</a:t>
            </a:r>
            <a:r>
              <a:rPr lang="es-CO" sz="1400" b="0" i="0" u="none" strike="noStrike" cap="none">
                <a:solidFill>
                  <a:srgbClr val="000000"/>
                </a:solidFill>
                <a:latin typeface="Arial"/>
                <a:ea typeface="Arial"/>
                <a:cs typeface="Arial"/>
                <a:sym typeface="Arial"/>
              </a:rPr>
              <a:t> con la probabilidad del éxito del sector agrícola, donde se podrán adaptar a gratificante mente a los mercados globales gracias a la técnicas del Big data en donde podremos  tomar decisiones de manera inteligente y fortalecer los procesos de producción y rendimiento del café.</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De esta manera el Big data fortalecerá la captura, Procesamiento, Almacenamiento y velocidad de forma dinámica y con la ayuda de los modelos y herramientas de datos podremos proponer soluciones de manera rápida y eficaz para mantener las divisas del país.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p:nvPr/>
        </p:nvSpPr>
        <p:spPr>
          <a:xfrm>
            <a:off x="3110022" y="262269"/>
            <a:ext cx="2796364"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BIBLIOGRAFÍA.</a:t>
            </a:r>
            <a:endParaRPr/>
          </a:p>
        </p:txBody>
      </p:sp>
      <p:sp>
        <p:nvSpPr>
          <p:cNvPr id="272" name="Google Shape;272;p39"/>
          <p:cNvSpPr txBox="1"/>
          <p:nvPr/>
        </p:nvSpPr>
        <p:spPr>
          <a:xfrm>
            <a:off x="0" y="1141229"/>
            <a:ext cx="9016409" cy="41139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1200" b="0" i="0" u="none" strike="noStrike" cap="none">
                <a:solidFill>
                  <a:srgbClr val="000000"/>
                </a:solidFill>
                <a:latin typeface="Arial"/>
                <a:ea typeface="Arial"/>
                <a:cs typeface="Arial"/>
                <a:sym typeface="Arial"/>
              </a:rPr>
              <a:t>Elenco, Hispatec. </a:t>
            </a:r>
            <a:r>
              <a:rPr lang="es-CO" sz="1200" b="0" i="1" u="none" strike="noStrike" cap="none">
                <a:solidFill>
                  <a:srgbClr val="000000"/>
                </a:solidFill>
                <a:latin typeface="Arial"/>
                <a:ea typeface="Arial"/>
                <a:cs typeface="Arial"/>
                <a:sym typeface="Arial"/>
              </a:rPr>
              <a:t>AgroInteligencia.</a:t>
            </a:r>
            <a:r>
              <a:rPr lang="es-CO" sz="1200" b="0" i="0" u="none" strike="noStrike" cap="none">
                <a:solidFill>
                  <a:srgbClr val="000000"/>
                </a:solidFill>
                <a:latin typeface="Arial"/>
                <a:ea typeface="Arial"/>
                <a:cs typeface="Arial"/>
                <a:sym typeface="Arial"/>
              </a:rPr>
              <a:t> s.f. https://www.agrointeligencia.com/big-data-agricultura-enrique-serrano/.</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CO" sz="1200" b="0" i="1" u="none" strike="noStrike" cap="none">
                <a:solidFill>
                  <a:srgbClr val="000000"/>
                </a:solidFill>
                <a:latin typeface="Arial"/>
                <a:ea typeface="Arial"/>
                <a:cs typeface="Arial"/>
                <a:sym typeface="Arial"/>
              </a:rPr>
              <a:t>Federacion Nacional de Cafeteros.</a:t>
            </a:r>
            <a:r>
              <a:rPr lang="es-CO" sz="1200" b="0" i="0" u="none" strike="noStrike" cap="none">
                <a:solidFill>
                  <a:srgbClr val="000000"/>
                </a:solidFill>
                <a:latin typeface="Arial"/>
                <a:ea typeface="Arial"/>
                <a:cs typeface="Arial"/>
                <a:sym typeface="Arial"/>
              </a:rPr>
              <a:t> s.f. https://federaciondecafeteros.org/wp/servicios-al-caficultor/aprenda-a-vender-su-cafe/ (último acceso: 28 de 01 de 2021).</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CO" sz="1200" b="0" i="0" u="none" strike="noStrike" cap="none">
                <a:solidFill>
                  <a:srgbClr val="000000"/>
                </a:solidFill>
                <a:latin typeface="Arial"/>
                <a:ea typeface="Arial"/>
                <a:cs typeface="Arial"/>
                <a:sym typeface="Arial"/>
              </a:rPr>
              <a:t>González, Andrés. </a:t>
            </a:r>
            <a:r>
              <a:rPr lang="es-CO" sz="1200" b="0" i="1" u="none" strike="noStrike" cap="none">
                <a:solidFill>
                  <a:srgbClr val="000000"/>
                </a:solidFill>
                <a:latin typeface="Arial"/>
                <a:ea typeface="Arial"/>
                <a:cs typeface="Arial"/>
                <a:sym typeface="Arial"/>
              </a:rPr>
              <a:t>CleverData.</a:t>
            </a:r>
            <a:r>
              <a:rPr lang="es-CO" sz="1200" b="0" i="0" u="none" strike="noStrike" cap="none">
                <a:solidFill>
                  <a:srgbClr val="000000"/>
                </a:solidFill>
                <a:latin typeface="Arial"/>
                <a:ea typeface="Arial"/>
                <a:cs typeface="Arial"/>
                <a:sym typeface="Arial"/>
              </a:rPr>
              <a:t> 2019. https://cleverdata.io/que-es-machine-learning-big-data/#:~:text=Machine%20Learning%20es%20una%20disciplina,crea%20sistemas%20que%20aprenden%20autom%C3%A1ticamente.&amp;text=Autom%C3%A1ticamente%2C%20tambi%C3%A9n%20en%20este%20contexto,el%20tiempo%2C%20sin%20i.</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CO" sz="1200" b="0" i="1" u="none" strike="noStrike" cap="none">
                <a:solidFill>
                  <a:srgbClr val="000000"/>
                </a:solidFill>
                <a:latin typeface="Arial"/>
                <a:ea typeface="Arial"/>
                <a:cs typeface="Arial"/>
                <a:sym typeface="Arial"/>
              </a:rPr>
              <a:t>IBM.</a:t>
            </a:r>
            <a:r>
              <a:rPr lang="es-CO" sz="1200" b="0" i="0" u="none" strike="noStrike" cap="none">
                <a:solidFill>
                  <a:srgbClr val="000000"/>
                </a:solidFill>
                <a:latin typeface="Arial"/>
                <a:ea typeface="Arial"/>
                <a:cs typeface="Arial"/>
                <a:sym typeface="Arial"/>
              </a:rPr>
              <a:t> s.f. https://www.ibm.com/support/knowledgecenter/es/SS3RA7_sub/modeler_crispdm_ddita/clementine/crisp_help/crisp_overview.html (último acceso: 26 de 01 de 2021).</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CO" sz="1200" b="0" i="0" u="none" strike="noStrike" cap="none">
                <a:solidFill>
                  <a:srgbClr val="000000"/>
                </a:solidFill>
                <a:latin typeface="Arial"/>
                <a:ea typeface="Arial"/>
                <a:cs typeface="Arial"/>
                <a:sym typeface="Arial"/>
              </a:rPr>
              <a:t>Intel. </a:t>
            </a:r>
            <a:r>
              <a:rPr lang="es-CO" sz="1200" b="0" i="1" u="none" strike="noStrike" cap="none">
                <a:solidFill>
                  <a:srgbClr val="000000"/>
                </a:solidFill>
                <a:latin typeface="Arial"/>
                <a:ea typeface="Arial"/>
                <a:cs typeface="Arial"/>
                <a:sym typeface="Arial"/>
              </a:rPr>
              <a:t>Intel.</a:t>
            </a:r>
            <a:r>
              <a:rPr lang="es-CO" sz="1200" b="0" i="0" u="none" strike="noStrike" cap="none">
                <a:solidFill>
                  <a:srgbClr val="000000"/>
                </a:solidFill>
                <a:latin typeface="Arial"/>
                <a:ea typeface="Arial"/>
                <a:cs typeface="Arial"/>
                <a:sym typeface="Arial"/>
              </a:rPr>
              <a:t> s.f. https://ark.intel.com/content/www/es/es/ark/products/126687/intel-core-i5-8400-processor-9m-cache-up-to-4-00-ghz.html.</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CO" sz="1200" b="0" i="0" u="none" strike="noStrike" cap="none">
                <a:solidFill>
                  <a:srgbClr val="000000"/>
                </a:solidFill>
                <a:latin typeface="Arial"/>
                <a:ea typeface="Arial"/>
                <a:cs typeface="Arial"/>
                <a:sym typeface="Arial"/>
              </a:rPr>
              <a:t>Pastor, Ing. David, entrevista de Patricia Bolivar. </a:t>
            </a:r>
            <a:r>
              <a:rPr lang="es-CO" sz="1200" b="0" i="1" u="none" strike="noStrike" cap="none">
                <a:solidFill>
                  <a:srgbClr val="000000"/>
                </a:solidFill>
                <a:latin typeface="Arial"/>
                <a:ea typeface="Arial"/>
                <a:cs typeface="Arial"/>
                <a:sym typeface="Arial"/>
              </a:rPr>
              <a:t>BIG DATA en la agricultura</a:t>
            </a:r>
            <a:r>
              <a:rPr lang="es-CO" sz="1200" b="0" i="0" u="none" strike="noStrike" cap="none">
                <a:solidFill>
                  <a:srgbClr val="000000"/>
                </a:solidFill>
                <a:latin typeface="Arial"/>
                <a:ea typeface="Arial"/>
                <a:cs typeface="Arial"/>
                <a:sym typeface="Arial"/>
              </a:rPr>
              <a:t> (24 de 9 de 2019).</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CO" sz="1200" b="0" i="0" u="none" strike="noStrike" cap="none">
                <a:solidFill>
                  <a:srgbClr val="000000"/>
                </a:solidFill>
                <a:latin typeface="Arial"/>
                <a:ea typeface="Arial"/>
                <a:cs typeface="Arial"/>
                <a:sym typeface="Arial"/>
              </a:rPr>
              <a:t>Peña, Javier Andres Suarez. «Proyecto de grado.» Investigativo, Bogota, Colombia, 2019.</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CO" sz="1200" b="0" i="0" u="none" strike="noStrike" cap="none">
                <a:solidFill>
                  <a:srgbClr val="000000"/>
                </a:solidFill>
                <a:latin typeface="Arial"/>
                <a:ea typeface="Arial"/>
                <a:cs typeface="Arial"/>
                <a:sym typeface="Arial"/>
              </a:rPr>
              <a:t>Ramírez, Denniye Hinestroza. «EL MACHINE LEARNING A TRAVÉS DE LOS TIEMPOS, Y LOS APORTES A LA HUMANIDAD.» Pereira, 2018.</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CO"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p:nvPr/>
        </p:nvSpPr>
        <p:spPr>
          <a:xfrm>
            <a:off x="2275989" y="243803"/>
            <a:ext cx="4114825" cy="52318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dirty="0">
                <a:solidFill>
                  <a:schemeClr val="lt1"/>
                </a:solidFill>
              </a:rPr>
              <a:t>R</a:t>
            </a:r>
            <a:r>
              <a:rPr lang="es-CO" sz="2800" dirty="0">
                <a:solidFill>
                  <a:schemeClr val="lt1"/>
                </a:solidFill>
              </a:rPr>
              <a:t>ECOMENDACIONES</a:t>
            </a:r>
            <a:endParaRPr dirty="0"/>
          </a:p>
        </p:txBody>
      </p:sp>
      <p:sp>
        <p:nvSpPr>
          <p:cNvPr id="266" name="Google Shape;266;p38"/>
          <p:cNvSpPr txBox="1"/>
          <p:nvPr/>
        </p:nvSpPr>
        <p:spPr>
          <a:xfrm>
            <a:off x="681675" y="1408725"/>
            <a:ext cx="7845300" cy="2677616"/>
          </a:xfrm>
          <a:prstGeom prst="rect">
            <a:avLst/>
          </a:prstGeom>
          <a:noFill/>
          <a:ln>
            <a:noFill/>
          </a:ln>
        </p:spPr>
        <p:txBody>
          <a:bodyPr spcFirstLastPara="1" wrap="square" lIns="91425" tIns="45700" rIns="91425" bIns="45700" anchor="t" anchorCtr="0">
            <a:spAutoFit/>
          </a:bodyPr>
          <a:lstStyle/>
          <a:p>
            <a:pPr marL="285750" lvl="0" indent="-285750">
              <a:buFont typeface="Arial" panose="020B0604020202020204" pitchFamily="34" charset="0"/>
              <a:buChar char="•"/>
            </a:pPr>
            <a:r>
              <a:rPr lang="es-CO" dirty="0"/>
              <a:t>Resulta importante que en todo proceso de Analítica de datos se analicen, procese, recolecte, filtre, depure muy bien los datos para finalmente conseguir una óptima ejecución.</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En este proceso del Big Data se utilizó una metodología llamada CRIPS-DM, debido a que es la más adecuada ya que orienta todas las actividades durante el tratamiento de datos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Somos el primer curso de Programación para Analítica de datos  por tal motivo se debe mejorar aspectos y realizar ajustes para las siguientes generaciones</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Es recomendable poder verificar y validar el modelo presentándolo a Instituciones, entidades y Organizaciones que lo prueben en la práctica real.</a:t>
            </a:r>
          </a:p>
          <a:p>
            <a:pPr marL="285750" lvl="0" indent="-285750">
              <a:buFont typeface="Arial" panose="020B0604020202020204" pitchFamily="34" charset="0"/>
              <a:buChar char="•"/>
            </a:pPr>
            <a:endParaRPr lang="es-CO" dirty="0"/>
          </a:p>
        </p:txBody>
      </p:sp>
    </p:spTree>
    <p:extLst>
      <p:ext uri="{BB962C8B-B14F-4D97-AF65-F5344CB8AC3E}">
        <p14:creationId xmlns:p14="http://schemas.microsoft.com/office/powerpoint/2010/main" val="220932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bd1edb64ad_7_1"/>
          <p:cNvSpPr txBox="1"/>
          <p:nvPr/>
        </p:nvSpPr>
        <p:spPr>
          <a:xfrm>
            <a:off x="1707350" y="282100"/>
            <a:ext cx="5025300" cy="5232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a:solidFill>
                  <a:schemeClr val="lt1"/>
                </a:solidFill>
              </a:rPr>
              <a:t>RESUMEN DEL PROYECTO </a:t>
            </a:r>
            <a:endParaRPr/>
          </a:p>
        </p:txBody>
      </p:sp>
      <p:pic>
        <p:nvPicPr>
          <p:cNvPr id="78" name="Google Shape;78;gbd1edb64ad_7_1"/>
          <p:cNvPicPr preferRelativeResize="0"/>
          <p:nvPr/>
        </p:nvPicPr>
        <p:blipFill>
          <a:blip r:embed="rId3">
            <a:alphaModFix/>
          </a:blip>
          <a:stretch>
            <a:fillRect/>
          </a:stretch>
        </p:blipFill>
        <p:spPr>
          <a:xfrm>
            <a:off x="8809750" y="4886600"/>
            <a:ext cx="257175" cy="142875"/>
          </a:xfrm>
          <a:prstGeom prst="rect">
            <a:avLst/>
          </a:prstGeom>
          <a:noFill/>
          <a:ln>
            <a:noFill/>
          </a:ln>
        </p:spPr>
      </p:pic>
      <p:pic>
        <p:nvPicPr>
          <p:cNvPr id="79" name="Google Shape;79;gbd1edb64ad_7_1"/>
          <p:cNvPicPr preferRelativeResize="0"/>
          <p:nvPr/>
        </p:nvPicPr>
        <p:blipFill>
          <a:blip r:embed="rId3">
            <a:alphaModFix/>
          </a:blip>
          <a:stretch>
            <a:fillRect/>
          </a:stretch>
        </p:blipFill>
        <p:spPr>
          <a:xfrm>
            <a:off x="0" y="1194650"/>
            <a:ext cx="257175" cy="142875"/>
          </a:xfrm>
          <a:prstGeom prst="rect">
            <a:avLst/>
          </a:prstGeom>
          <a:noFill/>
          <a:ln>
            <a:noFill/>
          </a:ln>
        </p:spPr>
      </p:pic>
      <p:pic>
        <p:nvPicPr>
          <p:cNvPr id="80" name="Google Shape;80;gbd1edb64ad_7_1"/>
          <p:cNvPicPr preferRelativeResize="0"/>
          <p:nvPr/>
        </p:nvPicPr>
        <p:blipFill rotWithShape="1">
          <a:blip r:embed="rId4">
            <a:alphaModFix/>
          </a:blip>
          <a:srcRect l="40540" t="154190" r="-40540" b="-154190"/>
          <a:stretch/>
        </p:blipFill>
        <p:spPr>
          <a:xfrm>
            <a:off x="107150" y="3500663"/>
            <a:ext cx="1982425" cy="1282375"/>
          </a:xfrm>
          <a:prstGeom prst="rect">
            <a:avLst/>
          </a:prstGeom>
          <a:noFill/>
          <a:ln>
            <a:noFill/>
          </a:ln>
        </p:spPr>
      </p:pic>
      <p:sp>
        <p:nvSpPr>
          <p:cNvPr id="81" name="Google Shape;81;gbd1edb64ad_7_1"/>
          <p:cNvSpPr txBox="1"/>
          <p:nvPr/>
        </p:nvSpPr>
        <p:spPr>
          <a:xfrm>
            <a:off x="384200" y="1550550"/>
            <a:ext cx="7982100" cy="2042400"/>
          </a:xfrm>
          <a:prstGeom prst="rect">
            <a:avLst/>
          </a:prstGeom>
          <a:noFill/>
          <a:ln>
            <a:noFill/>
          </a:ln>
        </p:spPr>
        <p:txBody>
          <a:bodyPr spcFirstLastPara="1" wrap="square" lIns="91425" tIns="45700" rIns="91425" bIns="45700" anchor="t" anchorCtr="0">
            <a:spAutoFit/>
          </a:bodyPr>
          <a:lstStyle/>
          <a:p>
            <a:pPr marL="457200" lvl="0" indent="-317500" algn="l" rtl="0">
              <a:lnSpc>
                <a:spcPct val="115000"/>
              </a:lnSpc>
              <a:spcBef>
                <a:spcPts val="1200"/>
              </a:spcBef>
              <a:spcAft>
                <a:spcPts val="0"/>
              </a:spcAft>
              <a:buSzPts val="1400"/>
              <a:buChar char="•"/>
            </a:pPr>
            <a:r>
              <a:rPr lang="es-CO" sz="700">
                <a:solidFill>
                  <a:schemeClr val="dk1"/>
                </a:solidFill>
                <a:latin typeface="Times New Roman"/>
                <a:ea typeface="Times New Roman"/>
                <a:cs typeface="Times New Roman"/>
                <a:sym typeface="Times New Roman"/>
              </a:rPr>
              <a:t> </a:t>
            </a:r>
            <a:r>
              <a:rPr lang="es-CO">
                <a:solidFill>
                  <a:schemeClr val="dk1"/>
                </a:solidFill>
              </a:rPr>
              <a:t>Se analizó la producción del café en Colombia frente a los últimos años, buscando así mejorar su rendimiento, utilizando estudios de análisis de datos y estadísticos bajo el dominio de herramientas computacionales de análisis (Python y R studio), que faciliten una rápida absorción de la información, permitiendo evaluar una muestra específica, que nos revele relaciones o dependencias entre variables, empleando técnicas de Machine Learning para la predicción del rendimiento del café, que contribuya el avance del sector, genere  nuevo conocimiento, brinde herramientas para futuras investigaciones y aporte conclusiones, que sirvan de base para proponer estrategias que mejore la competitividad del sector.</a:t>
            </a: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bd1edb64ad_13_11"/>
          <p:cNvSpPr txBox="1"/>
          <p:nvPr/>
        </p:nvSpPr>
        <p:spPr>
          <a:xfrm>
            <a:off x="2544725" y="42532"/>
            <a:ext cx="4054500" cy="954300"/>
          </a:xfrm>
          <a:prstGeom prst="rect">
            <a:avLst/>
          </a:prstGeom>
          <a:noFill/>
          <a:ln w="2857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PLANTEAMIENTO DEL PROBLEMA</a:t>
            </a:r>
            <a:endParaRPr/>
          </a:p>
        </p:txBody>
      </p:sp>
      <p:sp>
        <p:nvSpPr>
          <p:cNvPr id="87" name="Google Shape;87;gbd1edb64ad_13_11"/>
          <p:cNvSpPr/>
          <p:nvPr/>
        </p:nvSpPr>
        <p:spPr>
          <a:xfrm>
            <a:off x="4394791" y="1024992"/>
            <a:ext cx="85200" cy="4118400"/>
          </a:xfrm>
          <a:prstGeom prst="rect">
            <a:avLst/>
          </a:prstGeom>
          <a:solidFill>
            <a:srgbClr val="E36C0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C000"/>
              </a:solidFill>
              <a:latin typeface="Arial"/>
              <a:ea typeface="Arial"/>
              <a:cs typeface="Arial"/>
              <a:sym typeface="Arial"/>
            </a:endParaRPr>
          </a:p>
        </p:txBody>
      </p:sp>
      <p:pic>
        <p:nvPicPr>
          <p:cNvPr id="88" name="Google Shape;88;gbd1edb64ad_13_11" descr="Image result for cafe en colombia"/>
          <p:cNvPicPr preferRelativeResize="0"/>
          <p:nvPr/>
        </p:nvPicPr>
        <p:blipFill rotWithShape="1">
          <a:blip r:embed="rId3">
            <a:alphaModFix/>
          </a:blip>
          <a:srcRect/>
          <a:stretch/>
        </p:blipFill>
        <p:spPr>
          <a:xfrm>
            <a:off x="4479850" y="1061041"/>
            <a:ext cx="4664151" cy="4066067"/>
          </a:xfrm>
          <a:prstGeom prst="rect">
            <a:avLst/>
          </a:prstGeom>
          <a:noFill/>
          <a:ln>
            <a:noFill/>
          </a:ln>
        </p:spPr>
      </p:pic>
      <p:sp>
        <p:nvSpPr>
          <p:cNvPr id="89" name="Google Shape;89;gbd1edb64ad_13_11"/>
          <p:cNvSpPr txBox="1"/>
          <p:nvPr/>
        </p:nvSpPr>
        <p:spPr>
          <a:xfrm>
            <a:off x="7329377" y="4543336"/>
            <a:ext cx="1899600" cy="6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800" b="0" i="0" u="none" strike="noStrike" cap="none">
                <a:solidFill>
                  <a:srgbClr val="00B0F0"/>
                </a:solidFill>
                <a:latin typeface="Arial"/>
                <a:ea typeface="Arial"/>
                <a:cs typeface="Arial"/>
                <a:sym typeface="Arial"/>
              </a:rPr>
              <a:t>https</a:t>
            </a:r>
            <a:r>
              <a:rPr lang="es-CO" sz="500" b="0" i="0" u="none" strike="noStrike" cap="none">
                <a:solidFill>
                  <a:srgbClr val="00B0F0"/>
                </a:solidFill>
                <a:latin typeface="Arial"/>
                <a:ea typeface="Arial"/>
                <a:cs typeface="Arial"/>
                <a:sym typeface="Arial"/>
              </a:rPr>
              <a:t>://www.google.com/url?sa=i&amp;url=https%3A%2F%2Fwww.semana.com%2Feconomia%2Farticulo%2Fproduccion-de-cafe-en-colombia-noviembre-2017%2F253012%2F&amp;psig=AOvVaw2fWedUWG3lP6yls-4LhIbT&amp;ust=1613413002082000&amp;source=images&amp;cd=vfe&amp;ved=0CAIQjRxqFwoTCLD4</a:t>
            </a:r>
            <a:r>
              <a:rPr lang="es-CO" sz="500" b="0" i="0" u="none" strike="noStrike" cap="none">
                <a:solidFill>
                  <a:srgbClr val="000000"/>
                </a:solidFill>
                <a:latin typeface="Arial"/>
                <a:ea typeface="Arial"/>
                <a:cs typeface="Arial"/>
                <a:sym typeface="Arial"/>
              </a:rPr>
              <a:t>_</a:t>
            </a:r>
            <a:r>
              <a:rPr lang="es-CO" sz="500" b="0" i="0" u="none" strike="noStrike" cap="none">
                <a:solidFill>
                  <a:srgbClr val="00B0F0"/>
                </a:solidFill>
                <a:latin typeface="Arial"/>
                <a:ea typeface="Arial"/>
                <a:cs typeface="Arial"/>
                <a:sym typeface="Arial"/>
              </a:rPr>
              <a:t>Lr-6e4CFQAAAAAdAAAAABAD</a:t>
            </a:r>
            <a:endParaRPr sz="800" b="0" i="0" u="none" strike="noStrike" cap="none">
              <a:solidFill>
                <a:srgbClr val="00B0F0"/>
              </a:solidFill>
              <a:latin typeface="Arial"/>
              <a:ea typeface="Arial"/>
              <a:cs typeface="Arial"/>
              <a:sym typeface="Arial"/>
            </a:endParaRPr>
          </a:p>
        </p:txBody>
      </p:sp>
      <p:pic>
        <p:nvPicPr>
          <p:cNvPr id="90" name="Google Shape;90;gbd1edb64ad_13_11"/>
          <p:cNvPicPr preferRelativeResize="0"/>
          <p:nvPr/>
        </p:nvPicPr>
        <p:blipFill>
          <a:blip r:embed="rId4">
            <a:alphaModFix/>
          </a:blip>
          <a:stretch>
            <a:fillRect/>
          </a:stretch>
        </p:blipFill>
        <p:spPr>
          <a:xfrm>
            <a:off x="99800" y="1125950"/>
            <a:ext cx="257175" cy="142875"/>
          </a:xfrm>
          <a:prstGeom prst="rect">
            <a:avLst/>
          </a:prstGeom>
          <a:noFill/>
          <a:ln>
            <a:noFill/>
          </a:ln>
        </p:spPr>
      </p:pic>
      <p:pic>
        <p:nvPicPr>
          <p:cNvPr id="91" name="Google Shape;91;gbd1edb64ad_13_11"/>
          <p:cNvPicPr preferRelativeResize="0"/>
          <p:nvPr/>
        </p:nvPicPr>
        <p:blipFill>
          <a:blip r:embed="rId4">
            <a:alphaModFix/>
          </a:blip>
          <a:stretch>
            <a:fillRect/>
          </a:stretch>
        </p:blipFill>
        <p:spPr>
          <a:xfrm>
            <a:off x="4137625" y="4919325"/>
            <a:ext cx="257175" cy="142875"/>
          </a:xfrm>
          <a:prstGeom prst="rect">
            <a:avLst/>
          </a:prstGeom>
          <a:noFill/>
          <a:ln>
            <a:noFill/>
          </a:ln>
        </p:spPr>
      </p:pic>
      <p:sp>
        <p:nvSpPr>
          <p:cNvPr id="92" name="Google Shape;92;gbd1edb64ad_13_11"/>
          <p:cNvSpPr txBox="1"/>
          <p:nvPr/>
        </p:nvSpPr>
        <p:spPr>
          <a:xfrm>
            <a:off x="578350" y="1468850"/>
            <a:ext cx="32256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s-CO"/>
              <a:t>El rendimiento y la comercialización del café que refleja sus costos de producción altos y el ingreso que recibe por las ventas demasiado bajos .</a:t>
            </a:r>
            <a:endParaRPr/>
          </a:p>
          <a:p>
            <a:pPr marL="457200" lvl="0" indent="-317500" algn="l" rtl="0">
              <a:spcBef>
                <a:spcPts val="0"/>
              </a:spcBef>
              <a:spcAft>
                <a:spcPts val="0"/>
              </a:spcAft>
              <a:buSzPts val="1400"/>
              <a:buChar char="●"/>
            </a:pPr>
            <a:r>
              <a:rPr lang="es-CO"/>
              <a:t>Uso de contratos futuros para la manipulación del precio del producto.</a:t>
            </a:r>
            <a:endParaRPr/>
          </a:p>
          <a:p>
            <a:pPr marL="457200" lvl="0" indent="-317500" algn="l" rtl="0">
              <a:spcBef>
                <a:spcPts val="0"/>
              </a:spcBef>
              <a:spcAft>
                <a:spcPts val="0"/>
              </a:spcAft>
              <a:buSzPts val="1400"/>
              <a:buChar char="●"/>
            </a:pPr>
            <a:r>
              <a:rPr lang="es-CO"/>
              <a:t>Las distorsiones del comportamiento del mercado como lo son: las cotizaciones en la Bolsa de Nueva York, prima por la calidad que se le reconoce al café colombiano y la tasa de cambio del peso colombiano frente al dólar.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2"/>
          <p:cNvSpPr txBox="1"/>
          <p:nvPr/>
        </p:nvSpPr>
        <p:spPr>
          <a:xfrm>
            <a:off x="2721934" y="233916"/>
            <a:ext cx="3133061"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JUSTIFICACIÓN</a:t>
            </a:r>
            <a:r>
              <a:rPr lang="es-CO" sz="2800" b="0" i="0" u="none" strike="noStrike" cap="none">
                <a:solidFill>
                  <a:srgbClr val="000000"/>
                </a:solidFill>
                <a:latin typeface="Arial"/>
                <a:ea typeface="Arial"/>
                <a:cs typeface="Arial"/>
                <a:sym typeface="Arial"/>
              </a:rPr>
              <a:t> </a:t>
            </a:r>
            <a:endParaRPr/>
          </a:p>
        </p:txBody>
      </p:sp>
      <p:pic>
        <p:nvPicPr>
          <p:cNvPr id="98" name="Google Shape;98;p22" descr="Image result for big data en la agricultura cafe"/>
          <p:cNvPicPr preferRelativeResize="0"/>
          <p:nvPr/>
        </p:nvPicPr>
        <p:blipFill rotWithShape="1">
          <a:blip r:embed="rId3">
            <a:alphaModFix/>
          </a:blip>
          <a:srcRect/>
          <a:stretch/>
        </p:blipFill>
        <p:spPr>
          <a:xfrm>
            <a:off x="5854991" y="3042166"/>
            <a:ext cx="3156600" cy="2051700"/>
          </a:xfrm>
          <a:prstGeom prst="snip2DiagRect">
            <a:avLst>
              <a:gd name="adj1" fmla="val 0"/>
              <a:gd name="adj2" fmla="val 16667"/>
            </a:avLst>
          </a:prstGeom>
          <a:solidFill>
            <a:srgbClr val="ECECEC"/>
          </a:solidFill>
          <a:ln w="88900" cap="sq" cmpd="sng">
            <a:solidFill>
              <a:srgbClr val="FFFFFF"/>
            </a:solidFill>
            <a:prstDash val="solid"/>
            <a:miter lim="800000"/>
            <a:headEnd type="none" w="sm" len="sm"/>
            <a:tailEnd type="none" w="sm" len="sm"/>
          </a:ln>
          <a:effectLst>
            <a:outerShdw blurRad="88900" algn="tl" rotWithShape="0">
              <a:srgbClr val="000000">
                <a:alpha val="44705"/>
              </a:srgbClr>
            </a:outerShdw>
          </a:effectLst>
        </p:spPr>
      </p:pic>
      <p:sp>
        <p:nvSpPr>
          <p:cNvPr id="99" name="Google Shape;99;p22"/>
          <p:cNvSpPr txBox="1"/>
          <p:nvPr/>
        </p:nvSpPr>
        <p:spPr>
          <a:xfrm>
            <a:off x="7568056" y="4632216"/>
            <a:ext cx="157594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400" b="0" i="0" u="none" strike="noStrike" cap="none">
                <a:solidFill>
                  <a:srgbClr val="00B0F0"/>
                </a:solidFill>
                <a:latin typeface="Arial"/>
                <a:ea typeface="Arial"/>
                <a:cs typeface="Arial"/>
                <a:sym typeface="Arial"/>
              </a:rPr>
              <a:t>https://www.google.com/url?sa=i&amp;url=https%3A%2F%2Fsignalsiot.com%2Fbrasil-startups-y-operadores-moviles-calientan-los-motores-iot-del-sector-agropecuario%2F&amp;psig=AOvVaw0zzLgp2bJ0r2_cStD4XFwg&amp;ust=1613413383967000&amp;source=images&amp;cd=vfe&amp;ved=0CAIQjRxqFwoTCIjkrbD_6e4CFQAAAAAdAAAAABBF</a:t>
            </a:r>
            <a:endParaRPr/>
          </a:p>
        </p:txBody>
      </p:sp>
      <p:pic>
        <p:nvPicPr>
          <p:cNvPr id="100" name="Google Shape;100;p22"/>
          <p:cNvPicPr preferRelativeResize="0"/>
          <p:nvPr/>
        </p:nvPicPr>
        <p:blipFill>
          <a:blip r:embed="rId4">
            <a:alphaModFix/>
          </a:blip>
          <a:stretch>
            <a:fillRect/>
          </a:stretch>
        </p:blipFill>
        <p:spPr>
          <a:xfrm>
            <a:off x="63125" y="1081588"/>
            <a:ext cx="6739818" cy="1844963"/>
          </a:xfrm>
          <a:prstGeom prst="rect">
            <a:avLst/>
          </a:prstGeom>
          <a:noFill/>
          <a:ln>
            <a:noFill/>
          </a:ln>
        </p:spPr>
      </p:pic>
      <p:pic>
        <p:nvPicPr>
          <p:cNvPr id="101" name="Google Shape;101;p22"/>
          <p:cNvPicPr preferRelativeResize="0"/>
          <p:nvPr/>
        </p:nvPicPr>
        <p:blipFill>
          <a:blip r:embed="rId5">
            <a:alphaModFix/>
          </a:blip>
          <a:stretch>
            <a:fillRect/>
          </a:stretch>
        </p:blipFill>
        <p:spPr>
          <a:xfrm>
            <a:off x="152400" y="3078950"/>
            <a:ext cx="2667000" cy="1819275"/>
          </a:xfrm>
          <a:prstGeom prst="rect">
            <a:avLst/>
          </a:prstGeom>
          <a:noFill/>
          <a:ln>
            <a:noFill/>
          </a:ln>
        </p:spPr>
      </p:pic>
      <p:pic>
        <p:nvPicPr>
          <p:cNvPr id="102" name="Google Shape;102;p22"/>
          <p:cNvPicPr preferRelativeResize="0"/>
          <p:nvPr/>
        </p:nvPicPr>
        <p:blipFill>
          <a:blip r:embed="rId6">
            <a:alphaModFix/>
          </a:blip>
          <a:stretch>
            <a:fillRect/>
          </a:stretch>
        </p:blipFill>
        <p:spPr>
          <a:xfrm>
            <a:off x="8886818" y="1081600"/>
            <a:ext cx="257175" cy="14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3"/>
          <p:cNvSpPr txBox="1"/>
          <p:nvPr/>
        </p:nvSpPr>
        <p:spPr>
          <a:xfrm>
            <a:off x="2640418" y="224444"/>
            <a:ext cx="3863163"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OBJETIVO GENERAL.</a:t>
            </a:r>
            <a:endParaRPr/>
          </a:p>
        </p:txBody>
      </p:sp>
      <p:sp>
        <p:nvSpPr>
          <p:cNvPr id="108" name="Google Shape;108;p23"/>
          <p:cNvSpPr txBox="1"/>
          <p:nvPr/>
        </p:nvSpPr>
        <p:spPr>
          <a:xfrm>
            <a:off x="54421" y="1471186"/>
            <a:ext cx="3707100" cy="2678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Contribuir al desarrollo de un modelo predictivo mediante herramientas computacionales de análisis de datos como son (Python o R studio) que nos permita mejorar el rendimiento de la producción del café de Colombia de acuerdo a las correlaciones, tendencias y/o patrones identific</a:t>
            </a:r>
            <a:r>
              <a:rPr lang="es-CO"/>
              <a:t>ados</a:t>
            </a:r>
            <a:r>
              <a:rPr lang="es-CO" sz="1400" b="0" i="0" u="none" strike="noStrike" cap="none">
                <a:solidFill>
                  <a:srgbClr val="000000"/>
                </a:solidFill>
                <a:latin typeface="Arial"/>
                <a:ea typeface="Arial"/>
                <a:cs typeface="Arial"/>
                <a:sym typeface="Arial"/>
              </a:rPr>
              <a:t>,incorpora</a:t>
            </a:r>
            <a:r>
              <a:rPr lang="es-CO"/>
              <a:t>ndo </a:t>
            </a:r>
            <a:r>
              <a:rPr lang="es-CO" sz="1400" b="0" i="0" u="none" strike="noStrike" cap="none">
                <a:solidFill>
                  <a:srgbClr val="000000"/>
                </a:solidFill>
                <a:latin typeface="Arial"/>
                <a:ea typeface="Arial"/>
                <a:cs typeface="Arial"/>
                <a:sym typeface="Arial"/>
              </a:rPr>
              <a:t>técnicas de Big Data que ayude a los caficultores a tomar decisiones según los niveles de produc</a:t>
            </a:r>
            <a:r>
              <a:rPr lang="es-CO"/>
              <a:t>tividad</a:t>
            </a:r>
            <a:r>
              <a:rPr lang="es-CO" sz="1400" b="0" i="0" u="none" strike="noStrike" cap="none">
                <a:solidFill>
                  <a:srgbClr val="000000"/>
                </a:solidFill>
                <a:latin typeface="Arial"/>
                <a:ea typeface="Arial"/>
                <a:cs typeface="Arial"/>
                <a:sym typeface="Arial"/>
              </a:rPr>
              <a:t> y rendimiento que se </a:t>
            </a:r>
            <a:r>
              <a:rPr lang="es-CO"/>
              <a:t>están</a:t>
            </a:r>
            <a:r>
              <a:rPr lang="es-CO" sz="1400" b="0" i="0" u="none" strike="noStrike" cap="none">
                <a:solidFill>
                  <a:srgbClr val="000000"/>
                </a:solidFill>
                <a:latin typeface="Arial"/>
                <a:ea typeface="Arial"/>
                <a:cs typeface="Arial"/>
                <a:sym typeface="Arial"/>
              </a:rPr>
              <a:t> obteniendo.</a:t>
            </a:r>
            <a:endParaRPr/>
          </a:p>
        </p:txBody>
      </p:sp>
      <p:pic>
        <p:nvPicPr>
          <p:cNvPr id="109" name="Google Shape;109;p23" descr="Image result for modelo predictivo agricultura"/>
          <p:cNvPicPr preferRelativeResize="0"/>
          <p:nvPr/>
        </p:nvPicPr>
        <p:blipFill rotWithShape="1">
          <a:blip r:embed="rId3">
            <a:alphaModFix/>
          </a:blip>
          <a:srcRect/>
          <a:stretch/>
        </p:blipFill>
        <p:spPr>
          <a:xfrm>
            <a:off x="3820633" y="1105786"/>
            <a:ext cx="5224130" cy="3948223"/>
          </a:xfrm>
          <a:prstGeom prst="rect">
            <a:avLst/>
          </a:prstGeom>
          <a:noFill/>
          <a:ln>
            <a:noFill/>
          </a:ln>
          <a:effectLst>
            <a:outerShdw blurRad="190500" algn="tl" rotWithShape="0">
              <a:srgbClr val="000000">
                <a:alpha val="69803"/>
              </a:srgbClr>
            </a:outerShdw>
          </a:effectLst>
        </p:spPr>
      </p:pic>
      <p:sp>
        <p:nvSpPr>
          <p:cNvPr id="110" name="Google Shape;110;p23"/>
          <p:cNvSpPr txBox="1"/>
          <p:nvPr/>
        </p:nvSpPr>
        <p:spPr>
          <a:xfrm>
            <a:off x="6648893" y="4576955"/>
            <a:ext cx="2495107"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500" b="0" i="0" u="none" strike="noStrike" cap="none">
                <a:solidFill>
                  <a:srgbClr val="00B0F0"/>
                </a:solidFill>
                <a:latin typeface="Arial"/>
                <a:ea typeface="Arial"/>
                <a:cs typeface="Arial"/>
                <a:sym typeface="Arial"/>
              </a:rPr>
              <a:t>https://www.google.com/url?sa=i&amp;url=https%3A%2F%2Fcampoenegocios.com.br%2Fagricultura-4-0-e-uma-realidade-que-veio-para-ficar%2F&amp;psig=AOvVaw26PnybNvzLJrWf5NfEGDLb&amp;ust=1613421544057000&amp;source=images&amp;cd=vfe&amp;ved=0CAIQjRxqFwoTCJDB7-Gd6u4CFQAAAAAdAAAAABAJ</a:t>
            </a:r>
            <a:endParaRPr/>
          </a:p>
        </p:txBody>
      </p:sp>
      <p:pic>
        <p:nvPicPr>
          <p:cNvPr id="111" name="Google Shape;111;p23"/>
          <p:cNvPicPr preferRelativeResize="0"/>
          <p:nvPr/>
        </p:nvPicPr>
        <p:blipFill>
          <a:blip r:embed="rId4">
            <a:alphaModFix/>
          </a:blip>
          <a:stretch>
            <a:fillRect/>
          </a:stretch>
        </p:blipFill>
        <p:spPr>
          <a:xfrm>
            <a:off x="3413425" y="4872775"/>
            <a:ext cx="257175" cy="14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4" descr="Image result for big data"/>
          <p:cNvPicPr preferRelativeResize="0"/>
          <p:nvPr/>
        </p:nvPicPr>
        <p:blipFill rotWithShape="1">
          <a:blip r:embed="rId3">
            <a:alphaModFix/>
          </a:blip>
          <a:srcRect/>
          <a:stretch/>
        </p:blipFill>
        <p:spPr>
          <a:xfrm>
            <a:off x="4461775" y="1049078"/>
            <a:ext cx="4682225" cy="4094421"/>
          </a:xfrm>
          <a:prstGeom prst="rect">
            <a:avLst/>
          </a:prstGeom>
          <a:noFill/>
          <a:ln>
            <a:noFill/>
          </a:ln>
          <a:effectLst>
            <a:outerShdw blurRad="292100" dist="139700" dir="2700000" algn="tl" rotWithShape="0">
              <a:srgbClr val="333333">
                <a:alpha val="64705"/>
              </a:srgbClr>
            </a:outerShdw>
          </a:effectLst>
        </p:spPr>
      </p:pic>
      <p:pic>
        <p:nvPicPr>
          <p:cNvPr id="118" name="Google Shape;118;p24" descr="Image result for big data en la aricultura"/>
          <p:cNvPicPr preferRelativeResize="0"/>
          <p:nvPr/>
        </p:nvPicPr>
        <p:blipFill rotWithShape="1">
          <a:blip r:embed="rId4">
            <a:alphaModFix/>
          </a:blip>
          <a:srcRect/>
          <a:stretch/>
        </p:blipFill>
        <p:spPr>
          <a:xfrm>
            <a:off x="3863330" y="-578940"/>
            <a:ext cx="4682225" cy="4162741"/>
          </a:xfrm>
          <a:prstGeom prst="rect">
            <a:avLst/>
          </a:prstGeom>
          <a:noFill/>
          <a:ln>
            <a:noFill/>
          </a:ln>
        </p:spPr>
      </p:pic>
      <p:pic>
        <p:nvPicPr>
          <p:cNvPr id="119" name="Google Shape;119;p24" descr="Image result for big data"/>
          <p:cNvPicPr preferRelativeResize="0"/>
          <p:nvPr/>
        </p:nvPicPr>
        <p:blipFill rotWithShape="1">
          <a:blip r:embed="rId5">
            <a:alphaModFix/>
          </a:blip>
          <a:srcRect/>
          <a:stretch/>
        </p:blipFill>
        <p:spPr>
          <a:xfrm>
            <a:off x="4461778" y="2205819"/>
            <a:ext cx="4994069" cy="2937688"/>
          </a:xfrm>
          <a:prstGeom prst="rect">
            <a:avLst/>
          </a:prstGeom>
          <a:noFill/>
          <a:ln>
            <a:noFill/>
          </a:ln>
        </p:spPr>
      </p:pic>
      <p:sp>
        <p:nvSpPr>
          <p:cNvPr id="120" name="Google Shape;120;p24"/>
          <p:cNvSpPr txBox="1"/>
          <p:nvPr/>
        </p:nvSpPr>
        <p:spPr>
          <a:xfrm>
            <a:off x="2151320" y="191386"/>
            <a:ext cx="4841359"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OBJETIVOS ESPECIFICOS</a:t>
            </a:r>
            <a:r>
              <a:rPr lang="es-CO" sz="1400" b="0" i="0" u="none" strike="noStrike" cap="none">
                <a:solidFill>
                  <a:schemeClr val="lt1"/>
                </a:solidFill>
                <a:latin typeface="Arial"/>
                <a:ea typeface="Arial"/>
                <a:cs typeface="Arial"/>
                <a:sym typeface="Arial"/>
              </a:rPr>
              <a:t>.</a:t>
            </a:r>
            <a:endParaRPr/>
          </a:p>
        </p:txBody>
      </p:sp>
      <p:sp>
        <p:nvSpPr>
          <p:cNvPr id="121" name="Google Shape;121;p24"/>
          <p:cNvSpPr txBox="1"/>
          <p:nvPr/>
        </p:nvSpPr>
        <p:spPr>
          <a:xfrm>
            <a:off x="42529" y="1197240"/>
            <a:ext cx="4217582" cy="375487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Realizar la recolección y búsqueda de los datos sobre el proceso del cultivo del café en Colombia.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Crear un modelo predictivo basado en aprendizaje automático utilizando técnicas y herramientas de Python y R que permita determinar el rendimiento del café en Colombia.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Utilizar un software como R y Python para realizar el proceso de ETL sobre datos.</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Evaluar la efectividad del modelo de aprendizaje automático alimentándolo con variables y muestras de la producción y rendimiento del café en Colombia.</a:t>
            </a:r>
            <a:endParaRPr/>
          </a:p>
        </p:txBody>
      </p:sp>
      <p:sp>
        <p:nvSpPr>
          <p:cNvPr id="122" name="Google Shape;122;p24"/>
          <p:cNvSpPr/>
          <p:nvPr/>
        </p:nvSpPr>
        <p:spPr>
          <a:xfrm>
            <a:off x="4416056" y="1049079"/>
            <a:ext cx="45719" cy="4094422"/>
          </a:xfrm>
          <a:prstGeom prst="rect">
            <a:avLst/>
          </a:prstGeom>
          <a:solidFill>
            <a:srgbClr val="E36C0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p:nvPr/>
        </p:nvSpPr>
        <p:spPr>
          <a:xfrm>
            <a:off x="2073348" y="197340"/>
            <a:ext cx="4997303" cy="52322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CO" sz="2800">
                <a:solidFill>
                  <a:schemeClr val="lt1"/>
                </a:solidFill>
              </a:rPr>
              <a:t>ALCANCE</a:t>
            </a:r>
            <a:r>
              <a:rPr lang="es-CO" sz="2800" b="0" i="0" u="none" strike="noStrike" cap="none">
                <a:solidFill>
                  <a:schemeClr val="lt1"/>
                </a:solidFill>
                <a:latin typeface="Arial"/>
                <a:ea typeface="Arial"/>
                <a:cs typeface="Arial"/>
                <a:sym typeface="Arial"/>
              </a:rPr>
              <a:t> DEL PROYECTO.</a:t>
            </a:r>
            <a:endParaRPr/>
          </a:p>
        </p:txBody>
      </p:sp>
      <p:sp>
        <p:nvSpPr>
          <p:cNvPr id="129" name="Google Shape;129;p25"/>
          <p:cNvSpPr txBox="1"/>
          <p:nvPr/>
        </p:nvSpPr>
        <p:spPr>
          <a:xfrm>
            <a:off x="53111" y="1994851"/>
            <a:ext cx="4518900" cy="1600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SzPts val="1400"/>
              <a:buChar char="•"/>
            </a:pPr>
            <a:r>
              <a:rPr lang="es-CO"/>
              <a:t>El implementar técnicas y herramientas del big data en el café, esto nos permitirá solucionar contratiempos que se puedan manifestar  y favorecer las producciones, el impacto y las restricciones en el proceso de la preparación de los datos</a:t>
            </a:r>
            <a:endParaRPr/>
          </a:p>
          <a:p>
            <a:pPr marL="0" marR="0" lvl="0" indent="0" algn="l" rtl="0">
              <a:lnSpc>
                <a:spcPct val="100000"/>
              </a:lnSpc>
              <a:spcBef>
                <a:spcPts val="0"/>
              </a:spcBef>
              <a:spcAft>
                <a:spcPts val="0"/>
              </a:spcAft>
              <a:buNone/>
            </a:pPr>
            <a:endParaRPr/>
          </a:p>
        </p:txBody>
      </p:sp>
      <p:pic>
        <p:nvPicPr>
          <p:cNvPr id="130" name="Google Shape;130;p25"/>
          <p:cNvPicPr preferRelativeResize="0"/>
          <p:nvPr/>
        </p:nvPicPr>
        <p:blipFill>
          <a:blip r:embed="rId3">
            <a:alphaModFix/>
          </a:blip>
          <a:stretch>
            <a:fillRect/>
          </a:stretch>
        </p:blipFill>
        <p:spPr>
          <a:xfrm>
            <a:off x="131125" y="4869960"/>
            <a:ext cx="257175" cy="142875"/>
          </a:xfrm>
          <a:prstGeom prst="rect">
            <a:avLst/>
          </a:prstGeom>
          <a:noFill/>
          <a:ln>
            <a:noFill/>
          </a:ln>
        </p:spPr>
      </p:pic>
      <p:pic>
        <p:nvPicPr>
          <p:cNvPr id="131" name="Google Shape;131;p25"/>
          <p:cNvPicPr preferRelativeResize="0"/>
          <p:nvPr/>
        </p:nvPicPr>
        <p:blipFill>
          <a:blip r:embed="rId4">
            <a:alphaModFix/>
          </a:blip>
          <a:stretch>
            <a:fillRect/>
          </a:stretch>
        </p:blipFill>
        <p:spPr>
          <a:xfrm>
            <a:off x="4572011" y="1372960"/>
            <a:ext cx="4267189" cy="3355833"/>
          </a:xfrm>
          <a:prstGeom prst="rect">
            <a:avLst/>
          </a:prstGeom>
          <a:noFill/>
          <a:ln>
            <a:noFill/>
          </a:ln>
        </p:spPr>
      </p:pic>
      <p:sp>
        <p:nvSpPr>
          <p:cNvPr id="132" name="Google Shape;132;p25"/>
          <p:cNvSpPr txBox="1"/>
          <p:nvPr/>
        </p:nvSpPr>
        <p:spPr>
          <a:xfrm>
            <a:off x="4928100" y="4589400"/>
            <a:ext cx="3911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O" sz="500">
                <a:solidFill>
                  <a:srgbClr val="00FFFF"/>
                </a:solidFill>
                <a:latin typeface="Calibri"/>
                <a:ea typeface="Calibri"/>
                <a:cs typeface="Calibri"/>
                <a:sym typeface="Calibri"/>
              </a:rPr>
              <a:t>https://www.google.com/url?sa=i&amp;url=https%3A%2F%2Felpais.com%2Felpais%2F2016%2F04%2F07%2Festilo%2F1460064317_361555.html&amp;psig=AOvVaw1iHUm8VFaS7D8eo_V-N-iO&amp;ust=1613437105120000&amp;source=images&amp;cd=vfe&amp;ved=0CAIQjRxqFwoTCJj-n-TX6u4CFQAAAAAdAAAAABAF</a:t>
            </a:r>
            <a:endParaRPr sz="500">
              <a:solidFill>
                <a:srgbClr val="00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6" descr="Image result for agricultura en la big data dibujo"/>
          <p:cNvPicPr preferRelativeResize="0"/>
          <p:nvPr/>
        </p:nvPicPr>
        <p:blipFill rotWithShape="1">
          <a:blip r:embed="rId3">
            <a:alphaModFix/>
          </a:blip>
          <a:srcRect/>
          <a:stretch/>
        </p:blipFill>
        <p:spPr>
          <a:xfrm>
            <a:off x="4758757" y="1458027"/>
            <a:ext cx="4189797" cy="2829651"/>
          </a:xfrm>
          <a:prstGeom prst="rect">
            <a:avLst/>
          </a:prstGeom>
          <a:noFill/>
          <a:ln>
            <a:noFill/>
          </a:ln>
          <a:effectLst>
            <a:outerShdw blurRad="292100" dist="139700" dir="2700000" algn="tl" rotWithShape="0">
              <a:srgbClr val="333333">
                <a:alpha val="64705"/>
              </a:srgbClr>
            </a:outerShdw>
          </a:effectLst>
        </p:spPr>
      </p:pic>
      <p:sp>
        <p:nvSpPr>
          <p:cNvPr id="139" name="Google Shape;139;p26"/>
          <p:cNvSpPr txBox="1"/>
          <p:nvPr/>
        </p:nvSpPr>
        <p:spPr>
          <a:xfrm>
            <a:off x="2775096" y="70883"/>
            <a:ext cx="3795823" cy="954107"/>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CO" sz="2800" b="0" i="0" u="none" strike="noStrike" cap="none">
                <a:solidFill>
                  <a:schemeClr val="lt1"/>
                </a:solidFill>
                <a:latin typeface="Arial"/>
                <a:ea typeface="Arial"/>
                <a:cs typeface="Arial"/>
                <a:sym typeface="Arial"/>
              </a:rPr>
              <a:t>BENEFICIARIOS DEL PROYECTO</a:t>
            </a:r>
            <a:endParaRPr/>
          </a:p>
        </p:txBody>
      </p:sp>
      <p:sp>
        <p:nvSpPr>
          <p:cNvPr id="140" name="Google Shape;140;p26"/>
          <p:cNvSpPr txBox="1"/>
          <p:nvPr/>
        </p:nvSpPr>
        <p:spPr>
          <a:xfrm>
            <a:off x="99803" y="1274680"/>
            <a:ext cx="4352400" cy="3324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CO" sz="1400" b="0" i="0" u="none" strike="noStrike" cap="none">
                <a:solidFill>
                  <a:srgbClr val="000000"/>
                </a:solidFill>
                <a:latin typeface="Arial"/>
                <a:ea typeface="Arial"/>
                <a:cs typeface="Arial"/>
                <a:sym typeface="Arial"/>
              </a:rPr>
              <a:t>La mayor parte de los beneficiarios son los caficultores gracias a que obtendrán acceso a nuevas tecnologías, para la</a:t>
            </a:r>
            <a:r>
              <a:rPr lang="es-CO"/>
              <a:t> </a:t>
            </a:r>
            <a:r>
              <a:rPr lang="es-CO" sz="1400" b="0" i="0" u="none" strike="noStrike" cap="none">
                <a:solidFill>
                  <a:srgbClr val="000000"/>
                </a:solidFill>
                <a:latin typeface="Arial"/>
                <a:ea typeface="Arial"/>
                <a:cs typeface="Arial"/>
                <a:sym typeface="Arial"/>
              </a:rPr>
              <a:t>toma de sus decisiones </a:t>
            </a:r>
            <a:r>
              <a:rPr lang="es-CO"/>
              <a:t>frente</a:t>
            </a:r>
            <a:r>
              <a:rPr lang="es-CO" sz="1400" b="0" i="0" u="none" strike="noStrike" cap="none">
                <a:solidFill>
                  <a:srgbClr val="000000"/>
                </a:solidFill>
                <a:latin typeface="Arial"/>
                <a:ea typeface="Arial"/>
                <a:cs typeface="Arial"/>
                <a:sym typeface="Arial"/>
              </a:rPr>
              <a:t> a la </a:t>
            </a:r>
            <a:r>
              <a:rPr lang="es-CO"/>
              <a:t>producción</a:t>
            </a:r>
            <a:r>
              <a:rPr lang="es-CO" sz="1400" b="0" i="0" u="none" strike="noStrike" cap="none">
                <a:solidFill>
                  <a:srgbClr val="000000"/>
                </a:solidFill>
                <a:latin typeface="Arial"/>
                <a:ea typeface="Arial"/>
                <a:cs typeface="Arial"/>
                <a:sym typeface="Arial"/>
              </a:rPr>
              <a:t> y rendimiento de sus cultivos  y que puedan obtener  </a:t>
            </a:r>
            <a:r>
              <a:rPr lang="es-CO"/>
              <a:t>más</a:t>
            </a:r>
            <a:r>
              <a:rPr lang="es-CO" sz="1400" b="0" i="0" u="none" strike="noStrike" cap="none">
                <a:solidFill>
                  <a:srgbClr val="000000"/>
                </a:solidFill>
                <a:latin typeface="Arial"/>
                <a:ea typeface="Arial"/>
                <a:cs typeface="Arial"/>
                <a:sym typeface="Arial"/>
              </a:rPr>
              <a:t> beneficios económicos y tecnológicos, el cual se puede extraer el máximo beneficio  en el enriquecimiento de los datos para acercar a los campesinos cafeteros </a:t>
            </a:r>
            <a:r>
              <a:rPr lang="es-CO"/>
              <a:t>más</a:t>
            </a:r>
            <a:r>
              <a:rPr lang="es-CO" sz="1400" b="0" i="0" u="none" strike="noStrike" cap="none">
                <a:solidFill>
                  <a:srgbClr val="000000"/>
                </a:solidFill>
                <a:latin typeface="Arial"/>
                <a:ea typeface="Arial"/>
                <a:cs typeface="Arial"/>
                <a:sym typeface="Arial"/>
              </a:rPr>
              <a:t>  a estas para que otros también tomen el mismo ejemplo y gracias a esto podremos aportar </a:t>
            </a:r>
            <a:r>
              <a:rPr lang="es-CO"/>
              <a:t>más</a:t>
            </a:r>
            <a:r>
              <a:rPr lang="es-CO" sz="1400" b="0" i="0" u="none" strike="noStrike" cap="none">
                <a:solidFill>
                  <a:srgbClr val="000000"/>
                </a:solidFill>
                <a:latin typeface="Arial"/>
                <a:ea typeface="Arial"/>
                <a:cs typeface="Arial"/>
                <a:sym typeface="Arial"/>
              </a:rPr>
              <a:t> conocimiento sobre los cultivos del café por medio de la analítica de datos  y que pueden influir en la Big Data para hacer </a:t>
            </a:r>
            <a:r>
              <a:rPr lang="es-CO"/>
              <a:t>más</a:t>
            </a:r>
            <a:r>
              <a:rPr lang="es-CO" sz="1400" b="0" i="0" u="none" strike="noStrike" cap="none">
                <a:solidFill>
                  <a:srgbClr val="000000"/>
                </a:solidFill>
                <a:latin typeface="Arial"/>
                <a:ea typeface="Arial"/>
                <a:cs typeface="Arial"/>
                <a:sym typeface="Arial"/>
              </a:rPr>
              <a:t> a las tecnologías </a:t>
            </a:r>
            <a:r>
              <a:rPr lang="es-CO"/>
              <a:t>más</a:t>
            </a:r>
            <a:r>
              <a:rPr lang="es-CO" sz="1400" b="0" i="0" u="none" strike="noStrike" cap="none">
                <a:solidFill>
                  <a:srgbClr val="000000"/>
                </a:solidFill>
                <a:latin typeface="Arial"/>
                <a:ea typeface="Arial"/>
                <a:cs typeface="Arial"/>
                <a:sym typeface="Arial"/>
              </a:rPr>
              <a:t> accesibles.</a:t>
            </a:r>
            <a:endParaRPr/>
          </a:p>
        </p:txBody>
      </p:sp>
      <p:pic>
        <p:nvPicPr>
          <p:cNvPr id="141" name="Google Shape;141;p26" descr="Image result for campesinos colombianos dibujo"/>
          <p:cNvPicPr preferRelativeResize="0"/>
          <p:nvPr/>
        </p:nvPicPr>
        <p:blipFill rotWithShape="1">
          <a:blip r:embed="rId4">
            <a:alphaModFix/>
          </a:blip>
          <a:srcRect/>
          <a:stretch/>
        </p:blipFill>
        <p:spPr>
          <a:xfrm>
            <a:off x="5835909" y="2284031"/>
            <a:ext cx="3005470" cy="2003647"/>
          </a:xfrm>
          <a:prstGeom prst="rect">
            <a:avLst/>
          </a:prstGeom>
          <a:noFill/>
          <a:ln>
            <a:noFill/>
          </a:ln>
        </p:spPr>
      </p:pic>
      <p:pic>
        <p:nvPicPr>
          <p:cNvPr id="142" name="Google Shape;142;p26"/>
          <p:cNvPicPr preferRelativeResize="0"/>
          <p:nvPr/>
        </p:nvPicPr>
        <p:blipFill>
          <a:blip r:embed="rId5">
            <a:alphaModFix/>
          </a:blip>
          <a:stretch>
            <a:fillRect/>
          </a:stretch>
        </p:blipFill>
        <p:spPr>
          <a:xfrm>
            <a:off x="99800" y="4848970"/>
            <a:ext cx="257175" cy="187050"/>
          </a:xfrm>
          <a:prstGeom prst="rect">
            <a:avLst/>
          </a:prstGeom>
          <a:noFill/>
          <a:ln>
            <a:noFill/>
          </a:ln>
        </p:spPr>
      </p:pic>
      <p:pic>
        <p:nvPicPr>
          <p:cNvPr id="143" name="Google Shape;143;p26"/>
          <p:cNvPicPr preferRelativeResize="0"/>
          <p:nvPr/>
        </p:nvPicPr>
        <p:blipFill>
          <a:blip r:embed="rId5">
            <a:alphaModFix/>
          </a:blip>
          <a:stretch>
            <a:fillRect/>
          </a:stretch>
        </p:blipFill>
        <p:spPr>
          <a:xfrm>
            <a:off x="8886825" y="1087620"/>
            <a:ext cx="257175" cy="187050"/>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2319</Words>
  <Application>Microsoft Office PowerPoint</Application>
  <PresentationFormat>Presentación en pantalla (16:9)</PresentationFormat>
  <Paragraphs>133</Paragraphs>
  <Slides>25</Slides>
  <Notes>25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Aharoni</vt: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Ángela María Gutiérrez Toro</dc:creator>
  <cp:lastModifiedBy>Juan Pablo Serrano Rodriguez</cp:lastModifiedBy>
  <cp:revision>1</cp:revision>
  <dcterms:created xsi:type="dcterms:W3CDTF">2019-11-27T03:16:21Z</dcterms:created>
  <dcterms:modified xsi:type="dcterms:W3CDTF">2021-02-15T15:35:40Z</dcterms:modified>
</cp:coreProperties>
</file>