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15"/>
  </p:notesMasterIdLst>
  <p:sldIdLst>
    <p:sldId id="270" r:id="rId3"/>
    <p:sldId id="272" r:id="rId4"/>
    <p:sldId id="259" r:id="rId5"/>
    <p:sldId id="257" r:id="rId6"/>
    <p:sldId id="280" r:id="rId7"/>
    <p:sldId id="281" r:id="rId8"/>
    <p:sldId id="282" r:id="rId9"/>
    <p:sldId id="283" r:id="rId10"/>
    <p:sldId id="284" r:id="rId11"/>
    <p:sldId id="285" r:id="rId12"/>
    <p:sldId id="279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281" userDrawn="1">
          <p15:clr>
            <a:srgbClr val="A4A3A4"/>
          </p15:clr>
        </p15:guide>
        <p15:guide id="5" orient="horz" pos="3932" userDrawn="1">
          <p15:clr>
            <a:srgbClr val="A4A3A4"/>
          </p15:clr>
        </p15:guide>
        <p15:guide id="6" orient="horz" pos="1110" userDrawn="1">
          <p15:clr>
            <a:srgbClr val="A4A3A4"/>
          </p15:clr>
        </p15:guide>
        <p15:guide id="7" pos="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6043" autoAdjust="0"/>
  </p:normalViewPr>
  <p:slideViewPr>
    <p:cSldViewPr snapToGrid="0" showGuides="1">
      <p:cViewPr varScale="1">
        <p:scale>
          <a:sx n="105" d="100"/>
          <a:sy n="105" d="100"/>
        </p:scale>
        <p:origin x="1260" y="102"/>
      </p:cViewPr>
      <p:guideLst>
        <p:guide orient="horz" pos="566"/>
        <p:guide pos="7423"/>
        <p:guide orient="horz" pos="1281"/>
        <p:guide orient="horz" pos="3932"/>
        <p:guide orient="horz" pos="1110"/>
        <p:guide pos="2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AEB5-C303-4762-90A0-AF697EB357C4}" type="datetimeFigureOut">
              <a:rPr lang="de-DE" smtClean="0"/>
              <a:t>03.05.2025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587F-9620-41AA-8442-404D6D597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8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C587F-9620-41AA-8442-404D6D59762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81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PMS5003 &amp; AS726x | Dior Kelmendi &amp; Robin Jung / IT / Angewandte Informatik |  SoSe 2025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Referent / Fakultät / Studiengang |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PMS5003 &amp; AS726x | Dior Kelmendi &amp; Robin Jung / IT / Angewandte Informatik |  SoSe 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PMS5003 &amp; AS726x | Dior Kelmendi &amp; Robin Jung / IT / Angewandte Informatik |  SoSe 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PMS5003 &amp; AS726x | Dior Kelmendi &amp; Robin Jung / IT / Angewandte Informatik |  SoSe 2025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PMS5003 &amp; AS726x | Dior Kelmendi &amp; Robin Jung / IT / Angewandte Informatik |  SoSe 2025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Bei Fragen kontaktieren Sie bitte:</a:t>
            </a:r>
            <a:br>
              <a:rPr lang="de-DE" dirty="0"/>
            </a:br>
            <a:r>
              <a:rPr lang="de-DE" dirty="0"/>
              <a:t>Vorname Nachname (Menü &gt; Listenebne erhöhen)</a:t>
            </a:r>
            <a:br>
              <a:rPr lang="de-DE" dirty="0"/>
            </a:br>
            <a:r>
              <a:rPr lang="de-DE" dirty="0"/>
              <a:t>Fakultät XY | Fachrichtung </a:t>
            </a:r>
            <a:br>
              <a:rPr lang="de-DE" dirty="0"/>
            </a:br>
            <a:r>
              <a:rPr lang="de-DE" dirty="0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PMS5003 &amp; AS726x | Dior Kelmendi &amp; Robin Jung / IT / Angewandte Informatik |  SoSe 2025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635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PMS5003 &amp; AS726x | Dior Kelmendi &amp; Robin Jung / IT / Angewandte Informatik |  SoSe 2025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PMS5003 &amp; AS726x | Dior Kelmendi &amp; Robin Jung / IT / Angewandte Informatik |  SoSe 2025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PMS5003 &amp; AS726x | Dior Kelmendi &amp; Robin Jung / IT / Angewandte Informatik |  SoSe 2025</a:t>
            </a:r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PMS5003 &amp; AS726x | Dior Kelmendi &amp; Robin Jung / IT / Angewandte Informatik |  SoSe 2025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Zusatz Info</a:t>
            </a:r>
          </a:p>
        </p:txBody>
      </p:sp>
      <p:grpSp>
        <p:nvGrpSpPr>
          <p:cNvPr id="14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PMS5003 &amp; AS726x | Dior Kelmendi &amp; Robin Jung / IT / Angewandte Informatik |  SoSe 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PMS5003 &amp; AS726x | Dior Kelmendi &amp; Robin Jung / IT / Angewandte Informatik |  SoSe 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PMS5003 &amp; AS726x | Dior Kelmendi &amp; Robin Jung / IT / Angewandte Informatik |  SoSe 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Zitat auf erster Ebene // für Autor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PMS5003 &amp; AS726x | Dior Kelmendi &amp; Robin Jung / IT / Angewandte Informatik |  SoSe 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 dirty="0"/>
              <a:t>Bitte nicht</a:t>
            </a:r>
            <a:br>
              <a:rPr lang="pt-BR" dirty="0"/>
            </a:br>
            <a:r>
              <a:rPr lang="pt-BR" dirty="0"/>
              <a:t>verschieben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PMS5003 &amp; AS726x | Dior Kelmendi &amp; Robin Jung / IT / Angewandte Informatik |  SoSe 2025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70" r:id="rId3"/>
    <p:sldLayoutId id="2147483649" r:id="rId4"/>
    <p:sldLayoutId id="2147483667" r:id="rId5"/>
    <p:sldLayoutId id="2147483650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54" r:id="rId12"/>
    <p:sldLayoutId id="2147483668" r:id="rId13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PMS5003 &amp; AS726x | Dior Kelmendi &amp; Robin Jung / IT / Angewandte Informatik |  SoSe 2025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3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HIER STEHT</a:t>
            </a:r>
            <a:br>
              <a:rPr lang="de-DE" dirty="0"/>
            </a:br>
            <a:r>
              <a:rPr lang="de-DE" dirty="0"/>
              <a:t>DIE HEADLINE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B90921B7-B29A-4977-860B-697B6196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A9C2254E-FFB6-47AF-AAB3-EA980215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PMS5003 &amp; AS726x | Dior Kelmendi &amp; Robin Jung / IT / Angewandte Informatik |  SoSe 2025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BF08FB34-7207-4C3C-86D2-06898C8F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0427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88B78-36B5-0590-A5A7-F9F3F10DF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3E54B11-C3DD-DB1D-F554-95AC8E28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B02D698-75F3-43EB-2A5A-6AFAF186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PMS5003 &amp; AS726x | Dior Kelmendi &amp; Robin Jung / IT / Angewandte Informatik |  SoSe 2025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5A358A-70C5-D1C4-504F-06D0A3F7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A5E602F-861A-66CB-7A58-8C7534BF0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/ Nachteile</a:t>
            </a:r>
          </a:p>
        </p:txBody>
      </p:sp>
      <p:sp>
        <p:nvSpPr>
          <p:cNvPr id="7" name="Vertikaler Textplatzhalter 11">
            <a:extLst>
              <a:ext uri="{FF2B5EF4-FFF2-40B4-BE49-F238E27FC236}">
                <a16:creationId xmlns:a16="http://schemas.microsoft.com/office/drawing/2014/main" id="{974AB192-90D9-6CAC-F9F1-CFF766759BFF}"/>
              </a:ext>
            </a:extLst>
          </p:cNvPr>
          <p:cNvSpPr txBox="1">
            <a:spLocks/>
          </p:cNvSpPr>
          <p:nvPr/>
        </p:nvSpPr>
        <p:spPr>
          <a:xfrm>
            <a:off x="406400" y="2033702"/>
            <a:ext cx="10246360" cy="42099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1999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2201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3" indent="-288003" algn="l" defTabSz="914407" rtl="0" eaLnBrk="1" latinLnBrk="0" hangingPunct="1">
              <a:lnSpc>
                <a:spcPct val="105000"/>
              </a:lnSpc>
              <a:spcBef>
                <a:spcPts val="599"/>
              </a:spcBef>
              <a:buClr>
                <a:schemeClr val="accent1"/>
              </a:buClr>
              <a:buFont typeface="Arial" panose="020B0604020202020204" pitchFamily="34" charset="0"/>
              <a:buChar char="&gt;"/>
              <a:tabLst>
                <a:tab pos="288003" algn="l"/>
                <a:tab pos="792005" algn="l"/>
              </a:tabLst>
              <a:defRPr sz="2201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288003" indent="0" algn="l" defTabSz="914407" rtl="0" eaLnBrk="1" latinLnBrk="0" hangingPunct="1">
              <a:lnSpc>
                <a:spcPct val="108000"/>
              </a:lnSpc>
              <a:spcBef>
                <a:spcPts val="130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88003" indent="-288003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&gt;"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4004" indent="-216001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03" indent="-288003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03" indent="0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b="1" dirty="0"/>
              <a:t>Vorteile:</a:t>
            </a:r>
          </a:p>
          <a:p>
            <a:pPr lvl="5"/>
            <a:r>
              <a:rPr lang="de-DE" dirty="0"/>
              <a:t>Kompakter Multikanal-Spektralsensor</a:t>
            </a:r>
          </a:p>
          <a:p>
            <a:pPr lvl="5"/>
            <a:r>
              <a:rPr lang="de-DE" dirty="0"/>
              <a:t>Leicht auszuwerten</a:t>
            </a:r>
          </a:p>
          <a:p>
            <a:pPr lvl="5"/>
            <a:r>
              <a:rPr lang="de-DE" dirty="0"/>
              <a:t>Gute Wellenlängenabdeckung für einfache Farb- oder Spektralanalyse</a:t>
            </a:r>
          </a:p>
          <a:p>
            <a:pPr lvl="1"/>
            <a:r>
              <a:rPr lang="de-DE" b="1" dirty="0"/>
              <a:t>Nachteile:</a:t>
            </a:r>
          </a:p>
          <a:p>
            <a:pPr lvl="5"/>
            <a:r>
              <a:rPr lang="de-DE" dirty="0"/>
              <a:t>Nicht absolut kalibriert </a:t>
            </a:r>
          </a:p>
          <a:p>
            <a:pPr lvl="5"/>
            <a:r>
              <a:rPr lang="de-DE" dirty="0"/>
              <a:t>Sehr Lichtempfindlich</a:t>
            </a:r>
          </a:p>
          <a:p>
            <a:pPr lvl="5"/>
            <a:r>
              <a:rPr lang="de-DE" dirty="0"/>
              <a:t>Langsamer als einfache Lichtsensoren</a:t>
            </a:r>
          </a:p>
          <a:p>
            <a:pPr lvl="1"/>
            <a:r>
              <a:rPr lang="de-DE" b="1" dirty="0"/>
              <a:t>Alternativen:</a:t>
            </a:r>
          </a:p>
          <a:p>
            <a:pPr lvl="5"/>
            <a:r>
              <a:rPr lang="de-DE" b="1" dirty="0"/>
              <a:t>TCS34725: </a:t>
            </a:r>
            <a:r>
              <a:rPr lang="de-DE" dirty="0"/>
              <a:t>Günstiger RGB Sensor (keine spektralen Kanäle)</a:t>
            </a:r>
          </a:p>
          <a:p>
            <a:pPr lvl="5"/>
            <a:r>
              <a:rPr lang="de-DE" b="1" dirty="0"/>
              <a:t>Hamamatsu C12880MA: </a:t>
            </a:r>
            <a:r>
              <a:rPr lang="de-DE" dirty="0"/>
              <a:t>Hochpräziser Spektral-Sensor mit &gt;100 Kanälen, teuer</a:t>
            </a:r>
          </a:p>
          <a:p>
            <a:pPr lvl="5"/>
            <a:endParaRPr lang="de-DE" i="1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2833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PMS5003 &amp; AS726x | Dior Kelmendi &amp; Robin Jung / IT / Angewandte Informatik |  SoSe 2025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4750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Vertikaler Textplatzhalter 29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pPr lvl="1"/>
            <a:r>
              <a:rPr lang="de-DE" dirty="0"/>
              <a:t>Dior Kelmendi</a:t>
            </a:r>
          </a:p>
          <a:p>
            <a:r>
              <a:rPr lang="de-DE" dirty="0"/>
              <a:t>AIB2 | 218948</a:t>
            </a:r>
          </a:p>
          <a:p>
            <a:pPr lvl="1"/>
            <a:r>
              <a:rPr lang="de-DE" dirty="0"/>
              <a:t>Robin Jung</a:t>
            </a:r>
          </a:p>
          <a:p>
            <a:r>
              <a:rPr lang="de-DE" dirty="0"/>
              <a:t>AIB4 | 218494</a:t>
            </a:r>
          </a:p>
          <a:p>
            <a:endParaRPr lang="de-DE" dirty="0"/>
          </a:p>
        </p:txBody>
      </p:sp>
      <p:sp>
        <p:nvSpPr>
          <p:cNvPr id="24" name="Vertikaler Textplatzhalter 23"/>
          <p:cNvSpPr>
            <a:spLocks noGrp="1"/>
          </p:cNvSpPr>
          <p:nvPr>
            <p:ph type="body" orient="vert" idx="14"/>
          </p:nvPr>
        </p:nvSpPr>
        <p:spPr/>
        <p:txBody>
          <a:bodyPr/>
          <a:lstStyle/>
          <a:p>
            <a:r>
              <a:rPr lang="de-DE" dirty="0"/>
              <a:t>VIELEN DANK!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2AECA44-6693-4EB7-B2B5-6A2C586F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90DBF1E-C4B8-4D3B-84CE-E6AD5C7E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PMS5003 &amp; AS726x | Dior Kelmendi &amp; Robin Jung / IT / Angewandte Informatik |  SoSe 2025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034B9B7-B9EB-4395-8629-FCFEFC1B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56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ctrTitle"/>
          </p:nvPr>
        </p:nvSpPr>
        <p:spPr>
          <a:xfrm>
            <a:off x="1530728" y="2160002"/>
            <a:ext cx="10252761" cy="1123526"/>
          </a:xfrm>
        </p:spPr>
        <p:txBody>
          <a:bodyPr/>
          <a:lstStyle/>
          <a:p>
            <a:r>
              <a:rPr lang="de-DE" dirty="0"/>
              <a:t>AS726x Sensor</a:t>
            </a:r>
          </a:p>
        </p:txBody>
      </p:sp>
      <p:sp>
        <p:nvSpPr>
          <p:cNvPr id="7" name="Vertikaler Textplatzhalter 6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de-DE" dirty="0"/>
              <a:t>Spektralsensor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1157627F-B7DC-4EFF-BD81-1A592AB8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A5FA3907-DD6F-499A-A65E-989C1842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PMS5003 &amp; AS726x | Dior Kelmendi &amp; Robin Jung / IT / Angewandte Informatik |  </a:t>
            </a:r>
            <a:r>
              <a:rPr lang="de-DE" dirty="0" err="1"/>
              <a:t>SoSe</a:t>
            </a:r>
            <a:r>
              <a:rPr lang="de-DE" dirty="0"/>
              <a:t> 2025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BE13F4B6-5C66-434E-98D4-89A7550E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332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el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AS726x Sensor</a:t>
            </a:r>
          </a:p>
        </p:txBody>
      </p:sp>
      <p:sp>
        <p:nvSpPr>
          <p:cNvPr id="12" name="Vertikaler Textplatzhalter 11"/>
          <p:cNvSpPr>
            <a:spLocks noGrp="1"/>
          </p:cNvSpPr>
          <p:nvPr>
            <p:ph type="body" orient="vert" idx="13"/>
          </p:nvPr>
        </p:nvSpPr>
        <p:spPr>
          <a:xfrm>
            <a:off x="406400" y="2033702"/>
            <a:ext cx="7274560" cy="4209936"/>
          </a:xfrm>
        </p:spPr>
        <p:txBody>
          <a:bodyPr/>
          <a:lstStyle/>
          <a:p>
            <a:pPr lvl="1"/>
            <a:r>
              <a:rPr lang="de-DE" dirty="0"/>
              <a:t>Misst Lichtintensität in </a:t>
            </a:r>
            <a:r>
              <a:rPr lang="de-DE" b="1" dirty="0"/>
              <a:t>verschiedenen Wellenlängenbereichen</a:t>
            </a:r>
            <a:r>
              <a:rPr lang="de-DE" dirty="0"/>
              <a:t> für den sichtbaren Bereich und den Nahinfrarotbereich</a:t>
            </a:r>
          </a:p>
          <a:p>
            <a:pPr lvl="1"/>
            <a:r>
              <a:rPr lang="de-DE" dirty="0"/>
              <a:t>Einsatz von schmalbandigen </a:t>
            </a:r>
            <a:r>
              <a:rPr lang="de-DE" b="1" dirty="0"/>
              <a:t>Interferenzfiltern</a:t>
            </a:r>
            <a:r>
              <a:rPr lang="de-DE" dirty="0"/>
              <a:t> in Verbindung mit Fotodioden (Photoelektrischer Effekt)</a:t>
            </a:r>
          </a:p>
          <a:p>
            <a:pPr lvl="1"/>
            <a:r>
              <a:rPr lang="de-DE" dirty="0"/>
              <a:t>Einfallendes Licht wird in Spektralkomponenten zerlegt, sodass jede Farbe separat erfasst wird</a:t>
            </a:r>
          </a:p>
          <a:p>
            <a:pPr lvl="1"/>
            <a:r>
              <a:rPr lang="de-DE" dirty="0"/>
              <a:t>Erfasst </a:t>
            </a:r>
            <a:r>
              <a:rPr lang="de-DE" b="1" dirty="0"/>
              <a:t>sechs Kanäle gleichzeitig</a:t>
            </a:r>
            <a:r>
              <a:rPr lang="de-DE" dirty="0"/>
              <a:t>, z.B.: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de-DE" i="1" dirty="0"/>
              <a:t>AS7262 (sichtbares Licht): 450, 500, 550, 570, 600, 650 </a:t>
            </a:r>
            <a:r>
              <a:rPr lang="de-DE" i="1" dirty="0" err="1"/>
              <a:t>nm</a:t>
            </a:r>
            <a:endParaRPr lang="de-DE" i="1" dirty="0"/>
          </a:p>
          <a:p>
            <a:pPr lvl="5">
              <a:buFont typeface="Arial" panose="020B0604020202020204" pitchFamily="34" charset="0"/>
              <a:buChar char="•"/>
            </a:pPr>
            <a:r>
              <a:rPr lang="pt-BR" i="1" dirty="0"/>
              <a:t>AS7263 (NIR): 610, 680, 730, 760, 810, 860 nm</a:t>
            </a:r>
            <a:endParaRPr lang="de-DE" i="1" dirty="0"/>
          </a:p>
          <a:p>
            <a:pPr lvl="2"/>
            <a:endParaRPr lang="de-DE" dirty="0"/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idx="15"/>
          </p:nvPr>
        </p:nvPicPr>
        <p:blipFill rotWithShape="1">
          <a:blip r:embed="rId2"/>
          <a:srcRect l="11874" t="14406" r="9366" b="18420"/>
          <a:stretch/>
        </p:blipFill>
        <p:spPr>
          <a:xfrm>
            <a:off x="7805648" y="2202872"/>
            <a:ext cx="4002735" cy="3499659"/>
          </a:xfrm>
        </p:spPr>
      </p:pic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D0265B92-30C9-4FCB-AF05-64A90917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95E90AA9-534B-45C2-A8A2-D8408D84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PMS5003 &amp; AS726x | Dior Kelmendi &amp; Robin Jung / IT / Angewandte Informatik |  SoSe 2025</a:t>
            </a:r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E3C99429-C353-4F40-AA83-F20A1714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480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Physikalisches Wirkungsprinzip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2"/>
            <a:r>
              <a:rPr lang="de-DE" sz="2400" dirty="0"/>
              <a:t>Innerer Photoeffekt</a:t>
            </a:r>
            <a:endParaRPr lang="pt-BR" sz="2400" dirty="0"/>
          </a:p>
          <a:p>
            <a:pPr lvl="1"/>
            <a:r>
              <a:rPr lang="de-DE" dirty="0"/>
              <a:t>Wenn </a:t>
            </a:r>
            <a:r>
              <a:rPr lang="de-DE" b="1" dirty="0"/>
              <a:t>Licht auf ein Halbleitermaterial</a:t>
            </a:r>
            <a:r>
              <a:rPr lang="de-DE" dirty="0"/>
              <a:t> trifft, </a:t>
            </a:r>
            <a:r>
              <a:rPr lang="de-DE" b="1" dirty="0"/>
              <a:t>setzen Photonen</a:t>
            </a:r>
            <a:r>
              <a:rPr lang="de-DE" dirty="0"/>
              <a:t> aus dem Licht </a:t>
            </a:r>
            <a:r>
              <a:rPr lang="de-DE" b="1" dirty="0"/>
              <a:t>Elektronen frei</a:t>
            </a:r>
          </a:p>
          <a:p>
            <a:pPr lvl="1"/>
            <a:r>
              <a:rPr lang="de-DE" dirty="0"/>
              <a:t>Dadurch entsteht ein </a:t>
            </a:r>
            <a:r>
              <a:rPr lang="de-DE" b="1" dirty="0"/>
              <a:t>messbarer elektrischer Strom</a:t>
            </a:r>
          </a:p>
          <a:p>
            <a:pPr lvl="1"/>
            <a:r>
              <a:rPr lang="de-DE" dirty="0"/>
              <a:t>Durch schmalbandige </a:t>
            </a:r>
            <a:r>
              <a:rPr lang="de-DE" b="1" dirty="0"/>
              <a:t>Interferenzfilter</a:t>
            </a:r>
            <a:r>
              <a:rPr lang="de-DE" dirty="0"/>
              <a:t> von dem Halbleitermaterial, wird erzeugter Strom einem Spektralbereich zugeordnet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ED27C83B-AFF1-4481-8B2C-9F89E151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36B10D6F-4133-4EB3-84F5-EAA0F104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PMS5003 &amp; AS726x | Dior Kelmendi &amp; Robin Jung / IT / Angewandte Informatik |  SoSe 2025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2E18CA5-D594-4EE5-B52A-7B6FCA16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687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4FE40D-97DB-3B80-89D2-C599E27A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1555D4-6A57-4740-3B4F-B6114C4B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PMS5003 &amp; AS726x | Dior Kelmendi &amp; Robin Jung / IT / Angewandte Informatik |  SoSe 2025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42B96C8-F0D4-E691-4599-9D8804B0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866AA5B-F526-E845-68AE-A6398CD1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8CDF01-30DB-82E5-472F-2619ED82E93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1"/>
            <a:r>
              <a:rPr lang="de-DE" b="1" dirty="0"/>
              <a:t>Einheit: </a:t>
            </a:r>
            <a:r>
              <a:rPr lang="de-DE" dirty="0"/>
              <a:t>Lichtintensität (digitalisierter Wert, 16-Bit-Zahl)</a:t>
            </a:r>
          </a:p>
          <a:p>
            <a:pPr marL="630903" lvl="7" indent="-342900">
              <a:buFont typeface="Wingdings" panose="05000000000000000000" pitchFamily="2" charset="2"/>
              <a:buChar char="è"/>
            </a:pPr>
            <a:r>
              <a:rPr lang="de-DE" dirty="0"/>
              <a:t>Rohwerte können durch Kalibrierung in Lux oder Energiedichten (z.B. µW/cm²) umgerechnet werden</a:t>
            </a:r>
          </a:p>
          <a:p>
            <a:pPr lvl="1"/>
            <a:r>
              <a:rPr lang="de-DE" b="1" dirty="0"/>
              <a:t>Genauigkeit: </a:t>
            </a:r>
            <a:r>
              <a:rPr lang="de-DE" dirty="0"/>
              <a:t>hängt vom Kalibrierungszustand und Umgebungslicht ab (etwa ±5% relative Messunsicherheit)</a:t>
            </a:r>
          </a:p>
          <a:p>
            <a:pPr lvl="1"/>
            <a:r>
              <a:rPr lang="de-DE" b="1" dirty="0"/>
              <a:t>LED: </a:t>
            </a:r>
            <a:r>
              <a:rPr lang="de-DE" dirty="0"/>
              <a:t>Integrierte 5700K-LED zur Beleuchtung des zu messenden Objektes</a:t>
            </a:r>
          </a:p>
          <a:p>
            <a:pPr lvl="1"/>
            <a:r>
              <a:rPr lang="de-DE" b="1" dirty="0"/>
              <a:t>Versorgungsspannung: </a:t>
            </a:r>
            <a:r>
              <a:rPr lang="de-DE" dirty="0"/>
              <a:t>3.3 V</a:t>
            </a:r>
          </a:p>
          <a:p>
            <a:pPr lvl="1"/>
            <a:r>
              <a:rPr lang="de-DE" b="1" dirty="0"/>
              <a:t>Messbereich: </a:t>
            </a:r>
            <a:r>
              <a:rPr lang="nn-NO" dirty="0"/>
              <a:t>0 bis ca. 65.535 (16-Bit-Format)</a:t>
            </a:r>
          </a:p>
          <a:p>
            <a:pPr lvl="1"/>
            <a:r>
              <a:rPr lang="nn-NO" b="1" dirty="0"/>
              <a:t>Betriebstemperatur: </a:t>
            </a:r>
            <a:r>
              <a:rPr lang="nn-NO" dirty="0"/>
              <a:t>-40</a:t>
            </a:r>
            <a:r>
              <a:rPr lang="de-DE" dirty="0"/>
              <a:t>°C bis +85°C</a:t>
            </a:r>
            <a:br>
              <a:rPr lang="de-DE" b="1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37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7E99935-2145-B90D-4A8C-BA7813B5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5EC03B-3E84-FADB-F5FA-E6B7E488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PMS5003 &amp; AS726x | Dior Kelmendi &amp; Robin Jung / IT / Angewandte Informatik |  SoSe 2025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364862-0D4D-514F-E7E8-9B9A7DD1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670212A-15FA-C813-2A40-DE899595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Programmierbeispiel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01C6D0C-7AEE-356C-D96A-9508EF00D4F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rcRect l="11722" t="7000" r="12267" b="56342"/>
          <a:stretch/>
        </p:blipFill>
        <p:spPr>
          <a:xfrm>
            <a:off x="1133856" y="1951422"/>
            <a:ext cx="4279392" cy="44585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2AA6FEB1-896C-618A-25D4-2C76291CE420}"/>
              </a:ext>
            </a:extLst>
          </p:cNvPr>
          <p:cNvSpPr txBox="1">
            <a:spLocks/>
          </p:cNvSpPr>
          <p:nvPr/>
        </p:nvSpPr>
        <p:spPr>
          <a:xfrm>
            <a:off x="5883661" y="2170285"/>
            <a:ext cx="5899828" cy="17611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1999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2201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3" indent="-288003" algn="l" defTabSz="914407" rtl="0" eaLnBrk="1" latinLnBrk="0" hangingPunct="1">
              <a:lnSpc>
                <a:spcPct val="105000"/>
              </a:lnSpc>
              <a:spcBef>
                <a:spcPts val="599"/>
              </a:spcBef>
              <a:buClr>
                <a:schemeClr val="accent1"/>
              </a:buClr>
              <a:buFont typeface="Arial" panose="020B0604020202020204" pitchFamily="34" charset="0"/>
              <a:buChar char="&gt;"/>
              <a:tabLst>
                <a:tab pos="288003" algn="l"/>
                <a:tab pos="792005" algn="l"/>
              </a:tabLst>
              <a:defRPr sz="2201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288003" indent="0" algn="l" defTabSz="914407" rtl="0" eaLnBrk="1" latinLnBrk="0" hangingPunct="1">
              <a:lnSpc>
                <a:spcPct val="108000"/>
              </a:lnSpc>
              <a:spcBef>
                <a:spcPts val="130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88003" indent="-288003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&gt;"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4004" indent="-216001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03" indent="-288003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03" indent="0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de-DE" sz="2400" dirty="0" err="1"/>
              <a:t>SparkFun's</a:t>
            </a:r>
            <a:r>
              <a:rPr lang="de-DE" sz="2400" dirty="0"/>
              <a:t> AS726X Arduino </a:t>
            </a:r>
            <a:r>
              <a:rPr lang="de-DE" sz="2400" dirty="0" err="1"/>
              <a:t>library</a:t>
            </a:r>
            <a:endParaRPr lang="pt-BR" sz="2400" dirty="0"/>
          </a:p>
          <a:p>
            <a:pPr lvl="1"/>
            <a:r>
              <a:rPr lang="de-DE" dirty="0"/>
              <a:t>Einfache Aktivierung des Sensors durch Bibliothek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04801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4FBD95-503B-3A7F-4F10-AB0C68A7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E58570-DC87-8984-0520-8F428625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PMS5003 &amp; AS726x | Dior Kelmendi &amp; Robin Jung / IT / Angewandte Informatik |  SoSe 2025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F6D003-E63E-37CE-1DDF-8A87BE1C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9CE69D3-4AAA-BA6A-157E-F51EC2EE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Details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Vertikaler Textplatzhalter 11">
                <a:extLst>
                  <a:ext uri="{FF2B5EF4-FFF2-40B4-BE49-F238E27FC236}">
                    <a16:creationId xmlns:a16="http://schemas.microsoft.com/office/drawing/2014/main" id="{7A9E265F-8941-1727-1E2C-D9A78225E4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6400" y="2033702"/>
                <a:ext cx="10246360" cy="4209936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407" rtl="0" eaLnBrk="1" latinLnBrk="0" hangingPunct="1">
                  <a:lnSpc>
                    <a:spcPct val="105000"/>
                  </a:lnSpc>
                  <a:spcBef>
                    <a:spcPts val="0"/>
                  </a:spcBef>
                  <a:spcAft>
                    <a:spcPts val="1999"/>
                  </a:spcAft>
                  <a:buFont typeface="Arial" panose="020B0604020202020204" pitchFamily="34" charset="0"/>
                  <a:buNone/>
                  <a:tabLst>
                    <a:tab pos="288003" algn="l"/>
                    <a:tab pos="792005" algn="l"/>
                  </a:tabLst>
                  <a:defRPr sz="2201" b="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88003" indent="-288003" algn="l" defTabSz="914407" rtl="0" eaLnBrk="1" latinLnBrk="0" hangingPunct="1">
                  <a:lnSpc>
                    <a:spcPct val="105000"/>
                  </a:lnSpc>
                  <a:spcBef>
                    <a:spcPts val="599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&gt;"/>
                  <a:tabLst>
                    <a:tab pos="288003" algn="l"/>
                    <a:tab pos="792005" algn="l"/>
                  </a:tabLst>
                  <a:defRPr sz="2201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0" indent="0" algn="l" defTabSz="914407" rtl="0" eaLnBrk="1" latinLnBrk="0" hangingPunct="1">
                  <a:lnSpc>
                    <a:spcPct val="108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tabLst>
                    <a:tab pos="288003" algn="l"/>
                    <a:tab pos="792005" algn="l"/>
                  </a:tabLst>
                  <a:defRPr sz="1999" b="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288003" indent="0" algn="l" defTabSz="914407" rtl="0" eaLnBrk="1" latinLnBrk="0" hangingPunct="1">
                  <a:lnSpc>
                    <a:spcPct val="108000"/>
                  </a:lnSpc>
                  <a:spcBef>
                    <a:spcPts val="130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tabLst>
                    <a:tab pos="288003" algn="l"/>
                    <a:tab pos="792005" algn="l"/>
                  </a:tabLst>
                  <a:defRPr sz="1999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88003" indent="-288003" algn="l" defTabSz="914407" rtl="0" eaLnBrk="1" latinLnBrk="0" hangingPunct="1">
                  <a:lnSpc>
                    <a:spcPct val="108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&gt;"/>
                  <a:tabLst>
                    <a:tab pos="288003" algn="l"/>
                    <a:tab pos="792005" algn="l"/>
                  </a:tabLst>
                  <a:defRPr sz="1999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4004" indent="-216001" algn="l" defTabSz="914407" rtl="0" eaLnBrk="1" latinLnBrk="0" hangingPunct="1">
                  <a:lnSpc>
                    <a:spcPct val="108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"/>
                  <a:tabLst>
                    <a:tab pos="288003" algn="l"/>
                    <a:tab pos="792005" algn="l"/>
                  </a:tabLst>
                  <a:defRPr sz="1999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8003" indent="-288003" algn="l" defTabSz="914407" rtl="0" eaLnBrk="1" latinLnBrk="0" hangingPunct="1">
                  <a:lnSpc>
                    <a:spcPct val="108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tabLst>
                    <a:tab pos="288003" algn="l"/>
                    <a:tab pos="792005" algn="l"/>
                  </a:tabLst>
                  <a:defRPr sz="1999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8003" indent="0" algn="l" defTabSz="914407" rtl="0" eaLnBrk="1" latinLnBrk="0" hangingPunct="1">
                  <a:lnSpc>
                    <a:spcPct val="108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tabLst>
                    <a:tab pos="288003" algn="l"/>
                    <a:tab pos="792005" algn="l"/>
                  </a:tabLst>
                  <a:defRPr sz="1999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7" rtl="0" eaLnBrk="1" latinLnBrk="0" hangingPunct="1">
                  <a:lnSpc>
                    <a:spcPct val="108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tabLst>
                    <a:tab pos="288003" algn="l"/>
                    <a:tab pos="792005" algn="l"/>
                  </a:tabLst>
                  <a:defRPr sz="1999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de-DE" b="1" dirty="0"/>
                  <a:t>Kommunikationsarten:</a:t>
                </a:r>
              </a:p>
              <a:p>
                <a:pPr lvl="5"/>
                <a:r>
                  <a:rPr lang="de-DE" dirty="0"/>
                  <a:t>Primär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/>
                  <a:t> (Standardadresse 0x49, 400kHz)</a:t>
                </a:r>
              </a:p>
              <a:p>
                <a:pPr lvl="5"/>
                <a:r>
                  <a:rPr lang="de-DE" dirty="0"/>
                  <a:t>UART (Alternative Ansteuerung)</a:t>
                </a:r>
              </a:p>
              <a:p>
                <a:pPr lvl="1"/>
                <a:r>
                  <a:rPr lang="de-DE" b="1" dirty="0"/>
                  <a:t>Hardware-Anbindung:</a:t>
                </a:r>
              </a:p>
              <a:p>
                <a:pPr lvl="5"/>
                <a:r>
                  <a:rPr lang="de-DE" dirty="0"/>
                  <a:t>SDA / SCL an Mikrocontroller-Pins (</a:t>
                </a:r>
                <a:r>
                  <a:rPr lang="it-IT" dirty="0" err="1"/>
                  <a:t>z.B</a:t>
                </a:r>
                <a:r>
                  <a:rPr lang="it-IT" dirty="0"/>
                  <a:t>. A4/A5 </a:t>
                </a:r>
                <a:r>
                  <a:rPr lang="it-IT" dirty="0" err="1"/>
                  <a:t>beim</a:t>
                </a:r>
                <a:r>
                  <a:rPr lang="it-IT" dirty="0"/>
                  <a:t> Arduino Uno</a:t>
                </a:r>
                <a:r>
                  <a:rPr lang="de-DE" dirty="0"/>
                  <a:t>)</a:t>
                </a:r>
              </a:p>
              <a:p>
                <a:pPr lvl="5"/>
                <a:r>
                  <a:rPr lang="de-DE" dirty="0"/>
                  <a:t>Sensorzugriff über virtuelle Register</a:t>
                </a:r>
              </a:p>
              <a:p>
                <a:pPr lvl="1"/>
                <a:r>
                  <a:rPr lang="de-DE" b="1" dirty="0"/>
                  <a:t>Registerbasierte Steuerung:</a:t>
                </a:r>
              </a:p>
              <a:p>
                <a:pPr lvl="5"/>
                <a:r>
                  <a:rPr lang="de-DE" dirty="0"/>
                  <a:t>Registerbefehle (Start, Data-Ready abfragen, Auslesen)</a:t>
                </a:r>
              </a:p>
              <a:p>
                <a:pPr lvl="5"/>
                <a:r>
                  <a:rPr lang="de-DE" dirty="0"/>
                  <a:t>Kanäle in festen Registern CH0–CH5 definiert</a:t>
                </a:r>
              </a:p>
              <a:p>
                <a:pPr lvl="1"/>
                <a:r>
                  <a:rPr lang="de-DE" b="1" dirty="0"/>
                  <a:t>Datenformat:</a:t>
                </a:r>
              </a:p>
              <a:p>
                <a:pPr lvl="5"/>
                <a:r>
                  <a:rPr lang="de-DE" dirty="0"/>
                  <a:t>Rohdaten: 16-Bit Integer (uint16_t), Wertebereich 0 – 65535</a:t>
                </a:r>
              </a:p>
              <a:p>
                <a:pPr lvl="5"/>
                <a:r>
                  <a:rPr lang="de-DE" dirty="0"/>
                  <a:t>Channel-Register repräsentiert die Lichtintensität einer bestimmten Wellenlänge</a:t>
                </a:r>
              </a:p>
              <a:p>
                <a:pPr lvl="5"/>
                <a:endParaRPr lang="de-DE" i="1" dirty="0"/>
              </a:p>
              <a:p>
                <a:pPr lvl="2"/>
                <a:endParaRPr lang="de-DE" dirty="0"/>
              </a:p>
            </p:txBody>
          </p:sp>
        </mc:Choice>
        <mc:Fallback>
          <p:sp>
            <p:nvSpPr>
              <p:cNvPr id="7" name="Vertikaler Textplatzhalter 11">
                <a:extLst>
                  <a:ext uri="{FF2B5EF4-FFF2-40B4-BE49-F238E27FC236}">
                    <a16:creationId xmlns:a16="http://schemas.microsoft.com/office/drawing/2014/main" id="{7A9E265F-8941-1727-1E2C-D9A78225E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2033702"/>
                <a:ext cx="10246360" cy="4209936"/>
              </a:xfrm>
              <a:prstGeom prst="rect">
                <a:avLst/>
              </a:prstGeom>
              <a:blipFill>
                <a:blip r:embed="rId2"/>
                <a:stretch>
                  <a:fillRect l="-1606" t="-2319" b="-46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68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FEF79-EE79-F1CD-5BC6-4F0AD2862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EA0DF5-C8F8-882A-8A80-6412D49B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7102121-41BF-70C5-18D6-F123E21A1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PMS5003 &amp; AS726x | Dior Kelmendi &amp; Robin Jung / IT / Angewandte Informatik |  SoSe 2025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7CA86A-B317-2194-B624-4DDF302D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46192EA-96B8-9934-541F-F40CC7D0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Programmierbeispiel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ECDE4E0-6CA8-6FE2-6841-E2C0989BC1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6187"/>
          <a:stretch/>
        </p:blipFill>
        <p:spPr>
          <a:xfrm>
            <a:off x="-210311" y="1237598"/>
            <a:ext cx="4689832" cy="518149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0C78C49-6407-AE10-E103-A4A1DFA241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3678" b="36035"/>
          <a:stretch/>
        </p:blipFill>
        <p:spPr>
          <a:xfrm>
            <a:off x="3611881" y="1858250"/>
            <a:ext cx="4608575" cy="456083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E668FC3-B7CD-55BC-40A6-3B8BBB76F6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2061" b="7686"/>
          <a:stretch/>
        </p:blipFill>
        <p:spPr>
          <a:xfrm>
            <a:off x="7492955" y="1858250"/>
            <a:ext cx="4613701" cy="456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8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13AF3-C0A4-661A-065B-5B0D863DC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C5B116-D28C-6A01-5550-3BE17148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6AD5D57-BD22-E30A-5750-4373C7A2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PMS5003 &amp; AS726x | Dior Kelmendi &amp; Robin Jung / IT / Angewandte Informatik |  SoSe 2025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318F55-E2B1-F35F-3BF9-5CD93FB1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688A6E2-471C-36F9-7334-76C38106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D0385C8-B383-4C7C-FC59-407919572A1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6405" y="2033591"/>
            <a:ext cx="5948675" cy="4210049"/>
          </a:xfrm>
        </p:spPr>
        <p:txBody>
          <a:bodyPr/>
          <a:lstStyle/>
          <a:p>
            <a:pPr lvl="1"/>
            <a:r>
              <a:rPr lang="de-DE" b="1" dirty="0"/>
              <a:t>Häufige Anwendung: </a:t>
            </a:r>
            <a:r>
              <a:rPr lang="de-DE" dirty="0"/>
              <a:t>Erkennung von Materialien, Farbunterscheidung, Pflanzenanalyse</a:t>
            </a:r>
          </a:p>
          <a:p>
            <a:pPr lvl="1"/>
            <a:r>
              <a:rPr lang="de-DE" b="1" dirty="0"/>
              <a:t>Anwendungsbeispiele:</a:t>
            </a:r>
          </a:p>
          <a:p>
            <a:pPr lvl="5"/>
            <a:r>
              <a:rPr lang="de-DE" dirty="0"/>
              <a:t>Pflanzenbeleuchtung analysieren (Licht im Photosynthese-Bereich)</a:t>
            </a:r>
            <a:endParaRPr lang="de-DE" b="1" dirty="0"/>
          </a:p>
          <a:p>
            <a:pPr lvl="5"/>
            <a:r>
              <a:rPr lang="de-DE" dirty="0"/>
              <a:t>Materialerkennung (z.B.: Kunststofffarben)</a:t>
            </a:r>
          </a:p>
          <a:p>
            <a:pPr lvl="5"/>
            <a:r>
              <a:rPr lang="de-DE" dirty="0"/>
              <a:t>"Smarter Garten": Lichtspektrum überwachen zur Wachstumsoptimierung</a:t>
            </a:r>
            <a:br>
              <a:rPr lang="de-DE" b="1" dirty="0"/>
            </a:br>
            <a:endParaRPr lang="de-DE" dirty="0"/>
          </a:p>
        </p:txBody>
      </p:sp>
      <p:pic>
        <p:nvPicPr>
          <p:cNvPr id="1026" name="Picture 2" descr="Sensor wired to Arduino and TFT, with color spectrogram displayed.">
            <a:extLst>
              <a:ext uri="{FF2B5EF4-FFF2-40B4-BE49-F238E27FC236}">
                <a16:creationId xmlns:a16="http://schemas.microsoft.com/office/drawing/2014/main" id="{AFDBA507-FD36-5EF3-6C40-0A4EDE4E2A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0" t="2501" r="5875" b="1021"/>
          <a:stretch/>
        </p:blipFill>
        <p:spPr bwMode="auto">
          <a:xfrm>
            <a:off x="6355080" y="1917216"/>
            <a:ext cx="5495544" cy="43264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441598"/>
      </p:ext>
    </p:extLst>
  </p:cSld>
  <p:clrMapOvr>
    <a:masterClrMapping/>
  </p:clrMapOvr>
</p:sld>
</file>

<file path=ppt/theme/theme1.xml><?xml version="1.0" encoding="utf-8"?>
<a:theme xmlns:a="http://schemas.openxmlformats.org/drawingml/2006/main" name="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PT_HHN_16x9_DE_02_2025.potx" id="{6FC0635A-1084-4FC9-87B6-361C6EEEC53C}" vid="{3DE367B2-8E14-4FDD-A8A3-EF4540EC09A1}"/>
    </a:ext>
  </a:extLst>
</a:theme>
</file>

<file path=ppt/theme/theme2.xml><?xml version="1.0" encoding="utf-8"?>
<a:theme xmlns:a="http://schemas.openxmlformats.org/drawingml/2006/main" name="1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PT_HHN_16x9_DE_02_2025.potx" id="{6FC0635A-1084-4FC9-87B6-361C6EEEC53C}" vid="{0CE023B4-490B-4AC0-A905-2B284D616F14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Sensor.11&amp;12.ueberarbeitet</Template>
  <TotalTime>0</TotalTime>
  <Words>642</Words>
  <Application>Microsoft Office PowerPoint</Application>
  <PresentationFormat>Breitbild</PresentationFormat>
  <Paragraphs>100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Wingdings</vt:lpstr>
      <vt:lpstr>PPT_HHN_16x9_DE_02</vt:lpstr>
      <vt:lpstr>1_PPT_HHN_16x9_DE_02</vt:lpstr>
      <vt:lpstr>HIER STEHT DIE HEADLINE</vt:lpstr>
      <vt:lpstr>AS726x Sensor</vt:lpstr>
      <vt:lpstr>AS726x Sensor</vt:lpstr>
      <vt:lpstr>Physikalisches Wirkungsprinzip</vt:lpstr>
      <vt:lpstr>Daten</vt:lpstr>
      <vt:lpstr>Programmierbeispiel</vt:lpstr>
      <vt:lpstr>Details</vt:lpstr>
      <vt:lpstr>Programmierbeispiel</vt:lpstr>
      <vt:lpstr>Anwendung</vt:lpstr>
      <vt:lpstr>Vorteile / Nachteile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Jung, Robin</dc:creator>
  <cp:lastModifiedBy>Jung, Robin</cp:lastModifiedBy>
  <cp:revision>1</cp:revision>
  <dcterms:created xsi:type="dcterms:W3CDTF">2025-05-03T14:07:48Z</dcterms:created>
  <dcterms:modified xsi:type="dcterms:W3CDTF">2025-05-03T16:52:02Z</dcterms:modified>
</cp:coreProperties>
</file>