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1"/>
  </p:notesMasterIdLst>
  <p:sldIdLst>
    <p:sldId id="276" r:id="rId3"/>
    <p:sldId id="272" r:id="rId4"/>
    <p:sldId id="280" r:id="rId5"/>
    <p:sldId id="281" r:id="rId6"/>
    <p:sldId id="282" r:id="rId7"/>
    <p:sldId id="283" r:id="rId8"/>
    <p:sldId id="285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6283" autoAdjust="0"/>
  </p:normalViewPr>
  <p:slideViewPr>
    <p:cSldViewPr snapToGrid="0" showGuides="1">
      <p:cViewPr varScale="1">
        <p:scale>
          <a:sx n="105" d="100"/>
          <a:sy n="105" d="100"/>
        </p:scale>
        <p:origin x="1260" y="108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Peltier-Koeffizient beschreibt sozusagen die Transportwärme eines Materials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76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Typischerweise sitzen abwechselnd p- und n-dotierte Halbleiter die über Metallbrücken verbunden sind zwischen zwei Keramikplatten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Jeder Ladungsträger trägt beim Durchtritt durch das Halbleitermaterial eine bestimmte „Transportwärme“ mit sich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Weil Π in p- und n-Material verschieden ist, führt der Stromfluss an den Übergängen zu einem Wärmeaustausch mit der Umgebung: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dirty="0"/>
              <a:t>An einer Grenzfläche wird Wärme aufgenommen (Kälte entsteht).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dirty="0"/>
              <a:t>An der anderen Grenzfläche wird Wärme abgegeben (Wärme entsteht).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dirty="0"/>
              <a:t>Dreht man die Stromrichtung um, kehrt sich auch warm und kalt um.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81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754D3-B7E4-A3A8-A174-0434D4A4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759BF2C-C939-F21F-8FBF-9BBEA89A5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A84866-8937-BFC2-C43E-725779112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6E0868-125E-4DC9-88B7-928134BD9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74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C852D-6A31-FD68-DBD8-BD9774377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1F3A753-5701-D42D-49EE-31A89FAAC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1F4E812-7D63-6896-21D8-609D65232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F7F29F-5816-E799-692E-9742E267F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0C587F-9620-41AA-8442-404D6D5976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39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Bildplatzhalter 5">
            <a:extLst>
              <a:ext uri="{FF2B5EF4-FFF2-40B4-BE49-F238E27FC236}">
                <a16:creationId xmlns:a16="http://schemas.microsoft.com/office/drawing/2014/main" id="{4549363F-4C74-4D7D-A15B-8680B1C8C9E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/>
      </p:pic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Thermoelektrik</a:t>
            </a:r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/>
          <a:lstStyle/>
          <a:p>
            <a:r>
              <a:rPr lang="de-DE" dirty="0"/>
              <a:t>Thema des Referats Thema des Referats Thema</a:t>
            </a:r>
          </a:p>
          <a:p>
            <a:r>
              <a:rPr lang="de-DE" dirty="0"/>
              <a:t>des Referats Thema des Referats</a:t>
            </a:r>
          </a:p>
        </p:txBody>
      </p:sp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/>
          <a:lstStyle/>
          <a:p>
            <a:r>
              <a:rPr lang="de-DE" dirty="0"/>
              <a:t>Thermoelektrik | </a:t>
            </a:r>
            <a:r>
              <a:rPr lang="de-DE" dirty="0" err="1"/>
              <a:t>Callaki</a:t>
            </a:r>
            <a:r>
              <a:rPr lang="de-DE" dirty="0"/>
              <a:t>, Jung, </a:t>
            </a:r>
            <a:r>
              <a:rPr lang="de-DE" dirty="0" err="1"/>
              <a:t>Schoenberger</a:t>
            </a:r>
            <a:r>
              <a:rPr lang="de-DE" dirty="0"/>
              <a:t> / IT / Angewandte Informatik |  </a:t>
            </a:r>
            <a:r>
              <a:rPr lang="de-DE" dirty="0" err="1"/>
              <a:t>SoSe</a:t>
            </a:r>
            <a:r>
              <a:rPr lang="de-DE" dirty="0"/>
              <a:t> 2025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DAC5DE24-9B35-41EB-97D9-0C5B5A9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BE0E6791-45B3-48E1-89B9-68989E14A2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Peltier-Effekt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332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el 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Physikalische Grundlagen</a:t>
            </a:r>
          </a:p>
        </p:txBody>
      </p:sp>
      <p:sp>
        <p:nvSpPr>
          <p:cNvPr id="12" name="Vertikaler Textplatzhalter 11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274560" cy="4209936"/>
          </a:xfrm>
        </p:spPr>
        <p:txBody>
          <a:bodyPr/>
          <a:lstStyle/>
          <a:p>
            <a:pPr lvl="1"/>
            <a:r>
              <a:rPr lang="de-DE" b="1" dirty="0"/>
              <a:t>Peltier-Effekt</a:t>
            </a:r>
            <a:r>
              <a:rPr lang="de-DE" dirty="0"/>
              <a:t> ist die </a:t>
            </a:r>
            <a:r>
              <a:rPr lang="de-DE" b="1" dirty="0"/>
              <a:t>Umkehrung des Seebeck-Effekts</a:t>
            </a:r>
          </a:p>
          <a:p>
            <a:pPr lvl="1"/>
            <a:r>
              <a:rPr lang="de-DE" dirty="0"/>
              <a:t>Fließt elektrischer Strom durch die Verbindung zweier unterschiedlicher Materialien, wird an der Kontaktstelle </a:t>
            </a:r>
            <a:r>
              <a:rPr lang="de-DE" b="1" dirty="0"/>
              <a:t>entweder</a:t>
            </a:r>
            <a:r>
              <a:rPr lang="de-DE" dirty="0"/>
              <a:t> </a:t>
            </a:r>
            <a:r>
              <a:rPr lang="de-DE" b="1" dirty="0"/>
              <a:t>Wärme</a:t>
            </a:r>
            <a:r>
              <a:rPr lang="de-DE" dirty="0"/>
              <a:t> </a:t>
            </a:r>
            <a:r>
              <a:rPr lang="de-DE" b="1" dirty="0"/>
              <a:t>absorbiert oder freigesetzt</a:t>
            </a:r>
          </a:p>
          <a:p>
            <a:pPr lvl="1"/>
            <a:r>
              <a:rPr lang="de-DE" dirty="0"/>
              <a:t>Dadurch kann Wärme von einer Seite auf die andere „gepumpt“ werden</a:t>
            </a:r>
          </a:p>
          <a:p>
            <a:pPr lvl="1"/>
            <a:r>
              <a:rPr lang="de-DE" dirty="0"/>
              <a:t>In einem durchflossenen thermoelektrischen Kreis gibt es immer beide Effekte gleichzeitig (Seebeck und Peltier)</a:t>
            </a:r>
            <a:endParaRPr lang="de-DE" i="1" dirty="0"/>
          </a:p>
          <a:p>
            <a:pPr lvl="2"/>
            <a:endParaRPr lang="de-DE" dirty="0"/>
          </a:p>
        </p:txBody>
      </p:sp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D0265B92-30C9-4FCB-AF05-64A90917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95E90AA9-534B-45C2-A8A2-D8408D84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Thermoelektrik | </a:t>
            </a:r>
            <a:r>
              <a:rPr lang="de-DE" dirty="0" err="1"/>
              <a:t>Callaki</a:t>
            </a:r>
            <a:r>
              <a:rPr lang="de-DE" dirty="0"/>
              <a:t>, Jung, </a:t>
            </a:r>
            <a:r>
              <a:rPr lang="de-DE" dirty="0" err="1"/>
              <a:t>Schoenberger</a:t>
            </a:r>
            <a:r>
              <a:rPr lang="de-DE" dirty="0"/>
              <a:t> / IT / Angewandte Informatik |  </a:t>
            </a:r>
            <a:r>
              <a:rPr lang="de-DE" dirty="0" err="1"/>
              <a:t>SoSe</a:t>
            </a:r>
            <a:r>
              <a:rPr lang="de-DE" dirty="0"/>
              <a:t> 2025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3C99429-C353-4F40-AA83-F20A1714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5" name="Bildplatzhalter 4">
            <a:extLst>
              <a:ext uri="{FF2B5EF4-FFF2-40B4-BE49-F238E27FC236}">
                <a16:creationId xmlns:a16="http://schemas.microsoft.com/office/drawing/2014/main" id="{138CE3DB-4DFA-EE83-DAA6-F70C91EDA4C8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927" b="927"/>
          <a:stretch>
            <a:fillRect/>
          </a:stretch>
        </p:blipFill>
        <p:spPr>
          <a:xfrm>
            <a:off x="7658779" y="1857741"/>
            <a:ext cx="4449997" cy="4561858"/>
          </a:xfrm>
        </p:spPr>
      </p:pic>
    </p:spTree>
    <p:extLst>
      <p:ext uri="{BB962C8B-B14F-4D97-AF65-F5344CB8AC3E}">
        <p14:creationId xmlns:p14="http://schemas.microsoft.com/office/powerpoint/2010/main" val="305954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FB33F-E5E5-BFBC-0DE2-13A77A32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el 77">
            <a:extLst>
              <a:ext uri="{FF2B5EF4-FFF2-40B4-BE49-F238E27FC236}">
                <a16:creationId xmlns:a16="http://schemas.microsoft.com/office/drawing/2014/main" id="{8146A9FF-AD37-B9C3-36E6-EFB446B0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Beschreibung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Vertikaler Textplatzhalter 11">
                <a:extLst>
                  <a:ext uri="{FF2B5EF4-FFF2-40B4-BE49-F238E27FC236}">
                    <a16:creationId xmlns:a16="http://schemas.microsoft.com/office/drawing/2014/main" id="{6C480BD4-B4A5-AD69-6209-9DAF0A14D50C}"/>
                  </a:ext>
                </a:extLst>
              </p:cNvPr>
              <p:cNvSpPr>
                <a:spLocks noGrp="1"/>
              </p:cNvSpPr>
              <p:nvPr>
                <p:ph type="body" orient="vert" idx="13"/>
              </p:nvPr>
            </p:nvSpPr>
            <p:spPr>
              <a:xfrm>
                <a:off x="406400" y="2033702"/>
                <a:ext cx="7274560" cy="4209936"/>
              </a:xfrm>
            </p:spPr>
            <p:txBody>
              <a:bodyPr/>
              <a:lstStyle/>
              <a:p>
                <a:pPr lvl="1"/>
                <a:r>
                  <a:rPr lang="de-DE" b="1" dirty="0"/>
                  <a:t>Formel:</a:t>
                </a:r>
                <a:br>
                  <a:rPr lang="de-DE" b="1" dirty="0"/>
                </a:br>
                <a:r>
                  <a:rPr lang="de-DE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32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de-DE" sz="3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de-DE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𝛱</m:t>
                            </m:r>
                          </m:e>
                          <m:sub>
                            <m:r>
                              <a:rPr lang="de-DE" sz="320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de-DE" sz="32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sz="3200" dirty="0"/>
              </a:p>
              <a:p>
                <a:pPr lvl="5"/>
                <a:endParaRPr lang="de-DE" sz="2998" dirty="0"/>
              </a:p>
              <a:p>
                <a:pPr lvl="5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2400" dirty="0"/>
                  <a:t> in Watt (W)</a:t>
                </a:r>
              </a:p>
              <a:p>
                <a:pPr lvl="5"/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sz="2400" dirty="0"/>
                  <a:t> in Ampere (A)</a:t>
                </a:r>
              </a:p>
              <a:p>
                <a:pPr lvl="5"/>
                <a14:m>
                  <m:oMath xmlns:m="http://schemas.openxmlformats.org/officeDocument/2006/math">
                    <m:r>
                      <a:rPr lang="de-DE" sz="2400" i="1" smtClean="0">
                        <a:latin typeface="Cambria Math" panose="02040503050406030204" pitchFamily="18" charset="0"/>
                      </a:rPr>
                      <m:t>𝛱</m:t>
                    </m:r>
                  </m:oMath>
                </a14:m>
                <a:r>
                  <a:rPr lang="de-DE" sz="2400" dirty="0"/>
                  <a:t> (Peltier-Koeffizient) in Volt (V)</a:t>
                </a:r>
              </a:p>
              <a:p>
                <a:pPr marL="0" lvl="1" indent="0">
                  <a:buNone/>
                </a:pPr>
                <a:endParaRPr lang="de-DE" sz="3200" dirty="0"/>
              </a:p>
              <a:p>
                <a:pPr marL="0" lvl="1" indent="0">
                  <a:buNone/>
                </a:pPr>
                <a:endParaRPr lang="de-DE" sz="2998" dirty="0"/>
              </a:p>
              <a:p>
                <a:pPr marL="0" lvl="1" indent="0">
                  <a:buNone/>
                </a:pPr>
                <a:endParaRPr lang="de-DE" sz="2998" dirty="0"/>
              </a:p>
              <a:p>
                <a:pPr marL="0" lvl="1" indent="0">
                  <a:buNone/>
                </a:pPr>
                <a:endParaRPr lang="de-DE" sz="2998" dirty="0"/>
              </a:p>
            </p:txBody>
          </p:sp>
        </mc:Choice>
        <mc:Fallback>
          <p:sp>
            <p:nvSpPr>
              <p:cNvPr id="12" name="Vertikaler Textplatzhalter 11">
                <a:extLst>
                  <a:ext uri="{FF2B5EF4-FFF2-40B4-BE49-F238E27FC236}">
                    <a16:creationId xmlns:a16="http://schemas.microsoft.com/office/drawing/2014/main" id="{6C480BD4-B4A5-AD69-6209-9DAF0A14D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3"/>
              </p:nvPr>
            </p:nvSpPr>
            <p:spPr>
              <a:xfrm>
                <a:off x="406400" y="2033702"/>
                <a:ext cx="7274560" cy="4209936"/>
              </a:xfrm>
              <a:blipFill>
                <a:blip r:embed="rId3"/>
                <a:stretch>
                  <a:fillRect l="-2263" t="-23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atumsplatzhalter 12">
            <a:extLst>
              <a:ext uri="{FF2B5EF4-FFF2-40B4-BE49-F238E27FC236}">
                <a16:creationId xmlns:a16="http://schemas.microsoft.com/office/drawing/2014/main" id="{9AA63DAD-79C6-CB1C-6871-2197E2EE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FE543D96-2FCB-278C-3591-B73E6138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A7AE4BA-E5C6-5473-5F4F-7B134898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634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Peltier-Element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3"/>
          </p:nvPr>
        </p:nvSpPr>
        <p:spPr>
          <a:xfrm>
            <a:off x="406405" y="2033592"/>
            <a:ext cx="11377084" cy="1058744"/>
          </a:xfrm>
        </p:spPr>
        <p:txBody>
          <a:bodyPr/>
          <a:lstStyle/>
          <a:p>
            <a:pPr lvl="1"/>
            <a:r>
              <a:rPr lang="de-DE" dirty="0"/>
              <a:t>Abwechselnde positiv- und negativ-dotierte Halbleiter in Reihe</a:t>
            </a:r>
          </a:p>
          <a:p>
            <a:pPr lvl="1"/>
            <a:r>
              <a:rPr lang="de-DE" dirty="0"/>
              <a:t>Kühl- und Heizseite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ED27C83B-AFF1-4481-8B2C-9F89E151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36B10D6F-4133-4EB3-84F5-EAA0F104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2E18CA5-D594-4EE5-B52A-7B6FCA16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481E70E3-22A5-9A8B-0937-0DAE7BA3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78" y="2950933"/>
            <a:ext cx="4979805" cy="343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92EB2BF4-CF5B-FA10-B8FA-ABE6FD60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92336"/>
            <a:ext cx="5664862" cy="315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17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BFAC2-D3A3-F558-A218-5D8E82A79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6817D04-A819-A64C-5267-30EDB012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Thermoelektrische Kühlbox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E1CFAB86-BEA5-98D1-2B32-2489D78C3FA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2"/>
            <a:ext cx="11377084" cy="2355528"/>
          </a:xfrm>
        </p:spPr>
        <p:txBody>
          <a:bodyPr/>
          <a:lstStyle/>
          <a:p>
            <a:pPr lvl="1"/>
            <a:r>
              <a:rPr lang="de-DE" dirty="0"/>
              <a:t>Peltier-Elemente können zur Kühlung mit geringem Temperaturunterschied eingesetzt werden</a:t>
            </a:r>
          </a:p>
          <a:p>
            <a:pPr lvl="1"/>
            <a:r>
              <a:rPr lang="de-DE" dirty="0"/>
              <a:t>Kompakte thermoelektrische Kühlbox mit Peltier-Element</a:t>
            </a:r>
          </a:p>
          <a:p>
            <a:pPr lvl="1"/>
            <a:r>
              <a:rPr lang="de-DE" dirty="0"/>
              <a:t>Vorteile:</a:t>
            </a:r>
          </a:p>
          <a:p>
            <a:pPr lvl="5"/>
            <a:r>
              <a:rPr lang="de-DE" dirty="0"/>
              <a:t>Kompakt, beweglich</a:t>
            </a:r>
          </a:p>
          <a:p>
            <a:pPr lvl="5"/>
            <a:r>
              <a:rPr lang="de-DE" dirty="0"/>
              <a:t>Kein Kältemittel</a:t>
            </a:r>
          </a:p>
          <a:p>
            <a:pPr lvl="5"/>
            <a:r>
              <a:rPr lang="de-DE" dirty="0"/>
              <a:t>Kühlen und Heizen möglich</a:t>
            </a:r>
          </a:p>
          <a:p>
            <a:pPr lvl="1"/>
            <a:r>
              <a:rPr lang="de-DE" dirty="0"/>
              <a:t>Nachteile:</a:t>
            </a:r>
          </a:p>
          <a:p>
            <a:pPr lvl="5"/>
            <a:r>
              <a:rPr lang="de-DE" dirty="0"/>
              <a:t>Geringer Wirkungsgrad</a:t>
            </a:r>
          </a:p>
          <a:p>
            <a:pPr lvl="5"/>
            <a:r>
              <a:rPr lang="de-DE" dirty="0"/>
              <a:t>Begrenzte Kühlleistung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255ECC5F-9005-339C-8FDF-968B3066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2E50BDAC-653B-22D3-D42F-A76C7BA5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CAEE421-9199-D4E4-162E-E1C83D00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1DFCF75-49AF-122A-23A1-63D8A883CB8D}"/>
              </a:ext>
            </a:extLst>
          </p:cNvPr>
          <p:cNvGrpSpPr/>
          <p:nvPr/>
        </p:nvGrpSpPr>
        <p:grpSpPr>
          <a:xfrm>
            <a:off x="8089471" y="3144979"/>
            <a:ext cx="4102529" cy="3181556"/>
            <a:chOff x="7946136" y="2734057"/>
            <a:chExt cx="4102529" cy="3181556"/>
          </a:xfrm>
        </p:grpSpPr>
        <p:pic>
          <p:nvPicPr>
            <p:cNvPr id="1028" name="Picture 4" descr="CAMPING-KÜHLSCHRANK 1x1 – DAS PELTIER-SYSTEM - vanlifemag.de">
              <a:extLst>
                <a:ext uri="{FF2B5EF4-FFF2-40B4-BE49-F238E27FC236}">
                  <a16:creationId xmlns:a16="http://schemas.microsoft.com/office/drawing/2014/main" id="{3DF213C3-8EB1-8D12-0AE7-668F6AB4BC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1" t="7749" r="4048" b="7336"/>
            <a:stretch/>
          </p:blipFill>
          <p:spPr bwMode="auto">
            <a:xfrm>
              <a:off x="7946136" y="2734057"/>
              <a:ext cx="4102529" cy="3063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1AF4A683-4569-68F6-E834-DA03CC11A47C}"/>
                </a:ext>
              </a:extLst>
            </p:cNvPr>
            <p:cNvSpPr txBox="1"/>
            <p:nvPr/>
          </p:nvSpPr>
          <p:spPr>
            <a:xfrm>
              <a:off x="8330184" y="5715558"/>
              <a:ext cx="364532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/>
                <a:t>https://vanlifemag.de/camping-kuehlschrank-1x1-das-peltier-system/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818701D-8F74-9798-3B4A-77CB581ADF67}"/>
              </a:ext>
            </a:extLst>
          </p:cNvPr>
          <p:cNvGrpSpPr/>
          <p:nvPr/>
        </p:nvGrpSpPr>
        <p:grpSpPr>
          <a:xfrm>
            <a:off x="5109162" y="3296690"/>
            <a:ext cx="3364357" cy="2970687"/>
            <a:chOff x="5029835" y="3355848"/>
            <a:chExt cx="3364357" cy="2970687"/>
          </a:xfrm>
        </p:grpSpPr>
        <p:pic>
          <p:nvPicPr>
            <p:cNvPr id="1030" name="Picture 6" descr="ZORN Z24 12V Kühlbox Thermoelektrisch 12 V Blau-Weiß 20 l Kühlt bis zu 15°C  unter Umgebungstemperatur, gemessen bei 23°C Umgebungstemperatur online  bestellen | Thalia">
              <a:extLst>
                <a:ext uri="{FF2B5EF4-FFF2-40B4-BE49-F238E27FC236}">
                  <a16:creationId xmlns:a16="http://schemas.microsoft.com/office/drawing/2014/main" id="{BAA475E3-04FD-2D82-2C24-6D135038C5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835" y="3355848"/>
              <a:ext cx="2651125" cy="2853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0EEE0A7-48F6-6045-C7EA-71506EDEDA4F}"/>
                </a:ext>
              </a:extLst>
            </p:cNvPr>
            <p:cNvSpPr txBox="1"/>
            <p:nvPr/>
          </p:nvSpPr>
          <p:spPr>
            <a:xfrm>
              <a:off x="5065776" y="6126480"/>
              <a:ext cx="332841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700" dirty="0"/>
                <a:t>https://www.thalia.de/shop/home/artikeldetails/A1063262159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84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8D5D4-6BD0-CC20-1687-03580C3EB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9BD68D86-0F5A-05AB-6492-7E0E6B96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Thomson-Effekt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49127E0-A3FD-7C38-D5B7-41A1FB79E9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405" y="2033592"/>
            <a:ext cx="11377084" cy="1058744"/>
          </a:xfrm>
        </p:spPr>
        <p:txBody>
          <a:bodyPr/>
          <a:lstStyle/>
          <a:p>
            <a:pPr lvl="1"/>
            <a:r>
              <a:rPr lang="de-DE" dirty="0"/>
              <a:t>Bei </a:t>
            </a:r>
            <a:r>
              <a:rPr lang="de-DE" b="1" dirty="0"/>
              <a:t>simultanem Stromfluss </a:t>
            </a:r>
            <a:r>
              <a:rPr lang="de-DE" dirty="0"/>
              <a:t>und einem </a:t>
            </a:r>
            <a:r>
              <a:rPr lang="de-DE" b="1" dirty="0"/>
              <a:t>Temperaturgefälle innerhalb eines Materials</a:t>
            </a:r>
            <a:r>
              <a:rPr lang="de-DE" dirty="0"/>
              <a:t>, wird zusätzlich </a:t>
            </a:r>
            <a:r>
              <a:rPr lang="de-DE" b="1" dirty="0"/>
              <a:t>Wärme aufgenommen oder abgegeben</a:t>
            </a:r>
          </a:p>
          <a:p>
            <a:pPr lvl="1"/>
            <a:r>
              <a:rPr lang="de-DE" dirty="0"/>
              <a:t>Effekt überlagert sich mit der Erwärmung</a:t>
            </a:r>
            <a:br>
              <a:rPr lang="de-DE" dirty="0"/>
            </a:br>
            <a:r>
              <a:rPr lang="de-DE" dirty="0"/>
              <a:t>des Leiters durch den Strom</a:t>
            </a:r>
          </a:p>
          <a:p>
            <a:pPr lvl="1"/>
            <a:r>
              <a:rPr lang="de-DE" dirty="0"/>
              <a:t>Keine technische Anwendung des </a:t>
            </a:r>
            <a:br>
              <a:rPr lang="de-DE" dirty="0"/>
            </a:br>
            <a:r>
              <a:rPr lang="de-DE" dirty="0"/>
              <a:t>Thomson-Effekts</a:t>
            </a:r>
          </a:p>
          <a:p>
            <a:pPr lvl="1"/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C889D38-3439-E276-7AC9-D268518E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5B92FA35-A387-9543-E383-BAE37992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9CEB094C-DE26-CE5E-C7CF-A25AE97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2050" name="Picture 2" descr="Schematic of the thermoelectric cooling based on the Thomson effect. When a charge current J c and a temperature gradient rT are applied to a conductor, heat is released or absorbed depending on the relative direction of J c and rT as well as the sign of the Thomson coefficient s; the heat release/absorption due to the Thomson effect is proportional to s and J c ÁrT. Current-induced cooling is realized when the Thomson-effect-induced heat absorption is larger than the Jouleheating-induced heat release.">
            <a:extLst>
              <a:ext uri="{FF2B5EF4-FFF2-40B4-BE49-F238E27FC236}">
                <a16:creationId xmlns:a16="http://schemas.microsoft.com/office/drawing/2014/main" id="{443FDFB2-A4DB-5984-7425-ADA8EB501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62" y="2935035"/>
            <a:ext cx="5172522" cy="336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0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Vertikaler Textplatzhalter 29"/>
          <p:cNvSpPr>
            <a:spLocks noGrp="1"/>
          </p:cNvSpPr>
          <p:nvPr>
            <p:ph type="body" orient="vert" idx="13"/>
          </p:nvPr>
        </p:nvSpPr>
        <p:spPr>
          <a:xfrm>
            <a:off x="2087996" y="4295254"/>
            <a:ext cx="2991080" cy="1642977"/>
          </a:xfrm>
        </p:spPr>
        <p:txBody>
          <a:bodyPr/>
          <a:lstStyle/>
          <a:p>
            <a:pPr lvl="1"/>
            <a:r>
              <a:rPr lang="de-DE" sz="1800" dirty="0"/>
              <a:t>Robin Jung</a:t>
            </a:r>
          </a:p>
          <a:p>
            <a:r>
              <a:rPr lang="de-DE" sz="1800" dirty="0"/>
              <a:t>IT | AIB4</a:t>
            </a:r>
          </a:p>
          <a:p>
            <a:r>
              <a:rPr lang="de-DE" sz="1800" dirty="0"/>
              <a:t>rojung@stud.hs-heilbronn.de</a:t>
            </a:r>
          </a:p>
        </p:txBody>
      </p:sp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r>
              <a:rPr lang="de-DE" dirty="0"/>
              <a:t>VIELEN DANK!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TechCampus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Thermoelektrik | Callaki, Jung, Schoenberger / IT / Angewandte Informatik |  SoSe 2025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Vertikaler Textplatzhalter 29">
            <a:extLst>
              <a:ext uri="{FF2B5EF4-FFF2-40B4-BE49-F238E27FC236}">
                <a16:creationId xmlns:a16="http://schemas.microsoft.com/office/drawing/2014/main" id="{EE6C0FE4-D6BD-58E9-6174-77347CC7AB62}"/>
              </a:ext>
            </a:extLst>
          </p:cNvPr>
          <p:cNvSpPr txBox="1">
            <a:spLocks/>
          </p:cNvSpPr>
          <p:nvPr/>
        </p:nvSpPr>
        <p:spPr>
          <a:xfrm>
            <a:off x="5362051" y="4298197"/>
            <a:ext cx="2991080" cy="1642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lvl="1"/>
            <a:r>
              <a:rPr lang="de-DE" sz="1800" dirty="0"/>
              <a:t>Meike Muster</a:t>
            </a:r>
          </a:p>
          <a:p>
            <a:r>
              <a:rPr lang="de-DE" sz="1800" dirty="0"/>
              <a:t>Fakultät XY | Fachrichtung</a:t>
            </a:r>
          </a:p>
          <a:p>
            <a:r>
              <a:rPr lang="de-DE" sz="1800" dirty="0"/>
              <a:t>meike.muster@hs-heilbronn.de</a:t>
            </a:r>
          </a:p>
        </p:txBody>
      </p:sp>
      <p:sp>
        <p:nvSpPr>
          <p:cNvPr id="5" name="Vertikaler Textplatzhalter 29">
            <a:extLst>
              <a:ext uri="{FF2B5EF4-FFF2-40B4-BE49-F238E27FC236}">
                <a16:creationId xmlns:a16="http://schemas.microsoft.com/office/drawing/2014/main" id="{91F91A25-BBDE-9221-744C-7190AC2FA394}"/>
              </a:ext>
            </a:extLst>
          </p:cNvPr>
          <p:cNvSpPr txBox="1">
            <a:spLocks/>
          </p:cNvSpPr>
          <p:nvPr/>
        </p:nvSpPr>
        <p:spPr>
          <a:xfrm>
            <a:off x="8636106" y="4295253"/>
            <a:ext cx="2991080" cy="1642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Wingdings" panose="05000000000000000000" pitchFamily="2" charset="2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7" rtl="0" eaLnBrk="1" latinLnBrk="0" hangingPunct="1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288003" algn="l"/>
                <a:tab pos="792005" algn="l"/>
              </a:tabLst>
              <a:defRPr sz="1999" b="1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lvl="1"/>
            <a:r>
              <a:rPr lang="de-DE" sz="1800" dirty="0"/>
              <a:t>Meike Muster</a:t>
            </a:r>
          </a:p>
          <a:p>
            <a:r>
              <a:rPr lang="de-DE" sz="1800" dirty="0"/>
              <a:t>Fakultät XY | Fachrichtung</a:t>
            </a:r>
          </a:p>
          <a:p>
            <a:r>
              <a:rPr lang="de-DE" sz="1800" dirty="0"/>
              <a:t>meike.muster@hs-heilbronn.de</a:t>
            </a:r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_2025.potx" id="{6FC0635A-1084-4FC9-87B6-361C6EEEC53C}" vid="{3DE367B2-8E14-4FDD-A8A3-EF4540EC09A1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_2025.potx" id="{6FC0635A-1084-4FC9-87B6-361C6EEEC53C}" vid="{0CE023B4-490B-4AC0-A905-2B284D616F14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Gruppe6.Thermoelektrik</Template>
  <TotalTime>0</TotalTime>
  <Words>502</Words>
  <Application>Microsoft Office PowerPoint</Application>
  <PresentationFormat>Breitbild</PresentationFormat>
  <Paragraphs>82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PPT_HHN_16x9_DE_02</vt:lpstr>
      <vt:lpstr>1_PPT_HHN_16x9_DE_02</vt:lpstr>
      <vt:lpstr>Thermoelektrik</vt:lpstr>
      <vt:lpstr>Peltier-Effekt</vt:lpstr>
      <vt:lpstr>Physikalische Grundlagen</vt:lpstr>
      <vt:lpstr>Mathematische Beschreibung</vt:lpstr>
      <vt:lpstr>Aufbau Peltier-Element</vt:lpstr>
      <vt:lpstr>Thermoelektrische Kühlbox</vt:lpstr>
      <vt:lpstr>Thomson-Effekt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Jung, Robin</dc:creator>
  <cp:lastModifiedBy>Jung, Robin</cp:lastModifiedBy>
  <cp:revision>5</cp:revision>
  <dcterms:created xsi:type="dcterms:W3CDTF">2025-05-25T16:16:40Z</dcterms:created>
  <dcterms:modified xsi:type="dcterms:W3CDTF">2025-05-26T13:41:20Z</dcterms:modified>
</cp:coreProperties>
</file>