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6" r:id="rId3"/>
    <p:sldId id="272" r:id="rId4"/>
    <p:sldId id="280" r:id="rId5"/>
    <p:sldId id="281" r:id="rId6"/>
    <p:sldId id="282" r:id="rId7"/>
    <p:sldId id="283" r:id="rId8"/>
    <p:sldId id="285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105" d="100"/>
          <a:sy n="105" d="100"/>
        </p:scale>
        <p:origin x="1260" y="10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1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54D3-B7E4-A3A8-A174-0434D4A4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59BF2C-C939-F21F-8FBF-9BBEA89A5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A84866-8937-BFC2-C43E-725779112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6E0868-125E-4DC9-88B7-928134BD9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C852D-6A31-FD68-DBD8-BD9774377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F3A753-5701-D42D-49EE-31A89FAAC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F4E812-7D63-6896-21D8-609D65232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F7F29F-5816-E799-692E-9742E267F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5">
            <a:extLst>
              <a:ext uri="{FF2B5EF4-FFF2-40B4-BE49-F238E27FC236}">
                <a16:creationId xmlns:a16="http://schemas.microsoft.com/office/drawing/2014/main" id="{4549363F-4C74-4D7D-A15B-8680B1C8C9E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/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Thermoelektrik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Thema des Referats Thema des Referats Thema</a:t>
            </a:r>
          </a:p>
          <a:p>
            <a:r>
              <a:rPr lang="de-DE" dirty="0"/>
              <a:t>des Referats Thema des Referats</a:t>
            </a:r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Thermoelektrik | </a:t>
            </a:r>
            <a:r>
              <a:rPr lang="de-DE" dirty="0" err="1"/>
              <a:t>Callaki</a:t>
            </a:r>
            <a:r>
              <a:rPr lang="de-DE" dirty="0"/>
              <a:t>, Jung, </a:t>
            </a:r>
            <a:r>
              <a:rPr lang="de-DE" dirty="0" err="1"/>
              <a:t>Schoenberger</a:t>
            </a:r>
            <a:r>
              <a:rPr lang="de-DE" dirty="0"/>
              <a:t> / IT / Angewandte Informatik | 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Peltier-Effekt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p:sp>
        <p:nvSpPr>
          <p:cNvPr id="12" name="Vertikaler Textplatzhalter 11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274560" cy="4209936"/>
          </a:xfrm>
        </p:spPr>
        <p:txBody>
          <a:bodyPr/>
          <a:lstStyle/>
          <a:p>
            <a:pPr lvl="1"/>
            <a:r>
              <a:rPr lang="de-DE" b="1" dirty="0"/>
              <a:t>Peltier-Effekt</a:t>
            </a:r>
            <a:r>
              <a:rPr lang="de-DE" dirty="0"/>
              <a:t> ist gewissermaßen die </a:t>
            </a:r>
            <a:r>
              <a:rPr lang="de-DE" b="1" dirty="0"/>
              <a:t>Umkehrung des Seebeck-Effekts</a:t>
            </a:r>
          </a:p>
          <a:p>
            <a:pPr lvl="1"/>
            <a:r>
              <a:rPr lang="de-DE" dirty="0"/>
              <a:t>Fließt elektrischer Strom durch die Verbindung zweier unterschiedlicher Materialien, wird an der Kontaktstelle </a:t>
            </a:r>
            <a:r>
              <a:rPr lang="de-DE" b="1" dirty="0"/>
              <a:t>entweder</a:t>
            </a:r>
            <a:r>
              <a:rPr lang="de-DE" dirty="0"/>
              <a:t> </a:t>
            </a:r>
            <a:r>
              <a:rPr lang="de-DE" b="1" dirty="0"/>
              <a:t>Wärme</a:t>
            </a:r>
            <a:r>
              <a:rPr lang="de-DE" dirty="0"/>
              <a:t> </a:t>
            </a:r>
            <a:r>
              <a:rPr lang="de-DE" b="1" dirty="0"/>
              <a:t>absorbiert oder freigesetzt</a:t>
            </a:r>
          </a:p>
          <a:p>
            <a:pPr lvl="1"/>
            <a:r>
              <a:rPr lang="de-DE" dirty="0"/>
              <a:t>Dadurch kann Wärme von einer Seite auf die andere „gepumpt“ werden</a:t>
            </a:r>
          </a:p>
          <a:p>
            <a:pPr lvl="1"/>
            <a:r>
              <a:rPr lang="de-DE" dirty="0"/>
              <a:t>In einem durchflossenen thermoelektrischen Kreis gibt es immer beide Effekte gleichzeitig (Seebeck und Peltier)</a:t>
            </a:r>
            <a:endParaRPr lang="de-DE" i="1" dirty="0"/>
          </a:p>
          <a:p>
            <a:pPr lvl="2"/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0265B92-30C9-4FCB-AF05-64A9091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95E90AA9-534B-45C2-A8A2-D8408D84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Thermoelektrik | </a:t>
            </a:r>
            <a:r>
              <a:rPr lang="de-DE" dirty="0" err="1"/>
              <a:t>Callaki</a:t>
            </a:r>
            <a:r>
              <a:rPr lang="de-DE" dirty="0"/>
              <a:t>, Jung, </a:t>
            </a:r>
            <a:r>
              <a:rPr lang="de-DE" dirty="0" err="1"/>
              <a:t>Schoenberger</a:t>
            </a:r>
            <a:r>
              <a:rPr lang="de-DE" dirty="0"/>
              <a:t> / IT / Angewandte Informatik | 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C99429-C353-4F40-AA83-F20A171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138CE3DB-4DFA-EE83-DAA6-F70C91EDA4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927" b="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95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B33F-E5E5-BFBC-0DE2-13A77A32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>
            <a:extLst>
              <a:ext uri="{FF2B5EF4-FFF2-40B4-BE49-F238E27FC236}">
                <a16:creationId xmlns:a16="http://schemas.microsoft.com/office/drawing/2014/main" id="{8146A9FF-AD37-B9C3-36E6-EFB446B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Vertikaler Textplatzhalter 11">
                <a:extLst>
                  <a:ext uri="{FF2B5EF4-FFF2-40B4-BE49-F238E27FC236}">
                    <a16:creationId xmlns:a16="http://schemas.microsoft.com/office/drawing/2014/main" id="{6C480BD4-B4A5-AD69-6209-9DAF0A14D50C}"/>
                  </a:ext>
                </a:extLst>
              </p:cNvPr>
              <p:cNvSpPr>
                <a:spLocks noGrp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274560" cy="4209936"/>
              </a:xfrm>
            </p:spPr>
            <p:txBody>
              <a:bodyPr/>
              <a:lstStyle/>
              <a:p>
                <a:pPr lvl="1"/>
                <a:r>
                  <a:rPr lang="de-DE" b="1" dirty="0"/>
                  <a:t>Formel:</a:t>
                </a:r>
                <a:br>
                  <a:rPr lang="de-DE" b="1" dirty="0"/>
                </a:br>
                <a:r>
                  <a:rPr lang="de-DE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32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de-DE" sz="32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3200" dirty="0"/>
              </a:p>
              <a:p>
                <a:pPr lvl="5"/>
                <a:endParaRPr lang="de-DE" sz="2998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400" dirty="0"/>
                  <a:t> in Watt (W)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sz="2400" dirty="0"/>
                  <a:t> in Ampere (A)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de-DE" sz="2400" dirty="0"/>
                  <a:t> (Peltier-Koeffizient) in Volt (V)</a:t>
                </a:r>
              </a:p>
              <a:p>
                <a:pPr marL="0" lvl="1" indent="0">
                  <a:buNone/>
                </a:pPr>
                <a:endParaRPr lang="de-DE" sz="3200" dirty="0"/>
              </a:p>
              <a:p>
                <a:pPr marL="0" lvl="1" indent="0">
                  <a:buNone/>
                </a:pPr>
                <a:endParaRPr lang="de-DE" sz="2998" dirty="0"/>
              </a:p>
              <a:p>
                <a:pPr marL="0" lvl="1" indent="0">
                  <a:buNone/>
                </a:pPr>
                <a:endParaRPr lang="de-DE" sz="2998" dirty="0"/>
              </a:p>
              <a:p>
                <a:pPr marL="0" lvl="1" indent="0">
                  <a:buNone/>
                </a:pPr>
                <a:endParaRPr lang="de-DE" sz="2998" dirty="0"/>
              </a:p>
            </p:txBody>
          </p:sp>
        </mc:Choice>
        <mc:Fallback xmlns="">
          <p:sp>
            <p:nvSpPr>
              <p:cNvPr id="12" name="Vertikaler Textplatzhalter 11">
                <a:extLst>
                  <a:ext uri="{FF2B5EF4-FFF2-40B4-BE49-F238E27FC236}">
                    <a16:creationId xmlns:a16="http://schemas.microsoft.com/office/drawing/2014/main" id="{6C480BD4-B4A5-AD69-6209-9DAF0A14D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274560" cy="4209936"/>
              </a:xfrm>
              <a:blipFill>
                <a:blip r:embed="rId2"/>
                <a:stretch>
                  <a:fillRect l="-2263" t="-2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AA63DAD-79C6-CB1C-6871-2197E2EE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E543D96-2FCB-278C-3591-B73E6138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A7AE4BA-E5C6-5473-5F4F-7B134898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8F7CC5-B202-F2DC-7288-909D76CD769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4563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Peltier-Element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1058744"/>
          </a:xfrm>
        </p:spPr>
        <p:txBody>
          <a:bodyPr/>
          <a:lstStyle/>
          <a:p>
            <a:pPr lvl="1"/>
            <a:r>
              <a:rPr lang="de-DE" dirty="0"/>
              <a:t>Abwechselnde p- und n-dotierte Halbleiter in Reihe</a:t>
            </a:r>
          </a:p>
          <a:p>
            <a:pPr lvl="1"/>
            <a:r>
              <a:rPr lang="de-DE" dirty="0"/>
              <a:t>Kühl- und Heizseite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D27C83B-AFF1-4481-8B2C-9F89E15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36B10D6F-4133-4EB3-84F5-EAA0F10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2E18CA5-D594-4EE5-B52A-7B6FCA16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81E70E3-22A5-9A8B-0937-0DAE7BA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8" y="2950933"/>
            <a:ext cx="4979805" cy="343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92EB2BF4-CF5B-FA10-B8FA-ABE6FD60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2336"/>
            <a:ext cx="5664862" cy="315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FAC2-D3A3-F558-A218-5D8E82A7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6817D04-A819-A64C-5267-30EDB01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Thermoelektrische Kühlbox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1CFAB86-BEA5-98D1-2B32-2489D78C3FA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1058744"/>
          </a:xfrm>
        </p:spPr>
        <p:txBody>
          <a:bodyPr/>
          <a:lstStyle/>
          <a:p>
            <a:pPr lvl="1"/>
            <a:r>
              <a:rPr lang="de-DE" dirty="0"/>
              <a:t>Funktionsweise (Innenkühlung, Abwärme außen)Kühl- und Heizseite</a:t>
            </a:r>
          </a:p>
          <a:p>
            <a:pPr lvl="1"/>
            <a:r>
              <a:rPr lang="de-DE" dirty="0"/>
              <a:t>Vor-/Nachteile: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255ECC5F-9005-339C-8FDF-968B3066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E50BDAC-653B-22D3-D42F-A76C7BA5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CAEE421-9199-D4E4-162E-E1C83D0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84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D5D4-6BD0-CC20-1687-03580C3E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BD68D86-0F5A-05AB-6492-7E0E6B9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Thomson-Effekt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49127E0-A3FD-7C38-D5B7-41A1FB79E9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1058744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C889D38-3439-E276-7AC9-D268518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B92FA35-A387-9543-E383-BAE37992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CEB094C-DE26-CE5E-C7CF-A25AE97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0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2087996" y="4295254"/>
            <a:ext cx="2991080" cy="1642977"/>
          </a:xfrm>
        </p:spPr>
        <p:txBody>
          <a:bodyPr/>
          <a:lstStyle/>
          <a:p>
            <a:pPr lvl="1"/>
            <a:r>
              <a:rPr lang="de-DE" sz="1800" dirty="0"/>
              <a:t>Robin Jung</a:t>
            </a:r>
          </a:p>
          <a:p>
            <a:r>
              <a:rPr lang="de-DE" sz="1800" dirty="0"/>
              <a:t>IT | AIB4</a:t>
            </a:r>
          </a:p>
          <a:p>
            <a:r>
              <a:rPr lang="de-DE" sz="1800" dirty="0"/>
              <a:t>rojung@stud.hs-heilbronn.de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Vertikaler Textplatzhalter 29">
            <a:extLst>
              <a:ext uri="{FF2B5EF4-FFF2-40B4-BE49-F238E27FC236}">
                <a16:creationId xmlns:a16="http://schemas.microsoft.com/office/drawing/2014/main" id="{EE6C0FE4-D6BD-58E9-6174-77347CC7AB62}"/>
              </a:ext>
            </a:extLst>
          </p:cNvPr>
          <p:cNvSpPr txBox="1">
            <a:spLocks/>
          </p:cNvSpPr>
          <p:nvPr/>
        </p:nvSpPr>
        <p:spPr>
          <a:xfrm>
            <a:off x="5362051" y="4298197"/>
            <a:ext cx="2991080" cy="1642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/>
              <a:t>Meike Muster</a:t>
            </a:r>
          </a:p>
          <a:p>
            <a:r>
              <a:rPr lang="de-DE" sz="1800" dirty="0"/>
              <a:t>Fakultät XY | Fachrichtung</a:t>
            </a:r>
          </a:p>
          <a:p>
            <a:r>
              <a:rPr lang="de-DE" sz="1800" dirty="0"/>
              <a:t>meike.muster@hs-heilbronn.de</a:t>
            </a:r>
          </a:p>
        </p:txBody>
      </p:sp>
      <p:sp>
        <p:nvSpPr>
          <p:cNvPr id="5" name="Vertikaler Textplatzhalter 29">
            <a:extLst>
              <a:ext uri="{FF2B5EF4-FFF2-40B4-BE49-F238E27FC236}">
                <a16:creationId xmlns:a16="http://schemas.microsoft.com/office/drawing/2014/main" id="{91F91A25-BBDE-9221-744C-7190AC2FA394}"/>
              </a:ext>
            </a:extLst>
          </p:cNvPr>
          <p:cNvSpPr txBox="1">
            <a:spLocks/>
          </p:cNvSpPr>
          <p:nvPr/>
        </p:nvSpPr>
        <p:spPr>
          <a:xfrm>
            <a:off x="8636106" y="4295253"/>
            <a:ext cx="2991080" cy="1642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/>
              <a:t>Meike Muster</a:t>
            </a:r>
          </a:p>
          <a:p>
            <a:r>
              <a:rPr lang="de-DE" sz="1800" dirty="0"/>
              <a:t>Fakultät XY | Fachrichtung</a:t>
            </a:r>
          </a:p>
          <a:p>
            <a:r>
              <a:rPr lang="de-DE" sz="1800" dirty="0"/>
              <a:t>meike.muster@hs-heilbronn.de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3DE367B2-8E14-4FDD-A8A3-EF4540EC09A1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0CE023B4-490B-4AC0-A905-2B284D616F14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Gruppe6.Thermoelektrik</Template>
  <TotalTime>0</TotalTime>
  <Words>336</Words>
  <Application>Microsoft Office PowerPoint</Application>
  <PresentationFormat>Breitbild</PresentationFormat>
  <Paragraphs>63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PPT_HHN_16x9_DE_02</vt:lpstr>
      <vt:lpstr>1_PPT_HHN_16x9_DE_02</vt:lpstr>
      <vt:lpstr>Thermoelektrik</vt:lpstr>
      <vt:lpstr>Peltier-Effekt</vt:lpstr>
      <vt:lpstr>Physikalische Grundlagen</vt:lpstr>
      <vt:lpstr>Mathematische Beschreibung</vt:lpstr>
      <vt:lpstr>Aufbau Peltier-Element</vt:lpstr>
      <vt:lpstr>Thermoelektrische Kühlbox</vt:lpstr>
      <vt:lpstr>Thomson-Effekt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Jung, Robin</dc:creator>
  <cp:lastModifiedBy>Jung, Robin</cp:lastModifiedBy>
  <cp:revision>3</cp:revision>
  <dcterms:created xsi:type="dcterms:W3CDTF">2025-05-25T16:16:40Z</dcterms:created>
  <dcterms:modified xsi:type="dcterms:W3CDTF">2025-05-25T16:55:34Z</dcterms:modified>
</cp:coreProperties>
</file>