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6.bin" ContentType="application/vnd.openxmlformats-officedocument.oleObject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tags/tag304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8.bin" ContentType="application/vnd.openxmlformats-officedocument.oleObject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19.bin" ContentType="application/vnd.openxmlformats-officedocument.oleObject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28" r:id="rId5"/>
    <p:sldId id="612" r:id="rId6"/>
    <p:sldId id="443" r:id="rId7"/>
    <p:sldId id="653" r:id="rId8"/>
    <p:sldId id="646" r:id="rId9"/>
    <p:sldId id="610" r:id="rId10"/>
    <p:sldId id="652" r:id="rId11"/>
    <p:sldId id="611" r:id="rId12"/>
    <p:sldId id="648" r:id="rId13"/>
    <p:sldId id="649" r:id="rId14"/>
    <p:sldId id="650" r:id="rId15"/>
    <p:sldId id="651" r:id="rId16"/>
    <p:sldId id="656" r:id="rId17"/>
    <p:sldId id="657" r:id="rId18"/>
    <p:sldId id="632" r:id="rId19"/>
    <p:sldId id="639" r:id="rId20"/>
    <p:sldId id="641" r:id="rId21"/>
    <p:sldId id="643" r:id="rId22"/>
    <p:sldId id="645" r:id="rId23"/>
    <p:sldId id="613" r:id="rId24"/>
    <p:sldId id="647" r:id="rId25"/>
    <p:sldId id="655" r:id="rId26"/>
  </p:sldIdLst>
  <p:sldSz cx="9906000" cy="6858000" type="A4"/>
  <p:notesSz cx="7019925" cy="9305925"/>
  <p:custDataLst>
    <p:tags r:id="rId30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7A0000"/>
    <a:srgbClr val="FFFFFF"/>
    <a:srgbClr val="FFD899"/>
    <a:srgbClr val="FFC1C1"/>
    <a:srgbClr val="FFB9B9"/>
    <a:srgbClr val="F9C7C7"/>
    <a:srgbClr val="FFB3B3"/>
    <a:srgbClr val="E4C2C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 autoAdjust="0"/>
    <p:restoredTop sz="95289" autoAdjust="0"/>
  </p:normalViewPr>
  <p:slideViewPr>
    <p:cSldViewPr snapToGrid="0">
      <p:cViewPr varScale="1">
        <p:scale>
          <a:sx n="104" d="100"/>
          <a:sy n="104" d="100"/>
        </p:scale>
        <p:origin x="-1832" y="-96"/>
      </p:cViewPr>
      <p:guideLst>
        <p:guide orient="horz" pos="233"/>
        <p:guide orient="horz" pos="1025"/>
        <p:guide orient="horz" pos="778"/>
        <p:guide orient="horz" pos="3898"/>
        <p:guide orient="horz" pos="4252"/>
        <p:guide orient="horz"/>
        <p:guide orient="horz" pos="4319"/>
        <p:guide orient="horz" pos="4119"/>
        <p:guide pos="1441"/>
        <p:guide pos="303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0"/>
    </p:cViewPr>
  </p:sorterViewPr>
  <p:notesViewPr>
    <p:cSldViewPr snapToGrid="0">
      <p:cViewPr varScale="1">
        <p:scale>
          <a:sx n="76" d="100"/>
          <a:sy n="76" d="100"/>
        </p:scale>
        <p:origin x="-2130" y="-114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6335" y="0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/>
          <a:lstStyle>
            <a:lvl1pPr algn="r">
              <a:defRPr sz="1200"/>
            </a:lvl1pPr>
          </a:lstStyle>
          <a:p>
            <a:fld id="{6999936D-CC4F-2A4E-8C7D-3015E05947F8}" type="datetimeFigureOut">
              <a:rPr lang="de-DE" smtClean="0"/>
              <a:pPr/>
              <a:t>23.04.14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8839014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6335" y="8839014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 anchor="b"/>
          <a:lstStyle>
            <a:lvl1pPr algn="r">
              <a:defRPr sz="1200"/>
            </a:lvl1pPr>
          </a:lstStyle>
          <a:p>
            <a:fld id="{C02187B1-2236-FD4C-97B0-E842DBD466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31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6-03T10:25:40.0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9A3554-143A-4B9A-B49B-430B993F89A5}" emma:medium="tactile" emma:mode="ink">
          <msink:context xmlns:msink="http://schemas.microsoft.com/ink/2010/main" type="writingRegion" rotatedBoundingBox="30489,9222 30504,9222 30504,9237 30489,9237"/>
        </emma:interpretation>
      </emma:emma>
    </inkml:annotationXML>
    <inkml:traceGroup>
      <inkml:annotationXML>
        <emma:emma xmlns:emma="http://www.w3.org/2003/04/emma" version="1.0">
          <emma:interpretation id="{CF19017D-23E3-48EC-9797-D0B786B30167}" emma:medium="tactile" emma:mode="ink">
            <msink:context xmlns:msink="http://schemas.microsoft.com/ink/2010/main" type="paragraph" rotatedBoundingBox="30489,9222 30504,9222 30504,9237 30489,92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1B6EA-5DCC-4186-A35E-0D52CA93D5A6}" emma:medium="tactile" emma:mode="ink">
              <msink:context xmlns:msink="http://schemas.microsoft.com/ink/2010/main" type="line" rotatedBoundingBox="30489,9222 30504,9222 30504,9237 30489,9237"/>
            </emma:interpretation>
          </emma:emma>
        </inkml:annotationXML>
        <inkml:traceGroup>
          <inkml:annotationXML>
            <emma:emma xmlns:emma="http://www.w3.org/2003/04/emma" version="1.0">
              <emma:interpretation id="{465E4D93-AB18-44F8-8D90-F941E637A692}" emma:medium="tactile" emma:mode="ink">
                <msink:context xmlns:msink="http://schemas.microsoft.com/ink/2010/main" type="inkWord" rotatedBoundingBox="30489,9222 30504,9222 30504,9237 30489,9237"/>
              </emma:interpretation>
              <emma:one-of disjunction-type="recognition" id="oneOf0">
                <emma:interpretation id="interp0" emma:lang="de-DE" emma:confidence="0">
                  <emma:literal>.</emma:literal>
                </emma:interpretation>
                <emma:interpretation id="interp1" emma:lang="de-DE" emma:confidence="0">
                  <emma:literal>'</emma:literal>
                </emma:interpretation>
                <emma:interpretation id="interp2" emma:lang="de-DE" emma:confidence="0">
                  <emma:literal>*</emma:literal>
                </emma:interpretation>
                <emma:interpretation id="interp3" emma:lang="de-DE" emma:confidence="0">
                  <emma:literal>,</emma:literal>
                </emma:interpretation>
                <emma:interpretation id="interp4" emma:lang="de-DE" emma:confidence="0">
                  <emma:literal>l</emma:literal>
                </emma:interpretation>
              </emma:one-of>
            </emma:emma>
          </inkml:annotationXML>
          <inkml:trace contextRef="#ctx0" brushRef="#br0">10177 3791 0,'0'0'0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6-03T10:25:40.0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10177 3791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6335" y="0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/>
          <a:lstStyle>
            <a:lvl1pPr algn="r">
              <a:defRPr sz="1200"/>
            </a:lvl1pPr>
          </a:lstStyle>
          <a:p>
            <a:fld id="{2B48B42B-F600-FE4B-BE1E-C94023B4233E}" type="datetimeFigureOut">
              <a:rPr lang="en-US" smtClean="0"/>
              <a:pPr/>
              <a:t>23.04.14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00088"/>
            <a:ext cx="503872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5" tIns="45783" rIns="91565" bIns="4578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993" y="4420316"/>
            <a:ext cx="5615940" cy="4187666"/>
          </a:xfrm>
          <a:prstGeom prst="rect">
            <a:avLst/>
          </a:prstGeom>
        </p:spPr>
        <p:txBody>
          <a:bodyPr vert="horz" lIns="91565" tIns="45783" rIns="91565" bIns="45783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8839014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6335" y="8839014"/>
            <a:ext cx="3041967" cy="465297"/>
          </a:xfrm>
          <a:prstGeom prst="rect">
            <a:avLst/>
          </a:prstGeom>
        </p:spPr>
        <p:txBody>
          <a:bodyPr vert="horz" lIns="91565" tIns="45783" rIns="91565" bIns="45783" rtlCol="0" anchor="b"/>
          <a:lstStyle>
            <a:lvl1pPr algn="r">
              <a:defRPr sz="1200"/>
            </a:lvl1pPr>
          </a:lstStyle>
          <a:p>
            <a:fld id="{71BC7F14-B043-CC43-9C62-0927A89AD6A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8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2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7F14-B043-CC43-9C62-0927A89AD6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17650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6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 Verbindung 15"/>
          <p:cNvCxnSpPr/>
          <p:nvPr/>
        </p:nvCxnSpPr>
        <p:spPr>
          <a:xfrm>
            <a:off x="0" y="1428081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467784" y="1550338"/>
            <a:ext cx="8970434" cy="691215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914353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49A4"/>
              </a:buClr>
              <a:buSzTx/>
              <a:buFont typeface="Arial"/>
              <a:buNone/>
              <a:tabLst/>
              <a:defRPr sz="2200" b="1" baseline="0">
                <a:solidFill>
                  <a:srgbClr val="0049A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467790" y="2336800"/>
            <a:ext cx="8970433" cy="27614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0" baseline="0">
                <a:solidFill>
                  <a:srgbClr val="0049A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579923" y="1061268"/>
            <a:ext cx="2858294" cy="215444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r">
              <a:buNone/>
              <a:defRPr>
                <a:solidFill>
                  <a:srgbClr val="7F7F7F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Ort, 00. Monat 2010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ückse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 ohne Seitenz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441450"/>
            <a:ext cx="921808" cy="54165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1428750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8002" y="898381"/>
            <a:ext cx="8970217" cy="36760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200" b="1" baseline="0">
                <a:solidFill>
                  <a:srgbClr val="7F7F7F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Agenda A ohne Seitenzahlen</a:t>
            </a:r>
            <a:endParaRPr lang="en-US" dirty="0" smtClean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1123202" y="1627188"/>
            <a:ext cx="8315017" cy="4908550"/>
          </a:xfrm>
        </p:spPr>
        <p:txBody>
          <a:bodyPr/>
          <a:lstStyle>
            <a:lvl1pPr marL="177800" indent="-1778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b="0"/>
            </a:lvl1pPr>
            <a:lvl2pPr>
              <a:lnSpc>
                <a:spcPct val="100000"/>
              </a:lnSpc>
              <a:buSzPct val="110000"/>
              <a:buFont typeface="Arial Narrow"/>
              <a:buChar char="»"/>
              <a:defRPr b="0"/>
            </a:lvl2pPr>
            <a:lvl3pPr>
              <a:lnSpc>
                <a:spcPct val="100000"/>
              </a:lnSpc>
              <a:defRPr b="0"/>
            </a:lvl3pPr>
            <a:lvl4pPr>
              <a:lnSpc>
                <a:spcPct val="100000"/>
              </a:lnSpc>
              <a:defRPr b="0"/>
            </a:lvl4pPr>
            <a:lvl5pPr>
              <a:lnSpc>
                <a:spcPct val="100000"/>
              </a:lnSpc>
              <a:defRPr b="0"/>
            </a:lvl5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 mit Seitenz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1441450"/>
            <a:ext cx="921808" cy="54165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467783" y="1625600"/>
            <a:ext cx="383485" cy="2317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Seite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1428750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8000" y="898381"/>
            <a:ext cx="8970216" cy="36760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200" b="1" baseline="0">
                <a:solidFill>
                  <a:srgbClr val="7F7F7F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Agenda B mit Seitenzahlen</a:t>
            </a:r>
            <a:endParaRPr lang="en-US" dirty="0" smtClean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1800623" y="1628779"/>
            <a:ext cx="7637594" cy="4906963"/>
          </a:xfrm>
        </p:spPr>
        <p:txBody>
          <a:bodyPr/>
          <a:lstStyle>
            <a:lvl1pPr marL="177800" indent="-1778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b="1"/>
            </a:lvl1pPr>
            <a:lvl2pPr>
              <a:lnSpc>
                <a:spcPct val="100000"/>
              </a:lnSpc>
              <a:buSzPct val="110000"/>
              <a:buFont typeface="Arial Narrow"/>
              <a:buChar char="»"/>
              <a:defRPr/>
            </a:lvl2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0" y="1628779"/>
            <a:ext cx="412750" cy="4906963"/>
          </a:xfrm>
        </p:spPr>
        <p:txBody>
          <a:bodyPr/>
          <a:lstStyle>
            <a:lvl1pPr algn="r">
              <a:buNone/>
              <a:defRPr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XXX</a:t>
            </a:r>
            <a:endParaRPr lang="en-US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eiler Agenda ohne Seitenz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441450"/>
            <a:ext cx="921808" cy="54165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1428750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8002" y="898381"/>
            <a:ext cx="8970217" cy="36760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200" b="1" baseline="0">
                <a:solidFill>
                  <a:srgbClr val="7F7F7F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Kapitel ohne Seitenzahlen</a:t>
            </a:r>
            <a:endParaRPr lang="en-US" dirty="0" smtClean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1123202" y="1627188"/>
            <a:ext cx="8315017" cy="4908550"/>
          </a:xfrm>
        </p:spPr>
        <p:txBody>
          <a:bodyPr/>
          <a:lstStyle>
            <a:lvl1pPr marL="177800" indent="-1778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b="0"/>
            </a:lvl1pPr>
            <a:lvl2pPr>
              <a:lnSpc>
                <a:spcPct val="100000"/>
              </a:lnSpc>
              <a:buSzPct val="110000"/>
              <a:buFont typeface="Arial Narrow"/>
              <a:buChar char="»"/>
              <a:defRPr b="0"/>
            </a:lvl2pPr>
            <a:lvl3pPr>
              <a:lnSpc>
                <a:spcPct val="100000"/>
              </a:lnSpc>
              <a:defRPr b="0"/>
            </a:lvl3pPr>
            <a:lvl4pPr>
              <a:lnSpc>
                <a:spcPct val="100000"/>
              </a:lnSpc>
              <a:defRPr b="0"/>
            </a:lvl4pPr>
            <a:lvl5pPr>
              <a:lnSpc>
                <a:spcPct val="100000"/>
              </a:lnSpc>
              <a:defRPr b="0"/>
            </a:lvl5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eiler Agenda mit Seitenzah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441450"/>
            <a:ext cx="921808" cy="54292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0" y="1428750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8000" y="898381"/>
            <a:ext cx="8970216" cy="36760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200" b="1" baseline="0">
                <a:solidFill>
                  <a:srgbClr val="7F7F7F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Kapitel ohne Seitenzahlen</a:t>
            </a:r>
            <a:endParaRPr lang="en-US" dirty="0" smtClean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67783" y="1625600"/>
            <a:ext cx="383485" cy="2317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Seite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1800623" y="1628779"/>
            <a:ext cx="7637594" cy="4906963"/>
          </a:xfrm>
        </p:spPr>
        <p:txBody>
          <a:bodyPr/>
          <a:lstStyle>
            <a:lvl1pPr marL="177800" indent="-1778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b="1"/>
            </a:lvl1pPr>
            <a:lvl2pPr>
              <a:lnSpc>
                <a:spcPct val="100000"/>
              </a:lnSpc>
              <a:buSzPct val="110000"/>
              <a:buFont typeface="Arial Narrow"/>
              <a:buChar char="»"/>
              <a:defRPr/>
            </a:lvl2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0" y="1628779"/>
            <a:ext cx="412750" cy="4906963"/>
          </a:xfrm>
        </p:spPr>
        <p:txBody>
          <a:bodyPr/>
          <a:lstStyle>
            <a:lvl1pPr algn="r">
              <a:buNone/>
              <a:defRPr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XXX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ßnote und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Discussion document for Heinz-Gerhard Wente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467783" y="997200"/>
            <a:ext cx="7443258" cy="2347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0" baseline="0">
                <a:solidFill>
                  <a:srgbClr val="0049A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467790" y="1625599"/>
            <a:ext cx="8970433" cy="42502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67790" y="6038336"/>
            <a:ext cx="8970433" cy="1608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00"/>
              </a:lnSpc>
              <a:buNone/>
              <a:defRPr sz="9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* Fußnote für Verweise und Quellenangaben</a:t>
            </a:r>
            <a:endParaRPr lang="en-US" dirty="0" smtClean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26" hasCustomPrompt="1"/>
          </p:nvPr>
        </p:nvSpPr>
        <p:spPr>
          <a:xfrm>
            <a:off x="8107106" y="368307"/>
            <a:ext cx="1331119" cy="863601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de-DE" dirty="0" err="1" smtClean="0">
                <a:solidFill>
                  <a:srgbClr val="7F7F7F"/>
                </a:solidFill>
              </a:rPr>
              <a:t>Tracker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Fuß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2" y="304800"/>
            <a:ext cx="8970217" cy="691200"/>
          </a:xfrm>
        </p:spPr>
        <p:txBody>
          <a:bodyPr/>
          <a:lstStyle/>
          <a:p>
            <a:r>
              <a:rPr lang="en-US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Discussion document for Heinz-Gerhard Wente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467790" y="997203"/>
            <a:ext cx="8970433" cy="23787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0" baseline="0">
                <a:solidFill>
                  <a:srgbClr val="0049A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23"/>
          </p:nvPr>
        </p:nvSpPr>
        <p:spPr>
          <a:xfrm>
            <a:off x="467790" y="1625606"/>
            <a:ext cx="8970433" cy="45529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Discussion document for Heinz-Gerhard Wente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Bildplatzhalter 18"/>
          <p:cNvSpPr>
            <a:spLocks noGrp="1"/>
          </p:cNvSpPr>
          <p:nvPr>
            <p:ph type="pic" sz="quarter" idx="25" hasCustomPrompt="1"/>
          </p:nvPr>
        </p:nvSpPr>
        <p:spPr>
          <a:xfrm>
            <a:off x="467787" y="1627188"/>
            <a:ext cx="1137356" cy="1393822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de-DE" dirty="0" smtClean="0">
                <a:solidFill>
                  <a:srgbClr val="7F7F7F"/>
                </a:solidFill>
              </a:rPr>
              <a:t>Foto</a:t>
            </a:r>
            <a:endParaRPr lang="de-DE" dirty="0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800624" y="2127011"/>
            <a:ext cx="1527176" cy="27699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900" b="0" i="0"/>
            </a:lvl1pPr>
          </a:lstStyle>
          <a:p>
            <a:r>
              <a:rPr lang="en-US" smtClean="0"/>
              <a:t>Funktionsbezeichnung</a:t>
            </a:r>
            <a:endParaRPr lang="en-US" dirty="0" smtClean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0"/>
          </p:nvPr>
        </p:nvSpPr>
        <p:spPr>
          <a:xfrm>
            <a:off x="471223" y="3439662"/>
            <a:ext cx="2858296" cy="2738888"/>
          </a:xfrm>
          <a:prstGeom prst="rect">
            <a:avLst/>
          </a:prstGeom>
        </p:spPr>
        <p:txBody>
          <a:bodyPr>
            <a:noAutofit/>
          </a:bodyPr>
          <a:lstStyle>
            <a:lvl1pPr marL="88900" indent="-88900">
              <a:lnSpc>
                <a:spcPts val="1400"/>
              </a:lnSpc>
              <a:buFont typeface="Arial Narrow"/>
              <a:buChar char="»"/>
              <a:defRPr sz="1100"/>
            </a:lvl1pPr>
            <a:lvl2pPr>
              <a:lnSpc>
                <a:spcPts val="1400"/>
              </a:lnSpc>
              <a:buNone/>
              <a:defRPr sz="1100"/>
            </a:lvl2pPr>
            <a:lvl3pPr>
              <a:lnSpc>
                <a:spcPts val="1400"/>
              </a:lnSpc>
              <a:buNone/>
              <a:defRPr sz="1100"/>
            </a:lvl3pPr>
            <a:lvl4pPr>
              <a:lnSpc>
                <a:spcPts val="1400"/>
              </a:lnSpc>
              <a:buNone/>
              <a:defRPr sz="1100"/>
            </a:lvl4pPr>
            <a:lvl5pPr>
              <a:lnSpc>
                <a:spcPts val="1400"/>
              </a:lnSpc>
              <a:buNone/>
              <a:defRPr sz="1100"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71223" y="3164495"/>
            <a:ext cx="28582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i="0" smtClean="0">
                <a:solidFill>
                  <a:schemeClr val="tx1"/>
                </a:solidFill>
                <a:latin typeface="+mj-lt"/>
              </a:rPr>
              <a:t>Experiences</a:t>
            </a:r>
            <a:endParaRPr lang="en-US" sz="1100" b="1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800624" y="2560499"/>
            <a:ext cx="15271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900" b="0" i="0"/>
            </a:lvl1pPr>
          </a:lstStyle>
          <a:p>
            <a:pPr lvl="0"/>
            <a:r>
              <a:rPr lang="en-US" smtClean="0"/>
              <a:t>Rolle im Projekt</a:t>
            </a:r>
            <a:endParaRPr lang="en-US" dirty="0" smtClean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1800623" y="1631953"/>
            <a:ext cx="1528896" cy="33855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100" b="1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Titel Vorname Nachname</a:t>
            </a:r>
            <a:endParaRPr lang="en-US" dirty="0" smtClean="0"/>
          </a:p>
        </p:txBody>
      </p:sp>
      <p:sp>
        <p:nvSpPr>
          <p:cNvPr id="15" name="Bildplatzhalter 18"/>
          <p:cNvSpPr>
            <a:spLocks noGrp="1"/>
          </p:cNvSpPr>
          <p:nvPr>
            <p:ph type="pic" sz="quarter" idx="34" hasCustomPrompt="1"/>
          </p:nvPr>
        </p:nvSpPr>
        <p:spPr>
          <a:xfrm>
            <a:off x="3522137" y="1631953"/>
            <a:ext cx="1137356" cy="1393822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de-DE" dirty="0" smtClean="0">
                <a:solidFill>
                  <a:srgbClr val="7F7F7F"/>
                </a:solidFill>
              </a:rPr>
              <a:t>Foto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854974" y="2127011"/>
            <a:ext cx="1527176" cy="27699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900" b="0" i="0"/>
            </a:lvl1pPr>
          </a:lstStyle>
          <a:p>
            <a:r>
              <a:rPr lang="en-US" smtClean="0"/>
              <a:t>Funktionsbezeichnung</a:t>
            </a:r>
            <a:endParaRPr lang="en-US" dirty="0" smtClean="0"/>
          </a:p>
        </p:txBody>
      </p:sp>
      <p:sp>
        <p:nvSpPr>
          <p:cNvPr id="19" name="Textplatzhalter 11"/>
          <p:cNvSpPr>
            <a:spLocks noGrp="1"/>
          </p:cNvSpPr>
          <p:nvPr>
            <p:ph type="body" sz="quarter" idx="36"/>
          </p:nvPr>
        </p:nvSpPr>
        <p:spPr>
          <a:xfrm>
            <a:off x="3525573" y="3439662"/>
            <a:ext cx="2858296" cy="2738888"/>
          </a:xfrm>
          <a:prstGeom prst="rect">
            <a:avLst/>
          </a:prstGeom>
        </p:spPr>
        <p:txBody>
          <a:bodyPr>
            <a:noAutofit/>
          </a:bodyPr>
          <a:lstStyle>
            <a:lvl1pPr marL="88900" indent="-88900">
              <a:lnSpc>
                <a:spcPts val="1400"/>
              </a:lnSpc>
              <a:buFont typeface="Arial Narrow"/>
              <a:buChar char="»"/>
              <a:defRPr sz="1100"/>
            </a:lvl1pPr>
            <a:lvl2pPr>
              <a:lnSpc>
                <a:spcPts val="1400"/>
              </a:lnSpc>
              <a:buNone/>
              <a:defRPr sz="1100"/>
            </a:lvl2pPr>
            <a:lvl3pPr>
              <a:lnSpc>
                <a:spcPts val="1400"/>
              </a:lnSpc>
              <a:buNone/>
              <a:defRPr sz="1100"/>
            </a:lvl3pPr>
            <a:lvl4pPr>
              <a:lnSpc>
                <a:spcPts val="1400"/>
              </a:lnSpc>
              <a:buNone/>
              <a:defRPr sz="1100"/>
            </a:lvl4pPr>
            <a:lvl5pPr>
              <a:lnSpc>
                <a:spcPts val="1400"/>
              </a:lnSpc>
              <a:buNone/>
              <a:defRPr sz="1100"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3525573" y="3164495"/>
            <a:ext cx="28582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i="0" smtClean="0">
                <a:solidFill>
                  <a:schemeClr val="tx1"/>
                </a:solidFill>
                <a:latin typeface="+mj-lt"/>
              </a:rPr>
              <a:t>Experiences</a:t>
            </a:r>
            <a:endParaRPr lang="en-US" sz="1100" b="1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37" hasCustomPrompt="1"/>
          </p:nvPr>
        </p:nvSpPr>
        <p:spPr>
          <a:xfrm>
            <a:off x="4854974" y="2560499"/>
            <a:ext cx="15271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900" b="0" i="0"/>
            </a:lvl1pPr>
          </a:lstStyle>
          <a:p>
            <a:pPr lvl="0"/>
            <a:r>
              <a:rPr lang="en-US" smtClean="0"/>
              <a:t>Rolle im Projekt</a:t>
            </a:r>
            <a:endParaRPr lang="en-US" dirty="0" smtClean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54973" y="1631953"/>
            <a:ext cx="1528896" cy="33855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100" b="1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Titel Vorname Nachname</a:t>
            </a:r>
            <a:endParaRPr lang="en-US" dirty="0" smtClean="0"/>
          </a:p>
        </p:txBody>
      </p:sp>
      <p:sp>
        <p:nvSpPr>
          <p:cNvPr id="23" name="Bildplatzhalter 18"/>
          <p:cNvSpPr>
            <a:spLocks noGrp="1"/>
          </p:cNvSpPr>
          <p:nvPr>
            <p:ph type="pic" sz="quarter" idx="39" hasCustomPrompt="1"/>
          </p:nvPr>
        </p:nvSpPr>
        <p:spPr>
          <a:xfrm>
            <a:off x="6576487" y="1631953"/>
            <a:ext cx="1137356" cy="1393822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de-DE" dirty="0" smtClean="0">
                <a:solidFill>
                  <a:srgbClr val="7F7F7F"/>
                </a:solidFill>
              </a:rPr>
              <a:t>Foto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909324" y="2127011"/>
            <a:ext cx="1527176" cy="27699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900" b="0" i="0"/>
            </a:lvl1pPr>
          </a:lstStyle>
          <a:p>
            <a:r>
              <a:rPr lang="en-US" smtClean="0"/>
              <a:t>Funktionsbezeichnung</a:t>
            </a:r>
            <a:endParaRPr lang="en-US" dirty="0" smtClean="0"/>
          </a:p>
        </p:txBody>
      </p:sp>
      <p:sp>
        <p:nvSpPr>
          <p:cNvPr id="25" name="Textplatzhalter 11"/>
          <p:cNvSpPr>
            <a:spLocks noGrp="1"/>
          </p:cNvSpPr>
          <p:nvPr>
            <p:ph type="body" sz="quarter" idx="41"/>
          </p:nvPr>
        </p:nvSpPr>
        <p:spPr>
          <a:xfrm>
            <a:off x="6579923" y="3439662"/>
            <a:ext cx="2858296" cy="2738888"/>
          </a:xfrm>
          <a:prstGeom prst="rect">
            <a:avLst/>
          </a:prstGeom>
        </p:spPr>
        <p:txBody>
          <a:bodyPr>
            <a:noAutofit/>
          </a:bodyPr>
          <a:lstStyle>
            <a:lvl1pPr marL="88900" indent="-88900">
              <a:lnSpc>
                <a:spcPts val="1400"/>
              </a:lnSpc>
              <a:buFont typeface="Arial Narrow"/>
              <a:buChar char="»"/>
              <a:defRPr sz="1100"/>
            </a:lvl1pPr>
            <a:lvl2pPr>
              <a:lnSpc>
                <a:spcPts val="1400"/>
              </a:lnSpc>
              <a:buNone/>
              <a:defRPr sz="1100"/>
            </a:lvl2pPr>
            <a:lvl3pPr>
              <a:lnSpc>
                <a:spcPts val="1400"/>
              </a:lnSpc>
              <a:buNone/>
              <a:defRPr sz="1100"/>
            </a:lvl3pPr>
            <a:lvl4pPr>
              <a:lnSpc>
                <a:spcPts val="1400"/>
              </a:lnSpc>
              <a:buNone/>
              <a:defRPr sz="1100"/>
            </a:lvl4pPr>
            <a:lvl5pPr>
              <a:lnSpc>
                <a:spcPts val="1400"/>
              </a:lnSpc>
              <a:buNone/>
              <a:defRPr sz="1100"/>
            </a:lvl5pPr>
          </a:lstStyle>
          <a:p>
            <a:pPr lvl="0"/>
            <a:r>
              <a:rPr lang="en-US" smtClean="0"/>
              <a:t>Textmasterformat bearbeiten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579923" y="3164495"/>
            <a:ext cx="28582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i="0" smtClean="0">
                <a:solidFill>
                  <a:schemeClr val="tx1"/>
                </a:solidFill>
                <a:latin typeface="+mj-lt"/>
              </a:rPr>
              <a:t>Experiences</a:t>
            </a:r>
            <a:endParaRPr lang="en-US" sz="1100" b="1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909324" y="2560499"/>
            <a:ext cx="15271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900" b="0" i="0"/>
            </a:lvl1pPr>
          </a:lstStyle>
          <a:p>
            <a:pPr lvl="0"/>
            <a:r>
              <a:rPr lang="en-US" smtClean="0"/>
              <a:t>Rolle im Projekt</a:t>
            </a:r>
            <a:endParaRPr lang="en-US" dirty="0" smtClean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909323" y="1631953"/>
            <a:ext cx="1528896" cy="33855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100" b="1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Titel Vorname Nachname</a:t>
            </a:r>
            <a:endParaRPr lang="en-US" dirty="0" smtClean="0"/>
          </a:p>
        </p:txBody>
      </p:sp>
      <p:sp>
        <p:nvSpPr>
          <p:cNvPr id="29" name="Textfeld 28"/>
          <p:cNvSpPr txBox="1"/>
          <p:nvPr userDrawn="1"/>
        </p:nvSpPr>
        <p:spPr>
          <a:xfrm>
            <a:off x="467790" y="997200"/>
            <a:ext cx="8970433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0" smtClean="0">
                <a:solidFill>
                  <a:schemeClr val="tx2"/>
                </a:solidFill>
              </a:rPr>
              <a:t>Projektteam</a:t>
            </a:r>
            <a:endParaRPr lang="en-US" sz="1600" b="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ückse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rade Verbindung 59"/>
          <p:cNvCxnSpPr/>
          <p:nvPr/>
        </p:nvCxnSpPr>
        <p:spPr>
          <a:xfrm>
            <a:off x="0" y="1428750"/>
            <a:ext cx="9906000" cy="0"/>
          </a:xfrm>
          <a:prstGeom prst="line">
            <a:avLst/>
          </a:prstGeom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0" y="6358550"/>
            <a:ext cx="9906000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68000" y="304800"/>
            <a:ext cx="7443042" cy="69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1993240" y="6627827"/>
            <a:ext cx="2863453" cy="1179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Discussion document for Heinz-Gerhard Wente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5049307" y="6628343"/>
            <a:ext cx="1097493" cy="1121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8A81-5998-034F-B1B0-71AC79561A4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idx="1"/>
          </p:nvPr>
        </p:nvSpPr>
        <p:spPr>
          <a:xfrm>
            <a:off x="467790" y="1627188"/>
            <a:ext cx="8970433" cy="4551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700" r:id="rId4"/>
    <p:sldLayoutId id="2147483668" r:id="rId5"/>
    <p:sldLayoutId id="2147483684" r:id="rId6"/>
    <p:sldLayoutId id="2147483685" r:id="rId7"/>
    <p:sldLayoutId id="2147483702" r:id="rId8"/>
    <p:sldLayoutId id="2147483681" r:id="rId9"/>
    <p:sldLayoutId id="214748368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353" rtl="0" eaLnBrk="1" latinLnBrk="0" hangingPunct="1">
        <a:lnSpc>
          <a:spcPts val="2700"/>
        </a:lnSpc>
        <a:spcBef>
          <a:spcPct val="0"/>
        </a:spcBef>
        <a:buNone/>
        <a:defRPr sz="2200" b="1" kern="1200" baseline="0">
          <a:solidFill>
            <a:srgbClr val="0049A4"/>
          </a:solidFill>
          <a:latin typeface="Arial Narrow" pitchFamily="34" charset="0"/>
          <a:ea typeface="+mj-ea"/>
          <a:cs typeface="+mj-cs"/>
        </a:defRPr>
      </a:lvl1pPr>
    </p:titleStyle>
    <p:bodyStyle>
      <a:lvl1pPr marL="187517" indent="-187517" algn="l" defTabSz="914353" rtl="0" eaLnBrk="1" latinLnBrk="0" hangingPunct="1">
        <a:spcBef>
          <a:spcPts val="0"/>
        </a:spcBef>
        <a:buClr>
          <a:srgbClr val="0049A4"/>
        </a:buClr>
        <a:buSzPct val="110000"/>
        <a:buFont typeface="Arial Narrow"/>
        <a:buChar char="»"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55600" marR="0" indent="-177800" algn="l" defTabSz="91435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Arial"/>
        <a:buChar char="•"/>
        <a:tabLst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533400" indent="-177800" algn="l" defTabSz="914353" rtl="0" eaLnBrk="1" latinLnBrk="0" hangingPunct="1">
        <a:spcBef>
          <a:spcPts val="0"/>
        </a:spcBef>
        <a:buClrTx/>
        <a:buSzPct val="80000"/>
        <a:buFont typeface="Arial"/>
        <a:buChar char="•"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723900" indent="-190500" algn="l" defTabSz="914353" rtl="0" eaLnBrk="1" latinLnBrk="0" hangingPunct="1">
        <a:lnSpc>
          <a:spcPts val="1900"/>
        </a:lnSpc>
        <a:spcBef>
          <a:spcPts val="0"/>
        </a:spcBef>
        <a:buClrTx/>
        <a:buSzPct val="80000"/>
        <a:buFont typeface="Arial"/>
        <a:buChar char="•"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901700" indent="-177800" algn="l" defTabSz="914353" rtl="0" eaLnBrk="1" latinLnBrk="0" hangingPunct="1">
        <a:spcBef>
          <a:spcPts val="0"/>
        </a:spcBef>
        <a:buClrTx/>
        <a:buSzPct val="80000"/>
        <a:buFont typeface="Arial"/>
        <a:buChar char="•"/>
        <a:defRPr sz="1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jpg"/><Relationship Id="rId13" Type="http://schemas.openxmlformats.org/officeDocument/2006/relationships/customXml" Target="../ink/ink1.xml"/><Relationship Id="rId1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Relationship Id="rId10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0.xml"/><Relationship Id="rId28" Type="http://schemas.openxmlformats.org/officeDocument/2006/relationships/oleObject" Target="../embeddings/oleObject8.bin"/><Relationship Id="rId29" Type="http://schemas.openxmlformats.org/officeDocument/2006/relationships/image" Target="../media/image1.emf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20" Type="http://schemas.openxmlformats.org/officeDocument/2006/relationships/tags" Target="../tags/tag141.xml"/><Relationship Id="rId21" Type="http://schemas.openxmlformats.org/officeDocument/2006/relationships/tags" Target="../tags/tag142.xml"/><Relationship Id="rId22" Type="http://schemas.openxmlformats.org/officeDocument/2006/relationships/tags" Target="../tags/tag143.xml"/><Relationship Id="rId23" Type="http://schemas.openxmlformats.org/officeDocument/2006/relationships/tags" Target="../tags/tag144.xml"/><Relationship Id="rId24" Type="http://schemas.openxmlformats.org/officeDocument/2006/relationships/tags" Target="../tags/tag145.xml"/><Relationship Id="rId25" Type="http://schemas.openxmlformats.org/officeDocument/2006/relationships/tags" Target="../tags/tag146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1.xml"/><Relationship Id="rId28" Type="http://schemas.openxmlformats.org/officeDocument/2006/relationships/oleObject" Target="../embeddings/oleObject9.bin"/><Relationship Id="rId29" Type="http://schemas.openxmlformats.org/officeDocument/2006/relationships/image" Target="../media/image1.emf"/><Relationship Id="rId10" Type="http://schemas.openxmlformats.org/officeDocument/2006/relationships/tags" Target="../tags/tag131.xml"/><Relationship Id="rId11" Type="http://schemas.openxmlformats.org/officeDocument/2006/relationships/tags" Target="../tags/tag132.xml"/><Relationship Id="rId12" Type="http://schemas.openxmlformats.org/officeDocument/2006/relationships/tags" Target="../tags/tag133.xml"/><Relationship Id="rId13" Type="http://schemas.openxmlformats.org/officeDocument/2006/relationships/tags" Target="../tags/tag134.xml"/><Relationship Id="rId14" Type="http://schemas.openxmlformats.org/officeDocument/2006/relationships/tags" Target="../tags/tag135.xml"/><Relationship Id="rId15" Type="http://schemas.openxmlformats.org/officeDocument/2006/relationships/tags" Target="../tags/tag136.xml"/><Relationship Id="rId16" Type="http://schemas.openxmlformats.org/officeDocument/2006/relationships/tags" Target="../tags/tag137.xml"/><Relationship Id="rId17" Type="http://schemas.openxmlformats.org/officeDocument/2006/relationships/tags" Target="../tags/tag138.xml"/><Relationship Id="rId18" Type="http://schemas.openxmlformats.org/officeDocument/2006/relationships/tags" Target="../tags/tag139.xml"/><Relationship Id="rId19" Type="http://schemas.openxmlformats.org/officeDocument/2006/relationships/tags" Target="../tags/tag140.xml"/><Relationship Id="rId1" Type="http://schemas.openxmlformats.org/officeDocument/2006/relationships/vmlDrawing" Target="../drawings/vmlDrawing8.vml"/><Relationship Id="rId2" Type="http://schemas.openxmlformats.org/officeDocument/2006/relationships/tags" Target="../tags/tag123.xml"/><Relationship Id="rId3" Type="http://schemas.openxmlformats.org/officeDocument/2006/relationships/tags" Target="../tags/tag124.xml"/><Relationship Id="rId4" Type="http://schemas.openxmlformats.org/officeDocument/2006/relationships/tags" Target="../tags/tag125.xml"/><Relationship Id="rId5" Type="http://schemas.openxmlformats.org/officeDocument/2006/relationships/tags" Target="../tags/tag126.xml"/><Relationship Id="rId6" Type="http://schemas.openxmlformats.org/officeDocument/2006/relationships/tags" Target="../tags/tag127.xml"/><Relationship Id="rId7" Type="http://schemas.openxmlformats.org/officeDocument/2006/relationships/tags" Target="../tags/tag128.xml"/><Relationship Id="rId8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20" Type="http://schemas.openxmlformats.org/officeDocument/2006/relationships/tags" Target="../tags/tag165.xml"/><Relationship Id="rId21" Type="http://schemas.openxmlformats.org/officeDocument/2006/relationships/tags" Target="../tags/tag166.xml"/><Relationship Id="rId22" Type="http://schemas.openxmlformats.org/officeDocument/2006/relationships/tags" Target="../tags/tag167.xml"/><Relationship Id="rId23" Type="http://schemas.openxmlformats.org/officeDocument/2006/relationships/tags" Target="../tags/tag168.xml"/><Relationship Id="rId24" Type="http://schemas.openxmlformats.org/officeDocument/2006/relationships/tags" Target="../tags/tag169.xml"/><Relationship Id="rId25" Type="http://schemas.openxmlformats.org/officeDocument/2006/relationships/tags" Target="../tags/tag170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2.xml"/><Relationship Id="rId28" Type="http://schemas.openxmlformats.org/officeDocument/2006/relationships/oleObject" Target="../embeddings/oleObject10.bin"/><Relationship Id="rId29" Type="http://schemas.openxmlformats.org/officeDocument/2006/relationships/image" Target="../media/image1.emf"/><Relationship Id="rId10" Type="http://schemas.openxmlformats.org/officeDocument/2006/relationships/tags" Target="../tags/tag155.xml"/><Relationship Id="rId11" Type="http://schemas.openxmlformats.org/officeDocument/2006/relationships/tags" Target="../tags/tag156.xml"/><Relationship Id="rId12" Type="http://schemas.openxmlformats.org/officeDocument/2006/relationships/tags" Target="../tags/tag157.xml"/><Relationship Id="rId13" Type="http://schemas.openxmlformats.org/officeDocument/2006/relationships/tags" Target="../tags/tag158.xml"/><Relationship Id="rId14" Type="http://schemas.openxmlformats.org/officeDocument/2006/relationships/tags" Target="../tags/tag159.xml"/><Relationship Id="rId15" Type="http://schemas.openxmlformats.org/officeDocument/2006/relationships/tags" Target="../tags/tag160.xml"/><Relationship Id="rId16" Type="http://schemas.openxmlformats.org/officeDocument/2006/relationships/tags" Target="../tags/tag161.xml"/><Relationship Id="rId17" Type="http://schemas.openxmlformats.org/officeDocument/2006/relationships/tags" Target="../tags/tag162.xml"/><Relationship Id="rId18" Type="http://schemas.openxmlformats.org/officeDocument/2006/relationships/tags" Target="../tags/tag163.xml"/><Relationship Id="rId19" Type="http://schemas.openxmlformats.org/officeDocument/2006/relationships/tags" Target="../tags/tag164.xml"/><Relationship Id="rId1" Type="http://schemas.openxmlformats.org/officeDocument/2006/relationships/vmlDrawing" Target="../drawings/vmlDrawing9.vml"/><Relationship Id="rId2" Type="http://schemas.openxmlformats.org/officeDocument/2006/relationships/tags" Target="../tags/tag147.xml"/><Relationship Id="rId3" Type="http://schemas.openxmlformats.org/officeDocument/2006/relationships/tags" Target="../tags/tag148.xml"/><Relationship Id="rId4" Type="http://schemas.openxmlformats.org/officeDocument/2006/relationships/tags" Target="../tags/tag149.xml"/><Relationship Id="rId5" Type="http://schemas.openxmlformats.org/officeDocument/2006/relationships/tags" Target="../tags/tag150.xml"/><Relationship Id="rId6" Type="http://schemas.openxmlformats.org/officeDocument/2006/relationships/tags" Target="../tags/tag151.xml"/><Relationship Id="rId7" Type="http://schemas.openxmlformats.org/officeDocument/2006/relationships/tags" Target="../tags/tag152.xml"/><Relationship Id="rId8" Type="http://schemas.openxmlformats.org/officeDocument/2006/relationships/tags" Target="../tags/tag1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tags" Target="../tags/tag193.xml"/><Relationship Id="rId25" Type="http://schemas.openxmlformats.org/officeDocument/2006/relationships/tags" Target="../tags/tag194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3.xml"/><Relationship Id="rId28" Type="http://schemas.openxmlformats.org/officeDocument/2006/relationships/oleObject" Target="../embeddings/oleObject11.bin"/><Relationship Id="rId29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vmlDrawing" Target="../drawings/vmlDrawing10.vml"/><Relationship Id="rId2" Type="http://schemas.openxmlformats.org/officeDocument/2006/relationships/tags" Target="../tags/tag171.xml"/><Relationship Id="rId3" Type="http://schemas.openxmlformats.org/officeDocument/2006/relationships/tags" Target="../tags/tag172.xml"/><Relationship Id="rId4" Type="http://schemas.openxmlformats.org/officeDocument/2006/relationships/tags" Target="../tags/tag173.xml"/><Relationship Id="rId5" Type="http://schemas.openxmlformats.org/officeDocument/2006/relationships/tags" Target="../tags/tag174.xml"/><Relationship Id="rId6" Type="http://schemas.openxmlformats.org/officeDocument/2006/relationships/tags" Target="../tags/tag175.x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95.xml"/><Relationship Id="rId3" Type="http://schemas.openxmlformats.org/officeDocument/2006/relationships/tags" Target="../tags/tag196.xml"/><Relationship Id="rId4" Type="http://schemas.openxmlformats.org/officeDocument/2006/relationships/tags" Target="../tags/tag197.xml"/><Relationship Id="rId5" Type="http://schemas.openxmlformats.org/officeDocument/2006/relationships/tags" Target="../tags/tag198.xml"/><Relationship Id="rId6" Type="http://schemas.openxmlformats.org/officeDocument/2006/relationships/tags" Target="../tags/tag199.xml"/><Relationship Id="rId7" Type="http://schemas.openxmlformats.org/officeDocument/2006/relationships/tags" Target="../tags/tag200.xml"/><Relationship Id="rId8" Type="http://schemas.openxmlformats.org/officeDocument/2006/relationships/tags" Target="../tags/tag201.xml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4" Type="http://schemas.openxmlformats.org/officeDocument/2006/relationships/tags" Target="../tags/tag204.xml"/><Relationship Id="rId5" Type="http://schemas.openxmlformats.org/officeDocument/2006/relationships/tags" Target="../tags/tag205.xml"/><Relationship Id="rId6" Type="http://schemas.openxmlformats.org/officeDocument/2006/relationships/tags" Target="../tags/tag206.xml"/><Relationship Id="rId7" Type="http://schemas.openxmlformats.org/officeDocument/2006/relationships/tags" Target="../tags/tag207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15.xml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0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20" Type="http://schemas.openxmlformats.org/officeDocument/2006/relationships/tags" Target="../tags/tag226.xml"/><Relationship Id="rId21" Type="http://schemas.openxmlformats.org/officeDocument/2006/relationships/tags" Target="../tags/tag227.xml"/><Relationship Id="rId22" Type="http://schemas.openxmlformats.org/officeDocument/2006/relationships/tags" Target="../tags/tag228.xml"/><Relationship Id="rId23" Type="http://schemas.openxmlformats.org/officeDocument/2006/relationships/tags" Target="../tags/tag229.xml"/><Relationship Id="rId24" Type="http://schemas.openxmlformats.org/officeDocument/2006/relationships/tags" Target="../tags/tag230.xml"/><Relationship Id="rId25" Type="http://schemas.openxmlformats.org/officeDocument/2006/relationships/tags" Target="../tags/tag231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6.xml"/><Relationship Id="rId28" Type="http://schemas.openxmlformats.org/officeDocument/2006/relationships/oleObject" Target="../embeddings/oleObject14.bin"/><Relationship Id="rId29" Type="http://schemas.openxmlformats.org/officeDocument/2006/relationships/image" Target="../media/image1.emf"/><Relationship Id="rId10" Type="http://schemas.openxmlformats.org/officeDocument/2006/relationships/tags" Target="../tags/tag216.xml"/><Relationship Id="rId11" Type="http://schemas.openxmlformats.org/officeDocument/2006/relationships/tags" Target="../tags/tag217.xml"/><Relationship Id="rId12" Type="http://schemas.openxmlformats.org/officeDocument/2006/relationships/tags" Target="../tags/tag218.xml"/><Relationship Id="rId13" Type="http://schemas.openxmlformats.org/officeDocument/2006/relationships/tags" Target="../tags/tag219.xml"/><Relationship Id="rId14" Type="http://schemas.openxmlformats.org/officeDocument/2006/relationships/tags" Target="../tags/tag220.xml"/><Relationship Id="rId15" Type="http://schemas.openxmlformats.org/officeDocument/2006/relationships/tags" Target="../tags/tag221.xml"/><Relationship Id="rId16" Type="http://schemas.openxmlformats.org/officeDocument/2006/relationships/tags" Target="../tags/tag222.xml"/><Relationship Id="rId17" Type="http://schemas.openxmlformats.org/officeDocument/2006/relationships/tags" Target="../tags/tag223.xml"/><Relationship Id="rId18" Type="http://schemas.openxmlformats.org/officeDocument/2006/relationships/tags" Target="../tags/tag224.xml"/><Relationship Id="rId19" Type="http://schemas.openxmlformats.org/officeDocument/2006/relationships/tags" Target="../tags/tag225.xml"/><Relationship Id="rId1" Type="http://schemas.openxmlformats.org/officeDocument/2006/relationships/vmlDrawing" Target="../drawings/vmlDrawing13.vml"/><Relationship Id="rId2" Type="http://schemas.openxmlformats.org/officeDocument/2006/relationships/tags" Target="../tags/tag208.xml"/><Relationship Id="rId3" Type="http://schemas.openxmlformats.org/officeDocument/2006/relationships/tags" Target="../tags/tag209.xml"/><Relationship Id="rId4" Type="http://schemas.openxmlformats.org/officeDocument/2006/relationships/tags" Target="../tags/tag210.xml"/><Relationship Id="rId5" Type="http://schemas.openxmlformats.org/officeDocument/2006/relationships/tags" Target="../tags/tag211.xml"/><Relationship Id="rId6" Type="http://schemas.openxmlformats.org/officeDocument/2006/relationships/tags" Target="../tags/tag212.xml"/><Relationship Id="rId7" Type="http://schemas.openxmlformats.org/officeDocument/2006/relationships/tags" Target="../tags/tag213.xml"/><Relationship Id="rId8" Type="http://schemas.openxmlformats.org/officeDocument/2006/relationships/tags" Target="../tags/tag2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20" Type="http://schemas.openxmlformats.org/officeDocument/2006/relationships/tags" Target="../tags/tag250.xml"/><Relationship Id="rId21" Type="http://schemas.openxmlformats.org/officeDocument/2006/relationships/tags" Target="../tags/tag251.xml"/><Relationship Id="rId22" Type="http://schemas.openxmlformats.org/officeDocument/2006/relationships/tags" Target="../tags/tag252.xml"/><Relationship Id="rId23" Type="http://schemas.openxmlformats.org/officeDocument/2006/relationships/tags" Target="../tags/tag253.xml"/><Relationship Id="rId24" Type="http://schemas.openxmlformats.org/officeDocument/2006/relationships/tags" Target="../tags/tag254.xml"/><Relationship Id="rId25" Type="http://schemas.openxmlformats.org/officeDocument/2006/relationships/tags" Target="../tags/tag255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7.xml"/><Relationship Id="rId28" Type="http://schemas.openxmlformats.org/officeDocument/2006/relationships/oleObject" Target="../embeddings/oleObject15.bin"/><Relationship Id="rId29" Type="http://schemas.openxmlformats.org/officeDocument/2006/relationships/image" Target="../media/image1.emf"/><Relationship Id="rId10" Type="http://schemas.openxmlformats.org/officeDocument/2006/relationships/tags" Target="../tags/tag240.xml"/><Relationship Id="rId11" Type="http://schemas.openxmlformats.org/officeDocument/2006/relationships/tags" Target="../tags/tag241.xml"/><Relationship Id="rId12" Type="http://schemas.openxmlformats.org/officeDocument/2006/relationships/tags" Target="../tags/tag242.xml"/><Relationship Id="rId13" Type="http://schemas.openxmlformats.org/officeDocument/2006/relationships/tags" Target="../tags/tag243.xml"/><Relationship Id="rId14" Type="http://schemas.openxmlformats.org/officeDocument/2006/relationships/tags" Target="../tags/tag244.xml"/><Relationship Id="rId15" Type="http://schemas.openxmlformats.org/officeDocument/2006/relationships/tags" Target="../tags/tag245.xml"/><Relationship Id="rId16" Type="http://schemas.openxmlformats.org/officeDocument/2006/relationships/tags" Target="../tags/tag246.xml"/><Relationship Id="rId17" Type="http://schemas.openxmlformats.org/officeDocument/2006/relationships/tags" Target="../tags/tag247.xml"/><Relationship Id="rId18" Type="http://schemas.openxmlformats.org/officeDocument/2006/relationships/tags" Target="../tags/tag248.xml"/><Relationship Id="rId19" Type="http://schemas.openxmlformats.org/officeDocument/2006/relationships/tags" Target="../tags/tag249.xml"/><Relationship Id="rId1" Type="http://schemas.openxmlformats.org/officeDocument/2006/relationships/vmlDrawing" Target="../drawings/vmlDrawing14.vml"/><Relationship Id="rId2" Type="http://schemas.openxmlformats.org/officeDocument/2006/relationships/tags" Target="../tags/tag232.xml"/><Relationship Id="rId3" Type="http://schemas.openxmlformats.org/officeDocument/2006/relationships/tags" Target="../tags/tag233.xml"/><Relationship Id="rId4" Type="http://schemas.openxmlformats.org/officeDocument/2006/relationships/tags" Target="../tags/tag234.xml"/><Relationship Id="rId5" Type="http://schemas.openxmlformats.org/officeDocument/2006/relationships/tags" Target="../tags/tag235.xml"/><Relationship Id="rId6" Type="http://schemas.openxmlformats.org/officeDocument/2006/relationships/tags" Target="../tags/tag236.xml"/><Relationship Id="rId7" Type="http://schemas.openxmlformats.org/officeDocument/2006/relationships/tags" Target="../tags/tag237.xml"/><Relationship Id="rId8" Type="http://schemas.openxmlformats.org/officeDocument/2006/relationships/tags" Target="../tags/tag23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20" Type="http://schemas.openxmlformats.org/officeDocument/2006/relationships/tags" Target="../tags/tag274.xml"/><Relationship Id="rId21" Type="http://schemas.openxmlformats.org/officeDocument/2006/relationships/tags" Target="../tags/tag275.xml"/><Relationship Id="rId22" Type="http://schemas.openxmlformats.org/officeDocument/2006/relationships/tags" Target="../tags/tag276.xml"/><Relationship Id="rId23" Type="http://schemas.openxmlformats.org/officeDocument/2006/relationships/tags" Target="../tags/tag277.xml"/><Relationship Id="rId24" Type="http://schemas.openxmlformats.org/officeDocument/2006/relationships/tags" Target="../tags/tag278.xml"/><Relationship Id="rId25" Type="http://schemas.openxmlformats.org/officeDocument/2006/relationships/tags" Target="../tags/tag279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8.xml"/><Relationship Id="rId28" Type="http://schemas.openxmlformats.org/officeDocument/2006/relationships/oleObject" Target="../embeddings/oleObject16.bin"/><Relationship Id="rId29" Type="http://schemas.openxmlformats.org/officeDocument/2006/relationships/image" Target="../media/image1.emf"/><Relationship Id="rId10" Type="http://schemas.openxmlformats.org/officeDocument/2006/relationships/tags" Target="../tags/tag264.xml"/><Relationship Id="rId11" Type="http://schemas.openxmlformats.org/officeDocument/2006/relationships/tags" Target="../tags/tag265.xml"/><Relationship Id="rId12" Type="http://schemas.openxmlformats.org/officeDocument/2006/relationships/tags" Target="../tags/tag266.xml"/><Relationship Id="rId13" Type="http://schemas.openxmlformats.org/officeDocument/2006/relationships/tags" Target="../tags/tag267.xml"/><Relationship Id="rId14" Type="http://schemas.openxmlformats.org/officeDocument/2006/relationships/tags" Target="../tags/tag268.xml"/><Relationship Id="rId15" Type="http://schemas.openxmlformats.org/officeDocument/2006/relationships/tags" Target="../tags/tag269.xml"/><Relationship Id="rId16" Type="http://schemas.openxmlformats.org/officeDocument/2006/relationships/tags" Target="../tags/tag270.xml"/><Relationship Id="rId17" Type="http://schemas.openxmlformats.org/officeDocument/2006/relationships/tags" Target="../tags/tag271.xml"/><Relationship Id="rId18" Type="http://schemas.openxmlformats.org/officeDocument/2006/relationships/tags" Target="../tags/tag272.xml"/><Relationship Id="rId19" Type="http://schemas.openxmlformats.org/officeDocument/2006/relationships/tags" Target="../tags/tag273.xml"/><Relationship Id="rId1" Type="http://schemas.openxmlformats.org/officeDocument/2006/relationships/vmlDrawing" Target="../drawings/vmlDrawing15.vml"/><Relationship Id="rId2" Type="http://schemas.openxmlformats.org/officeDocument/2006/relationships/tags" Target="../tags/tag256.xml"/><Relationship Id="rId3" Type="http://schemas.openxmlformats.org/officeDocument/2006/relationships/tags" Target="../tags/tag257.xml"/><Relationship Id="rId4" Type="http://schemas.openxmlformats.org/officeDocument/2006/relationships/tags" Target="../tags/tag258.xml"/><Relationship Id="rId5" Type="http://schemas.openxmlformats.org/officeDocument/2006/relationships/tags" Target="../tags/tag259.xml"/><Relationship Id="rId6" Type="http://schemas.openxmlformats.org/officeDocument/2006/relationships/tags" Target="../tags/tag260.xml"/><Relationship Id="rId7" Type="http://schemas.openxmlformats.org/officeDocument/2006/relationships/tags" Target="../tags/tag261.xml"/><Relationship Id="rId8" Type="http://schemas.openxmlformats.org/officeDocument/2006/relationships/tags" Target="../tags/tag26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20" Type="http://schemas.openxmlformats.org/officeDocument/2006/relationships/tags" Target="../tags/tag298.xml"/><Relationship Id="rId21" Type="http://schemas.openxmlformats.org/officeDocument/2006/relationships/tags" Target="../tags/tag299.xml"/><Relationship Id="rId22" Type="http://schemas.openxmlformats.org/officeDocument/2006/relationships/tags" Target="../tags/tag300.xml"/><Relationship Id="rId23" Type="http://schemas.openxmlformats.org/officeDocument/2006/relationships/tags" Target="../tags/tag301.xml"/><Relationship Id="rId24" Type="http://schemas.openxmlformats.org/officeDocument/2006/relationships/tags" Target="../tags/tag302.xml"/><Relationship Id="rId25" Type="http://schemas.openxmlformats.org/officeDocument/2006/relationships/tags" Target="../tags/tag303.xml"/><Relationship Id="rId26" Type="http://schemas.openxmlformats.org/officeDocument/2006/relationships/slideLayout" Target="../slideLayouts/slideLayout7.xml"/><Relationship Id="rId27" Type="http://schemas.openxmlformats.org/officeDocument/2006/relationships/notesSlide" Target="../notesSlides/notesSlide19.xml"/><Relationship Id="rId28" Type="http://schemas.openxmlformats.org/officeDocument/2006/relationships/oleObject" Target="../embeddings/oleObject17.bin"/><Relationship Id="rId29" Type="http://schemas.openxmlformats.org/officeDocument/2006/relationships/image" Target="../media/image1.emf"/><Relationship Id="rId10" Type="http://schemas.openxmlformats.org/officeDocument/2006/relationships/tags" Target="../tags/tag288.xml"/><Relationship Id="rId11" Type="http://schemas.openxmlformats.org/officeDocument/2006/relationships/tags" Target="../tags/tag289.xml"/><Relationship Id="rId12" Type="http://schemas.openxmlformats.org/officeDocument/2006/relationships/tags" Target="../tags/tag290.xml"/><Relationship Id="rId13" Type="http://schemas.openxmlformats.org/officeDocument/2006/relationships/tags" Target="../tags/tag291.xml"/><Relationship Id="rId14" Type="http://schemas.openxmlformats.org/officeDocument/2006/relationships/tags" Target="../tags/tag292.xml"/><Relationship Id="rId15" Type="http://schemas.openxmlformats.org/officeDocument/2006/relationships/tags" Target="../tags/tag293.xml"/><Relationship Id="rId16" Type="http://schemas.openxmlformats.org/officeDocument/2006/relationships/tags" Target="../tags/tag294.xml"/><Relationship Id="rId17" Type="http://schemas.openxmlformats.org/officeDocument/2006/relationships/tags" Target="../tags/tag295.xml"/><Relationship Id="rId18" Type="http://schemas.openxmlformats.org/officeDocument/2006/relationships/tags" Target="../tags/tag296.xml"/><Relationship Id="rId19" Type="http://schemas.openxmlformats.org/officeDocument/2006/relationships/tags" Target="../tags/tag297.xml"/><Relationship Id="rId1" Type="http://schemas.openxmlformats.org/officeDocument/2006/relationships/vmlDrawing" Target="../drawings/vmlDrawing16.vml"/><Relationship Id="rId2" Type="http://schemas.openxmlformats.org/officeDocument/2006/relationships/tags" Target="../tags/tag280.xml"/><Relationship Id="rId3" Type="http://schemas.openxmlformats.org/officeDocument/2006/relationships/tags" Target="../tags/tag281.xml"/><Relationship Id="rId4" Type="http://schemas.openxmlformats.org/officeDocument/2006/relationships/tags" Target="../tags/tag282.xml"/><Relationship Id="rId5" Type="http://schemas.openxmlformats.org/officeDocument/2006/relationships/tags" Target="../tags/tag283.xml"/><Relationship Id="rId6" Type="http://schemas.openxmlformats.org/officeDocument/2006/relationships/tags" Target="../tags/tag284.xml"/><Relationship Id="rId7" Type="http://schemas.openxmlformats.org/officeDocument/2006/relationships/tags" Target="../tags/tag285.xml"/><Relationship Id="rId8" Type="http://schemas.openxmlformats.org/officeDocument/2006/relationships/tags" Target="../tags/tag2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7.vml"/><Relationship Id="rId2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jpg"/><Relationship Id="rId13" Type="http://schemas.openxmlformats.org/officeDocument/2006/relationships/customXml" Target="../ink/ink2.xml"/><Relationship Id="rId14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tags" Target="../tags/tag305.xml"/><Relationship Id="rId3" Type="http://schemas.openxmlformats.org/officeDocument/2006/relationships/tags" Target="../tags/tag306.xml"/><Relationship Id="rId4" Type="http://schemas.openxmlformats.org/officeDocument/2006/relationships/tags" Target="../tags/tag307.xml"/><Relationship Id="rId5" Type="http://schemas.openxmlformats.org/officeDocument/2006/relationships/tags" Target="../tags/tag308.xml"/><Relationship Id="rId6" Type="http://schemas.openxmlformats.org/officeDocument/2006/relationships/tags" Target="../tags/tag309.xml"/><Relationship Id="rId7" Type="http://schemas.openxmlformats.org/officeDocument/2006/relationships/tags" Target="../tags/tag310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2.xml"/><Relationship Id="rId10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20" Type="http://schemas.openxmlformats.org/officeDocument/2006/relationships/tags" Target="../tags/tag27.xml"/><Relationship Id="rId21" Type="http://schemas.openxmlformats.org/officeDocument/2006/relationships/tags" Target="../tags/tag28.xml"/><Relationship Id="rId22" Type="http://schemas.openxmlformats.org/officeDocument/2006/relationships/tags" Target="../tags/tag29.xml"/><Relationship Id="rId23" Type="http://schemas.openxmlformats.org/officeDocument/2006/relationships/slideLayout" Target="../slideLayouts/slideLayout7.xml"/><Relationship Id="rId24" Type="http://schemas.openxmlformats.org/officeDocument/2006/relationships/notesSlide" Target="../notesSlides/notesSlide4.xml"/><Relationship Id="rId25" Type="http://schemas.openxmlformats.org/officeDocument/2006/relationships/oleObject" Target="../embeddings/oleObject3.bin"/><Relationship Id="rId26" Type="http://schemas.openxmlformats.org/officeDocument/2006/relationships/image" Target="../media/image1.emf"/><Relationship Id="rId27" Type="http://schemas.openxmlformats.org/officeDocument/2006/relationships/oleObject" Target="../embeddings/oleObject4.bin"/><Relationship Id="rId28" Type="http://schemas.openxmlformats.org/officeDocument/2006/relationships/image" Target="../media/image5.emf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tags" Target="../tags/tag22.xml"/><Relationship Id="rId16" Type="http://schemas.openxmlformats.org/officeDocument/2006/relationships/tags" Target="../tags/tag23.xml"/><Relationship Id="rId17" Type="http://schemas.openxmlformats.org/officeDocument/2006/relationships/tags" Target="../tags/tag24.xml"/><Relationship Id="rId18" Type="http://schemas.openxmlformats.org/officeDocument/2006/relationships/tags" Target="../tags/tag25.xml"/><Relationship Id="rId19" Type="http://schemas.openxmlformats.org/officeDocument/2006/relationships/tags" Target="../tags/tag26.xml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5.xml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tags" Target="../tags/tag37.xml"/><Relationship Id="rId10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tags" Target="../tags/tag56.xml"/><Relationship Id="rId21" Type="http://schemas.openxmlformats.org/officeDocument/2006/relationships/tags" Target="../tags/tag57.xml"/><Relationship Id="rId22" Type="http://schemas.openxmlformats.org/officeDocument/2006/relationships/tags" Target="../tags/tag58.xml"/><Relationship Id="rId23" Type="http://schemas.openxmlformats.org/officeDocument/2006/relationships/tags" Target="../tags/tag59.xml"/><Relationship Id="rId24" Type="http://schemas.openxmlformats.org/officeDocument/2006/relationships/tags" Target="../tags/tag60.xml"/><Relationship Id="rId25" Type="http://schemas.openxmlformats.org/officeDocument/2006/relationships/tags" Target="../tags/tag61.xml"/><Relationship Id="rId26" Type="http://schemas.openxmlformats.org/officeDocument/2006/relationships/tags" Target="../tags/tag62.xml"/><Relationship Id="rId27" Type="http://schemas.openxmlformats.org/officeDocument/2006/relationships/tags" Target="../tags/tag63.xml"/><Relationship Id="rId28" Type="http://schemas.openxmlformats.org/officeDocument/2006/relationships/tags" Target="../tags/tag64.xml"/><Relationship Id="rId29" Type="http://schemas.openxmlformats.org/officeDocument/2006/relationships/tags" Target="../tags/tag65.xml"/><Relationship Id="rId1" Type="http://schemas.openxmlformats.org/officeDocument/2006/relationships/vmlDrawing" Target="../drawings/vmlDrawing5.v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30" Type="http://schemas.openxmlformats.org/officeDocument/2006/relationships/tags" Target="../tags/tag66.xml"/><Relationship Id="rId31" Type="http://schemas.openxmlformats.org/officeDocument/2006/relationships/tags" Target="../tags/tag67.xml"/><Relationship Id="rId32" Type="http://schemas.openxmlformats.org/officeDocument/2006/relationships/slideLayout" Target="../slideLayouts/slideLayout7.xml"/><Relationship Id="rId9" Type="http://schemas.openxmlformats.org/officeDocument/2006/relationships/tags" Target="../tags/tag45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33" Type="http://schemas.openxmlformats.org/officeDocument/2006/relationships/notesSlide" Target="../notesSlides/notesSlide7.xml"/><Relationship Id="rId34" Type="http://schemas.openxmlformats.org/officeDocument/2006/relationships/oleObject" Target="../embeddings/oleObject6.bin"/><Relationship Id="rId35" Type="http://schemas.openxmlformats.org/officeDocument/2006/relationships/image" Target="../media/image1.emf"/><Relationship Id="rId36" Type="http://schemas.openxmlformats.org/officeDocument/2006/relationships/image" Target="../media/image6.png"/><Relationship Id="rId10" Type="http://schemas.openxmlformats.org/officeDocument/2006/relationships/tags" Target="../tags/tag46.xml"/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tags" Target="../tags/tag55.xml"/><Relationship Id="rId37" Type="http://schemas.openxmlformats.org/officeDocument/2006/relationships/image" Target="../media/image7.png"/><Relationship Id="rId38" Type="http://schemas.openxmlformats.org/officeDocument/2006/relationships/image" Target="../media/image8.png"/><Relationship Id="rId39" Type="http://schemas.openxmlformats.org/officeDocument/2006/relationships/image" Target="../media/image9.png"/><Relationship Id="rId40" Type="http://schemas.openxmlformats.org/officeDocument/2006/relationships/image" Target="../media/image10.png"/><Relationship Id="rId4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tags" Target="../tags/tag86.xml"/><Relationship Id="rId21" Type="http://schemas.openxmlformats.org/officeDocument/2006/relationships/tags" Target="../tags/tag87.xml"/><Relationship Id="rId22" Type="http://schemas.openxmlformats.org/officeDocument/2006/relationships/tags" Target="../tags/tag88.xml"/><Relationship Id="rId23" Type="http://schemas.openxmlformats.org/officeDocument/2006/relationships/tags" Target="../tags/tag89.xml"/><Relationship Id="rId24" Type="http://schemas.openxmlformats.org/officeDocument/2006/relationships/tags" Target="../tags/tag90.xml"/><Relationship Id="rId25" Type="http://schemas.openxmlformats.org/officeDocument/2006/relationships/tags" Target="../tags/tag91.xml"/><Relationship Id="rId26" Type="http://schemas.openxmlformats.org/officeDocument/2006/relationships/tags" Target="../tags/tag92.xml"/><Relationship Id="rId27" Type="http://schemas.openxmlformats.org/officeDocument/2006/relationships/tags" Target="../tags/tag93.xml"/><Relationship Id="rId28" Type="http://schemas.openxmlformats.org/officeDocument/2006/relationships/tags" Target="../tags/tag94.xml"/><Relationship Id="rId29" Type="http://schemas.openxmlformats.org/officeDocument/2006/relationships/tags" Target="../tags/tag95.xml"/><Relationship Id="rId1" Type="http://schemas.openxmlformats.org/officeDocument/2006/relationships/vmlDrawing" Target="../drawings/vmlDrawing6.vml"/><Relationship Id="rId2" Type="http://schemas.openxmlformats.org/officeDocument/2006/relationships/tags" Target="../tags/tag68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30" Type="http://schemas.openxmlformats.org/officeDocument/2006/relationships/tags" Target="../tags/tag96.xml"/><Relationship Id="rId31" Type="http://schemas.openxmlformats.org/officeDocument/2006/relationships/tags" Target="../tags/tag97.xml"/><Relationship Id="rId32" Type="http://schemas.openxmlformats.org/officeDocument/2006/relationships/tags" Target="../tags/tag98.xml"/><Relationship Id="rId9" Type="http://schemas.openxmlformats.org/officeDocument/2006/relationships/tags" Target="../tags/tag75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33" Type="http://schemas.openxmlformats.org/officeDocument/2006/relationships/slideLayout" Target="../slideLayouts/slideLayout7.xml"/><Relationship Id="rId34" Type="http://schemas.openxmlformats.org/officeDocument/2006/relationships/notesSlide" Target="../notesSlides/notesSlide9.xml"/><Relationship Id="rId35" Type="http://schemas.openxmlformats.org/officeDocument/2006/relationships/oleObject" Target="../embeddings/oleObject7.bin"/><Relationship Id="rId36" Type="http://schemas.openxmlformats.org/officeDocument/2006/relationships/image" Target="../media/image1.emf"/><Relationship Id="rId10" Type="http://schemas.openxmlformats.org/officeDocument/2006/relationships/tags" Target="../tags/tag76.xml"/><Relationship Id="rId11" Type="http://schemas.openxmlformats.org/officeDocument/2006/relationships/tags" Target="../tags/tag77.xml"/><Relationship Id="rId12" Type="http://schemas.openxmlformats.org/officeDocument/2006/relationships/tags" Target="../tags/tag78.xml"/><Relationship Id="rId13" Type="http://schemas.openxmlformats.org/officeDocument/2006/relationships/tags" Target="../tags/tag79.xml"/><Relationship Id="rId14" Type="http://schemas.openxmlformats.org/officeDocument/2006/relationships/tags" Target="../tags/tag80.xml"/><Relationship Id="rId15" Type="http://schemas.openxmlformats.org/officeDocument/2006/relationships/tags" Target="../tags/tag81.xml"/><Relationship Id="rId16" Type="http://schemas.openxmlformats.org/officeDocument/2006/relationships/tags" Target="../tags/tag82.xml"/><Relationship Id="rId17" Type="http://schemas.openxmlformats.org/officeDocument/2006/relationships/tags" Target="../tags/tag83.xml"/><Relationship Id="rId18" Type="http://schemas.openxmlformats.org/officeDocument/2006/relationships/tags" Target="../tags/tag84.xml"/><Relationship Id="rId19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81472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2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4" y="3076431"/>
            <a:ext cx="7058164" cy="2352721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Open Source Technology Modeling - </a:t>
            </a:r>
            <a:r>
              <a:rPr lang="en-US" dirty="0" err="1" smtClean="0"/>
              <a:t>OpenOffice</a:t>
            </a:r>
            <a:r>
              <a:rPr lang="en-US" dirty="0" smtClean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17.04.2014, </a:t>
            </a:r>
            <a:r>
              <a:rPr lang="en-US" dirty="0" err="1" smtClean="0"/>
              <a:t>Vallendar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>
          <a:xfrm>
            <a:off x="467785" y="2336800"/>
            <a:ext cx="8970433" cy="276144"/>
          </a:xfrm>
        </p:spPr>
        <p:txBody>
          <a:bodyPr/>
          <a:lstStyle/>
          <a:p>
            <a:r>
              <a:rPr lang="en-US" dirty="0" smtClean="0"/>
              <a:t>Discussion document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Freihand 75"/>
              <p14:cNvContentPartPr/>
              <p14:nvPr>
                <p:custDataLst>
                  <p:tags r:id="rId7"/>
                </p:custDataLst>
              </p14:nvPr>
            </p14:nvContentPartPr>
            <p14:xfrm>
              <a:off x="10976188" y="3319985"/>
              <a:ext cx="360" cy="360"/>
            </p14:xfrm>
          </p:contentPart>
        </mc:Choice>
        <mc:Fallback xmlns="">
          <p:pic>
            <p:nvPicPr>
              <p:cNvPr id="76" name="Freihand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74028" y="3317825"/>
                <a:ext cx="4680" cy="4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platzhalter 7"/>
          <p:cNvSpPr txBox="1">
            <a:spLocks/>
          </p:cNvSpPr>
          <p:nvPr/>
        </p:nvSpPr>
        <p:spPr>
          <a:xfrm>
            <a:off x="481012" y="1061268"/>
            <a:ext cx="6918007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187517" indent="-187517" algn="r" defTabSz="914353" rtl="0" eaLnBrk="1" latinLnBrk="0" hangingPunct="1">
              <a:spcBef>
                <a:spcPts val="0"/>
              </a:spcBef>
              <a:buClr>
                <a:srgbClr val="0049A4"/>
              </a:buClr>
              <a:buSzPct val="110000"/>
              <a:buFont typeface="Arial Narrow"/>
              <a:buNone/>
              <a:defRPr sz="1600" kern="1200" baseline="0">
                <a:solidFill>
                  <a:srgbClr val="7F7F7F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/>
              <a:buNone/>
              <a:tabLst/>
              <a:defRPr sz="160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spcBef>
                <a:spcPts val="0"/>
              </a:spcBef>
              <a:buClrTx/>
              <a:buSzPct val="80000"/>
              <a:buFont typeface="Arial"/>
              <a:buNone/>
              <a:defRPr sz="160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ts val="1900"/>
              </a:lnSpc>
              <a:spcBef>
                <a:spcPts val="0"/>
              </a:spcBef>
              <a:buClrTx/>
              <a:buSzPct val="80000"/>
              <a:buFont typeface="Arial"/>
              <a:buNone/>
              <a:defRPr sz="160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spcBef>
                <a:spcPts val="0"/>
              </a:spcBef>
              <a:buClrTx/>
              <a:buSzPct val="80000"/>
              <a:buFont typeface="Arial"/>
              <a:buNone/>
              <a:defRPr sz="160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Constantin Brenner, Robin </a:t>
            </a:r>
            <a:r>
              <a:rPr lang="en-US" dirty="0" err="1" smtClean="0"/>
              <a:t>Klemm</a:t>
            </a:r>
            <a:r>
              <a:rPr lang="en-US" dirty="0"/>
              <a:t>, Frank </a:t>
            </a:r>
            <a:r>
              <a:rPr lang="en-US" dirty="0" err="1" smtClean="0"/>
              <a:t>Kubasch</a:t>
            </a:r>
            <a:r>
              <a:rPr lang="en-US" dirty="0" smtClean="0"/>
              <a:t>, Matthias Martensen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13384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1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People and Organizations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/>
              <a:t>Sun Microsystems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/>
              <a:t>Oracle </a:t>
            </a:r>
            <a:r>
              <a:rPr lang="en-US" sz="1200" dirty="0" smtClean="0"/>
              <a:t>Corporation</a:t>
            </a:r>
            <a:endParaRPr lang="en-US" sz="1200" dirty="0"/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/>
              <a:t>Open Source (Every </a:t>
            </a:r>
            <a:r>
              <a:rPr lang="en-US" sz="1200" dirty="0" smtClean="0"/>
              <a:t>User)</a:t>
            </a:r>
          </a:p>
        </p:txBody>
      </p:sp>
      <p:sp>
        <p:nvSpPr>
          <p:cNvPr id="69" name="Rechteck 68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Open Source (Every User) improves/develops applications</a:t>
            </a:r>
          </a:p>
          <a:p>
            <a:pPr marL="187517" indent="-187517" defTabSz="914353"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Organization and Open Source </a:t>
            </a:r>
            <a:r>
              <a:rPr lang="en-US" sz="1200" dirty="0">
                <a:latin typeface="Arial Narrow" pitchFamily="34" charset="0"/>
              </a:rPr>
              <a:t>provide IDEs (</a:t>
            </a:r>
            <a:r>
              <a:rPr lang="en-US" sz="1200" dirty="0" smtClean="0">
                <a:latin typeface="Arial Narrow" pitchFamily="34" charset="0"/>
              </a:rPr>
              <a:t>Integrated Development </a:t>
            </a:r>
            <a:r>
              <a:rPr lang="en-US" sz="1200" dirty="0">
                <a:latin typeface="Arial Narrow" pitchFamily="34" charset="0"/>
              </a:rPr>
              <a:t>Environment</a:t>
            </a:r>
            <a:r>
              <a:rPr lang="en-US" sz="1200" dirty="0" smtClean="0">
                <a:latin typeface="Arial Narrow" pitchFamily="34" charset="0"/>
              </a:rPr>
              <a:t>)/Technologies/Developer Tools</a:t>
            </a:r>
          </a:p>
          <a:p>
            <a:pPr marL="187517" indent="-187517" defTabSz="914353"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Open Source pursue </a:t>
            </a: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projects</a:t>
            </a:r>
          </a:p>
        </p:txBody>
      </p:sp>
      <p:sp>
        <p:nvSpPr>
          <p:cNvPr id="71" name="Rechteck 70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Open Source improves 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improves </a:t>
            </a:r>
            <a:r>
              <a:rPr lang="en-US" sz="1200" dirty="0" smtClean="0">
                <a:latin typeface="Arial Narrow" pitchFamily="34" charset="0"/>
              </a:rPr>
              <a:t>Base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improves </a:t>
            </a:r>
            <a:r>
              <a:rPr lang="en-US" sz="1200" dirty="0" err="1" smtClean="0">
                <a:latin typeface="Arial Narrow" pitchFamily="34" charset="0"/>
              </a:rPr>
              <a:t>Calc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improves </a:t>
            </a:r>
            <a:r>
              <a:rPr lang="en-US" sz="1200" dirty="0" smtClean="0">
                <a:latin typeface="Arial Narrow" pitchFamily="34" charset="0"/>
              </a:rPr>
              <a:t>Impress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improves </a:t>
            </a:r>
            <a:r>
              <a:rPr lang="en-US" sz="1200" dirty="0" smtClean="0">
                <a:latin typeface="Arial Narrow" pitchFamily="34" charset="0"/>
              </a:rPr>
              <a:t>Draw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improves </a:t>
            </a:r>
            <a:r>
              <a:rPr lang="en-US" sz="1200" dirty="0" smtClean="0">
                <a:latin typeface="Arial Narrow" pitchFamily="34" charset="0"/>
              </a:rPr>
              <a:t>Math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Sun Microsystem provides UNO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Sun Microsystem provides </a:t>
            </a:r>
            <a:r>
              <a:rPr lang="en-US" sz="1200" dirty="0" smtClean="0">
                <a:latin typeface="Arial Narrow" pitchFamily="34" charset="0"/>
              </a:rPr>
              <a:t>API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Sun Microsystem provides </a:t>
            </a:r>
            <a:r>
              <a:rPr lang="en-US" sz="1200" dirty="0" smtClean="0">
                <a:latin typeface="Arial Narrow" pitchFamily="34" charset="0"/>
              </a:rPr>
              <a:t>SDK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Open Source pursues Product Development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Open Source pursues Product Extension Development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pursues </a:t>
            </a:r>
            <a:r>
              <a:rPr lang="en-US" sz="1200" dirty="0" smtClean="0">
                <a:latin typeface="Arial Narrow" pitchFamily="34" charset="0"/>
              </a:rPr>
              <a:t>Language Support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pursues </a:t>
            </a:r>
            <a:r>
              <a:rPr lang="en-US" sz="1200" dirty="0" smtClean="0">
                <a:latin typeface="Arial Narrow" pitchFamily="34" charset="0"/>
              </a:rPr>
              <a:t>Helping Users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Open Source pursues </a:t>
            </a:r>
            <a:r>
              <a:rPr lang="en-US" sz="1200" dirty="0" smtClean="0">
                <a:latin typeface="Arial Narrow" pitchFamily="34" charset="0"/>
              </a:rPr>
              <a:t>Distribution and Promotion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73" name="Rechteck 72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 smtClean="0">
                <a:latin typeface="Arial Narrow" pitchFamily="34" charset="0"/>
              </a:rPr>
              <a:t>The people and organizations entity consists of all individuals and institutions involved in developing and improving the </a:t>
            </a: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software.</a:t>
            </a:r>
            <a:endParaRPr lang="en-US" sz="12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04274" y="6375678"/>
            <a:ext cx="4850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</a:t>
            </a:r>
            <a:r>
              <a:rPr lang="de-DE" sz="800" dirty="0"/>
              <a:t>http://</a:t>
            </a:r>
            <a:r>
              <a:rPr lang="de-DE" sz="800" dirty="0" smtClean="0"/>
              <a:t>en.wikipedia.org/wiki/OpenOffice.org</a:t>
            </a:r>
            <a:endParaRPr lang="de-DE" sz="800" dirty="0"/>
          </a:p>
        </p:txBody>
      </p:sp>
      <p:sp>
        <p:nvSpPr>
          <p:cNvPr id="93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77583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5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Calc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Math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Draw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Base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Applications can use different 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Applications are written in different Programming/Scripting Languages and Component Communication Protocols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Applications can be used on different Operating Systems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can use .doc 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Writer can use </a:t>
            </a:r>
            <a:r>
              <a:rPr lang="en-US" sz="1200" dirty="0" smtClean="0">
                <a:latin typeface="Arial Narrow" pitchFamily="34" charset="0"/>
              </a:rPr>
              <a:t>.xml </a:t>
            </a:r>
            <a:r>
              <a:rPr lang="en-US" sz="1200" dirty="0">
                <a:latin typeface="Arial Narrow" pitchFamily="34" charset="0"/>
              </a:rPr>
              <a:t>File </a:t>
            </a:r>
            <a:r>
              <a:rPr lang="en-US" sz="1200" dirty="0" smtClean="0">
                <a:latin typeface="Arial Narrow" pitchFamily="34" charset="0"/>
              </a:rPr>
              <a:t>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Calc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can use .</a:t>
            </a:r>
            <a:r>
              <a:rPr lang="en-US" sz="1200" dirty="0" err="1" smtClean="0">
                <a:latin typeface="Arial Narrow" pitchFamily="34" charset="0"/>
              </a:rPr>
              <a:t>xlw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Calc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</a:t>
            </a:r>
            <a:r>
              <a:rPr lang="en-US" sz="1200" dirty="0" err="1" smtClean="0">
                <a:latin typeface="Arial Narrow" pitchFamily="34" charset="0"/>
              </a:rPr>
              <a:t>sdc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File </a:t>
            </a:r>
            <a:r>
              <a:rPr lang="en-US" sz="1200" dirty="0" smtClean="0">
                <a:latin typeface="Arial Narrow" pitchFamily="34" charset="0"/>
              </a:rPr>
              <a:t>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</a:t>
            </a:r>
            <a:r>
              <a:rPr lang="en-US" sz="1200" dirty="0" err="1" smtClean="0">
                <a:latin typeface="Arial Narrow" pitchFamily="34" charset="0"/>
              </a:rPr>
              <a:t>ppt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</a:t>
            </a:r>
            <a:r>
              <a:rPr lang="en-US" sz="1200" dirty="0" err="1" smtClean="0">
                <a:latin typeface="Arial Narrow" pitchFamily="34" charset="0"/>
              </a:rPr>
              <a:t>sda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Math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.txt </a:t>
            </a:r>
            <a:r>
              <a:rPr lang="en-US" sz="1200" dirty="0">
                <a:latin typeface="Arial Narrow" pitchFamily="34" charset="0"/>
              </a:rPr>
              <a:t>File </a:t>
            </a:r>
            <a:r>
              <a:rPr lang="en-US" sz="1200" dirty="0" smtClean="0">
                <a:latin typeface="Arial Narrow" pitchFamily="34" charset="0"/>
              </a:rPr>
              <a:t>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Math </a:t>
            </a:r>
            <a:r>
              <a:rPr lang="en-US" sz="1200" dirty="0">
                <a:latin typeface="Arial Narrow" pitchFamily="34" charset="0"/>
              </a:rPr>
              <a:t>can use .</a:t>
            </a:r>
            <a:r>
              <a:rPr lang="en-US" sz="1200" dirty="0" err="1" smtClean="0">
                <a:latin typeface="Arial Narrow" pitchFamily="34" charset="0"/>
              </a:rPr>
              <a:t>xls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File </a:t>
            </a:r>
            <a:r>
              <a:rPr lang="en-US" sz="1200" dirty="0" smtClean="0">
                <a:latin typeface="Arial Narrow" pitchFamily="34" charset="0"/>
              </a:rPr>
              <a:t>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Draw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.JPEG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Draw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.BMP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Base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.rtf </a:t>
            </a:r>
            <a:r>
              <a:rPr lang="en-US" sz="1200" dirty="0">
                <a:latin typeface="Arial Narrow" pitchFamily="34" charset="0"/>
              </a:rPr>
              <a:t>File Formats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Base </a:t>
            </a:r>
            <a:r>
              <a:rPr lang="en-US" sz="1200" dirty="0">
                <a:latin typeface="Arial Narrow" pitchFamily="34" charset="0"/>
              </a:rPr>
              <a:t>can use </a:t>
            </a:r>
            <a:r>
              <a:rPr lang="en-US" sz="1200" dirty="0" smtClean="0">
                <a:latin typeface="Arial Narrow" pitchFamily="34" charset="0"/>
              </a:rPr>
              <a:t>.dbf </a:t>
            </a:r>
            <a:r>
              <a:rPr lang="en-US" sz="1200" dirty="0">
                <a:latin typeface="Arial Narrow" pitchFamily="34" charset="0"/>
              </a:rPr>
              <a:t>File </a:t>
            </a:r>
            <a:r>
              <a:rPr lang="en-US" sz="1200" dirty="0" smtClean="0">
                <a:latin typeface="Arial Narrow" pitchFamily="34" charset="0"/>
              </a:rPr>
              <a:t>Formats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can be written in C++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Calc</a:t>
            </a:r>
            <a:r>
              <a:rPr lang="en-US" sz="1200" dirty="0" smtClean="0">
                <a:latin typeface="Arial Narrow" pitchFamily="34" charset="0"/>
              </a:rPr>
              <a:t> can be adjusted/improved in JavaScript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 can be written/improved in Python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applications </a:t>
            </a:r>
            <a:r>
              <a:rPr lang="en-US" sz="1200" dirty="0"/>
              <a:t>provide a comprehensive set of solutions for all office related </a:t>
            </a:r>
            <a:r>
              <a:rPr lang="en-US" sz="1200" dirty="0" smtClean="0"/>
              <a:t>functionality.</a:t>
            </a:r>
            <a:endParaRPr lang="en-US" sz="12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850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</a:t>
            </a:r>
            <a:r>
              <a:rPr lang="de-DE" sz="800" dirty="0"/>
              <a:t>http://</a:t>
            </a:r>
            <a:r>
              <a:rPr lang="de-DE" sz="800" dirty="0" smtClean="0"/>
              <a:t>en.wikipedia.org/wiki/OpenOffice.org</a:t>
            </a:r>
            <a:endParaRPr lang="de-DE" sz="800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7465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8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IDEs (Integrated </a:t>
            </a:r>
            <a:r>
              <a:rPr lang="en-US" dirty="0" smtClean="0"/>
              <a:t>Development </a:t>
            </a:r>
            <a:r>
              <a:rPr lang="en-US" dirty="0"/>
              <a:t>Environment</a:t>
            </a:r>
            <a:r>
              <a:rPr lang="en-US" dirty="0" smtClean="0"/>
              <a:t>)/Technologies</a:t>
            </a:r>
            <a:br>
              <a:rPr lang="en-US" dirty="0" smtClean="0"/>
            </a:br>
            <a:r>
              <a:rPr lang="en-US" dirty="0" smtClean="0"/>
              <a:t>/Developer </a:t>
            </a:r>
            <a:r>
              <a:rPr lang="en-US" dirty="0"/>
              <a:t>Tools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/>
              <a:t>Universal Network Objects (UNO)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err="1"/>
              <a:t>OpenOffice</a:t>
            </a:r>
            <a:r>
              <a:rPr lang="en-US" sz="1200" dirty="0"/>
              <a:t> Software Development Kit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/>
              <a:t>Application Programming Interface (API)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4307542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/>
              <a:t>IDEs (Integrated Development Environment)/</a:t>
            </a:r>
            <a:r>
              <a:rPr lang="en-US" sz="1200" dirty="0" smtClean="0"/>
              <a:t>Technologies/Developer Tools are used to develop/enable Applications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UNO </a:t>
            </a:r>
            <a:r>
              <a:rPr lang="en-US" sz="1200" dirty="0"/>
              <a:t>offers inter-operability between different programming languages, different objects models, different machine architectures, and different </a:t>
            </a:r>
            <a:r>
              <a:rPr lang="en-US" sz="1200" dirty="0" smtClean="0"/>
              <a:t>processe</a:t>
            </a:r>
            <a:r>
              <a:rPr lang="en-US" sz="1200" dirty="0" smtClean="0">
                <a:latin typeface="Arial Narrow" pitchFamily="34" charset="0"/>
              </a:rPr>
              <a:t>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API is a </a:t>
            </a:r>
            <a:r>
              <a:rPr lang="en-US" sz="1200" dirty="0"/>
              <a:t>component technology determines how the components or applications communicate with each other, the OpenOffice.org API defines the interface for accessing office functionality from different programming </a:t>
            </a:r>
            <a:r>
              <a:rPr lang="en-US" sz="1200" dirty="0" smtClean="0"/>
              <a:t>language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Software Development Kit is used to </a:t>
            </a:r>
            <a:r>
              <a:rPr lang="en-US" sz="1200" dirty="0">
                <a:latin typeface="Arial Narrow" pitchFamily="34" charset="0"/>
              </a:rPr>
              <a:t>develop </a:t>
            </a:r>
            <a:r>
              <a:rPr lang="en-US" sz="1200" dirty="0" err="1" smtClean="0">
                <a:latin typeface="Arial Narrow" pitchFamily="34" charset="0"/>
              </a:rPr>
              <a:t>Calc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Software Development Kit is used to develop 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OpenOffice</a:t>
            </a:r>
            <a:r>
              <a:rPr lang="en-US" sz="1200" dirty="0">
                <a:latin typeface="Arial Narrow" pitchFamily="34" charset="0"/>
              </a:rPr>
              <a:t> Software Development Kit is used to develop </a:t>
            </a:r>
            <a:r>
              <a:rPr lang="en-US" sz="1200" dirty="0" smtClean="0">
                <a:latin typeface="Arial Narrow" pitchFamily="34" charset="0"/>
              </a:rPr>
              <a:t>Impress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OpenOffice</a:t>
            </a:r>
            <a:r>
              <a:rPr lang="en-US" sz="1200" dirty="0">
                <a:latin typeface="Arial Narrow" pitchFamily="34" charset="0"/>
              </a:rPr>
              <a:t> Software Development Kit is used to develop </a:t>
            </a:r>
            <a:r>
              <a:rPr lang="en-US" sz="1200" dirty="0" smtClean="0">
                <a:latin typeface="Arial Narrow" pitchFamily="34" charset="0"/>
              </a:rPr>
              <a:t>Base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OpenOffice</a:t>
            </a:r>
            <a:r>
              <a:rPr lang="en-US" sz="1200" dirty="0">
                <a:latin typeface="Arial Narrow" pitchFamily="34" charset="0"/>
              </a:rPr>
              <a:t> Software Development Kit is used to develop </a:t>
            </a:r>
            <a:r>
              <a:rPr lang="en-US" sz="1200" dirty="0" smtClean="0">
                <a:latin typeface="Arial Narrow" pitchFamily="34" charset="0"/>
              </a:rPr>
              <a:t>Draw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OpenOffice</a:t>
            </a:r>
            <a:r>
              <a:rPr lang="en-US" sz="1200" dirty="0">
                <a:latin typeface="Arial Narrow" pitchFamily="34" charset="0"/>
              </a:rPr>
              <a:t> Software Development Kit is used to develop </a:t>
            </a:r>
            <a:r>
              <a:rPr lang="en-US" sz="1200" dirty="0" smtClean="0">
                <a:latin typeface="Arial Narrow" pitchFamily="34" charset="0"/>
              </a:rPr>
              <a:t>Math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200" dirty="0"/>
              <a:t>IDEs (Integrated Development Environment)/Technologies</a:t>
            </a:r>
            <a:br>
              <a:rPr lang="en-US" sz="1200" dirty="0"/>
            </a:br>
            <a:r>
              <a:rPr lang="en-US" sz="1200" dirty="0"/>
              <a:t>/Developer </a:t>
            </a:r>
            <a:r>
              <a:rPr lang="en-US" sz="1200" dirty="0" smtClean="0"/>
              <a:t>Tools allow </a:t>
            </a:r>
            <a:r>
              <a:rPr lang="en-US" sz="1200" dirty="0"/>
              <a:t>to use OpenOffice.org as service provider in other applications, extend it with new functionality or simply customize and control OpenOffice.org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3" y="6375678"/>
            <a:ext cx="4795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</a:t>
            </a:r>
            <a:r>
              <a:rPr lang="de-DE" sz="800" dirty="0" smtClean="0"/>
              <a:t>www.openoffice.org/white_papers/tech_overview/tech_overview.pdf</a:t>
            </a:r>
          </a:p>
          <a:p>
            <a:r>
              <a:rPr lang="de-DE" sz="800" dirty="0"/>
              <a:t>             </a:t>
            </a:r>
            <a:r>
              <a:rPr lang="de-DE" sz="800" dirty="0" smtClean="0"/>
              <a:t>     </a:t>
            </a:r>
            <a:r>
              <a:rPr lang="de-DE" sz="800" dirty="0" smtClean="0"/>
              <a:t>	http</a:t>
            </a:r>
            <a:r>
              <a:rPr lang="de-DE" sz="800" dirty="0"/>
              <a:t>://www.openoffice.org/download/sdk</a:t>
            </a:r>
            <a:r>
              <a:rPr lang="de-DE" sz="800" dirty="0" smtClean="0"/>
              <a:t>/</a:t>
            </a:r>
          </a:p>
          <a:p>
            <a:r>
              <a:rPr lang="de-DE" sz="800" dirty="0" smtClean="0"/>
              <a:t>                  </a:t>
            </a:r>
            <a:r>
              <a:rPr lang="de-DE" sz="800" dirty="0" smtClean="0"/>
              <a:t>	https</a:t>
            </a:r>
            <a:r>
              <a:rPr lang="de-DE" sz="800" dirty="0"/>
              <a:t>://wiki.openoffice.org/wiki/Documentation/DevGuide/Basic/OpenOffice.org_Basic_IDE</a:t>
            </a: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63701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94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Libraries/Component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Runtime Library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Standard Template Library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Visual Class Library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Tools Library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Universal Content Broker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OpenOffice.org </a:t>
            </a:r>
            <a:r>
              <a:rPr lang="en-US" sz="1200" dirty="0" err="1" smtClean="0"/>
              <a:t>Compund</a:t>
            </a:r>
            <a:r>
              <a:rPr lang="en-US" sz="1200" dirty="0" smtClean="0"/>
              <a:t> Objects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OpenOffice.org Scripting and Basic Library</a:t>
            </a:r>
          </a:p>
          <a:p>
            <a:pPr marL="85725" indent="-85725">
              <a:lnSpc>
                <a:spcPct val="150000"/>
              </a:lnSpc>
              <a:spcAft>
                <a:spcPts val="200"/>
              </a:spcAft>
              <a:buClr>
                <a:schemeClr val="tx2"/>
              </a:buClr>
              <a:buFont typeface="Arial Narrow" pitchFamily="34" charset="0"/>
              <a:buChar char="»"/>
            </a:pPr>
            <a:r>
              <a:rPr lang="en-US" sz="1200" dirty="0" smtClean="0"/>
              <a:t>Application Framework Library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4307542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/>
              <a:t>Libraries/Component Technologies enable and provide the basis for Applications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/>
              <a:t>Libraries/Component Technologies  interact with IDEs/Technologies/Developer Tools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Libraries/Component Technologies contain/can be written in Programming/Scripting Languages and Component Communication </a:t>
            </a:r>
            <a:r>
              <a:rPr lang="en-US" sz="1200" dirty="0" smtClean="0">
                <a:latin typeface="Arial Narrow" pitchFamily="34" charset="0"/>
              </a:rPr>
              <a:t>Protocols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 Framework Library enables and provides the basis for Math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Application Framework Library enables and provides the basis for </a:t>
            </a:r>
            <a:r>
              <a:rPr lang="en-US" sz="1200" dirty="0" smtClean="0">
                <a:latin typeface="Arial Narrow" pitchFamily="34" charset="0"/>
              </a:rPr>
              <a:t>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SVX Library provides shared functionality for Impress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SVX Library provides shared functionality for </a:t>
            </a:r>
            <a:r>
              <a:rPr lang="en-US" sz="1200" dirty="0" err="1" smtClean="0">
                <a:latin typeface="Arial Narrow" pitchFamily="34" charset="0"/>
              </a:rPr>
              <a:t>Calc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Universal content broker contains HTTP protocol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Tools libraries implement handling for date and time related data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Universal Content Broker allows upper layers to access different kind of structure content transparently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Compound Objects provide functionality to build compound documents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 framework library provides environment for all </a:t>
            </a:r>
            <a:r>
              <a:rPr lang="en-US" sz="1200" dirty="0" err="1" smtClean="0">
                <a:latin typeface="Arial Narrow" pitchFamily="34" charset="0"/>
              </a:rPr>
              <a:t>apllications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SVX Library provides shared functionality for all applications that is not related to a framework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r>
              <a:rPr lang="en-US" sz="1200" dirty="0" smtClean="0"/>
              <a:t>Libraries usually contain several different objects functionalities which are used by the entire system.</a:t>
            </a:r>
            <a:endParaRPr lang="en-US" sz="1200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2086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://www.openoffice.org/white_papers/tech_overview/tech_overview.pdf</a:t>
            </a: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9187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27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The underlying component technology allows flexible interaction and use of multiple programming languages and component standards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III. TECHNOLOGY MODEL OPENOFFICE</a:t>
            </a:r>
          </a:p>
        </p:txBody>
      </p:sp>
      <p:sp>
        <p:nvSpPr>
          <p:cNvPr id="23" name="Rechteck 22"/>
          <p:cNvSpPr/>
          <p:nvPr>
            <p:custDataLst>
              <p:tags r:id="rId6"/>
            </p:custDataLst>
          </p:nvPr>
        </p:nvSpPr>
        <p:spPr>
          <a:xfrm>
            <a:off x="479256" y="164846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Universal Network Objects (UNO)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79256" y="2083933"/>
            <a:ext cx="4320000" cy="162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400" dirty="0"/>
              <a:t>The OpenOffice.org suite provides a component technology named Universal </a:t>
            </a:r>
            <a:r>
              <a:rPr lang="en-US" sz="1400" dirty="0" smtClean="0"/>
              <a:t>Network Objects</a:t>
            </a:r>
            <a:r>
              <a:rPr lang="en-US" sz="1400" dirty="0"/>
              <a:t>, which adheres to all these requirements of modern Component Ware and it </a:t>
            </a:r>
            <a:r>
              <a:rPr lang="en-US" sz="1400" dirty="0" smtClean="0"/>
              <a:t>is formed </a:t>
            </a:r>
            <a:r>
              <a:rPr lang="en-US" sz="1400" dirty="0"/>
              <a:t>on the Object Technology level, which is the basis upon which the</a:t>
            </a:r>
          </a:p>
          <a:p>
            <a:r>
              <a:rPr lang="en-US" sz="1400" dirty="0"/>
              <a:t>OpenOffice.org API is set up.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125507" y="164846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Component Technology Characteristics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141493" y="2149639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/>
            <a:r>
              <a:rPr lang="en-US" sz="900" dirty="0"/>
              <a:t>It supports all the popular component </a:t>
            </a:r>
            <a:r>
              <a:rPr lang="en-US" sz="900" dirty="0" smtClean="0"/>
              <a:t>standard communication protocols, </a:t>
            </a:r>
            <a:r>
              <a:rPr lang="en-US" sz="900" dirty="0"/>
              <a:t>scripting languages, </a:t>
            </a:r>
            <a:r>
              <a:rPr lang="en-US" sz="900" dirty="0" smtClean="0"/>
              <a:t>as well as native </a:t>
            </a:r>
            <a:r>
              <a:rPr lang="en-US" sz="900" dirty="0"/>
              <a:t>integration </a:t>
            </a:r>
            <a:r>
              <a:rPr lang="en-US" sz="900" dirty="0" smtClean="0"/>
              <a:t>in the C and C++  programming </a:t>
            </a:r>
            <a:r>
              <a:rPr lang="en-US" sz="900" dirty="0"/>
              <a:t>languages.</a:t>
            </a:r>
          </a:p>
        </p:txBody>
      </p:sp>
      <p:sp>
        <p:nvSpPr>
          <p:cNvPr id="38" name="Richtungspfeil 37"/>
          <p:cNvSpPr/>
          <p:nvPr/>
        </p:nvSpPr>
        <p:spPr>
          <a:xfrm>
            <a:off x="5125507" y="2149639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141493" y="2827890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/>
            <a:r>
              <a:rPr lang="en-US" sz="900" dirty="0"/>
              <a:t>It is object oriented and therefore supports concepts </a:t>
            </a:r>
            <a:r>
              <a:rPr lang="en-US" sz="900" dirty="0" smtClean="0"/>
              <a:t>such </a:t>
            </a:r>
            <a:r>
              <a:rPr lang="en-US" sz="900" dirty="0"/>
              <a:t>as aggregation, </a:t>
            </a:r>
            <a:r>
              <a:rPr lang="en-US" sz="900" dirty="0" smtClean="0"/>
              <a:t>inheritance, </a:t>
            </a:r>
            <a:r>
              <a:rPr lang="de-DE" sz="900" dirty="0" err="1" smtClean="0"/>
              <a:t>exception</a:t>
            </a:r>
            <a:r>
              <a:rPr lang="de-DE" sz="900" dirty="0" smtClean="0"/>
              <a:t> </a:t>
            </a:r>
            <a:r>
              <a:rPr lang="de-DE" sz="900" dirty="0" err="1" smtClean="0"/>
              <a:t>handling</a:t>
            </a:r>
            <a:r>
              <a:rPr lang="de-DE" sz="900" dirty="0" smtClean="0"/>
              <a:t> </a:t>
            </a:r>
            <a:r>
              <a:rPr lang="de-DE" sz="900" dirty="0" err="1"/>
              <a:t>and</a:t>
            </a:r>
            <a:r>
              <a:rPr lang="de-DE" sz="900" dirty="0"/>
              <a:t> </a:t>
            </a:r>
            <a:r>
              <a:rPr lang="de-DE" sz="900" dirty="0" err="1"/>
              <a:t>polymorphism</a:t>
            </a:r>
            <a:r>
              <a:rPr lang="de-DE" sz="900" dirty="0"/>
              <a:t>.</a:t>
            </a:r>
            <a:endParaRPr lang="en-US" sz="900" dirty="0"/>
          </a:p>
        </p:txBody>
      </p:sp>
      <p:sp>
        <p:nvSpPr>
          <p:cNvPr id="40" name="Richtungspfeil 39"/>
          <p:cNvSpPr/>
          <p:nvPr/>
        </p:nvSpPr>
        <p:spPr>
          <a:xfrm>
            <a:off x="5125507" y="2827890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oriented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141493" y="3506141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900" dirty="0"/>
              <a:t>Its functions are integrated into various interfaces. Function areas of similar </a:t>
            </a:r>
            <a:r>
              <a:rPr lang="en-US" sz="900" dirty="0" smtClean="0"/>
              <a:t>structures have </a:t>
            </a:r>
            <a:r>
              <a:rPr lang="en-US" sz="900" dirty="0"/>
              <a:t>access to the same i</a:t>
            </a:r>
            <a:r>
              <a:rPr lang="en-US" sz="900" dirty="0" smtClean="0"/>
              <a:t>nterfaces</a:t>
            </a:r>
            <a:r>
              <a:rPr lang="en-US" sz="900" dirty="0"/>
              <a:t>, so that the programmer can easily feel at home </a:t>
            </a:r>
            <a:r>
              <a:rPr lang="en-US" sz="900" dirty="0" smtClean="0"/>
              <a:t>in </a:t>
            </a:r>
            <a:r>
              <a:rPr lang="de-DE" sz="900" dirty="0" err="1" smtClean="0"/>
              <a:t>the</a:t>
            </a:r>
            <a:r>
              <a:rPr lang="de-DE" sz="900" dirty="0" smtClean="0"/>
              <a:t> </a:t>
            </a:r>
            <a:r>
              <a:rPr lang="de-DE" sz="900" dirty="0" err="1"/>
              <a:t>component</a:t>
            </a:r>
            <a:r>
              <a:rPr lang="de-DE" sz="900" dirty="0"/>
              <a:t> </a:t>
            </a:r>
            <a:r>
              <a:rPr lang="de-DE" sz="900" dirty="0" err="1"/>
              <a:t>world</a:t>
            </a:r>
            <a:r>
              <a:rPr lang="de-DE" sz="900" dirty="0"/>
              <a:t>.</a:t>
            </a:r>
            <a:endParaRPr lang="en-US" sz="900" dirty="0"/>
          </a:p>
        </p:txBody>
      </p:sp>
      <p:sp>
        <p:nvSpPr>
          <p:cNvPr id="42" name="Richtungspfeil 41"/>
          <p:cNvSpPr/>
          <p:nvPr/>
        </p:nvSpPr>
        <p:spPr>
          <a:xfrm>
            <a:off x="5125507" y="3506141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based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141493" y="4184392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900" dirty="0"/>
              <a:t>It is specified to be platform independent and is available on all platforms that </a:t>
            </a:r>
            <a:r>
              <a:rPr lang="en-US" sz="900" dirty="0" smtClean="0"/>
              <a:t>run </a:t>
            </a:r>
            <a:r>
              <a:rPr lang="de-DE" sz="900" dirty="0" smtClean="0"/>
              <a:t>OpenOffice.org</a:t>
            </a:r>
            <a:r>
              <a:rPr lang="de-DE" sz="900" dirty="0"/>
              <a:t>.</a:t>
            </a:r>
            <a:endParaRPr lang="en-US" sz="900" dirty="0"/>
          </a:p>
        </p:txBody>
      </p:sp>
      <p:sp>
        <p:nvSpPr>
          <p:cNvPr id="44" name="Richtungspfeil 43"/>
          <p:cNvSpPr/>
          <p:nvPr/>
        </p:nvSpPr>
        <p:spPr>
          <a:xfrm>
            <a:off x="5125507" y="4184392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independent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141493" y="4862643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900" dirty="0"/>
              <a:t>It can be used with all current development environments and </a:t>
            </a:r>
            <a:r>
              <a:rPr lang="en-US" sz="900" dirty="0" smtClean="0"/>
              <a:t>programming languages</a:t>
            </a:r>
            <a:r>
              <a:rPr lang="en-US" sz="900" dirty="0"/>
              <a:t>, including C++, C, Visual Basic, Windows Scripting Host and all </a:t>
            </a:r>
            <a:r>
              <a:rPr lang="en-US" sz="900" dirty="0" smtClean="0"/>
              <a:t>systems which </a:t>
            </a:r>
            <a:r>
              <a:rPr lang="en-US" sz="900" dirty="0"/>
              <a:t>support COM, </a:t>
            </a:r>
            <a:r>
              <a:rPr lang="en-US" sz="900" dirty="0" smtClean="0"/>
              <a:t>CORBA, JavaBeans components</a:t>
            </a:r>
            <a:r>
              <a:rPr lang="en-US" sz="900" dirty="0"/>
              <a:t>, and OLE Automation.</a:t>
            </a:r>
          </a:p>
        </p:txBody>
      </p:sp>
      <p:sp>
        <p:nvSpPr>
          <p:cNvPr id="48" name="Richtungspfeil 47"/>
          <p:cNvSpPr/>
          <p:nvPr/>
        </p:nvSpPr>
        <p:spPr>
          <a:xfrm>
            <a:off x="5125507" y="4862643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Development system independent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6141493" y="5540895"/>
            <a:ext cx="3304014" cy="61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900" dirty="0"/>
              <a:t>Components based on the component technology can communicate on a network </a:t>
            </a:r>
            <a:r>
              <a:rPr lang="en-US" sz="900" dirty="0" smtClean="0"/>
              <a:t>and can </a:t>
            </a:r>
            <a:r>
              <a:rPr lang="en-US" sz="900" dirty="0"/>
              <a:t>also delegate functions on a remote server, for example, to offer access to </a:t>
            </a:r>
            <a:r>
              <a:rPr lang="en-US" sz="900" dirty="0" smtClean="0"/>
              <a:t>the </a:t>
            </a:r>
            <a:r>
              <a:rPr lang="de-DE" sz="900" dirty="0" err="1" smtClean="0"/>
              <a:t>complete</a:t>
            </a:r>
            <a:r>
              <a:rPr lang="de-DE" sz="900" dirty="0" smtClean="0"/>
              <a:t> </a:t>
            </a:r>
            <a:r>
              <a:rPr lang="de-DE" sz="900" dirty="0" err="1"/>
              <a:t>text</a:t>
            </a:r>
            <a:r>
              <a:rPr lang="de-DE" sz="900" dirty="0"/>
              <a:t> </a:t>
            </a:r>
            <a:r>
              <a:rPr lang="de-DE" sz="900" dirty="0" err="1"/>
              <a:t>processing</a:t>
            </a:r>
            <a:r>
              <a:rPr lang="de-DE" sz="900" dirty="0"/>
              <a:t> </a:t>
            </a:r>
            <a:r>
              <a:rPr lang="de-DE" sz="900" dirty="0" err="1"/>
              <a:t>functions</a:t>
            </a:r>
            <a:r>
              <a:rPr lang="de-DE" sz="900" dirty="0"/>
              <a:t> on Internet </a:t>
            </a:r>
            <a:r>
              <a:rPr lang="de-DE" sz="900" dirty="0" err="1"/>
              <a:t>appliances</a:t>
            </a:r>
            <a:r>
              <a:rPr lang="de-DE" sz="900" dirty="0"/>
              <a:t>.</a:t>
            </a:r>
            <a:endParaRPr lang="en-US" sz="900" dirty="0"/>
          </a:p>
        </p:txBody>
      </p:sp>
      <p:sp>
        <p:nvSpPr>
          <p:cNvPr id="57" name="Richtungspfeil 56"/>
          <p:cNvSpPr/>
          <p:nvPr/>
        </p:nvSpPr>
        <p:spPr>
          <a:xfrm>
            <a:off x="5125507" y="5540895"/>
            <a:ext cx="1252727" cy="612000"/>
          </a:xfrm>
          <a:prstGeom prst="homePlate">
            <a:avLst>
              <a:gd name="adj" fmla="val 38027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81011" y="409742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err="1" smtClean="0">
                <a:solidFill>
                  <a:schemeClr val="bg1"/>
                </a:solidFill>
                <a:latin typeface="Arial Narrow" pitchFamily="34" charset="0"/>
              </a:rPr>
              <a:t>Appication</a:t>
            </a: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 Programming Interface (API)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86162" y="4532895"/>
            <a:ext cx="4320000" cy="162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de-DE" sz="1400" dirty="0"/>
              <a:t>The OpenOffice.org API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en-US" sz="1400" dirty="0" smtClean="0"/>
              <a:t>version </a:t>
            </a:r>
            <a:r>
              <a:rPr lang="en-US" sz="1400" dirty="0"/>
              <a:t>independent, scalable, </a:t>
            </a:r>
            <a:r>
              <a:rPr lang="en-US" sz="1400" dirty="0" smtClean="0"/>
              <a:t> durable</a:t>
            </a:r>
            <a:r>
              <a:rPr lang="en-US" sz="1400" dirty="0"/>
              <a:t>, and re-applicable. Because the </a:t>
            </a:r>
            <a:r>
              <a:rPr lang="en-US" sz="1400" dirty="0" smtClean="0"/>
              <a:t>component technology </a:t>
            </a:r>
            <a:r>
              <a:rPr lang="en-US" sz="1400" dirty="0"/>
              <a:t>is used in its implementation, the OpenOffice.org API </a:t>
            </a:r>
            <a:r>
              <a:rPr lang="en-US" sz="1400" dirty="0" smtClean="0"/>
              <a:t>is programming </a:t>
            </a:r>
            <a:r>
              <a:rPr lang="de-DE" sz="1400" dirty="0" err="1" smtClean="0"/>
              <a:t>language</a:t>
            </a:r>
            <a:r>
              <a:rPr lang="de-DE" sz="1400" dirty="0" smtClean="0"/>
              <a:t> </a:t>
            </a:r>
            <a:r>
              <a:rPr lang="de-DE" sz="1400" dirty="0" err="1"/>
              <a:t>independent</a:t>
            </a:r>
            <a:r>
              <a:rPr lang="de-DE" sz="1400" dirty="0"/>
              <a:t>.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62" name="Gleichschenkliges Dreieck 61"/>
          <p:cNvSpPr/>
          <p:nvPr>
            <p:custDataLst>
              <p:tags r:id="rId7"/>
            </p:custDataLst>
          </p:nvPr>
        </p:nvSpPr>
        <p:spPr>
          <a:xfrm rot="10800000">
            <a:off x="481012" y="3770357"/>
            <a:ext cx="4313093" cy="2748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404274" y="6375678"/>
            <a:ext cx="42086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://www.openoffice.org/white_papers/tech_overview/tech_overview.pdf</a:t>
            </a:r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12023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0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The layered approach of the system architecture allows the relatively easy porting of the technology to wide ranges of different system platforms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III. TECHNOLOGY MODEL OPENOFFICE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822212" y="5702217"/>
            <a:ext cx="4968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824484" y="4758229"/>
            <a:ext cx="4968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24484" y="3363857"/>
            <a:ext cx="4968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813108" y="2515405"/>
            <a:ext cx="4968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813108" y="1680601"/>
            <a:ext cx="4968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4017005" y="4813425"/>
            <a:ext cx="1801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System </a:t>
            </a:r>
          </a:p>
          <a:p>
            <a:pPr algn="r"/>
            <a:r>
              <a:rPr lang="de-DE" sz="1600" dirty="0" err="1" smtClean="0"/>
              <a:t>Abstraction</a:t>
            </a:r>
            <a:r>
              <a:rPr lang="de-DE" sz="1600" dirty="0" smtClean="0"/>
              <a:t> </a:t>
            </a:r>
          </a:p>
          <a:p>
            <a:pPr algn="r"/>
            <a:r>
              <a:rPr lang="de-DE" sz="1600" dirty="0" smtClean="0"/>
              <a:t>Layer</a:t>
            </a:r>
            <a:endParaRPr lang="de-DE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4017005" y="3774505"/>
            <a:ext cx="180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Infrastructure </a:t>
            </a:r>
          </a:p>
          <a:p>
            <a:pPr algn="r"/>
            <a:r>
              <a:rPr lang="de-DE" sz="1600" dirty="0" smtClean="0"/>
              <a:t>Layer</a:t>
            </a:r>
            <a:endParaRPr lang="de-DE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4017005" y="2632317"/>
            <a:ext cx="180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Framework</a:t>
            </a:r>
          </a:p>
          <a:p>
            <a:pPr algn="r"/>
            <a:r>
              <a:rPr lang="de-DE" sz="1600" dirty="0" smtClean="0"/>
              <a:t>Layer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4017005" y="1785777"/>
            <a:ext cx="180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/>
              <a:t>Application</a:t>
            </a:r>
            <a:endParaRPr lang="de-DE" sz="1600" dirty="0" smtClean="0"/>
          </a:p>
          <a:p>
            <a:pPr algn="r"/>
            <a:r>
              <a:rPr lang="de-DE" sz="1600" dirty="0" smtClean="0"/>
              <a:t>Layer</a:t>
            </a:r>
            <a:endParaRPr lang="de-DE" sz="1600" dirty="0"/>
          </a:p>
        </p:txBody>
      </p:sp>
      <p:sp>
        <p:nvSpPr>
          <p:cNvPr id="74" name="Textfeld 73"/>
          <p:cNvSpPr txBox="1"/>
          <p:nvPr/>
        </p:nvSpPr>
        <p:spPr>
          <a:xfrm>
            <a:off x="6237026" y="1666953"/>
            <a:ext cx="3290367" cy="108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200" dirty="0"/>
              <a:t>All OpenOffice.org applications are part of this layer. The way these </a:t>
            </a:r>
            <a:r>
              <a:rPr lang="en-US" sz="1200" dirty="0" smtClean="0"/>
              <a:t>applications interact </a:t>
            </a:r>
            <a:r>
              <a:rPr lang="en-US" sz="1200" dirty="0"/>
              <a:t>is based on the lower </a:t>
            </a:r>
            <a:r>
              <a:rPr lang="en-US" sz="1200" dirty="0" smtClean="0"/>
              <a:t>layers.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237026" y="2802158"/>
            <a:ext cx="3290367" cy="108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200" dirty="0"/>
              <a:t>To allow the reuse of implementations in </a:t>
            </a:r>
            <a:r>
              <a:rPr lang="en-US" sz="1200" dirty="0" smtClean="0"/>
              <a:t>different applications </a:t>
            </a:r>
            <a:r>
              <a:rPr lang="en-US" sz="1200" dirty="0"/>
              <a:t>the layer provides </a:t>
            </a:r>
            <a:r>
              <a:rPr lang="en-US" sz="1200" dirty="0" smtClean="0"/>
              <a:t>the framework </a:t>
            </a:r>
            <a:r>
              <a:rPr lang="en-US" sz="1200" dirty="0"/>
              <a:t>or environment for each application and all </a:t>
            </a:r>
            <a:r>
              <a:rPr lang="en-US" sz="1200" dirty="0" smtClean="0"/>
              <a:t>shared functionality like common </a:t>
            </a:r>
            <a:r>
              <a:rPr lang="en-US" sz="1200" dirty="0"/>
              <a:t>dialogs, file access or the configuration management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6" y="3937363"/>
            <a:ext cx="3290367" cy="108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200" dirty="0"/>
              <a:t>A platform independent environment for </a:t>
            </a:r>
            <a:r>
              <a:rPr lang="en-US" sz="1200" dirty="0" smtClean="0"/>
              <a:t>building applications, </a:t>
            </a:r>
            <a:r>
              <a:rPr lang="en-US" sz="1200" dirty="0"/>
              <a:t>components </a:t>
            </a:r>
            <a:r>
              <a:rPr lang="en-US" sz="1200" dirty="0" smtClean="0"/>
              <a:t>and services </a:t>
            </a:r>
            <a:r>
              <a:rPr lang="en-US" sz="1200" dirty="0"/>
              <a:t>is provided by this layer. It covers many aspects of an object oriented API </a:t>
            </a:r>
            <a:r>
              <a:rPr lang="en-US" sz="1200" dirty="0" smtClean="0"/>
              <a:t>for a </a:t>
            </a:r>
            <a:r>
              <a:rPr lang="en-US" sz="1200" dirty="0"/>
              <a:t>complete object oriented platform including a component model, </a:t>
            </a:r>
            <a:r>
              <a:rPr lang="en-US" sz="1200" dirty="0" smtClean="0"/>
              <a:t>scripting, </a:t>
            </a:r>
            <a:r>
              <a:rPr lang="de-DE" sz="1200" dirty="0" err="1" smtClean="0"/>
              <a:t>compound</a:t>
            </a:r>
            <a:r>
              <a:rPr lang="de-DE" sz="1200" dirty="0" smtClean="0"/>
              <a:t> </a:t>
            </a:r>
            <a:r>
              <a:rPr lang="de-DE" sz="1200" dirty="0" err="1"/>
              <a:t>documents</a:t>
            </a:r>
            <a:r>
              <a:rPr lang="de-DE" sz="1200" dirty="0"/>
              <a:t>, etc.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37026" y="5072568"/>
            <a:ext cx="3290367" cy="1080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en-US" sz="1200" dirty="0"/>
              <a:t>This layer encapsulate all system specific APIs and provide a consistent </a:t>
            </a:r>
            <a:r>
              <a:rPr lang="en-US" sz="1200" dirty="0" smtClean="0"/>
              <a:t>object oriented </a:t>
            </a:r>
            <a:r>
              <a:rPr lang="en-US" sz="1200" dirty="0"/>
              <a:t>API to </a:t>
            </a:r>
            <a:r>
              <a:rPr lang="en-US" sz="1200" dirty="0" smtClean="0"/>
              <a:t>access system </a:t>
            </a:r>
            <a:r>
              <a:rPr lang="en-US" sz="1200" dirty="0"/>
              <a:t>resources in a platform independent manner.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9" name="Gewinkelte Verbindung 8"/>
          <p:cNvCxnSpPr>
            <a:stCxn id="4" idx="3"/>
            <a:endCxn id="77" idx="1"/>
          </p:cNvCxnSpPr>
          <p:nvPr/>
        </p:nvCxnSpPr>
        <p:spPr>
          <a:xfrm>
            <a:off x="5818510" y="5228924"/>
            <a:ext cx="418516" cy="383644"/>
          </a:xfrm>
          <a:prstGeom prst="bentConnector3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46" idx="3"/>
            <a:endCxn id="76" idx="1"/>
          </p:cNvCxnSpPr>
          <p:nvPr/>
        </p:nvCxnSpPr>
        <p:spPr>
          <a:xfrm>
            <a:off x="5818510" y="4066893"/>
            <a:ext cx="418516" cy="41047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>
            <a:stCxn id="47" idx="3"/>
            <a:endCxn id="75" idx="1"/>
          </p:cNvCxnSpPr>
          <p:nvPr/>
        </p:nvCxnSpPr>
        <p:spPr>
          <a:xfrm>
            <a:off x="5818510" y="2924705"/>
            <a:ext cx="418516" cy="41745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>
            <a:stCxn id="50" idx="3"/>
            <a:endCxn id="74" idx="1"/>
          </p:cNvCxnSpPr>
          <p:nvPr/>
        </p:nvCxnSpPr>
        <p:spPr>
          <a:xfrm>
            <a:off x="5818510" y="2078165"/>
            <a:ext cx="418516" cy="1287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377639" y="1705492"/>
            <a:ext cx="4330845" cy="4455317"/>
            <a:chOff x="377639" y="1705492"/>
            <a:chExt cx="4330845" cy="4455317"/>
          </a:xfrm>
        </p:grpSpPr>
        <p:sp>
          <p:nvSpPr>
            <p:cNvPr id="51" name="Rechteck 50"/>
            <p:cNvSpPr/>
            <p:nvPr/>
          </p:nvSpPr>
          <p:spPr>
            <a:xfrm>
              <a:off x="879809" y="5725340"/>
              <a:ext cx="3828675" cy="43546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spcBef>
                  <a:spcPts val="600"/>
                </a:spcBef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Operating System/Graphical User Interface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879809" y="4799777"/>
              <a:ext cx="900000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Standard Template 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56034" y="4799777"/>
              <a:ext cx="900000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Runtime</a:t>
              </a:r>
            </a:p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832259" y="4799777"/>
              <a:ext cx="900000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Operating</a:t>
              </a:r>
            </a:p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System </a:t>
              </a:r>
            </a:p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Layer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3808484" y="4799777"/>
              <a:ext cx="900000" cy="864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Visual Class</a:t>
              </a:r>
            </a:p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879808" y="4066892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Virtual Operating System Layer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3448484" y="4066892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Universal Network Objects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2164146" y="4066892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Tools</a:t>
              </a:r>
            </a:p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868432" y="3386764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Universal Content Broker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3437108" y="3386764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Compound Objects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2152770" y="3386764"/>
              <a:ext cx="1260000" cy="648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Scripting and Basic 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879808" y="2550071"/>
              <a:ext cx="1864849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SVX 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832258" y="2550071"/>
              <a:ext cx="1864849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Application Framework Library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879809" y="1705492"/>
              <a:ext cx="900000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Word-processor Appl.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1856034" y="1705492"/>
              <a:ext cx="900000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Spread-sheet Appl.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2832259" y="1705492"/>
              <a:ext cx="900000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err="1" smtClean="0">
                  <a:solidFill>
                    <a:schemeClr val="bg1"/>
                  </a:solidFill>
                  <a:latin typeface="Arial Narrow" pitchFamily="34" charset="0"/>
                </a:rPr>
                <a:t>Presen-tation</a:t>
              </a: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 Appl.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3" name="Rechteck 72"/>
            <p:cNvSpPr/>
            <p:nvPr>
              <p:custDataLst>
                <p:tags r:id="rId7"/>
              </p:custDataLst>
            </p:nvPr>
          </p:nvSpPr>
          <p:spPr>
            <a:xfrm>
              <a:off x="3808484" y="1705492"/>
              <a:ext cx="900000" cy="756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Charting Appl.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 rot="16200000">
              <a:off x="-909326" y="2992457"/>
              <a:ext cx="3009400" cy="43546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353">
                <a:spcBef>
                  <a:spcPts val="600"/>
                </a:spcBef>
                <a:buClr>
                  <a:srgbClr val="0049A4"/>
                </a:buClr>
                <a:buSzPct val="110000"/>
              </a:pPr>
              <a:r>
                <a:rPr lang="en-US" sz="1400" b="1" dirty="0" smtClean="0">
                  <a:solidFill>
                    <a:schemeClr val="bg1"/>
                  </a:solidFill>
                  <a:latin typeface="Arial Narrow" pitchFamily="34" charset="0"/>
                </a:rPr>
                <a:t>Application Programming Interface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42" name="Rechteck 41"/>
          <p:cNvSpPr/>
          <p:nvPr/>
        </p:nvSpPr>
        <p:spPr>
          <a:xfrm>
            <a:off x="404274" y="6375678"/>
            <a:ext cx="42086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://www.openoffice.org/white_papers/tech_overview/tech_overview.pdf</a:t>
            </a:r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60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6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Parts of the Project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    </a:t>
            </a:r>
            <a:r>
              <a:rPr lang="en-US" sz="1200" dirty="0">
                <a:latin typeface="Arial Narrow" pitchFamily="34" charset="0"/>
              </a:rPr>
              <a:t>Product Development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    Extension Development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    Language Support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    Helping Users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    Distribution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    Promotion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Projects are pursued by people and organization 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Projects improve applications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Product </a:t>
            </a:r>
            <a:r>
              <a:rPr lang="en-US" sz="1200" dirty="0">
                <a:latin typeface="Arial Narrow" pitchFamily="34" charset="0"/>
              </a:rPr>
              <a:t>Development improves security and privacy features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Product </a:t>
            </a:r>
            <a:r>
              <a:rPr lang="en-US" sz="1200" dirty="0">
                <a:latin typeface="Arial Narrow" pitchFamily="34" charset="0"/>
              </a:rPr>
              <a:t>Development  </a:t>
            </a:r>
            <a:r>
              <a:rPr lang="en-US" sz="1200" dirty="0" smtClean="0">
                <a:latin typeface="Arial Narrow" pitchFamily="34" charset="0"/>
              </a:rPr>
              <a:t>improves </a:t>
            </a:r>
            <a:r>
              <a:rPr lang="en-US" sz="1200" dirty="0">
                <a:latin typeface="Arial Narrow" pitchFamily="34" charset="0"/>
              </a:rPr>
              <a:t>the performance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Product Development Graphic applications like Impress, Draw and Chart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Extension Development help produce, organize and deploy extensions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Extension Development </a:t>
            </a:r>
            <a:r>
              <a:rPr lang="en-US" sz="1200" dirty="0" smtClean="0">
                <a:latin typeface="Arial Narrow" pitchFamily="34" charset="0"/>
              </a:rPr>
              <a:t>allows </a:t>
            </a:r>
            <a:r>
              <a:rPr lang="en-US" sz="1200" dirty="0">
                <a:latin typeface="Arial Narrow" pitchFamily="34" charset="0"/>
              </a:rPr>
              <a:t>the applications to transparently access content with different </a:t>
            </a:r>
            <a:r>
              <a:rPr lang="en-US" sz="1200" dirty="0" smtClean="0">
                <a:latin typeface="Arial Narrow" pitchFamily="34" charset="0"/>
              </a:rPr>
              <a:t>structures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Product Development improves </a:t>
            </a:r>
            <a:r>
              <a:rPr lang="en-US" sz="1200" dirty="0" err="1" smtClean="0">
                <a:latin typeface="Arial Narrow" pitchFamily="34" charset="0"/>
              </a:rPr>
              <a:t>Calc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Product </a:t>
            </a:r>
            <a:r>
              <a:rPr lang="en-US" sz="1200" dirty="0">
                <a:latin typeface="Arial Narrow" pitchFamily="34" charset="0"/>
              </a:rPr>
              <a:t>Development improves </a:t>
            </a:r>
            <a:r>
              <a:rPr lang="en-US" sz="1200" dirty="0" smtClean="0">
                <a:latin typeface="Arial Narrow" pitchFamily="34" charset="0"/>
              </a:rPr>
              <a:t>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Product Development improves </a:t>
            </a:r>
            <a:r>
              <a:rPr lang="en-US" sz="1200" dirty="0" smtClean="0">
                <a:latin typeface="Arial Narrow" pitchFamily="34" charset="0"/>
              </a:rPr>
              <a:t>Impress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Product </a:t>
            </a:r>
            <a:r>
              <a:rPr lang="en-US" sz="1200" dirty="0">
                <a:latin typeface="Arial Narrow" pitchFamily="34" charset="0"/>
              </a:rPr>
              <a:t>Development improves </a:t>
            </a:r>
            <a:r>
              <a:rPr lang="en-US" sz="1200" dirty="0" smtClean="0">
                <a:latin typeface="Arial Narrow" pitchFamily="34" charset="0"/>
              </a:rPr>
              <a:t>Base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6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Extension Development creates new functionality for Writer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Extension Development creates new functionality for </a:t>
            </a:r>
            <a:r>
              <a:rPr lang="en-US" sz="1200" dirty="0" smtClean="0">
                <a:latin typeface="Arial Narrow" pitchFamily="34" charset="0"/>
              </a:rPr>
              <a:t>Impress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 smtClean="0">
                <a:latin typeface="Arial Narrow" pitchFamily="34" charset="0"/>
              </a:rPr>
              <a:t>Various project are undertaken by its users to continuously improve the various software applications and user experience</a:t>
            </a:r>
            <a:endParaRPr lang="en-US" sz="12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2086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</a:t>
            </a:r>
            <a:r>
              <a:rPr lang="de-DE" sz="800" dirty="0"/>
              <a:t>http://www.openoffice.org/projects</a:t>
            </a:r>
            <a:r>
              <a:rPr lang="de-DE" sz="800" dirty="0" smtClean="0"/>
              <a:t>/</a:t>
            </a:r>
            <a:endParaRPr lang="de-DE" sz="800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60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20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Text documents</a:t>
            </a: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>
                <a:latin typeface="Arial Narrow" pitchFamily="34" charset="0"/>
              </a:rPr>
              <a:t> Microsoft Word 2007 XML (.</a:t>
            </a:r>
            <a:r>
              <a:rPr lang="en-US" sz="1100" dirty="0" err="1">
                <a:latin typeface="Arial Narrow" pitchFamily="34" charset="0"/>
              </a:rPr>
              <a:t>docx</a:t>
            </a:r>
            <a:r>
              <a:rPr lang="en-US" sz="1100" dirty="0">
                <a:latin typeface="Arial Narrow" pitchFamily="34" charset="0"/>
              </a:rPr>
              <a:t>, .</a:t>
            </a:r>
            <a:r>
              <a:rPr lang="en-US" sz="1100" dirty="0" err="1">
                <a:latin typeface="Arial Narrow" pitchFamily="34" charset="0"/>
              </a:rPr>
              <a:t>docm</a:t>
            </a:r>
            <a:r>
              <a:rPr lang="en-US" sz="1100" dirty="0">
                <a:latin typeface="Arial Narrow" pitchFamily="34" charset="0"/>
              </a:rPr>
              <a:t>, .</a:t>
            </a:r>
            <a:r>
              <a:rPr lang="en-US" sz="1100" dirty="0" err="1">
                <a:latin typeface="Arial Narrow" pitchFamily="34" charset="0"/>
              </a:rPr>
              <a:t>dotx</a:t>
            </a:r>
            <a:r>
              <a:rPr lang="en-US" sz="1100" dirty="0">
                <a:latin typeface="Arial Narrow" pitchFamily="34" charset="0"/>
              </a:rPr>
              <a:t>, .</a:t>
            </a:r>
            <a:r>
              <a:rPr lang="en-US" sz="1100" dirty="0" err="1">
                <a:latin typeface="Arial Narrow" pitchFamily="34" charset="0"/>
              </a:rPr>
              <a:t>dotm</a:t>
            </a:r>
            <a:r>
              <a:rPr lang="en-US" sz="1100" dirty="0">
                <a:latin typeface="Arial Narrow" pitchFamily="34" charset="0"/>
              </a:rPr>
              <a:t>) </a:t>
            </a:r>
            <a:endParaRPr lang="en-US" sz="1100" dirty="0" smtClean="0">
              <a:latin typeface="Arial Narrow" pitchFamily="34" charset="0"/>
            </a:endParaRP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de-DE" sz="1100" dirty="0">
                <a:latin typeface="Arial Narrow" pitchFamily="34" charset="0"/>
              </a:rPr>
              <a:t> </a:t>
            </a:r>
            <a:r>
              <a:rPr lang="de-DE" sz="1100" dirty="0" err="1">
                <a:latin typeface="Arial Narrow" pitchFamily="34" charset="0"/>
              </a:rPr>
              <a:t>StarWriter</a:t>
            </a:r>
            <a:r>
              <a:rPr lang="de-DE" sz="1100" dirty="0">
                <a:latin typeface="Arial Narrow" pitchFamily="34" charset="0"/>
              </a:rPr>
              <a:t> </a:t>
            </a:r>
            <a:r>
              <a:rPr lang="de-DE" sz="1100" dirty="0" err="1">
                <a:latin typeface="Arial Narrow" pitchFamily="34" charset="0"/>
              </a:rPr>
              <a:t>formats</a:t>
            </a:r>
            <a:r>
              <a:rPr lang="de-DE" sz="1100" dirty="0">
                <a:latin typeface="Arial Narrow" pitchFamily="34" charset="0"/>
              </a:rPr>
              <a:t> (.</a:t>
            </a:r>
            <a:r>
              <a:rPr lang="de-DE" sz="1100" dirty="0" err="1">
                <a:latin typeface="Arial Narrow" pitchFamily="34" charset="0"/>
              </a:rPr>
              <a:t>sdw</a:t>
            </a:r>
            <a:r>
              <a:rPr lang="de-DE" sz="1100" dirty="0">
                <a:latin typeface="Arial Narrow" pitchFamily="34" charset="0"/>
              </a:rPr>
              <a:t>, .</a:t>
            </a:r>
            <a:r>
              <a:rPr lang="de-DE" sz="1100" dirty="0" err="1">
                <a:latin typeface="Arial Narrow" pitchFamily="34" charset="0"/>
              </a:rPr>
              <a:t>sgl</a:t>
            </a:r>
            <a:r>
              <a:rPr lang="de-DE" sz="1100" dirty="0">
                <a:latin typeface="Arial Narrow" pitchFamily="34" charset="0"/>
              </a:rPr>
              <a:t>, .vor) </a:t>
            </a:r>
            <a:endParaRPr lang="en-US" sz="11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Spreadsheets</a:t>
            </a: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Microsoft </a:t>
            </a:r>
            <a:r>
              <a:rPr lang="en-US" sz="1100" dirty="0">
                <a:latin typeface="Arial Narrow" pitchFamily="34" charset="0"/>
              </a:rPr>
              <a:t>Excel 2007 XML (.</a:t>
            </a:r>
            <a:r>
              <a:rPr lang="en-US" sz="1100" dirty="0" err="1">
                <a:latin typeface="Arial Narrow" pitchFamily="34" charset="0"/>
              </a:rPr>
              <a:t>xlsx</a:t>
            </a:r>
            <a:r>
              <a:rPr lang="en-US" sz="1100" dirty="0">
                <a:latin typeface="Arial Narrow" pitchFamily="34" charset="0"/>
              </a:rPr>
              <a:t>, .</a:t>
            </a:r>
            <a:r>
              <a:rPr lang="en-US" sz="1100" dirty="0" err="1">
                <a:latin typeface="Arial Narrow" pitchFamily="34" charset="0"/>
              </a:rPr>
              <a:t>xlsm</a:t>
            </a:r>
            <a:r>
              <a:rPr lang="en-US" sz="1100" dirty="0">
                <a:latin typeface="Arial Narrow" pitchFamily="34" charset="0"/>
              </a:rPr>
              <a:t>, .</a:t>
            </a:r>
            <a:r>
              <a:rPr lang="en-US" sz="1100" dirty="0" err="1">
                <a:latin typeface="Arial Narrow" pitchFamily="34" charset="0"/>
              </a:rPr>
              <a:t>xltx</a:t>
            </a:r>
            <a:r>
              <a:rPr lang="en-US" sz="1100" dirty="0">
                <a:latin typeface="Arial Narrow" pitchFamily="34" charset="0"/>
              </a:rPr>
              <a:t>, </a:t>
            </a:r>
            <a:r>
              <a:rPr lang="en-US" sz="1100" dirty="0" smtClean="0">
                <a:latin typeface="Arial Narrow" pitchFamily="34" charset="0"/>
              </a:rPr>
              <a:t>.</a:t>
            </a:r>
            <a:r>
              <a:rPr lang="en-US" sz="1100" dirty="0" err="1">
                <a:latin typeface="Arial Narrow" pitchFamily="34" charset="0"/>
              </a:rPr>
              <a:t>xltm</a:t>
            </a:r>
            <a:r>
              <a:rPr lang="en-US" sz="1100" dirty="0">
                <a:latin typeface="Arial Narrow" pitchFamily="34" charset="0"/>
              </a:rPr>
              <a:t>) </a:t>
            </a:r>
            <a:endParaRPr lang="en-US" sz="11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Presentations</a:t>
            </a: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/>
              <a:t>Microsoft PowerPoint 2007 (.</a:t>
            </a:r>
            <a:r>
              <a:rPr lang="en-US" sz="1100" dirty="0" err="1"/>
              <a:t>pptx</a:t>
            </a:r>
            <a:r>
              <a:rPr lang="en-US" sz="1100" dirty="0"/>
              <a:t>, .</a:t>
            </a:r>
            <a:r>
              <a:rPr lang="en-US" sz="1100" dirty="0" err="1"/>
              <a:t>pptm</a:t>
            </a:r>
            <a:r>
              <a:rPr lang="en-US" sz="1100" dirty="0"/>
              <a:t>, .</a:t>
            </a:r>
            <a:r>
              <a:rPr lang="en-US" sz="1100" dirty="0" err="1"/>
              <a:t>potx</a:t>
            </a:r>
            <a:r>
              <a:rPr lang="en-US" sz="1100" dirty="0"/>
              <a:t>, .</a:t>
            </a:r>
            <a:r>
              <a:rPr lang="en-US" sz="1100" dirty="0" err="1"/>
              <a:t>potm</a:t>
            </a:r>
            <a:r>
              <a:rPr lang="en-US" sz="1100" dirty="0"/>
              <a:t>) </a:t>
            </a:r>
            <a:endParaRPr lang="en-US" sz="11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Graphic files</a:t>
            </a: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BMP, JPEG</a:t>
            </a:r>
            <a:r>
              <a:rPr lang="en-US" sz="1100" dirty="0">
                <a:latin typeface="Arial Narrow" pitchFamily="34" charset="0"/>
              </a:rPr>
              <a:t>, </a:t>
            </a:r>
            <a:r>
              <a:rPr lang="en-US" sz="1100" dirty="0" smtClean="0">
                <a:latin typeface="Arial Narrow" pitchFamily="34" charset="0"/>
              </a:rPr>
              <a:t>JPG, PCX, PSD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 smtClean="0">
                <a:latin typeface="Arial Narrow" pitchFamily="34" charset="0"/>
              </a:rPr>
              <a:t>Formula files</a:t>
            </a:r>
          </a:p>
          <a:p>
            <a:pPr marL="644717" lvl="1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err="1">
                <a:latin typeface="Arial Narrow" pitchFamily="34" charset="0"/>
              </a:rPr>
              <a:t>OOo</a:t>
            </a:r>
            <a:r>
              <a:rPr lang="en-US" sz="1100" dirty="0">
                <a:latin typeface="Arial Narrow" pitchFamily="34" charset="0"/>
              </a:rPr>
              <a:t> 1.x (.</a:t>
            </a:r>
            <a:r>
              <a:rPr lang="en-US" sz="1100" dirty="0" err="1">
                <a:latin typeface="Arial Narrow" pitchFamily="34" charset="0"/>
              </a:rPr>
              <a:t>sxm</a:t>
            </a:r>
            <a:r>
              <a:rPr lang="en-US" sz="1100" dirty="0">
                <a:latin typeface="Arial Narrow" pitchFamily="34" charset="0"/>
              </a:rPr>
              <a:t>), </a:t>
            </a:r>
            <a:r>
              <a:rPr lang="en-US" sz="1100" dirty="0" err="1">
                <a:latin typeface="Arial Narrow" pitchFamily="34" charset="0"/>
              </a:rPr>
              <a:t>StarMath</a:t>
            </a:r>
            <a:r>
              <a:rPr lang="en-US" sz="1100" dirty="0">
                <a:latin typeface="Arial Narrow" pitchFamily="34" charset="0"/>
              </a:rPr>
              <a:t>, (.</a:t>
            </a:r>
            <a:r>
              <a:rPr lang="en-US" sz="1100" dirty="0" err="1">
                <a:latin typeface="Arial Narrow" pitchFamily="34" charset="0"/>
              </a:rPr>
              <a:t>smf</a:t>
            </a:r>
            <a:r>
              <a:rPr lang="en-US" sz="1100" dirty="0">
                <a:latin typeface="Arial Narrow" pitchFamily="34" charset="0"/>
              </a:rPr>
              <a:t>), and </a:t>
            </a:r>
            <a:r>
              <a:rPr lang="en-US" sz="1100" dirty="0" err="1">
                <a:latin typeface="Arial Narrow" pitchFamily="34" charset="0"/>
              </a:rPr>
              <a:t>MathML</a:t>
            </a:r>
            <a:r>
              <a:rPr lang="en-US" sz="1100" dirty="0">
                <a:latin typeface="Arial Narrow" pitchFamily="34" charset="0"/>
              </a:rPr>
              <a:t> (.mml) </a:t>
            </a:r>
            <a:r>
              <a:rPr lang="en-US" sz="1100" dirty="0" smtClean="0">
                <a:latin typeface="Arial Narrow" pitchFamily="34" charset="0"/>
              </a:rPr>
              <a:t>files</a:t>
            </a:r>
            <a:endParaRPr lang="en-US" sz="1100" dirty="0">
              <a:latin typeface="Arial Narrow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File Formats are used by applications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</a:t>
            </a:r>
            <a:r>
              <a:rPr lang="en-US" sz="1200" dirty="0">
                <a:latin typeface="Arial Narrow" pitchFamily="34" charset="0"/>
              </a:rPr>
              <a:t>can save files in .</a:t>
            </a:r>
            <a:r>
              <a:rPr lang="en-US" sz="1200" dirty="0" err="1" smtClean="0">
                <a:latin typeface="Arial Narrow" pitchFamily="34" charset="0"/>
              </a:rPr>
              <a:t>docx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Writer can save files in .</a:t>
            </a:r>
            <a:r>
              <a:rPr lang="en-US" sz="1200" dirty="0" err="1" smtClean="0">
                <a:latin typeface="Arial Narrow" pitchFamily="34" charset="0"/>
              </a:rPr>
              <a:t>docm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 smtClean="0">
                <a:latin typeface="Arial Narrow" pitchFamily="34" charset="0"/>
              </a:rPr>
              <a:t>Calc</a:t>
            </a:r>
            <a:r>
              <a:rPr lang="en-US" sz="1200" dirty="0" smtClean="0">
                <a:latin typeface="Arial Narrow" pitchFamily="34" charset="0"/>
              </a:rPr>
              <a:t> can save files in .</a:t>
            </a:r>
            <a:r>
              <a:rPr lang="en-US" sz="1200" dirty="0" err="1" smtClean="0">
                <a:latin typeface="Arial Narrow" pitchFamily="34" charset="0"/>
              </a:rPr>
              <a:t>xlsx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save files in .</a:t>
            </a:r>
            <a:r>
              <a:rPr lang="en-US" sz="1200" dirty="0" err="1" smtClean="0">
                <a:latin typeface="Arial Narrow" pitchFamily="34" charset="0"/>
              </a:rPr>
              <a:t>xlsm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 can save files in .</a:t>
            </a:r>
            <a:r>
              <a:rPr lang="en-US" sz="1200" dirty="0" err="1" smtClean="0">
                <a:latin typeface="Arial Narrow" pitchFamily="34" charset="0"/>
              </a:rPr>
              <a:t>pptx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can save files in .</a:t>
            </a:r>
            <a:r>
              <a:rPr lang="en-US" sz="1200" dirty="0" err="1" smtClean="0">
                <a:latin typeface="Arial Narrow" pitchFamily="34" charset="0"/>
              </a:rPr>
              <a:t>pptm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Draw can save files in BMP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save files in </a:t>
            </a:r>
            <a:r>
              <a:rPr lang="en-US" sz="1200" dirty="0" smtClean="0">
                <a:latin typeface="Arial Narrow" pitchFamily="34" charset="0"/>
              </a:rPr>
              <a:t>JPG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Math can save files .</a:t>
            </a:r>
            <a:r>
              <a:rPr lang="en-US" sz="1200" dirty="0" err="1" smtClean="0">
                <a:latin typeface="Arial Narrow" pitchFamily="34" charset="0"/>
              </a:rPr>
              <a:t>sxm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save files .</a:t>
            </a:r>
            <a:r>
              <a:rPr lang="en-US" sz="1200" dirty="0" err="1" smtClean="0">
                <a:latin typeface="Arial Narrow" pitchFamily="34" charset="0"/>
              </a:rPr>
              <a:t>smf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Impress </a:t>
            </a:r>
            <a:r>
              <a:rPr lang="en-US" sz="1200" dirty="0">
                <a:latin typeface="Arial Narrow" pitchFamily="34" charset="0"/>
              </a:rPr>
              <a:t>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in .</a:t>
            </a:r>
            <a:r>
              <a:rPr lang="en-US" sz="1200" dirty="0" err="1">
                <a:latin typeface="Arial Narrow" pitchFamily="34" charset="0"/>
              </a:rPr>
              <a:t>pptx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in .</a:t>
            </a:r>
            <a:r>
              <a:rPr lang="en-US" sz="1200" dirty="0" err="1">
                <a:latin typeface="Arial Narrow" pitchFamily="34" charset="0"/>
              </a:rPr>
              <a:t>pptm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in BMP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in JPG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.</a:t>
            </a:r>
            <a:r>
              <a:rPr lang="en-US" sz="1200" dirty="0" err="1">
                <a:latin typeface="Arial Narrow" pitchFamily="34" charset="0"/>
              </a:rPr>
              <a:t>sxm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open </a:t>
            </a:r>
            <a:r>
              <a:rPr lang="en-US" sz="1200" dirty="0" smtClean="0">
                <a:latin typeface="Arial Narrow" pitchFamily="34" charset="0"/>
              </a:rPr>
              <a:t>files </a:t>
            </a:r>
            <a:r>
              <a:rPr lang="en-US" sz="1200" dirty="0">
                <a:latin typeface="Arial Narrow" pitchFamily="34" charset="0"/>
              </a:rPr>
              <a:t>.</a:t>
            </a:r>
            <a:r>
              <a:rPr lang="en-US" sz="1200" dirty="0" err="1" smtClean="0">
                <a:latin typeface="Arial Narrow" pitchFamily="34" charset="0"/>
              </a:rPr>
              <a:t>smf</a:t>
            </a:r>
            <a:r>
              <a:rPr lang="en-US" sz="1200" dirty="0">
                <a:latin typeface="Arial Narrow" pitchFamily="34" charset="0"/>
              </a:rPr>
              <a:t> 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</a:t>
            </a:r>
            <a:r>
              <a:rPr lang="en-US" sz="1200" dirty="0">
                <a:latin typeface="Arial Narrow" pitchFamily="34" charset="0"/>
              </a:rPr>
              <a:t>can open files in .</a:t>
            </a:r>
            <a:r>
              <a:rPr lang="en-US" sz="1200" dirty="0" err="1">
                <a:latin typeface="Arial Narrow" pitchFamily="34" charset="0"/>
              </a:rPr>
              <a:t>docx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Writer can open files in .</a:t>
            </a:r>
            <a:r>
              <a:rPr lang="en-US" sz="1200" dirty="0" err="1">
                <a:latin typeface="Arial Narrow" pitchFamily="34" charset="0"/>
              </a:rPr>
              <a:t>docm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open files in .</a:t>
            </a:r>
            <a:r>
              <a:rPr lang="en-US" sz="1200" dirty="0" err="1">
                <a:latin typeface="Arial Narrow" pitchFamily="34" charset="0"/>
              </a:rPr>
              <a:t>xlsx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open files in .</a:t>
            </a:r>
            <a:r>
              <a:rPr lang="en-US" sz="1200" dirty="0" err="1" smtClean="0">
                <a:latin typeface="Arial Narrow" pitchFamily="34" charset="0"/>
              </a:rPr>
              <a:t>xlsm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 err="1" smtClean="0">
                <a:latin typeface="Arial Narrow" pitchFamily="34" charset="0"/>
              </a:rPr>
              <a:t>OpenOffice</a:t>
            </a:r>
            <a:r>
              <a:rPr lang="en-US" sz="1200" dirty="0" smtClean="0">
                <a:latin typeface="Arial Narrow" pitchFamily="34" charset="0"/>
              </a:rPr>
              <a:t> can </a:t>
            </a:r>
            <a:r>
              <a:rPr lang="en-US" sz="1200" dirty="0">
                <a:latin typeface="Arial Narrow" pitchFamily="34" charset="0"/>
              </a:rPr>
              <a:t>open a wide variety of file formats in addition to the OpenDocument formats. Saving in an OpenDocument format guarantees the correct </a:t>
            </a:r>
            <a:r>
              <a:rPr lang="en-US" sz="1200" dirty="0" smtClean="0">
                <a:latin typeface="Arial Narrow" pitchFamily="34" charset="0"/>
              </a:rPr>
              <a:t>rendering. </a:t>
            </a:r>
            <a:r>
              <a:rPr lang="en-US" sz="1200" dirty="0">
                <a:latin typeface="Arial Narrow" pitchFamily="34" charset="0"/>
              </a:rPr>
              <a:t>It is </a:t>
            </a:r>
            <a:r>
              <a:rPr lang="en-US" sz="1200" dirty="0" smtClean="0">
                <a:latin typeface="Arial Narrow" pitchFamily="34" charset="0"/>
              </a:rPr>
              <a:t>recommended to use </a:t>
            </a:r>
            <a:r>
              <a:rPr lang="en-US" sz="1200" dirty="0">
                <a:latin typeface="Arial Narrow" pitchFamily="34" charset="0"/>
              </a:rPr>
              <a:t>ODF as default file </a:t>
            </a:r>
            <a:r>
              <a:rPr lang="en-US" sz="1200" dirty="0" smtClean="0">
                <a:latin typeface="Arial Narrow" pitchFamily="34" charset="0"/>
              </a:rPr>
              <a:t>format, however</a:t>
            </a:r>
            <a:r>
              <a:rPr lang="en-US" sz="1200" dirty="0">
                <a:latin typeface="Arial Narrow" pitchFamily="34" charset="0"/>
              </a:rPr>
              <a:t>, </a:t>
            </a:r>
            <a:r>
              <a:rPr lang="en-US" sz="1200" dirty="0" smtClean="0">
                <a:latin typeface="Arial Narrow" pitchFamily="34" charset="0"/>
              </a:rPr>
              <a:t>can be saved in </a:t>
            </a:r>
            <a:r>
              <a:rPr lang="en-US" sz="1200" dirty="0">
                <a:latin typeface="Arial Narrow" pitchFamily="34" charset="0"/>
              </a:rPr>
              <a:t>other </a:t>
            </a:r>
            <a:r>
              <a:rPr lang="en-US" sz="1200" dirty="0" smtClean="0">
                <a:latin typeface="Arial Narrow" pitchFamily="34" charset="0"/>
              </a:rPr>
              <a:t>formats.</a:t>
            </a:r>
            <a:endParaRPr lang="en-US" sz="12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850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</a:t>
            </a:r>
            <a:r>
              <a:rPr lang="de-DE" sz="800" dirty="0"/>
              <a:t>https://wiki.openoffice.org/wiki/Documentation/OOo3_User_Guides/Getting_Started/File_formats</a:t>
            </a: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60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44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Programming/Scripting Component Communication Protocols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C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C</a:t>
            </a:r>
            <a:r>
              <a:rPr lang="en-US" sz="1200" dirty="0">
                <a:latin typeface="Arial Narrow" pitchFamily="34" charset="0"/>
              </a:rPr>
              <a:t>++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Java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Python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Pearl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JavaScript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COM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CORBA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JavaBeans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Visual </a:t>
            </a:r>
            <a:r>
              <a:rPr lang="en-US" sz="1200" dirty="0">
                <a:latin typeface="Arial Narrow" pitchFamily="34" charset="0"/>
              </a:rPr>
              <a:t>Basic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Delphi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Applications are written in Programming languages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is written in C++ and Java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is written in C++ and </a:t>
            </a:r>
            <a:r>
              <a:rPr lang="en-US" sz="1200" dirty="0" smtClean="0">
                <a:latin typeface="Arial Narrow" pitchFamily="34" charset="0"/>
              </a:rPr>
              <a:t>Java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is written in C++ and Java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is written in C++ and Java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Math </a:t>
            </a:r>
            <a:r>
              <a:rPr lang="en-US" sz="1200" dirty="0">
                <a:latin typeface="Arial Narrow" pitchFamily="34" charset="0"/>
              </a:rPr>
              <a:t>is written in C++ and Java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Base is written in C++ and </a:t>
            </a:r>
            <a:r>
              <a:rPr lang="en-US" sz="1200" dirty="0" smtClean="0">
                <a:latin typeface="Arial Narrow" pitchFamily="34" charset="0"/>
              </a:rPr>
              <a:t>Java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Other programming (see left) are also possible especially for extension and add-ins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>
                <a:latin typeface="Arial Narrow" pitchFamily="34" charset="0"/>
              </a:rPr>
              <a:t>The source is written in C++ and delivers language-neutral and scriptable functionality, including Java[tm] technology APIs. </a:t>
            </a:r>
            <a:r>
              <a:rPr lang="en-US" sz="1200" dirty="0" smtClean="0">
                <a:latin typeface="Arial Narrow" pitchFamily="34" charset="0"/>
              </a:rPr>
              <a:t>All languages can be used as long the plugin module is used.</a:t>
            </a:r>
            <a:endParaRPr lang="en-US" sz="12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2086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://www.openoffice.org/white_papers/tech_overview/tech_overview.pdf</a:t>
            </a: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60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67" name="think-cell Slide" r:id="rId28" imgW="216" imgH="216" progId="TCLayout.ActiveDocument.1">
                  <p:embed/>
                </p:oleObj>
              </mc:Choice>
              <mc:Fallback>
                <p:oleObj name="think-cell Slide" r:id="rId2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sp>
        <p:nvSpPr>
          <p:cNvPr id="55" name="Ellipse 54"/>
          <p:cNvSpPr/>
          <p:nvPr/>
        </p:nvSpPr>
        <p:spPr>
          <a:xfrm>
            <a:off x="38237" y="931001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86163" y="3472204"/>
            <a:ext cx="3621813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t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Linux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OS </a:t>
            </a:r>
            <a:r>
              <a:rPr lang="en-US" sz="1200" dirty="0">
                <a:latin typeface="Arial Narrow" pitchFamily="34" charset="0"/>
              </a:rPr>
              <a:t>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Microsoft Windows XP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Microsoft Windows </a:t>
            </a:r>
            <a:r>
              <a:rPr lang="en-US" sz="1200" dirty="0" smtClean="0">
                <a:latin typeface="Arial Narrow" pitchFamily="34" charset="0"/>
              </a:rPr>
              <a:t>Vista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Microsoft Windows </a:t>
            </a:r>
            <a:r>
              <a:rPr lang="en-US" sz="1200" dirty="0" smtClean="0">
                <a:latin typeface="Arial Narrow" pitchFamily="34" charset="0"/>
              </a:rPr>
              <a:t>7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Solaris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312693" y="2087404"/>
            <a:ext cx="5132814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Applications can be used on Operating Systems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312693" y="3472204"/>
            <a:ext cx="5132814" cy="2680689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numCol="2" rtlCol="0" anchor="ctr">
            <a:noAutofit/>
          </a:bodyPr>
          <a:lstStyle/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smtClean="0">
                <a:latin typeface="Arial Narrow" pitchFamily="34" charset="0"/>
              </a:rPr>
              <a:t>Writer can be used on Linux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be used on Linux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can be used on Linux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be used on Linux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be used on Linux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Base can be used on Linux</a:t>
            </a:r>
            <a:endParaRPr lang="en-US" sz="1200" dirty="0" smtClean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Writer can be used on </a:t>
            </a:r>
            <a:r>
              <a:rPr lang="en-US" sz="1200" dirty="0" smtClean="0">
                <a:latin typeface="Arial Narrow" pitchFamily="34" charset="0"/>
              </a:rPr>
              <a:t>Mac OS X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be used on Mac OS 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can be used on Mac OS </a:t>
            </a:r>
            <a:r>
              <a:rPr lang="en-US" sz="1200" dirty="0" smtClean="0">
                <a:latin typeface="Arial Narrow" pitchFamily="34" charset="0"/>
              </a:rPr>
              <a:t>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be used on Mac OS 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be used on Mac OS 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Base can be used on Mac OS </a:t>
            </a:r>
            <a:r>
              <a:rPr lang="en-US" sz="1200" dirty="0" smtClean="0">
                <a:latin typeface="Arial Narrow" pitchFamily="34" charset="0"/>
              </a:rPr>
              <a:t>X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Writer can be used on </a:t>
            </a:r>
            <a:r>
              <a:rPr lang="en-US" sz="1200" dirty="0" smtClean="0">
                <a:latin typeface="Arial Narrow" pitchFamily="34" charset="0"/>
              </a:rPr>
              <a:t>Windows 7</a:t>
            </a:r>
            <a:endParaRPr lang="en-US" sz="1200" dirty="0">
              <a:latin typeface="Arial Narrow" pitchFamily="34" charset="0"/>
            </a:endParaRP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 err="1">
                <a:latin typeface="Arial Narrow" pitchFamily="34" charset="0"/>
              </a:rPr>
              <a:t>Calc</a:t>
            </a:r>
            <a:r>
              <a:rPr lang="en-US" sz="1200" dirty="0">
                <a:latin typeface="Arial Narrow" pitchFamily="34" charset="0"/>
              </a:rPr>
              <a:t> can be used on Windows 7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Impress can be used on Windows 7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Draw can be used on Windows 7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Math can be used on Windows 7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200" dirty="0">
                <a:latin typeface="Arial Narrow" pitchFamily="34" charset="0"/>
              </a:rPr>
              <a:t>Base can be used on Windows 7</a:t>
            </a:r>
          </a:p>
          <a:p>
            <a:pPr marL="187517" indent="-187517" defTabSz="914353"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endParaRPr lang="en-US" sz="1200" dirty="0">
              <a:latin typeface="Arial Narrow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4105" y="2087404"/>
            <a:ext cx="3621813" cy="864000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200" dirty="0">
                <a:latin typeface="Arial Narrow" pitchFamily="34" charset="0"/>
              </a:rPr>
              <a:t>Apache </a:t>
            </a:r>
            <a:r>
              <a:rPr lang="en-US" sz="1200" dirty="0" err="1">
                <a:latin typeface="Arial Narrow" pitchFamily="34" charset="0"/>
              </a:rPr>
              <a:t>OpenOffice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has the aim that it can be run </a:t>
            </a:r>
            <a:r>
              <a:rPr lang="en-US" sz="1200" dirty="0">
                <a:latin typeface="Arial Narrow" pitchFamily="34" charset="0"/>
              </a:rPr>
              <a:t>on all major platforms.</a:t>
            </a:r>
          </a:p>
        </p:txBody>
      </p:sp>
      <p:grpSp>
        <p:nvGrpSpPr>
          <p:cNvPr id="46" name="Gruppieren 45"/>
          <p:cNvGrpSpPr/>
          <p:nvPr/>
        </p:nvGrpSpPr>
        <p:grpSpPr>
          <a:xfrm>
            <a:off x="7932997" y="498046"/>
            <a:ext cx="1576360" cy="762276"/>
            <a:chOff x="479313" y="1813274"/>
            <a:chExt cx="9203933" cy="4311075"/>
          </a:xfrm>
        </p:grpSpPr>
        <p:cxnSp>
          <p:nvCxnSpPr>
            <p:cNvPr id="47" name="Gerade Verbindung mit Pfeil 46"/>
            <p:cNvCxnSpPr>
              <a:stCxn id="80" idx="3"/>
              <a:endCxn id="78" idx="1"/>
            </p:cNvCxnSpPr>
            <p:nvPr/>
          </p:nvCxnSpPr>
          <p:spPr>
            <a:xfrm>
              <a:off x="2291125" y="3032336"/>
              <a:ext cx="687175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pieren 47"/>
            <p:cNvGrpSpPr/>
            <p:nvPr/>
          </p:nvGrpSpPr>
          <p:grpSpPr>
            <a:xfrm>
              <a:off x="5248901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90" name="Rechteck 89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5506356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8" name="Rechteck 8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2864107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6" name="Rechteck 85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uppieren 50"/>
            <p:cNvGrpSpPr/>
            <p:nvPr/>
          </p:nvGrpSpPr>
          <p:grpSpPr>
            <a:xfrm>
              <a:off x="479313" y="4257514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4" name="Rechteck 83"/>
              <p:cNvSpPr/>
              <p:nvPr>
                <p:custDataLst>
                  <p:tags r:id="rId18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633695" y="4257514"/>
              <a:ext cx="1811812" cy="1866835"/>
              <a:chOff x="481012" y="1665995"/>
              <a:chExt cx="1811812" cy="1866835"/>
            </a:xfrm>
          </p:grpSpPr>
          <p:sp>
            <p:nvSpPr>
              <p:cNvPr id="82" name="Rechteck 81"/>
              <p:cNvSpPr/>
              <p:nvPr>
                <p:custDataLst>
                  <p:tags r:id="rId16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79313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80" name="Rechteck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hteck 8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978300" y="1819623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8" name="Rechteck 77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6" name="Gewinkelte Verbindung 55"/>
            <p:cNvCxnSpPr/>
            <p:nvPr/>
          </p:nvCxnSpPr>
          <p:spPr>
            <a:xfrm rot="5400000" flipH="1" flipV="1">
              <a:off x="1997879" y="2974776"/>
              <a:ext cx="576000" cy="1980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794363" y="3686458"/>
              <a:ext cx="1" cy="57600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88" idx="1"/>
              <a:endCxn id="78" idx="3"/>
            </p:cNvCxnSpPr>
            <p:nvPr>
              <p:custDataLst>
                <p:tags r:id="rId8"/>
              </p:custDataLst>
            </p:nvPr>
          </p:nvCxnSpPr>
          <p:spPr>
            <a:xfrm flipH="1">
              <a:off x="4790112" y="3032336"/>
              <a:ext cx="716244" cy="0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/>
            <p:nvPr/>
          </p:nvCxnSpPr>
          <p:spPr>
            <a:xfrm rot="16200000" flipV="1">
              <a:off x="5092691" y="3165393"/>
              <a:ext cx="576000" cy="165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winkelte Verbindung 59"/>
            <p:cNvCxnSpPr/>
            <p:nvPr/>
          </p:nvCxnSpPr>
          <p:spPr>
            <a:xfrm rot="16200000" flipV="1">
              <a:off x="6263367" y="1993045"/>
              <a:ext cx="576000" cy="3996000"/>
            </a:xfrm>
            <a:prstGeom prst="bentConnector3">
              <a:avLst>
                <a:gd name="adj1" fmla="val 5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winkelte Verbindung 60"/>
            <p:cNvCxnSpPr/>
            <p:nvPr/>
          </p:nvCxnSpPr>
          <p:spPr>
            <a:xfrm rot="5400000" flipH="1" flipV="1">
              <a:off x="3708451" y="3867000"/>
              <a:ext cx="540000" cy="252000"/>
            </a:xfrm>
            <a:prstGeom prst="bentConnector3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stCxn id="81" idx="0"/>
              <a:endCxn id="89" idx="0"/>
            </p:cNvCxnSpPr>
            <p:nvPr/>
          </p:nvCxnSpPr>
          <p:spPr>
            <a:xfrm rot="5400000" flipH="1" flipV="1">
              <a:off x="3898741" y="-693898"/>
              <a:ext cx="12700" cy="5027043"/>
            </a:xfrm>
            <a:prstGeom prst="bentConnector3">
              <a:avLst>
                <a:gd name="adj1" fmla="val 1800000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V="1">
              <a:off x="4093558" y="3672389"/>
              <a:ext cx="0" cy="251469"/>
            </a:xfrm>
            <a:prstGeom prst="line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7871434" y="1816696"/>
              <a:ext cx="1811812" cy="1866835"/>
              <a:chOff x="481012" y="1665995"/>
              <a:chExt cx="1811812" cy="1866835"/>
            </a:xfrm>
            <a:solidFill>
              <a:schemeClr val="accent3"/>
            </a:solidFill>
          </p:grpSpPr>
          <p:sp>
            <p:nvSpPr>
              <p:cNvPr id="76" name="Rechteck 75"/>
              <p:cNvSpPr/>
              <p:nvPr>
                <p:custDataLst>
                  <p:tags r:id="rId10"/>
                </p:custDataLst>
              </p:nvPr>
            </p:nvSpPr>
            <p:spPr>
              <a:xfrm>
                <a:off x="481012" y="2224585"/>
                <a:ext cx="1811812" cy="13082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Ins="36000" numCol="2" rtlCol="0" anchor="t" anchorCtr="0"/>
              <a:lstStyle/>
              <a:p>
                <a:pPr>
                  <a:spcAft>
                    <a:spcPts val="200"/>
                  </a:spcAft>
                  <a:buClr>
                    <a:schemeClr val="tx2"/>
                  </a:buClr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1014" y="1665995"/>
                <a:ext cx="1811810" cy="55859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Gewinkelte Verbindung 64"/>
            <p:cNvCxnSpPr>
              <a:stCxn id="77" idx="0"/>
              <a:endCxn id="79" idx="0"/>
            </p:cNvCxnSpPr>
            <p:nvPr/>
          </p:nvCxnSpPr>
          <p:spPr>
            <a:xfrm rot="16200000" flipH="1" flipV="1">
              <a:off x="6329310" y="-628408"/>
              <a:ext cx="2927" cy="4893134"/>
            </a:xfrm>
            <a:prstGeom prst="bentConnector3">
              <a:avLst>
                <a:gd name="adj1" fmla="val -11461565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winkelte Verbindung 65"/>
            <p:cNvCxnSpPr/>
            <p:nvPr/>
          </p:nvCxnSpPr>
          <p:spPr>
            <a:xfrm rot="5400000" flipH="1" flipV="1">
              <a:off x="6606556" y="3157939"/>
              <a:ext cx="2440818" cy="3492000"/>
            </a:xfrm>
            <a:prstGeom prst="bentConnector3">
              <a:avLst>
                <a:gd name="adj1" fmla="val -3528"/>
              </a:avLst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>
              <p:custDataLst>
                <p:tags r:id="rId9"/>
              </p:custDataLst>
            </p:nvPr>
          </p:nvCxnSpPr>
          <p:spPr>
            <a:xfrm flipH="1">
              <a:off x="7318168" y="3029409"/>
              <a:ext cx="553266" cy="2927"/>
            </a:xfrm>
            <a:prstGeom prst="straightConnector1">
              <a:avLst/>
            </a:prstGeom>
            <a:ln w="31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hteck 91"/>
          <p:cNvSpPr/>
          <p:nvPr/>
        </p:nvSpPr>
        <p:spPr>
          <a:xfrm>
            <a:off x="481012" y="3036736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Entities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307542" y="1651935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Relationships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Between </a:t>
            </a:r>
            <a:r>
              <a:rPr lang="en-US" sz="1400" b="1" dirty="0">
                <a:solidFill>
                  <a:schemeClr val="bg1"/>
                </a:solidFill>
                <a:latin typeface="Arial Narrow" pitchFamily="34" charset="0"/>
              </a:rPr>
              <a:t>Entity </a:t>
            </a: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Types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307542" y="3036736"/>
            <a:ext cx="5132814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Entity Relationship Examples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5" name="Rechteck 94"/>
          <p:cNvSpPr/>
          <p:nvPr>
            <p:custDataLst>
              <p:tags r:id="rId6"/>
            </p:custDataLst>
          </p:nvPr>
        </p:nvSpPr>
        <p:spPr>
          <a:xfrm>
            <a:off x="468954" y="1651935"/>
            <a:ext cx="3621813" cy="43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Short Description of Entity Type</a:t>
            </a:r>
            <a:endParaRPr lang="en-U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4274" y="6375678"/>
            <a:ext cx="4850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</a:t>
            </a:r>
            <a:r>
              <a:rPr lang="de-DE" sz="800" dirty="0"/>
              <a:t>http://</a:t>
            </a:r>
            <a:r>
              <a:rPr lang="de-DE" sz="800" dirty="0" smtClean="0"/>
              <a:t>en.wikipedia.org/wiki/OpenOffice.org</a:t>
            </a:r>
            <a:endParaRPr lang="de-DE" sz="800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3" name="Textplatzhalter 15"/>
          <p:cNvSpPr txBox="1">
            <a:spLocks/>
          </p:cNvSpPr>
          <p:nvPr/>
        </p:nvSpPr>
        <p:spPr>
          <a:xfrm>
            <a:off x="1993239" y="2311130"/>
            <a:ext cx="6845961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 Narrow"/>
              <a:buChar char="»"/>
              <a:tabLst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 Importance of Open-source Projects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 Overview </a:t>
            </a:r>
            <a:r>
              <a:rPr lang="en-US" sz="2000" dirty="0" err="1" smtClean="0"/>
              <a:t>OpenOffice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Technology Model of </a:t>
            </a:r>
            <a:r>
              <a:rPr lang="en-US" sz="2000" dirty="0" err="1" smtClean="0"/>
              <a:t>OpenOffice</a:t>
            </a:r>
            <a:r>
              <a:rPr lang="en-US" sz="2000" dirty="0" smtClean="0"/>
              <a:t>	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3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51660" y="4684259"/>
            <a:ext cx="7307580" cy="5638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platzhalter 15"/>
          <p:cNvSpPr txBox="1">
            <a:spLocks/>
          </p:cNvSpPr>
          <p:nvPr/>
        </p:nvSpPr>
        <p:spPr>
          <a:xfrm>
            <a:off x="1993239" y="2311130"/>
            <a:ext cx="6845961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 Narrow"/>
              <a:buChar char="»"/>
              <a:tabLst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 Importance of Open-source Projects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 Overview </a:t>
            </a:r>
            <a:r>
              <a:rPr lang="en-US" sz="2000" dirty="0" err="1" smtClean="0"/>
              <a:t>OpenOffice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Technology Model of </a:t>
            </a:r>
            <a:r>
              <a:rPr lang="en-US" sz="2000" dirty="0" err="1" smtClean="0"/>
              <a:t>OpenOffice</a:t>
            </a:r>
            <a:r>
              <a:rPr lang="en-US" sz="2000" dirty="0" smtClean="0"/>
              <a:t>	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 Conclusion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2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kt 3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7452542"/>
              </p:ext>
            </p:extLst>
          </p:nvPr>
        </p:nvGraphicFramePr>
        <p:xfrm>
          <a:off x="1593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1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ea typeface="+mn-ea"/>
                <a:cs typeface="+mn-cs"/>
              </a:rPr>
              <a:t>Overall Open-source applications and especially </a:t>
            </a:r>
            <a:r>
              <a:rPr lang="en-US" dirty="0" err="1" smtClean="0">
                <a:ea typeface="+mn-ea"/>
                <a:cs typeface="+mn-cs"/>
              </a:rPr>
              <a:t>OpenOffice</a:t>
            </a:r>
            <a:r>
              <a:rPr lang="en-US" dirty="0" smtClean="0">
                <a:ea typeface="+mn-ea"/>
                <a:cs typeface="+mn-cs"/>
              </a:rPr>
              <a:t> has a great potential to become even more important in the future due to its obvious advantages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IV. CONCLUSION</a:t>
            </a:r>
            <a:endParaRPr lang="en-US" dirty="0"/>
          </a:p>
        </p:txBody>
      </p:sp>
      <p:sp>
        <p:nvSpPr>
          <p:cNvPr id="39" name="Abgerundetes Rechteck 99"/>
          <p:cNvSpPr/>
          <p:nvPr/>
        </p:nvSpPr>
        <p:spPr>
          <a:xfrm>
            <a:off x="4917015" y="4093457"/>
            <a:ext cx="4525435" cy="1701800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Abgerundetes Rechteck 104"/>
          <p:cNvSpPr/>
          <p:nvPr/>
        </p:nvSpPr>
        <p:spPr>
          <a:xfrm>
            <a:off x="4917015" y="4093457"/>
            <a:ext cx="2105025" cy="15065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108000" bIns="0"/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Abgerundetes Rechteck 118"/>
          <p:cNvSpPr/>
          <p:nvPr/>
        </p:nvSpPr>
        <p:spPr>
          <a:xfrm>
            <a:off x="7109511" y="4296658"/>
            <a:ext cx="2047874" cy="25876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More Features than Office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Abgerundetes Rechteck 119"/>
          <p:cNvSpPr/>
          <p:nvPr/>
        </p:nvSpPr>
        <p:spPr>
          <a:xfrm>
            <a:off x="7109511" y="4593520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Additional Language Support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Abgerundetes Rechteck 120"/>
          <p:cNvSpPr/>
          <p:nvPr/>
        </p:nvSpPr>
        <p:spPr>
          <a:xfrm>
            <a:off x="7109511" y="4891970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Improved Quality </a:t>
            </a:r>
            <a:r>
              <a:rPr lang="en-US" sz="1400" dirty="0" err="1" smtClean="0">
                <a:solidFill>
                  <a:schemeClr val="tx1"/>
                </a:solidFill>
              </a:rPr>
              <a:t>Mgmt</a:t>
            </a:r>
            <a:r>
              <a:rPr lang="en-US" sz="1400" dirty="0" smtClean="0">
                <a:solidFill>
                  <a:schemeClr val="tx1"/>
                </a:solidFill>
              </a:rPr>
              <a:t> 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Abgerundetes Rechteck 121"/>
          <p:cNvSpPr/>
          <p:nvPr/>
        </p:nvSpPr>
        <p:spPr>
          <a:xfrm>
            <a:off x="7109511" y="5190420"/>
            <a:ext cx="2047874" cy="2587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Enhanced Backward Comp.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Textfeld 55"/>
          <p:cNvSpPr txBox="1">
            <a:spLocks noChangeArrowheads="1"/>
          </p:cNvSpPr>
          <p:nvPr/>
        </p:nvSpPr>
        <p:spPr bwMode="auto">
          <a:xfrm>
            <a:off x="4972165" y="4451915"/>
            <a:ext cx="1114736" cy="77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Future 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of 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err="1" smtClean="0">
                <a:solidFill>
                  <a:schemeClr val="bg1"/>
                </a:solidFill>
              </a:rPr>
              <a:t>OpenOffice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Abgerundetes Rechteck 98"/>
          <p:cNvSpPr/>
          <p:nvPr/>
        </p:nvSpPr>
        <p:spPr>
          <a:xfrm>
            <a:off x="484346" y="2291011"/>
            <a:ext cx="4356232" cy="1701800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Abgerundetes Rechteck 101"/>
          <p:cNvSpPr/>
          <p:nvPr/>
        </p:nvSpPr>
        <p:spPr>
          <a:xfrm>
            <a:off x="2726955" y="2487861"/>
            <a:ext cx="2106744" cy="1504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72000" bIns="0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Abgerundetes Rechteck 106"/>
          <p:cNvSpPr/>
          <p:nvPr/>
        </p:nvSpPr>
        <p:spPr>
          <a:xfrm flipH="1">
            <a:off x="586897" y="2638673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Cost Reduction</a:t>
            </a:r>
          </a:p>
        </p:txBody>
      </p:sp>
      <p:sp>
        <p:nvSpPr>
          <p:cNvPr id="50" name="Abgerundetes Rechteck 107"/>
          <p:cNvSpPr/>
          <p:nvPr/>
        </p:nvSpPr>
        <p:spPr>
          <a:xfrm flipH="1">
            <a:off x="586897" y="2937124"/>
            <a:ext cx="2047874" cy="25876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Individualization</a:t>
            </a:r>
          </a:p>
        </p:txBody>
      </p:sp>
      <p:sp>
        <p:nvSpPr>
          <p:cNvPr id="51" name="Abgerundetes Rechteck 108"/>
          <p:cNvSpPr/>
          <p:nvPr/>
        </p:nvSpPr>
        <p:spPr>
          <a:xfrm flipH="1">
            <a:off x="586897" y="3233986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Independence</a:t>
            </a:r>
          </a:p>
        </p:txBody>
      </p:sp>
      <p:sp>
        <p:nvSpPr>
          <p:cNvPr id="52" name="Abgerundetes Rechteck 109"/>
          <p:cNvSpPr/>
          <p:nvPr/>
        </p:nvSpPr>
        <p:spPr>
          <a:xfrm flipH="1">
            <a:off x="586897" y="3532436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Faster Adaptation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763491" y="2861135"/>
            <a:ext cx="1968739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600" b="1" smtClean="0">
                <a:solidFill>
                  <a:schemeClr val="bg1"/>
                </a:solidFill>
              </a:rPr>
              <a:t>Benefits of </a:t>
            </a: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Open-Source Applications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917015" y="2291011"/>
            <a:ext cx="4525435" cy="1703387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77467" y="4093457"/>
            <a:ext cx="4378877" cy="1701800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917015" y="2487861"/>
            <a:ext cx="2105025" cy="15065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108000" b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</a:rPr>
              <a:t/>
            </a:r>
            <a:br>
              <a:rPr lang="en-US" sz="1600" b="1" dirty="0">
                <a:solidFill>
                  <a:schemeClr val="bg1"/>
                </a:solidFill>
              </a:rPr>
            </a:b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742432" y="4093457"/>
            <a:ext cx="2106744" cy="15065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72000" bIns="0"/>
          <a:lstStyle/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algn="r" fontAlgn="auto">
              <a:spcBef>
                <a:spcPts val="30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77467" y="1876487"/>
            <a:ext cx="8958223" cy="438475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</a:rPr>
              <a:t>Key 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 flipH="1">
            <a:off x="593775" y="4296658"/>
            <a:ext cx="2047874" cy="25876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Increasing Market Share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 flipH="1">
            <a:off x="593775" y="4593520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More Features</a:t>
            </a:r>
          </a:p>
        </p:txBody>
      </p:sp>
      <p:sp>
        <p:nvSpPr>
          <p:cNvPr id="62" name="Rechteck 61"/>
          <p:cNvSpPr/>
          <p:nvPr/>
        </p:nvSpPr>
        <p:spPr>
          <a:xfrm flipH="1">
            <a:off x="593775" y="4891970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Compatibility Improvements </a:t>
            </a:r>
          </a:p>
        </p:txBody>
      </p:sp>
      <p:sp>
        <p:nvSpPr>
          <p:cNvPr id="63" name="Rechteck 62"/>
          <p:cNvSpPr/>
          <p:nvPr/>
        </p:nvSpPr>
        <p:spPr>
          <a:xfrm flipH="1">
            <a:off x="593775" y="5190420"/>
            <a:ext cx="2047874" cy="2587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Broader Acceptance</a:t>
            </a:r>
          </a:p>
        </p:txBody>
      </p:sp>
      <p:sp>
        <p:nvSpPr>
          <p:cNvPr id="64" name="Rechteck 63"/>
          <p:cNvSpPr/>
          <p:nvPr/>
        </p:nvSpPr>
        <p:spPr>
          <a:xfrm>
            <a:off x="7109511" y="2640260"/>
            <a:ext cx="2047874" cy="2587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Cost reduction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7109511" y="2937122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Possible Customization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09511" y="3235573"/>
            <a:ext cx="2047874" cy="25876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No vendor lock-in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7109511" y="3532435"/>
            <a:ext cx="2047874" cy="260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spcBef>
                <a:spcPts val="300"/>
              </a:spcBef>
              <a:defRPr/>
            </a:pPr>
            <a:r>
              <a:rPr lang="en-US" sz="1400" dirty="0">
                <a:solidFill>
                  <a:schemeClr val="tx1"/>
                </a:solidFill>
              </a:rPr>
              <a:t>Secure &amp; </a:t>
            </a:r>
            <a:r>
              <a:rPr lang="en-US" sz="1400" dirty="0" smtClean="0">
                <a:solidFill>
                  <a:schemeClr val="tx1"/>
                </a:solidFill>
              </a:rPr>
              <a:t>Stable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Textfeld 56"/>
          <p:cNvSpPr txBox="1">
            <a:spLocks noChangeArrowheads="1"/>
          </p:cNvSpPr>
          <p:nvPr/>
        </p:nvSpPr>
        <p:spPr bwMode="auto">
          <a:xfrm>
            <a:off x="2763491" y="4451915"/>
            <a:ext cx="196873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Future of 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Open-Source Applications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3" name="Textfeld 57"/>
          <p:cNvSpPr txBox="1">
            <a:spLocks noChangeArrowheads="1"/>
          </p:cNvSpPr>
          <p:nvPr/>
        </p:nvSpPr>
        <p:spPr bwMode="auto">
          <a:xfrm>
            <a:off x="4975887" y="2845048"/>
            <a:ext cx="900731" cy="77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Benefits 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of 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err="1" smtClean="0">
                <a:solidFill>
                  <a:schemeClr val="bg1"/>
                </a:solidFill>
              </a:rPr>
              <a:t>OpenOffice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404274" y="6318654"/>
            <a:ext cx="7388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 http</a:t>
            </a:r>
            <a:r>
              <a:rPr lang="de-DE" sz="800" dirty="0"/>
              <a:t>://de.statista.com.login.bibproxy.whu.edu/statistik/daten/studie/169261/umfrage/prognostizierter-umsatz-mit-open-source-software-in-europa-seit-2008/</a:t>
            </a:r>
            <a:br>
              <a:rPr lang="de-DE" sz="800" dirty="0"/>
            </a:br>
            <a:r>
              <a:rPr lang="de-DE" sz="800" dirty="0" smtClean="0"/>
              <a:t>                  </a:t>
            </a:r>
            <a:r>
              <a:rPr lang="de-DE" sz="800" dirty="0" smtClean="0"/>
              <a:t>	</a:t>
            </a:r>
            <a:r>
              <a:rPr lang="en-US" sz="800" dirty="0" smtClean="0"/>
              <a:t>http</a:t>
            </a:r>
            <a:r>
              <a:rPr lang="en-US" sz="800" dirty="0"/>
              <a:t>://cloudtweaks.com/2012/08/advantages-and-disadvantages-of-open-source/</a:t>
            </a:r>
            <a:br>
              <a:rPr lang="en-US" sz="800" dirty="0"/>
            </a:br>
            <a:r>
              <a:rPr lang="en-US" sz="800" dirty="0" smtClean="0"/>
              <a:t>                  </a:t>
            </a:r>
            <a:r>
              <a:rPr lang="en-US" sz="800" dirty="0" smtClean="0"/>
              <a:t>	http</a:t>
            </a:r>
            <a:r>
              <a:rPr lang="en-US" sz="800" dirty="0"/>
              <a:t>://www.entrepreneurhandbook.co.uk/open-source-software/</a:t>
            </a:r>
            <a:br>
              <a:rPr lang="en-US" sz="800" dirty="0"/>
            </a:br>
            <a:r>
              <a:rPr lang="en-US" sz="800" dirty="0" smtClean="0"/>
              <a:t>                  </a:t>
            </a:r>
            <a:r>
              <a:rPr lang="en-US" sz="800" dirty="0" smtClean="0"/>
              <a:t>	http</a:t>
            </a:r>
            <a:r>
              <a:rPr lang="en-US" sz="800" dirty="0"/>
              <a:t>://www.idealware.org/articles/comparing-microsoft-office-open-source-alternatives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3824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05303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1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4" y="3076431"/>
            <a:ext cx="7058164" cy="2352721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Open Source Technology Modeling - </a:t>
            </a:r>
            <a:r>
              <a:rPr lang="en-US" dirty="0" err="1" smtClean="0"/>
              <a:t>OpenOffice</a:t>
            </a:r>
            <a:r>
              <a:rPr lang="en-US" dirty="0" smtClean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17.04.2014, </a:t>
            </a:r>
            <a:r>
              <a:rPr lang="en-US" dirty="0" err="1" smtClean="0"/>
              <a:t>Vallendar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>
          <a:xfrm>
            <a:off x="467785" y="2336800"/>
            <a:ext cx="8970433" cy="276144"/>
          </a:xfrm>
        </p:spPr>
        <p:txBody>
          <a:bodyPr/>
          <a:lstStyle/>
          <a:p>
            <a:r>
              <a:rPr lang="en-US" dirty="0" smtClean="0"/>
              <a:t>Discussion document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Freihand 75"/>
              <p14:cNvContentPartPr/>
              <p14:nvPr>
                <p:custDataLst>
                  <p:tags r:id="rId7"/>
                </p:custDataLst>
              </p14:nvPr>
            </p14:nvContentPartPr>
            <p14:xfrm>
              <a:off x="10976188" y="3319985"/>
              <a:ext cx="360" cy="360"/>
            </p14:xfrm>
          </p:contentPart>
        </mc:Choice>
        <mc:Fallback xmlns="">
          <p:pic>
            <p:nvPicPr>
              <p:cNvPr id="76" name="Freihand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74028" y="3317825"/>
                <a:ext cx="4680" cy="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51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51660" y="2200323"/>
            <a:ext cx="7307580" cy="5638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platzhalter 15"/>
          <p:cNvSpPr txBox="1">
            <a:spLocks/>
          </p:cNvSpPr>
          <p:nvPr/>
        </p:nvSpPr>
        <p:spPr>
          <a:xfrm>
            <a:off x="1993239" y="2311130"/>
            <a:ext cx="6845961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 Narrow"/>
              <a:buChar char="»"/>
              <a:tabLst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b="1" dirty="0" smtClean="0">
                <a:solidFill>
                  <a:schemeClr val="tx2"/>
                </a:solidFill>
              </a:rPr>
              <a:t>   Importance of Open-source Projects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 Overview </a:t>
            </a:r>
            <a:r>
              <a:rPr lang="en-US" sz="2000" dirty="0" err="1" smtClean="0"/>
              <a:t>OpenOffice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Technology Model of </a:t>
            </a:r>
            <a:r>
              <a:rPr lang="en-US" sz="2000" dirty="0" err="1" smtClean="0"/>
              <a:t>OpenOffice</a:t>
            </a:r>
            <a:r>
              <a:rPr lang="en-US" sz="2000" dirty="0" smtClean="0"/>
              <a:t>	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18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52591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8" name="think-cell Slide" r:id="rId25" imgW="216" imgH="216" progId="TCLayout.ActiveDocument.1">
                  <p:embed/>
                </p:oleObj>
              </mc:Choice>
              <mc:Fallback>
                <p:oleObj name="think-cell Slide" r:id="rId2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9" name="Gleichschenkliges Dreieck 8"/>
          <p:cNvSpPr/>
          <p:nvPr>
            <p:custDataLst>
              <p:tags r:id="rId4"/>
            </p:custDataLst>
          </p:nvPr>
        </p:nvSpPr>
        <p:spPr>
          <a:xfrm rot="10800000">
            <a:off x="4585648" y="5231496"/>
            <a:ext cx="4870450" cy="2748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>
            <p:custDataLst>
              <p:tags r:id="rId5"/>
            </p:custDataLst>
          </p:nvPr>
        </p:nvSpPr>
        <p:spPr>
          <a:xfrm>
            <a:off x="4585648" y="1648466"/>
            <a:ext cx="4870450" cy="3483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Open-source software is a major force in todays IT industry and experienced growing utilization and popularity over the last years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 smtClean="0"/>
              <a:t>I. IMPORTANCE OF OPEN-SOURCE PROJECTS</a:t>
            </a:r>
            <a:endParaRPr lang="en-US" dirty="0"/>
          </a:p>
        </p:txBody>
      </p:sp>
      <p:sp>
        <p:nvSpPr>
          <p:cNvPr id="22" name="Rechteck 21"/>
          <p:cNvSpPr/>
          <p:nvPr>
            <p:custDataLst>
              <p:tags r:id="rId8"/>
            </p:custDataLst>
          </p:nvPr>
        </p:nvSpPr>
        <p:spPr>
          <a:xfrm>
            <a:off x="481012" y="2083935"/>
            <a:ext cx="3717985" cy="1816746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lvl="0"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400" b="1" dirty="0" smtClean="0">
                <a:solidFill>
                  <a:schemeClr val="tx1"/>
                </a:solidFill>
              </a:rPr>
              <a:t>Open-source </a:t>
            </a:r>
            <a:r>
              <a:rPr lang="en-US" sz="1400" b="1" dirty="0">
                <a:solidFill>
                  <a:schemeClr val="tx1"/>
                </a:solidFill>
              </a:rPr>
              <a:t>software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b="1" dirty="0">
                <a:solidFill>
                  <a:schemeClr val="tx1"/>
                </a:solidFill>
              </a:rPr>
              <a:t>OSS</a:t>
            </a:r>
            <a:r>
              <a:rPr lang="en-US" sz="1400" dirty="0">
                <a:solidFill>
                  <a:schemeClr val="tx1"/>
                </a:solidFill>
              </a:rPr>
              <a:t>) is </a:t>
            </a:r>
            <a:r>
              <a:rPr lang="en-US" sz="1400" dirty="0" smtClean="0">
                <a:solidFill>
                  <a:schemeClr val="tx1"/>
                </a:solidFill>
              </a:rPr>
              <a:t>computer software </a:t>
            </a:r>
            <a:r>
              <a:rPr lang="en-US" sz="1400" dirty="0">
                <a:solidFill>
                  <a:schemeClr val="tx1"/>
                </a:solidFill>
              </a:rPr>
              <a:t>with its </a:t>
            </a:r>
            <a:r>
              <a:rPr lang="en-US" sz="1400" dirty="0" smtClean="0">
                <a:solidFill>
                  <a:schemeClr val="tx1"/>
                </a:solidFill>
              </a:rPr>
              <a:t>source code made </a:t>
            </a:r>
            <a:r>
              <a:rPr lang="en-US" sz="1400" dirty="0">
                <a:solidFill>
                  <a:schemeClr val="tx1"/>
                </a:solidFill>
              </a:rPr>
              <a:t>available </a:t>
            </a:r>
            <a:r>
              <a:rPr lang="en-US" sz="1400" dirty="0" smtClean="0">
                <a:solidFill>
                  <a:schemeClr val="tx1"/>
                </a:solidFill>
              </a:rPr>
              <a:t>to </a:t>
            </a:r>
            <a:r>
              <a:rPr lang="en-US" sz="1400" dirty="0">
                <a:solidFill>
                  <a:schemeClr val="tx1"/>
                </a:solidFill>
              </a:rPr>
              <a:t>anyone and for any </a:t>
            </a:r>
            <a:r>
              <a:rPr lang="en-US" sz="1400" dirty="0" smtClean="0">
                <a:solidFill>
                  <a:schemeClr val="tx1"/>
                </a:solidFill>
              </a:rPr>
              <a:t>purpose. Open-source </a:t>
            </a:r>
            <a:r>
              <a:rPr lang="en-US" sz="1400" dirty="0">
                <a:solidFill>
                  <a:schemeClr val="tx1"/>
                </a:solidFill>
              </a:rPr>
              <a:t>software is the most prominent example of </a:t>
            </a:r>
            <a:r>
              <a:rPr lang="en-US" sz="1400" dirty="0" smtClean="0">
                <a:solidFill>
                  <a:schemeClr val="tx1"/>
                </a:solidFill>
              </a:rPr>
              <a:t>open source </a:t>
            </a:r>
            <a:r>
              <a:rPr lang="en-US" sz="1400" dirty="0">
                <a:solidFill>
                  <a:schemeClr val="tx1"/>
                </a:solidFill>
              </a:rPr>
              <a:t>development and often compared </a:t>
            </a:r>
            <a:r>
              <a:rPr lang="en-US" sz="1400" dirty="0" smtClean="0">
                <a:solidFill>
                  <a:schemeClr val="tx1"/>
                </a:solidFill>
              </a:rPr>
              <a:t>to user-generated content and open-content movements.</a:t>
            </a:r>
            <a:endParaRPr lang="en-US" sz="1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echteck 22"/>
          <p:cNvSpPr/>
          <p:nvPr>
            <p:custDataLst>
              <p:tags r:id="rId9"/>
            </p:custDataLst>
          </p:nvPr>
        </p:nvSpPr>
        <p:spPr>
          <a:xfrm>
            <a:off x="479256" y="1648466"/>
            <a:ext cx="3719741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Definition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Rechteck 24"/>
          <p:cNvSpPr/>
          <p:nvPr>
            <p:custDataLst>
              <p:tags r:id="rId10"/>
            </p:custDataLst>
          </p:nvPr>
        </p:nvSpPr>
        <p:spPr>
          <a:xfrm>
            <a:off x="4585647" y="5568287"/>
            <a:ext cx="4856803" cy="58460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Significantly growing importance of </a:t>
            </a: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open</a:t>
            </a: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-source projects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  <p:custDataLst>
              <p:tags r:id="rId11"/>
            </p:custDataLst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4" name="Rechteck 103"/>
          <p:cNvSpPr/>
          <p:nvPr>
            <p:custDataLst>
              <p:tags r:id="rId12"/>
            </p:custDataLst>
          </p:nvPr>
        </p:nvSpPr>
        <p:spPr>
          <a:xfrm>
            <a:off x="479256" y="4489017"/>
            <a:ext cx="3717985" cy="1677947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marL="187517" lvl="0" indent="-187517" defTabSz="914353">
              <a:lnSpc>
                <a:spcPct val="150000"/>
              </a:lnSpc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400" dirty="0" smtClean="0">
                <a:solidFill>
                  <a:schemeClr val="tx1"/>
                </a:solidFill>
                <a:latin typeface="Arial Narrow" pitchFamily="34" charset="0"/>
              </a:rPr>
              <a:t>Philosophy of openness</a:t>
            </a:r>
          </a:p>
          <a:p>
            <a:pPr marL="187517" lvl="0" indent="-187517" defTabSz="914353">
              <a:lnSpc>
                <a:spcPct val="150000"/>
              </a:lnSpc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400" dirty="0" smtClean="0">
                <a:solidFill>
                  <a:schemeClr val="tx1"/>
                </a:solidFill>
                <a:latin typeface="Arial Narrow" pitchFamily="34" charset="0"/>
              </a:rPr>
              <a:t>Emphasis on collaboration</a:t>
            </a:r>
          </a:p>
          <a:p>
            <a:pPr marL="187517" lvl="0" indent="-187517" defTabSz="914353">
              <a:lnSpc>
                <a:spcPct val="150000"/>
              </a:lnSpc>
              <a:spcBef>
                <a:spcPts val="400"/>
              </a:spcBef>
              <a:buClr>
                <a:srgbClr val="0049A4"/>
              </a:buClr>
              <a:buSzPct val="110000"/>
              <a:buFont typeface="Arial Narrow"/>
              <a:buChar char="»"/>
            </a:pPr>
            <a:r>
              <a:rPr lang="en-US" sz="1400" dirty="0" smtClean="0">
                <a:solidFill>
                  <a:schemeClr val="tx1"/>
                </a:solidFill>
                <a:latin typeface="Arial Narrow" pitchFamily="34" charset="0"/>
              </a:rPr>
              <a:t>Encouragement of end-users to adapt and improve products</a:t>
            </a:r>
          </a:p>
        </p:txBody>
      </p:sp>
      <p:sp>
        <p:nvSpPr>
          <p:cNvPr id="105" name="Rechteck 104"/>
          <p:cNvSpPr/>
          <p:nvPr>
            <p:custDataLst>
              <p:tags r:id="rId13"/>
            </p:custDataLst>
          </p:nvPr>
        </p:nvSpPr>
        <p:spPr>
          <a:xfrm>
            <a:off x="477500" y="4053548"/>
            <a:ext cx="3719741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Key Characteristics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10" name="Objekt 9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76586455"/>
              </p:ext>
            </p:extLst>
          </p:nvPr>
        </p:nvGraphicFramePr>
        <p:xfrm>
          <a:off x="4565650" y="2422525"/>
          <a:ext cx="4695891" cy="223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9" name="Diagramm" r:id="rId27" imgW="4695891" imgH="2238289" progId="MSGraph.Chart.8">
                  <p:embed followColorScheme="full"/>
                </p:oleObj>
              </mc:Choice>
              <mc:Fallback>
                <p:oleObj name="Diagramm" r:id="rId27" imgW="4695891" imgH="223828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65650" y="2422525"/>
                        <a:ext cx="4695891" cy="2238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Gerade Verbindung 1"/>
          <p:cNvCxnSpPr/>
          <p:nvPr>
            <p:custDataLst>
              <p:tags r:id="rId15"/>
            </p:custDataLst>
          </p:nvPr>
        </p:nvCxnSpPr>
        <p:spPr bwMode="auto">
          <a:xfrm flipV="1">
            <a:off x="5527675" y="2432050"/>
            <a:ext cx="3219450" cy="164782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>
            <p:custDataLst>
              <p:tags r:id="rId16"/>
            </p:custDataLst>
          </p:nvPr>
        </p:nvSpPr>
        <p:spPr bwMode="auto">
          <a:xfrm>
            <a:off x="6908800" y="3138488"/>
            <a:ext cx="458788" cy="234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02A4C32-1A0A-4516-ADA3-1F2EB4BA074C}" type="datetime'''+''''''''''3''8''''''''''''''''''''''''''%'">
              <a:rPr lang="en-US" sz="1200" b="1" smtClean="0">
                <a:solidFill>
                  <a:schemeClr val="tx1"/>
                </a:solidFill>
                <a:latin typeface="Arial Narrow"/>
                <a:sym typeface="Arial Narrow"/>
              </a:rPr>
              <a:t>+38%</a:t>
            </a:fld>
            <a:endParaRPr lang="en-US" sz="1200" b="1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21" name="Rechteck 20"/>
          <p:cNvSpPr/>
          <p:nvPr>
            <p:custDataLst>
              <p:tags r:id="rId17"/>
            </p:custDataLst>
          </p:nvPr>
        </p:nvSpPr>
        <p:spPr bwMode="auto">
          <a:xfrm>
            <a:off x="8601075" y="4533900"/>
            <a:ext cx="292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9A4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2820CC0-82FB-493E-9263-1AD5A6BC17D0}" type="datetime'''2''0''''''''''''''''''''1''''''4'''''">
              <a:rPr lang="en-US" sz="1200" smtClean="0">
                <a:solidFill>
                  <a:schemeClr val="tx1"/>
                </a:solidFill>
                <a:latin typeface="Arial Narrow"/>
                <a:sym typeface="Arial Narrow"/>
              </a:rPr>
              <a:t>2014</a:t>
            </a:fld>
            <a:endParaRPr lang="en-US" sz="1200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18" name="Rechteck 17"/>
          <p:cNvSpPr/>
          <p:nvPr>
            <p:custDataLst>
              <p:tags r:id="rId18"/>
            </p:custDataLst>
          </p:nvPr>
        </p:nvSpPr>
        <p:spPr bwMode="auto">
          <a:xfrm>
            <a:off x="7796213" y="4533900"/>
            <a:ext cx="292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9A4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624868E-7C77-4EE1-AD83-C6C99D19EC2B}" type="datetime'''''''''''''2''''''0''''''''''''''12'''''''''''''''''''''''">
              <a:rPr lang="en-US" sz="1200" smtClean="0">
                <a:solidFill>
                  <a:schemeClr val="tx1"/>
                </a:solidFill>
                <a:latin typeface="Arial Narrow"/>
                <a:sym typeface="Arial Narrow"/>
              </a:rPr>
              <a:t>2012</a:t>
            </a:fld>
            <a:endParaRPr lang="en-US" sz="1200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11" name="Rechteck 10"/>
          <p:cNvSpPr/>
          <p:nvPr>
            <p:custDataLst>
              <p:tags r:id="rId19"/>
            </p:custDataLst>
          </p:nvPr>
        </p:nvSpPr>
        <p:spPr bwMode="auto">
          <a:xfrm>
            <a:off x="5381625" y="4533900"/>
            <a:ext cx="292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9A4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158C7DB-B41C-4991-AF3D-8F6E4B2BE66A}" type="datetime'''2''''''''''''''''0''''''''''''''''''06'">
              <a:rPr lang="en-US" sz="1200" smtClean="0">
                <a:solidFill>
                  <a:schemeClr val="tx1"/>
                </a:solidFill>
                <a:latin typeface="Arial Narrow"/>
                <a:sym typeface="Arial Narrow"/>
              </a:rPr>
              <a:t>2006</a:t>
            </a:fld>
            <a:endParaRPr lang="en-US" sz="1200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16" name="Rechteck 15"/>
          <p:cNvSpPr/>
          <p:nvPr>
            <p:custDataLst>
              <p:tags r:id="rId20"/>
            </p:custDataLst>
          </p:nvPr>
        </p:nvSpPr>
        <p:spPr bwMode="auto">
          <a:xfrm>
            <a:off x="6991350" y="4533900"/>
            <a:ext cx="292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9A4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49950CD-F9BF-43FA-9BA5-683FFA5E8C4D}" type="datetime'''''''''''''''''''2''0''''''''''1''0'''''''''''">
              <a:rPr lang="en-US" sz="1200" smtClean="0">
                <a:solidFill>
                  <a:schemeClr val="tx1"/>
                </a:solidFill>
                <a:latin typeface="Arial Narrow"/>
                <a:sym typeface="Arial Narrow"/>
              </a:rPr>
              <a:t>2010</a:t>
            </a:fld>
            <a:endParaRPr lang="en-US" sz="1200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13" name="Rechteck 12"/>
          <p:cNvSpPr/>
          <p:nvPr>
            <p:custDataLst>
              <p:tags r:id="rId21"/>
            </p:custDataLst>
          </p:nvPr>
        </p:nvSpPr>
        <p:spPr bwMode="auto">
          <a:xfrm>
            <a:off x="6186488" y="4533900"/>
            <a:ext cx="292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9A4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8A950E6-F50A-444A-81E9-61A39069128B}" type="datetime'''''2''''''''''0''''''''''''''0''''''''8'''''''''''''''''''''">
              <a:rPr lang="en-US" sz="1200" smtClean="0">
                <a:solidFill>
                  <a:schemeClr val="tx1"/>
                </a:solidFill>
                <a:latin typeface="Arial Narrow"/>
                <a:sym typeface="Arial Narrow"/>
              </a:rPr>
              <a:t>2008</a:t>
            </a:fld>
            <a:endParaRPr lang="en-US" sz="1200" dirty="0">
              <a:solidFill>
                <a:schemeClr val="tx1"/>
              </a:solidFill>
              <a:latin typeface="Arial Narrow"/>
              <a:sym typeface="Arial Narrow"/>
            </a:endParaRPr>
          </a:p>
        </p:txBody>
      </p:sp>
      <p:sp>
        <p:nvSpPr>
          <p:cNvPr id="117" name="Textfeld 116"/>
          <p:cNvSpPr txBox="1"/>
          <p:nvPr>
            <p:custDataLst>
              <p:tags r:id="rId22"/>
            </p:custDataLst>
          </p:nvPr>
        </p:nvSpPr>
        <p:spPr>
          <a:xfrm>
            <a:off x="4585648" y="1667886"/>
            <a:ext cx="417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Number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of</a:t>
            </a:r>
            <a:r>
              <a:rPr lang="de-DE" sz="1400" b="1" dirty="0" smtClean="0"/>
              <a:t> </a:t>
            </a:r>
            <a:r>
              <a:rPr lang="de-DE" sz="1400" b="1" dirty="0" smtClean="0"/>
              <a:t>open</a:t>
            </a:r>
            <a:r>
              <a:rPr lang="de-DE" sz="1400" b="1" dirty="0" smtClean="0"/>
              <a:t>-</a:t>
            </a:r>
            <a:r>
              <a:rPr lang="de-DE" sz="1400" b="1" dirty="0" err="1" smtClean="0"/>
              <a:t>source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projects</a:t>
            </a:r>
            <a:r>
              <a:rPr lang="de-DE" sz="1400" b="1" dirty="0" smtClean="0"/>
              <a:t> in </a:t>
            </a:r>
            <a:r>
              <a:rPr lang="de-DE" sz="1400" b="1" dirty="0" err="1" smtClean="0"/>
              <a:t>Thsd</a:t>
            </a:r>
            <a:endParaRPr lang="de-DE" sz="1400" b="1" dirty="0"/>
          </a:p>
        </p:txBody>
      </p:sp>
      <p:sp>
        <p:nvSpPr>
          <p:cNvPr id="24" name="Rechteck 23"/>
          <p:cNvSpPr/>
          <p:nvPr/>
        </p:nvSpPr>
        <p:spPr>
          <a:xfrm>
            <a:off x="404272" y="6375678"/>
            <a:ext cx="9779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	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o</a:t>
            </a:r>
            <a:r>
              <a:rPr lang="de-DE" sz="800" dirty="0" smtClean="0"/>
              <a:t>pen</a:t>
            </a:r>
            <a:r>
              <a:rPr lang="de-DE" sz="800" dirty="0"/>
              <a:t>-</a:t>
            </a:r>
            <a:r>
              <a:rPr lang="de-DE" sz="800" dirty="0" err="1"/>
              <a:t>source</a:t>
            </a:r>
            <a:r>
              <a:rPr lang="de-DE" sz="800" dirty="0"/>
              <a:t> </a:t>
            </a:r>
            <a:r>
              <a:rPr lang="de-DE" sz="800" dirty="0" err="1"/>
              <a:t>projects</a:t>
            </a:r>
            <a:r>
              <a:rPr lang="de-DE" sz="800" dirty="0" smtClean="0"/>
              <a:t>: http</a:t>
            </a:r>
            <a:r>
              <a:rPr lang="de-DE" sz="800" dirty="0"/>
              <a:t>://</a:t>
            </a:r>
            <a:r>
              <a:rPr lang="de-DE" sz="800" dirty="0" err="1"/>
              <a:t>www.pcworld.com</a:t>
            </a:r>
            <a:r>
              <a:rPr lang="de-DE" sz="800" dirty="0"/>
              <a:t>/</a:t>
            </a:r>
            <a:r>
              <a:rPr lang="de-DE" sz="800" dirty="0" err="1"/>
              <a:t>article</a:t>
            </a:r>
            <a:r>
              <a:rPr lang="de-DE" sz="800" dirty="0"/>
              <a:t>/2035651/open-</a:t>
            </a:r>
            <a:r>
              <a:rPr lang="de-DE" sz="800" dirty="0" err="1"/>
              <a:t>source</a:t>
            </a:r>
            <a:r>
              <a:rPr lang="de-DE" sz="800" dirty="0"/>
              <a:t>-</a:t>
            </a:r>
            <a:r>
              <a:rPr lang="de-DE" sz="800" dirty="0" err="1"/>
              <a:t>is</a:t>
            </a:r>
            <a:r>
              <a:rPr lang="de-DE" sz="800" dirty="0"/>
              <a:t>-</a:t>
            </a:r>
            <a:r>
              <a:rPr lang="de-DE" sz="800" dirty="0" err="1"/>
              <a:t>taking</a:t>
            </a:r>
            <a:r>
              <a:rPr lang="de-DE" sz="800" dirty="0"/>
              <a:t>-</a:t>
            </a:r>
            <a:r>
              <a:rPr lang="de-DE" sz="800" dirty="0" err="1"/>
              <a:t>over</a:t>
            </a:r>
            <a:r>
              <a:rPr lang="de-DE" sz="800" dirty="0"/>
              <a:t>-</a:t>
            </a:r>
            <a:r>
              <a:rPr lang="de-DE" sz="800" dirty="0" err="1"/>
              <a:t>the</a:t>
            </a:r>
            <a:r>
              <a:rPr lang="de-DE" sz="800" dirty="0"/>
              <a:t>-software-</a:t>
            </a:r>
            <a:r>
              <a:rPr lang="de-DE" sz="800" dirty="0" err="1"/>
              <a:t>world</a:t>
            </a:r>
            <a:r>
              <a:rPr lang="de-DE" sz="800" dirty="0"/>
              <a:t>-survey-</a:t>
            </a:r>
            <a:r>
              <a:rPr lang="de-DE" sz="800" dirty="0" err="1"/>
              <a:t>says.html</a:t>
            </a:r>
            <a:r>
              <a:rPr lang="de-DE" sz="800" dirty="0"/>
              <a:t>                  </a:t>
            </a:r>
            <a:r>
              <a:rPr lang="de-DE" sz="800" dirty="0" smtClean="0"/>
              <a:t>	</a:t>
            </a:r>
            <a:br>
              <a:rPr lang="de-DE" sz="800" dirty="0" smtClean="0"/>
            </a:br>
            <a:r>
              <a:rPr lang="de-DE" sz="800" dirty="0" smtClean="0"/>
              <a:t>	Open </a:t>
            </a:r>
            <a:r>
              <a:rPr lang="de-DE" sz="800" dirty="0" err="1"/>
              <a:t>source</a:t>
            </a:r>
            <a:r>
              <a:rPr lang="de-DE" sz="800" dirty="0"/>
              <a:t> </a:t>
            </a:r>
            <a:r>
              <a:rPr lang="de-DE" sz="800" dirty="0" err="1"/>
              <a:t>definition</a:t>
            </a:r>
            <a:r>
              <a:rPr lang="de-DE" sz="800" dirty="0"/>
              <a:t>: http://en.wikipedia.org/wiki/Open-source_software</a:t>
            </a:r>
            <a:br>
              <a:rPr lang="de-DE" sz="800" dirty="0"/>
            </a:br>
            <a:r>
              <a:rPr lang="de-DE" sz="800" dirty="0" smtClean="0"/>
              <a:t>                  </a:t>
            </a:r>
            <a:r>
              <a:rPr lang="de-DE" sz="800" dirty="0" smtClean="0"/>
              <a:t>	Key </a:t>
            </a:r>
            <a:r>
              <a:rPr lang="de-DE" sz="800" dirty="0" err="1"/>
              <a:t>characteristics</a:t>
            </a:r>
            <a:r>
              <a:rPr lang="de-DE" sz="800" dirty="0"/>
              <a:t>: </a:t>
            </a:r>
            <a:r>
              <a:rPr lang="en-US" sz="800" dirty="0"/>
              <a:t>http://climateknowledge.org/figures/Rood_Library/vonKrogh_open_source_2007.</a:t>
            </a:r>
            <a:r>
              <a:rPr lang="en-US" sz="800" dirty="0" smtClean="0"/>
              <a:t>pdfc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761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5682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86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Open-source software provides major advantages over closed-source </a:t>
            </a:r>
            <a:br>
              <a:rPr lang="en-US" dirty="0" smtClean="0"/>
            </a:br>
            <a:r>
              <a:rPr lang="en-US" dirty="0" smtClean="0"/>
              <a:t>software in many aspects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I. IMPORTANCE OF OPEN-SOURCE PROJECTS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79255" y="164846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Advantages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/>
          <a:p>
            <a:fld id="{6E2E8A81-5998-034F-B1B0-71AC79561A4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Rechteck 26"/>
          <p:cNvSpPr/>
          <p:nvPr>
            <p:custDataLst>
              <p:tags r:id="rId7"/>
            </p:custDataLst>
          </p:nvPr>
        </p:nvSpPr>
        <p:spPr>
          <a:xfrm>
            <a:off x="5125507" y="1648465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Disadvantages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3" name="Gruppierung 12"/>
          <p:cNvGrpSpPr/>
          <p:nvPr/>
        </p:nvGrpSpPr>
        <p:grpSpPr>
          <a:xfrm>
            <a:off x="5125507" y="2205568"/>
            <a:ext cx="4320000" cy="490374"/>
            <a:chOff x="5125507" y="2227756"/>
            <a:chExt cx="4320000" cy="490374"/>
          </a:xfrm>
        </p:grpSpPr>
        <p:sp>
          <p:nvSpPr>
            <p:cNvPr id="28" name="Rechteck 27"/>
            <p:cNvSpPr/>
            <p:nvPr/>
          </p:nvSpPr>
          <p:spPr>
            <a:xfrm>
              <a:off x="5679395" y="2227756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Indirect cost (external support, compatibility, training) 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125507" y="2227756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125507" y="2817575"/>
            <a:ext cx="4320000" cy="490374"/>
            <a:chOff x="5125507" y="2843731"/>
            <a:chExt cx="4320000" cy="490374"/>
          </a:xfrm>
        </p:grpSpPr>
        <p:sp>
          <p:nvSpPr>
            <p:cNvPr id="30" name="Rechteck 29"/>
            <p:cNvSpPr/>
            <p:nvPr/>
          </p:nvSpPr>
          <p:spPr>
            <a:xfrm>
              <a:off x="5679395" y="2843731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Less end-user oriented and user-friendly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125507" y="2843731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125507" y="3429582"/>
            <a:ext cx="4320000" cy="490374"/>
            <a:chOff x="5125507" y="3459707"/>
            <a:chExt cx="4320000" cy="490374"/>
          </a:xfrm>
        </p:grpSpPr>
        <p:sp>
          <p:nvSpPr>
            <p:cNvPr id="32" name="Rechteck 31"/>
            <p:cNvSpPr/>
            <p:nvPr/>
          </p:nvSpPr>
          <p:spPr>
            <a:xfrm>
              <a:off x="5679395" y="3459707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>
                  <a:solidFill>
                    <a:schemeClr val="tx1"/>
                  </a:solidFill>
                </a:rPr>
                <a:t>No guarantee for software updates and service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5125507" y="3459707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5125507" y="4041589"/>
            <a:ext cx="4320000" cy="490374"/>
            <a:chOff x="5125507" y="4075682"/>
            <a:chExt cx="4320000" cy="490374"/>
          </a:xfrm>
        </p:grpSpPr>
        <p:sp>
          <p:nvSpPr>
            <p:cNvPr id="34" name="Rechteck 33"/>
            <p:cNvSpPr/>
            <p:nvPr/>
          </p:nvSpPr>
          <p:spPr>
            <a:xfrm>
              <a:off x="5679395" y="4075682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de-DE" sz="1400" dirty="0" smtClean="0">
                  <a:solidFill>
                    <a:schemeClr val="tx1"/>
                  </a:solidFill>
                </a:rPr>
                <a:t>L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ess</a:t>
              </a:r>
              <a:r>
                <a:rPr lang="en-US" sz="1400" dirty="0" smtClean="0">
                  <a:solidFill>
                    <a:schemeClr val="tx1"/>
                  </a:solidFill>
                </a:rPr>
                <a:t> features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5125507" y="4075682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479255" y="2205568"/>
            <a:ext cx="4320000" cy="490374"/>
            <a:chOff x="481012" y="2227756"/>
            <a:chExt cx="4320000" cy="490374"/>
          </a:xfrm>
        </p:grpSpPr>
        <p:sp>
          <p:nvSpPr>
            <p:cNvPr id="36" name="Rechteck 35"/>
            <p:cNvSpPr/>
            <p:nvPr/>
          </p:nvSpPr>
          <p:spPr>
            <a:xfrm>
              <a:off x="1034900" y="2227756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Lower total cost of ownership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81012" y="2227756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79255" y="2817575"/>
            <a:ext cx="4320000" cy="490374"/>
            <a:chOff x="481012" y="2843731"/>
            <a:chExt cx="4320000" cy="490374"/>
          </a:xfrm>
        </p:grpSpPr>
        <p:sp>
          <p:nvSpPr>
            <p:cNvPr id="38" name="Rechteck 37"/>
            <p:cNvSpPr/>
            <p:nvPr/>
          </p:nvSpPr>
          <p:spPr>
            <a:xfrm>
              <a:off x="1034900" y="2843731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Reduced dependency on software vendors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81012" y="2843731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479255" y="3429582"/>
            <a:ext cx="4320000" cy="490374"/>
            <a:chOff x="481012" y="3459707"/>
            <a:chExt cx="4320000" cy="490374"/>
          </a:xfrm>
        </p:grpSpPr>
        <p:sp>
          <p:nvSpPr>
            <p:cNvPr id="40" name="Rechteck 39"/>
            <p:cNvSpPr/>
            <p:nvPr/>
          </p:nvSpPr>
          <p:spPr>
            <a:xfrm>
              <a:off x="1034900" y="3459707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Easy to modify according to own needs</a:t>
              </a: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81012" y="3459707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479255" y="4041589"/>
            <a:ext cx="4320000" cy="490374"/>
            <a:chOff x="481012" y="4075682"/>
            <a:chExt cx="4320000" cy="490374"/>
          </a:xfrm>
        </p:grpSpPr>
        <p:sp>
          <p:nvSpPr>
            <p:cNvPr id="42" name="Rechteck 41"/>
            <p:cNvSpPr/>
            <p:nvPr/>
          </p:nvSpPr>
          <p:spPr>
            <a:xfrm>
              <a:off x="1034900" y="4075682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Bugs are found and fixed faster</a:t>
              </a:r>
            </a:p>
          </p:txBody>
        </p:sp>
        <p:sp>
          <p:nvSpPr>
            <p:cNvPr id="43" name="Rechteck 42"/>
            <p:cNvSpPr/>
            <p:nvPr/>
          </p:nvSpPr>
          <p:spPr>
            <a:xfrm>
              <a:off x="481012" y="4075682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Gleichschenkliges Dreieck 43"/>
          <p:cNvSpPr/>
          <p:nvPr>
            <p:custDataLst>
              <p:tags r:id="rId8"/>
            </p:custDataLst>
          </p:nvPr>
        </p:nvSpPr>
        <p:spPr>
          <a:xfrm rot="10380041">
            <a:off x="467718" y="5199959"/>
            <a:ext cx="8988380" cy="2748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>
            <p:custDataLst>
              <p:tags r:id="rId9"/>
            </p:custDataLst>
          </p:nvPr>
        </p:nvSpPr>
        <p:spPr>
          <a:xfrm>
            <a:off x="479255" y="5804896"/>
            <a:ext cx="8963195" cy="50753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Advantages clearly outweigh the disadvantages of </a:t>
            </a: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open</a:t>
            </a: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-source software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479255" y="4653596"/>
            <a:ext cx="4320000" cy="490374"/>
            <a:chOff x="504994" y="4653596"/>
            <a:chExt cx="4320000" cy="490374"/>
          </a:xfrm>
        </p:grpSpPr>
        <p:sp>
          <p:nvSpPr>
            <p:cNvPr id="46" name="Rechteck 45"/>
            <p:cNvSpPr/>
            <p:nvPr/>
          </p:nvSpPr>
          <p:spPr>
            <a:xfrm>
              <a:off x="1058882" y="4653596"/>
              <a:ext cx="3766112" cy="49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5725" lvl="0" defTabSz="914353">
                <a:spcAft>
                  <a:spcPts val="600"/>
                </a:spcAft>
                <a:buClr>
                  <a:srgbClr val="0049A4"/>
                </a:buClr>
                <a:buSzPct val="110000"/>
              </a:pPr>
              <a:r>
                <a:rPr lang="en-US" sz="1400" dirty="0" smtClean="0">
                  <a:solidFill>
                    <a:schemeClr val="tx1"/>
                  </a:solidFill>
                </a:rPr>
                <a:t>Secure and stable code</a:t>
              </a:r>
            </a:p>
          </p:txBody>
        </p:sp>
        <p:sp>
          <p:nvSpPr>
            <p:cNvPr id="47" name="Rechteck 46"/>
            <p:cNvSpPr/>
            <p:nvPr/>
          </p:nvSpPr>
          <p:spPr>
            <a:xfrm>
              <a:off x="504994" y="4653596"/>
              <a:ext cx="432000" cy="490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90600" lvl="0" indent="-180975" defTabSz="914353">
                <a:spcAft>
                  <a:spcPts val="1200"/>
                </a:spcAft>
                <a:buClr>
                  <a:srgbClr val="0049A4"/>
                </a:buClr>
                <a:buSzPct val="110000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hteck 48"/>
          <p:cNvSpPr/>
          <p:nvPr/>
        </p:nvSpPr>
        <p:spPr>
          <a:xfrm>
            <a:off x="404273" y="6375678"/>
            <a:ext cx="5275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SOURCES:	</a:t>
            </a:r>
            <a:r>
              <a:rPr lang="en-US" sz="800" dirty="0" smtClean="0"/>
              <a:t>http</a:t>
            </a:r>
            <a:r>
              <a:rPr lang="en-US" sz="800" dirty="0"/>
              <a:t>://cloudtweaks.com/2012/08/advantages-and-disadvantages-of-open-source/</a:t>
            </a:r>
            <a:br>
              <a:rPr lang="en-US" sz="800" dirty="0"/>
            </a:br>
            <a:r>
              <a:rPr lang="en-US" sz="800" dirty="0" smtClean="0"/>
              <a:t>                  </a:t>
            </a:r>
            <a:r>
              <a:rPr lang="en-US" sz="800" dirty="0" smtClean="0"/>
              <a:t>	http</a:t>
            </a:r>
            <a:r>
              <a:rPr lang="en-US" sz="800" dirty="0"/>
              <a:t>://www.entrepreneurhandbook.co.uk/open-source-software/</a:t>
            </a:r>
            <a:br>
              <a:rPr lang="en-US" sz="800" dirty="0"/>
            </a:br>
            <a:r>
              <a:rPr lang="en-US" sz="800" dirty="0" smtClean="0"/>
              <a:t>                  </a:t>
            </a:r>
            <a:r>
              <a:rPr lang="en-US" sz="800" dirty="0" smtClean="0"/>
              <a:t>	http</a:t>
            </a:r>
            <a:r>
              <a:rPr lang="en-US" sz="800" dirty="0"/>
              <a:t>://www.idealware.org/articles/comparing-microsoft-office-open-source-alternatives</a:t>
            </a:r>
            <a:endParaRPr lang="de-DE" sz="8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8893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51660" y="3032851"/>
            <a:ext cx="7307580" cy="5638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platzhalter 15"/>
          <p:cNvSpPr txBox="1">
            <a:spLocks/>
          </p:cNvSpPr>
          <p:nvPr/>
        </p:nvSpPr>
        <p:spPr>
          <a:xfrm>
            <a:off x="1993239" y="2311130"/>
            <a:ext cx="6845961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 Narrow"/>
              <a:buChar char="»"/>
              <a:tabLst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 Importance of Open-source Projects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  Overview </a:t>
            </a:r>
            <a:r>
              <a:rPr lang="en-US" sz="2000" b="1" dirty="0" err="1" smtClean="0">
                <a:solidFill>
                  <a:schemeClr val="tx2"/>
                </a:solidFill>
              </a:rPr>
              <a:t>OpenOffice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Technology Model of </a:t>
            </a:r>
            <a:r>
              <a:rPr lang="en-US" sz="2000" dirty="0" err="1" smtClean="0"/>
              <a:t>OpenOffice</a:t>
            </a:r>
            <a:r>
              <a:rPr lang="en-US" sz="2000" dirty="0" smtClean="0"/>
              <a:t>	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3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6876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51" name="think-cell Slide" r:id="rId34" imgW="216" imgH="216" progId="TCLayout.ActiveDocument.1">
                  <p:embed/>
                </p:oleObj>
              </mc:Choice>
              <mc:Fallback>
                <p:oleObj name="think-cell Slide" r:id="rId3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69" name="Rechteck 68"/>
          <p:cNvSpPr/>
          <p:nvPr>
            <p:custDataLst>
              <p:tags r:id="rId4"/>
            </p:custDataLst>
          </p:nvPr>
        </p:nvSpPr>
        <p:spPr>
          <a:xfrm>
            <a:off x="8075062" y="3662900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>
            <p:custDataLst>
              <p:tags r:id="rId5"/>
            </p:custDataLst>
          </p:nvPr>
        </p:nvSpPr>
        <p:spPr>
          <a:xfrm>
            <a:off x="1008361" y="4929687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>
                <a:solidFill>
                  <a:schemeClr val="tx1"/>
                </a:solidFill>
              </a:rPr>
              <a:t>W</a:t>
            </a:r>
            <a:r>
              <a:rPr lang="en-US" sz="1100" dirty="0" smtClean="0">
                <a:solidFill>
                  <a:schemeClr val="tx1"/>
                </a:solidFill>
              </a:rPr>
              <a:t>ord </a:t>
            </a:r>
            <a:r>
              <a:rPr lang="en-US" sz="1100" dirty="0">
                <a:solidFill>
                  <a:schemeClr val="tx1"/>
                </a:solidFill>
              </a:rPr>
              <a:t>processor analogous to Microsoft Word or </a:t>
            </a:r>
            <a:r>
              <a:rPr lang="en-US" sz="1100" dirty="0" smtClean="0">
                <a:solidFill>
                  <a:schemeClr val="tx1"/>
                </a:solidFill>
              </a:rPr>
              <a:t>WordPerfect.</a:t>
            </a:r>
          </a:p>
        </p:txBody>
      </p:sp>
      <p:sp>
        <p:nvSpPr>
          <p:cNvPr id="52" name="Rechteck 51"/>
          <p:cNvSpPr/>
          <p:nvPr>
            <p:custDataLst>
              <p:tags r:id="rId6"/>
            </p:custDataLst>
          </p:nvPr>
        </p:nvSpPr>
        <p:spPr>
          <a:xfrm>
            <a:off x="2421701" y="4929687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Spreadsheet </a:t>
            </a:r>
            <a:r>
              <a:rPr lang="en-US" sz="1100" dirty="0">
                <a:solidFill>
                  <a:schemeClr val="tx1"/>
                </a:solidFill>
              </a:rPr>
              <a:t>analogous to Microsoft Excel and Lotus </a:t>
            </a:r>
            <a:r>
              <a:rPr lang="en-US" sz="1100" dirty="0" smtClean="0">
                <a:solidFill>
                  <a:schemeClr val="tx1"/>
                </a:solidFill>
              </a:rPr>
              <a:t>1-2-3.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>
            <p:custDataLst>
              <p:tags r:id="rId7"/>
            </p:custDataLst>
          </p:nvPr>
        </p:nvSpPr>
        <p:spPr>
          <a:xfrm>
            <a:off x="3835041" y="4929687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Presentation </a:t>
            </a:r>
            <a:r>
              <a:rPr lang="en-US" sz="1100" dirty="0">
                <a:solidFill>
                  <a:schemeClr val="tx1"/>
                </a:solidFill>
              </a:rPr>
              <a:t>application analogous to Microsoft PowerPoint and Apple Keynote. Can export presentations to Adobe </a:t>
            </a:r>
            <a:r>
              <a:rPr lang="en-US" sz="1100" dirty="0" smtClean="0">
                <a:solidFill>
                  <a:schemeClr val="tx1"/>
                </a:solidFill>
              </a:rPr>
              <a:t>Flash.</a:t>
            </a:r>
          </a:p>
        </p:txBody>
      </p:sp>
      <p:sp>
        <p:nvSpPr>
          <p:cNvPr id="54" name="Rechteck 53"/>
          <p:cNvSpPr/>
          <p:nvPr>
            <p:custDataLst>
              <p:tags r:id="rId8"/>
            </p:custDataLst>
          </p:nvPr>
        </p:nvSpPr>
        <p:spPr>
          <a:xfrm>
            <a:off x="5248381" y="4929687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Vector </a:t>
            </a:r>
            <a:r>
              <a:rPr lang="en-US" sz="1100" dirty="0">
                <a:solidFill>
                  <a:schemeClr val="tx1"/>
                </a:solidFill>
              </a:rPr>
              <a:t>graphics editor comparable in features to the drawing functions in Microsoft </a:t>
            </a:r>
            <a:r>
              <a:rPr lang="en-US" sz="1100" dirty="0" smtClean="0">
                <a:solidFill>
                  <a:schemeClr val="tx1"/>
                </a:solidFill>
              </a:rPr>
              <a:t>Office.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>
            <p:custDataLst>
              <p:tags r:id="rId9"/>
            </p:custDataLst>
          </p:nvPr>
        </p:nvSpPr>
        <p:spPr>
          <a:xfrm>
            <a:off x="6661721" y="4929687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Tool </a:t>
            </a:r>
            <a:r>
              <a:rPr lang="en-US" sz="1100" dirty="0">
                <a:solidFill>
                  <a:schemeClr val="tx1"/>
                </a:solidFill>
              </a:rPr>
              <a:t>for creating and editing mathematical formulae, analogous to Microsoft Equation </a:t>
            </a:r>
            <a:r>
              <a:rPr lang="en-US" sz="1100" dirty="0" smtClean="0">
                <a:solidFill>
                  <a:schemeClr val="tx1"/>
                </a:solidFill>
              </a:rPr>
              <a:t>Editor.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>
            <p:custDataLst>
              <p:tags r:id="rId10"/>
            </p:custDataLst>
          </p:nvPr>
        </p:nvSpPr>
        <p:spPr>
          <a:xfrm>
            <a:off x="8075062" y="4932535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t" anchorCtr="0"/>
          <a:lstStyle/>
          <a:p>
            <a:pPr>
              <a:spcAft>
                <a:spcPts val="200"/>
              </a:spcAft>
              <a:buClr>
                <a:schemeClr val="tx2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Database </a:t>
            </a:r>
            <a:r>
              <a:rPr lang="en-US" sz="1100" dirty="0">
                <a:solidFill>
                  <a:schemeClr val="tx1"/>
                </a:solidFill>
              </a:rPr>
              <a:t>management application analogous to Microsoft </a:t>
            </a:r>
            <a:r>
              <a:rPr lang="en-US" sz="1100" dirty="0" smtClean="0">
                <a:solidFill>
                  <a:schemeClr val="tx1"/>
                </a:solidFill>
              </a:rPr>
              <a:t>Access.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62" y="3662900"/>
            <a:ext cx="683999" cy="683999"/>
          </a:xfrm>
          <a:prstGeom prst="rect">
            <a:avLst/>
          </a:prstGeom>
        </p:spPr>
      </p:pic>
      <p:sp>
        <p:nvSpPr>
          <p:cNvPr id="64" name="Rechteck 63"/>
          <p:cNvSpPr/>
          <p:nvPr>
            <p:custDataLst>
              <p:tags r:id="rId12"/>
            </p:custDataLst>
          </p:nvPr>
        </p:nvSpPr>
        <p:spPr>
          <a:xfrm>
            <a:off x="1008361" y="3660052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Writer</a:t>
            </a: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 smtClean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>
            <p:custDataLst>
              <p:tags r:id="rId13"/>
            </p:custDataLst>
          </p:nvPr>
        </p:nvSpPr>
        <p:spPr>
          <a:xfrm>
            <a:off x="2421701" y="3660052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err="1" smtClean="0">
                <a:solidFill>
                  <a:schemeClr val="tx1"/>
                </a:solidFill>
              </a:rPr>
              <a:t>Calc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>
            <p:custDataLst>
              <p:tags r:id="rId14"/>
            </p:custDataLst>
          </p:nvPr>
        </p:nvSpPr>
        <p:spPr>
          <a:xfrm>
            <a:off x="3835041" y="3660052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Impress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>
            <p:custDataLst>
              <p:tags r:id="rId15"/>
            </p:custDataLst>
          </p:nvPr>
        </p:nvSpPr>
        <p:spPr>
          <a:xfrm>
            <a:off x="5248381" y="3660052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Draw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>
            <p:custDataLst>
              <p:tags r:id="rId16"/>
            </p:custDataLst>
          </p:nvPr>
        </p:nvSpPr>
        <p:spPr>
          <a:xfrm>
            <a:off x="6661721" y="3660052"/>
            <a:ext cx="1368000" cy="122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Ins="36000" rtlCol="0" anchor="b" anchorCtr="0"/>
          <a:lstStyle/>
          <a:p>
            <a:pPr algn="ctr">
              <a:spcAft>
                <a:spcPts val="2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Math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Aft>
                <a:spcPts val="200"/>
              </a:spcAft>
              <a:buClr>
                <a:schemeClr val="tx2"/>
              </a:buClr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 dirty="0" smtClean="0"/>
              <a:t>Through its holistic productivity applications </a:t>
            </a:r>
            <a:r>
              <a:rPr lang="en-US" dirty="0" err="1" smtClean="0"/>
              <a:t>OpenOffice</a:t>
            </a:r>
            <a:r>
              <a:rPr lang="en-US" dirty="0" smtClean="0"/>
              <a:t> offers a substitution product to other productivity software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en-US" dirty="0" smtClean="0"/>
              <a:t>II. Overview </a:t>
            </a:r>
            <a:r>
              <a:rPr lang="en-US" dirty="0" err="1" smtClean="0"/>
              <a:t>OpenOffice</a:t>
            </a:r>
            <a:endParaRPr lang="en-US" dirty="0"/>
          </a:p>
        </p:txBody>
      </p:sp>
      <p:sp>
        <p:nvSpPr>
          <p:cNvPr id="22" name="Rechteck 21"/>
          <p:cNvSpPr/>
          <p:nvPr>
            <p:custDataLst>
              <p:tags r:id="rId19"/>
            </p:custDataLst>
          </p:nvPr>
        </p:nvSpPr>
        <p:spPr>
          <a:xfrm>
            <a:off x="481012" y="2083935"/>
            <a:ext cx="4320000" cy="850334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lvl="0"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400" dirty="0" smtClean="0">
                <a:solidFill>
                  <a:schemeClr val="tx1"/>
                </a:solidFill>
              </a:rPr>
              <a:t>Apache </a:t>
            </a:r>
            <a:r>
              <a:rPr lang="en-US" sz="1400" dirty="0" err="1">
                <a:solidFill>
                  <a:schemeClr val="tx1"/>
                </a:solidFill>
              </a:rPr>
              <a:t>OpenOffice</a:t>
            </a:r>
            <a:r>
              <a:rPr lang="en-US" sz="1400" dirty="0">
                <a:solidFill>
                  <a:schemeClr val="tx1"/>
                </a:solidFill>
              </a:rPr>
              <a:t> (AOO) is </a:t>
            </a:r>
            <a:r>
              <a:rPr lang="en-US" sz="1400" dirty="0" smtClean="0">
                <a:solidFill>
                  <a:schemeClr val="tx1"/>
                </a:solidFill>
              </a:rPr>
              <a:t>an open-source office productivity software suits</a:t>
            </a:r>
          </a:p>
        </p:txBody>
      </p:sp>
      <p:sp>
        <p:nvSpPr>
          <p:cNvPr id="23" name="Rechteck 22"/>
          <p:cNvSpPr/>
          <p:nvPr>
            <p:custDataLst>
              <p:tags r:id="rId20"/>
            </p:custDataLst>
          </p:nvPr>
        </p:nvSpPr>
        <p:spPr>
          <a:xfrm>
            <a:off x="479256" y="164846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Basic Description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Rechteck 27"/>
          <p:cNvSpPr/>
          <p:nvPr>
            <p:custDataLst>
              <p:tags r:id="rId21"/>
            </p:custDataLst>
          </p:nvPr>
        </p:nvSpPr>
        <p:spPr>
          <a:xfrm>
            <a:off x="481012" y="3125319"/>
            <a:ext cx="8963318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Programs included in </a:t>
            </a:r>
            <a:r>
              <a:rPr lang="en-US" sz="1600" b="1" dirty="0" err="1" smtClean="0">
                <a:solidFill>
                  <a:schemeClr val="bg1"/>
                </a:solidFill>
                <a:latin typeface="Arial Narrow" pitchFamily="34" charset="0"/>
              </a:rPr>
              <a:t>OpenOffice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6" name="Rechteck 45"/>
          <p:cNvSpPr/>
          <p:nvPr>
            <p:custDataLst>
              <p:tags r:id="rId22"/>
            </p:custDataLst>
          </p:nvPr>
        </p:nvSpPr>
        <p:spPr>
          <a:xfrm>
            <a:off x="5124818" y="2083935"/>
            <a:ext cx="4320000" cy="850334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defTabSz="914353">
              <a:spcBef>
                <a:spcPts val="400"/>
              </a:spcBef>
              <a:buClr>
                <a:srgbClr val="0049A4"/>
              </a:buClr>
              <a:buSzPct val="110000"/>
            </a:pPr>
            <a:r>
              <a:rPr lang="en-US" sz="1400" dirty="0" smtClean="0">
                <a:solidFill>
                  <a:schemeClr val="tx1"/>
                </a:solidFill>
              </a:rPr>
              <a:t>Provision </a:t>
            </a:r>
            <a:r>
              <a:rPr lang="en-US" sz="1400" dirty="0">
                <a:solidFill>
                  <a:schemeClr val="tx1"/>
                </a:solidFill>
              </a:rPr>
              <a:t>of a comprehensive set of solutions for all office related functionality in an open world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u="sng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7" name="Rechteck 46"/>
          <p:cNvSpPr/>
          <p:nvPr>
            <p:custDataLst>
              <p:tags r:id="rId23"/>
            </p:custDataLst>
          </p:nvPr>
        </p:nvSpPr>
        <p:spPr>
          <a:xfrm>
            <a:off x="5123062" y="1648466"/>
            <a:ext cx="4320000" cy="43546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353">
              <a:spcBef>
                <a:spcPts val="600"/>
              </a:spcBef>
              <a:buClr>
                <a:srgbClr val="0049A4"/>
              </a:buClr>
              <a:buSzPct val="110000"/>
            </a:pP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Main Goal/Purpose</a:t>
            </a:r>
            <a:endParaRPr lang="en-US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0" name="Rechteck 49"/>
          <p:cNvSpPr/>
          <p:nvPr>
            <p:custDataLst>
              <p:tags r:id="rId24"/>
            </p:custDataLst>
          </p:nvPr>
        </p:nvSpPr>
        <p:spPr>
          <a:xfrm>
            <a:off x="491554" y="4929687"/>
            <a:ext cx="500073" cy="122400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Function</a:t>
            </a:r>
            <a:endParaRPr lang="en-US" sz="1400" b="1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55" y="3658218"/>
            <a:ext cx="688680" cy="6886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43" y="3676945"/>
            <a:ext cx="679316" cy="67931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2" y="3667582"/>
            <a:ext cx="683998" cy="6839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57" y="3660051"/>
            <a:ext cx="686847" cy="68684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22" y="3676945"/>
            <a:ext cx="683998" cy="683998"/>
          </a:xfrm>
          <a:prstGeom prst="rect">
            <a:avLst/>
          </a:prstGeom>
        </p:spPr>
      </p:pic>
      <p:sp>
        <p:nvSpPr>
          <p:cNvPr id="63" name="Rechteck 62"/>
          <p:cNvSpPr/>
          <p:nvPr>
            <p:custDataLst>
              <p:tags r:id="rId30"/>
            </p:custDataLst>
          </p:nvPr>
        </p:nvSpPr>
        <p:spPr>
          <a:xfrm>
            <a:off x="491554" y="3660052"/>
            <a:ext cx="500073" cy="122400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Name</a:t>
            </a:r>
            <a:endParaRPr lang="en-US" sz="1400" b="1" dirty="0"/>
          </a:p>
        </p:txBody>
      </p:sp>
      <p:sp>
        <p:nvSpPr>
          <p:cNvPr id="31" name="Rechteck 30"/>
          <p:cNvSpPr/>
          <p:nvPr/>
        </p:nvSpPr>
        <p:spPr>
          <a:xfrm>
            <a:off x="404274" y="6375678"/>
            <a:ext cx="48501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SOURCES: http</a:t>
            </a:r>
            <a:r>
              <a:rPr lang="de-DE" sz="900" dirty="0"/>
              <a:t>://</a:t>
            </a:r>
            <a:r>
              <a:rPr lang="de-DE" sz="900" dirty="0" smtClean="0"/>
              <a:t>en.wikipedia.org/wiki/OpenOffice.org</a:t>
            </a:r>
            <a:endParaRPr lang="de-DE" sz="900" dirty="0"/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11"/>
            <p:custDataLst>
              <p:tags r:id="rId31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1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51660" y="3851731"/>
            <a:ext cx="7307580" cy="5638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platzhalter 15"/>
          <p:cNvSpPr txBox="1">
            <a:spLocks/>
          </p:cNvSpPr>
          <p:nvPr/>
        </p:nvSpPr>
        <p:spPr>
          <a:xfrm>
            <a:off x="1993239" y="2311130"/>
            <a:ext cx="6845961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355600" marR="0" indent="-17780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 Narrow"/>
              <a:buChar char="»"/>
              <a:tabLst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5334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723900" indent="-1905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901700" indent="-177800" algn="l" defTabSz="914353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Arial"/>
              <a:buChar char="•"/>
              <a:defRPr sz="1600" b="0" kern="120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 smtClean="0"/>
              <a:t>   Importance of Open-source Projects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 Overview </a:t>
            </a:r>
            <a:r>
              <a:rPr lang="en-US" sz="2000" dirty="0" err="1" smtClean="0"/>
              <a:t>OpenOffice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b="1" dirty="0" smtClean="0">
                <a:solidFill>
                  <a:schemeClr val="tx2"/>
                </a:solidFill>
              </a:rPr>
              <a:t>  Technology Model of </a:t>
            </a:r>
            <a:r>
              <a:rPr lang="en-US" sz="2000" b="1" dirty="0" err="1" smtClean="0">
                <a:solidFill>
                  <a:schemeClr val="tx2"/>
                </a:solidFill>
              </a:rPr>
              <a:t>OpenOffice</a:t>
            </a:r>
            <a:r>
              <a:rPr lang="en-US" sz="2000" dirty="0" smtClean="0"/>
              <a:t>	</a:t>
            </a:r>
            <a:endParaRPr lang="en-US" sz="2000" dirty="0"/>
          </a:p>
          <a:p>
            <a:pPr>
              <a:spcBef>
                <a:spcPts val="4200"/>
              </a:spcBef>
              <a:buClrTx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3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37848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9" name="think-cell Slide" r:id="rId35" imgW="216" imgH="216" progId="TCLayout.ActiveDocument.1">
                  <p:embed/>
                </p:oleObj>
              </mc:Choice>
              <mc:Fallback>
                <p:oleObj name="think-cell Slide" r:id="rId3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0049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>
              <a:latin typeface="Arial Narrow"/>
              <a:sym typeface="Arial Narrow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Overview of entity groups and relationships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III. TECHNOLOGY MODEL OPENOFFICE</a:t>
            </a:r>
            <a:endParaRPr lang="en-US" dirty="0"/>
          </a:p>
        </p:txBody>
      </p:sp>
      <p:cxnSp>
        <p:nvCxnSpPr>
          <p:cNvPr id="54" name="Gerade Verbindung mit Pfeil 53"/>
          <p:cNvCxnSpPr>
            <a:stCxn id="60" idx="3"/>
            <a:endCxn id="67" idx="1"/>
          </p:cNvCxnSpPr>
          <p:nvPr/>
        </p:nvCxnSpPr>
        <p:spPr>
          <a:xfrm>
            <a:off x="2219875" y="3079836"/>
            <a:ext cx="68717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5010922" y="4151717"/>
            <a:ext cx="1978541" cy="2020132"/>
            <a:chOff x="314283" y="1512698"/>
            <a:chExt cx="1978541" cy="2020132"/>
          </a:xfrm>
        </p:grpSpPr>
        <p:sp>
          <p:nvSpPr>
            <p:cNvPr id="29" name="Rechteck 28"/>
            <p:cNvSpPr/>
            <p:nvPr>
              <p:custDataLst>
                <p:tags r:id="rId30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C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C</a:t>
              </a:r>
              <a:r>
                <a:rPr lang="en-US" sz="1100" dirty="0">
                  <a:solidFill>
                    <a:schemeClr val="tx1"/>
                  </a:solidFill>
                </a:rPr>
                <a:t>++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Java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Python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Pearl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JavaScript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COM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CORBA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JavaBeans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Visual </a:t>
              </a:r>
              <a:r>
                <a:rPr lang="en-US" sz="1100" dirty="0">
                  <a:solidFill>
                    <a:schemeClr val="tx1"/>
                  </a:solidFill>
                </a:rPr>
                <a:t>Basic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Delphi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>
              <p:custDataLst>
                <p:tags r:id="rId31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Programming/Scripting Languages and Component Communication Protocols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Ellipse 54"/>
            <p:cNvSpPr/>
            <p:nvPr>
              <p:custDataLst>
                <p:tags r:id="rId32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7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5268377" y="1713826"/>
            <a:ext cx="1978541" cy="2020132"/>
            <a:chOff x="314283" y="1512698"/>
            <a:chExt cx="1978541" cy="2020132"/>
          </a:xfrm>
        </p:grpSpPr>
        <p:sp>
          <p:nvSpPr>
            <p:cNvPr id="35" name="Rechteck 34"/>
            <p:cNvSpPr/>
            <p:nvPr>
              <p:custDataLst>
                <p:tags r:id="rId27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Universal Network Objects (UNO)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err="1" smtClean="0">
                  <a:solidFill>
                    <a:schemeClr val="tx1"/>
                  </a:solidFill>
                </a:rPr>
                <a:t>OpenOffice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Software Development Kit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Application Programming Interface (API)</a:t>
              </a:r>
            </a:p>
          </p:txBody>
        </p:sp>
        <p:sp>
          <p:nvSpPr>
            <p:cNvPr id="36" name="Rechteck 35"/>
            <p:cNvSpPr/>
            <p:nvPr>
              <p:custDataLst>
                <p:tags r:id="rId28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IDEs (Integrated </a:t>
              </a:r>
              <a:endParaRPr lang="en-US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Development </a:t>
              </a:r>
              <a:r>
                <a:rPr lang="en-US" sz="1100" b="1" dirty="0">
                  <a:solidFill>
                    <a:schemeClr val="bg1"/>
                  </a:solidFill>
                </a:rPr>
                <a:t>Environment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)/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Technologies/Developer </a:t>
              </a:r>
              <a:r>
                <a:rPr lang="en-US" sz="1100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37" name="Ellipse 36"/>
            <p:cNvSpPr/>
            <p:nvPr>
              <p:custDataLst>
                <p:tags r:id="rId29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626128" y="4151717"/>
            <a:ext cx="1978541" cy="2020132"/>
            <a:chOff x="314283" y="1512698"/>
            <a:chExt cx="1978541" cy="2020132"/>
          </a:xfrm>
        </p:grpSpPr>
        <p:sp>
          <p:nvSpPr>
            <p:cNvPr id="39" name="Rechteck 38"/>
            <p:cNvSpPr/>
            <p:nvPr>
              <p:custDataLst>
                <p:tags r:id="rId24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Text Documents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Spreadsheets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Presentations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Graphic Files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Formula Files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>
              <p:custDataLst>
                <p:tags r:id="rId25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File Formats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Ellipse 40"/>
            <p:cNvSpPr/>
            <p:nvPr>
              <p:custDataLst>
                <p:tags r:id="rId26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41334" y="4151717"/>
            <a:ext cx="1978541" cy="2020132"/>
            <a:chOff x="314283" y="1512698"/>
            <a:chExt cx="1978541" cy="2020132"/>
          </a:xfrm>
        </p:grpSpPr>
        <p:sp>
          <p:nvSpPr>
            <p:cNvPr id="43" name="Rechteck 42"/>
            <p:cNvSpPr/>
            <p:nvPr>
              <p:custDataLst>
                <p:tags r:id="rId21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Product Development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Product Extension Development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Language Support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Helping Users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Distribution and Promotion</a:t>
              </a:r>
            </a:p>
          </p:txBody>
        </p:sp>
        <p:sp>
          <p:nvSpPr>
            <p:cNvPr id="44" name="Rechteck 43"/>
            <p:cNvSpPr/>
            <p:nvPr>
              <p:custDataLst>
                <p:tags r:id="rId22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Parts of the Project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Ellipse 44"/>
            <p:cNvSpPr/>
            <p:nvPr>
              <p:custDataLst>
                <p:tags r:id="rId23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395716" y="4151717"/>
            <a:ext cx="1978541" cy="2020132"/>
            <a:chOff x="314283" y="1512698"/>
            <a:chExt cx="1978541" cy="2020132"/>
          </a:xfrm>
        </p:grpSpPr>
        <p:sp>
          <p:nvSpPr>
            <p:cNvPr id="49" name="Rechteck 48"/>
            <p:cNvSpPr/>
            <p:nvPr>
              <p:custDataLst>
                <p:tags r:id="rId18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pt-BR" sz="1100" dirty="0">
                  <a:solidFill>
                    <a:schemeClr val="tx1"/>
                  </a:solidFill>
                </a:rPr>
                <a:t>Linux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pt-BR" sz="1100" dirty="0">
                  <a:solidFill>
                    <a:schemeClr val="tx1"/>
                  </a:solidFill>
                </a:rPr>
                <a:t>OS X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pt-BR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pt-BR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pt-BR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pt-BR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pt-BR" sz="1100" dirty="0" smtClean="0">
                  <a:solidFill>
                    <a:schemeClr val="tx1"/>
                  </a:solidFill>
                </a:rPr>
                <a:t>Microsoft </a:t>
              </a:r>
              <a:r>
                <a:rPr lang="pt-BR" sz="1100" dirty="0">
                  <a:solidFill>
                    <a:schemeClr val="tx1"/>
                  </a:solidFill>
                </a:rPr>
                <a:t>Windows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pt-BR" sz="1100" dirty="0" smtClean="0">
                  <a:solidFill>
                    <a:schemeClr val="tx1"/>
                  </a:solidFill>
                </a:rPr>
                <a:t>Solaris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>
              <p:custDataLst>
                <p:tags r:id="rId19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Operating Systems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Ellipse 57"/>
            <p:cNvSpPr/>
            <p:nvPr>
              <p:custDataLst>
                <p:tags r:id="rId20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241334" y="1713826"/>
            <a:ext cx="1978541" cy="2020132"/>
            <a:chOff x="314283" y="1512698"/>
            <a:chExt cx="1978541" cy="2020132"/>
          </a:xfrm>
        </p:grpSpPr>
        <p:sp>
          <p:nvSpPr>
            <p:cNvPr id="60" name="Rechteck 59"/>
            <p:cNvSpPr/>
            <p:nvPr>
              <p:custDataLst>
                <p:tags r:id="rId15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Sun Microsystems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Oracle Corporation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Open </a:t>
              </a:r>
              <a:r>
                <a:rPr lang="en-US" sz="1100" dirty="0">
                  <a:solidFill>
                    <a:schemeClr val="tx1"/>
                  </a:solidFill>
                </a:rPr>
                <a:t>Source (Every </a:t>
              </a:r>
              <a:r>
                <a:rPr lang="en-US" sz="1100" dirty="0" smtClean="0">
                  <a:solidFill>
                    <a:schemeClr val="tx1"/>
                  </a:solidFill>
                </a:rPr>
                <a:t>User)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>
              <p:custDataLst>
                <p:tags r:id="rId16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People and Organizations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Ellipse 61"/>
            <p:cNvSpPr/>
            <p:nvPr>
              <p:custDataLst>
                <p:tags r:id="rId17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2740321" y="1713826"/>
            <a:ext cx="1978541" cy="2020132"/>
            <a:chOff x="314283" y="1512698"/>
            <a:chExt cx="1978541" cy="2020132"/>
          </a:xfrm>
        </p:grpSpPr>
        <p:sp>
          <p:nvSpPr>
            <p:cNvPr id="67" name="Rechteck 66"/>
            <p:cNvSpPr/>
            <p:nvPr>
              <p:custDataLst>
                <p:tags r:id="rId12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Writer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err="1">
                  <a:solidFill>
                    <a:schemeClr val="tx1"/>
                  </a:solidFill>
                </a:rPr>
                <a:t>Calc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Impress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endParaRPr lang="en-US" sz="1100" dirty="0" smtClean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Draw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Math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68" name="Rechteck 67"/>
            <p:cNvSpPr/>
            <p:nvPr>
              <p:custDataLst>
                <p:tags r:id="rId13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Applications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Ellipse 68"/>
            <p:cNvSpPr/>
            <p:nvPr>
              <p:custDataLst>
                <p:tags r:id="rId14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906867" y="2602474"/>
            <a:ext cx="128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Develop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utilize</a:t>
            </a:r>
            <a:endParaRPr lang="de-DE" sz="1200" dirty="0"/>
          </a:p>
        </p:txBody>
      </p:sp>
      <p:sp>
        <p:nvSpPr>
          <p:cNvPr id="71" name="Textfeld 70"/>
          <p:cNvSpPr txBox="1"/>
          <p:nvPr/>
        </p:nvSpPr>
        <p:spPr>
          <a:xfrm>
            <a:off x="1445151" y="3765900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Improve</a:t>
            </a:r>
            <a:endParaRPr lang="de-DE" sz="1200" dirty="0"/>
          </a:p>
        </p:txBody>
      </p:sp>
      <p:cxnSp>
        <p:nvCxnSpPr>
          <p:cNvPr id="18" name="Gewinkelte Verbindung 17"/>
          <p:cNvCxnSpPr/>
          <p:nvPr/>
        </p:nvCxnSpPr>
        <p:spPr>
          <a:xfrm rot="5400000" flipH="1" flipV="1">
            <a:off x="1926629" y="3022276"/>
            <a:ext cx="576000" cy="198000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723113" y="3733958"/>
            <a:ext cx="1" cy="5760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37723" y="3705640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Pursue</a:t>
            </a:r>
            <a:endParaRPr lang="de-DE" sz="1200" dirty="0"/>
          </a:p>
        </p:txBody>
      </p:sp>
      <p:cxnSp>
        <p:nvCxnSpPr>
          <p:cNvPr id="74" name="Gerade Verbindung mit Pfeil 73"/>
          <p:cNvCxnSpPr>
            <a:stCxn id="35" idx="1"/>
            <a:endCxn id="67" idx="3"/>
          </p:cNvCxnSpPr>
          <p:nvPr>
            <p:custDataLst>
              <p:tags r:id="rId6"/>
            </p:custDataLst>
          </p:nvPr>
        </p:nvCxnSpPr>
        <p:spPr>
          <a:xfrm flipH="1">
            <a:off x="4718862" y="3079836"/>
            <a:ext cx="71624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97460" y="2398825"/>
            <a:ext cx="196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Are </a:t>
            </a:r>
            <a:r>
              <a:rPr lang="de-DE" sz="1200" dirty="0" err="1" smtClean="0"/>
              <a:t>used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develop</a:t>
            </a:r>
            <a:endParaRPr lang="de-DE" sz="1200" dirty="0" smtClean="0"/>
          </a:p>
          <a:p>
            <a:pPr algn="ctr"/>
            <a:r>
              <a:rPr lang="de-DE" sz="1200" dirty="0" smtClean="0"/>
              <a:t>/</a:t>
            </a:r>
            <a:r>
              <a:rPr lang="de-DE" sz="1200" dirty="0" err="1" smtClean="0"/>
              <a:t>enable</a:t>
            </a:r>
            <a:endParaRPr lang="de-DE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3236339" y="3796133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Use</a:t>
            </a:r>
            <a:endParaRPr lang="de-DE" sz="1200" dirty="0"/>
          </a:p>
        </p:txBody>
      </p:sp>
      <p:cxnSp>
        <p:nvCxnSpPr>
          <p:cNvPr id="84" name="Gewinkelte Verbindung 83"/>
          <p:cNvCxnSpPr/>
          <p:nvPr/>
        </p:nvCxnSpPr>
        <p:spPr>
          <a:xfrm rot="16200000" flipV="1">
            <a:off x="5021441" y="3212893"/>
            <a:ext cx="576000" cy="16560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4941199" y="3763032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Are </a:t>
            </a:r>
            <a:r>
              <a:rPr lang="de-DE" sz="1200" dirty="0" err="1" smtClean="0"/>
              <a:t>written</a:t>
            </a:r>
            <a:r>
              <a:rPr lang="de-DE" sz="1200" dirty="0" smtClean="0"/>
              <a:t> in</a:t>
            </a:r>
            <a:endParaRPr lang="de-DE" sz="1200" dirty="0"/>
          </a:p>
        </p:txBody>
      </p:sp>
      <p:cxnSp>
        <p:nvCxnSpPr>
          <p:cNvPr id="88" name="Gewinkelte Verbindung 87"/>
          <p:cNvCxnSpPr/>
          <p:nvPr/>
        </p:nvCxnSpPr>
        <p:spPr>
          <a:xfrm rot="16200000" flipV="1">
            <a:off x="6192117" y="2040545"/>
            <a:ext cx="576000" cy="39960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746691" y="3761609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Can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used</a:t>
            </a:r>
            <a:r>
              <a:rPr lang="de-DE" sz="1200" dirty="0" smtClean="0"/>
              <a:t> on</a:t>
            </a:r>
            <a:endParaRPr lang="de-DE" sz="1200" dirty="0"/>
          </a:p>
        </p:txBody>
      </p:sp>
      <p:cxnSp>
        <p:nvCxnSpPr>
          <p:cNvPr id="91" name="Gewinkelte Verbindung 90"/>
          <p:cNvCxnSpPr/>
          <p:nvPr/>
        </p:nvCxnSpPr>
        <p:spPr>
          <a:xfrm rot="5400000" flipH="1" flipV="1">
            <a:off x="3637201" y="3914500"/>
            <a:ext cx="540000" cy="25200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61" idx="0"/>
            <a:endCxn id="36" idx="0"/>
          </p:cNvCxnSpPr>
          <p:nvPr/>
        </p:nvCxnSpPr>
        <p:spPr>
          <a:xfrm rot="5400000" flipH="1" flipV="1">
            <a:off x="3827491" y="-646398"/>
            <a:ext cx="12700" cy="5027043"/>
          </a:xfrm>
          <a:prstGeom prst="bentConnector3">
            <a:avLst>
              <a:gd name="adj1" fmla="val 180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676691" y="1599661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Provide</a:t>
            </a:r>
            <a:endParaRPr lang="de-DE" sz="1200" dirty="0"/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4022308" y="3719889"/>
            <a:ext cx="0" cy="25146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7633455" y="1710899"/>
            <a:ext cx="1978541" cy="2020132"/>
            <a:chOff x="314283" y="1512698"/>
            <a:chExt cx="1978541" cy="2020132"/>
          </a:xfrm>
        </p:grpSpPr>
        <p:sp>
          <p:nvSpPr>
            <p:cNvPr id="52" name="Rechteck 51"/>
            <p:cNvSpPr/>
            <p:nvPr>
              <p:custDataLst>
                <p:tags r:id="rId9"/>
              </p:custDataLst>
            </p:nvPr>
          </p:nvSpPr>
          <p:spPr>
            <a:xfrm>
              <a:off x="481012" y="2224585"/>
              <a:ext cx="1811812" cy="1308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Ins="36000" numCol="2" rtlCol="0" anchor="t" anchorCtr="0"/>
            <a:lstStyle/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SVX Library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Application Framework Library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Scripting and Basic Library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Compound Objects</a:t>
              </a:r>
            </a:p>
            <a:p>
              <a:pPr marL="85725" indent="-85725">
                <a:spcAft>
                  <a:spcPts val="200"/>
                </a:spcAft>
                <a:buClr>
                  <a:schemeClr val="tx2"/>
                </a:buClr>
                <a:buFont typeface="Arial Narrow" pitchFamily="34" charset="0"/>
                <a:buChar char="»"/>
              </a:pPr>
              <a:r>
                <a:rPr lang="en-US" sz="1100" dirty="0" smtClean="0">
                  <a:solidFill>
                    <a:schemeClr val="tx1"/>
                  </a:solidFill>
                </a:rPr>
                <a:t>Tools Library</a:t>
              </a:r>
            </a:p>
          </p:txBody>
        </p:sp>
        <p:sp>
          <p:nvSpPr>
            <p:cNvPr id="56" name="Rechteck 55"/>
            <p:cNvSpPr/>
            <p:nvPr>
              <p:custDataLst>
                <p:tags r:id="rId10"/>
              </p:custDataLst>
            </p:nvPr>
          </p:nvSpPr>
          <p:spPr>
            <a:xfrm>
              <a:off x="481014" y="1665995"/>
              <a:ext cx="1811810" cy="5585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Libraries/Component 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Technologies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Ellipse 62"/>
            <p:cNvSpPr/>
            <p:nvPr>
              <p:custDataLst>
                <p:tags r:id="rId11"/>
              </p:custDataLst>
            </p:nvPr>
          </p:nvSpPr>
          <p:spPr>
            <a:xfrm>
              <a:off x="314283" y="1512698"/>
              <a:ext cx="360000" cy="36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98" name="Gewinkelte Verbindung 97"/>
          <p:cNvCxnSpPr>
            <a:stCxn id="56" idx="0"/>
            <a:endCxn id="68" idx="0"/>
          </p:cNvCxnSpPr>
          <p:nvPr/>
        </p:nvCxnSpPr>
        <p:spPr>
          <a:xfrm rot="16200000" flipH="1" flipV="1">
            <a:off x="6258060" y="-580908"/>
            <a:ext cx="2927" cy="4893134"/>
          </a:xfrm>
          <a:prstGeom prst="bentConnector3">
            <a:avLst>
              <a:gd name="adj1" fmla="val -11461565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6574540" y="1459827"/>
            <a:ext cx="128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Enables</a:t>
            </a:r>
            <a:r>
              <a:rPr lang="de-DE" sz="1200" dirty="0" smtClean="0"/>
              <a:t>/</a:t>
            </a:r>
            <a:r>
              <a:rPr lang="de-DE" sz="1200" dirty="0" err="1" smtClean="0"/>
              <a:t>provides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basis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endParaRPr lang="de-DE" sz="1200" dirty="0"/>
          </a:p>
        </p:txBody>
      </p:sp>
      <p:cxnSp>
        <p:nvCxnSpPr>
          <p:cNvPr id="100" name="Gewinkelte Verbindung 99"/>
          <p:cNvCxnSpPr/>
          <p:nvPr/>
        </p:nvCxnSpPr>
        <p:spPr>
          <a:xfrm rot="5400000" flipH="1" flipV="1">
            <a:off x="6535306" y="3205439"/>
            <a:ext cx="2440818" cy="3492000"/>
          </a:xfrm>
          <a:prstGeom prst="bentConnector3">
            <a:avLst>
              <a:gd name="adj1" fmla="val -3528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8357463" y="3691898"/>
            <a:ext cx="128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contain</a:t>
            </a:r>
            <a:r>
              <a:rPr lang="de-DE" sz="1200" dirty="0" smtClean="0"/>
              <a:t>/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written</a:t>
            </a:r>
            <a:r>
              <a:rPr lang="de-DE" sz="1200" dirty="0" smtClean="0"/>
              <a:t> in</a:t>
            </a:r>
            <a:endParaRPr lang="de-DE" sz="1200" dirty="0"/>
          </a:p>
        </p:txBody>
      </p:sp>
      <p:cxnSp>
        <p:nvCxnSpPr>
          <p:cNvPr id="102" name="Gerade Verbindung mit Pfeil 101"/>
          <p:cNvCxnSpPr>
            <a:stCxn id="52" idx="1"/>
            <a:endCxn id="35" idx="3"/>
          </p:cNvCxnSpPr>
          <p:nvPr>
            <p:custDataLst>
              <p:tags r:id="rId7"/>
            </p:custDataLst>
          </p:nvPr>
        </p:nvCxnSpPr>
        <p:spPr>
          <a:xfrm flipH="1">
            <a:off x="7246918" y="3076909"/>
            <a:ext cx="553266" cy="2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6894778" y="2790383"/>
            <a:ext cx="1287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Interact</a:t>
            </a:r>
            <a:endParaRPr lang="de-DE" sz="1200" dirty="0"/>
          </a:p>
        </p:txBody>
      </p:sp>
      <p:sp>
        <p:nvSpPr>
          <p:cNvPr id="64" name="Foliennummernplatzhalter 5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>
          <a:xfrm>
            <a:off x="5049307" y="6628343"/>
            <a:ext cx="1097493" cy="112182"/>
          </a:xfrm>
        </p:spPr>
        <p:txBody>
          <a:bodyPr/>
          <a:lstStyle/>
          <a:p>
            <a:fld id="{6E2E8A81-5998-034F-B1B0-71AC79561A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1.00000000000000000000E+000&quot;&gt;&lt;m_ppcolschidx val=&quot;0&quot;/&gt;&lt;m_rgb r=&quot;f4&quot; g=&quot;f4&quot; b=&quot;f4&quot;/&gt;&lt;/elem&gt;&lt;elem m_fUsage=&quot;9.00000000000000020000E-001&quot;&gt;&lt;m_ppcolschidx val=&quot;0&quot;/&gt;&lt;m_rgb r=&quot;ea&quot; g=&quot;93&quot; b=&quot;1c&quot;/&gt;&lt;/elem&gt;&lt;elem m_fUsage=&quot;8.10000000000000050000E-001&quot;&gt;&lt;m_ppcolschidx val=&quot;0&quot;/&gt;&lt;m_rgb r=&quot;d9&quot; g=&quot;e4&quot; b=&quot;f1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u3LwLV_XUCMjXIDCAdCb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uD1rFtUzU.KTdwNn00Bf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4j6ztc8k6HJA3ZWDl4q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6.nbL6d0erBdlD0b7M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fqDRq1zD0ykg3_UKAiyU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ksQwUjbkmjBqOsxc.mA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J.7zbz00WMk1LR34Xm1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Xzl3FoqkWaUXXfo_2ob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BTwak28k663j09d1DzK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dDPy2VRkKn0uxzJQblq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ulemuD3UOxNa4eJVr43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CPSOjgDUOcbta3IG1JD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6S3MAXA0OUzy.OHNTqa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86VbMkJkWKQ8rXV7Tm1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4Q758.kuwh1Z0y7nGM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yi6EAj9UamHPXvrlLyo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is4wXLs0mM2BSopkfVh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0cjLbfLUKv0OCD3B7i3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7x8RBIofECPMef37b3db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axXMspRUCo9zPm1SVTa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wVzoh0QkSwNKu5vvSK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J.7zbz00WMk1LR34Xm1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6.nbL6d0erBdlD0b7MB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is4wXLs0mM2BSopkfV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ZJztYJnkKqxfGZ18s9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5m0jnfUEKsLS38WGNPq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9HyWCXUkuuQmz6y.I1I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IKTH5VkxU64h6IghnOw9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cQ3pL0zEaoRyTejP0l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DTux.PL0e0y2TflJ38Q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8oc3nawfUuf2zPmPOvFd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vR6R.ITkukvrfvlS7sv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0gpUWD4k.aM71jVE44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P2TMpVj0qKeV4DCfTl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0cjLbfLUKv0OCD3B7i3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1S4P0d2lke7C_O5Mi.q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TgYnTjrxE.buY9_MWHYf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ESV71jnr0efjIG3HKZdn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4j6ztc8k6HJA3ZWDl4q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AlV0UzQk2zBnZ_KHvzF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toygmvolkiEI1tgZUR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2C0k1UpPEikjPjA56IY8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ONB17PvUkiPDfgXqZMD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7x8RBIofECPMef37b3db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R63euU2UW2f7jnTRIku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9b3WL4okenJUAQIEqmR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gtMVyO_0eXSIffjB_6R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kIPXkZukydmdAjcn4y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5w7FdxRa0SzGYhnyE4FX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sG6GSF.UmIuYbSVhYm6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VJuLvcTU6RuCssOyJx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BM9F5eUkS2GSaRGoRz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axXMspRUCo9zPm1SVTa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c0rWwvoUuBYPw14LEMF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AS7gITp0y.8LBYSriKK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ceyMxOMkS.uPOn90S12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LABeaUX0mh8K4K_KqOQ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wVzoh0QkSwNKu5vvSKo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TbqCipXUa5L_VGLVehM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6GyCunyEC6u_R0uTOlR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GuVo7jkqEZaIWum42J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ienbaum_Quer BASEFORM OHNE GRIDS">
  <a:themeElements>
    <a:clrScheme name="Kienbaum Farben">
      <a:dk1>
        <a:srgbClr val="000000"/>
      </a:dk1>
      <a:lt1>
        <a:srgbClr val="FFFFFF"/>
      </a:lt1>
      <a:dk2>
        <a:srgbClr val="0049A4"/>
      </a:dk2>
      <a:lt2>
        <a:srgbClr val="7F7F7F"/>
      </a:lt2>
      <a:accent1>
        <a:srgbClr val="7FA4D1"/>
      </a:accent1>
      <a:accent2>
        <a:srgbClr val="BFD1E8"/>
      </a:accent2>
      <a:accent3>
        <a:srgbClr val="D9E4F1"/>
      </a:accent3>
      <a:accent4>
        <a:srgbClr val="BFBFBF"/>
      </a:accent4>
      <a:accent5>
        <a:srgbClr val="FFB134"/>
      </a:accent5>
      <a:accent6>
        <a:srgbClr val="FFD899"/>
      </a:accent6>
      <a:hlink>
        <a:srgbClr val="0049A4"/>
      </a:hlink>
      <a:folHlink>
        <a:srgbClr val="7F7F7F"/>
      </a:folHlink>
    </a:clrScheme>
    <a:fontScheme name="Kienbaum Schrif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9A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D0756CA0C5B4EA7524BF9D413726F" ma:contentTypeVersion="1" ma:contentTypeDescription="Create a new document." ma:contentTypeScope="" ma:versionID="577d58aaf3d63f68307d2bbad7189ca1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bddec5241d64fe124da79edc2c368bf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8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B08435C1-26DF-47EB-9E56-BB9B507B04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54A979-39E5-4F4F-A060-CAAC0C1F6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BD1A8A-655B-4B87-9772-C14E8FED091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Kienbaum_Quer BASEFORM OHNE GRIDS</Template>
  <TotalTime>0</TotalTime>
  <Words>2925</Words>
  <Application>Microsoft Macintosh PowerPoint</Application>
  <PresentationFormat>A4-Papier (210x297 mm)</PresentationFormat>
  <Paragraphs>569</Paragraphs>
  <Slides>22</Slides>
  <Notes>22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Kienbaum_Quer BASEFORM OHNE GRIDS</vt:lpstr>
      <vt:lpstr>think-cell Slide</vt:lpstr>
      <vt:lpstr>Diagramm</vt:lpstr>
      <vt:lpstr>PowerPoint-Präsentation</vt:lpstr>
      <vt:lpstr>PowerPoint-Präsentation</vt:lpstr>
      <vt:lpstr>PowerPoint-Präsentation</vt:lpstr>
      <vt:lpstr>Open-source software is a major force in todays IT industry and experienced growing utilization and popularity over the last years</vt:lpstr>
      <vt:lpstr>Open-source software provides major advantages over closed-source  software in many aspects</vt:lpstr>
      <vt:lpstr>PowerPoint-Präsentation</vt:lpstr>
      <vt:lpstr>Through its holistic productivity applications OpenOffice offers a substitution product to other productivity software</vt:lpstr>
      <vt:lpstr>PowerPoint-Präsentation</vt:lpstr>
      <vt:lpstr>Overview of entity groups and relationships</vt:lpstr>
      <vt:lpstr>People and Organizations</vt:lpstr>
      <vt:lpstr>Applications</vt:lpstr>
      <vt:lpstr>IDEs (Integrated Development Environment)/Technologies /Developer Tools</vt:lpstr>
      <vt:lpstr>Libraries/Component Technologies</vt:lpstr>
      <vt:lpstr>The underlying component technology allows flexible interaction and use of multiple programming languages and component standards</vt:lpstr>
      <vt:lpstr>The layered approach of the system architecture allows the relatively easy porting of the technology to wide ranges of different system platforms</vt:lpstr>
      <vt:lpstr>Parts of the Project</vt:lpstr>
      <vt:lpstr>File Formats</vt:lpstr>
      <vt:lpstr>Programming/Scripting Component Communication Protocols</vt:lpstr>
      <vt:lpstr>Operating Systems</vt:lpstr>
      <vt:lpstr>PowerPoint-Präsentation</vt:lpstr>
      <vt:lpstr>Overall Open-source applications and especially OpenOffice has a great potential to become even more important in the future due to its obvious advantages</vt:lpstr>
      <vt:lpstr>PowerPoint-Präsentation</vt:lpstr>
    </vt:vector>
  </TitlesOfParts>
  <Company>FAF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clackermayer</dc:creator>
  <cp:lastModifiedBy>Robin</cp:lastModifiedBy>
  <cp:revision>677</cp:revision>
  <cp:lastPrinted>2013-07-23T14:21:03Z</cp:lastPrinted>
  <dcterms:created xsi:type="dcterms:W3CDTF">2012-11-23T09:04:06Z</dcterms:created>
  <dcterms:modified xsi:type="dcterms:W3CDTF">2014-04-23T18:00:58Z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0x010100CB3D0756CA0C5B4EA7524BF9D413726F</vt:lpwstr>
  </property>
  <property fmtid="{D5CDD505-2E9C-101B-9397-08002B2CF9AE}" pid="3" name="Klient">
    <vt:lpwstr>Audi</vt:lpwstr>
  </property>
</Properties>
</file>