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2" r:id="rId4"/>
    <p:sldId id="268" r:id="rId5"/>
    <p:sldId id="269" r:id="rId6"/>
    <p:sldId id="270" r:id="rId7"/>
    <p:sldId id="277" r:id="rId8"/>
    <p:sldId id="273" r:id="rId9"/>
    <p:sldId id="261" r:id="rId10"/>
    <p:sldId id="262" r:id="rId11"/>
    <p:sldId id="263" r:id="rId12"/>
    <p:sldId id="274" r:id="rId13"/>
    <p:sldId id="264" r:id="rId14"/>
    <p:sldId id="265" r:id="rId15"/>
    <p:sldId id="266" r:id="rId16"/>
    <p:sldId id="259" r:id="rId17"/>
    <p:sldId id="267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36"/>
    <p:restoredTop sz="89932"/>
  </p:normalViewPr>
  <p:slideViewPr>
    <p:cSldViewPr snapToGrid="0" snapToObjects="1">
      <p:cViewPr varScale="1">
        <p:scale>
          <a:sx n="113" d="100"/>
          <a:sy n="113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7338-58AC-0445-844D-E8E4B3B7E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4F9D5-531E-C14B-AB8E-0E2E87536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DC15-B398-5440-A585-E0A46E4B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CB46-26AC-D84B-82D2-DF0C40D28AF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75B9-7E74-4543-80E4-74519B8E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B077-CDF6-E04D-BA11-000784E1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3A07-26A3-4A4E-98DA-273C438D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94E9-9382-E14D-9D50-4F80D425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E2BD7-2A60-9E43-A9AA-C78FC7D18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A6E6-A848-1C4A-80CD-6FCEE1A9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CB46-26AC-D84B-82D2-DF0C40D28AF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187E7-930C-7047-8EF3-2AF0D41A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6E9B-AB5C-4E45-87F5-61FAF224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3A07-26A3-4A4E-98DA-273C438D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A14D8-6776-534A-8422-35079A25D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95AF4-9E7A-F049-8361-FB8E71B10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BFC9A-E602-094C-88F3-E16A0684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CB46-26AC-D84B-82D2-DF0C40D28AF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260C4-DFE1-0348-88A6-DA908FC2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262B9-CD08-1642-A5CB-BAD4C1AE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3A07-26A3-4A4E-98DA-273C438D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A002-4096-E74E-A0B7-23F273AE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7266D-F418-9E47-9D4A-C1C61315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4A613-A5FF-694D-9881-5BE141DC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CB46-26AC-D84B-82D2-DF0C40D28AF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BB06-2D22-1946-819C-3633D73D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B30EF-70C6-C54C-AE96-760B5E7E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3A07-26A3-4A4E-98DA-273C438D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1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4CFC-A0FA-DE40-8580-9E110CD9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9FE48-751F-0E40-9776-C80BB63CA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CEA9-744C-CC47-87E0-1E37FDCA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CB46-26AC-D84B-82D2-DF0C40D28AF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2730-76C2-7F49-BFC4-D8DD04DF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72E8-4B03-7949-A334-6905236E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3A07-26A3-4A4E-98DA-273C438D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1AC8-358B-7248-9324-2CA68AF1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2BF8-58A6-B340-8DF1-BC3250014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1238-101E-DE42-B984-81FE32E48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6C32-C39F-5A4B-8A55-F6EDD431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CB46-26AC-D84B-82D2-DF0C40D28AF8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FBD61-B374-5947-9AB1-34E6B0F6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BE4EC-465D-9B4C-93AC-0B5F88CB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3A07-26A3-4A4E-98DA-273C438D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9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B02-6C98-1F45-B319-58B7E77D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CA969-23E2-4E45-9F26-33C3518C0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E479B-3CAC-3B47-849A-E2E6FA8C3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ECAE8-C84A-EA4E-88DB-07F36162C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1B61D-DA76-E243-9C26-2209F835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FD83B-F86A-A349-AFA6-F6260B60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CB46-26AC-D84B-82D2-DF0C40D28AF8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C1250-56F3-B54B-AE75-0DA20FCA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81842-5C47-6A4D-9B9E-24C95254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3A07-26A3-4A4E-98DA-273C438D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1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AD93-36AD-5E4A-A9A2-8DA292F7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088B4-D6A8-6F46-BD65-3A925C41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CB46-26AC-D84B-82D2-DF0C40D28AF8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5B043-1DA2-5947-815C-9506CF9A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8677A-424F-F046-A92B-DBBF1514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3A07-26A3-4A4E-98DA-273C438D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47FFC-C1B1-6342-9DCA-DBB64A0C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CB46-26AC-D84B-82D2-DF0C40D28AF8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9B753-8200-7A4E-9D80-F24445FB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0880D-A1BE-A14F-8712-2FFE27B8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3A07-26A3-4A4E-98DA-273C438D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7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F493-479B-674B-BAA6-15ED606D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EA09-8D09-2848-A8B7-BF8B3CC7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918EA-9D4E-9144-8ECD-0002730BE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DCC26-FEA8-A540-BF22-9AA6BFBB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CB46-26AC-D84B-82D2-DF0C40D28AF8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B2CE8-172B-474C-80AD-C7D0EB36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0316E-EFB6-E348-912D-DD43F68A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3A07-26A3-4A4E-98DA-273C438D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B0AD-1DFA-B446-84FE-007C9BA8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64AB5-7736-6D4A-A0C6-B71AFDFA3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52389-69EC-744F-B07F-5E78C7B6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52208-D233-AE48-99F8-A2B51E27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CB46-26AC-D84B-82D2-DF0C40D28AF8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5E24A-E2A3-7D4C-8D67-310B9536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11E9F-4408-8644-9B23-5B2027D6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3A07-26A3-4A4E-98DA-273C438D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DA855-3159-174D-8E20-33EC3869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61ADC-498C-824D-9382-01D26B71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02997-FD48-7C47-92E7-899A3576A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CB46-26AC-D84B-82D2-DF0C40D28AF8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7897-F4B1-CA44-81D4-81F89B186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1865-9016-2249-BABA-09FC6047E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3A07-26A3-4A4E-98DA-273C438D9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826703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7A1F-2C6F-5947-8115-0F03D2944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Kaggle Project : Basics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60DA8-E76B-D541-A58E-77724F129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 4200 </a:t>
            </a:r>
          </a:p>
          <a:p>
            <a:r>
              <a:rPr lang="en-US" dirty="0"/>
              <a:t>4/7/2020</a:t>
            </a:r>
          </a:p>
        </p:txBody>
      </p:sp>
    </p:spTree>
    <p:extLst>
      <p:ext uri="{BB962C8B-B14F-4D97-AF65-F5344CB8AC3E}">
        <p14:creationId xmlns:p14="http://schemas.microsoft.com/office/powerpoint/2010/main" val="377169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599D-6D18-9748-8428-89F8A157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–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CE1D-5B99-134D-9F8B-D0B1B061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Time-domain signals not always informative</a:t>
            </a:r>
          </a:p>
          <a:p>
            <a:r>
              <a:rPr lang="en-US" dirty="0">
                <a:solidFill>
                  <a:srgbClr val="FF0000"/>
                </a:solidFill>
              </a:rPr>
              <a:t>Any signal decomposes as a sum of periodic signals of different frequencies</a:t>
            </a:r>
            <a:endParaRPr lang="en-US" dirty="0"/>
          </a:p>
          <a:p>
            <a:r>
              <a:rPr lang="en-US" dirty="0"/>
              <a:t>Time Domain Signal &lt;=&gt; Collection of frequencies of constituent periodic signals -&gt; “Spectrum” or Frequency domain representation</a:t>
            </a:r>
          </a:p>
          <a:p>
            <a:r>
              <a:rPr lang="en-US" dirty="0"/>
              <a:t>Switching between time-domain and frequency domain – Fourier Transform</a:t>
            </a:r>
          </a:p>
          <a:p>
            <a:r>
              <a:rPr lang="en-US" dirty="0"/>
              <a:t>Useful tool to obtain features</a:t>
            </a:r>
          </a:p>
        </p:txBody>
      </p:sp>
    </p:spTree>
    <p:extLst>
      <p:ext uri="{BB962C8B-B14F-4D97-AF65-F5344CB8AC3E}">
        <p14:creationId xmlns:p14="http://schemas.microsoft.com/office/powerpoint/2010/main" val="316603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3C2B-6B0E-3B41-9570-A8A0B150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7EB8-6C40-9E48-9F94-FF31671E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in the computer are by default discrete-time </a:t>
            </a:r>
          </a:p>
          <a:p>
            <a:r>
              <a:rPr lang="en-US" dirty="0"/>
              <a:t>Discrete Fourier Transform (DFT) – efficient version is FFT</a:t>
            </a:r>
          </a:p>
          <a:p>
            <a:r>
              <a:rPr lang="en-US" dirty="0" err="1"/>
              <a:t>Numpy</a:t>
            </a:r>
            <a:r>
              <a:rPr lang="en-US" dirty="0"/>
              <a:t> has a </a:t>
            </a:r>
            <a:r>
              <a:rPr lang="en-US" dirty="0" err="1"/>
              <a:t>fft</a:t>
            </a:r>
            <a:r>
              <a:rPr lang="en-US" dirty="0"/>
              <a:t> library that takes in a complex array and outputs the FFT</a:t>
            </a:r>
          </a:p>
          <a:p>
            <a:pPr marL="0" indent="0">
              <a:buNone/>
            </a:pPr>
            <a:r>
              <a:rPr lang="en-US" dirty="0"/>
              <a:t>  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train_data_cmplx</a:t>
            </a:r>
            <a:r>
              <a:rPr lang="en-US" dirty="0"/>
              <a:t> = </a:t>
            </a:r>
            <a:r>
              <a:rPr lang="en-US" dirty="0" err="1"/>
              <a:t>train_data</a:t>
            </a:r>
            <a:r>
              <a:rPr lang="en-US" dirty="0"/>
              <a:t>[:,:,0] + 1j*</a:t>
            </a:r>
            <a:r>
              <a:rPr lang="en-US" dirty="0" err="1"/>
              <a:t>train_data</a:t>
            </a:r>
            <a:r>
              <a:rPr lang="en-US" dirty="0"/>
              <a:t>[:,:,1]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fft_train_data</a:t>
            </a:r>
            <a:r>
              <a:rPr lang="en-US" dirty="0"/>
              <a:t> = </a:t>
            </a:r>
            <a:r>
              <a:rPr lang="en-US" dirty="0" err="1"/>
              <a:t>np.fft.fft</a:t>
            </a:r>
            <a:r>
              <a:rPr lang="en-US" dirty="0"/>
              <a:t>(</a:t>
            </a:r>
            <a:r>
              <a:rPr lang="en-US" dirty="0" err="1"/>
              <a:t>train_data_cmplx,axis</a:t>
            </a:r>
            <a:r>
              <a:rPr 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285927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Schemes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86CC-2383-8F41-BFAE-4D39B7C0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Amplitude Modulation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D0CD8-5043-A44B-B6A0-9DD437C39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2438400"/>
                <a:ext cx="5127029" cy="3785419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2400" dirty="0"/>
                  <a:t>AM – analog</a:t>
                </a:r>
              </a:p>
              <a:p>
                <a:r>
                  <a:rPr lang="en-US" sz="2400" dirty="0"/>
                  <a:t>On-off Keying (OOK) – Sends a waveform to send 1 and no waveform otherwise</a:t>
                </a:r>
              </a:p>
              <a:p>
                <a:r>
                  <a:rPr lang="en-US" sz="2400" dirty="0"/>
                  <a:t>Amplitude Shift Keying (ASK) – Different levels of amplitude. 4ASK - 4 levels of amplitude, so sends 2 bits per signal cycle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D0CD8-5043-A44B-B6A0-9DD437C39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2438400"/>
                <a:ext cx="5127029" cy="3785419"/>
              </a:xfrm>
              <a:blipFill>
                <a:blip r:embed="rId2"/>
                <a:stretch>
                  <a:fillRect l="-1481" t="-671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8A5D9E2-9019-104A-8208-22CC249A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82" r="1" b="4525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0943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186A-28A1-E641-BE22-A6C43A89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962701" cy="1600200"/>
          </a:xfrm>
        </p:spPr>
        <p:txBody>
          <a:bodyPr>
            <a:normAutofit/>
          </a:bodyPr>
          <a:lstStyle/>
          <a:p>
            <a:r>
              <a:rPr lang="en-US" sz="4400" dirty="0"/>
              <a:t>Frequency Modulation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228FC450-B912-D740-B2D3-8BE8068EC4BE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87409" y="2057400"/>
                <a:ext cx="5361836" cy="3811588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𝐴𝑐𝑜𝑠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FM – Analog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228FC450-B912-D740-B2D3-8BE8068EC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87409" y="2057400"/>
                <a:ext cx="5361836" cy="3811588"/>
              </a:xfrm>
              <a:blipFill>
                <a:blip r:embed="rId2"/>
                <a:stretch>
                  <a:fillRect l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C4965D6-277F-6344-B31B-D5A095F6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489" y="1791494"/>
            <a:ext cx="61531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4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DF4A-B007-DD40-82F6-97896FE2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58039" cy="1600200"/>
          </a:xfrm>
        </p:spPr>
        <p:txBody>
          <a:bodyPr>
            <a:noAutofit/>
          </a:bodyPr>
          <a:lstStyle/>
          <a:p>
            <a:r>
              <a:rPr lang="en-US" sz="4400" dirty="0"/>
              <a:t>Phase Modulation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B9DDC18-787A-6148-9C6A-81EC68709A1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𝐴𝑐𝑜𝑠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BPSK – Two phases separated by 180 degrees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QPSK – 4 levels of phases, so sends 2 bits per cycle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OQPSK - Offset QPSK – to decrease jumps of phase change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8PSK – 8 levels of phases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B9DDC18-787A-6148-9C6A-81EC68709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929" t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EF292A3-2BA9-F84D-AECF-0E2FFE81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827" y="1500012"/>
            <a:ext cx="6316839" cy="42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40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2D77-80A6-9C4D-A0FE-C6572145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I/Q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FD126-5B4D-044C-BB58-CED88BC35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135" y="1876865"/>
                <a:ext cx="1028135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Signal can be equivalently represented in the polar form 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FD126-5B4D-044C-BB58-CED88BC35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135" y="1876865"/>
                <a:ext cx="10281354" cy="4351338"/>
              </a:xfrm>
              <a:blipFill>
                <a:blip r:embed="rId2"/>
                <a:stretch>
                  <a:fillRect l="-1110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0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1480E-6E7C-354F-B11F-19CA0EEE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56" y="767644"/>
            <a:ext cx="8805333" cy="54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5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about the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22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7E39-7366-2A4A-A752-A5298D467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3152"/>
            <a:ext cx="10515600" cy="49948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30,000 training samples, 20,000 test samples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train/test sample generated by following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Generate random 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Modulate using  corresponding modulation scheme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Transmit to radio receiver through either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1) Software Simulated Noisy Channel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2) Over-the-air transmission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Record received signals for a short time interval giving 1024 I/Q samples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train/test sample is sent at a specific SNR value ranging from -20dB to 30dB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Further details can be found at </a:t>
            </a:r>
            <a:r>
              <a:rPr lang="en-US" dirty="0">
                <a:hlinkClick r:id="rId2"/>
              </a:rPr>
              <a:t>https://ieeexplore.ieee.org/stamp/stamp.jsp?tp=&amp;arnumber=8267032</a:t>
            </a:r>
            <a:r>
              <a:rPr lang="en-US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3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communication</a:t>
            </a:r>
          </a:p>
          <a:p>
            <a:r>
              <a:rPr lang="en-US" dirty="0"/>
              <a:t>Signals and Fourier Transform</a:t>
            </a:r>
          </a:p>
          <a:p>
            <a:r>
              <a:rPr lang="en-US" dirty="0"/>
              <a:t>Modulation Schemes </a:t>
            </a:r>
          </a:p>
          <a:p>
            <a:r>
              <a:rPr lang="en-US" dirty="0"/>
              <a:t>Details about the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Communication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7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FE0F-0F2B-F442-83A4-6D682A3B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communication -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E069B-B036-3F40-9EE1-D6AF882C0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Goal : Transmit “information” from point X to point Y </a:t>
                </a:r>
                <a:r>
                  <a:rPr lang="en-US" dirty="0">
                    <a:solidFill>
                      <a:srgbClr val="FF0000"/>
                    </a:solidFill>
                  </a:rPr>
                  <a:t>over the air</a:t>
                </a:r>
              </a:p>
              <a:p>
                <a:r>
                  <a:rPr lang="en-US" dirty="0"/>
                  <a:t>Send a EM wave from X to Y of the form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amplitude,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carrier frequency of waveform,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– phase </a:t>
                </a:r>
              </a:p>
              <a:p>
                <a:r>
                  <a:rPr lang="en-US" i="1" dirty="0"/>
                  <a:t>Modulation:</a:t>
                </a:r>
                <a:r>
                  <a:rPr lang="en-US" dirty="0"/>
                  <a:t> encoding information by modifying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over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now change over time to carry bits</a:t>
                </a:r>
              </a:p>
              <a:p>
                <a:r>
                  <a:rPr lang="en-US" dirty="0"/>
                  <a:t>“Information” - can be analog (continuous time) or digital (binary data). Just think of digital bits as information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67E069B-B036-3F40-9EE1-D6AF882C0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05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E8403-5B7D-1F45-B6E5-8DD96A0AD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347" y="296206"/>
            <a:ext cx="6071306" cy="62655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EE7B1-2CD6-1B42-9542-E70600BA2AB8}"/>
              </a:ext>
            </a:extLst>
          </p:cNvPr>
          <p:cNvSpPr txBox="1"/>
          <p:nvPr/>
        </p:nvSpPr>
        <p:spPr>
          <a:xfrm>
            <a:off x="3624094" y="298901"/>
            <a:ext cx="22317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 Point X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606B8-539A-BD4F-A9D2-052A8A1EA28E}"/>
              </a:ext>
            </a:extLst>
          </p:cNvPr>
          <p:cNvSpPr txBox="1"/>
          <p:nvPr/>
        </p:nvSpPr>
        <p:spPr>
          <a:xfrm>
            <a:off x="3900310" y="6284795"/>
            <a:ext cx="8268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Point Y -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3669" y="2704011"/>
            <a:ext cx="5470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X encodes the digital information (bits) into signals</a:t>
            </a:r>
          </a:p>
          <a:p>
            <a:r>
              <a:rPr lang="en-US" dirty="0"/>
              <a:t>The path from X to Y is the channel</a:t>
            </a:r>
          </a:p>
          <a:p>
            <a:r>
              <a:rPr lang="en-US" dirty="0"/>
              <a:t>Point Y tries to decode what was sent</a:t>
            </a:r>
          </a:p>
          <a:p>
            <a:r>
              <a:rPr lang="en-US" b="1" dirty="0"/>
              <a:t>BOTH X </a:t>
            </a:r>
            <a:r>
              <a:rPr lang="en-US" dirty="0"/>
              <a:t>AND</a:t>
            </a:r>
            <a:r>
              <a:rPr lang="en-US" b="1" dirty="0"/>
              <a:t> Y KNOW THE MODULATION SCHEME USED</a:t>
            </a:r>
          </a:p>
        </p:txBody>
      </p:sp>
    </p:spTree>
    <p:extLst>
      <p:ext uri="{BB962C8B-B14F-4D97-AF65-F5344CB8AC3E}">
        <p14:creationId xmlns:p14="http://schemas.microsoft.com/office/powerpoint/2010/main" val="5537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86CC-2383-8F41-BFAE-4D39B7C0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629267"/>
            <a:ext cx="10572065" cy="1264848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894" y="472869"/>
            <a:ext cx="3568700" cy="23876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49" y="3788955"/>
            <a:ext cx="3200400" cy="2324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0524" y="2978333"/>
            <a:ext cx="519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tries to decode the bits observing a </a:t>
            </a:r>
            <a:r>
              <a:rPr lang="en-US" b="1" dirty="0"/>
              <a:t>noisy </a:t>
            </a:r>
            <a:r>
              <a:rPr lang="en-US" dirty="0"/>
              <a:t>waveform</a:t>
            </a:r>
          </a:p>
        </p:txBody>
      </p:sp>
    </p:spTree>
    <p:extLst>
      <p:ext uri="{BB962C8B-B14F-4D97-AF65-F5344CB8AC3E}">
        <p14:creationId xmlns:p14="http://schemas.microsoft.com/office/powerpoint/2010/main" val="10354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27AD-7207-5F40-9DC0-8A6E113C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Signal-to-Noise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ADB46-7061-2342-B3F2-B1403C77C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Sending signals introduces thermal noise and other distortions </a:t>
                </a:r>
              </a:p>
              <a:p>
                <a:r>
                  <a:rPr lang="en-US" dirty="0"/>
                  <a:t>Channel quality measured by Signal-Noise-Ratio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10 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𝑛𝑜𝑖𝑠𝑒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ADB46-7061-2342-B3F2-B1403C77C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27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Fourier Transform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C41C-C612-2F4D-A56A-0EF28BC5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1C186-FF30-B245-B2D7-ECBDCEC47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Continuous-time s(t), discrete-time s[n]  </a:t>
                </a:r>
              </a:p>
              <a:p>
                <a:r>
                  <a:rPr lang="en-US" dirty="0"/>
                  <a:t>Periodic signals 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𝑓𝑡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here f is the frequency</a:t>
                </a:r>
              </a:p>
              <a:p>
                <a:r>
                  <a:rPr lang="en-US" dirty="0"/>
                  <a:t>Complex-valued signals gives neat theory</a:t>
                </a:r>
              </a:p>
              <a:p>
                <a:r>
                  <a:rPr lang="en-US" dirty="0"/>
                  <a:t>Quintessential complex periodic function 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B11C186-FF30-B245-B2D7-ECBDCEC47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23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703</Words>
  <Application>Microsoft Macintosh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Kaggle Project : Basics </vt:lpstr>
      <vt:lpstr>OUTLINE</vt:lpstr>
      <vt:lpstr>Wireless Communication</vt:lpstr>
      <vt:lpstr>Wireless communication - Overview</vt:lpstr>
      <vt:lpstr>PowerPoint Presentation</vt:lpstr>
      <vt:lpstr>Examples</vt:lpstr>
      <vt:lpstr>Signal-to-Noise Ratio</vt:lpstr>
      <vt:lpstr>Signals and Fourier Transform</vt:lpstr>
      <vt:lpstr>Signals </vt:lpstr>
      <vt:lpstr>Frequency Domain – Fourier Transform</vt:lpstr>
      <vt:lpstr>Fourier Transform - Implementation</vt:lpstr>
      <vt:lpstr>Modulation Schemes</vt:lpstr>
      <vt:lpstr>Amplitude Modulation schemes</vt:lpstr>
      <vt:lpstr>Frequency Modulation Schemes</vt:lpstr>
      <vt:lpstr>Phase Modulation Schemes</vt:lpstr>
      <vt:lpstr>I/Q representation</vt:lpstr>
      <vt:lpstr>PowerPoint Presentation</vt:lpstr>
      <vt:lpstr>Details about the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Project : Basics </dc:title>
  <dc:creator>Sourbh Nitin Bhadane</dc:creator>
  <cp:lastModifiedBy>Sourbh Nitin Bhadane</cp:lastModifiedBy>
  <cp:revision>19</cp:revision>
  <dcterms:created xsi:type="dcterms:W3CDTF">2020-04-08T09:26:51Z</dcterms:created>
  <dcterms:modified xsi:type="dcterms:W3CDTF">2020-04-09T22:24:09Z</dcterms:modified>
</cp:coreProperties>
</file>