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bin Millican" initials="" lastIdx="2" clrIdx="0"/>
  <p:cmAuthor id="1" name="Sherri Haas"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7" d="100"/>
          <a:sy n="117" d="100"/>
        </p:scale>
        <p:origin x="-168"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commentAuthors" Target="commentAuthors.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I put this in here in case you want to comment on SME attrition, Sherri</p:text>
  </p:cm>
  <p:cm authorId="1" idx="1">
    <p:pos x="6000" y="100"/>
    <p:text>do you have the total % of SMEs who left the program?</p:text>
  </p:cm>
  <p:cm authorId="1" idx="2">
    <p:pos x="6000" y="200"/>
    <p:text>this one seems to show Of all SMEs who attrited, this is why. while the other chart shows the reason for attrition as a % of the total sample, right?</p:text>
  </p:cm>
  <p:cm authorId="0" idx="2">
    <p:pos x="6000" y="300"/>
    <p:text>I thought they were describing the same thing. Final attrition rate of SMEs was 23% (see pg 109)</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55464881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4" name="Shape 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27272"/>
              <a:buFont typeface="Arial"/>
              <a:buChar char="●"/>
            </a:pPr>
            <a:r>
              <a:rPr lang="en"/>
              <a:t>Unlike the residential trial, the SME Trial did not attempt to be representative of the entire SME sector. Instead it focused on providing insight into reduction in these significant sub-sectors</a:t>
            </a:r>
          </a:p>
          <a:p>
            <a:pPr marL="457200" lvl="0" indent="-317500" rtl="0">
              <a:spcBef>
                <a:spcPts val="0"/>
              </a:spcBef>
              <a:buClr>
                <a:srgbClr val="000000"/>
              </a:buClr>
              <a:buSzPct val="127272"/>
              <a:buFont typeface="Arial"/>
              <a:buChar char="●"/>
            </a:pPr>
            <a:r>
              <a:rPr lang="en"/>
              <a:t>Compared to the residential trial, the participants in the SME Trial were necessarily more diverse across opening hours and days, operations during peak hours, and type of equipment used</a:t>
            </a:r>
          </a:p>
          <a:p>
            <a:pPr marL="457200" lvl="0" indent="-228600" rtl="0">
              <a:spcBef>
                <a:spcPts val="0"/>
              </a:spcBef>
              <a:buClr>
                <a:schemeClr val="dk1"/>
              </a:buClr>
              <a:buSzPct val="100000"/>
              <a:buFont typeface="Arial"/>
              <a:buNone/>
            </a:pPr>
            <a:r>
              <a:rPr lang="en"/>
              <a:t>				</a:t>
            </a:r>
          </a:p>
          <a:p>
            <a:pPr marL="457200" lvl="0" indent="-228600" rtl="0">
              <a:spcBef>
                <a:spcPts val="0"/>
              </a:spcBef>
              <a:buNone/>
            </a:pPr>
            <a:r>
              <a:rPr lang="en"/>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04800" rtl="0">
              <a:lnSpc>
                <a:spcPct val="115000"/>
              </a:lnSpc>
              <a:spcBef>
                <a:spcPts val="0"/>
              </a:spcBef>
              <a:buClr>
                <a:schemeClr val="dk1"/>
              </a:buClr>
              <a:buSzPct val="100000"/>
              <a:buFont typeface="Arial"/>
              <a:buChar char="●"/>
            </a:pPr>
            <a:r>
              <a:rPr lang="en" sz="1200">
                <a:solidFill>
                  <a:schemeClr val="dk1"/>
                </a:solidFill>
                <a:latin typeface="Calibri"/>
                <a:ea typeface="Calibri"/>
                <a:cs typeface="Calibri"/>
                <a:sym typeface="Calibri"/>
              </a:rPr>
              <a:t>OLR (overall load reduction) is a financial incentive for reducing use 10% below actual historical consumption</a:t>
            </a:r>
          </a:p>
          <a:p>
            <a:pPr marL="457200" lvl="0" indent="-304800" rtl="0">
              <a:lnSpc>
                <a:spcPct val="115000"/>
              </a:lnSpc>
              <a:spcBef>
                <a:spcPts val="0"/>
              </a:spcBef>
              <a:buClr>
                <a:schemeClr val="dk1"/>
              </a:buClr>
              <a:buSzPct val="100000"/>
              <a:buFont typeface="Arial"/>
              <a:buChar char="●"/>
            </a:pPr>
            <a:r>
              <a:rPr lang="en" sz="1200">
                <a:solidFill>
                  <a:schemeClr val="dk1"/>
                </a:solidFill>
                <a:latin typeface="Calibri"/>
                <a:ea typeface="Calibri"/>
                <a:cs typeface="Calibri"/>
                <a:sym typeface="Calibri"/>
              </a:rPr>
              <a:t>Collecting info from everyone via survey –answers may differ from real behavior</a:t>
            </a:r>
          </a:p>
          <a:p>
            <a:pPr marL="457200" lvl="0" indent="-304800" rtl="0">
              <a:lnSpc>
                <a:spcPct val="115000"/>
              </a:lnSpc>
              <a:spcBef>
                <a:spcPts val="0"/>
              </a:spcBef>
              <a:buClr>
                <a:schemeClr val="dk1"/>
              </a:buClr>
              <a:buSzPct val="100000"/>
              <a:buFont typeface="Arial"/>
              <a:buChar char="●"/>
            </a:pPr>
            <a:r>
              <a:rPr lang="en" sz="1200">
                <a:solidFill>
                  <a:schemeClr val="dk1"/>
                </a:solidFill>
                <a:latin typeface="Calibri"/>
                <a:ea typeface="Calibri"/>
                <a:cs typeface="Calibri"/>
                <a:sym typeface="Calibri"/>
              </a:rPr>
              <a:t>Selection into program (“Recruitment to the Customer Behaviour Trial was on a voluntary basis (with a small financial incentive associated with the completion of the survey” “To allow for correction of representivity issues during recruitment a multi-wave approach was chosen with invitations dispatched in five groups.” “Representivity (based on usage and location) of the acceptances were verified after each wave and adjustments to the subsequent waves made to maximize the overall representivity of the set of acceptances. “).</a:t>
            </a:r>
          </a:p>
          <a:p>
            <a:pPr marL="457200" lvl="0" indent="-304800" rtl="0">
              <a:lnSpc>
                <a:spcPct val="115000"/>
              </a:lnSpc>
              <a:spcBef>
                <a:spcPts val="0"/>
              </a:spcBef>
              <a:buClr>
                <a:schemeClr val="dk1"/>
              </a:buClr>
              <a:buSzPct val="100000"/>
              <a:buFont typeface="Arial"/>
              <a:buChar char="●"/>
            </a:pPr>
            <a:r>
              <a:rPr lang="en" sz="1200">
                <a:solidFill>
                  <a:schemeClr val="dk1"/>
                </a:solidFill>
                <a:latin typeface="Calibri"/>
                <a:ea typeface="Calibri"/>
                <a:cs typeface="Calibri"/>
                <a:sym typeface="Calibri"/>
              </a:rPr>
              <a:t>Attrition (p. 35)</a:t>
            </a:r>
          </a:p>
          <a:p>
            <a:pPr marL="457200" lvl="0" indent="-304800" rtl="0">
              <a:lnSpc>
                <a:spcPct val="115000"/>
              </a:lnSpc>
              <a:spcBef>
                <a:spcPts val="0"/>
              </a:spcBef>
              <a:buClr>
                <a:schemeClr val="dk1"/>
              </a:buClr>
              <a:buSzPct val="100000"/>
              <a:buFont typeface="Arial"/>
              <a:buChar char="●"/>
            </a:pPr>
            <a:r>
              <a:rPr lang="en" sz="1200">
                <a:solidFill>
                  <a:schemeClr val="dk1"/>
                </a:solidFill>
                <a:latin typeface="Calibri"/>
                <a:ea typeface="Calibri"/>
                <a:cs typeface="Calibri"/>
                <a:sym typeface="Calibri"/>
              </a:rPr>
              <a:t>“It is clear than even with the adjustments made during the recruitment process, there is under-representation among lower usage consumers and over-representation among medium to high consumption consumers… However, the level of over- and under-representation is relatively low and has a minimal impact on estimates of volumetric changes as the under-represented low usage consumers contribute proportionately less to the total quantity of electricity consumed.”</a:t>
            </a:r>
          </a:p>
          <a:p>
            <a:pPr marL="457200" lvl="0" indent="-304800" rtl="0">
              <a:lnSpc>
                <a:spcPct val="115000"/>
              </a:lnSpc>
              <a:spcBef>
                <a:spcPts val="0"/>
              </a:spcBef>
              <a:buClr>
                <a:schemeClr val="dk1"/>
              </a:buClr>
              <a:buSzPct val="100000"/>
              <a:buFont typeface="Arial"/>
              <a:buChar char="●"/>
            </a:pPr>
            <a:r>
              <a:rPr lang="en" sz="1200">
                <a:solidFill>
                  <a:schemeClr val="dk1"/>
                </a:solidFill>
                <a:latin typeface="Calibri"/>
                <a:ea typeface="Calibri"/>
                <a:cs typeface="Calibri"/>
                <a:sym typeface="Calibri"/>
              </a:rPr>
              <a:t>No location data available</a:t>
            </a:r>
          </a:p>
          <a:p>
            <a:pPr marL="457200" lvl="0" indent="-304800" rtl="0">
              <a:lnSpc>
                <a:spcPct val="115000"/>
              </a:lnSpc>
              <a:spcBef>
                <a:spcPts val="0"/>
              </a:spcBef>
              <a:buClr>
                <a:schemeClr val="dk1"/>
              </a:buClr>
              <a:buFont typeface="Arial"/>
              <a:buChar char="●"/>
            </a:pPr>
            <a:endParaRPr sz="1200">
              <a:solidFill>
                <a:schemeClr val="dk1"/>
              </a:solidFill>
              <a:latin typeface="Calibri"/>
              <a:ea typeface="Calibri"/>
              <a:cs typeface="Calibri"/>
              <a:sym typeface="Calibri"/>
            </a:endParaRPr>
          </a:p>
          <a:p>
            <a:pPr lvl="0" rtl="0">
              <a:lnSpc>
                <a:spcPct val="115000"/>
              </a:lnSpc>
              <a:spcBef>
                <a:spcPts val="0"/>
              </a:spcBef>
              <a:buClr>
                <a:schemeClr val="dk1"/>
              </a:buClr>
              <a:buFont typeface="Arial"/>
              <a:buNone/>
            </a:pPr>
            <a:endParaRPr sz="1200">
              <a:solidFill>
                <a:schemeClr val="dk1"/>
              </a:solidFill>
            </a:endParaRPr>
          </a:p>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91666"/>
              <a:buFont typeface="Arial"/>
              <a:buNone/>
            </a:pPr>
            <a:r>
              <a:rPr lang="en" sz="1200">
                <a:solidFill>
                  <a:schemeClr val="dk1"/>
                </a:solidFill>
                <a:latin typeface="Calibri"/>
                <a:ea typeface="Calibri"/>
                <a:cs typeface="Calibri"/>
                <a:sym typeface="Calibri"/>
              </a:rPr>
              <a:t>Follow up PwC cost benefit analysis done</a:t>
            </a:r>
          </a:p>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91666"/>
              <a:buFont typeface="Arial"/>
              <a:buNone/>
            </a:pPr>
            <a:r>
              <a:rPr lang="en" sz="1200">
                <a:solidFill>
                  <a:schemeClr val="dk1"/>
                </a:solidFill>
              </a:rPr>
              <a:t>•</a:t>
            </a:r>
            <a:r>
              <a:rPr lang="en" sz="1200">
                <a:solidFill>
                  <a:schemeClr val="dk1"/>
                </a:solidFill>
                <a:latin typeface="Calibri"/>
                <a:ea typeface="Calibri"/>
                <a:cs typeface="Calibri"/>
                <a:sym typeface="Calibri"/>
              </a:rPr>
              <a:t>Commission for Energy Regulation (CER) is Ireland’s electricity and natural gas regulator</a:t>
            </a:r>
          </a:p>
          <a:p>
            <a:pPr lvl="0" rtl="0">
              <a:lnSpc>
                <a:spcPct val="115000"/>
              </a:lnSpc>
              <a:spcBef>
                <a:spcPts val="0"/>
              </a:spcBef>
              <a:buClr>
                <a:schemeClr val="dk1"/>
              </a:buClr>
              <a:buSzPct val="91666"/>
              <a:buFont typeface="Arial"/>
              <a:buNone/>
            </a:pPr>
            <a:r>
              <a:rPr lang="en" sz="1200">
                <a:solidFill>
                  <a:schemeClr val="dk1"/>
                </a:solidFill>
              </a:rPr>
              <a:t>•</a:t>
            </a:r>
            <a:r>
              <a:rPr lang="en" sz="1200">
                <a:solidFill>
                  <a:schemeClr val="dk1"/>
                </a:solidFill>
                <a:latin typeface="Calibri"/>
                <a:ea typeface="Calibri"/>
                <a:cs typeface="Calibri"/>
                <a:sym typeface="Calibri"/>
              </a:rPr>
              <a:t>“The Smart Metering Electricity Customer Behaviour Trials (CBTs) took place during 2009 and 2010 with over 5,000 Irish homes and businesses participating.” </a:t>
            </a:r>
          </a:p>
          <a:p>
            <a:pPr lvl="0" rtl="0">
              <a:lnSpc>
                <a:spcPct val="115000"/>
              </a:lnSpc>
              <a:spcBef>
                <a:spcPts val="0"/>
              </a:spcBef>
              <a:buClr>
                <a:schemeClr val="dk1"/>
              </a:buClr>
              <a:buSzPct val="91666"/>
              <a:buFont typeface="Arial"/>
              <a:buNone/>
            </a:pPr>
            <a:r>
              <a:rPr lang="en" sz="1200">
                <a:solidFill>
                  <a:schemeClr val="dk1"/>
                </a:solidFill>
              </a:rPr>
              <a:t>•</a:t>
            </a:r>
            <a:r>
              <a:rPr lang="en" sz="1200">
                <a:solidFill>
                  <a:schemeClr val="dk1"/>
                </a:solidFill>
                <a:latin typeface="Calibri"/>
                <a:ea typeface="Calibri"/>
                <a:cs typeface="Calibri"/>
                <a:sym typeface="Calibri"/>
              </a:rPr>
              <a:t>“The purpose of the trials was to assess the impact on consumer’s electricity consumption in order to inform the cost-benefit analysis for a national rollout. ”</a:t>
            </a:r>
          </a:p>
          <a:p>
            <a:pPr lvl="0" rtl="0">
              <a:lnSpc>
                <a:spcPct val="115000"/>
              </a:lnSpc>
              <a:spcBef>
                <a:spcPts val="0"/>
              </a:spcBef>
              <a:buClr>
                <a:schemeClr val="dk1"/>
              </a:buClr>
              <a:buSzPct val="91666"/>
              <a:buFont typeface="Arial"/>
              <a:buNone/>
            </a:pPr>
            <a:r>
              <a:rPr lang="en" sz="1200">
                <a:solidFill>
                  <a:schemeClr val="dk1"/>
                </a:solidFill>
                <a:latin typeface="Calibri"/>
                <a:ea typeface="Calibri"/>
                <a:cs typeface="Calibri"/>
                <a:sym typeface="Calibri"/>
              </a:rPr>
              <a:t>“customers …had an electricity smart meter installed in their homes/premises and agreed to take part in research to help establish how smart metering can help shape energy usage behaviours across a variety of demographics, lifestyles and home sizes.”</a:t>
            </a:r>
          </a:p>
          <a:p>
            <a:pPr lvl="0" rtl="0">
              <a:lnSpc>
                <a:spcPct val="115000"/>
              </a:lnSpc>
              <a:spcBef>
                <a:spcPts val="0"/>
              </a:spcBef>
              <a:buNone/>
            </a:pPr>
            <a:r>
              <a:rPr lang="en" sz="1200">
                <a:solidFill>
                  <a:schemeClr val="dk1"/>
                </a:solidFill>
                <a:latin typeface="Calibri"/>
                <a:ea typeface="Calibri"/>
                <a:cs typeface="Calibri"/>
                <a:sym typeface="Calibri"/>
              </a:rPr>
              <a:t>““to ascertain the potential for smart meter technology to effect measurable change in consumer behaviour, which will result in the reduction of peak demand and overall energy use, when operated with appropriate Demand Side Management initiatives(DSM).” </a:t>
            </a:r>
          </a:p>
          <a:p>
            <a:pPr lvl="0" rtl="0">
              <a:lnSpc>
                <a:spcPct val="115000"/>
              </a:lnSpc>
              <a:spcBef>
                <a:spcPts val="0"/>
              </a:spcBef>
              <a:buClr>
                <a:schemeClr val="dk1"/>
              </a:buClr>
              <a:buSzPct val="91666"/>
              <a:buFont typeface="Arial"/>
              <a:buNone/>
            </a:pPr>
            <a:r>
              <a:rPr lang="en" sz="1200">
                <a:solidFill>
                  <a:schemeClr val="dk1"/>
                </a:solidFill>
                <a:latin typeface="Calibri"/>
                <a:ea typeface="Calibri"/>
                <a:cs typeface="Calibri"/>
                <a:sym typeface="Calibri"/>
              </a:rPr>
              <a:t>Also wanted to ascertain “tipping point” where price significantly impacted consumer decisions</a:t>
            </a:r>
          </a:p>
          <a:p>
            <a:pPr lvl="0" rtl="0">
              <a:lnSpc>
                <a:spcPct val="115000"/>
              </a:lnSpc>
              <a:spcBef>
                <a:spcPts val="0"/>
              </a:spcBef>
              <a:buClr>
                <a:schemeClr val="dk1"/>
              </a:buClr>
              <a:buSzPct val="100000"/>
              <a:buFont typeface="Arial"/>
              <a:buNone/>
            </a:pPr>
            <a:r>
              <a:rPr lang="en">
                <a:solidFill>
                  <a:schemeClr val="dk1"/>
                </a:solidFill>
              </a:rPr>
              <a:t>		 	 	 		</a:t>
            </a:r>
          </a:p>
          <a:p>
            <a:pPr lvl="0" rtl="0">
              <a:lnSpc>
                <a:spcPct val="115000"/>
              </a:lnSpc>
              <a:spcBef>
                <a:spcPts val="0"/>
              </a:spcBef>
              <a:buClr>
                <a:schemeClr val="dk1"/>
              </a:buClr>
              <a:buSzPct val="100000"/>
              <a:buFont typeface="Arial"/>
              <a:buNone/>
            </a:pPr>
            <a:r>
              <a:rPr lang="en">
                <a:solidFill>
                  <a:schemeClr val="dk1"/>
                </a:solidFill>
              </a:rPr>
              <a:t>			</a:t>
            </a:r>
          </a:p>
          <a:p>
            <a:pPr lvl="0" rtl="0">
              <a:lnSpc>
                <a:spcPct val="115000"/>
              </a:lnSpc>
              <a:spcBef>
                <a:spcPts val="0"/>
              </a:spcBef>
              <a:buClr>
                <a:schemeClr val="dk1"/>
              </a:buClr>
              <a:buSzPct val="100000"/>
              <a:buFont typeface="Arial"/>
              <a:buNone/>
            </a:pPr>
            <a:r>
              <a:rPr lang="en">
                <a:solidFill>
                  <a:schemeClr val="dk1"/>
                </a:solidFill>
              </a:rPr>
              <a:t>				</a:t>
            </a:r>
          </a:p>
          <a:p>
            <a:pPr lvl="0" rtl="0">
              <a:lnSpc>
                <a:spcPct val="115000"/>
              </a:lnSpc>
              <a:spcBef>
                <a:spcPts val="0"/>
              </a:spcBef>
              <a:buClr>
                <a:schemeClr val="dk1"/>
              </a:buClr>
              <a:buSzPct val="100000"/>
              <a:buFont typeface="Arial"/>
              <a:buNone/>
            </a:pPr>
            <a:r>
              <a:rPr lang="en">
                <a:solidFill>
                  <a:schemeClr val="dk1"/>
                </a:solidFill>
              </a:rPr>
              <a:t>					</a:t>
            </a:r>
          </a:p>
          <a:p>
            <a:pPr lvl="0" rtl="0">
              <a:lnSpc>
                <a:spcPct val="115000"/>
              </a:lnSpc>
              <a:spcBef>
                <a:spcPts val="0"/>
              </a:spcBef>
              <a:buClr>
                <a:schemeClr val="dk1"/>
              </a:buClr>
              <a:buSzPct val="100000"/>
              <a:buFont typeface="Arial"/>
              <a:buNone/>
            </a:pPr>
            <a:r>
              <a:rPr lang="en">
                <a:solidFill>
                  <a:schemeClr val="dk1"/>
                </a:solidFill>
              </a:rPr>
              <a:t> SME is defined to be an enterprise with up to 249 employees with either an annual turnover not exceeding €50m or an annual balance sheet total not exceeding €43m</a:t>
            </a:r>
            <a:r>
              <a:rPr lang="en" sz="700">
                <a:solidFill>
                  <a:schemeClr val="dk1"/>
                </a:solidFill>
              </a:rPr>
              <a:t>28</a:t>
            </a:r>
            <a:r>
              <a:rPr lang="en">
                <a:solidFill>
                  <a:schemeClr val="dk1"/>
                </a:solidFill>
              </a:rPr>
              <a:t>. </a:t>
            </a:r>
          </a:p>
          <a:p>
            <a:pPr lvl="0" rtl="0">
              <a:lnSpc>
                <a:spcPct val="115000"/>
              </a:lnSpc>
              <a:spcBef>
                <a:spcPts val="0"/>
              </a:spcBef>
              <a:buClr>
                <a:schemeClr val="dk1"/>
              </a:buClr>
              <a:buSzPct val="100000"/>
              <a:buFont typeface="Arial"/>
              <a:buNone/>
            </a:pPr>
            <a:r>
              <a:rPr lang="en">
                <a:solidFill>
                  <a:schemeClr val="dk1"/>
                </a:solidFill>
              </a:rPr>
              <a:t>				</a:t>
            </a:r>
          </a:p>
          <a:p>
            <a:pPr lvl="0" rtl="0">
              <a:lnSpc>
                <a:spcPct val="115000"/>
              </a:lnSpc>
              <a:spcBef>
                <a:spcPts val="0"/>
              </a:spcBef>
              <a:buClr>
                <a:schemeClr val="dk1"/>
              </a:buClr>
              <a:buSzPct val="100000"/>
              <a:buFont typeface="Arial"/>
              <a:buNone/>
            </a:pPr>
            <a:r>
              <a:rPr lang="en">
                <a:solidFill>
                  <a:schemeClr val="dk1"/>
                </a:solidFill>
              </a:rPr>
              <a:t>			</a:t>
            </a:r>
          </a:p>
          <a:p>
            <a:pPr lvl="0" rtl="0">
              <a:lnSpc>
                <a:spcPct val="115000"/>
              </a:lnSpc>
              <a:spcBef>
                <a:spcPts val="0"/>
              </a:spcBef>
              <a:buClr>
                <a:schemeClr val="dk1"/>
              </a:buClr>
              <a:buSzPct val="100000"/>
              <a:buFont typeface="Arial"/>
              <a:buNone/>
            </a:pPr>
            <a:r>
              <a:rPr lang="en">
                <a:solidFill>
                  <a:schemeClr val="dk1"/>
                </a:solidFill>
              </a:rPr>
              <a:t>		</a:t>
            </a:r>
          </a:p>
          <a:p>
            <a:pPr lvl="0" rtl="0">
              <a:lnSpc>
                <a:spcPct val="115000"/>
              </a:lnSpc>
              <a:spcBef>
                <a:spcPts val="0"/>
              </a:spcBef>
              <a:buClr>
                <a:schemeClr val="dk1"/>
              </a:buClr>
              <a:buFont typeface="Arial"/>
              <a:buNone/>
            </a:pPr>
            <a:endParaRPr sz="1200">
              <a:solidFill>
                <a:schemeClr val="dk1"/>
              </a:solidFill>
              <a:latin typeface="Calibri"/>
              <a:ea typeface="Calibri"/>
              <a:cs typeface="Calibri"/>
              <a:sym typeface="Calibri"/>
            </a:endParaRPr>
          </a:p>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endParaRPr sz="1200">
              <a:solidFill>
                <a:schemeClr val="dk1"/>
              </a:solidFill>
              <a:latin typeface="Calibri"/>
              <a:ea typeface="Calibri"/>
              <a:cs typeface="Calibri"/>
              <a:sym typeface="Calibri"/>
            </a:endParaRPr>
          </a:p>
          <a:p>
            <a:pPr marL="457200" lvl="0" indent="-304800" rtl="0">
              <a:lnSpc>
                <a:spcPct val="115000"/>
              </a:lnSpc>
              <a:spcBef>
                <a:spcPts val="0"/>
              </a:spcBef>
              <a:buClr>
                <a:schemeClr val="dk1"/>
              </a:buClr>
              <a:buSzPct val="100000"/>
              <a:buFont typeface="Arial"/>
              <a:buChar char="●"/>
            </a:pPr>
            <a:r>
              <a:rPr lang="en" sz="1200">
                <a:solidFill>
                  <a:schemeClr val="dk1"/>
                </a:solidFill>
                <a:latin typeface="Calibri"/>
                <a:ea typeface="Calibri"/>
                <a:cs typeface="Calibri"/>
                <a:sym typeface="Calibri"/>
              </a:rPr>
              <a:t>Third step: Smart meters installed and benchmarking usage phase(July-December 2009)</a:t>
            </a:r>
          </a:p>
          <a:p>
            <a:pPr marL="457200" lvl="0" indent="-304800" rtl="0">
              <a:lnSpc>
                <a:spcPct val="115000"/>
              </a:lnSpc>
              <a:spcBef>
                <a:spcPts val="0"/>
              </a:spcBef>
              <a:buClr>
                <a:schemeClr val="dk1"/>
              </a:buClr>
              <a:buSzPct val="100000"/>
              <a:buFont typeface="Arial"/>
              <a:buChar char="●"/>
            </a:pPr>
            <a:r>
              <a:rPr lang="en" sz="1200">
                <a:solidFill>
                  <a:schemeClr val="dk1"/>
                </a:solidFill>
                <a:latin typeface="Calibri"/>
                <a:ea typeface="Calibri"/>
                <a:cs typeface="Calibri"/>
                <a:sym typeface="Calibri"/>
              </a:rPr>
              <a:t>Fourth step: Dividing into control and treatment groups, testing with time of use and demand side management stimuli (Jan-Dec 2010)</a:t>
            </a:r>
          </a:p>
          <a:p>
            <a:pPr marL="914400" lvl="0" indent="-228600" rtl="0">
              <a:lnSpc>
                <a:spcPct val="115000"/>
              </a:lnSpc>
              <a:spcBef>
                <a:spcPts val="0"/>
              </a:spcBef>
              <a:buClr>
                <a:schemeClr val="dk1"/>
              </a:buClr>
              <a:buSzPct val="100000"/>
              <a:buFont typeface="Calibri"/>
              <a:buNone/>
            </a:pPr>
            <a:r>
              <a:rPr lang="en" sz="1200">
                <a:solidFill>
                  <a:schemeClr val="dk1"/>
                </a:solidFill>
                <a:latin typeface="Calibri"/>
                <a:ea typeface="Calibri"/>
                <a:cs typeface="Calibri"/>
                <a:sym typeface="Calibri"/>
              </a:rPr>
              <a:t>Four ToU tariffs (A, B, C and D) are mixed with four DSM stimuli (</a:t>
            </a:r>
            <a:r>
              <a:rPr lang="en" sz="1200" b="1">
                <a:solidFill>
                  <a:schemeClr val="dk1"/>
                </a:solidFill>
                <a:latin typeface="Calibri"/>
                <a:ea typeface="Calibri"/>
                <a:cs typeface="Calibri"/>
                <a:sym typeface="Calibri"/>
              </a:rPr>
              <a:t>bi-monthly bill and</a:t>
            </a:r>
          </a:p>
          <a:p>
            <a:pPr marL="914400" lvl="0" indent="-228600" rtl="0">
              <a:lnSpc>
                <a:spcPct val="115000"/>
              </a:lnSpc>
              <a:spcBef>
                <a:spcPts val="0"/>
              </a:spcBef>
              <a:buClr>
                <a:schemeClr val="dk1"/>
              </a:buClr>
              <a:buSzPct val="100000"/>
              <a:buFont typeface="Calibri"/>
              <a:buNone/>
            </a:pPr>
            <a:r>
              <a:rPr lang="en" sz="1200" b="1">
                <a:solidFill>
                  <a:schemeClr val="dk1"/>
                </a:solidFill>
                <a:latin typeface="Calibri"/>
                <a:ea typeface="Calibri"/>
                <a:cs typeface="Calibri"/>
                <a:sym typeface="Calibri"/>
              </a:rPr>
              <a:t>energy statement</a:t>
            </a:r>
            <a:r>
              <a:rPr lang="en" sz="1200">
                <a:solidFill>
                  <a:schemeClr val="dk1"/>
                </a:solidFill>
                <a:latin typeface="Calibri"/>
                <a:ea typeface="Calibri"/>
                <a:cs typeface="Calibri"/>
                <a:sym typeface="Calibri"/>
              </a:rPr>
              <a:t>; </a:t>
            </a:r>
            <a:r>
              <a:rPr lang="en" sz="1200" b="1" i="1">
                <a:solidFill>
                  <a:schemeClr val="dk1"/>
                </a:solidFill>
                <a:latin typeface="Calibri"/>
                <a:ea typeface="Calibri"/>
                <a:cs typeface="Calibri"/>
                <a:sym typeface="Calibri"/>
              </a:rPr>
              <a:t>monthly bill and energy statement</a:t>
            </a:r>
            <a:r>
              <a:rPr lang="en" sz="1200">
                <a:solidFill>
                  <a:schemeClr val="dk1"/>
                </a:solidFill>
                <a:latin typeface="Calibri"/>
                <a:ea typeface="Calibri"/>
                <a:cs typeface="Calibri"/>
                <a:sym typeface="Calibri"/>
              </a:rPr>
              <a:t>; </a:t>
            </a:r>
            <a:r>
              <a:rPr lang="en" sz="1200" u="sng">
                <a:solidFill>
                  <a:schemeClr val="dk1"/>
                </a:solidFill>
                <a:latin typeface="Calibri"/>
                <a:ea typeface="Calibri"/>
                <a:cs typeface="Calibri"/>
                <a:sym typeface="Calibri"/>
              </a:rPr>
              <a:t>bi-monthly bill, energy statement and</a:t>
            </a:r>
          </a:p>
          <a:p>
            <a:pPr marL="914400" lvl="0" indent="-228600" rtl="0">
              <a:lnSpc>
                <a:spcPct val="115000"/>
              </a:lnSpc>
              <a:spcBef>
                <a:spcPts val="0"/>
              </a:spcBef>
              <a:buClr>
                <a:schemeClr val="dk1"/>
              </a:buClr>
              <a:buSzPct val="100000"/>
              <a:buFont typeface="Calibri"/>
              <a:buNone/>
            </a:pPr>
            <a:r>
              <a:rPr lang="en" sz="1200" u="sng">
                <a:solidFill>
                  <a:schemeClr val="dk1"/>
                </a:solidFill>
                <a:latin typeface="Calibri"/>
                <a:ea typeface="Calibri"/>
                <a:cs typeface="Calibri"/>
                <a:sym typeface="Calibri"/>
              </a:rPr>
              <a:t>electricity monitor</a:t>
            </a:r>
            <a:r>
              <a:rPr lang="en" sz="1200">
                <a:solidFill>
                  <a:schemeClr val="dk1"/>
                </a:solidFill>
                <a:latin typeface="Calibri"/>
                <a:ea typeface="Calibri"/>
                <a:cs typeface="Calibri"/>
                <a:sym typeface="Calibri"/>
              </a:rPr>
              <a:t>; and</a:t>
            </a:r>
            <a:r>
              <a:rPr lang="en" sz="1200" b="1" u="sng">
                <a:solidFill>
                  <a:schemeClr val="dk1"/>
                </a:solidFill>
                <a:latin typeface="Calibri"/>
                <a:ea typeface="Calibri"/>
                <a:cs typeface="Calibri"/>
                <a:sym typeface="Calibri"/>
              </a:rPr>
              <a:t> bi-monthly bill, energy statement and the Overall Load Reduction incentive</a:t>
            </a:r>
            <a:r>
              <a:rPr lang="en" sz="1200">
                <a:solidFill>
                  <a:schemeClr val="dk1"/>
                </a:solidFill>
                <a:latin typeface="Calibri"/>
                <a:ea typeface="Calibri"/>
                <a:cs typeface="Calibri"/>
                <a:sym typeface="Calibri"/>
              </a:rPr>
              <a:t>) are used in</a:t>
            </a:r>
          </a:p>
          <a:p>
            <a:pPr marL="914400" lvl="0" indent="-228600" rtl="0">
              <a:lnSpc>
                <a:spcPct val="115000"/>
              </a:lnSpc>
              <a:spcBef>
                <a:spcPts val="0"/>
              </a:spcBef>
              <a:buClr>
                <a:schemeClr val="dk1"/>
              </a:buClr>
              <a:buSzPct val="100000"/>
              <a:buFont typeface="Calibri"/>
              <a:buNone/>
            </a:pPr>
            <a:r>
              <a:rPr lang="en" sz="1200">
                <a:solidFill>
                  <a:schemeClr val="dk1"/>
                </a:solidFill>
                <a:latin typeface="Calibri"/>
                <a:ea typeface="Calibri"/>
                <a:cs typeface="Calibri"/>
                <a:sym typeface="Calibri"/>
              </a:rPr>
              <a:t>the CBT. Weekend tariff was also used in the Residential CBT. Energy state provides additional detail on usage and tips on energy reduction.</a:t>
            </a:r>
          </a:p>
          <a:p>
            <a:pPr marL="914400" lvl="0" indent="-228600" rtl="0">
              <a:lnSpc>
                <a:spcPct val="115000"/>
              </a:lnSpc>
              <a:spcBef>
                <a:spcPts val="0"/>
              </a:spcBef>
              <a:buClr>
                <a:schemeClr val="dk1"/>
              </a:buClr>
              <a:buSzPct val="100000"/>
              <a:buFont typeface="Calibri"/>
              <a:buNone/>
            </a:pPr>
            <a:r>
              <a:rPr lang="en" sz="1200">
                <a:solidFill>
                  <a:schemeClr val="dk1"/>
                </a:solidFill>
                <a:latin typeface="Calibri"/>
                <a:ea typeface="Calibri"/>
                <a:cs typeface="Calibri"/>
                <a:sym typeface="Calibri"/>
              </a:rPr>
              <a:t>Control group: continued with typical flat rate and no changes to the billing frequency</a:t>
            </a:r>
          </a:p>
          <a:p>
            <a:pPr marL="457200" lvl="0" indent="-304800" rtl="0">
              <a:lnSpc>
                <a:spcPct val="115000"/>
              </a:lnSpc>
              <a:spcBef>
                <a:spcPts val="0"/>
              </a:spcBef>
              <a:buClr>
                <a:schemeClr val="dk1"/>
              </a:buClr>
              <a:buSzPct val="100000"/>
              <a:buFont typeface="Arial"/>
              <a:buChar char="●"/>
            </a:pPr>
            <a:r>
              <a:rPr lang="en" sz="1200">
                <a:solidFill>
                  <a:schemeClr val="dk1"/>
                </a:solidFill>
                <a:latin typeface="Calibri"/>
                <a:ea typeface="Calibri"/>
                <a:cs typeface="Calibri"/>
                <a:sym typeface="Calibri"/>
              </a:rPr>
              <a:t>Fifth step: post trial survey evaluating change in attitudes, equipment use</a:t>
            </a:r>
          </a:p>
          <a:p>
            <a:pPr marL="457200" lvl="0" indent="-304800" rtl="0">
              <a:lnSpc>
                <a:spcPct val="115000"/>
              </a:lnSpc>
              <a:spcBef>
                <a:spcPts val="0"/>
              </a:spcBef>
              <a:buClr>
                <a:schemeClr val="dk1"/>
              </a:buClr>
              <a:buSzPct val="100000"/>
              <a:buFont typeface="Arial"/>
              <a:buChar char="●"/>
            </a:pPr>
            <a:r>
              <a:rPr lang="en" sz="1200">
                <a:solidFill>
                  <a:schemeClr val="dk1"/>
                </a:solidFill>
                <a:latin typeface="Calibri"/>
                <a:ea typeface="Calibri"/>
                <a:cs typeface="Calibri"/>
                <a:sym typeface="Calibri"/>
              </a:rPr>
              <a:t>NOTE: TOU tariff is neutral in comparison with standard Electric Ireland tariff. Avg participant who did not alter electricity usage was not penalized financially through balancing credits.</a:t>
            </a:r>
          </a:p>
          <a:p>
            <a:pPr marL="457200" lvl="0" indent="-304800" rtl="0">
              <a:lnSpc>
                <a:spcPct val="115000"/>
              </a:lnSpc>
              <a:spcBef>
                <a:spcPts val="0"/>
              </a:spcBef>
              <a:buClr>
                <a:schemeClr val="dk1"/>
              </a:buClr>
              <a:buSzPct val="100000"/>
              <a:buFont typeface="Arial"/>
              <a:buChar char="●"/>
            </a:pPr>
            <a:r>
              <a:rPr lang="en" sz="1200">
                <a:solidFill>
                  <a:schemeClr val="dk1"/>
                </a:solidFill>
                <a:latin typeface="Calibri"/>
                <a:ea typeface="Calibri"/>
                <a:cs typeface="Calibri"/>
                <a:sym typeface="Calibri"/>
              </a:rPr>
              <a:t>Calendarization to help with comparison of usage</a:t>
            </a:r>
          </a:p>
          <a:p>
            <a:pPr lvl="0" rtl="0">
              <a:lnSpc>
                <a:spcPct val="115000"/>
              </a:lnSpc>
              <a:spcBef>
                <a:spcPts val="0"/>
              </a:spcBef>
              <a:buNone/>
            </a:pPr>
            <a:endParaRPr sz="1200">
              <a:solidFill>
                <a:schemeClr val="dk1"/>
              </a:solidFill>
              <a:latin typeface="Calibri"/>
              <a:ea typeface="Calibri"/>
              <a:cs typeface="Calibri"/>
              <a:sym typeface="Calibri"/>
            </a:endParaRPr>
          </a:p>
          <a:p>
            <a:pPr lvl="0" rtl="0">
              <a:lnSpc>
                <a:spcPct val="115000"/>
              </a:lnSpc>
              <a:spcBef>
                <a:spcPts val="0"/>
              </a:spcBef>
              <a:buClr>
                <a:schemeClr val="dk1"/>
              </a:buClr>
              <a:buFont typeface="Arial"/>
              <a:buNone/>
            </a:pPr>
            <a:endParaRPr sz="1200">
              <a:solidFill>
                <a:schemeClr val="dk1"/>
              </a:solidFill>
              <a:latin typeface="Calibri"/>
              <a:ea typeface="Calibri"/>
              <a:cs typeface="Calibri"/>
              <a:sym typeface="Calibri"/>
            </a:endParaRPr>
          </a:p>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27272"/>
              <a:buFont typeface="Arial"/>
              <a:buChar char="●"/>
            </a:pPr>
            <a:r>
              <a:rPr lang="en"/>
              <a:t>SME is commercial organization with a single site. 2 participating suppliers (Electric Ireland and </a:t>
            </a:r>
            <a:r>
              <a:rPr lang="en">
                <a:solidFill>
                  <a:schemeClr val="dk1"/>
                </a:solidFill>
              </a:rPr>
              <a:t>Bord Gais Energy)</a:t>
            </a:r>
          </a:p>
          <a:p>
            <a:pPr marL="457200" lvl="0" indent="-317500" rtl="0">
              <a:spcBef>
                <a:spcPts val="0"/>
              </a:spcBef>
              <a:buClr>
                <a:srgbClr val="000000"/>
              </a:buClr>
              <a:buSzPct val="127272"/>
              <a:buFont typeface="Arial"/>
              <a:buChar char="●"/>
            </a:pPr>
            <a:r>
              <a:rPr lang="en"/>
              <a:t>Four combinations of DSM stimuli:</a:t>
            </a:r>
          </a:p>
          <a:p>
            <a:pPr marL="914400" lvl="1" indent="-317500" rtl="0">
              <a:spcBef>
                <a:spcPts val="0"/>
              </a:spcBef>
              <a:buClr>
                <a:srgbClr val="000000"/>
              </a:buClr>
              <a:buSzPct val="127272"/>
              <a:buFont typeface="Courier New"/>
              <a:buChar char="o"/>
            </a:pPr>
            <a:r>
              <a:rPr lang="en"/>
              <a:t>Bi-monthly bill, energy use statement, electricity monitor</a:t>
            </a:r>
          </a:p>
          <a:p>
            <a:pPr marL="914400" lvl="1" indent="-317500" rtl="0">
              <a:spcBef>
                <a:spcPts val="0"/>
              </a:spcBef>
              <a:buClr>
                <a:srgbClr val="000000"/>
              </a:buClr>
              <a:buSzPct val="127272"/>
              <a:buFont typeface="Courier New"/>
              <a:buChar char="o"/>
            </a:pPr>
            <a:r>
              <a:rPr lang="en"/>
              <a:t>Bi-monthly bill, energy use statement, web access</a:t>
            </a:r>
          </a:p>
          <a:p>
            <a:pPr marL="914400" lvl="1" indent="-317500" rtl="0">
              <a:spcBef>
                <a:spcPts val="0"/>
              </a:spcBef>
              <a:buClr>
                <a:srgbClr val="000000"/>
              </a:buClr>
              <a:buSzPct val="127272"/>
              <a:buFont typeface="Courier New"/>
              <a:buChar char="o"/>
            </a:pPr>
            <a:r>
              <a:rPr lang="en"/>
              <a:t>Monthly bill, energy use statement</a:t>
            </a:r>
          </a:p>
          <a:p>
            <a:pPr marL="914400" lvl="1" indent="-317500" rtl="0">
              <a:spcBef>
                <a:spcPts val="0"/>
              </a:spcBef>
              <a:buClr>
                <a:srgbClr val="000000"/>
              </a:buClr>
              <a:buSzPct val="127272"/>
              <a:buFont typeface="Courier New"/>
              <a:buChar char="o"/>
            </a:pPr>
            <a:r>
              <a:rPr lang="en"/>
              <a:t>Bi-monthly bill, energy use statement</a:t>
            </a:r>
          </a:p>
          <a:p>
            <a:pPr marL="914400" lvl="1" indent="-317500" rtl="0">
              <a:spcBef>
                <a:spcPts val="0"/>
              </a:spcBef>
              <a:buClr>
                <a:srgbClr val="000000"/>
              </a:buClr>
              <a:buSzPct val="127272"/>
              <a:buFont typeface="Courier New"/>
              <a:buChar char="o"/>
            </a:pPr>
            <a:r>
              <a:rPr lang="en"/>
              <a:t>NOTE: Bord Gais Energy customers also got bi-monthly bill and energy use statement; they priced participants on an individual basis</a:t>
            </a:r>
          </a:p>
          <a:p>
            <a:pPr marL="457200" lvl="0" indent="-317500">
              <a:spcBef>
                <a:spcPts val="0"/>
              </a:spcBef>
              <a:buClr>
                <a:srgbClr val="000000"/>
              </a:buClr>
              <a:buSzPct val="127272"/>
              <a:buFont typeface="Arial"/>
              <a:buChar char="●"/>
            </a:pPr>
            <a:r>
              <a:rPr lang="en"/>
              <a:t>Web access allowed: usage and costs across different time, compare with historical usage and costs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04800" rtl="0">
              <a:lnSpc>
                <a:spcPct val="115000"/>
              </a:lnSpc>
              <a:spcBef>
                <a:spcPts val="0"/>
              </a:spcBef>
              <a:buClr>
                <a:schemeClr val="dk1"/>
              </a:buClr>
              <a:buSzPct val="100000"/>
              <a:buFont typeface="Arial"/>
              <a:buChar char="●"/>
            </a:pPr>
            <a:r>
              <a:rPr lang="en" sz="1200">
                <a:solidFill>
                  <a:schemeClr val="dk1"/>
                </a:solidFill>
                <a:latin typeface="Calibri"/>
                <a:ea typeface="Calibri"/>
                <a:cs typeface="Calibri"/>
                <a:sym typeface="Calibri"/>
              </a:rPr>
              <a:t>First step: Recruitment -- voluntary with small financial incentive</a:t>
            </a:r>
          </a:p>
          <a:p>
            <a:pPr marL="457200" lvl="0" indent="-304800" rtl="0">
              <a:lnSpc>
                <a:spcPct val="115000"/>
              </a:lnSpc>
              <a:spcBef>
                <a:spcPts val="0"/>
              </a:spcBef>
              <a:buClr>
                <a:schemeClr val="dk1"/>
              </a:buClr>
              <a:buSzPct val="100000"/>
              <a:buFont typeface="Arial"/>
              <a:buChar char="●"/>
            </a:pPr>
            <a:r>
              <a:rPr lang="en" sz="1200">
                <a:solidFill>
                  <a:schemeClr val="dk1"/>
                </a:solidFill>
                <a:latin typeface="Calibri"/>
                <a:ea typeface="Calibri"/>
                <a:cs typeface="Calibri"/>
                <a:sym typeface="Calibri"/>
              </a:rPr>
              <a:t>Second step: Pre-trial survey to determine representation, baseline: “The non-response survey was conducted using Computer Assisted Telephone Interviewing (CATI) once recruitment had been completed in July 2009.” “To ensure that the set of consumers wishing to participate in the Trial was similar to the whole population, a non-response survey was completed and the profile of responses among non-respondents and trial participants compared.” (p. 41)</a:t>
            </a:r>
          </a:p>
          <a:p>
            <a:pPr marL="457200" indent="0" rtl="0">
              <a:spcBef>
                <a:spcPts val="600"/>
              </a:spcBef>
              <a:buNone/>
            </a:pPr>
            <a:r>
              <a:rPr lang="en" sz="1200">
                <a:solidFill>
                  <a:schemeClr val="dk1"/>
                </a:solidFill>
              </a:rPr>
              <a:t>-Pre- and post-trial surveys, all participants required to participate in a computer assisted telephone interview based survey</a:t>
            </a:r>
          </a:p>
          <a:p>
            <a:pPr marL="457200" indent="0">
              <a:spcBef>
                <a:spcPts val="600"/>
              </a:spcBef>
              <a:buNone/>
            </a:pPr>
            <a:r>
              <a:rPr lang="en" sz="1200">
                <a:solidFill>
                  <a:schemeClr val="dk1"/>
                </a:solidFill>
              </a:rPr>
              <a:t>-Household demographics, socio-economic indicators, the home, presence and use of different electrical appliances, investment in energy efficiency enhancement, attitudinal information, as well as expectation of the impact and outcomes from the CBT itself</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t>	</a:t>
            </a:r>
          </a:p>
          <a:p>
            <a:pPr lvl="0" rtl="0">
              <a:spcBef>
                <a:spcPts val="0"/>
              </a:spcBef>
              <a:buClr>
                <a:schemeClr val="dk1"/>
              </a:buClr>
              <a:buSzPct val="100000"/>
              <a:buFont typeface="Arial"/>
              <a:buNone/>
            </a:pPr>
            <a:r>
              <a:rPr lang="en"/>
              <a:t>				</a:t>
            </a:r>
          </a:p>
          <a:p>
            <a:pPr lvl="0" rtl="0">
              <a:spcBef>
                <a:spcPts val="0"/>
              </a:spcBef>
              <a:buClr>
                <a:schemeClr val="dk1"/>
              </a:buClr>
              <a:buSzPct val="100000"/>
              <a:buFont typeface="Arial"/>
              <a:buNone/>
            </a:pPr>
            <a:r>
              <a:rPr lang="en"/>
              <a:t>			</a:t>
            </a:r>
          </a:p>
          <a:p>
            <a:pPr lvl="0" rtl="0">
              <a:spcBef>
                <a:spcPts val="0"/>
              </a:spcBef>
              <a:buClr>
                <a:schemeClr val="dk1"/>
              </a:buClr>
              <a:buSzPct val="100000"/>
              <a:buFont typeface="Arial"/>
              <a:buNone/>
            </a:pPr>
            <a:r>
              <a:rPr lang="en"/>
              <a:t>		</a:t>
            </a:r>
          </a:p>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0" name="Shape 10"/>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11" name="Shape 1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lgn="ctr">
              <a:spcBef>
                <a:spcPts val="360"/>
              </a:spcBef>
              <a:buSzPct val="100000"/>
              <a:buNone/>
              <a:defRPr sz="1800"/>
            </a:lvl1pPr>
          </a:lstStyle>
          <a:p>
            <a:endParaRPr/>
          </a:p>
        </p:txBody>
      </p:sp>
      <p:sp>
        <p:nvSpPr>
          <p:cNvPr id="26" name="Shape 2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pic>
        <p:nvPicPr>
          <p:cNvPr id="30" name="Shape 30"/>
          <p:cNvPicPr preferRelativeResize="0"/>
          <p:nvPr/>
        </p:nvPicPr>
        <p:blipFill>
          <a:blip r:embed="rId3">
            <a:alphaModFix/>
          </a:blip>
          <a:stretch>
            <a:fillRect/>
          </a:stretch>
        </p:blipFill>
        <p:spPr>
          <a:xfrm>
            <a:off x="537725" y="234250"/>
            <a:ext cx="3125350" cy="4674999"/>
          </a:xfrm>
          <a:prstGeom prst="rect">
            <a:avLst/>
          </a:prstGeom>
          <a:noFill/>
          <a:ln>
            <a:noFill/>
          </a:ln>
        </p:spPr>
      </p:pic>
      <p:sp>
        <p:nvSpPr>
          <p:cNvPr id="31" name="Shape 31"/>
          <p:cNvSpPr txBox="1"/>
          <p:nvPr/>
        </p:nvSpPr>
        <p:spPr>
          <a:xfrm>
            <a:off x="4479200" y="462625"/>
            <a:ext cx="3903600" cy="4035599"/>
          </a:xfrm>
          <a:prstGeom prst="rect">
            <a:avLst/>
          </a:prstGeom>
          <a:noFill/>
          <a:ln>
            <a:noFill/>
          </a:ln>
        </p:spPr>
        <p:txBody>
          <a:bodyPr lIns="91425" tIns="91425" rIns="91425" bIns="91425" anchor="ctr" anchorCtr="0">
            <a:noAutofit/>
          </a:bodyPr>
          <a:lstStyle/>
          <a:p>
            <a:pPr lvl="0" algn="ctr" rtl="0">
              <a:lnSpc>
                <a:spcPct val="115000"/>
              </a:lnSpc>
              <a:spcBef>
                <a:spcPts val="1000"/>
              </a:spcBef>
              <a:buNone/>
            </a:pPr>
            <a:r>
              <a:rPr lang="en" sz="4300" b="1">
                <a:solidFill>
                  <a:srgbClr val="898989"/>
                </a:solidFill>
                <a:latin typeface="Calibri"/>
                <a:ea typeface="Calibri"/>
                <a:cs typeface="Calibri"/>
                <a:sym typeface="Calibri"/>
              </a:rPr>
              <a:t>CER Data Overview</a:t>
            </a:r>
          </a:p>
          <a:p>
            <a:pPr lvl="0" algn="ctr" rtl="0">
              <a:lnSpc>
                <a:spcPct val="115000"/>
              </a:lnSpc>
              <a:spcBef>
                <a:spcPts val="800"/>
              </a:spcBef>
              <a:buNone/>
            </a:pPr>
            <a:r>
              <a:rPr lang="en" sz="3200" b="1">
                <a:solidFill>
                  <a:srgbClr val="898989"/>
                </a:solidFill>
                <a:latin typeface="Calibri"/>
                <a:ea typeface="Calibri"/>
                <a:cs typeface="Calibri"/>
                <a:sym typeface="Calibri"/>
              </a:rPr>
              <a:t>By Team Sand Cat</a:t>
            </a:r>
          </a:p>
          <a:p>
            <a:pPr lvl="0" algn="ctr" rtl="0">
              <a:lnSpc>
                <a:spcPct val="115000"/>
              </a:lnSpc>
              <a:spcBef>
                <a:spcPts val="800"/>
              </a:spcBef>
              <a:buNone/>
            </a:pPr>
            <a:r>
              <a:rPr lang="en" sz="3200" b="1">
                <a:solidFill>
                  <a:srgbClr val="898989"/>
                </a:solidFill>
                <a:latin typeface="Calibri"/>
                <a:ea typeface="Calibri"/>
                <a:cs typeface="Calibri"/>
                <a:sym typeface="Calibri"/>
              </a:rPr>
              <a:t>Sherri Haas, Vivian Kan, Robin Millican, and Peizhi Yang</a:t>
            </a: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Shape 89"/>
          <p:cNvPicPr preferRelativeResize="0"/>
          <p:nvPr/>
        </p:nvPicPr>
        <p:blipFill>
          <a:blip r:embed="rId3">
            <a:alphaModFix/>
          </a:blip>
          <a:stretch>
            <a:fillRect/>
          </a:stretch>
        </p:blipFill>
        <p:spPr>
          <a:xfrm>
            <a:off x="1063887" y="417525"/>
            <a:ext cx="7016224" cy="4432401"/>
          </a:xfrm>
          <a:prstGeom prst="rect">
            <a:avLst/>
          </a:prstGeom>
          <a:noFill/>
          <a:ln>
            <a:noFill/>
          </a:ln>
        </p:spPr>
      </p:pic>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57200" y="546828"/>
            <a:ext cx="8229600" cy="857400"/>
          </a:xfrm>
          <a:prstGeom prst="rect">
            <a:avLst/>
          </a:prstGeom>
        </p:spPr>
        <p:txBody>
          <a:bodyPr lIns="91425" tIns="91425" rIns="91425" bIns="91425" anchor="b" anchorCtr="0">
            <a:noAutofit/>
          </a:bodyPr>
          <a:lstStyle/>
          <a:p>
            <a:pPr lvl="0">
              <a:spcBef>
                <a:spcPts val="0"/>
              </a:spcBef>
              <a:buNone/>
            </a:pPr>
            <a:r>
              <a:rPr lang="en" sz="3500"/>
              <a:t>SME Recruitment and Sample Construction, cont.</a:t>
            </a:r>
          </a:p>
        </p:txBody>
      </p:sp>
      <p:sp>
        <p:nvSpPr>
          <p:cNvPr id="95" name="Shape 9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87350" rtl="0">
              <a:spcBef>
                <a:spcPts val="0"/>
              </a:spcBef>
              <a:buClr>
                <a:schemeClr val="dk1"/>
              </a:buClr>
              <a:buSzPct val="100000"/>
              <a:buFont typeface="Arial"/>
              <a:buChar char="●"/>
            </a:pPr>
            <a:r>
              <a:rPr lang="en" sz="2500"/>
              <a:t>Pre-trial phone survey for both participants and non-respondents</a:t>
            </a:r>
          </a:p>
          <a:p>
            <a:pPr marL="457200" lvl="0" indent="-387350" rtl="0">
              <a:spcBef>
                <a:spcPts val="0"/>
              </a:spcBef>
              <a:buClr>
                <a:schemeClr val="dk1"/>
              </a:buClr>
              <a:buSzPct val="100000"/>
              <a:buFont typeface="Arial"/>
              <a:buChar char="●"/>
            </a:pPr>
            <a:r>
              <a:rPr lang="en" sz="2500"/>
              <a:t>Post-trial phone survey to compare participant outcomes</a:t>
            </a:r>
          </a:p>
          <a:p>
            <a:pPr marL="457200" lvl="0" indent="-387350" rtl="0">
              <a:spcBef>
                <a:spcPts val="0"/>
              </a:spcBef>
              <a:buClr>
                <a:schemeClr val="dk1"/>
              </a:buClr>
              <a:buSzPct val="100000"/>
              <a:buFont typeface="Arial"/>
              <a:buChar char="●"/>
            </a:pPr>
            <a:r>
              <a:rPr lang="en" sz="2500"/>
              <a:t>Surveys inquired about size of the business, the sector, the premises (including hours of operation), equipment used, and attitudinal information about expected impact and outcomes from the trial</a:t>
            </a:r>
          </a:p>
          <a:p>
            <a:pPr lvl="0" rtl="0">
              <a:spcBef>
                <a:spcPts val="0"/>
              </a:spcBef>
              <a:buClr>
                <a:schemeClr val="dk1"/>
              </a:buClr>
              <a:buSzPct val="44000"/>
              <a:buFont typeface="Arial"/>
              <a:buNone/>
            </a:pPr>
            <a:r>
              <a:rPr lang="en" sz="2500"/>
              <a:t>.</a:t>
            </a:r>
          </a:p>
          <a:p>
            <a:pPr>
              <a:spcBef>
                <a:spcPts val="0"/>
              </a:spcBef>
              <a:buNone/>
            </a:pPr>
            <a:endParaRPr sz="2500"/>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sz="3500">
                <a:latin typeface="Calibri"/>
                <a:ea typeface="Calibri"/>
                <a:cs typeface="Calibri"/>
                <a:sym typeface="Calibri"/>
              </a:rPr>
              <a:t>Implementation and Analysis Challenges</a:t>
            </a:r>
          </a:p>
        </p:txBody>
      </p:sp>
      <p:sp>
        <p:nvSpPr>
          <p:cNvPr id="101" name="Shape 10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36550" rtl="0">
              <a:spcBef>
                <a:spcPts val="0"/>
              </a:spcBef>
              <a:buClr>
                <a:schemeClr val="dk1"/>
              </a:buClr>
              <a:buSzPct val="100000"/>
              <a:buFont typeface="Arial"/>
              <a:buChar char="●"/>
            </a:pPr>
            <a:r>
              <a:rPr lang="en" sz="1700"/>
              <a:t>Some Overall Load Reduction participants could not recall the existence of a target. The OLR was an additional financial incentive for reducing use 10% below historical consumption levels. </a:t>
            </a:r>
          </a:p>
          <a:p>
            <a:pPr marL="914400" lvl="1" indent="-336550" rtl="0">
              <a:spcBef>
                <a:spcPts val="0"/>
              </a:spcBef>
              <a:buClr>
                <a:schemeClr val="dk1"/>
              </a:buClr>
              <a:buSzPct val="100000"/>
              <a:buFont typeface="Courier New"/>
              <a:buChar char="o"/>
            </a:pPr>
            <a:r>
              <a:rPr lang="en" sz="1700"/>
              <a:t>Better implementation of the program in this regard may have lead to greater decreases in usage.</a:t>
            </a:r>
          </a:p>
          <a:p>
            <a:pPr marL="457200" marR="0" lvl="0" indent="-336550" algn="l" rtl="0">
              <a:lnSpc>
                <a:spcPct val="100000"/>
              </a:lnSpc>
              <a:spcBef>
                <a:spcPts val="600"/>
              </a:spcBef>
              <a:spcAft>
                <a:spcPts val="0"/>
              </a:spcAft>
              <a:buClr>
                <a:schemeClr val="dk1"/>
              </a:buClr>
              <a:buSzPct val="100000"/>
              <a:buFont typeface="Arial"/>
              <a:buChar char="●"/>
            </a:pPr>
            <a:r>
              <a:rPr lang="en" sz="1700"/>
              <a:t>Self Selection into the Program - while significant efforts were made to achieve a representative sample of the population in the program, it is possible that the participants differed in some way from the general population, leaving questions of external validity. </a:t>
            </a:r>
          </a:p>
          <a:p>
            <a:pPr marL="457200" marR="0" lvl="0" indent="-336550" algn="l" rtl="0">
              <a:lnSpc>
                <a:spcPct val="100000"/>
              </a:lnSpc>
              <a:spcBef>
                <a:spcPts val="600"/>
              </a:spcBef>
              <a:spcAft>
                <a:spcPts val="0"/>
              </a:spcAft>
              <a:buClr>
                <a:schemeClr val="dk1"/>
              </a:buClr>
              <a:buSzPct val="100000"/>
              <a:buFont typeface="Arial"/>
              <a:buChar char="●"/>
            </a:pPr>
            <a:r>
              <a:rPr lang="en" sz="1700"/>
              <a:t>“Even with the adjustments made during the recruitment process, there is under-representation among lower usage consumers and over-representation among medium to high consumption consumers”, but the level of over and under representation is relatively low.</a:t>
            </a: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sz="3500">
                <a:latin typeface="Calibri"/>
                <a:ea typeface="Calibri"/>
                <a:cs typeface="Calibri"/>
                <a:sym typeface="Calibri"/>
              </a:rPr>
              <a:t>Implementation and Analysis Challenges</a:t>
            </a:r>
          </a:p>
        </p:txBody>
      </p:sp>
      <p:sp>
        <p:nvSpPr>
          <p:cNvPr id="107" name="Shape 10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30200" rtl="0">
              <a:spcBef>
                <a:spcPts val="0"/>
              </a:spcBef>
              <a:buClr>
                <a:schemeClr val="dk1"/>
              </a:buClr>
              <a:buSzPct val="100000"/>
              <a:buFont typeface="Arial"/>
              <a:buChar char="●"/>
            </a:pPr>
            <a:r>
              <a:rPr lang="en" sz="1600" dirty="0"/>
              <a:t>Residential Attrition</a:t>
            </a:r>
          </a:p>
          <a:p>
            <a:pPr marL="914400" lvl="1" indent="-330200" rtl="0">
              <a:spcBef>
                <a:spcPts val="0"/>
              </a:spcBef>
              <a:buClr>
                <a:schemeClr val="dk1"/>
              </a:buClr>
              <a:buSzPct val="100000"/>
              <a:buFont typeface="Courier New"/>
              <a:buChar char="o"/>
            </a:pPr>
            <a:r>
              <a:rPr lang="en" sz="1600" dirty="0"/>
              <a:t>Within their expected range</a:t>
            </a:r>
          </a:p>
          <a:p>
            <a:pPr marL="914400" lvl="1" indent="-330200" rtl="0">
              <a:spcBef>
                <a:spcPts val="0"/>
              </a:spcBef>
              <a:buClr>
                <a:schemeClr val="dk1"/>
              </a:buClr>
              <a:buSzPct val="100000"/>
              <a:buFont typeface="Courier New"/>
              <a:buChar char="o"/>
            </a:pPr>
            <a:r>
              <a:rPr lang="en" sz="1600" dirty="0"/>
              <a:t>Noted that those who switched supplier </a:t>
            </a:r>
            <a:endParaRPr lang="en-US" sz="1600" dirty="0" smtClean="0"/>
          </a:p>
          <a:p>
            <a:pPr marL="584200" lvl="1" rtl="0">
              <a:spcBef>
                <a:spcPts val="0"/>
              </a:spcBef>
              <a:buClr>
                <a:schemeClr val="dk1"/>
              </a:buClr>
              <a:buSzPct val="100000"/>
            </a:pPr>
            <a:r>
              <a:rPr lang="en-US" sz="1600" dirty="0"/>
              <a:t>	</a:t>
            </a:r>
            <a:r>
              <a:rPr lang="en" sz="1600" dirty="0" smtClean="0"/>
              <a:t>did </a:t>
            </a:r>
            <a:r>
              <a:rPr lang="en" sz="1600" dirty="0"/>
              <a:t>not do so because of the trial </a:t>
            </a:r>
          </a:p>
          <a:p>
            <a:pPr marL="457200" lvl="0" indent="-330200" rtl="0">
              <a:spcBef>
                <a:spcPts val="0"/>
              </a:spcBef>
              <a:buClr>
                <a:schemeClr val="dk1"/>
              </a:buClr>
              <a:buSzPct val="100000"/>
              <a:buFont typeface="Arial"/>
              <a:buChar char="●"/>
            </a:pPr>
            <a:r>
              <a:rPr lang="en" sz="1600" dirty="0"/>
              <a:t>SME Attrition</a:t>
            </a:r>
          </a:p>
          <a:p>
            <a:pPr marL="914400" lvl="1" indent="-330200" rtl="0">
              <a:spcBef>
                <a:spcPts val="0"/>
              </a:spcBef>
              <a:buClr>
                <a:schemeClr val="dk1"/>
              </a:buClr>
              <a:buSzPct val="100000"/>
              <a:buFont typeface="Courier New"/>
              <a:buChar char="o"/>
            </a:pPr>
            <a:r>
              <a:rPr lang="en" sz="1600" dirty="0"/>
              <a:t>Similar overall rate of attrition (23%)</a:t>
            </a:r>
          </a:p>
          <a:p>
            <a:pPr marL="914400" lvl="1" indent="-330200" rtl="0">
              <a:spcBef>
                <a:spcPts val="0"/>
              </a:spcBef>
              <a:buClr>
                <a:schemeClr val="dk1"/>
              </a:buClr>
              <a:buSzPct val="100000"/>
              <a:buFont typeface="Courier New"/>
              <a:buChar char="o"/>
            </a:pPr>
            <a:r>
              <a:rPr lang="en" sz="1600" dirty="0"/>
              <a:t>Primary reason was change of supplier</a:t>
            </a:r>
          </a:p>
          <a:p>
            <a:pPr marL="457200" lvl="0" indent="-330200" rtl="0">
              <a:spcBef>
                <a:spcPts val="0"/>
              </a:spcBef>
              <a:buClr>
                <a:schemeClr val="dk1"/>
              </a:buClr>
              <a:buSzPct val="100000"/>
              <a:buFont typeface="Arial"/>
              <a:buChar char="●"/>
            </a:pPr>
            <a:endParaRPr lang="en-US" sz="1600" dirty="0" smtClean="0"/>
          </a:p>
          <a:p>
            <a:pPr marL="457200" lvl="0" indent="-330200" rtl="0">
              <a:spcBef>
                <a:spcPts val="0"/>
              </a:spcBef>
              <a:buClr>
                <a:schemeClr val="dk1"/>
              </a:buClr>
              <a:buSzPct val="100000"/>
              <a:buFont typeface="Arial"/>
              <a:buChar char="●"/>
            </a:pPr>
            <a:r>
              <a:rPr lang="en" sz="1600" dirty="0" smtClean="0"/>
              <a:t>High </a:t>
            </a:r>
            <a:r>
              <a:rPr lang="en" sz="1600" dirty="0"/>
              <a:t>degree of variability in usage pattern among businesses.</a:t>
            </a:r>
          </a:p>
          <a:p>
            <a:pPr marL="914400" lvl="1" indent="-228600" rtl="0">
              <a:spcBef>
                <a:spcPts val="0"/>
              </a:spcBef>
              <a:buSzPct val="100000"/>
              <a:buNone/>
            </a:pPr>
            <a:r>
              <a:rPr lang="en" sz="1600" dirty="0"/>
              <a:t>Would require a much larger sample size than Residential CBT to achieve same power.</a:t>
            </a:r>
          </a:p>
          <a:p>
            <a:pPr marL="914400" lvl="1" indent="-228600" rtl="0">
              <a:spcBef>
                <a:spcPts val="0"/>
              </a:spcBef>
              <a:buSzPct val="100000"/>
              <a:buNone/>
            </a:pPr>
            <a:r>
              <a:rPr lang="en" sz="1600" dirty="0"/>
              <a:t>Maintained rigorous approach to experimental design but recognized that the findings were likely statistically insignificant.</a:t>
            </a:r>
          </a:p>
          <a:p>
            <a:pPr marL="457200" lvl="0" indent="-330200" rtl="0">
              <a:spcBef>
                <a:spcPts val="0"/>
              </a:spcBef>
              <a:buClr>
                <a:schemeClr val="dk1"/>
              </a:buClr>
              <a:buSzPct val="100000"/>
              <a:buFont typeface="Arial"/>
              <a:buChar char="●"/>
            </a:pPr>
            <a:r>
              <a:rPr lang="en" sz="1600" dirty="0"/>
              <a:t>Location data is not available, reduces the type of analyses that can be done with the data (for example, connecting to weather patterns).</a:t>
            </a:r>
          </a:p>
        </p:txBody>
      </p:sp>
      <p:pic>
        <p:nvPicPr>
          <p:cNvPr id="108" name="Shape 108"/>
          <p:cNvPicPr preferRelativeResize="0"/>
          <p:nvPr/>
        </p:nvPicPr>
        <p:blipFill>
          <a:blip r:embed="rId3">
            <a:alphaModFix/>
          </a:blip>
          <a:stretch>
            <a:fillRect/>
          </a:stretch>
        </p:blipFill>
        <p:spPr>
          <a:xfrm>
            <a:off x="5526410" y="1286983"/>
            <a:ext cx="3032724" cy="1816975"/>
          </a:xfrm>
          <a:prstGeom prst="rect">
            <a:avLst/>
          </a:prstGeom>
          <a:noFill/>
          <a:ln>
            <a:noFill/>
          </a:ln>
        </p:spPr>
      </p:pic>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sz="4400">
                <a:latin typeface="Calibri"/>
                <a:ea typeface="Calibri"/>
                <a:cs typeface="Calibri"/>
                <a:sym typeface="Calibri"/>
              </a:rPr>
              <a:t>Additional Resources</a:t>
            </a:r>
          </a:p>
        </p:txBody>
      </p:sp>
      <p:sp>
        <p:nvSpPr>
          <p:cNvPr id="114" name="Shape 11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1200"/>
              <a:t>Journal Articles using the CER Smart Meter Data</a:t>
            </a:r>
          </a:p>
          <a:p>
            <a:pPr marL="457200" lvl="0" indent="-304800" rtl="0">
              <a:spcBef>
                <a:spcPts val="0"/>
              </a:spcBef>
              <a:buClr>
                <a:schemeClr val="dk1"/>
              </a:buClr>
              <a:buSzPct val="100000"/>
              <a:buFont typeface="Arial"/>
              <a:buChar char="●"/>
            </a:pPr>
            <a:r>
              <a:rPr lang="en" sz="1200"/>
              <a:t>Carroll, J., Lyons, S., &amp; Denny, E. (2014). Reducing household electricity demand through smart metering: The role of improved information about energy saving.</a:t>
            </a:r>
            <a:r>
              <a:rPr lang="en" sz="1200" i="1"/>
              <a:t> Energy Economics, 45</a:t>
            </a:r>
            <a:r>
              <a:rPr lang="en" sz="1200"/>
              <a:t>, 234-243. doi:http://dx.doi.org/10.1016/j.eneco.2014.07.007 </a:t>
            </a:r>
          </a:p>
          <a:p>
            <a:pPr lvl="0" rtl="0">
              <a:spcBef>
                <a:spcPts val="0"/>
              </a:spcBef>
              <a:buNone/>
            </a:pPr>
            <a:endParaRPr sz="1200"/>
          </a:p>
          <a:p>
            <a:pPr marL="457200" lvl="0" indent="-304800" rtl="0">
              <a:spcBef>
                <a:spcPts val="0"/>
              </a:spcBef>
              <a:buClr>
                <a:schemeClr val="dk1"/>
              </a:buClr>
              <a:buSzPct val="100000"/>
              <a:buFont typeface="Arial"/>
              <a:buChar char="●"/>
            </a:pPr>
            <a:r>
              <a:rPr lang="en" sz="1200"/>
              <a:t>Commission for Energy Regulation. (2011). Electricity Smart Metering Customer Behaviour Trials Findings Report. Retrieved from http://www.cer.ie/docs/000340/cer11080%28a%29%28i%29.pdf</a:t>
            </a:r>
          </a:p>
          <a:p>
            <a:pPr lvl="0" rtl="0">
              <a:spcBef>
                <a:spcPts val="0"/>
              </a:spcBef>
              <a:buNone/>
            </a:pPr>
            <a:endParaRPr sz="1200"/>
          </a:p>
          <a:p>
            <a:pPr marL="457200" lvl="0" indent="-304800" rtl="0">
              <a:spcBef>
                <a:spcPts val="0"/>
              </a:spcBef>
              <a:buClr>
                <a:schemeClr val="dk1"/>
              </a:buClr>
              <a:buSzPct val="109090"/>
              <a:buFont typeface="Arial"/>
              <a:buChar char="●"/>
            </a:pPr>
            <a:r>
              <a:rPr lang="en" sz="1100"/>
              <a:t>Hyland, M., Leahy, E., &amp; Tol, R. S. J. (2013). The potential for segmentation of the retail market for electricity in ireland.</a:t>
            </a:r>
            <a:r>
              <a:rPr lang="en" sz="1100" i="1"/>
              <a:t> Energy Policy, 61</a:t>
            </a:r>
            <a:r>
              <a:rPr lang="en" sz="1100"/>
              <a:t>, 349. Retrieved from http://search.proquest.com/docview/1448218009?accountid=10598 </a:t>
            </a:r>
          </a:p>
          <a:p>
            <a:pPr lvl="0" rtl="0">
              <a:spcBef>
                <a:spcPts val="0"/>
              </a:spcBef>
              <a:buNone/>
            </a:pPr>
            <a:endParaRPr sz="1100"/>
          </a:p>
          <a:p>
            <a:pPr marL="457200" lvl="0" indent="-298450" rtl="0">
              <a:spcBef>
                <a:spcPts val="0"/>
              </a:spcBef>
              <a:buClr>
                <a:schemeClr val="dk1"/>
              </a:buClr>
              <a:buSzPct val="100000"/>
              <a:buFont typeface="Arial"/>
              <a:buChar char="●"/>
            </a:pPr>
            <a:r>
              <a:rPr lang="en" sz="1100"/>
              <a:t>PwC. (2014). National Smart Metering Programme (Electricity &amp; Gas) Cost-Benefit Analysis. Retrieved from http://www.cer.ie/docs/000699/CER14046E%20PwC%20Cost%20Benefit%20Analysis%20report.pdf</a:t>
            </a:r>
          </a:p>
          <a:p>
            <a:pPr>
              <a:spcBef>
                <a:spcPts val="0"/>
              </a:spcBef>
              <a:buNone/>
            </a:pPr>
            <a:endParaRPr sz="1100"/>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sz="2200"/>
              <a:t>CER Smart Metering Project Electricity Consumption Behavior Trial: Overview and Pilot Purpose</a:t>
            </a:r>
          </a:p>
        </p:txBody>
      </p:sp>
      <p:sp>
        <p:nvSpPr>
          <p:cNvPr id="37" name="Shape 37"/>
          <p:cNvSpPr txBox="1">
            <a:spLocks noGrp="1"/>
          </p:cNvSpPr>
          <p:nvPr>
            <p:ph type="body" idx="1"/>
          </p:nvPr>
        </p:nvSpPr>
        <p:spPr>
          <a:xfrm>
            <a:off x="457200" y="1063375"/>
            <a:ext cx="8229600" cy="3819900"/>
          </a:xfrm>
          <a:prstGeom prst="rect">
            <a:avLst/>
          </a:prstGeom>
        </p:spPr>
        <p:txBody>
          <a:bodyPr lIns="91425" tIns="91425" rIns="91425" bIns="91425" anchor="t" anchorCtr="0">
            <a:noAutofit/>
          </a:bodyPr>
          <a:lstStyle/>
          <a:p>
            <a:pPr marL="457200" lvl="0" indent="-349250" rtl="0">
              <a:spcBef>
                <a:spcPts val="0"/>
              </a:spcBef>
              <a:buClr>
                <a:schemeClr val="dk1"/>
              </a:buClr>
              <a:buSzPct val="100000"/>
              <a:buFont typeface="Arial"/>
              <a:buChar char="●"/>
            </a:pPr>
            <a:r>
              <a:rPr lang="en" sz="1900" b="1" dirty="0"/>
              <a:t>Goal:</a:t>
            </a:r>
            <a:r>
              <a:rPr lang="en" sz="1900" dirty="0"/>
              <a:t> To effect measurable change in consumer behaviour in terms of reductions in peak demand and overall electricity use for a national rollout through four trials</a:t>
            </a:r>
          </a:p>
          <a:p>
            <a:pPr marL="457200" lvl="0" indent="-349250" rtl="0">
              <a:spcBef>
                <a:spcPts val="0"/>
              </a:spcBef>
              <a:buClr>
                <a:schemeClr val="dk1"/>
              </a:buClr>
              <a:buSzPct val="100000"/>
              <a:buFont typeface="Arial"/>
              <a:buChar char="●"/>
            </a:pPr>
            <a:r>
              <a:rPr lang="en" sz="1900" b="1" dirty="0"/>
              <a:t>Participants:</a:t>
            </a:r>
            <a:r>
              <a:rPr lang="en" sz="1900" dirty="0"/>
              <a:t> 5028 residential customers, 728 small-to-medium enterprises (SMEs), 60 pre-payment customers, 11 multi-site users</a:t>
            </a:r>
          </a:p>
          <a:p>
            <a:pPr marL="457200" lvl="0" indent="-349250" rtl="0">
              <a:spcBef>
                <a:spcPts val="0"/>
              </a:spcBef>
              <a:buClr>
                <a:schemeClr val="dk1"/>
              </a:buClr>
              <a:buSzPct val="100000"/>
              <a:buFont typeface="Arial"/>
              <a:buChar char="●"/>
            </a:pPr>
            <a:r>
              <a:rPr lang="en" sz="1900" b="1" dirty="0"/>
              <a:t>Timeline:</a:t>
            </a:r>
            <a:r>
              <a:rPr lang="en" sz="1900" dirty="0"/>
              <a:t> 18 months (July 2009 - December 2009), with first 6 months dedicated to collection of energy consumption benchmark data</a:t>
            </a:r>
          </a:p>
          <a:p>
            <a:pPr marL="457200" lvl="0" indent="-349250" rtl="0">
              <a:spcBef>
                <a:spcPts val="0"/>
              </a:spcBef>
              <a:buClr>
                <a:schemeClr val="dk1"/>
              </a:buClr>
              <a:buSzPct val="100000"/>
              <a:buFont typeface="Arial"/>
              <a:buChar char="●"/>
            </a:pPr>
            <a:r>
              <a:rPr lang="en" sz="1900" b="1" dirty="0"/>
              <a:t>Residential Results: </a:t>
            </a:r>
            <a:r>
              <a:rPr lang="en" sz="1900" dirty="0"/>
              <a:t>Time of Use (ToU) tariffs and demand side management (DSM) stimuli reduced overall electricity usage by 2.5% and peak usage by 8.8%</a:t>
            </a:r>
          </a:p>
          <a:p>
            <a:pPr marL="457200" lvl="0" indent="-349250" rtl="0">
              <a:spcBef>
                <a:spcPts val="0"/>
              </a:spcBef>
              <a:buClr>
                <a:schemeClr val="dk1"/>
              </a:buClr>
              <a:buSzPct val="100000"/>
              <a:buFont typeface="Arial"/>
              <a:buChar char="●"/>
            </a:pPr>
            <a:r>
              <a:rPr lang="en" sz="1900" b="1" dirty="0"/>
              <a:t>SME Results:</a:t>
            </a:r>
            <a:r>
              <a:rPr lang="en" sz="1900" dirty="0"/>
              <a:t> ToU tariffs and DSM stimuli reduced overall electricity usage by 0.3% and peak usage by 2.2%, but results were not statistically significant </a:t>
            </a:r>
          </a:p>
          <a:p>
            <a:pPr marL="457200" lvl="0" indent="-228600" rtl="0">
              <a:lnSpc>
                <a:spcPct val="115000"/>
              </a:lnSpc>
              <a:spcBef>
                <a:spcPts val="0"/>
              </a:spcBef>
              <a:buClr>
                <a:schemeClr val="dk1"/>
              </a:buClr>
              <a:buSzPct val="100000"/>
              <a:buFont typeface="Arial"/>
              <a:buNone/>
            </a:pPr>
            <a:r>
              <a:rPr lang="en" sz="1100" dirty="0"/>
              <a:t>						</a:t>
            </a:r>
          </a:p>
          <a:p>
            <a:pPr lvl="0" rtl="0">
              <a:lnSpc>
                <a:spcPct val="115000"/>
              </a:lnSpc>
              <a:spcBef>
                <a:spcPts val="0"/>
              </a:spcBef>
              <a:buClr>
                <a:srgbClr val="000000"/>
              </a:buClr>
              <a:buSzPct val="100000"/>
              <a:buNone/>
            </a:pPr>
            <a:r>
              <a:rPr lang="en" sz="1100" dirty="0"/>
              <a:t>					 				</a:t>
            </a:r>
          </a:p>
          <a:p>
            <a:pPr marL="457200" lvl="0" indent="-228600" rtl="0">
              <a:spcBef>
                <a:spcPts val="0"/>
              </a:spcBef>
              <a:buClr>
                <a:srgbClr val="000000"/>
              </a:buClr>
              <a:buSzPct val="100000"/>
              <a:buNone/>
            </a:pPr>
            <a:r>
              <a:rPr lang="en" sz="1100" dirty="0"/>
              <a:t>			</a:t>
            </a:r>
          </a:p>
          <a:p>
            <a:pPr marL="457200" lvl="0" indent="-228600" rtl="0">
              <a:spcBef>
                <a:spcPts val="0"/>
              </a:spcBef>
              <a:buClr>
                <a:srgbClr val="000000"/>
              </a:buClr>
              <a:buNone/>
            </a:pPr>
            <a:endParaRPr sz="2000" dirty="0"/>
          </a:p>
          <a:p>
            <a:pPr marL="457200" lvl="0" indent="-228600" rtl="0">
              <a:lnSpc>
                <a:spcPct val="115000"/>
              </a:lnSpc>
              <a:spcBef>
                <a:spcPts val="0"/>
              </a:spcBef>
              <a:buClr>
                <a:schemeClr val="dk1"/>
              </a:buClr>
              <a:buSzPct val="100000"/>
              <a:buFont typeface="Arial"/>
              <a:buNone/>
            </a:pPr>
            <a:r>
              <a:rPr lang="en" sz="1800" dirty="0"/>
              <a:t>						</a:t>
            </a:r>
          </a:p>
          <a:p>
            <a:pPr lvl="0" rtl="0">
              <a:lnSpc>
                <a:spcPct val="115000"/>
              </a:lnSpc>
              <a:spcBef>
                <a:spcPts val="0"/>
              </a:spcBef>
              <a:buClr>
                <a:srgbClr val="000000"/>
              </a:buClr>
              <a:buSzPct val="100000"/>
              <a:buNone/>
            </a:pPr>
            <a:r>
              <a:rPr lang="en" sz="1100" dirty="0"/>
              <a:t>					 				</a:t>
            </a:r>
          </a:p>
          <a:p>
            <a:pPr marL="457200" lvl="0" indent="-228600" rtl="0">
              <a:spcBef>
                <a:spcPts val="0"/>
              </a:spcBef>
              <a:buClr>
                <a:srgbClr val="000000"/>
              </a:buClr>
              <a:buSzPct val="100000"/>
              <a:buNone/>
            </a:pPr>
            <a:r>
              <a:rPr lang="en" sz="1100" dirty="0"/>
              <a:t>			</a:t>
            </a:r>
          </a:p>
          <a:p>
            <a:pPr marL="457200" lvl="0" indent="-228600" rtl="0">
              <a:spcBef>
                <a:spcPts val="0"/>
              </a:spcBef>
              <a:buClr>
                <a:srgbClr val="000000"/>
              </a:buClr>
              <a:buSzPct val="100000"/>
              <a:buNone/>
            </a:pPr>
            <a:r>
              <a:rPr lang="en" sz="1100" dirty="0"/>
              <a:t>	</a:t>
            </a:r>
          </a:p>
          <a:p>
            <a:pPr marL="457200" lvl="0" indent="-228600" rtl="0">
              <a:lnSpc>
                <a:spcPct val="115000"/>
              </a:lnSpc>
              <a:spcBef>
                <a:spcPts val="0"/>
              </a:spcBef>
              <a:buClr>
                <a:schemeClr val="dk1"/>
              </a:buClr>
              <a:buSzPct val="81818"/>
              <a:buFont typeface="Arial"/>
              <a:buNone/>
            </a:pPr>
            <a:r>
              <a:rPr lang="en" sz="2200" dirty="0"/>
              <a:t>					</a:t>
            </a:r>
            <a:r>
              <a:rPr lang="en" sz="1800" dirty="0"/>
              <a:t>	</a:t>
            </a:r>
          </a:p>
          <a:p>
            <a:pPr lvl="0" rtl="0">
              <a:lnSpc>
                <a:spcPct val="115000"/>
              </a:lnSpc>
              <a:spcBef>
                <a:spcPts val="0"/>
              </a:spcBef>
              <a:buClr>
                <a:schemeClr val="dk1"/>
              </a:buClr>
              <a:buSzPct val="100000"/>
              <a:buFont typeface="Arial"/>
              <a:buNone/>
            </a:pPr>
            <a:r>
              <a:rPr lang="en" sz="1100" dirty="0"/>
              <a:t>					 				</a:t>
            </a:r>
          </a:p>
          <a:p>
            <a:pPr lvl="0" rtl="0">
              <a:spcBef>
                <a:spcPts val="0"/>
              </a:spcBef>
              <a:buClr>
                <a:schemeClr val="dk1"/>
              </a:buClr>
              <a:buSzPct val="100000"/>
              <a:buFont typeface="Arial"/>
              <a:buNone/>
            </a:pPr>
            <a:r>
              <a:rPr lang="en" sz="1100" dirty="0"/>
              <a:t>			</a:t>
            </a:r>
          </a:p>
          <a:p>
            <a:pPr lvl="0" rtl="0">
              <a:spcBef>
                <a:spcPts val="0"/>
              </a:spcBef>
              <a:buClr>
                <a:schemeClr val="dk1"/>
              </a:buClr>
              <a:buSzPct val="100000"/>
              <a:buFont typeface="Arial"/>
              <a:buNone/>
            </a:pPr>
            <a:r>
              <a:rPr lang="en" sz="1100" dirty="0"/>
              <a:t>		</a:t>
            </a:r>
          </a:p>
          <a:p>
            <a:pPr lvl="0" rtl="0">
              <a:spcBef>
                <a:spcPts val="0"/>
              </a:spcBef>
              <a:buNone/>
            </a:pPr>
            <a:endParaRPr sz="1800" dirty="0"/>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pic>
        <p:nvPicPr>
          <p:cNvPr id="42" name="Shape 42"/>
          <p:cNvPicPr preferRelativeResize="0"/>
          <p:nvPr/>
        </p:nvPicPr>
        <p:blipFill>
          <a:blip r:embed="rId3">
            <a:alphaModFix/>
          </a:blip>
          <a:stretch>
            <a:fillRect/>
          </a:stretch>
        </p:blipFill>
        <p:spPr>
          <a:xfrm>
            <a:off x="245699" y="953574"/>
            <a:ext cx="8652624" cy="3628524"/>
          </a:xfrm>
          <a:prstGeom prst="rect">
            <a:avLst/>
          </a:prstGeom>
          <a:noFill/>
          <a:ln>
            <a:noFill/>
          </a:ln>
        </p:spPr>
      </p:pic>
      <p:sp>
        <p:nvSpPr>
          <p:cNvPr id="43" name="Shape 43"/>
          <p:cNvSpPr txBox="1"/>
          <p:nvPr/>
        </p:nvSpPr>
        <p:spPr>
          <a:xfrm>
            <a:off x="245700" y="227875"/>
            <a:ext cx="7460100" cy="725699"/>
          </a:xfrm>
          <a:prstGeom prst="rect">
            <a:avLst/>
          </a:prstGeom>
          <a:noFill/>
          <a:ln>
            <a:noFill/>
          </a:ln>
        </p:spPr>
        <p:txBody>
          <a:bodyPr lIns="91425" tIns="91425" rIns="91425" bIns="91425" anchor="t" anchorCtr="0">
            <a:noAutofit/>
          </a:bodyPr>
          <a:lstStyle/>
          <a:p>
            <a:pPr>
              <a:spcBef>
                <a:spcPts val="0"/>
              </a:spcBef>
              <a:buNone/>
            </a:pPr>
            <a:r>
              <a:rPr lang="en" sz="3500" b="1"/>
              <a:t>Residential and SME Timeline</a:t>
            </a: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sz="3500">
                <a:latin typeface="Calibri"/>
                <a:ea typeface="Calibri"/>
                <a:cs typeface="Calibri"/>
                <a:sym typeface="Calibri"/>
              </a:rPr>
              <a:t>Pilot Design (Residential)</a:t>
            </a:r>
          </a:p>
        </p:txBody>
      </p:sp>
      <p:sp>
        <p:nvSpPr>
          <p:cNvPr id="49" name="Shape 49"/>
          <p:cNvSpPr txBox="1">
            <a:spLocks noGrp="1"/>
          </p:cNvSpPr>
          <p:nvPr>
            <p:ph type="body" idx="1"/>
          </p:nvPr>
        </p:nvSpPr>
        <p:spPr>
          <a:xfrm>
            <a:off x="457200" y="1007750"/>
            <a:ext cx="8229600" cy="3917999"/>
          </a:xfrm>
          <a:prstGeom prst="rect">
            <a:avLst/>
          </a:prstGeom>
        </p:spPr>
        <p:txBody>
          <a:bodyPr lIns="91425" tIns="91425" rIns="91425" bIns="91425" anchor="t" anchorCtr="0">
            <a:noAutofit/>
          </a:bodyPr>
          <a:lstStyle/>
          <a:p>
            <a:pPr marL="457200" lvl="0" indent="-349250" rtl="0">
              <a:spcBef>
                <a:spcPts val="0"/>
              </a:spcBef>
              <a:buClr>
                <a:schemeClr val="dk1"/>
              </a:buClr>
              <a:buSzPct val="100000"/>
              <a:buFont typeface="Arial"/>
              <a:buChar char="●"/>
            </a:pPr>
            <a:r>
              <a:rPr lang="en" sz="1900"/>
              <a:t>Randomly assigned to control or treatment group</a:t>
            </a:r>
          </a:p>
          <a:p>
            <a:pPr marL="457200" lvl="0" indent="-349250" rtl="0">
              <a:spcBef>
                <a:spcPts val="0"/>
              </a:spcBef>
              <a:buClr>
                <a:schemeClr val="dk1"/>
              </a:buClr>
              <a:buSzPct val="100000"/>
              <a:buFont typeface="Arial"/>
              <a:buChar char="●"/>
            </a:pPr>
            <a:r>
              <a:rPr lang="en" sz="1900"/>
              <a:t>Treatment groups were assigned </a:t>
            </a:r>
            <a:r>
              <a:rPr lang="en" sz="1900" u="sng"/>
              <a:t>one of four TOU rates (Tariff A-D)</a:t>
            </a:r>
            <a:r>
              <a:rPr lang="en" sz="1900"/>
              <a:t> and </a:t>
            </a:r>
            <a:r>
              <a:rPr lang="en" sz="1900" u="sng"/>
              <a:t>one of four combinations of information interventions</a:t>
            </a:r>
          </a:p>
          <a:p>
            <a:pPr marL="457200" lvl="0" indent="-349250" rtl="0">
              <a:spcBef>
                <a:spcPts val="0"/>
              </a:spcBef>
              <a:buClr>
                <a:schemeClr val="dk1"/>
              </a:buClr>
              <a:buSzPct val="100000"/>
              <a:buFont typeface="Arial"/>
              <a:buChar char="●"/>
            </a:pPr>
            <a:r>
              <a:rPr lang="en" sz="1900"/>
              <a:t>Weekend tariff </a:t>
            </a:r>
          </a:p>
          <a:p>
            <a:pPr marL="457200" lvl="0" indent="-349250" rtl="0">
              <a:spcBef>
                <a:spcPts val="0"/>
              </a:spcBef>
              <a:buClr>
                <a:schemeClr val="dk1"/>
              </a:buClr>
              <a:buSzPct val="100000"/>
              <a:buFont typeface="Arial"/>
              <a:buChar char="●"/>
            </a:pPr>
            <a:r>
              <a:rPr lang="en" sz="1900"/>
              <a:t>Cost neutral to participants</a:t>
            </a:r>
          </a:p>
          <a:p>
            <a:pPr marL="457200" lvl="0" indent="-349250" rtl="0">
              <a:spcBef>
                <a:spcPts val="0"/>
              </a:spcBef>
              <a:buClr>
                <a:schemeClr val="dk1"/>
              </a:buClr>
              <a:buSzPct val="100000"/>
              <a:buFont typeface="Arial"/>
              <a:buChar char="●"/>
            </a:pPr>
            <a:r>
              <a:rPr lang="en" sz="1900"/>
              <a:t>Fridge magnet and sticker informed different timebands and cost per band</a:t>
            </a:r>
          </a:p>
          <a:p>
            <a:pPr marL="457200" lvl="0" indent="-349250" rtl="0">
              <a:spcBef>
                <a:spcPts val="0"/>
              </a:spcBef>
              <a:buClr>
                <a:schemeClr val="dk1"/>
              </a:buClr>
              <a:buSzPct val="100000"/>
              <a:buFont typeface="Arial"/>
              <a:buChar char="●"/>
            </a:pPr>
            <a:r>
              <a:rPr lang="en" sz="1900"/>
              <a:t>In-Home Display (IHD) showed usage and cost; included a budget function</a:t>
            </a:r>
          </a:p>
          <a:p>
            <a:pPr marL="457200" lvl="0" indent="-349250" rtl="0">
              <a:spcBef>
                <a:spcPts val="0"/>
              </a:spcBef>
              <a:buClr>
                <a:schemeClr val="dk1"/>
              </a:buClr>
              <a:buSzPct val="100000"/>
              <a:buFont typeface="Arial"/>
              <a:buChar char="●"/>
            </a:pPr>
            <a:r>
              <a:rPr lang="en" sz="1900"/>
              <a:t>Customer focus groups provided insight and feedback on the draft tariffs and layout of energy statement and electricity monitor</a:t>
            </a:r>
          </a:p>
          <a:p>
            <a:pPr marL="457200" lvl="0" indent="-349250" rtl="0">
              <a:spcBef>
                <a:spcPts val="0"/>
              </a:spcBef>
              <a:buClr>
                <a:schemeClr val="dk1"/>
              </a:buClr>
              <a:buSzPct val="100000"/>
              <a:buFont typeface="Arial"/>
              <a:buChar char="●"/>
            </a:pPr>
            <a:r>
              <a:rPr lang="en" sz="1900"/>
              <a:t>Calendarization of bills; changes to billing cycle to some customers</a:t>
            </a:r>
          </a:p>
          <a:p>
            <a:pPr>
              <a:spcBef>
                <a:spcPts val="0"/>
              </a:spcBef>
              <a:buNone/>
            </a:pPr>
            <a:endParaRPr sz="1800"/>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endParaRPr/>
          </a:p>
        </p:txBody>
      </p:sp>
      <p:pic>
        <p:nvPicPr>
          <p:cNvPr id="55" name="Shape 55"/>
          <p:cNvPicPr preferRelativeResize="0"/>
          <p:nvPr/>
        </p:nvPicPr>
        <p:blipFill>
          <a:blip r:embed="rId3">
            <a:alphaModFix/>
          </a:blip>
          <a:stretch>
            <a:fillRect/>
          </a:stretch>
        </p:blipFill>
        <p:spPr>
          <a:xfrm>
            <a:off x="0" y="69375"/>
            <a:ext cx="4981575" cy="704850"/>
          </a:xfrm>
          <a:prstGeom prst="rect">
            <a:avLst/>
          </a:prstGeom>
          <a:noFill/>
          <a:ln>
            <a:noFill/>
          </a:ln>
        </p:spPr>
      </p:pic>
      <p:pic>
        <p:nvPicPr>
          <p:cNvPr id="56" name="Shape 56"/>
          <p:cNvPicPr preferRelativeResize="0"/>
          <p:nvPr/>
        </p:nvPicPr>
        <p:blipFill>
          <a:blip r:embed="rId4">
            <a:alphaModFix/>
          </a:blip>
          <a:stretch>
            <a:fillRect/>
          </a:stretch>
        </p:blipFill>
        <p:spPr>
          <a:xfrm>
            <a:off x="0" y="3311000"/>
            <a:ext cx="4228849" cy="1832499"/>
          </a:xfrm>
          <a:prstGeom prst="rect">
            <a:avLst/>
          </a:prstGeom>
          <a:noFill/>
          <a:ln>
            <a:noFill/>
          </a:ln>
        </p:spPr>
      </p:pic>
      <p:pic>
        <p:nvPicPr>
          <p:cNvPr id="57" name="Shape 57"/>
          <p:cNvPicPr preferRelativeResize="0"/>
          <p:nvPr/>
        </p:nvPicPr>
        <p:blipFill>
          <a:blip r:embed="rId5">
            <a:alphaModFix/>
          </a:blip>
          <a:stretch>
            <a:fillRect/>
          </a:stretch>
        </p:blipFill>
        <p:spPr>
          <a:xfrm>
            <a:off x="4384586" y="774212"/>
            <a:ext cx="4759413" cy="2634662"/>
          </a:xfrm>
          <a:prstGeom prst="rect">
            <a:avLst/>
          </a:prstGeom>
          <a:noFill/>
          <a:ln>
            <a:noFill/>
          </a:ln>
        </p:spPr>
      </p:pic>
      <p:pic>
        <p:nvPicPr>
          <p:cNvPr id="58" name="Shape 58"/>
          <p:cNvPicPr preferRelativeResize="0"/>
          <p:nvPr/>
        </p:nvPicPr>
        <p:blipFill>
          <a:blip r:embed="rId6">
            <a:alphaModFix/>
          </a:blip>
          <a:stretch>
            <a:fillRect/>
          </a:stretch>
        </p:blipFill>
        <p:spPr>
          <a:xfrm>
            <a:off x="4282675" y="3547725"/>
            <a:ext cx="4798700" cy="1359049"/>
          </a:xfrm>
          <a:prstGeom prst="rect">
            <a:avLst/>
          </a:prstGeom>
          <a:noFill/>
          <a:ln>
            <a:noFill/>
          </a:ln>
        </p:spPr>
      </p:pic>
      <p:pic>
        <p:nvPicPr>
          <p:cNvPr id="59" name="Shape 59"/>
          <p:cNvPicPr preferRelativeResize="0"/>
          <p:nvPr/>
        </p:nvPicPr>
        <p:blipFill>
          <a:blip r:embed="rId7">
            <a:alphaModFix/>
          </a:blip>
          <a:stretch>
            <a:fillRect/>
          </a:stretch>
        </p:blipFill>
        <p:spPr>
          <a:xfrm>
            <a:off x="252287" y="1010462"/>
            <a:ext cx="3724275" cy="2162175"/>
          </a:xfrm>
          <a:prstGeom prst="rect">
            <a:avLst/>
          </a:prstGeom>
          <a:noFill/>
          <a:ln>
            <a:noFill/>
          </a:ln>
        </p:spPr>
      </p:pic>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Pilot Design (SME)</a:t>
            </a:r>
          </a:p>
        </p:txBody>
      </p:sp>
      <p:sp>
        <p:nvSpPr>
          <p:cNvPr id="65" name="Shape 6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9250" rtl="0">
              <a:spcBef>
                <a:spcPts val="0"/>
              </a:spcBef>
              <a:buClr>
                <a:schemeClr val="dk1"/>
              </a:buClr>
              <a:buSzPct val="100000"/>
              <a:buFont typeface="Arial"/>
              <a:buChar char="●"/>
            </a:pPr>
            <a:r>
              <a:rPr lang="en" sz="1900"/>
              <a:t>SME CBT trial had a similar program design. Treatment groups were assigned </a:t>
            </a:r>
            <a:r>
              <a:rPr lang="en" sz="1900" u="sng"/>
              <a:t>one of two TOU rates</a:t>
            </a:r>
            <a:r>
              <a:rPr lang="en" sz="1900"/>
              <a:t> and </a:t>
            </a:r>
            <a:r>
              <a:rPr lang="en" sz="1900" u="sng"/>
              <a:t>one of four combinations of information interventions</a:t>
            </a:r>
            <a:r>
              <a:rPr lang="en" sz="1900"/>
              <a:t>.</a:t>
            </a:r>
          </a:p>
          <a:p>
            <a:pPr marL="457200" lvl="0" indent="-349250" rtl="0">
              <a:spcBef>
                <a:spcPts val="0"/>
              </a:spcBef>
              <a:buClr>
                <a:schemeClr val="dk1"/>
              </a:buClr>
              <a:buSzPct val="100000"/>
              <a:buFont typeface="Arial"/>
              <a:buChar char="●"/>
            </a:pPr>
            <a:r>
              <a:rPr lang="en" sz="1900"/>
              <a:t>Cost neutral to participants</a:t>
            </a:r>
          </a:p>
          <a:p>
            <a:pPr marL="457200" lvl="0" indent="-349250" rtl="0">
              <a:spcBef>
                <a:spcPts val="0"/>
              </a:spcBef>
              <a:buClr>
                <a:schemeClr val="dk1"/>
              </a:buClr>
              <a:buSzPct val="100000"/>
              <a:buFont typeface="Arial"/>
              <a:buChar char="●"/>
            </a:pPr>
            <a:r>
              <a:rPr lang="en" sz="1900"/>
              <a:t>Customer focus groups provided insight and feedback on the draft tariffs and layout of energy statement and electricity monitor</a:t>
            </a:r>
          </a:p>
          <a:p>
            <a:pPr marL="457200" lvl="0" indent="-349250" rtl="0">
              <a:spcBef>
                <a:spcPts val="0"/>
              </a:spcBef>
              <a:buClr>
                <a:schemeClr val="dk1"/>
              </a:buClr>
              <a:buSzPct val="100000"/>
              <a:buFont typeface="Arial"/>
              <a:buChar char="●"/>
            </a:pPr>
            <a:r>
              <a:rPr lang="en" sz="1900"/>
              <a:t>In-Home Display (IHD) showed usage and cost; included a budget function</a:t>
            </a:r>
          </a:p>
          <a:p>
            <a:pPr marL="457200" lvl="0" indent="-349250" rtl="0">
              <a:spcBef>
                <a:spcPts val="0"/>
              </a:spcBef>
              <a:buClr>
                <a:schemeClr val="dk1"/>
              </a:buClr>
              <a:buSzPct val="100000"/>
              <a:buFont typeface="Arial"/>
              <a:buChar char="●"/>
            </a:pPr>
            <a:r>
              <a:rPr lang="en" sz="1900"/>
              <a:t>Calendarization of bills; changes to billing cycle to some customers</a:t>
            </a:r>
          </a:p>
          <a:p>
            <a:pPr lvl="0">
              <a:spcBef>
                <a:spcPts val="0"/>
              </a:spcBef>
              <a:buNone/>
            </a:pPr>
            <a:endParaRPr sz="1900"/>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Shape 70"/>
          <p:cNvPicPr preferRelativeResize="0"/>
          <p:nvPr/>
        </p:nvPicPr>
        <p:blipFill>
          <a:blip r:embed="rId3">
            <a:alphaModFix/>
          </a:blip>
          <a:stretch>
            <a:fillRect/>
          </a:stretch>
        </p:blipFill>
        <p:spPr>
          <a:xfrm>
            <a:off x="86075" y="84928"/>
            <a:ext cx="3817124" cy="1431421"/>
          </a:xfrm>
          <a:prstGeom prst="rect">
            <a:avLst/>
          </a:prstGeom>
          <a:noFill/>
          <a:ln>
            <a:noFill/>
          </a:ln>
        </p:spPr>
      </p:pic>
      <p:pic>
        <p:nvPicPr>
          <p:cNvPr id="71" name="Shape 71"/>
          <p:cNvPicPr preferRelativeResize="0"/>
          <p:nvPr/>
        </p:nvPicPr>
        <p:blipFill>
          <a:blip r:embed="rId4">
            <a:alphaModFix/>
          </a:blip>
          <a:stretch>
            <a:fillRect/>
          </a:stretch>
        </p:blipFill>
        <p:spPr>
          <a:xfrm>
            <a:off x="3969525" y="26237"/>
            <a:ext cx="5174475" cy="5091024"/>
          </a:xfrm>
          <a:prstGeom prst="rect">
            <a:avLst/>
          </a:prstGeom>
          <a:noFill/>
          <a:ln>
            <a:noFill/>
          </a:ln>
        </p:spPr>
      </p:pic>
      <p:pic>
        <p:nvPicPr>
          <p:cNvPr id="72" name="Shape 72"/>
          <p:cNvPicPr preferRelativeResize="0"/>
          <p:nvPr/>
        </p:nvPicPr>
        <p:blipFill>
          <a:blip r:embed="rId5">
            <a:alphaModFix/>
          </a:blip>
          <a:stretch>
            <a:fillRect/>
          </a:stretch>
        </p:blipFill>
        <p:spPr>
          <a:xfrm>
            <a:off x="9875" y="1740571"/>
            <a:ext cx="3969525" cy="561653"/>
          </a:xfrm>
          <a:prstGeom prst="rect">
            <a:avLst/>
          </a:prstGeom>
          <a:noFill/>
          <a:ln>
            <a:noFill/>
          </a:ln>
        </p:spPr>
      </p:pic>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5525" y="113900"/>
            <a:ext cx="8424299" cy="915600"/>
          </a:xfrm>
          <a:prstGeom prst="rect">
            <a:avLst/>
          </a:prstGeom>
        </p:spPr>
        <p:txBody>
          <a:bodyPr lIns="91425" tIns="91425" rIns="91425" bIns="91425" anchor="b" anchorCtr="0">
            <a:noAutofit/>
          </a:bodyPr>
          <a:lstStyle/>
          <a:p>
            <a:pPr>
              <a:spcBef>
                <a:spcPts val="0"/>
              </a:spcBef>
              <a:buNone/>
            </a:pPr>
            <a:r>
              <a:rPr lang="en" sz="3000">
                <a:latin typeface="Calibri"/>
                <a:ea typeface="Calibri"/>
                <a:cs typeface="Calibri"/>
                <a:sym typeface="Calibri"/>
              </a:rPr>
              <a:t>Residential Recruitment and Sample Construction</a:t>
            </a:r>
          </a:p>
        </p:txBody>
      </p:sp>
      <p:sp>
        <p:nvSpPr>
          <p:cNvPr id="78" name="Shape 78"/>
          <p:cNvSpPr txBox="1"/>
          <p:nvPr/>
        </p:nvSpPr>
        <p:spPr>
          <a:xfrm>
            <a:off x="455525" y="1029500"/>
            <a:ext cx="7876800" cy="3866099"/>
          </a:xfrm>
          <a:prstGeom prst="rect">
            <a:avLst/>
          </a:prstGeom>
          <a:noFill/>
          <a:ln>
            <a:noFill/>
          </a:ln>
        </p:spPr>
        <p:txBody>
          <a:bodyPr lIns="91425" tIns="91425" rIns="91425" bIns="91425" anchor="t" anchorCtr="0">
            <a:noAutofit/>
          </a:bodyPr>
          <a:lstStyle/>
          <a:p>
            <a:pPr marL="457200" lvl="0" indent="-349250" rtl="0">
              <a:spcBef>
                <a:spcPts val="0"/>
              </a:spcBef>
              <a:buClr>
                <a:srgbClr val="000000"/>
              </a:buClr>
              <a:buSzPct val="100000"/>
              <a:buFont typeface="Arial"/>
              <a:buChar char="●"/>
            </a:pPr>
            <a:r>
              <a:rPr lang="en" sz="1900"/>
              <a:t>Voluntary participation, with small financial incentive of 50 euros paid in two installments</a:t>
            </a:r>
          </a:p>
          <a:p>
            <a:pPr marL="457200" lvl="0" indent="-349250" rtl="0">
              <a:spcBef>
                <a:spcPts val="0"/>
              </a:spcBef>
              <a:buClr>
                <a:srgbClr val="000000"/>
              </a:buClr>
              <a:buSzPct val="100000"/>
              <a:buFont typeface="Arial"/>
              <a:buChar char="●"/>
            </a:pPr>
            <a:r>
              <a:rPr lang="en" sz="1900"/>
              <a:t>Five “waves” of invitations dispatched, with adjustments to ensure participants were representative of national demographics and usage rates</a:t>
            </a:r>
          </a:p>
          <a:p>
            <a:pPr marL="457200" lvl="0" indent="-349250" rtl="0">
              <a:spcBef>
                <a:spcPts val="0"/>
              </a:spcBef>
              <a:buClr>
                <a:srgbClr val="000000"/>
              </a:buClr>
              <a:buSzPct val="100000"/>
              <a:buFont typeface="Arial"/>
              <a:buChar char="●"/>
            </a:pPr>
            <a:r>
              <a:rPr lang="en" sz="1900"/>
              <a:t>Pre-trial telephone-based survey and focus groups conducted to compare non-respondents and trial participants</a:t>
            </a:r>
          </a:p>
          <a:p>
            <a:pPr marL="457200" lvl="0" indent="-349250" rtl="0">
              <a:spcBef>
                <a:spcPts val="0"/>
              </a:spcBef>
              <a:buClr>
                <a:srgbClr val="000000"/>
              </a:buClr>
              <a:buSzPct val="100000"/>
              <a:buFont typeface="Arial"/>
              <a:buChar char="●"/>
            </a:pPr>
            <a:r>
              <a:rPr lang="en" sz="1900"/>
              <a:t>Post-trial survey used to compare participant outcomes </a:t>
            </a:r>
          </a:p>
          <a:p>
            <a:pPr marL="457200" lvl="0" indent="-349250" rtl="0">
              <a:spcBef>
                <a:spcPts val="600"/>
              </a:spcBef>
              <a:buClr>
                <a:srgbClr val="000000"/>
              </a:buClr>
              <a:buSzPct val="100000"/>
              <a:buFont typeface="Arial"/>
              <a:buChar char="●"/>
            </a:pPr>
            <a:r>
              <a:rPr lang="en" sz="1900"/>
              <a:t>Surveys inquired about “household </a:t>
            </a:r>
            <a:r>
              <a:rPr lang="en" sz="1900">
                <a:solidFill>
                  <a:schemeClr val="dk1"/>
                </a:solidFill>
              </a:rPr>
              <a:t>demographics, socio-economic indicators, presence and use of different electrical appliances, investment in energy efficiency enhancement, attitudinal information, as well as expectation of the impact and outcomes from the CBT itself.”</a:t>
            </a: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sz="3000"/>
              <a:t>SME Recruitment and Sample Construction</a:t>
            </a:r>
          </a:p>
        </p:txBody>
      </p:sp>
      <p:sp>
        <p:nvSpPr>
          <p:cNvPr id="84" name="Shape 84"/>
          <p:cNvSpPr txBox="1">
            <a:spLocks noGrp="1"/>
          </p:cNvSpPr>
          <p:nvPr>
            <p:ph type="body" idx="1"/>
          </p:nvPr>
        </p:nvSpPr>
        <p:spPr>
          <a:xfrm>
            <a:off x="457200" y="967750"/>
            <a:ext cx="8229600" cy="3725699"/>
          </a:xfrm>
          <a:prstGeom prst="rect">
            <a:avLst/>
          </a:prstGeom>
        </p:spPr>
        <p:txBody>
          <a:bodyPr lIns="91425" tIns="91425" rIns="91425" bIns="91425" anchor="t" anchorCtr="0">
            <a:noAutofit/>
          </a:bodyPr>
          <a:lstStyle/>
          <a:p>
            <a:pPr marL="457200" lvl="0" indent="-387350" rtl="0">
              <a:spcBef>
                <a:spcPts val="0"/>
              </a:spcBef>
              <a:buClr>
                <a:schemeClr val="dk1"/>
              </a:buClr>
              <a:buSzPct val="100000"/>
              <a:buFont typeface="Arial"/>
              <a:buChar char="●"/>
            </a:pPr>
            <a:r>
              <a:rPr lang="en" sz="2500"/>
              <a:t>Voluntary “opt-in” approach</a:t>
            </a:r>
          </a:p>
          <a:p>
            <a:pPr marL="457200" lvl="0" indent="-387350" rtl="0">
              <a:spcBef>
                <a:spcPts val="0"/>
              </a:spcBef>
              <a:buClr>
                <a:schemeClr val="dk1"/>
              </a:buClr>
              <a:buSzPct val="100000"/>
              <a:buFont typeface="Arial"/>
              <a:buChar char="●"/>
            </a:pPr>
            <a:r>
              <a:rPr lang="en" sz="2500"/>
              <a:t>Selected SMEs with a single site and “reasonable payment history” over previous year</a:t>
            </a:r>
          </a:p>
          <a:p>
            <a:pPr marL="457200" lvl="0" indent="-387350" rtl="0">
              <a:spcBef>
                <a:spcPts val="0"/>
              </a:spcBef>
              <a:buClr>
                <a:schemeClr val="dk1"/>
              </a:buClr>
              <a:buSzPct val="100000"/>
              <a:buFont typeface="Arial"/>
              <a:buChar char="●"/>
            </a:pPr>
            <a:r>
              <a:rPr lang="en" sz="2500"/>
              <a:t>Combination of letter invitation and phone call</a:t>
            </a:r>
          </a:p>
          <a:p>
            <a:pPr marL="457200" lvl="0" indent="-387350" rtl="0">
              <a:spcBef>
                <a:spcPts val="0"/>
              </a:spcBef>
              <a:buClr>
                <a:schemeClr val="dk1"/>
              </a:buClr>
              <a:buSzPct val="100000"/>
              <a:buFont typeface="Arial"/>
              <a:buChar char="●"/>
            </a:pPr>
            <a:r>
              <a:rPr lang="en" sz="2500"/>
              <a:t>Used consumer base information from two participating electricity suppliers to determine if sample was representative relative to other SME customers in four sectors: entertainment, manufacturing, offices and services, and retail</a:t>
            </a:r>
          </a:p>
          <a:p>
            <a:pPr lvl="0" rtl="0">
              <a:spcBef>
                <a:spcPts val="0"/>
              </a:spcBef>
              <a:buNone/>
            </a:pPr>
            <a:endParaRPr sz="2500"/>
          </a:p>
          <a:p>
            <a:pPr lvl="0">
              <a:spcBef>
                <a:spcPts val="0"/>
              </a:spcBef>
              <a:buNone/>
            </a:pPr>
            <a:r>
              <a:rPr lang="en" sz="2500"/>
              <a:t>.</a:t>
            </a: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1713</Words>
  <Application>Microsoft Macintosh PowerPoint</Application>
  <PresentationFormat>On-screen Show (16:9)</PresentationFormat>
  <Paragraphs>136</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simple-light</vt:lpstr>
      <vt:lpstr>PowerPoint Presentation</vt:lpstr>
      <vt:lpstr>CER Smart Metering Project Electricity Consumption Behavior Trial: Overview and Pilot Purpose</vt:lpstr>
      <vt:lpstr>PowerPoint Presentation</vt:lpstr>
      <vt:lpstr>Pilot Design (Residential)</vt:lpstr>
      <vt:lpstr>PowerPoint Presentation</vt:lpstr>
      <vt:lpstr>Pilot Design (SME)</vt:lpstr>
      <vt:lpstr>PowerPoint Presentation</vt:lpstr>
      <vt:lpstr>Residential Recruitment and Sample Construction</vt:lpstr>
      <vt:lpstr>SME Recruitment and Sample Construction</vt:lpstr>
      <vt:lpstr>PowerPoint Presentation</vt:lpstr>
      <vt:lpstr>SME Recruitment and Sample Construction, cont.</vt:lpstr>
      <vt:lpstr>Implementation and Analysis Challenges</vt:lpstr>
      <vt:lpstr>Implementation and Analysis Challenges</vt:lpstr>
      <vt:lpstr>Additional 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Peizhi Yang</cp:lastModifiedBy>
  <cp:revision>1</cp:revision>
  <dcterms:modified xsi:type="dcterms:W3CDTF">2015-01-21T20:07:19Z</dcterms:modified>
</cp:coreProperties>
</file>