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2" r:id="rId6"/>
    <p:sldId id="260" r:id="rId7"/>
    <p:sldId id="264"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p:restoredTop sz="81106"/>
  </p:normalViewPr>
  <p:slideViewPr>
    <p:cSldViewPr snapToGrid="0" snapToObjects="1">
      <p:cViewPr varScale="1">
        <p:scale>
          <a:sx n="90" d="100"/>
          <a:sy n="90" d="100"/>
        </p:scale>
        <p:origin x="10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2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0BB20-D8F8-5342-8037-F3E8277C2B01}" type="datetimeFigureOut">
              <a:rPr lang="en-US" smtClean="0"/>
              <a:t>6/4/21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507DC-5BE0-6C41-A383-B9B2B320E4CF}" type="slidenum">
              <a:rPr lang="en-US" smtClean="0"/>
              <a:t>‹#›</a:t>
            </a:fld>
            <a:endParaRPr lang="en-US"/>
          </a:p>
        </p:txBody>
      </p:sp>
    </p:spTree>
    <p:extLst>
      <p:ext uri="{BB962C8B-B14F-4D97-AF65-F5344CB8AC3E}">
        <p14:creationId xmlns:p14="http://schemas.microsoft.com/office/powerpoint/2010/main" val="240749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Introduction where you discuss the business problem and who would be interested in this project.</a:t>
            </a:r>
          </a:p>
        </p:txBody>
      </p:sp>
      <p:sp>
        <p:nvSpPr>
          <p:cNvPr id="4" name="Slide Number Placeholder 3"/>
          <p:cNvSpPr>
            <a:spLocks noGrp="1"/>
          </p:cNvSpPr>
          <p:nvPr>
            <p:ph type="sldNum" sz="quarter" idx="5"/>
          </p:nvPr>
        </p:nvSpPr>
        <p:spPr/>
        <p:txBody>
          <a:bodyPr/>
          <a:lstStyle/>
          <a:p>
            <a:fld id="{D38507DC-5BE0-6C41-A383-B9B2B320E4CF}" type="slidenum">
              <a:rPr lang="en-US" smtClean="0"/>
              <a:t>2</a:t>
            </a:fld>
            <a:endParaRPr lang="en-US"/>
          </a:p>
        </p:txBody>
      </p:sp>
    </p:spTree>
    <p:extLst>
      <p:ext uri="{BB962C8B-B14F-4D97-AF65-F5344CB8AC3E}">
        <p14:creationId xmlns:p14="http://schemas.microsoft.com/office/powerpoint/2010/main" val="50709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where you describe the data that will be used to solve the problem and the source of the data.</a:t>
            </a:r>
          </a:p>
        </p:txBody>
      </p:sp>
      <p:sp>
        <p:nvSpPr>
          <p:cNvPr id="4" name="Slide Number Placeholder 3"/>
          <p:cNvSpPr>
            <a:spLocks noGrp="1"/>
          </p:cNvSpPr>
          <p:nvPr>
            <p:ph type="sldNum" sz="quarter" idx="5"/>
          </p:nvPr>
        </p:nvSpPr>
        <p:spPr/>
        <p:txBody>
          <a:bodyPr/>
          <a:lstStyle/>
          <a:p>
            <a:fld id="{D38507DC-5BE0-6C41-A383-B9B2B320E4CF}" type="slidenum">
              <a:rPr lang="en-US" smtClean="0"/>
              <a:t>3</a:t>
            </a:fld>
            <a:endParaRPr lang="en-US"/>
          </a:p>
        </p:txBody>
      </p:sp>
    </p:spTree>
    <p:extLst>
      <p:ext uri="{BB962C8B-B14F-4D97-AF65-F5344CB8AC3E}">
        <p14:creationId xmlns:p14="http://schemas.microsoft.com/office/powerpoint/2010/main" val="121571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Methodology section which represents the main component of the report where you discuss and describe any exploratory data analysis that you did, any inferential statistical testing that you performed, if any, and what machine learnings were used and why.</a:t>
            </a:r>
          </a:p>
        </p:txBody>
      </p:sp>
      <p:sp>
        <p:nvSpPr>
          <p:cNvPr id="4" name="Slide Number Placeholder 3"/>
          <p:cNvSpPr>
            <a:spLocks noGrp="1"/>
          </p:cNvSpPr>
          <p:nvPr>
            <p:ph type="sldNum" sz="quarter" idx="5"/>
          </p:nvPr>
        </p:nvSpPr>
        <p:spPr/>
        <p:txBody>
          <a:bodyPr/>
          <a:lstStyle/>
          <a:p>
            <a:fld id="{D38507DC-5BE0-6C41-A383-B9B2B320E4CF}" type="slidenum">
              <a:rPr lang="en-US" smtClean="0"/>
              <a:t>4</a:t>
            </a:fld>
            <a:endParaRPr lang="en-US"/>
          </a:p>
        </p:txBody>
      </p:sp>
    </p:spTree>
    <p:extLst>
      <p:ext uri="{BB962C8B-B14F-4D97-AF65-F5344CB8AC3E}">
        <p14:creationId xmlns:p14="http://schemas.microsoft.com/office/powerpoint/2010/main" val="390089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section where you discuss the results.</a:t>
            </a:r>
          </a:p>
        </p:txBody>
      </p:sp>
      <p:sp>
        <p:nvSpPr>
          <p:cNvPr id="4" name="Slide Number Placeholder 3"/>
          <p:cNvSpPr>
            <a:spLocks noGrp="1"/>
          </p:cNvSpPr>
          <p:nvPr>
            <p:ph type="sldNum" sz="quarter" idx="5"/>
          </p:nvPr>
        </p:nvSpPr>
        <p:spPr/>
        <p:txBody>
          <a:bodyPr/>
          <a:lstStyle/>
          <a:p>
            <a:fld id="{D38507DC-5BE0-6C41-A383-B9B2B320E4CF}" type="slidenum">
              <a:rPr lang="en-US" smtClean="0"/>
              <a:t>6</a:t>
            </a:fld>
            <a:endParaRPr lang="en-US"/>
          </a:p>
        </p:txBody>
      </p:sp>
    </p:spTree>
    <p:extLst>
      <p:ext uri="{BB962C8B-B14F-4D97-AF65-F5344CB8AC3E}">
        <p14:creationId xmlns:p14="http://schemas.microsoft.com/office/powerpoint/2010/main" val="1663987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8507DC-5BE0-6C41-A383-B9B2B320E4CF}" type="slidenum">
              <a:rPr lang="en-US" smtClean="0"/>
              <a:t>9</a:t>
            </a:fld>
            <a:endParaRPr lang="en-US"/>
          </a:p>
        </p:txBody>
      </p:sp>
    </p:spTree>
    <p:extLst>
      <p:ext uri="{BB962C8B-B14F-4D97-AF65-F5344CB8AC3E}">
        <p14:creationId xmlns:p14="http://schemas.microsoft.com/office/powerpoint/2010/main" val="3168934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6/4/21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B5BF-F215-3746-A42B-80BEFF74DE7D}"/>
              </a:ext>
            </a:extLst>
          </p:cNvPr>
          <p:cNvSpPr>
            <a:spLocks noGrp="1"/>
          </p:cNvSpPr>
          <p:nvPr>
            <p:ph type="ctrTitle"/>
          </p:nvPr>
        </p:nvSpPr>
        <p:spPr>
          <a:xfrm>
            <a:off x="3962398" y="1198485"/>
            <a:ext cx="7338875" cy="3187246"/>
          </a:xfrm>
        </p:spPr>
        <p:txBody>
          <a:bodyPr>
            <a:normAutofit fontScale="90000"/>
          </a:bodyPr>
          <a:lstStyle/>
          <a:p>
            <a:pPr algn="ctr"/>
            <a:r>
              <a:rPr lang="en-US" b="1" dirty="0"/>
              <a:t>San Francisco House Price </a:t>
            </a:r>
            <a:br>
              <a:rPr lang="en-US" b="1" dirty="0"/>
            </a:br>
            <a:r>
              <a:rPr lang="en-US" b="1" dirty="0"/>
              <a:t>vs </a:t>
            </a:r>
            <a:br>
              <a:rPr lang="en-US" b="1" dirty="0"/>
            </a:br>
            <a:r>
              <a:rPr lang="en-US" b="1" dirty="0"/>
              <a:t>Venues near by</a:t>
            </a:r>
            <a:br>
              <a:rPr lang="en-US" b="1" dirty="0"/>
            </a:br>
            <a:endParaRPr lang="en-US" dirty="0"/>
          </a:p>
        </p:txBody>
      </p:sp>
      <p:sp>
        <p:nvSpPr>
          <p:cNvPr id="3" name="Subtitle 2">
            <a:extLst>
              <a:ext uri="{FF2B5EF4-FFF2-40B4-BE49-F238E27FC236}">
                <a16:creationId xmlns:a16="http://schemas.microsoft.com/office/drawing/2014/main" id="{9872D69A-D99C-964E-9BB7-BF0A12E61C4F}"/>
              </a:ext>
            </a:extLst>
          </p:cNvPr>
          <p:cNvSpPr>
            <a:spLocks noGrp="1"/>
          </p:cNvSpPr>
          <p:nvPr>
            <p:ph type="subTitle" idx="1"/>
          </p:nvPr>
        </p:nvSpPr>
        <p:spPr/>
        <p:txBody>
          <a:bodyPr/>
          <a:lstStyle/>
          <a:p>
            <a:r>
              <a:rPr lang="en-US" dirty="0"/>
              <a:t>IBM Applied Data science capstone final project</a:t>
            </a:r>
          </a:p>
          <a:p>
            <a:r>
              <a:rPr lang="en-US" dirty="0"/>
              <a:t>By Robin Chung </a:t>
            </a:r>
          </a:p>
        </p:txBody>
      </p:sp>
    </p:spTree>
    <p:extLst>
      <p:ext uri="{BB962C8B-B14F-4D97-AF65-F5344CB8AC3E}">
        <p14:creationId xmlns:p14="http://schemas.microsoft.com/office/powerpoint/2010/main" val="30644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5C7-0411-D64A-AD2B-EBB6C2CDD8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A93D89-ED77-6B4A-9888-7D19434A8C17}"/>
              </a:ext>
            </a:extLst>
          </p:cNvPr>
          <p:cNvSpPr>
            <a:spLocks noGrp="1"/>
          </p:cNvSpPr>
          <p:nvPr>
            <p:ph idx="1"/>
          </p:nvPr>
        </p:nvSpPr>
        <p:spPr/>
        <p:txBody>
          <a:bodyPr>
            <a:normAutofit/>
          </a:bodyPr>
          <a:lstStyle/>
          <a:p>
            <a:r>
              <a:rPr lang="en-US" dirty="0"/>
              <a:t>In the past few years, the housing price is booming in many US cities. There are many new potential home buyers are looking for a new home with bargain price in different city or different area within the same city.  The housing price can be checked from many public sources directly, but the reason of housing price is not obvious.    </a:t>
            </a:r>
          </a:p>
          <a:p>
            <a:r>
              <a:rPr lang="en-US" dirty="0"/>
              <a:t>The objective of this study is trying to uncover the hidden reason of the housing price.   Base on the learning of this course and the requirement of this project.    This study is trying to find out the relationship between the housing price and top venues of different area in the same city.    </a:t>
            </a:r>
          </a:p>
          <a:p>
            <a:r>
              <a:rPr lang="en-US" dirty="0"/>
              <a:t>The audience is any potential home buyer and they can use the result of this study as a reference to search for the bargain home price.   </a:t>
            </a:r>
          </a:p>
        </p:txBody>
      </p:sp>
    </p:spTree>
    <p:extLst>
      <p:ext uri="{BB962C8B-B14F-4D97-AF65-F5344CB8AC3E}">
        <p14:creationId xmlns:p14="http://schemas.microsoft.com/office/powerpoint/2010/main" val="22900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8BC0-E7A1-5A4C-8F5C-10C51803FF8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3CD8484-5538-924F-9FC4-754324DAE63D}"/>
              </a:ext>
            </a:extLst>
          </p:cNvPr>
          <p:cNvSpPr>
            <a:spLocks noGrp="1"/>
          </p:cNvSpPr>
          <p:nvPr>
            <p:ph idx="1"/>
          </p:nvPr>
        </p:nvSpPr>
        <p:spPr/>
        <p:txBody>
          <a:bodyPr/>
          <a:lstStyle/>
          <a:p>
            <a:endParaRPr lang="en-US" dirty="0"/>
          </a:p>
          <a:p>
            <a:r>
              <a:rPr lang="en-US" dirty="0"/>
              <a:t>Since this study will compare the housing price of zip codes in San Francisco with top venues per zip code, the following data are required.</a:t>
            </a:r>
          </a:p>
          <a:p>
            <a:pPr lvl="1"/>
            <a:r>
              <a:rPr lang="en-US" dirty="0"/>
              <a:t>San Francisco Zip codes with Neighborhood name from </a:t>
            </a:r>
            <a:r>
              <a:rPr lang="en-US" dirty="0" err="1"/>
              <a:t>healthysf.org</a:t>
            </a:r>
            <a:endParaRPr lang="en-US" dirty="0"/>
          </a:p>
          <a:p>
            <a:pPr lvl="2"/>
            <a:r>
              <a:rPr lang="en-US" dirty="0"/>
              <a:t>http://</a:t>
            </a:r>
            <a:r>
              <a:rPr lang="en-US" dirty="0" err="1"/>
              <a:t>www.healthysf.org</a:t>
            </a:r>
            <a:r>
              <a:rPr lang="en-US" dirty="0"/>
              <a:t>/</a:t>
            </a:r>
            <a:r>
              <a:rPr lang="en-US" dirty="0" err="1"/>
              <a:t>bdi</a:t>
            </a:r>
            <a:r>
              <a:rPr lang="en-US" dirty="0"/>
              <a:t>/outcomes/</a:t>
            </a:r>
            <a:r>
              <a:rPr lang="en-US" dirty="0" err="1"/>
              <a:t>zipmap.htm</a:t>
            </a:r>
            <a:endParaRPr lang="en-US" dirty="0"/>
          </a:p>
          <a:p>
            <a:pPr lvl="1"/>
            <a:r>
              <a:rPr lang="en-US" dirty="0"/>
              <a:t>Venue data per each zip code from </a:t>
            </a:r>
            <a:r>
              <a:rPr lang="en-US" dirty="0" err="1"/>
              <a:t>FourSquare</a:t>
            </a:r>
            <a:r>
              <a:rPr lang="en-US" dirty="0"/>
              <a:t> API</a:t>
            </a:r>
          </a:p>
          <a:p>
            <a:pPr lvl="2"/>
            <a:r>
              <a:rPr lang="en-US" dirty="0"/>
              <a:t>https://</a:t>
            </a:r>
            <a:r>
              <a:rPr lang="en-US" dirty="0" err="1"/>
              <a:t>foursquare.com</a:t>
            </a:r>
            <a:r>
              <a:rPr lang="en-US" dirty="0"/>
              <a:t>/</a:t>
            </a:r>
          </a:p>
          <a:p>
            <a:pPr lvl="1"/>
            <a:r>
              <a:rPr lang="en-US" dirty="0"/>
              <a:t>Housing price per zip code in San Francisco from </a:t>
            </a:r>
            <a:r>
              <a:rPr lang="en-US" dirty="0" err="1"/>
              <a:t>Porperty</a:t>
            </a:r>
            <a:r>
              <a:rPr lang="en-US" dirty="0"/>
              <a:t> Shark</a:t>
            </a:r>
          </a:p>
          <a:p>
            <a:pPr lvl="2"/>
            <a:r>
              <a:rPr lang="en-US" dirty="0"/>
              <a:t>https://</a:t>
            </a:r>
            <a:r>
              <a:rPr lang="en-US" dirty="0" err="1"/>
              <a:t>www.propertyshark.com</a:t>
            </a:r>
            <a:r>
              <a:rPr lang="en-US" dirty="0"/>
              <a:t>/Real-Estate-Reports/2017/09/28/expensive-zip-codes-san-</a:t>
            </a:r>
            <a:r>
              <a:rPr lang="en-US" dirty="0" err="1"/>
              <a:t>francisco</a:t>
            </a:r>
            <a:r>
              <a:rPr lang="en-US" dirty="0"/>
              <a:t>/</a:t>
            </a:r>
          </a:p>
          <a:p>
            <a:endParaRPr lang="en-US" dirty="0"/>
          </a:p>
        </p:txBody>
      </p:sp>
    </p:spTree>
    <p:extLst>
      <p:ext uri="{BB962C8B-B14F-4D97-AF65-F5344CB8AC3E}">
        <p14:creationId xmlns:p14="http://schemas.microsoft.com/office/powerpoint/2010/main" val="283614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4A7A-759F-E544-9AC4-414F300BD05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D638974-EA55-234B-A288-90A4D3A73563}"/>
              </a:ext>
            </a:extLst>
          </p:cNvPr>
          <p:cNvSpPr>
            <a:spLocks noGrp="1"/>
          </p:cNvSpPr>
          <p:nvPr>
            <p:ph idx="1"/>
          </p:nvPr>
        </p:nvSpPr>
        <p:spPr>
          <a:xfrm>
            <a:off x="685801" y="1671145"/>
            <a:ext cx="10131425" cy="4120055"/>
          </a:xfrm>
        </p:spPr>
        <p:txBody>
          <a:bodyPr/>
          <a:lstStyle/>
          <a:p>
            <a:r>
              <a:rPr lang="en-US" dirty="0"/>
              <a:t>In order to retrieve the data and process the data, the followings are the tools and steps.</a:t>
            </a:r>
          </a:p>
          <a:p>
            <a:pPr lvl="1"/>
            <a:r>
              <a:rPr lang="en-US" dirty="0"/>
              <a:t>Use BeautifulSoup to get the zip code and neighborhood name from the web.</a:t>
            </a:r>
          </a:p>
          <a:p>
            <a:pPr lvl="1"/>
            <a:r>
              <a:rPr lang="en-US" dirty="0"/>
              <a:t>Use geolocator.geocode to get latitude and longitude for each zipcode.</a:t>
            </a:r>
          </a:p>
          <a:p>
            <a:pPr lvl="1"/>
            <a:r>
              <a:rPr lang="en-US" dirty="0"/>
              <a:t>Use folium.Map to create a San Francisco map with blue dot for 20 zipcodes.</a:t>
            </a:r>
          </a:p>
          <a:p>
            <a:pPr lvl="1"/>
            <a:r>
              <a:rPr lang="en-US" dirty="0"/>
              <a:t>Use Python and Pandas to process and clean the data </a:t>
            </a:r>
          </a:p>
          <a:p>
            <a:pPr lvl="1"/>
            <a:r>
              <a:rPr lang="en-US" dirty="0"/>
              <a:t>Use Foursquare </a:t>
            </a:r>
            <a:r>
              <a:rPr lang="en-US" dirty="0" err="1"/>
              <a:t>api</a:t>
            </a:r>
            <a:r>
              <a:rPr lang="en-US" dirty="0"/>
              <a:t> to get the top venues from all 20 zipcodes within 500 meters of each zipcode geolocation.</a:t>
            </a:r>
          </a:p>
          <a:p>
            <a:pPr lvl="1"/>
            <a:r>
              <a:rPr lang="en-US" dirty="0"/>
              <a:t>Use </a:t>
            </a:r>
            <a:r>
              <a:rPr lang="en-US" dirty="0" err="1"/>
              <a:t>KMeans</a:t>
            </a:r>
            <a:r>
              <a:rPr lang="en-US" dirty="0"/>
              <a:t> Cluster machine learning from </a:t>
            </a:r>
            <a:r>
              <a:rPr lang="en-US" dirty="0" err="1"/>
              <a:t>sklearn</a:t>
            </a:r>
            <a:r>
              <a:rPr lang="en-US" dirty="0"/>
              <a:t> to categorize the zipcodes with top venues into different cluster.</a:t>
            </a:r>
          </a:p>
          <a:p>
            <a:pPr lvl="1"/>
            <a:r>
              <a:rPr lang="en-US" dirty="0"/>
              <a:t>Use folium.Map to create a San Francisco map and zipcodes with different color for different cluster.  </a:t>
            </a:r>
          </a:p>
          <a:p>
            <a:pPr lvl="1"/>
            <a:endParaRPr lang="en-US" dirty="0"/>
          </a:p>
          <a:p>
            <a:pPr lvl="1"/>
            <a:endParaRPr lang="en-US" dirty="0"/>
          </a:p>
        </p:txBody>
      </p:sp>
    </p:spTree>
    <p:extLst>
      <p:ext uri="{BB962C8B-B14F-4D97-AF65-F5344CB8AC3E}">
        <p14:creationId xmlns:p14="http://schemas.microsoft.com/office/powerpoint/2010/main" val="291535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0A8-3929-ED41-97BA-FBB4F9B87AD2}"/>
              </a:ext>
            </a:extLst>
          </p:cNvPr>
          <p:cNvSpPr>
            <a:spLocks noGrp="1"/>
          </p:cNvSpPr>
          <p:nvPr>
            <p:ph type="title"/>
          </p:nvPr>
        </p:nvSpPr>
        <p:spPr/>
        <p:txBody>
          <a:bodyPr/>
          <a:lstStyle/>
          <a:p>
            <a:r>
              <a:rPr lang="en-US" dirty="0"/>
              <a:t>Result – Table – Compare Housing price ranking and cluster Label grouping</a:t>
            </a:r>
          </a:p>
        </p:txBody>
      </p:sp>
      <p:graphicFrame>
        <p:nvGraphicFramePr>
          <p:cNvPr id="4" name="Content Placeholder 3">
            <a:extLst>
              <a:ext uri="{FF2B5EF4-FFF2-40B4-BE49-F238E27FC236}">
                <a16:creationId xmlns:a16="http://schemas.microsoft.com/office/drawing/2014/main" id="{65DF483B-FB8F-FF4D-87BD-780E35E7C241}"/>
              </a:ext>
            </a:extLst>
          </p:cNvPr>
          <p:cNvGraphicFramePr>
            <a:graphicFrameLocks noGrp="1"/>
          </p:cNvGraphicFramePr>
          <p:nvPr>
            <p:ph idx="1"/>
            <p:extLst>
              <p:ext uri="{D42A27DB-BD31-4B8C-83A1-F6EECF244321}">
                <p14:modId xmlns:p14="http://schemas.microsoft.com/office/powerpoint/2010/main" val="1388522352"/>
              </p:ext>
            </p:extLst>
          </p:nvPr>
        </p:nvGraphicFramePr>
        <p:xfrm>
          <a:off x="6007386" y="2065867"/>
          <a:ext cx="4809840" cy="4407844"/>
        </p:xfrm>
        <a:graphic>
          <a:graphicData uri="http://schemas.openxmlformats.org/drawingml/2006/table">
            <a:tbl>
              <a:tblPr>
                <a:tableStyleId>{5C22544A-7EE6-4342-B048-85BDC9FD1C3A}</a:tableStyleId>
              </a:tblPr>
              <a:tblGrid>
                <a:gridCol w="743261">
                  <a:extLst>
                    <a:ext uri="{9D8B030D-6E8A-4147-A177-3AD203B41FA5}">
                      <a16:colId xmlns:a16="http://schemas.microsoft.com/office/drawing/2014/main" val="1553664068"/>
                    </a:ext>
                  </a:extLst>
                </a:gridCol>
                <a:gridCol w="743261">
                  <a:extLst>
                    <a:ext uri="{9D8B030D-6E8A-4147-A177-3AD203B41FA5}">
                      <a16:colId xmlns:a16="http://schemas.microsoft.com/office/drawing/2014/main" val="3333481267"/>
                    </a:ext>
                  </a:extLst>
                </a:gridCol>
                <a:gridCol w="743261">
                  <a:extLst>
                    <a:ext uri="{9D8B030D-6E8A-4147-A177-3AD203B41FA5}">
                      <a16:colId xmlns:a16="http://schemas.microsoft.com/office/drawing/2014/main" val="1488917546"/>
                    </a:ext>
                  </a:extLst>
                </a:gridCol>
                <a:gridCol w="743261">
                  <a:extLst>
                    <a:ext uri="{9D8B030D-6E8A-4147-A177-3AD203B41FA5}">
                      <a16:colId xmlns:a16="http://schemas.microsoft.com/office/drawing/2014/main" val="1820370622"/>
                    </a:ext>
                  </a:extLst>
                </a:gridCol>
                <a:gridCol w="1836796">
                  <a:extLst>
                    <a:ext uri="{9D8B030D-6E8A-4147-A177-3AD203B41FA5}">
                      <a16:colId xmlns:a16="http://schemas.microsoft.com/office/drawing/2014/main" val="4062181497"/>
                    </a:ext>
                  </a:extLst>
                </a:gridCol>
              </a:tblGrid>
              <a:tr h="302314">
                <a:tc>
                  <a:txBody>
                    <a:bodyPr/>
                    <a:lstStyle/>
                    <a:p>
                      <a:pPr algn="l" fontAlgn="b"/>
                      <a:r>
                        <a:rPr lang="en-US" sz="800" u="none" strike="noStrike">
                          <a:effectLst/>
                        </a:rPr>
                        <a:t>PostalCode</a:t>
                      </a:r>
                      <a:endParaRPr lang="en-US" sz="800" b="1"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Neighborhood</a:t>
                      </a:r>
                      <a:endParaRPr lang="en-US" sz="800" b="1"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Rank</a:t>
                      </a:r>
                      <a:endParaRPr lang="en-US" sz="800" b="1"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Cluster</a:t>
                      </a:r>
                      <a:endParaRPr lang="en-US" sz="800" b="1"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MEDIAN PRICE PER SQFT 2017</a:t>
                      </a:r>
                      <a:endParaRPr lang="en-US" sz="800" b="1"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1101892157"/>
                  </a:ext>
                </a:extLst>
              </a:tr>
              <a:tr h="163689">
                <a:tc>
                  <a:txBody>
                    <a:bodyPr/>
                    <a:lstStyle/>
                    <a:p>
                      <a:pPr algn="r" fontAlgn="b"/>
                      <a:r>
                        <a:rPr lang="en-US" sz="800" u="none" strike="noStrike">
                          <a:effectLst/>
                        </a:rPr>
                        <a:t>94108</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Chinatown</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1189</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765011436"/>
                  </a:ext>
                </a:extLst>
              </a:tr>
              <a:tr h="163689">
                <a:tc>
                  <a:txBody>
                    <a:bodyPr/>
                    <a:lstStyle/>
                    <a:p>
                      <a:pPr algn="r" fontAlgn="b"/>
                      <a:r>
                        <a:rPr lang="en-US" sz="800" u="none" strike="noStrike">
                          <a:effectLst/>
                        </a:rPr>
                        <a:t>94123</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Marina</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1188</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2554850153"/>
                  </a:ext>
                </a:extLst>
              </a:tr>
              <a:tr h="163689">
                <a:tc>
                  <a:txBody>
                    <a:bodyPr/>
                    <a:lstStyle/>
                    <a:p>
                      <a:pPr algn="r" fontAlgn="b"/>
                      <a:r>
                        <a:rPr lang="en-US" sz="800" u="none" strike="noStrike">
                          <a:effectLst/>
                        </a:rPr>
                        <a:t>94114</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Castro</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1157</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2094751931"/>
                  </a:ext>
                </a:extLst>
              </a:tr>
              <a:tr h="163689">
                <a:tc>
                  <a:txBody>
                    <a:bodyPr/>
                    <a:lstStyle/>
                    <a:p>
                      <a:pPr algn="r" fontAlgn="b"/>
                      <a:r>
                        <a:rPr lang="en-US" sz="800" u="none" strike="noStrike">
                          <a:effectLst/>
                        </a:rPr>
                        <a:t>94133</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North Beach</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1089</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628891668"/>
                  </a:ext>
                </a:extLst>
              </a:tr>
              <a:tr h="163689">
                <a:tc>
                  <a:txBody>
                    <a:bodyPr/>
                    <a:lstStyle/>
                    <a:p>
                      <a:pPr algn="r" fontAlgn="b"/>
                      <a:r>
                        <a:rPr lang="en-US" sz="800" u="none" strike="noStrike">
                          <a:effectLst/>
                        </a:rPr>
                        <a:t>94117</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Haight</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1086</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2535484322"/>
                  </a:ext>
                </a:extLst>
              </a:tr>
              <a:tr h="302314">
                <a:tc>
                  <a:txBody>
                    <a:bodyPr/>
                    <a:lstStyle/>
                    <a:p>
                      <a:pPr algn="r" fontAlgn="b"/>
                      <a:r>
                        <a:rPr lang="en-US" sz="800" u="none" strike="noStrike">
                          <a:effectLst/>
                        </a:rPr>
                        <a:t>94118</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Inner Richmond</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1071</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1197435742"/>
                  </a:ext>
                </a:extLst>
              </a:tr>
              <a:tr h="302314">
                <a:tc>
                  <a:txBody>
                    <a:bodyPr/>
                    <a:lstStyle/>
                    <a:p>
                      <a:pPr algn="r" fontAlgn="b"/>
                      <a:r>
                        <a:rPr lang="en-US" sz="800" u="none" strike="noStrike">
                          <a:effectLst/>
                        </a:rPr>
                        <a:t>94115</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Western Addition</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dirty="0">
                          <a:effectLst/>
                        </a:rPr>
                        <a:t>1040</a:t>
                      </a:r>
                      <a:endParaRPr lang="en-US" sz="800" b="0" i="0" u="none" strike="noStrike" dirty="0">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222410065"/>
                  </a:ext>
                </a:extLst>
              </a:tr>
              <a:tr h="163689">
                <a:tc>
                  <a:txBody>
                    <a:bodyPr/>
                    <a:lstStyle/>
                    <a:p>
                      <a:pPr algn="r" fontAlgn="b"/>
                      <a:r>
                        <a:rPr lang="en-US" sz="800" u="none" strike="noStrike">
                          <a:effectLst/>
                        </a:rPr>
                        <a:t>94107</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Potrero Hill</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1035</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683760412"/>
                  </a:ext>
                </a:extLst>
              </a:tr>
              <a:tr h="163689">
                <a:tc>
                  <a:txBody>
                    <a:bodyPr/>
                    <a:lstStyle/>
                    <a:p>
                      <a:pPr algn="r" fontAlgn="b"/>
                      <a:r>
                        <a:rPr lang="en-US" sz="800" u="none" strike="noStrike">
                          <a:effectLst/>
                        </a:rPr>
                        <a:t>94131</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Twin Peaks</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1021</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93748967"/>
                  </a:ext>
                </a:extLst>
              </a:tr>
              <a:tr h="163689">
                <a:tc>
                  <a:txBody>
                    <a:bodyPr/>
                    <a:lstStyle/>
                    <a:p>
                      <a:pPr algn="r" fontAlgn="b"/>
                      <a:r>
                        <a:rPr lang="en-US" sz="800" u="none" strike="noStrike">
                          <a:effectLst/>
                        </a:rPr>
                        <a:t>94102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Hayes Valley</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dirty="0">
                          <a:effectLst/>
                        </a:rPr>
                        <a:t>1005</a:t>
                      </a:r>
                      <a:endParaRPr lang="en-US" sz="800" b="0" i="0" u="none" strike="noStrike" dirty="0">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847559652"/>
                  </a:ext>
                </a:extLst>
              </a:tr>
              <a:tr h="302314">
                <a:tc>
                  <a:txBody>
                    <a:bodyPr/>
                    <a:lstStyle/>
                    <a:p>
                      <a:pPr algn="r" fontAlgn="b"/>
                      <a:r>
                        <a:rPr lang="en-US" sz="800" u="none" strike="noStrike">
                          <a:effectLst/>
                        </a:rPr>
                        <a:t>94103</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South of Market</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11</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dirty="0">
                          <a:effectLst/>
                        </a:rPr>
                        <a:t>1003</a:t>
                      </a:r>
                      <a:endParaRPr lang="en-US" sz="800" b="0" i="0" u="none" strike="noStrike" dirty="0">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1800257955"/>
                  </a:ext>
                </a:extLst>
              </a:tr>
              <a:tr h="163689">
                <a:tc>
                  <a:txBody>
                    <a:bodyPr/>
                    <a:lstStyle/>
                    <a:p>
                      <a:pPr algn="r" fontAlgn="b"/>
                      <a:r>
                        <a:rPr lang="en-US" sz="800" u="none" strike="noStrike">
                          <a:effectLst/>
                        </a:rPr>
                        <a:t>94109</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Polk</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992</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1549078247"/>
                  </a:ext>
                </a:extLst>
              </a:tr>
              <a:tr h="302314">
                <a:tc>
                  <a:txBody>
                    <a:bodyPr/>
                    <a:lstStyle/>
                    <a:p>
                      <a:pPr algn="r" fontAlgn="b"/>
                      <a:r>
                        <a:rPr lang="en-US" sz="800" u="none" strike="noStrike">
                          <a:effectLst/>
                        </a:rPr>
                        <a:t>94127</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St. Francis Wood</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991</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2530887629"/>
                  </a:ext>
                </a:extLst>
              </a:tr>
              <a:tr h="302314">
                <a:tc>
                  <a:txBody>
                    <a:bodyPr/>
                    <a:lstStyle/>
                    <a:p>
                      <a:pPr algn="r" fontAlgn="b"/>
                      <a:r>
                        <a:rPr lang="en-US" sz="800" u="none" strike="noStrike">
                          <a:effectLst/>
                        </a:rPr>
                        <a:t>94121</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Outer Richmond</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14</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899</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503830194"/>
                  </a:ext>
                </a:extLst>
              </a:tr>
              <a:tr h="163689">
                <a:tc>
                  <a:txBody>
                    <a:bodyPr/>
                    <a:lstStyle/>
                    <a:p>
                      <a:pPr algn="r" fontAlgn="b"/>
                      <a:r>
                        <a:rPr lang="en-US" sz="800" u="none" strike="noStrike">
                          <a:effectLst/>
                        </a:rPr>
                        <a:t>94116</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Parkside</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15</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890</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458225792"/>
                  </a:ext>
                </a:extLst>
              </a:tr>
              <a:tr h="163689">
                <a:tc>
                  <a:txBody>
                    <a:bodyPr/>
                    <a:lstStyle/>
                    <a:p>
                      <a:pPr algn="r" fontAlgn="b"/>
                      <a:r>
                        <a:rPr lang="en-US" sz="800" u="none" strike="noStrike">
                          <a:effectLst/>
                        </a:rPr>
                        <a:t>94122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Sunset</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16</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870</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1356842510"/>
                  </a:ext>
                </a:extLst>
              </a:tr>
              <a:tr h="163689">
                <a:tc>
                  <a:txBody>
                    <a:bodyPr/>
                    <a:lstStyle/>
                    <a:p>
                      <a:pPr algn="r" fontAlgn="b"/>
                      <a:r>
                        <a:rPr lang="en-US" sz="800" u="none" strike="noStrike">
                          <a:effectLst/>
                        </a:rPr>
                        <a:t>94132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Lake Merced</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17</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785</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273319459"/>
                  </a:ext>
                </a:extLst>
              </a:tr>
              <a:tr h="163689">
                <a:tc>
                  <a:txBody>
                    <a:bodyPr/>
                    <a:lstStyle/>
                    <a:p>
                      <a:pPr algn="r" fontAlgn="b"/>
                      <a:r>
                        <a:rPr lang="en-US" sz="800" u="none" strike="noStrike">
                          <a:effectLst/>
                        </a:rPr>
                        <a:t>94112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Ingelside</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18</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714</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92245372"/>
                  </a:ext>
                </a:extLst>
              </a:tr>
              <a:tr h="302314">
                <a:tc>
                  <a:txBody>
                    <a:bodyPr/>
                    <a:lstStyle/>
                    <a:p>
                      <a:pPr algn="r" fontAlgn="b"/>
                      <a:r>
                        <a:rPr lang="en-US" sz="800" u="none" strike="noStrike">
                          <a:effectLst/>
                        </a:rPr>
                        <a:t>94134</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Visitacion Valley</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19</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627</a:t>
                      </a:r>
                      <a:endParaRPr lang="en-US" sz="800" b="0" i="0" u="none" strike="noStrike">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563268728"/>
                  </a:ext>
                </a:extLst>
              </a:tr>
              <a:tr h="163689">
                <a:tc>
                  <a:txBody>
                    <a:bodyPr/>
                    <a:lstStyle/>
                    <a:p>
                      <a:pPr algn="r" fontAlgn="b"/>
                      <a:r>
                        <a:rPr lang="en-US" sz="800" u="none" strike="noStrike">
                          <a:effectLst/>
                        </a:rPr>
                        <a:t>94124</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l" fontAlgn="b"/>
                      <a:r>
                        <a:rPr lang="en-US" sz="800" u="none" strike="noStrike">
                          <a:effectLst/>
                        </a:rPr>
                        <a:t>Bayview</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20</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6353" marR="6353" marT="6353" marB="0" anchor="b"/>
                </a:tc>
                <a:tc>
                  <a:txBody>
                    <a:bodyPr/>
                    <a:lstStyle/>
                    <a:p>
                      <a:pPr algn="r" fontAlgn="b"/>
                      <a:r>
                        <a:rPr lang="en-US" sz="800" u="none" strike="noStrike" dirty="0">
                          <a:effectLst/>
                        </a:rPr>
                        <a:t>596</a:t>
                      </a:r>
                      <a:endParaRPr lang="en-US" sz="800" b="0" i="0" u="none" strike="noStrike" dirty="0">
                        <a:solidFill>
                          <a:srgbClr val="000000"/>
                        </a:solidFill>
                        <a:effectLst/>
                        <a:latin typeface="Calibri" panose="020F0502020204030204" pitchFamily="34" charset="0"/>
                      </a:endParaRPr>
                    </a:p>
                  </a:txBody>
                  <a:tcPr marL="6353" marR="6353" marT="6353" marB="0" anchor="b"/>
                </a:tc>
                <a:extLst>
                  <a:ext uri="{0D108BD9-81ED-4DB2-BD59-A6C34878D82A}">
                    <a16:rowId xmlns:a16="http://schemas.microsoft.com/office/drawing/2014/main" val="3997737424"/>
                  </a:ext>
                </a:extLst>
              </a:tr>
            </a:tbl>
          </a:graphicData>
        </a:graphic>
      </p:graphicFrame>
      <p:sp>
        <p:nvSpPr>
          <p:cNvPr id="6" name="TextBox 5">
            <a:extLst>
              <a:ext uri="{FF2B5EF4-FFF2-40B4-BE49-F238E27FC236}">
                <a16:creationId xmlns:a16="http://schemas.microsoft.com/office/drawing/2014/main" id="{52C0DC42-BF88-494C-B002-566BE921459B}"/>
              </a:ext>
            </a:extLst>
          </p:cNvPr>
          <p:cNvSpPr txBox="1"/>
          <p:nvPr/>
        </p:nvSpPr>
        <p:spPr>
          <a:xfrm>
            <a:off x="925830" y="2377440"/>
            <a:ext cx="4366260" cy="4524315"/>
          </a:xfrm>
          <a:prstGeom prst="rect">
            <a:avLst/>
          </a:prstGeom>
          <a:noFill/>
        </p:spPr>
        <p:txBody>
          <a:bodyPr wrap="square" rtlCol="0">
            <a:spAutoFit/>
          </a:bodyPr>
          <a:lstStyle/>
          <a:p>
            <a:r>
              <a:rPr lang="en-US" dirty="0"/>
              <a:t>Comparing the Housing price ranking and Cluster label.    One cluster group #2 is at the lowest ranking for housing price.   By using venues for clustering may still be able to find out the worst housing price area, but there is no linear relationship between housing price and venues.    </a:t>
            </a:r>
          </a:p>
          <a:p>
            <a:endParaRPr lang="en-US" dirty="0"/>
          </a:p>
          <a:p>
            <a:r>
              <a:rPr lang="en-US" dirty="0"/>
              <a:t>There is one outliner is Zip code 94131 and it has cluster label #1, but the housing price ranking is in the middle ranking.    There may be some other factor is causing the housing price at that level instead of only venues near by.    I know this place which is at the top of the maintain which has less shops and very quiet.     </a:t>
            </a:r>
          </a:p>
        </p:txBody>
      </p:sp>
    </p:spTree>
    <p:extLst>
      <p:ext uri="{BB962C8B-B14F-4D97-AF65-F5344CB8AC3E}">
        <p14:creationId xmlns:p14="http://schemas.microsoft.com/office/powerpoint/2010/main" val="206359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8281-0A3A-2F44-A042-55C6AD8416BF}"/>
              </a:ext>
            </a:extLst>
          </p:cNvPr>
          <p:cNvSpPr>
            <a:spLocks noGrp="1"/>
          </p:cNvSpPr>
          <p:nvPr>
            <p:ph type="title"/>
          </p:nvPr>
        </p:nvSpPr>
        <p:spPr>
          <a:xfrm>
            <a:off x="685801" y="609601"/>
            <a:ext cx="11098529" cy="599090"/>
          </a:xfrm>
        </p:spPr>
        <p:txBody>
          <a:bodyPr>
            <a:normAutofit fontScale="90000"/>
          </a:bodyPr>
          <a:lstStyle/>
          <a:p>
            <a:r>
              <a:rPr lang="en-US" sz="2800" dirty="0"/>
              <a:t>Discussion - Table - Clustering from from </a:t>
            </a:r>
            <a:r>
              <a:rPr lang="en-US" sz="2800" dirty="0" err="1"/>
              <a:t>Kmeans</a:t>
            </a:r>
            <a:r>
              <a:rPr lang="en-US" sz="2800" dirty="0"/>
              <a:t> Machine Learning</a:t>
            </a:r>
          </a:p>
        </p:txBody>
      </p:sp>
      <p:sp>
        <p:nvSpPr>
          <p:cNvPr id="10" name="TextBox 9">
            <a:extLst>
              <a:ext uri="{FF2B5EF4-FFF2-40B4-BE49-F238E27FC236}">
                <a16:creationId xmlns:a16="http://schemas.microsoft.com/office/drawing/2014/main" id="{C1E85B3C-9E43-604C-924D-E5BD4722E277}"/>
              </a:ext>
            </a:extLst>
          </p:cNvPr>
          <p:cNvSpPr txBox="1"/>
          <p:nvPr/>
        </p:nvSpPr>
        <p:spPr>
          <a:xfrm>
            <a:off x="803911" y="1349335"/>
            <a:ext cx="10547262" cy="1754326"/>
          </a:xfrm>
          <a:prstGeom prst="rect">
            <a:avLst/>
          </a:prstGeom>
          <a:noFill/>
        </p:spPr>
        <p:txBody>
          <a:bodyPr wrap="square" rtlCol="0">
            <a:spAutoFit/>
          </a:bodyPr>
          <a:lstStyle/>
          <a:p>
            <a:r>
              <a:rPr lang="en-US" dirty="0"/>
              <a:t>The following table is the clustering result from </a:t>
            </a:r>
            <a:r>
              <a:rPr lang="en-US" dirty="0" err="1"/>
              <a:t>Kmeans</a:t>
            </a:r>
            <a:r>
              <a:rPr lang="en-US" dirty="0"/>
              <a:t> (K=5) .  The main output is Cluster labels for each zip code.   The last 5 columns have the top 5 most common venue for each zip.   The observation is coffee shop or café are very common in cluster label 0.    Cluster label 0 has the highest housing price in San Francisco.   </a:t>
            </a:r>
          </a:p>
          <a:p>
            <a:endParaRPr lang="en-US" dirty="0"/>
          </a:p>
          <a:p>
            <a:endParaRPr lang="en-US" dirty="0"/>
          </a:p>
          <a:p>
            <a:endParaRPr lang="en-US" dirty="0"/>
          </a:p>
        </p:txBody>
      </p:sp>
      <p:graphicFrame>
        <p:nvGraphicFramePr>
          <p:cNvPr id="16" name="Content Placeholder 15">
            <a:extLst>
              <a:ext uri="{FF2B5EF4-FFF2-40B4-BE49-F238E27FC236}">
                <a16:creationId xmlns:a16="http://schemas.microsoft.com/office/drawing/2014/main" id="{EFD8017B-E030-AE4B-B0E9-BC859FDAC86E}"/>
              </a:ext>
            </a:extLst>
          </p:cNvPr>
          <p:cNvGraphicFramePr>
            <a:graphicFrameLocks noGrp="1"/>
          </p:cNvGraphicFramePr>
          <p:nvPr>
            <p:ph idx="1"/>
            <p:extLst>
              <p:ext uri="{D42A27DB-BD31-4B8C-83A1-F6EECF244321}">
                <p14:modId xmlns:p14="http://schemas.microsoft.com/office/powerpoint/2010/main" val="3959764037"/>
              </p:ext>
            </p:extLst>
          </p:nvPr>
        </p:nvGraphicFramePr>
        <p:xfrm>
          <a:off x="1159180" y="2967307"/>
          <a:ext cx="9873638" cy="3649653"/>
        </p:xfrm>
        <a:graphic>
          <a:graphicData uri="http://schemas.openxmlformats.org/drawingml/2006/table">
            <a:tbl>
              <a:tblPr>
                <a:tableStyleId>{5C22544A-7EE6-4342-B048-85BDC9FD1C3A}</a:tableStyleId>
              </a:tblPr>
              <a:tblGrid>
                <a:gridCol w="708167">
                  <a:extLst>
                    <a:ext uri="{9D8B030D-6E8A-4147-A177-3AD203B41FA5}">
                      <a16:colId xmlns:a16="http://schemas.microsoft.com/office/drawing/2014/main" val="604496508"/>
                    </a:ext>
                  </a:extLst>
                </a:gridCol>
                <a:gridCol w="1009341">
                  <a:extLst>
                    <a:ext uri="{9D8B030D-6E8A-4147-A177-3AD203B41FA5}">
                      <a16:colId xmlns:a16="http://schemas.microsoft.com/office/drawing/2014/main" val="3739213388"/>
                    </a:ext>
                  </a:extLst>
                </a:gridCol>
                <a:gridCol w="813985">
                  <a:extLst>
                    <a:ext uri="{9D8B030D-6E8A-4147-A177-3AD203B41FA5}">
                      <a16:colId xmlns:a16="http://schemas.microsoft.com/office/drawing/2014/main" val="4225969544"/>
                    </a:ext>
                  </a:extLst>
                </a:gridCol>
                <a:gridCol w="1443467">
                  <a:extLst>
                    <a:ext uri="{9D8B030D-6E8A-4147-A177-3AD203B41FA5}">
                      <a16:colId xmlns:a16="http://schemas.microsoft.com/office/drawing/2014/main" val="617908028"/>
                    </a:ext>
                  </a:extLst>
                </a:gridCol>
                <a:gridCol w="1476026">
                  <a:extLst>
                    <a:ext uri="{9D8B030D-6E8A-4147-A177-3AD203B41FA5}">
                      <a16:colId xmlns:a16="http://schemas.microsoft.com/office/drawing/2014/main" val="1248685487"/>
                    </a:ext>
                  </a:extLst>
                </a:gridCol>
                <a:gridCol w="1457033">
                  <a:extLst>
                    <a:ext uri="{9D8B030D-6E8A-4147-A177-3AD203B41FA5}">
                      <a16:colId xmlns:a16="http://schemas.microsoft.com/office/drawing/2014/main" val="3494955181"/>
                    </a:ext>
                  </a:extLst>
                </a:gridCol>
                <a:gridCol w="1457033">
                  <a:extLst>
                    <a:ext uri="{9D8B030D-6E8A-4147-A177-3AD203B41FA5}">
                      <a16:colId xmlns:a16="http://schemas.microsoft.com/office/drawing/2014/main" val="18554332"/>
                    </a:ext>
                  </a:extLst>
                </a:gridCol>
                <a:gridCol w="1508586">
                  <a:extLst>
                    <a:ext uri="{9D8B030D-6E8A-4147-A177-3AD203B41FA5}">
                      <a16:colId xmlns:a16="http://schemas.microsoft.com/office/drawing/2014/main" val="1421290747"/>
                    </a:ext>
                  </a:extLst>
                </a:gridCol>
              </a:tblGrid>
              <a:tr h="173793">
                <a:tc>
                  <a:txBody>
                    <a:bodyPr/>
                    <a:lstStyle/>
                    <a:p>
                      <a:pPr algn="l" fontAlgn="b"/>
                      <a:r>
                        <a:rPr lang="en-US" sz="1000" u="none" strike="noStrike">
                          <a:effectLst/>
                        </a:rPr>
                        <a:t>PostalCode</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Neighborhood</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Cluster Labels</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1st Most Common Venue</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2nd Most Common Venue</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3rd Most Common Venue</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4th Most Common Venue</a:t>
                      </a:r>
                      <a:endParaRPr lang="en-US" sz="1000" b="1"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5th Most Common Venue</a:t>
                      </a:r>
                      <a:endParaRPr lang="en-US" sz="1000" b="1"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3628575226"/>
                  </a:ext>
                </a:extLst>
              </a:tr>
              <a:tr h="173793">
                <a:tc>
                  <a:txBody>
                    <a:bodyPr/>
                    <a:lstStyle/>
                    <a:p>
                      <a:pPr algn="r" fontAlgn="b"/>
                      <a:r>
                        <a:rPr lang="en-US" sz="1000" u="none" strike="noStrike">
                          <a:effectLst/>
                        </a:rPr>
                        <a:t>94102</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Hayes Valley</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Boutique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Hotel</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dirty="0">
                          <a:effectLst/>
                        </a:rPr>
                        <a:t>Women's Store</a:t>
                      </a:r>
                      <a:endParaRPr lang="en-US" sz="1000" b="0" i="0" u="none" strike="noStrike" dirty="0">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Clothing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Cocktail Bar</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220094895"/>
                  </a:ext>
                </a:extLst>
              </a:tr>
              <a:tr h="173793">
                <a:tc>
                  <a:txBody>
                    <a:bodyPr/>
                    <a:lstStyle/>
                    <a:p>
                      <a:pPr algn="r" fontAlgn="b"/>
                      <a:r>
                        <a:rPr lang="en-US" sz="1000" u="none" strike="noStrike">
                          <a:effectLst/>
                        </a:rPr>
                        <a:t>94132</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Lake Merced</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Pizza Place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Cosmetics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Bakery</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Juice Bar</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2380116483"/>
                  </a:ext>
                </a:extLst>
              </a:tr>
              <a:tr h="173793">
                <a:tc>
                  <a:txBody>
                    <a:bodyPr/>
                    <a:lstStyle/>
                    <a:p>
                      <a:pPr algn="r" fontAlgn="b"/>
                      <a:r>
                        <a:rPr lang="en-US" sz="1000" u="none" strike="noStrike">
                          <a:effectLst/>
                        </a:rPr>
                        <a:t>94127</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St. Francis Wood</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Pub</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Gym / Fitness Center</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Italian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Wine Bar</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3390967006"/>
                  </a:ext>
                </a:extLst>
              </a:tr>
              <a:tr h="173793">
                <a:tc>
                  <a:txBody>
                    <a:bodyPr/>
                    <a:lstStyle/>
                    <a:p>
                      <a:pPr algn="r" fontAlgn="b"/>
                      <a:r>
                        <a:rPr lang="en-US" sz="1000" u="none" strike="noStrike">
                          <a:effectLst/>
                        </a:rPr>
                        <a:t>94123</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Marina</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Cosmetics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Spa</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Yoga Studio</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Italian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Burger Joint</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584297136"/>
                  </a:ext>
                </a:extLst>
              </a:tr>
              <a:tr h="173793">
                <a:tc>
                  <a:txBody>
                    <a:bodyPr/>
                    <a:lstStyle/>
                    <a:p>
                      <a:pPr algn="r" fontAlgn="b"/>
                      <a:r>
                        <a:rPr lang="en-US" sz="1000" u="none" strike="noStrike">
                          <a:effectLst/>
                        </a:rPr>
                        <a:t>94122</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Sunset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Japanese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Chinese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Yoga Studio</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Trail</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2404059983"/>
                  </a:ext>
                </a:extLst>
              </a:tr>
              <a:tr h="173793">
                <a:tc>
                  <a:txBody>
                    <a:bodyPr/>
                    <a:lstStyle/>
                    <a:p>
                      <a:pPr algn="r" fontAlgn="b"/>
                      <a:r>
                        <a:rPr lang="en-US" sz="1000" u="none" strike="noStrike">
                          <a:effectLst/>
                        </a:rPr>
                        <a:t>94121</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Outer Richmond</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Café</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Convenience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Chinese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Pharmacy</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Pizza Place</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3102392384"/>
                  </a:ext>
                </a:extLst>
              </a:tr>
              <a:tr h="173793">
                <a:tc>
                  <a:txBody>
                    <a:bodyPr/>
                    <a:lstStyle/>
                    <a:p>
                      <a:pPr algn="r" fontAlgn="b"/>
                      <a:r>
                        <a:rPr lang="en-US" sz="1000" u="none" strike="noStrike">
                          <a:effectLst/>
                        </a:rPr>
                        <a:t>94118</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Inner Richmond</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Café</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Chinese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Sushi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Bank</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3052907752"/>
                  </a:ext>
                </a:extLst>
              </a:tr>
              <a:tr h="173793">
                <a:tc>
                  <a:txBody>
                    <a:bodyPr/>
                    <a:lstStyle/>
                    <a:p>
                      <a:pPr algn="r" fontAlgn="b"/>
                      <a:r>
                        <a:rPr lang="en-US" sz="1000" u="none" strike="noStrike">
                          <a:effectLst/>
                        </a:rPr>
                        <a:t>94133</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North Beach</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Italian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Bakery</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Pizza Place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Café</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630241663"/>
                  </a:ext>
                </a:extLst>
              </a:tr>
              <a:tr h="173793">
                <a:tc>
                  <a:txBody>
                    <a:bodyPr/>
                    <a:lstStyle/>
                    <a:p>
                      <a:pPr algn="r" fontAlgn="b"/>
                      <a:r>
                        <a:rPr lang="en-US" sz="1000" u="none" strike="noStrike">
                          <a:effectLst/>
                        </a:rPr>
                        <a:t>94117</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Haight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Park</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Liquor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Dog Run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Sandwich Place</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36868471"/>
                  </a:ext>
                </a:extLst>
              </a:tr>
              <a:tr h="173793">
                <a:tc>
                  <a:txBody>
                    <a:bodyPr/>
                    <a:lstStyle/>
                    <a:p>
                      <a:pPr algn="r" fontAlgn="b"/>
                      <a:r>
                        <a:rPr lang="en-US" sz="1000" u="none" strike="noStrike">
                          <a:effectLst/>
                        </a:rPr>
                        <a:t>94115</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Western Addition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Spa</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Café</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Grocery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Gift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Bakery</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2667829371"/>
                  </a:ext>
                </a:extLst>
              </a:tr>
              <a:tr h="173793">
                <a:tc>
                  <a:txBody>
                    <a:bodyPr/>
                    <a:lstStyle/>
                    <a:p>
                      <a:pPr algn="r" fontAlgn="b"/>
                      <a:r>
                        <a:rPr lang="en-US" sz="1000" u="none" strike="noStrike">
                          <a:effectLst/>
                        </a:rPr>
                        <a:t>94114</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Castro</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Gay Bar</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Thai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Park</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New American Restaurant</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656417112"/>
                  </a:ext>
                </a:extLst>
              </a:tr>
              <a:tr h="173793">
                <a:tc>
                  <a:txBody>
                    <a:bodyPr/>
                    <a:lstStyle/>
                    <a:p>
                      <a:pPr algn="r" fontAlgn="b"/>
                      <a:r>
                        <a:rPr lang="en-US" sz="1000" u="none" strike="noStrike">
                          <a:effectLst/>
                        </a:rPr>
                        <a:t>94112</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Ingelside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Bus Station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Asian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Metro Station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Food Truck</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New American Restaurant</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854423739"/>
                  </a:ext>
                </a:extLst>
              </a:tr>
              <a:tr h="173793">
                <a:tc>
                  <a:txBody>
                    <a:bodyPr/>
                    <a:lstStyle/>
                    <a:p>
                      <a:pPr algn="r" fontAlgn="b"/>
                      <a:r>
                        <a:rPr lang="en-US" sz="1000" u="none" strike="noStrike">
                          <a:effectLst/>
                        </a:rPr>
                        <a:t>94109</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Polk</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Bar</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Grocery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Italian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Bakery</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2975978446"/>
                  </a:ext>
                </a:extLst>
              </a:tr>
              <a:tr h="173793">
                <a:tc>
                  <a:txBody>
                    <a:bodyPr/>
                    <a:lstStyle/>
                    <a:p>
                      <a:pPr algn="r" fontAlgn="b"/>
                      <a:r>
                        <a:rPr lang="en-US" sz="1000" u="none" strike="noStrike">
                          <a:effectLst/>
                        </a:rPr>
                        <a:t>94108</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Chinatown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Hotel</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Boutique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Clothing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Tea Room</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524442441"/>
                  </a:ext>
                </a:extLst>
              </a:tr>
              <a:tr h="173793">
                <a:tc>
                  <a:txBody>
                    <a:bodyPr/>
                    <a:lstStyle/>
                    <a:p>
                      <a:pPr algn="r" fontAlgn="b"/>
                      <a:r>
                        <a:rPr lang="en-US" sz="1000" u="none" strike="noStrike">
                          <a:effectLst/>
                        </a:rPr>
                        <a:t>94107</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Potrero Hill</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Hotel</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Boutique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Jewelry Store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Clothing Store</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4079461559"/>
                  </a:ext>
                </a:extLst>
              </a:tr>
              <a:tr h="173793">
                <a:tc>
                  <a:txBody>
                    <a:bodyPr/>
                    <a:lstStyle/>
                    <a:p>
                      <a:pPr algn="r" fontAlgn="b"/>
                      <a:r>
                        <a:rPr lang="en-US" sz="1000" u="none" strike="noStrike">
                          <a:effectLst/>
                        </a:rPr>
                        <a:t>94103</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South of Market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Nightclub</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Cocktail Bar</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Art Gallery</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Gay Bar</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713955436"/>
                  </a:ext>
                </a:extLst>
              </a:tr>
              <a:tr h="173793">
                <a:tc>
                  <a:txBody>
                    <a:bodyPr/>
                    <a:lstStyle/>
                    <a:p>
                      <a:pPr algn="r" fontAlgn="b"/>
                      <a:r>
                        <a:rPr lang="en-US" sz="1000" u="none" strike="noStrike">
                          <a:effectLst/>
                        </a:rPr>
                        <a:t>94116</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Parkside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Light Rail Station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Gas Station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Chinese Restaurant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Martial Arts School</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Paintball Field</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4173212052"/>
                  </a:ext>
                </a:extLst>
              </a:tr>
              <a:tr h="173793">
                <a:tc>
                  <a:txBody>
                    <a:bodyPr/>
                    <a:lstStyle/>
                    <a:p>
                      <a:pPr algn="r" fontAlgn="b"/>
                      <a:r>
                        <a:rPr lang="en-US" sz="1000" u="none" strike="noStrike">
                          <a:effectLst/>
                        </a:rPr>
                        <a:t>94134</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Visitacion Valley</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Rental Car Location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Pizza Place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Laundromat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Gas Station</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3333402626"/>
                  </a:ext>
                </a:extLst>
              </a:tr>
              <a:tr h="173793">
                <a:tc>
                  <a:txBody>
                    <a:bodyPr/>
                    <a:lstStyle/>
                    <a:p>
                      <a:pPr algn="r" fontAlgn="b"/>
                      <a:r>
                        <a:rPr lang="en-US" sz="1000" u="none" strike="noStrike">
                          <a:effectLst/>
                        </a:rPr>
                        <a:t>94131</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Twin Peaks</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Trail</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Scenic Lookout</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Garden</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Reservoir</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Hill</a:t>
                      </a:r>
                      <a:endParaRPr lang="en-US" sz="1000" b="0" i="0" u="none" strike="noStrike">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1111093928"/>
                  </a:ext>
                </a:extLst>
              </a:tr>
              <a:tr h="173793">
                <a:tc>
                  <a:txBody>
                    <a:bodyPr/>
                    <a:lstStyle/>
                    <a:p>
                      <a:pPr algn="r" fontAlgn="b"/>
                      <a:r>
                        <a:rPr lang="en-US" sz="1000" u="none" strike="noStrike">
                          <a:effectLst/>
                        </a:rPr>
                        <a:t>94124</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Bayview</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Pier</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Café</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Nightclub</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a:effectLst/>
                        </a:rPr>
                        <a:t>Sandwich Place</a:t>
                      </a:r>
                      <a:endParaRPr lang="en-US" sz="1000" b="0" i="0" u="none" strike="noStrike">
                        <a:solidFill>
                          <a:srgbClr val="000000"/>
                        </a:solidFill>
                        <a:effectLst/>
                        <a:latin typeface="Calibri" panose="020F0502020204030204" pitchFamily="34" charset="0"/>
                      </a:endParaRPr>
                    </a:p>
                  </a:txBody>
                  <a:tcPr marL="8147" marR="8147" marT="8147"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8147" marR="8147" marT="8147" marB="0" anchor="b"/>
                </a:tc>
                <a:extLst>
                  <a:ext uri="{0D108BD9-81ED-4DB2-BD59-A6C34878D82A}">
                    <a16:rowId xmlns:a16="http://schemas.microsoft.com/office/drawing/2014/main" val="2269092698"/>
                  </a:ext>
                </a:extLst>
              </a:tr>
            </a:tbl>
          </a:graphicData>
        </a:graphic>
      </p:graphicFrame>
    </p:spTree>
    <p:extLst>
      <p:ext uri="{BB962C8B-B14F-4D97-AF65-F5344CB8AC3E}">
        <p14:creationId xmlns:p14="http://schemas.microsoft.com/office/powerpoint/2010/main" val="340107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7E37-F076-BF42-9713-94D4C03C1693}"/>
              </a:ext>
            </a:extLst>
          </p:cNvPr>
          <p:cNvSpPr>
            <a:spLocks noGrp="1"/>
          </p:cNvSpPr>
          <p:nvPr>
            <p:ph type="title"/>
          </p:nvPr>
        </p:nvSpPr>
        <p:spPr/>
        <p:txBody>
          <a:bodyPr>
            <a:normAutofit/>
          </a:bodyPr>
          <a:lstStyle/>
          <a:p>
            <a:r>
              <a:rPr lang="en-US" dirty="0" err="1"/>
              <a:t>Obervation</a:t>
            </a:r>
            <a:r>
              <a:rPr lang="en-US" dirty="0"/>
              <a:t> – By looking at the location of the lowest housing price and cluster label 2</a:t>
            </a:r>
          </a:p>
        </p:txBody>
      </p:sp>
      <p:sp>
        <p:nvSpPr>
          <p:cNvPr id="9" name="Content Placeholder 8">
            <a:extLst>
              <a:ext uri="{FF2B5EF4-FFF2-40B4-BE49-F238E27FC236}">
                <a16:creationId xmlns:a16="http://schemas.microsoft.com/office/drawing/2014/main" id="{78A3F032-89C4-9946-BE74-823AF3DE9009}"/>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F4108E10-236E-1546-B3C8-6A93C0562E9D}"/>
              </a:ext>
            </a:extLst>
          </p:cNvPr>
          <p:cNvPicPr>
            <a:picLocks noChangeAspect="1"/>
          </p:cNvPicPr>
          <p:nvPr/>
        </p:nvPicPr>
        <p:blipFill>
          <a:blip r:embed="rId2"/>
          <a:stretch>
            <a:fillRect/>
          </a:stretch>
        </p:blipFill>
        <p:spPr>
          <a:xfrm>
            <a:off x="2860674" y="2171700"/>
            <a:ext cx="6184900" cy="3695700"/>
          </a:xfrm>
          <a:prstGeom prst="rect">
            <a:avLst/>
          </a:prstGeom>
        </p:spPr>
      </p:pic>
    </p:spTree>
    <p:extLst>
      <p:ext uri="{BB962C8B-B14F-4D97-AF65-F5344CB8AC3E}">
        <p14:creationId xmlns:p14="http://schemas.microsoft.com/office/powerpoint/2010/main" val="316753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B0AB-EFE0-254E-BF7A-22137A83E320}"/>
              </a:ext>
            </a:extLst>
          </p:cNvPr>
          <p:cNvSpPr>
            <a:spLocks noGrp="1"/>
          </p:cNvSpPr>
          <p:nvPr>
            <p:ph type="title"/>
          </p:nvPr>
        </p:nvSpPr>
        <p:spPr/>
        <p:txBody>
          <a:bodyPr/>
          <a:lstStyle/>
          <a:p>
            <a:r>
              <a:rPr lang="en-US" dirty="0"/>
              <a:t>Conclusion </a:t>
            </a:r>
          </a:p>
        </p:txBody>
      </p:sp>
      <p:sp>
        <p:nvSpPr>
          <p:cNvPr id="5" name="TextBox 4">
            <a:extLst>
              <a:ext uri="{FF2B5EF4-FFF2-40B4-BE49-F238E27FC236}">
                <a16:creationId xmlns:a16="http://schemas.microsoft.com/office/drawing/2014/main" id="{BDF9E507-AF4B-9B46-B810-9C077DEE6CEB}"/>
              </a:ext>
            </a:extLst>
          </p:cNvPr>
          <p:cNvSpPr txBox="1"/>
          <p:nvPr/>
        </p:nvSpPr>
        <p:spPr>
          <a:xfrm>
            <a:off x="845820" y="2065867"/>
            <a:ext cx="4697730" cy="4524315"/>
          </a:xfrm>
          <a:prstGeom prst="rect">
            <a:avLst/>
          </a:prstGeom>
          <a:noFill/>
        </p:spPr>
        <p:txBody>
          <a:bodyPr wrap="square" rtlCol="0">
            <a:spAutoFit/>
          </a:bodyPr>
          <a:lstStyle/>
          <a:p>
            <a:r>
              <a:rPr lang="en-US" dirty="0"/>
              <a:t>Base on the </a:t>
            </a:r>
            <a:r>
              <a:rPr lang="en-US" dirty="0" err="1"/>
              <a:t>Kmeans</a:t>
            </a:r>
            <a:r>
              <a:rPr lang="en-US" dirty="0"/>
              <a:t> clustering result, we can concluded that there is a relationship between the top venues and housing price.     However,  the clustering result is more effective to identify the area with lowest housing price values.     </a:t>
            </a:r>
          </a:p>
          <a:p>
            <a:endParaRPr lang="en-US" dirty="0"/>
          </a:p>
          <a:p>
            <a:r>
              <a:rPr lang="en-US" dirty="0"/>
              <a:t>Home buyers can still use the clustering result to look for a bargaining house price in cluster label 0.    For example, house price ranking 11 to 19 have lower price than ranking 1 to 10 and they have the similar top venues.    </a:t>
            </a:r>
          </a:p>
          <a:p>
            <a:endParaRPr lang="en-US" dirty="0"/>
          </a:p>
          <a:p>
            <a:r>
              <a:rPr lang="en-US" dirty="0"/>
              <a:t>Thanks for spending time to read my presentation!    Other than the house price study.   I am able to learn different technique in order to complete this study.    </a:t>
            </a:r>
          </a:p>
        </p:txBody>
      </p:sp>
      <p:pic>
        <p:nvPicPr>
          <p:cNvPr id="10" name="Content Placeholder 3">
            <a:extLst>
              <a:ext uri="{FF2B5EF4-FFF2-40B4-BE49-F238E27FC236}">
                <a16:creationId xmlns:a16="http://schemas.microsoft.com/office/drawing/2014/main" id="{F74B9DF7-D117-0144-B353-90BC2CC70F0E}"/>
              </a:ext>
            </a:extLst>
          </p:cNvPr>
          <p:cNvPicPr>
            <a:picLocks noGrp="1" noChangeAspect="1"/>
          </p:cNvPicPr>
          <p:nvPr>
            <p:ph idx="1"/>
          </p:nvPr>
        </p:nvPicPr>
        <p:blipFill>
          <a:blip r:embed="rId2"/>
          <a:stretch>
            <a:fillRect/>
          </a:stretch>
        </p:blipFill>
        <p:spPr>
          <a:xfrm>
            <a:off x="5703569" y="2337594"/>
            <a:ext cx="6388100" cy="3543300"/>
          </a:xfrm>
          <a:prstGeom prst="rect">
            <a:avLst/>
          </a:prstGeom>
        </p:spPr>
      </p:pic>
    </p:spTree>
    <p:extLst>
      <p:ext uri="{BB962C8B-B14F-4D97-AF65-F5344CB8AC3E}">
        <p14:creationId xmlns:p14="http://schemas.microsoft.com/office/powerpoint/2010/main" val="138660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8007-0CEB-3B44-9A5C-5E487E333DC3}"/>
              </a:ext>
            </a:extLst>
          </p:cNvPr>
          <p:cNvSpPr>
            <a:spLocks noGrp="1"/>
          </p:cNvSpPr>
          <p:nvPr>
            <p:ph type="title"/>
          </p:nvPr>
        </p:nvSpPr>
        <p:spPr/>
        <p:txBody>
          <a:bodyPr/>
          <a:lstStyle/>
          <a:p>
            <a:r>
              <a:rPr lang="en-US" dirty="0" err="1"/>
              <a:t>Github</a:t>
            </a:r>
            <a:r>
              <a:rPr lang="en-US" dirty="0"/>
              <a:t> link for this notebook</a:t>
            </a:r>
          </a:p>
        </p:txBody>
      </p:sp>
      <p:sp>
        <p:nvSpPr>
          <p:cNvPr id="3" name="Content Placeholder 2">
            <a:extLst>
              <a:ext uri="{FF2B5EF4-FFF2-40B4-BE49-F238E27FC236}">
                <a16:creationId xmlns:a16="http://schemas.microsoft.com/office/drawing/2014/main" id="{5B1A164A-4288-5246-B354-FE375BCE23C8}"/>
              </a:ext>
            </a:extLst>
          </p:cNvPr>
          <p:cNvSpPr>
            <a:spLocks noGrp="1"/>
          </p:cNvSpPr>
          <p:nvPr>
            <p:ph idx="1"/>
          </p:nvPr>
        </p:nvSpPr>
        <p:spPr/>
        <p:txBody>
          <a:bodyPr/>
          <a:lstStyle/>
          <a:p>
            <a:r>
              <a:rPr lang="en-US" dirty="0"/>
              <a:t>https://</a:t>
            </a:r>
            <a:r>
              <a:rPr lang="en-US" dirty="0" err="1"/>
              <a:t>github.com</a:t>
            </a:r>
            <a:r>
              <a:rPr lang="en-US" dirty="0"/>
              <a:t>/</a:t>
            </a:r>
            <a:r>
              <a:rPr lang="en-US" dirty="0" err="1"/>
              <a:t>robinmkc</a:t>
            </a:r>
            <a:r>
              <a:rPr lang="en-US" dirty="0"/>
              <a:t>/</a:t>
            </a:r>
            <a:r>
              <a:rPr lang="en-US" dirty="0" err="1"/>
              <a:t>Coursera_Capstone</a:t>
            </a:r>
            <a:r>
              <a:rPr lang="en-US" dirty="0"/>
              <a:t>/blob/60fff91fbbd24e00636c3927d19359990f6a2060/Data_scientist_capstone_week5_final.ipynb</a:t>
            </a:r>
          </a:p>
        </p:txBody>
      </p:sp>
    </p:spTree>
    <p:extLst>
      <p:ext uri="{BB962C8B-B14F-4D97-AF65-F5344CB8AC3E}">
        <p14:creationId xmlns:p14="http://schemas.microsoft.com/office/powerpoint/2010/main" val="4019401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470</TotalTime>
  <Words>1259</Words>
  <Application>Microsoft Macintosh PowerPoint</Application>
  <PresentationFormat>Widescreen</PresentationFormat>
  <Paragraphs>323</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San Francisco House Price  vs  Venues near by </vt:lpstr>
      <vt:lpstr>Introduction</vt:lpstr>
      <vt:lpstr>Data</vt:lpstr>
      <vt:lpstr>Methodology</vt:lpstr>
      <vt:lpstr>Result – Table – Compare Housing price ranking and cluster Label grouping</vt:lpstr>
      <vt:lpstr>Discussion - Table - Clustering from from Kmeans Machine Learning</vt:lpstr>
      <vt:lpstr>Obervation – By looking at the location of the lowest housing price and cluster label 2</vt:lpstr>
      <vt:lpstr>Conclusion </vt:lpstr>
      <vt:lpstr>Github link for this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House Price  vs  Venues near by </dc:title>
  <dc:creator>Robin Chung (rochung)</dc:creator>
  <cp:lastModifiedBy>Robin Chung (rochung)</cp:lastModifiedBy>
  <cp:revision>25</cp:revision>
  <dcterms:created xsi:type="dcterms:W3CDTF">2021-06-04T23:26:29Z</dcterms:created>
  <dcterms:modified xsi:type="dcterms:W3CDTF">2021-06-05T07:16:44Z</dcterms:modified>
</cp:coreProperties>
</file>