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8"/>
  </p:notesMasterIdLst>
  <p:sldIdLst>
    <p:sldId id="306" r:id="rId5"/>
    <p:sldId id="307" r:id="rId6"/>
    <p:sldId id="308" r:id="rId7"/>
    <p:sldId id="309" r:id="rId8"/>
    <p:sldId id="294" r:id="rId9"/>
    <p:sldId id="316" r:id="rId10"/>
    <p:sldId id="315" r:id="rId11"/>
    <p:sldId id="314" r:id="rId12"/>
    <p:sldId id="317" r:id="rId13"/>
    <p:sldId id="318" r:id="rId14"/>
    <p:sldId id="320" r:id="rId15"/>
    <p:sldId id="321" r:id="rId16"/>
    <p:sldId id="333" r:id="rId17"/>
    <p:sldId id="322" r:id="rId18"/>
    <p:sldId id="323" r:id="rId19"/>
    <p:sldId id="325" r:id="rId20"/>
    <p:sldId id="330" r:id="rId21"/>
    <p:sldId id="331" r:id="rId22"/>
    <p:sldId id="324" r:id="rId23"/>
    <p:sldId id="326" r:id="rId24"/>
    <p:sldId id="327" r:id="rId25"/>
    <p:sldId id="328" r:id="rId26"/>
    <p:sldId id="33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2160" autoAdjust="0"/>
  </p:normalViewPr>
  <p:slideViewPr>
    <p:cSldViewPr snapToGrid="0">
      <p:cViewPr>
        <p:scale>
          <a:sx n="50" d="100"/>
          <a:sy n="50" d="100"/>
        </p:scale>
        <p:origin x="136" y="924"/>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5/21/2023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‹nr.›</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Dag iedereen</a:t>
            </a:r>
            <a:br>
              <a:rPr lang="nl-BE" sz="1800" kern="100" dirty="0">
                <a:effectLst/>
                <a:latin typeface="Calibri" panose="020F0502020204030204" pitchFamily="34" charset="0"/>
                <a:ea typeface="Calibri" panose="020F0502020204030204" pitchFamily="34" charset="0"/>
                <a:cs typeface="Times New Roman" panose="02020603050405020304" pitchFamily="18" charset="0"/>
              </a:rPr>
            </a:b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Robin en Ik zullen ons project over ‘</a:t>
            </a:r>
            <a:r>
              <a:rPr lang="nl-BE" sz="1800" kern="100" dirty="0" err="1">
                <a:effectLst/>
                <a:latin typeface="Calibri" panose="020F0502020204030204" pitchFamily="34" charset="0"/>
                <a:ea typeface="Calibri" panose="020F0502020204030204" pitchFamily="34" charset="0"/>
                <a:cs typeface="Times New Roman" panose="02020603050405020304" pitchFamily="18" charset="0"/>
              </a:rPr>
              <a:t>Spaceship</a:t>
            </a: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 Titanic’ voorstellen aan jullie. </a:t>
            </a:r>
            <a:endParaRPr lang="en-BE"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jdelijke aanduiding voor dianummer 3"/>
          <p:cNvSpPr>
            <a:spLocks noGrp="1"/>
          </p:cNvSpPr>
          <p:nvPr>
            <p:ph type="sldNum" sz="quarter" idx="5"/>
          </p:nvPr>
        </p:nvSpPr>
        <p:spPr/>
        <p:txBody>
          <a:bodyPr/>
          <a:lstStyle/>
          <a:p>
            <a:fld id="{D5939589-3E79-4C82-AA4A-FE78234FAA59}" type="slidenum">
              <a:rPr lang="en-US" smtClean="0"/>
              <a:t>1</a:t>
            </a:fld>
            <a:endParaRPr lang="en-US" dirty="0"/>
          </a:p>
        </p:txBody>
      </p:sp>
    </p:spTree>
    <p:extLst>
      <p:ext uri="{BB962C8B-B14F-4D97-AF65-F5344CB8AC3E}">
        <p14:creationId xmlns:p14="http://schemas.microsoft.com/office/powerpoint/2010/main" val="1386739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Aft>
                <a:spcPts val="800"/>
              </a:spcAft>
            </a:pP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Blanke waarden in een dataset zijn niet interessant omdat ze geen informatie bevatten die het model kan gebruiken om voorspellingen te doen. </a:t>
            </a:r>
          </a:p>
          <a:p>
            <a:pPr>
              <a:lnSpc>
                <a:spcPct val="107000"/>
              </a:lnSpc>
              <a:spcAft>
                <a:spcPts val="800"/>
              </a:spcAft>
            </a:pPr>
            <a:endParaRPr lang="en-B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Als er te veel ontbrekende waarden zijn, kan dit een negatieve invloed hebben op de nauwkeurigheid van het model.</a:t>
            </a:r>
            <a:endParaRPr lang="en-B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BE" dirty="0"/>
          </a:p>
        </p:txBody>
      </p:sp>
      <p:sp>
        <p:nvSpPr>
          <p:cNvPr id="4" name="Tijdelijke aanduiding voor dianummer 3"/>
          <p:cNvSpPr>
            <a:spLocks noGrp="1"/>
          </p:cNvSpPr>
          <p:nvPr>
            <p:ph type="sldNum" sz="quarter" idx="5"/>
          </p:nvPr>
        </p:nvSpPr>
        <p:spPr/>
        <p:txBody>
          <a:bodyPr/>
          <a:lstStyle/>
          <a:p>
            <a:fld id="{D5939589-3E79-4C82-AA4A-FE78234FAA59}" type="slidenum">
              <a:rPr lang="en-US" smtClean="0"/>
              <a:t>10</a:t>
            </a:fld>
            <a:endParaRPr lang="en-US" dirty="0"/>
          </a:p>
        </p:txBody>
      </p:sp>
    </p:spTree>
    <p:extLst>
      <p:ext uri="{BB962C8B-B14F-4D97-AF65-F5344CB8AC3E}">
        <p14:creationId xmlns:p14="http://schemas.microsoft.com/office/powerpoint/2010/main" val="1788155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Aft>
                <a:spcPts val="800"/>
              </a:spcAft>
            </a:pP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Voor de kolommen "</a:t>
            </a:r>
            <a:r>
              <a:rPr lang="nl-BE" sz="1800" kern="100" dirty="0" err="1">
                <a:effectLst/>
                <a:latin typeface="Calibri" panose="020F0502020204030204" pitchFamily="34" charset="0"/>
                <a:ea typeface="Calibri" panose="020F0502020204030204" pitchFamily="34" charset="0"/>
                <a:cs typeface="Times New Roman" panose="02020603050405020304" pitchFamily="18" charset="0"/>
              </a:rPr>
              <a:t>homeplanet</a:t>
            </a: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 en "</a:t>
            </a:r>
            <a:r>
              <a:rPr lang="nl-BE" sz="1800" kern="100" dirty="0" err="1">
                <a:effectLst/>
                <a:latin typeface="Calibri" panose="020F0502020204030204" pitchFamily="34" charset="0"/>
                <a:ea typeface="Calibri" panose="020F0502020204030204" pitchFamily="34" charset="0"/>
                <a:cs typeface="Times New Roman" panose="02020603050405020304" pitchFamily="18" charset="0"/>
              </a:rPr>
              <a:t>destination</a:t>
            </a: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 kozen we er voor om elke planeet om te zetten in een uniek nummer.</a:t>
            </a:r>
          </a:p>
          <a:p>
            <a:pPr>
              <a:lnSpc>
                <a:spcPct val="107000"/>
              </a:lnSpc>
              <a:spcAft>
                <a:spcPts val="800"/>
              </a:spcAft>
            </a:pPr>
            <a:endParaRPr lang="nl-B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Dit is handig omdat veel machine </a:t>
            </a:r>
            <a:r>
              <a:rPr lang="nl-BE" sz="1800" kern="100" dirty="0" err="1">
                <a:effectLst/>
                <a:latin typeface="Calibri" panose="020F0502020204030204" pitchFamily="34" charset="0"/>
                <a:ea typeface="Calibri" panose="020F0502020204030204" pitchFamily="34" charset="0"/>
                <a:cs typeface="Times New Roman" panose="02020603050405020304" pitchFamily="18" charset="0"/>
              </a:rPr>
              <a:t>learning</a:t>
            </a: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 algoritmes alleen met numerieke data kunnen werken. </a:t>
            </a:r>
          </a:p>
          <a:p>
            <a:pPr>
              <a:lnSpc>
                <a:spcPct val="107000"/>
              </a:lnSpc>
              <a:spcAft>
                <a:spcPts val="800"/>
              </a:spcAft>
            </a:pPr>
            <a:endParaRPr lang="en-B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Vervolgens berekenen we het gemiddelde van de gecodeerde waarden om de ontbrekende planeten in te vullen. </a:t>
            </a:r>
          </a:p>
          <a:p>
            <a:pPr>
              <a:lnSpc>
                <a:spcPct val="107000"/>
              </a:lnSpc>
              <a:spcAft>
                <a:spcPts val="800"/>
              </a:spcAft>
            </a:pPr>
            <a:endParaRPr lang="nl-B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Met andere woorden, we vervangen de ontbrekende waarden door het gemiddelde van de nummers die de planeten in die kolom vertegenwoordigen.</a:t>
            </a:r>
            <a:endParaRPr lang="en-B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BE" dirty="0"/>
          </a:p>
        </p:txBody>
      </p:sp>
      <p:sp>
        <p:nvSpPr>
          <p:cNvPr id="4" name="Tijdelijke aanduiding voor dianummer 3"/>
          <p:cNvSpPr>
            <a:spLocks noGrp="1"/>
          </p:cNvSpPr>
          <p:nvPr>
            <p:ph type="sldNum" sz="quarter" idx="5"/>
          </p:nvPr>
        </p:nvSpPr>
        <p:spPr/>
        <p:txBody>
          <a:bodyPr/>
          <a:lstStyle/>
          <a:p>
            <a:fld id="{D5939589-3E79-4C82-AA4A-FE78234FAA59}" type="slidenum">
              <a:rPr lang="en-US" smtClean="0"/>
              <a:t>11</a:t>
            </a:fld>
            <a:endParaRPr lang="en-US" dirty="0"/>
          </a:p>
        </p:txBody>
      </p:sp>
    </p:spTree>
    <p:extLst>
      <p:ext uri="{BB962C8B-B14F-4D97-AF65-F5344CB8AC3E}">
        <p14:creationId xmlns:p14="http://schemas.microsoft.com/office/powerpoint/2010/main" val="1372457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Voor de leeftijd hebben we besloten om de blanke waarden simpelweg te vervangen door de gemiddelde leeftijd van alle passagiers.</a:t>
            </a:r>
            <a:endParaRPr lang="en-B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BE" dirty="0"/>
          </a:p>
        </p:txBody>
      </p:sp>
      <p:sp>
        <p:nvSpPr>
          <p:cNvPr id="4" name="Tijdelijke aanduiding voor dianummer 3"/>
          <p:cNvSpPr>
            <a:spLocks noGrp="1"/>
          </p:cNvSpPr>
          <p:nvPr>
            <p:ph type="sldNum" sz="quarter" idx="5"/>
          </p:nvPr>
        </p:nvSpPr>
        <p:spPr/>
        <p:txBody>
          <a:bodyPr/>
          <a:lstStyle/>
          <a:p>
            <a:fld id="{D5939589-3E79-4C82-AA4A-FE78234FAA59}" type="slidenum">
              <a:rPr lang="en-US" smtClean="0"/>
              <a:t>12</a:t>
            </a:fld>
            <a:endParaRPr lang="en-US" dirty="0"/>
          </a:p>
        </p:txBody>
      </p:sp>
    </p:spTree>
    <p:extLst>
      <p:ext uri="{BB962C8B-B14F-4D97-AF65-F5344CB8AC3E}">
        <p14:creationId xmlns:p14="http://schemas.microsoft.com/office/powerpoint/2010/main" val="973373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Bij </a:t>
            </a:r>
            <a:r>
              <a:rPr lang="nl-BE" sz="1800" kern="100" dirty="0" err="1">
                <a:effectLst/>
                <a:latin typeface="Calibri" panose="020F0502020204030204" pitchFamily="34" charset="0"/>
                <a:ea typeface="Calibri" panose="020F0502020204030204" pitchFamily="34" charset="0"/>
                <a:cs typeface="Times New Roman" panose="02020603050405020304" pitchFamily="18" charset="0"/>
              </a:rPr>
              <a:t>cryosleep</a:t>
            </a: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 hebben we </a:t>
            </a:r>
            <a:r>
              <a:rPr lang="nl-BE" sz="1800" kern="100" dirty="0" err="1">
                <a:effectLst/>
                <a:latin typeface="Calibri" panose="020F0502020204030204" pitchFamily="34" charset="0"/>
                <a:ea typeface="Calibri" panose="020F0502020204030204" pitchFamily="34" charset="0"/>
                <a:cs typeface="Times New Roman" panose="02020603050405020304" pitchFamily="18" charset="0"/>
              </a:rPr>
              <a:t>belist</a:t>
            </a: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 om alle ontbrekende waarden te vervangen door ‘</a:t>
            </a:r>
            <a:r>
              <a:rPr lang="nl-BE" sz="1800" kern="100" dirty="0" err="1">
                <a:effectLst/>
                <a:latin typeface="Calibri" panose="020F0502020204030204" pitchFamily="34" charset="0"/>
                <a:ea typeface="Calibri" panose="020F0502020204030204" pitchFamily="34" charset="0"/>
                <a:cs typeface="Times New Roman" panose="02020603050405020304" pitchFamily="18" charset="0"/>
              </a:rPr>
              <a:t>False</a:t>
            </a: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 omdat deze het meest voorkomt en dus het minst zal doorwegen als we die er bij tellen.</a:t>
            </a:r>
            <a:endParaRPr lang="en-B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BE" dirty="0"/>
          </a:p>
        </p:txBody>
      </p:sp>
      <p:sp>
        <p:nvSpPr>
          <p:cNvPr id="4" name="Tijdelijke aanduiding voor dianummer 3"/>
          <p:cNvSpPr>
            <a:spLocks noGrp="1"/>
          </p:cNvSpPr>
          <p:nvPr>
            <p:ph type="sldNum" sz="quarter" idx="5"/>
          </p:nvPr>
        </p:nvSpPr>
        <p:spPr/>
        <p:txBody>
          <a:bodyPr/>
          <a:lstStyle/>
          <a:p>
            <a:fld id="{D5939589-3E79-4C82-AA4A-FE78234FAA59}" type="slidenum">
              <a:rPr lang="en-US" smtClean="0"/>
              <a:t>13</a:t>
            </a:fld>
            <a:endParaRPr lang="en-US" dirty="0"/>
          </a:p>
        </p:txBody>
      </p:sp>
    </p:spTree>
    <p:extLst>
      <p:ext uri="{BB962C8B-B14F-4D97-AF65-F5344CB8AC3E}">
        <p14:creationId xmlns:p14="http://schemas.microsoft.com/office/powerpoint/2010/main" val="3304310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Aft>
                <a:spcPts val="800"/>
              </a:spcAft>
            </a:pP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Hier hadden we 2 scenario’s. Als de passagier koos voor </a:t>
            </a:r>
            <a:r>
              <a:rPr lang="nl-BE" sz="1800" kern="100" dirty="0" err="1">
                <a:effectLst/>
                <a:latin typeface="Calibri" panose="020F0502020204030204" pitchFamily="34" charset="0"/>
                <a:ea typeface="Calibri" panose="020F0502020204030204" pitchFamily="34" charset="0"/>
                <a:cs typeface="Times New Roman" panose="02020603050405020304" pitchFamily="18" charset="0"/>
              </a:rPr>
              <a:t>cryosleep</a:t>
            </a: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nl-BE" sz="1800" kern="100" dirty="0" err="1">
                <a:effectLst/>
                <a:latin typeface="Calibri" panose="020F0502020204030204" pitchFamily="34" charset="0"/>
                <a:ea typeface="Calibri" panose="020F0502020204030204" pitchFamily="34" charset="0"/>
                <a:cs typeface="Times New Roman" panose="02020603050405020304" pitchFamily="18" charset="0"/>
              </a:rPr>
              <a:t>werdt</a:t>
            </a: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 de </a:t>
            </a:r>
            <a:r>
              <a:rPr lang="nl-BE" sz="1800" kern="100" dirty="0" err="1">
                <a:effectLst/>
                <a:latin typeface="Calibri" panose="020F0502020204030204" pitchFamily="34" charset="0"/>
                <a:ea typeface="Calibri" panose="020F0502020204030204" pitchFamily="34" charset="0"/>
                <a:cs typeface="Times New Roman" panose="02020603050405020304" pitchFamily="18" charset="0"/>
              </a:rPr>
              <a:t>onbrekende</a:t>
            </a: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 waarde ingevulde door 0. </a:t>
            </a:r>
            <a:endParaRPr lang="en-B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B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Dit omdat de passagier tijdens die toestand onmogelijk gebruik kon maken van deze diensten. Als de passagier niet in </a:t>
            </a:r>
            <a:r>
              <a:rPr lang="nl-BE" sz="1800" kern="100" dirty="0" err="1">
                <a:effectLst/>
                <a:latin typeface="Calibri" panose="020F0502020204030204" pitchFamily="34" charset="0"/>
                <a:ea typeface="Calibri" panose="020F0502020204030204" pitchFamily="34" charset="0"/>
                <a:cs typeface="Times New Roman" panose="02020603050405020304" pitchFamily="18" charset="0"/>
              </a:rPr>
              <a:t>cryosleep</a:t>
            </a: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 toestand was, namen we het </a:t>
            </a:r>
            <a:r>
              <a:rPr lang="nl-BE" sz="1800" kern="100" dirty="0" err="1">
                <a:effectLst/>
                <a:latin typeface="Calibri" panose="020F0502020204030204" pitchFamily="34" charset="0"/>
                <a:ea typeface="Calibri" panose="020F0502020204030204" pitchFamily="34" charset="0"/>
                <a:cs typeface="Times New Roman" panose="02020603050405020304" pitchFamily="18" charset="0"/>
              </a:rPr>
              <a:t>gemmidelde</a:t>
            </a: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 gebruik van de andere passagiers.</a:t>
            </a:r>
            <a:endParaRPr lang="en-B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BE" dirty="0"/>
          </a:p>
        </p:txBody>
      </p:sp>
      <p:sp>
        <p:nvSpPr>
          <p:cNvPr id="4" name="Tijdelijke aanduiding voor dianummer 3"/>
          <p:cNvSpPr>
            <a:spLocks noGrp="1"/>
          </p:cNvSpPr>
          <p:nvPr>
            <p:ph type="sldNum" sz="quarter" idx="5"/>
          </p:nvPr>
        </p:nvSpPr>
        <p:spPr/>
        <p:txBody>
          <a:bodyPr/>
          <a:lstStyle/>
          <a:p>
            <a:fld id="{D5939589-3E79-4C82-AA4A-FE78234FAA59}" type="slidenum">
              <a:rPr lang="en-US" smtClean="0"/>
              <a:t>14</a:t>
            </a:fld>
            <a:endParaRPr lang="en-US" dirty="0"/>
          </a:p>
        </p:txBody>
      </p:sp>
    </p:spTree>
    <p:extLst>
      <p:ext uri="{BB962C8B-B14F-4D97-AF65-F5344CB8AC3E}">
        <p14:creationId xmlns:p14="http://schemas.microsoft.com/office/powerpoint/2010/main" val="2940741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De </a:t>
            </a:r>
            <a:r>
              <a:rPr lang="en-GB" dirty="0" err="1"/>
              <a:t>correlatieMatrix</a:t>
            </a:r>
            <a:endParaRPr lang="en-BE" dirty="0"/>
          </a:p>
        </p:txBody>
      </p:sp>
      <p:sp>
        <p:nvSpPr>
          <p:cNvPr id="4" name="Tijdelijke aanduiding voor dianummer 3"/>
          <p:cNvSpPr>
            <a:spLocks noGrp="1"/>
          </p:cNvSpPr>
          <p:nvPr>
            <p:ph type="sldNum" sz="quarter" idx="5"/>
          </p:nvPr>
        </p:nvSpPr>
        <p:spPr/>
        <p:txBody>
          <a:bodyPr/>
          <a:lstStyle/>
          <a:p>
            <a:fld id="{D5939589-3E79-4C82-AA4A-FE78234FAA59}" type="slidenum">
              <a:rPr lang="en-US" smtClean="0"/>
              <a:t>15</a:t>
            </a:fld>
            <a:endParaRPr lang="en-US" dirty="0"/>
          </a:p>
        </p:txBody>
      </p:sp>
    </p:spTree>
    <p:extLst>
      <p:ext uri="{BB962C8B-B14F-4D97-AF65-F5344CB8AC3E}">
        <p14:creationId xmlns:p14="http://schemas.microsoft.com/office/powerpoint/2010/main" val="8633712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Uit de </a:t>
            </a:r>
            <a:r>
              <a:rPr lang="nl-BE" sz="1800" kern="100" dirty="0" err="1">
                <a:effectLst/>
                <a:latin typeface="Calibri" panose="020F0502020204030204" pitchFamily="34" charset="0"/>
                <a:ea typeface="Calibri" panose="020F0502020204030204" pitchFamily="34" charset="0"/>
                <a:cs typeface="Times New Roman" panose="02020603050405020304" pitchFamily="18" charset="0"/>
              </a:rPr>
              <a:t>corrolatie</a:t>
            </a: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 matrix kunnen we afleiden dat </a:t>
            </a:r>
            <a:r>
              <a:rPr lang="nl-BE" sz="1800" kern="100" dirty="0" err="1">
                <a:effectLst/>
                <a:latin typeface="Calibri" panose="020F0502020204030204" pitchFamily="34" charset="0"/>
                <a:ea typeface="Calibri" panose="020F0502020204030204" pitchFamily="34" charset="0"/>
                <a:cs typeface="Times New Roman" panose="02020603050405020304" pitchFamily="18" charset="0"/>
              </a:rPr>
              <a:t>cryosleep</a:t>
            </a: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 positief </a:t>
            </a:r>
            <a:r>
              <a:rPr lang="nl-BE" sz="1800" kern="100" dirty="0" err="1">
                <a:effectLst/>
                <a:latin typeface="Calibri" panose="020F0502020204030204" pitchFamily="34" charset="0"/>
                <a:ea typeface="Calibri" panose="020F0502020204030204" pitchFamily="34" charset="0"/>
                <a:cs typeface="Times New Roman" panose="02020603050405020304" pitchFamily="18" charset="0"/>
              </a:rPr>
              <a:t>gecorolleerd</a:t>
            </a: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 is met de overlevingskans, en diensten negatief </a:t>
            </a:r>
            <a:r>
              <a:rPr lang="nl-BE" sz="1800" kern="100" dirty="0" err="1">
                <a:effectLst/>
                <a:latin typeface="Calibri" panose="020F0502020204030204" pitchFamily="34" charset="0"/>
                <a:ea typeface="Calibri" panose="020F0502020204030204" pitchFamily="34" charset="0"/>
                <a:cs typeface="Times New Roman" panose="02020603050405020304" pitchFamily="18" charset="0"/>
              </a:rPr>
              <a:t>gecorolleerd</a:t>
            </a: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B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BE" dirty="0"/>
          </a:p>
        </p:txBody>
      </p:sp>
      <p:sp>
        <p:nvSpPr>
          <p:cNvPr id="4" name="Tijdelijke aanduiding voor dianummer 3"/>
          <p:cNvSpPr>
            <a:spLocks noGrp="1"/>
          </p:cNvSpPr>
          <p:nvPr>
            <p:ph type="sldNum" sz="quarter" idx="5"/>
          </p:nvPr>
        </p:nvSpPr>
        <p:spPr/>
        <p:txBody>
          <a:bodyPr/>
          <a:lstStyle/>
          <a:p>
            <a:fld id="{D5939589-3E79-4C82-AA4A-FE78234FAA59}" type="slidenum">
              <a:rPr lang="en-US" smtClean="0"/>
              <a:t>16</a:t>
            </a:fld>
            <a:endParaRPr lang="en-US" dirty="0"/>
          </a:p>
        </p:txBody>
      </p:sp>
    </p:spTree>
    <p:extLst>
      <p:ext uri="{BB962C8B-B14F-4D97-AF65-F5344CB8AC3E}">
        <p14:creationId xmlns:p14="http://schemas.microsoft.com/office/powerpoint/2010/main" val="635541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Dit betekend dat passagiers in </a:t>
            </a:r>
            <a:r>
              <a:rPr lang="nl-BE" sz="1800" kern="100" dirty="0" err="1">
                <a:effectLst/>
                <a:latin typeface="Calibri" panose="020F0502020204030204" pitchFamily="34" charset="0"/>
                <a:ea typeface="Calibri" panose="020F0502020204030204" pitchFamily="34" charset="0"/>
                <a:cs typeface="Times New Roman" panose="02020603050405020304" pitchFamily="18" charset="0"/>
              </a:rPr>
              <a:t>cryosleep</a:t>
            </a: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 een grotere overlevingskans hadden dan de passagiers die wakker waren. We kunnen ook afleiden dat het gebruik van diensten negatief </a:t>
            </a:r>
            <a:r>
              <a:rPr lang="nl-BE" sz="1800" kern="100" dirty="0" err="1">
                <a:effectLst/>
                <a:latin typeface="Calibri" panose="020F0502020204030204" pitchFamily="34" charset="0"/>
                <a:ea typeface="Calibri" panose="020F0502020204030204" pitchFamily="34" charset="0"/>
                <a:cs typeface="Times New Roman" panose="02020603050405020304" pitchFamily="18" charset="0"/>
              </a:rPr>
              <a:t>gecorolleerd</a:t>
            </a: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 is met de overlevingskans. </a:t>
            </a:r>
            <a:endParaRPr lang="en-B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BE" dirty="0"/>
          </a:p>
        </p:txBody>
      </p:sp>
      <p:sp>
        <p:nvSpPr>
          <p:cNvPr id="4" name="Tijdelijke aanduiding voor dianummer 3"/>
          <p:cNvSpPr>
            <a:spLocks noGrp="1"/>
          </p:cNvSpPr>
          <p:nvPr>
            <p:ph type="sldNum" sz="quarter" idx="5"/>
          </p:nvPr>
        </p:nvSpPr>
        <p:spPr/>
        <p:txBody>
          <a:bodyPr/>
          <a:lstStyle/>
          <a:p>
            <a:fld id="{D5939589-3E79-4C82-AA4A-FE78234FAA59}" type="slidenum">
              <a:rPr lang="en-US" smtClean="0"/>
              <a:t>17</a:t>
            </a:fld>
            <a:endParaRPr lang="en-US" dirty="0"/>
          </a:p>
        </p:txBody>
      </p:sp>
    </p:spTree>
    <p:extLst>
      <p:ext uri="{BB962C8B-B14F-4D97-AF65-F5344CB8AC3E}">
        <p14:creationId xmlns:p14="http://schemas.microsoft.com/office/powerpoint/2010/main" val="3625008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Hoe minder er gebruik werd </a:t>
            </a:r>
            <a:r>
              <a:rPr lang="nl-BE" sz="1800" kern="100" dirty="0" err="1">
                <a:effectLst/>
                <a:latin typeface="Calibri" panose="020F0502020204030204" pitchFamily="34" charset="0"/>
                <a:ea typeface="Calibri" panose="020F0502020204030204" pitchFamily="34" charset="0"/>
                <a:cs typeface="Times New Roman" panose="02020603050405020304" pitchFamily="18" charset="0"/>
              </a:rPr>
              <a:t>gemaak</a:t>
            </a: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 van een dienst, hoe groter de overlevingskans was. Dit viel ook te verwachten aangezien mensen in </a:t>
            </a:r>
            <a:r>
              <a:rPr lang="nl-BE" sz="1800" kern="100" dirty="0" err="1">
                <a:effectLst/>
                <a:latin typeface="Calibri" panose="020F0502020204030204" pitchFamily="34" charset="0"/>
                <a:ea typeface="Calibri" panose="020F0502020204030204" pitchFamily="34" charset="0"/>
                <a:cs typeface="Times New Roman" panose="02020603050405020304" pitchFamily="18" charset="0"/>
              </a:rPr>
              <a:t>cryosleep</a:t>
            </a: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 geen diensten kunnen gebruiken.</a:t>
            </a:r>
            <a:endParaRPr lang="en-B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BE" dirty="0"/>
          </a:p>
        </p:txBody>
      </p:sp>
      <p:sp>
        <p:nvSpPr>
          <p:cNvPr id="4" name="Tijdelijke aanduiding voor dianummer 3"/>
          <p:cNvSpPr>
            <a:spLocks noGrp="1"/>
          </p:cNvSpPr>
          <p:nvPr>
            <p:ph type="sldNum" sz="quarter" idx="5"/>
          </p:nvPr>
        </p:nvSpPr>
        <p:spPr/>
        <p:txBody>
          <a:bodyPr/>
          <a:lstStyle/>
          <a:p>
            <a:fld id="{D5939589-3E79-4C82-AA4A-FE78234FAA59}" type="slidenum">
              <a:rPr lang="en-US" smtClean="0"/>
              <a:t>18</a:t>
            </a:fld>
            <a:endParaRPr lang="en-US" dirty="0"/>
          </a:p>
        </p:txBody>
      </p:sp>
    </p:spTree>
    <p:extLst>
      <p:ext uri="{BB962C8B-B14F-4D97-AF65-F5344CB8AC3E}">
        <p14:creationId xmlns:p14="http://schemas.microsoft.com/office/powerpoint/2010/main" val="6223379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sz="1800" dirty="0">
                <a:effectLst/>
                <a:latin typeface="Calibri" panose="020F0502020204030204" pitchFamily="34" charset="0"/>
                <a:ea typeface="Calibri" panose="020F0502020204030204" pitchFamily="34" charset="0"/>
                <a:cs typeface="Times New Roman" panose="02020603050405020304" pitchFamily="18" charset="0"/>
              </a:rPr>
              <a:t>In het laatste deel van ons project hebben we data gebruikt om een model te maken dat voorspellingen kan doen over testgegevens.</a:t>
            </a:r>
            <a:endParaRPr lang="en-BE" dirty="0"/>
          </a:p>
        </p:txBody>
      </p:sp>
      <p:sp>
        <p:nvSpPr>
          <p:cNvPr id="4" name="Tijdelijke aanduiding voor dianummer 3"/>
          <p:cNvSpPr>
            <a:spLocks noGrp="1"/>
          </p:cNvSpPr>
          <p:nvPr>
            <p:ph type="sldNum" sz="quarter" idx="5"/>
          </p:nvPr>
        </p:nvSpPr>
        <p:spPr/>
        <p:txBody>
          <a:bodyPr/>
          <a:lstStyle/>
          <a:p>
            <a:fld id="{D5939589-3E79-4C82-AA4A-FE78234FAA59}" type="slidenum">
              <a:rPr lang="en-US" smtClean="0"/>
              <a:t>19</a:t>
            </a:fld>
            <a:endParaRPr lang="en-US" dirty="0"/>
          </a:p>
        </p:txBody>
      </p:sp>
    </p:spTree>
    <p:extLst>
      <p:ext uri="{BB962C8B-B14F-4D97-AF65-F5344CB8AC3E}">
        <p14:creationId xmlns:p14="http://schemas.microsoft.com/office/powerpoint/2010/main" val="407192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We beginnen met een korte introductie, daarna overlopen we ons data onderzoek in </a:t>
            </a:r>
            <a:r>
              <a:rPr lang="nl-BE" sz="1800" kern="100" dirty="0" err="1">
                <a:effectLst/>
                <a:latin typeface="Calibri" panose="020F0502020204030204" pitchFamily="34" charset="0"/>
                <a:ea typeface="Calibri" panose="020F0502020204030204" pitchFamily="34" charset="0"/>
                <a:cs typeface="Times New Roman" panose="02020603050405020304" pitchFamily="18" charset="0"/>
              </a:rPr>
              <a:t>PowerBi</a:t>
            </a: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 hoe we de dataset opgekuist hebben met behulp van Python, wat we kunnen afleiden uit de correlatiematrix en hoe we ons model getraind hebben. We sluiten af met onze conclusie over dit project</a:t>
            </a:r>
            <a:endParaRPr lang="en-B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BE" dirty="0"/>
          </a:p>
        </p:txBody>
      </p:sp>
      <p:sp>
        <p:nvSpPr>
          <p:cNvPr id="4" name="Tijdelijke aanduiding voor dianummer 3"/>
          <p:cNvSpPr>
            <a:spLocks noGrp="1"/>
          </p:cNvSpPr>
          <p:nvPr>
            <p:ph type="sldNum" sz="quarter" idx="5"/>
          </p:nvPr>
        </p:nvSpPr>
        <p:spPr/>
        <p:txBody>
          <a:bodyPr/>
          <a:lstStyle/>
          <a:p>
            <a:fld id="{D5939589-3E79-4C82-AA4A-FE78234FAA59}" type="slidenum">
              <a:rPr lang="en-US" smtClean="0"/>
              <a:t>2</a:t>
            </a:fld>
            <a:endParaRPr lang="en-US" dirty="0"/>
          </a:p>
        </p:txBody>
      </p:sp>
    </p:spTree>
    <p:extLst>
      <p:ext uri="{BB962C8B-B14F-4D97-AF65-F5344CB8AC3E}">
        <p14:creationId xmlns:p14="http://schemas.microsoft.com/office/powerpoint/2010/main" val="16911486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Aft>
                <a:spcPts val="800"/>
              </a:spcAft>
            </a:pP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We hebben hiervoor verschillende </a:t>
            </a:r>
            <a:r>
              <a:rPr lang="nl-BE" sz="1800" kern="100" dirty="0" err="1">
                <a:effectLst/>
                <a:latin typeface="Calibri" panose="020F0502020204030204" pitchFamily="34" charset="0"/>
                <a:ea typeface="Calibri" panose="020F0502020204030204" pitchFamily="34" charset="0"/>
                <a:cs typeface="Times New Roman" panose="02020603050405020304" pitchFamily="18" charset="0"/>
              </a:rPr>
              <a:t>classifiers</a:t>
            </a: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 geprobeerd en uiteindelijk gebruik gemaakt van de Random </a:t>
            </a:r>
            <a:r>
              <a:rPr lang="nl-BE" sz="1800" kern="100" dirty="0" err="1">
                <a:effectLst/>
                <a:latin typeface="Calibri" panose="020F0502020204030204" pitchFamily="34" charset="0"/>
                <a:ea typeface="Calibri" panose="020F0502020204030204" pitchFamily="34" charset="0"/>
                <a:cs typeface="Times New Roman" panose="02020603050405020304" pitchFamily="18" charset="0"/>
              </a:rPr>
              <a:t>Forest-classifier</a:t>
            </a: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 omdat deze ons de hoogste nauwkeurigheid gaf. </a:t>
            </a:r>
          </a:p>
          <a:p>
            <a:pPr>
              <a:lnSpc>
                <a:spcPct val="107000"/>
              </a:lnSpc>
              <a:spcAft>
                <a:spcPts val="800"/>
              </a:spcAft>
            </a:pPr>
            <a:endParaRPr lang="nl-B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Random </a:t>
            </a:r>
            <a:r>
              <a:rPr lang="nl-BE" sz="1800" kern="100" dirty="0" err="1">
                <a:effectLst/>
                <a:latin typeface="Calibri" panose="020F0502020204030204" pitchFamily="34" charset="0"/>
                <a:ea typeface="Calibri" panose="020F0502020204030204" pitchFamily="34" charset="0"/>
                <a:cs typeface="Times New Roman" panose="02020603050405020304" pitchFamily="18" charset="0"/>
              </a:rPr>
              <a:t>forest</a:t>
            </a: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BE" sz="1800" kern="100" dirty="0" err="1">
                <a:effectLst/>
                <a:latin typeface="Calibri" panose="020F0502020204030204" pitchFamily="34" charset="0"/>
                <a:ea typeface="Calibri" panose="020F0502020204030204" pitchFamily="34" charset="0"/>
                <a:cs typeface="Times New Roman" panose="02020603050405020304" pitchFamily="18" charset="0"/>
              </a:rPr>
              <a:t>werkt</a:t>
            </a:r>
            <a:r>
              <a:rPr lang="en-BE" sz="1800" kern="100" dirty="0">
                <a:effectLst/>
                <a:latin typeface="Calibri" panose="020F0502020204030204" pitchFamily="34" charset="0"/>
                <a:ea typeface="Calibri" panose="020F0502020204030204" pitchFamily="34" charset="0"/>
                <a:cs typeface="Times New Roman" panose="02020603050405020304" pitchFamily="18" charset="0"/>
              </a:rPr>
              <a:t> door het </a:t>
            </a:r>
            <a:r>
              <a:rPr lang="en-BE" sz="1800" kern="100" dirty="0" err="1">
                <a:effectLst/>
                <a:latin typeface="Calibri" panose="020F0502020204030204" pitchFamily="34" charset="0"/>
                <a:ea typeface="Calibri" panose="020F0502020204030204" pitchFamily="34" charset="0"/>
                <a:cs typeface="Times New Roman" panose="02020603050405020304" pitchFamily="18" charset="0"/>
              </a:rPr>
              <a:t>combineren</a:t>
            </a:r>
            <a:r>
              <a:rPr lang="en-BE" sz="1800" kern="100" dirty="0">
                <a:effectLst/>
                <a:latin typeface="Calibri" panose="020F0502020204030204" pitchFamily="34" charset="0"/>
                <a:ea typeface="Calibri" panose="020F0502020204030204" pitchFamily="34" charset="0"/>
                <a:cs typeface="Times New Roman" panose="02020603050405020304" pitchFamily="18" charset="0"/>
              </a:rPr>
              <a:t> van </a:t>
            </a:r>
            <a:r>
              <a:rPr lang="en-BE" sz="1800" kern="100" dirty="0" err="1">
                <a:effectLst/>
                <a:latin typeface="Calibri" panose="020F0502020204030204" pitchFamily="34" charset="0"/>
                <a:ea typeface="Calibri" panose="020F0502020204030204" pitchFamily="34" charset="0"/>
                <a:cs typeface="Times New Roman" panose="02020603050405020304" pitchFamily="18" charset="0"/>
              </a:rPr>
              <a:t>vele</a:t>
            </a:r>
            <a:r>
              <a:rPr lang="en-BE"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BE" sz="1800" kern="100" dirty="0" err="1">
                <a:effectLst/>
                <a:latin typeface="Calibri" panose="020F0502020204030204" pitchFamily="34" charset="0"/>
                <a:ea typeface="Calibri" panose="020F0502020204030204" pitchFamily="34" charset="0"/>
                <a:cs typeface="Times New Roman" panose="02020603050405020304" pitchFamily="18" charset="0"/>
              </a:rPr>
              <a:t>beslissingsbomen</a:t>
            </a:r>
            <a:r>
              <a:rPr lang="en-BE"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BE" sz="1800" kern="100" dirty="0" err="1">
                <a:effectLst/>
                <a:latin typeface="Calibri" panose="020F0502020204030204" pitchFamily="34" charset="0"/>
                <a:ea typeface="Calibri" panose="020F0502020204030204" pitchFamily="34" charset="0"/>
                <a:cs typeface="Times New Roman" panose="02020603050405020304" pitchFamily="18" charset="0"/>
              </a:rPr>
              <a:t>waarbij</a:t>
            </a:r>
            <a:r>
              <a:rPr lang="en-BE"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BE" sz="1800" kern="100" dirty="0" err="1">
                <a:effectLst/>
                <a:latin typeface="Calibri" panose="020F0502020204030204" pitchFamily="34" charset="0"/>
                <a:ea typeface="Calibri" panose="020F0502020204030204" pitchFamily="34" charset="0"/>
                <a:cs typeface="Times New Roman" panose="02020603050405020304" pitchFamily="18" charset="0"/>
              </a:rPr>
              <a:t>elke</a:t>
            </a:r>
            <a:r>
              <a:rPr lang="en-BE" sz="1800" kern="100" dirty="0">
                <a:effectLst/>
                <a:latin typeface="Calibri" panose="020F0502020204030204" pitchFamily="34" charset="0"/>
                <a:ea typeface="Calibri" panose="020F0502020204030204" pitchFamily="34" charset="0"/>
                <a:cs typeface="Times New Roman" panose="02020603050405020304" pitchFamily="18" charset="0"/>
              </a:rPr>
              <a:t> boom </a:t>
            </a:r>
            <a:r>
              <a:rPr lang="en-BE" sz="1800" kern="100" dirty="0" err="1">
                <a:effectLst/>
                <a:latin typeface="Calibri" panose="020F0502020204030204" pitchFamily="34" charset="0"/>
                <a:ea typeface="Calibri" panose="020F0502020204030204" pitchFamily="34" charset="0"/>
                <a:cs typeface="Times New Roman" panose="02020603050405020304" pitchFamily="18" charset="0"/>
              </a:rPr>
              <a:t>een</a:t>
            </a:r>
            <a:r>
              <a:rPr lang="en-BE"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BE" sz="1800" kern="100" dirty="0" err="1">
                <a:effectLst/>
                <a:latin typeface="Calibri" panose="020F0502020204030204" pitchFamily="34" charset="0"/>
                <a:ea typeface="Calibri" panose="020F0502020204030204" pitchFamily="34" charset="0"/>
                <a:cs typeface="Times New Roman" panose="02020603050405020304" pitchFamily="18" charset="0"/>
              </a:rPr>
              <a:t>beslissing</a:t>
            </a:r>
            <a:r>
              <a:rPr lang="en-BE"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BE" sz="1800" kern="100" dirty="0" err="1">
                <a:effectLst/>
                <a:latin typeface="Calibri" panose="020F0502020204030204" pitchFamily="34" charset="0"/>
                <a:ea typeface="Calibri" panose="020F0502020204030204" pitchFamily="34" charset="0"/>
                <a:cs typeface="Times New Roman" panose="02020603050405020304" pitchFamily="18" charset="0"/>
              </a:rPr>
              <a:t>neemt</a:t>
            </a:r>
            <a:r>
              <a:rPr lang="en-BE" sz="1800" kern="100" dirty="0">
                <a:effectLst/>
                <a:latin typeface="Calibri" panose="020F0502020204030204" pitchFamily="34" charset="0"/>
                <a:ea typeface="Calibri" panose="020F0502020204030204" pitchFamily="34" charset="0"/>
                <a:cs typeface="Times New Roman" panose="02020603050405020304" pitchFamily="18" charset="0"/>
              </a:rPr>
              <a:t> op basis van </a:t>
            </a:r>
            <a:r>
              <a:rPr lang="en-BE" sz="1800" kern="100" dirty="0" err="1">
                <a:effectLst/>
                <a:latin typeface="Calibri" panose="020F0502020204030204" pitchFamily="34" charset="0"/>
                <a:ea typeface="Calibri" panose="020F0502020204030204" pitchFamily="34" charset="0"/>
                <a:cs typeface="Times New Roman" panose="02020603050405020304" pitchFamily="18" charset="0"/>
              </a:rPr>
              <a:t>een</a:t>
            </a:r>
            <a:r>
              <a:rPr lang="en-BE" sz="1800" kern="100" dirty="0">
                <a:effectLst/>
                <a:latin typeface="Calibri" panose="020F0502020204030204" pitchFamily="34" charset="0"/>
                <a:ea typeface="Calibri" panose="020F0502020204030204" pitchFamily="34" charset="0"/>
                <a:cs typeface="Times New Roman" panose="02020603050405020304" pitchFamily="18" charset="0"/>
              </a:rPr>
              <a:t> subset van de </a:t>
            </a:r>
            <a:r>
              <a:rPr lang="en-BE" sz="1800" kern="100" dirty="0" err="1">
                <a:effectLst/>
                <a:latin typeface="Calibri" panose="020F0502020204030204" pitchFamily="34" charset="0"/>
                <a:ea typeface="Calibri" panose="020F0502020204030204" pitchFamily="34" charset="0"/>
                <a:cs typeface="Times New Roman" panose="02020603050405020304" pitchFamily="18" charset="0"/>
              </a:rPr>
              <a:t>beschikbare</a:t>
            </a:r>
            <a:r>
              <a:rPr lang="en-BE"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BE" sz="1800" kern="100" dirty="0" err="1">
                <a:effectLst/>
                <a:latin typeface="Calibri" panose="020F0502020204030204" pitchFamily="34" charset="0"/>
                <a:ea typeface="Calibri" panose="020F0502020204030204" pitchFamily="34" charset="0"/>
                <a:cs typeface="Times New Roman" panose="02020603050405020304" pitchFamily="18" charset="0"/>
              </a:rPr>
              <a:t>gegevens</a:t>
            </a:r>
            <a:r>
              <a:rPr lang="en-BE"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B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Na het trainen van de gegevens hebben we het model gebruikt om te voorspellen of passagiers </a:t>
            </a:r>
            <a:r>
              <a:rPr lang="nl-BE" sz="1800" kern="100" dirty="0" err="1">
                <a:effectLst/>
                <a:latin typeface="Calibri" panose="020F0502020204030204" pitchFamily="34" charset="0"/>
                <a:ea typeface="Calibri" panose="020F0502020204030204" pitchFamily="34" charset="0"/>
                <a:cs typeface="Times New Roman" panose="02020603050405020304" pitchFamily="18" charset="0"/>
              </a:rPr>
              <a:t>geteleporteerd</a:t>
            </a: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 werden of op het schip bleven en deze resultaten ingediend op </a:t>
            </a:r>
            <a:r>
              <a:rPr lang="nl-BE" sz="1800" kern="100" dirty="0" err="1">
                <a:effectLst/>
                <a:latin typeface="Calibri" panose="020F0502020204030204" pitchFamily="34" charset="0"/>
                <a:ea typeface="Calibri" panose="020F0502020204030204" pitchFamily="34" charset="0"/>
                <a:cs typeface="Times New Roman" panose="02020603050405020304" pitchFamily="18" charset="0"/>
              </a:rPr>
              <a:t>Kaggle</a:t>
            </a: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 Onze inzending scoorde 0.79728.</a:t>
            </a:r>
            <a:endParaRPr lang="en-B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BE" dirty="0"/>
          </a:p>
        </p:txBody>
      </p:sp>
      <p:sp>
        <p:nvSpPr>
          <p:cNvPr id="4" name="Tijdelijke aanduiding voor dianummer 3"/>
          <p:cNvSpPr>
            <a:spLocks noGrp="1"/>
          </p:cNvSpPr>
          <p:nvPr>
            <p:ph type="sldNum" sz="quarter" idx="5"/>
          </p:nvPr>
        </p:nvSpPr>
        <p:spPr/>
        <p:txBody>
          <a:bodyPr/>
          <a:lstStyle/>
          <a:p>
            <a:fld id="{D5939589-3E79-4C82-AA4A-FE78234FAA59}" type="slidenum">
              <a:rPr lang="en-US" smtClean="0"/>
              <a:t>20</a:t>
            </a:fld>
            <a:endParaRPr lang="en-US" dirty="0"/>
          </a:p>
        </p:txBody>
      </p:sp>
    </p:spTree>
    <p:extLst>
      <p:ext uri="{BB962C8B-B14F-4D97-AF65-F5344CB8AC3E}">
        <p14:creationId xmlns:p14="http://schemas.microsoft.com/office/powerpoint/2010/main" val="16801452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Aft>
                <a:spcPts val="800"/>
              </a:spcAft>
            </a:pP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Er zijn een aantal dingen die we geleerd hebben uit dit project. </a:t>
            </a:r>
          </a:p>
          <a:p>
            <a:pPr>
              <a:lnSpc>
                <a:spcPct val="107000"/>
              </a:lnSpc>
              <a:spcAft>
                <a:spcPts val="800"/>
              </a:spcAft>
            </a:pPr>
            <a:endParaRPr lang="nl-B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Over het project zelf hebben we kunnen concluderen dat </a:t>
            </a:r>
            <a:r>
              <a:rPr lang="nl-BE" sz="1800" kern="100" dirty="0" err="1">
                <a:effectLst/>
                <a:latin typeface="Calibri" panose="020F0502020204030204" pitchFamily="34" charset="0"/>
                <a:ea typeface="Calibri" panose="020F0502020204030204" pitchFamily="34" charset="0"/>
                <a:cs typeface="Times New Roman" panose="02020603050405020304" pitchFamily="18" charset="0"/>
              </a:rPr>
              <a:t>cryosleep</a:t>
            </a: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 de grootste invloed had op de overlevingskans van een passagier op </a:t>
            </a:r>
            <a:r>
              <a:rPr lang="nl-BE" sz="1800" kern="100" dirty="0" err="1">
                <a:effectLst/>
                <a:latin typeface="Calibri" panose="020F0502020204030204" pitchFamily="34" charset="0"/>
                <a:ea typeface="Calibri" panose="020F0502020204030204" pitchFamily="34" charset="0"/>
                <a:cs typeface="Times New Roman" panose="02020603050405020304" pitchFamily="18" charset="0"/>
              </a:rPr>
              <a:t>spaceship</a:t>
            </a: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nl-BE" sz="1800" kern="100" dirty="0" err="1">
                <a:effectLst/>
                <a:latin typeface="Calibri" panose="020F0502020204030204" pitchFamily="34" charset="0"/>
                <a:ea typeface="Calibri" panose="020F0502020204030204" pitchFamily="34" charset="0"/>
                <a:cs typeface="Times New Roman" panose="02020603050405020304" pitchFamily="18" charset="0"/>
              </a:rPr>
              <a:t>titanic</a:t>
            </a: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B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We zullen ook onthouden dat </a:t>
            </a:r>
            <a:r>
              <a:rPr lang="nl-BE" sz="1800" kern="100" dirty="0" err="1">
                <a:effectLst/>
                <a:latin typeface="Calibri" panose="020F0502020204030204" pitchFamily="34" charset="0"/>
                <a:ea typeface="Calibri" panose="020F0502020204030204" pitchFamily="34" charset="0"/>
                <a:cs typeface="Times New Roman" panose="02020603050405020304" pitchFamily="18" charset="0"/>
              </a:rPr>
              <a:t>PowerBi</a:t>
            </a: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 een krachtige tool is om een grote dataset te visualiseren en waardoor ze ook beter te verstaan is.</a:t>
            </a:r>
          </a:p>
          <a:p>
            <a:pPr>
              <a:lnSpc>
                <a:spcPct val="107000"/>
              </a:lnSpc>
              <a:spcAft>
                <a:spcPts val="800"/>
              </a:spcAft>
            </a:pPr>
            <a:endParaRPr lang="en-B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We hebben ook doorgehad dat negatieve of foute waarden in een dataset de precisie van je model sterk kunnen verlagen en je verschillende manieren hebt om met deze waarden om te gaan en op te lossen.</a:t>
            </a:r>
            <a:endParaRPr lang="en-B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BE" dirty="0"/>
          </a:p>
        </p:txBody>
      </p:sp>
      <p:sp>
        <p:nvSpPr>
          <p:cNvPr id="4" name="Tijdelijke aanduiding voor dianummer 3"/>
          <p:cNvSpPr>
            <a:spLocks noGrp="1"/>
          </p:cNvSpPr>
          <p:nvPr>
            <p:ph type="sldNum" sz="quarter" idx="5"/>
          </p:nvPr>
        </p:nvSpPr>
        <p:spPr/>
        <p:txBody>
          <a:bodyPr/>
          <a:lstStyle/>
          <a:p>
            <a:fld id="{D5939589-3E79-4C82-AA4A-FE78234FAA59}" type="slidenum">
              <a:rPr lang="en-US" smtClean="0"/>
              <a:t>22</a:t>
            </a:fld>
            <a:endParaRPr lang="en-US" dirty="0"/>
          </a:p>
        </p:txBody>
      </p:sp>
    </p:spTree>
    <p:extLst>
      <p:ext uri="{BB962C8B-B14F-4D97-AF65-F5344CB8AC3E}">
        <p14:creationId xmlns:p14="http://schemas.microsoft.com/office/powerpoint/2010/main" val="3698530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Aft>
                <a:spcPts val="800"/>
              </a:spcAft>
            </a:pP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Wat hield ons project in?</a:t>
            </a:r>
          </a:p>
          <a:p>
            <a:pPr>
              <a:lnSpc>
                <a:spcPct val="107000"/>
              </a:lnSpc>
              <a:spcAft>
                <a:spcPts val="800"/>
              </a:spcAft>
            </a:pPr>
            <a:endParaRPr lang="en-B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We zijn het jaar 2912 en hebben een boodschap ontvangen van ‘</a:t>
            </a:r>
            <a:r>
              <a:rPr lang="nl-NL" sz="1800" kern="100" dirty="0" err="1">
                <a:effectLst/>
                <a:latin typeface="Calibri" panose="020F0502020204030204" pitchFamily="34" charset="0"/>
                <a:ea typeface="Calibri" panose="020F0502020204030204" pitchFamily="34" charset="0"/>
                <a:cs typeface="Times New Roman" panose="02020603050405020304" pitchFamily="18" charset="0"/>
              </a:rPr>
              <a:t>Spaceship</a:t>
            </a: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 Titanic’. </a:t>
            </a:r>
          </a:p>
          <a:p>
            <a:pPr>
              <a:lnSpc>
                <a:spcPct val="107000"/>
              </a:lnSpc>
              <a:spcAft>
                <a:spcPts val="800"/>
              </a:spcAft>
            </a:pPr>
            <a:endParaRPr lang="nl-NL"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Tijdens een onoplettendheid is het schip een aanvaring gehad met een wormgat waarbij </a:t>
            </a:r>
            <a:r>
              <a:rPr lang="en-BE"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 de helft van de bemanning verloren is geraakt.</a:t>
            </a:r>
            <a:r>
              <a:rPr lang="nl-BE" sz="18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p>
          <a:p>
            <a:pPr>
              <a:lnSpc>
                <a:spcPct val="107000"/>
              </a:lnSpc>
              <a:spcAft>
                <a:spcPts val="800"/>
              </a:spcAft>
            </a:pPr>
            <a:endParaRPr lang="en-B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Het was onze taak om op basis van de bestaande data te voorspellen wie er een grotere kans heeft om </a:t>
            </a:r>
            <a:r>
              <a:rPr lang="nl-NL" sz="1800" kern="100" dirty="0" err="1">
                <a:effectLst/>
                <a:latin typeface="Calibri" panose="020F0502020204030204" pitchFamily="34" charset="0"/>
                <a:ea typeface="Calibri" panose="020F0502020204030204" pitchFamily="34" charset="0"/>
                <a:cs typeface="Times New Roman" panose="02020603050405020304" pitchFamily="18" charset="0"/>
              </a:rPr>
              <a:t>geteleporteerd</a:t>
            </a: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 te worden</a:t>
            </a:r>
            <a:endParaRPr lang="en-B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BE" dirty="0"/>
          </a:p>
        </p:txBody>
      </p:sp>
      <p:sp>
        <p:nvSpPr>
          <p:cNvPr id="4" name="Tijdelijke aanduiding voor dianummer 3"/>
          <p:cNvSpPr>
            <a:spLocks noGrp="1"/>
          </p:cNvSpPr>
          <p:nvPr>
            <p:ph type="sldNum" sz="quarter" idx="5"/>
          </p:nvPr>
        </p:nvSpPr>
        <p:spPr/>
        <p:txBody>
          <a:bodyPr/>
          <a:lstStyle/>
          <a:p>
            <a:fld id="{D5939589-3E79-4C82-AA4A-FE78234FAA59}" type="slidenum">
              <a:rPr lang="en-US" smtClean="0"/>
              <a:t>3</a:t>
            </a:fld>
            <a:endParaRPr lang="en-US" dirty="0"/>
          </a:p>
        </p:txBody>
      </p:sp>
    </p:spTree>
    <p:extLst>
      <p:ext uri="{BB962C8B-B14F-4D97-AF65-F5344CB8AC3E}">
        <p14:creationId xmlns:p14="http://schemas.microsoft.com/office/powerpoint/2010/main" val="3610822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Aft>
                <a:spcPts val="800"/>
              </a:spcAft>
            </a:pP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Voor we konden beginnen aan het opkuisen van de data, bekeken we de dataset eens van dichterbij. Zo konden we al een eerste inschatting maken van welke velden er veel invloed zouden hebben op het resultaat. </a:t>
            </a:r>
          </a:p>
          <a:p>
            <a:pPr>
              <a:lnSpc>
                <a:spcPct val="107000"/>
              </a:lnSpc>
              <a:spcAft>
                <a:spcPts val="800"/>
              </a:spcAft>
            </a:pPr>
            <a:endParaRPr lang="en-B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Hier zijn enkele grafieken die te maken hebben met de overlevingskansen van de passagiers.</a:t>
            </a:r>
            <a:endParaRPr lang="en-B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BE" dirty="0"/>
          </a:p>
        </p:txBody>
      </p:sp>
      <p:sp>
        <p:nvSpPr>
          <p:cNvPr id="4" name="Tijdelijke aanduiding voor dianummer 3"/>
          <p:cNvSpPr>
            <a:spLocks noGrp="1"/>
          </p:cNvSpPr>
          <p:nvPr>
            <p:ph type="sldNum" sz="quarter" idx="5"/>
          </p:nvPr>
        </p:nvSpPr>
        <p:spPr/>
        <p:txBody>
          <a:bodyPr/>
          <a:lstStyle/>
          <a:p>
            <a:fld id="{D5939589-3E79-4C82-AA4A-FE78234FAA59}" type="slidenum">
              <a:rPr lang="en-US" smtClean="0"/>
              <a:t>4</a:t>
            </a:fld>
            <a:endParaRPr lang="en-US" dirty="0"/>
          </a:p>
        </p:txBody>
      </p:sp>
    </p:spTree>
    <p:extLst>
      <p:ext uri="{BB962C8B-B14F-4D97-AF65-F5344CB8AC3E}">
        <p14:creationId xmlns:p14="http://schemas.microsoft.com/office/powerpoint/2010/main" val="3702577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Als we de vertrek planeten bekijken, zien we dat Aarde het populairst was.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Het aantal verloren passagiers bleef wel constant voor elke planeet. Er waren ook 201 passagiers waarvan deze info niet gekend was</a:t>
            </a:r>
            <a:endParaRPr lang="en-B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BE" dirty="0"/>
          </a:p>
        </p:txBody>
      </p:sp>
      <p:sp>
        <p:nvSpPr>
          <p:cNvPr id="4" name="Tijdelijke aanduiding voor dianummer 3"/>
          <p:cNvSpPr>
            <a:spLocks noGrp="1"/>
          </p:cNvSpPr>
          <p:nvPr>
            <p:ph type="sldNum" sz="quarter" idx="5"/>
          </p:nvPr>
        </p:nvSpPr>
        <p:spPr/>
        <p:txBody>
          <a:bodyPr/>
          <a:lstStyle/>
          <a:p>
            <a:fld id="{D5939589-3E79-4C82-AA4A-FE78234FAA59}" type="slidenum">
              <a:rPr lang="en-US" smtClean="0"/>
              <a:t>5</a:t>
            </a:fld>
            <a:endParaRPr lang="en-US" dirty="0"/>
          </a:p>
        </p:txBody>
      </p:sp>
    </p:spTree>
    <p:extLst>
      <p:ext uri="{BB962C8B-B14F-4D97-AF65-F5344CB8AC3E}">
        <p14:creationId xmlns:p14="http://schemas.microsoft.com/office/powerpoint/2010/main" val="993937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Als we de destinaties bekijken, zien we dat Trappist de populairste bestemming was.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Opnieuw is aantal verloren passagiers constant voor elke planeet. Van 182 passagiers was de eindbestemming niet gekend.</a:t>
            </a:r>
            <a:endParaRPr lang="en-B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BE" dirty="0"/>
          </a:p>
        </p:txBody>
      </p:sp>
      <p:sp>
        <p:nvSpPr>
          <p:cNvPr id="4" name="Tijdelijke aanduiding voor dianummer 3"/>
          <p:cNvSpPr>
            <a:spLocks noGrp="1"/>
          </p:cNvSpPr>
          <p:nvPr>
            <p:ph type="sldNum" sz="quarter" idx="5"/>
          </p:nvPr>
        </p:nvSpPr>
        <p:spPr/>
        <p:txBody>
          <a:bodyPr/>
          <a:lstStyle/>
          <a:p>
            <a:fld id="{D5939589-3E79-4C82-AA4A-FE78234FAA59}" type="slidenum">
              <a:rPr lang="en-US" smtClean="0"/>
              <a:t>6</a:t>
            </a:fld>
            <a:endParaRPr lang="en-US" dirty="0"/>
          </a:p>
        </p:txBody>
      </p:sp>
    </p:spTree>
    <p:extLst>
      <p:ext uri="{BB962C8B-B14F-4D97-AF65-F5344CB8AC3E}">
        <p14:creationId xmlns:p14="http://schemas.microsoft.com/office/powerpoint/2010/main" val="1805478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Hier vinden we onze eerste interessante grafiek.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We zien hier duidelijk dat mensen in </a:t>
            </a:r>
            <a:r>
              <a:rPr lang="nl-BE" sz="1800" kern="100" dirty="0" err="1">
                <a:effectLst/>
                <a:latin typeface="Calibri" panose="020F0502020204030204" pitchFamily="34" charset="0"/>
                <a:ea typeface="Calibri" panose="020F0502020204030204" pitchFamily="34" charset="0"/>
                <a:cs typeface="Times New Roman" panose="02020603050405020304" pitchFamily="18" charset="0"/>
              </a:rPr>
              <a:t>Croysleep</a:t>
            </a: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 een grotere overlevingskans hebben dan mensen die niet in </a:t>
            </a:r>
            <a:r>
              <a:rPr lang="nl-BE" sz="1800" kern="100" dirty="0" err="1">
                <a:effectLst/>
                <a:latin typeface="Calibri" panose="020F0502020204030204" pitchFamily="34" charset="0"/>
                <a:ea typeface="Calibri" panose="020F0502020204030204" pitchFamily="34" charset="0"/>
                <a:cs typeface="Times New Roman" panose="02020603050405020304" pitchFamily="18" charset="0"/>
              </a:rPr>
              <a:t>cryosleep</a:t>
            </a: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 reizen. Ook hier merken we dat er 200 onbekende keuzes aanwezig waren.</a:t>
            </a:r>
            <a:endParaRPr lang="en-BE"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jdelijke aanduiding voor dianummer 3"/>
          <p:cNvSpPr>
            <a:spLocks noGrp="1"/>
          </p:cNvSpPr>
          <p:nvPr>
            <p:ph type="sldNum" sz="quarter" idx="5"/>
          </p:nvPr>
        </p:nvSpPr>
        <p:spPr/>
        <p:txBody>
          <a:bodyPr/>
          <a:lstStyle/>
          <a:p>
            <a:fld id="{D5939589-3E79-4C82-AA4A-FE78234FAA59}" type="slidenum">
              <a:rPr lang="en-US" smtClean="0"/>
              <a:t>7</a:t>
            </a:fld>
            <a:endParaRPr lang="en-US" dirty="0"/>
          </a:p>
        </p:txBody>
      </p:sp>
    </p:spTree>
    <p:extLst>
      <p:ext uri="{BB962C8B-B14F-4D97-AF65-F5344CB8AC3E}">
        <p14:creationId xmlns:p14="http://schemas.microsoft.com/office/powerpoint/2010/main" val="1687880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Als we de leeftijd bekijken zien we iets opmerkelijk. Als een persoon nog zeer jong is, is zijn overlevingskans opmerkelijk groter.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Ook zien we dat mensen tussen de 200 en 300 jaar het meest reizen.</a:t>
            </a:r>
            <a:endParaRPr lang="en-B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BE" dirty="0"/>
          </a:p>
        </p:txBody>
      </p:sp>
      <p:sp>
        <p:nvSpPr>
          <p:cNvPr id="4" name="Tijdelijke aanduiding voor dianummer 3"/>
          <p:cNvSpPr>
            <a:spLocks noGrp="1"/>
          </p:cNvSpPr>
          <p:nvPr>
            <p:ph type="sldNum" sz="quarter" idx="5"/>
          </p:nvPr>
        </p:nvSpPr>
        <p:spPr/>
        <p:txBody>
          <a:bodyPr/>
          <a:lstStyle/>
          <a:p>
            <a:fld id="{D5939589-3E79-4C82-AA4A-FE78234FAA59}" type="slidenum">
              <a:rPr lang="en-US" smtClean="0"/>
              <a:t>8</a:t>
            </a:fld>
            <a:endParaRPr lang="en-US" dirty="0"/>
          </a:p>
        </p:txBody>
      </p:sp>
    </p:spTree>
    <p:extLst>
      <p:ext uri="{BB962C8B-B14F-4D97-AF65-F5344CB8AC3E}">
        <p14:creationId xmlns:p14="http://schemas.microsoft.com/office/powerpoint/2010/main" val="291497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We vonden het ook interessant om eens te kijken of een duurdere reis gelijk stond met een veiligere reis.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Dit bleek dan toch ook 50/50 te zijn.</a:t>
            </a:r>
            <a:endParaRPr lang="en-B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BE" dirty="0"/>
          </a:p>
        </p:txBody>
      </p:sp>
      <p:sp>
        <p:nvSpPr>
          <p:cNvPr id="4" name="Tijdelijke aanduiding voor dianummer 3"/>
          <p:cNvSpPr>
            <a:spLocks noGrp="1"/>
          </p:cNvSpPr>
          <p:nvPr>
            <p:ph type="sldNum" sz="quarter" idx="5"/>
          </p:nvPr>
        </p:nvSpPr>
        <p:spPr/>
        <p:txBody>
          <a:bodyPr/>
          <a:lstStyle/>
          <a:p>
            <a:fld id="{D5939589-3E79-4C82-AA4A-FE78234FAA59}" type="slidenum">
              <a:rPr lang="en-US" smtClean="0"/>
              <a:t>9</a:t>
            </a:fld>
            <a:endParaRPr lang="en-US" dirty="0"/>
          </a:p>
        </p:txBody>
      </p:sp>
    </p:spTree>
    <p:extLst>
      <p:ext uri="{BB962C8B-B14F-4D97-AF65-F5344CB8AC3E}">
        <p14:creationId xmlns:p14="http://schemas.microsoft.com/office/powerpoint/2010/main" val="347063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nl-NL"/>
              <a:t>Klik om stijl te bewerken</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nl-NL"/>
              <a:t>Klik om stijl te bewerken</a:t>
            </a:r>
            <a:endParaRPr lang="en-US"/>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nl-NL"/>
              <a:t>Klik om stijl te bewerken</a:t>
            </a:r>
            <a:endParaRPr lang="en-US"/>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nl-NL"/>
              <a:t>Klikken om de tekststijl van het model te bewerken</a:t>
            </a:r>
          </a:p>
          <a:p>
            <a:pPr lvl="1"/>
            <a:r>
              <a:rPr lang="nl-NL"/>
              <a:t>Tweede niveau</a:t>
            </a:r>
          </a:p>
          <a:p>
            <a:pPr lvl="2"/>
            <a:r>
              <a:rPr lang="nl-NL"/>
              <a:t>Derde niveau</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nl-NL"/>
              <a:t>Klikken om de tekststijl van het model te bewerken</a:t>
            </a:r>
          </a:p>
          <a:p>
            <a:pPr lvl="1"/>
            <a:r>
              <a:rPr lang="nl-NL"/>
              <a:t>Tweede niveau</a:t>
            </a:r>
          </a:p>
          <a:p>
            <a:pPr lvl="2"/>
            <a:r>
              <a:rPr lang="nl-NL"/>
              <a:t>Derde niveau</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nl-NL"/>
              <a:t>Klikken om de tekststijl van het model te bewerken</a:t>
            </a:r>
          </a:p>
          <a:p>
            <a:pPr lvl="1"/>
            <a:r>
              <a:rPr lang="nl-NL"/>
              <a:t>Tweede niveau</a:t>
            </a:r>
          </a:p>
          <a:p>
            <a:pPr lvl="2"/>
            <a:r>
              <a:rPr lang="nl-NL"/>
              <a:t>Derde niveau</a:t>
            </a:r>
          </a:p>
        </p:txBody>
      </p:sp>
    </p:spTree>
    <p:extLst>
      <p:ext uri="{BB962C8B-B14F-4D97-AF65-F5344CB8AC3E}">
        <p14:creationId xmlns:p14="http://schemas.microsoft.com/office/powerpoint/2010/main" val="2373079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‹nr.›</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nl-NL"/>
              <a:t>Klik op het pictogram als u een afbeelding wilt toevoegen</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nl-NL"/>
              <a:t>Klik op het pictogram als u een afbeelding wilt toevoegen</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nl-NL"/>
              <a:t>Klik op het pictogram als u een afbeelding wilt toevoegen</a:t>
            </a:r>
            <a:endParaRPr lang="en-US" dirty="0"/>
          </a:p>
        </p:txBody>
      </p:sp>
    </p:spTree>
    <p:extLst>
      <p:ext uri="{BB962C8B-B14F-4D97-AF65-F5344CB8AC3E}">
        <p14:creationId xmlns:p14="http://schemas.microsoft.com/office/powerpoint/2010/main" val="12578914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nl-NL"/>
              <a:t>Klik op het pictogram als u een afbeelding wilt toevoegen</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nl-NL"/>
              <a:t>Klik op het pictogram als u een afbeelding wilt toevoegen</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nl-NL"/>
              <a:t>Klik op het pictogram als u een afbeelding wilt toevoegen</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nl-NL"/>
              <a:t>Klik op het pictogram als u een afbeelding wilt toevoegen</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nl-NL"/>
              <a:t>Klik om stijl te bewerken</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‹nr.›</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nl-NL"/>
              <a:t>Klikken om de tekststijl van het model te bewerken</a:t>
            </a:r>
          </a:p>
        </p:txBody>
      </p:sp>
    </p:spTree>
    <p:extLst>
      <p:ext uri="{BB962C8B-B14F-4D97-AF65-F5344CB8AC3E}">
        <p14:creationId xmlns:p14="http://schemas.microsoft.com/office/powerpoint/2010/main" val="3010451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nl-NL"/>
              <a:t>Klik om stijl te bewerken</a:t>
            </a:r>
            <a:endParaRPr lang="en-US"/>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‹nr.›</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‹nr.›</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‹nr.›</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‹nr.›</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nl-NL"/>
              <a:t>Klik om stijl te bewerken</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nl-NL"/>
              <a:t>Klik op het pictogram als u een afbeelding wilt toevoegen</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‹nr.›</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nl-NL"/>
              <a:t>Klikken om de tekststijl van het model te bewerken</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nl-NL"/>
              <a:t>Klik op het pictogram als u een afbeelding wilt toevoegen</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nl-NL"/>
              <a:t>Klik om stijl te bewerken</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nl-NL"/>
              <a:t>Klikken om de tekststijl van het model te bewerken</a:t>
            </a:r>
          </a:p>
          <a:p>
            <a:pPr lvl="1"/>
            <a:r>
              <a:rPr lang="nl-NL"/>
              <a:t>Tweede niveau</a:t>
            </a:r>
          </a:p>
          <a:p>
            <a:pPr lvl="2"/>
            <a:r>
              <a:rPr lang="nl-NL"/>
              <a:t>Derde niveau</a:t>
            </a:r>
          </a:p>
          <a:p>
            <a:pPr lvl="3"/>
            <a:r>
              <a:rPr lang="nl-NL"/>
              <a:t>Vierde niveau</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‹nr.›</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ekop">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nl-NL"/>
              <a:t>Klik om stijl te bewerken</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nl-NL"/>
              <a:t>Klik om stijl te bewerken</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‹nr.›</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nl-NL"/>
              <a:t>Klik om stijl te bewerken</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‹nr.›</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nl-NL"/>
              <a:t>Klik op het pictogram als u een afbeelding wilt toevoegen</a:t>
            </a:r>
            <a:endParaRPr lang="en-US" dirty="0"/>
          </a:p>
        </p:txBody>
      </p:sp>
    </p:spTree>
    <p:extLst>
      <p:ext uri="{BB962C8B-B14F-4D97-AF65-F5344CB8AC3E}">
        <p14:creationId xmlns:p14="http://schemas.microsoft.com/office/powerpoint/2010/main" val="12990486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‹nr.›</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nl-NL"/>
              <a:t>Klik om stijl te bewerken</a:t>
            </a:r>
            <a:endParaRPr lang="en-US"/>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US"/>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‹nr.›</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793159" y="1377146"/>
            <a:ext cx="4076460" cy="3626217"/>
          </a:xfrm>
        </p:spPr>
        <p:txBody>
          <a:bodyPr anchor="b">
            <a:normAutofit/>
          </a:bodyPr>
          <a:lstStyle/>
          <a:p>
            <a:pPr algn="r"/>
            <a:r>
              <a:rPr lang="en-US" sz="4500" spc="400"/>
              <a:t>Spaceship titanic</a:t>
            </a:r>
            <a:endParaRPr lang="en-US" sz="450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793159" y="5170453"/>
            <a:ext cx="4076458" cy="990197"/>
          </a:xfrm>
        </p:spPr>
        <p:txBody>
          <a:bodyPr>
            <a:normAutofit/>
          </a:bodyPr>
          <a:lstStyle/>
          <a:p>
            <a:r>
              <a:rPr lang="en-US"/>
              <a:t>Group 04 :</a:t>
            </a:r>
          </a:p>
          <a:p>
            <a:r>
              <a:rPr lang="en-US"/>
              <a:t> Robin Monseré &amp; Lukas Olivier </a:t>
            </a:r>
          </a:p>
          <a:p>
            <a:endParaRPr lang="en-US"/>
          </a:p>
        </p:txBody>
      </p:sp>
      <p:pic>
        <p:nvPicPr>
          <p:cNvPr id="5" name="Afbeelding 4">
            <a:extLst>
              <a:ext uri="{FF2B5EF4-FFF2-40B4-BE49-F238E27FC236}">
                <a16:creationId xmlns:a16="http://schemas.microsoft.com/office/drawing/2014/main" id="{B1643848-FBFA-86FE-8AAE-0CAF4965170E}"/>
              </a:ext>
            </a:extLst>
          </p:cNvPr>
          <p:cNvPicPr>
            <a:picLocks noChangeAspect="1"/>
          </p:cNvPicPr>
          <p:nvPr/>
        </p:nvPicPr>
        <p:blipFill rotWithShape="1">
          <a:blip r:embed="rId3">
            <a:duotone>
              <a:schemeClr val="accent2">
                <a:shade val="45000"/>
                <a:satMod val="135000"/>
              </a:schemeClr>
              <a:prstClr val="white"/>
            </a:duotone>
            <a:alphaModFix amt="51000"/>
          </a:blip>
          <a:srcRect l="1794"/>
          <a:stretch/>
        </p:blipFill>
        <p:spPr>
          <a:xfrm>
            <a:off x="5457027" y="10"/>
            <a:ext cx="6734973" cy="6857990"/>
          </a:xfrm>
          <a:prstGeom prst="rect">
            <a:avLst/>
          </a:prstGeom>
        </p:spPr>
      </p:pic>
      <p:sp>
        <p:nvSpPr>
          <p:cNvPr id="12"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6" y="815001"/>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4"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6" y="104429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769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nl-NL" dirty="0"/>
              <a:t>data-Cleaning</a:t>
            </a: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r>
              <a:rPr lang="nl-NL" dirty="0"/>
              <a:t>m.b.v. Python</a:t>
            </a:r>
            <a:endParaRPr lang="en-US" dirty="0"/>
          </a:p>
        </p:txBody>
      </p:sp>
    </p:spTree>
    <p:extLst>
      <p:ext uri="{BB962C8B-B14F-4D97-AF65-F5344CB8AC3E}">
        <p14:creationId xmlns:p14="http://schemas.microsoft.com/office/powerpoint/2010/main" val="1455311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9003FD-17B8-77C8-F206-21150BAB4B6E}"/>
              </a:ext>
            </a:extLst>
          </p:cNvPr>
          <p:cNvSpPr>
            <a:spLocks noGrp="1"/>
          </p:cNvSpPr>
          <p:nvPr>
            <p:ph type="title"/>
          </p:nvPr>
        </p:nvSpPr>
        <p:spPr>
          <a:xfrm>
            <a:off x="943276" y="410368"/>
            <a:ext cx="10766659" cy="1325563"/>
          </a:xfrm>
        </p:spPr>
        <p:txBody>
          <a:bodyPr>
            <a:noAutofit/>
          </a:bodyPr>
          <a:lstStyle/>
          <a:p>
            <a:r>
              <a:rPr lang="en-GB" sz="3500" dirty="0" err="1"/>
              <a:t>Vervangen</a:t>
            </a:r>
            <a:r>
              <a:rPr lang="en-GB" sz="3500" dirty="0"/>
              <a:t> van </a:t>
            </a:r>
            <a:r>
              <a:rPr lang="en-GB" sz="3500" dirty="0" err="1"/>
              <a:t>ongekende</a:t>
            </a:r>
            <a:r>
              <a:rPr lang="en-GB" sz="3500" dirty="0"/>
              <a:t> ‘</a:t>
            </a:r>
            <a:r>
              <a:rPr lang="en-GB" sz="3500" dirty="0" err="1"/>
              <a:t>Homeplanet</a:t>
            </a:r>
            <a:r>
              <a:rPr lang="en-GB" sz="3500" dirty="0"/>
              <a:t>’ / ‘Destination’ </a:t>
            </a:r>
            <a:r>
              <a:rPr lang="en-GB" sz="3500" dirty="0" err="1"/>
              <a:t>waarden</a:t>
            </a:r>
            <a:endParaRPr lang="en-BE" sz="3500" dirty="0"/>
          </a:p>
        </p:txBody>
      </p:sp>
      <p:sp>
        <p:nvSpPr>
          <p:cNvPr id="3" name="Tijdelijke aanduiding voor inhoud 2">
            <a:extLst>
              <a:ext uri="{FF2B5EF4-FFF2-40B4-BE49-F238E27FC236}">
                <a16:creationId xmlns:a16="http://schemas.microsoft.com/office/drawing/2014/main" id="{A703FDC7-55C8-36DC-BC3A-11D97FCAD1F2}"/>
              </a:ext>
            </a:extLst>
          </p:cNvPr>
          <p:cNvSpPr>
            <a:spLocks noGrp="1"/>
          </p:cNvSpPr>
          <p:nvPr>
            <p:ph idx="1"/>
          </p:nvPr>
        </p:nvSpPr>
        <p:spPr>
          <a:xfrm>
            <a:off x="838200" y="2624521"/>
            <a:ext cx="10515600" cy="2688623"/>
          </a:xfrm>
        </p:spPr>
        <p:txBody>
          <a:bodyPr/>
          <a:lstStyle/>
          <a:p>
            <a:pPr marL="285750" indent="-228600">
              <a:lnSpc>
                <a:spcPct val="90000"/>
              </a:lnSpc>
              <a:spcAft>
                <a:spcPts val="600"/>
              </a:spcAft>
              <a:buFont typeface="Arial" panose="020B0604020202020204" pitchFamily="34" charset="0"/>
              <a:buChar char="•"/>
            </a:pPr>
            <a:r>
              <a:rPr lang="nl-NL" sz="2800" dirty="0"/>
              <a:t>Elke unieke planeet in de kolom </a:t>
            </a:r>
            <a:r>
              <a:rPr lang="nl-NL" sz="2800" dirty="0" err="1"/>
              <a:t>gecodeeerd</a:t>
            </a:r>
            <a:r>
              <a:rPr lang="nl-NL" sz="2800" dirty="0"/>
              <a:t> als een uniek nummer</a:t>
            </a:r>
            <a:endParaRPr lang="en-US" sz="2800" dirty="0"/>
          </a:p>
          <a:p>
            <a:pPr marL="285750" indent="-228600">
              <a:lnSpc>
                <a:spcPct val="90000"/>
              </a:lnSpc>
              <a:spcAft>
                <a:spcPts val="600"/>
              </a:spcAft>
              <a:buFont typeface="Arial" panose="020B0604020202020204" pitchFamily="34" charset="0"/>
              <a:buChar char="•"/>
            </a:pPr>
            <a:endParaRPr lang="en-US" sz="2800" dirty="0"/>
          </a:p>
          <a:p>
            <a:pPr marL="285750" indent="-228600">
              <a:lnSpc>
                <a:spcPct val="90000"/>
              </a:lnSpc>
              <a:spcAft>
                <a:spcPts val="600"/>
              </a:spcAft>
              <a:buFont typeface="Arial" panose="020B0604020202020204" pitchFamily="34" charset="0"/>
              <a:buChar char="•"/>
            </a:pPr>
            <a:r>
              <a:rPr lang="nl-NL" sz="2800" dirty="0"/>
              <a:t>Ontbrekende waarden vervangen door het gemiddelde van de nummers die de planeten vertegenwoordigen</a:t>
            </a:r>
            <a:endParaRPr lang="en-US" sz="2800" dirty="0"/>
          </a:p>
          <a:p>
            <a:pPr marL="0" indent="0">
              <a:buNone/>
            </a:pPr>
            <a:endParaRPr lang="en-BE" dirty="0"/>
          </a:p>
        </p:txBody>
      </p:sp>
      <p:sp>
        <p:nvSpPr>
          <p:cNvPr id="4" name="Tijdelijke aanduiding voor dianummer 3">
            <a:extLst>
              <a:ext uri="{FF2B5EF4-FFF2-40B4-BE49-F238E27FC236}">
                <a16:creationId xmlns:a16="http://schemas.microsoft.com/office/drawing/2014/main" id="{8259693D-F23A-D517-CF57-BAE3C6EAD039}"/>
              </a:ext>
            </a:extLst>
          </p:cNvPr>
          <p:cNvSpPr>
            <a:spLocks noGrp="1"/>
          </p:cNvSpPr>
          <p:nvPr>
            <p:ph type="sldNum" sz="quarter" idx="12"/>
          </p:nvPr>
        </p:nvSpPr>
        <p:spPr/>
        <p:txBody>
          <a:bodyPr/>
          <a:lstStyle/>
          <a:p>
            <a:fld id="{D8DA9DAA-006C-4F4B-980E-E3DF019B24E2}" type="slidenum">
              <a:rPr lang="en-US" smtClean="0"/>
              <a:t>11</a:t>
            </a:fld>
            <a:endParaRPr lang="en-US" dirty="0"/>
          </a:p>
        </p:txBody>
      </p:sp>
    </p:spTree>
    <p:extLst>
      <p:ext uri="{BB962C8B-B14F-4D97-AF65-F5344CB8AC3E}">
        <p14:creationId xmlns:p14="http://schemas.microsoft.com/office/powerpoint/2010/main" val="4234627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9003FD-17B8-77C8-F206-21150BAB4B6E}"/>
              </a:ext>
            </a:extLst>
          </p:cNvPr>
          <p:cNvSpPr>
            <a:spLocks noGrp="1"/>
          </p:cNvSpPr>
          <p:nvPr>
            <p:ph type="title"/>
          </p:nvPr>
        </p:nvSpPr>
        <p:spPr>
          <a:xfrm>
            <a:off x="943276" y="410368"/>
            <a:ext cx="10766659" cy="1325563"/>
          </a:xfrm>
        </p:spPr>
        <p:txBody>
          <a:bodyPr>
            <a:noAutofit/>
          </a:bodyPr>
          <a:lstStyle/>
          <a:p>
            <a:r>
              <a:rPr lang="en-GB" sz="3500" dirty="0" err="1"/>
              <a:t>Vervangen</a:t>
            </a:r>
            <a:r>
              <a:rPr lang="en-GB" sz="3500" dirty="0"/>
              <a:t> van </a:t>
            </a:r>
            <a:r>
              <a:rPr lang="en-GB" sz="3500" dirty="0" err="1"/>
              <a:t>ongekende</a:t>
            </a:r>
            <a:r>
              <a:rPr lang="en-GB" sz="3500" dirty="0"/>
              <a:t> </a:t>
            </a:r>
            <a:r>
              <a:rPr lang="en-GB" sz="3500" dirty="0" err="1"/>
              <a:t>leeftijd</a:t>
            </a:r>
            <a:endParaRPr lang="en-BE" sz="3500" dirty="0"/>
          </a:p>
        </p:txBody>
      </p:sp>
      <p:sp>
        <p:nvSpPr>
          <p:cNvPr id="3" name="Tijdelijke aanduiding voor inhoud 2">
            <a:extLst>
              <a:ext uri="{FF2B5EF4-FFF2-40B4-BE49-F238E27FC236}">
                <a16:creationId xmlns:a16="http://schemas.microsoft.com/office/drawing/2014/main" id="{A703FDC7-55C8-36DC-BC3A-11D97FCAD1F2}"/>
              </a:ext>
            </a:extLst>
          </p:cNvPr>
          <p:cNvSpPr>
            <a:spLocks noGrp="1"/>
          </p:cNvSpPr>
          <p:nvPr>
            <p:ph idx="1"/>
          </p:nvPr>
        </p:nvSpPr>
        <p:spPr>
          <a:xfrm>
            <a:off x="838200" y="2624521"/>
            <a:ext cx="10515600" cy="2688623"/>
          </a:xfrm>
        </p:spPr>
        <p:txBody>
          <a:bodyPr/>
          <a:lstStyle/>
          <a:p>
            <a:pPr marL="285750" indent="-228600">
              <a:lnSpc>
                <a:spcPct val="90000"/>
              </a:lnSpc>
              <a:spcAft>
                <a:spcPts val="600"/>
              </a:spcAft>
              <a:buFont typeface="Arial" panose="020B0604020202020204" pitchFamily="34" charset="0"/>
              <a:buChar char="•"/>
            </a:pPr>
            <a:r>
              <a:rPr lang="en-GB" sz="2800" dirty="0"/>
              <a:t>Elke </a:t>
            </a:r>
            <a:r>
              <a:rPr lang="en-GB" sz="2800" dirty="0" err="1"/>
              <a:t>ongekende</a:t>
            </a:r>
            <a:r>
              <a:rPr lang="en-GB" sz="2800" dirty="0"/>
              <a:t> </a:t>
            </a:r>
            <a:r>
              <a:rPr lang="en-GB" sz="2800" dirty="0" err="1"/>
              <a:t>leeftijd</a:t>
            </a:r>
            <a:r>
              <a:rPr lang="en-GB" sz="2800" dirty="0"/>
              <a:t> </a:t>
            </a:r>
            <a:r>
              <a:rPr lang="en-GB" sz="2800" dirty="0" err="1"/>
              <a:t>vervangen</a:t>
            </a:r>
            <a:r>
              <a:rPr lang="en-GB" sz="2800" dirty="0"/>
              <a:t> door </a:t>
            </a:r>
            <a:r>
              <a:rPr lang="en-GB" sz="2800" dirty="0" err="1"/>
              <a:t>gemiddelde</a:t>
            </a:r>
            <a:r>
              <a:rPr lang="en-GB" sz="2800" dirty="0"/>
              <a:t> </a:t>
            </a:r>
            <a:r>
              <a:rPr lang="en-GB" sz="2800" dirty="0" err="1"/>
              <a:t>leeftijd</a:t>
            </a:r>
            <a:r>
              <a:rPr lang="en-GB" sz="2800" dirty="0"/>
              <a:t> van </a:t>
            </a:r>
            <a:r>
              <a:rPr lang="en-GB" sz="2800" dirty="0" err="1"/>
              <a:t>andere</a:t>
            </a:r>
            <a:r>
              <a:rPr lang="en-GB" sz="2800" dirty="0"/>
              <a:t> </a:t>
            </a:r>
            <a:r>
              <a:rPr lang="en-GB" sz="2800" dirty="0" err="1"/>
              <a:t>passagiers</a:t>
            </a:r>
            <a:endParaRPr lang="en-US" sz="2800" dirty="0"/>
          </a:p>
        </p:txBody>
      </p:sp>
      <p:sp>
        <p:nvSpPr>
          <p:cNvPr id="4" name="Tijdelijke aanduiding voor dianummer 3">
            <a:extLst>
              <a:ext uri="{FF2B5EF4-FFF2-40B4-BE49-F238E27FC236}">
                <a16:creationId xmlns:a16="http://schemas.microsoft.com/office/drawing/2014/main" id="{8259693D-F23A-D517-CF57-BAE3C6EAD039}"/>
              </a:ext>
            </a:extLst>
          </p:cNvPr>
          <p:cNvSpPr>
            <a:spLocks noGrp="1"/>
          </p:cNvSpPr>
          <p:nvPr>
            <p:ph type="sldNum" sz="quarter" idx="12"/>
          </p:nvPr>
        </p:nvSpPr>
        <p:spPr/>
        <p:txBody>
          <a:bodyPr/>
          <a:lstStyle/>
          <a:p>
            <a:fld id="{D8DA9DAA-006C-4F4B-980E-E3DF019B24E2}" type="slidenum">
              <a:rPr lang="en-US" smtClean="0"/>
              <a:t>12</a:t>
            </a:fld>
            <a:endParaRPr lang="en-US" dirty="0"/>
          </a:p>
        </p:txBody>
      </p:sp>
    </p:spTree>
    <p:extLst>
      <p:ext uri="{BB962C8B-B14F-4D97-AF65-F5344CB8AC3E}">
        <p14:creationId xmlns:p14="http://schemas.microsoft.com/office/powerpoint/2010/main" val="1463368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9003FD-17B8-77C8-F206-21150BAB4B6E}"/>
              </a:ext>
            </a:extLst>
          </p:cNvPr>
          <p:cNvSpPr>
            <a:spLocks noGrp="1"/>
          </p:cNvSpPr>
          <p:nvPr>
            <p:ph type="title"/>
          </p:nvPr>
        </p:nvSpPr>
        <p:spPr>
          <a:xfrm>
            <a:off x="943276" y="410368"/>
            <a:ext cx="10766659" cy="1325563"/>
          </a:xfrm>
        </p:spPr>
        <p:txBody>
          <a:bodyPr>
            <a:noAutofit/>
          </a:bodyPr>
          <a:lstStyle/>
          <a:p>
            <a:r>
              <a:rPr lang="en-GB" sz="3500" dirty="0" err="1"/>
              <a:t>Vervangen</a:t>
            </a:r>
            <a:r>
              <a:rPr lang="en-GB" sz="3500" dirty="0"/>
              <a:t> van </a:t>
            </a:r>
            <a:r>
              <a:rPr lang="en-GB" sz="3500" dirty="0" err="1"/>
              <a:t>ongekende</a:t>
            </a:r>
            <a:r>
              <a:rPr lang="en-GB" sz="3500" dirty="0"/>
              <a:t> </a:t>
            </a:r>
            <a:r>
              <a:rPr lang="en-GB" sz="3500" dirty="0" err="1"/>
              <a:t>staat</a:t>
            </a:r>
            <a:r>
              <a:rPr lang="en-GB" sz="3500" dirty="0"/>
              <a:t> </a:t>
            </a:r>
            <a:r>
              <a:rPr lang="en-GB" sz="3500" dirty="0" err="1"/>
              <a:t>Cryosleep</a:t>
            </a:r>
            <a:endParaRPr lang="en-BE" sz="2000" dirty="0"/>
          </a:p>
        </p:txBody>
      </p:sp>
      <p:sp>
        <p:nvSpPr>
          <p:cNvPr id="3" name="Tijdelijke aanduiding voor inhoud 2">
            <a:extLst>
              <a:ext uri="{FF2B5EF4-FFF2-40B4-BE49-F238E27FC236}">
                <a16:creationId xmlns:a16="http://schemas.microsoft.com/office/drawing/2014/main" id="{A703FDC7-55C8-36DC-BC3A-11D97FCAD1F2}"/>
              </a:ext>
            </a:extLst>
          </p:cNvPr>
          <p:cNvSpPr>
            <a:spLocks noGrp="1"/>
          </p:cNvSpPr>
          <p:nvPr>
            <p:ph idx="1"/>
          </p:nvPr>
        </p:nvSpPr>
        <p:spPr>
          <a:xfrm>
            <a:off x="838200" y="2624521"/>
            <a:ext cx="10515600" cy="2688623"/>
          </a:xfrm>
        </p:spPr>
        <p:txBody>
          <a:bodyPr/>
          <a:lstStyle/>
          <a:p>
            <a:pPr marL="285750" indent="-228600">
              <a:lnSpc>
                <a:spcPct val="90000"/>
              </a:lnSpc>
              <a:spcAft>
                <a:spcPts val="600"/>
              </a:spcAft>
              <a:buFont typeface="Arial" panose="020B0604020202020204" pitchFamily="34" charset="0"/>
              <a:buChar char="•"/>
            </a:pPr>
            <a:r>
              <a:rPr lang="en-GB" sz="2800" dirty="0" err="1"/>
              <a:t>Vervangen</a:t>
            </a:r>
            <a:r>
              <a:rPr lang="en-GB" sz="2800" dirty="0"/>
              <a:t> door ‘False’</a:t>
            </a:r>
          </a:p>
          <a:p>
            <a:pPr marL="285750" indent="-228600">
              <a:lnSpc>
                <a:spcPct val="90000"/>
              </a:lnSpc>
              <a:spcAft>
                <a:spcPts val="600"/>
              </a:spcAft>
              <a:buFont typeface="Arial" panose="020B0604020202020204" pitchFamily="34" charset="0"/>
              <a:buChar char="•"/>
            </a:pPr>
            <a:endParaRPr lang="en-GB" dirty="0"/>
          </a:p>
          <a:p>
            <a:pPr marL="285750" indent="-228600">
              <a:lnSpc>
                <a:spcPct val="90000"/>
              </a:lnSpc>
              <a:spcAft>
                <a:spcPts val="600"/>
              </a:spcAft>
              <a:buFont typeface="Arial" panose="020B0604020202020204" pitchFamily="34" charset="0"/>
              <a:buChar char="•"/>
            </a:pPr>
            <a:r>
              <a:rPr lang="en-GB" dirty="0" err="1"/>
              <a:t>Kwam</a:t>
            </a:r>
            <a:r>
              <a:rPr lang="en-GB" dirty="0"/>
              <a:t> het </a:t>
            </a:r>
            <a:r>
              <a:rPr lang="en-GB" dirty="0" err="1"/>
              <a:t>meest</a:t>
            </a:r>
            <a:r>
              <a:rPr lang="en-GB" dirty="0"/>
              <a:t> </a:t>
            </a:r>
            <a:r>
              <a:rPr lang="en-GB" dirty="0" err="1"/>
              <a:t>voor</a:t>
            </a:r>
            <a:endParaRPr lang="en-GB" dirty="0"/>
          </a:p>
        </p:txBody>
      </p:sp>
      <p:sp>
        <p:nvSpPr>
          <p:cNvPr id="4" name="Tijdelijke aanduiding voor dianummer 3">
            <a:extLst>
              <a:ext uri="{FF2B5EF4-FFF2-40B4-BE49-F238E27FC236}">
                <a16:creationId xmlns:a16="http://schemas.microsoft.com/office/drawing/2014/main" id="{8259693D-F23A-D517-CF57-BAE3C6EAD039}"/>
              </a:ext>
            </a:extLst>
          </p:cNvPr>
          <p:cNvSpPr>
            <a:spLocks noGrp="1"/>
          </p:cNvSpPr>
          <p:nvPr>
            <p:ph type="sldNum" sz="quarter" idx="12"/>
          </p:nvPr>
        </p:nvSpPr>
        <p:spPr/>
        <p:txBody>
          <a:bodyPr/>
          <a:lstStyle/>
          <a:p>
            <a:fld id="{D8DA9DAA-006C-4F4B-980E-E3DF019B24E2}" type="slidenum">
              <a:rPr lang="en-US" smtClean="0"/>
              <a:t>13</a:t>
            </a:fld>
            <a:endParaRPr lang="en-US" dirty="0"/>
          </a:p>
        </p:txBody>
      </p:sp>
    </p:spTree>
    <p:extLst>
      <p:ext uri="{BB962C8B-B14F-4D97-AF65-F5344CB8AC3E}">
        <p14:creationId xmlns:p14="http://schemas.microsoft.com/office/powerpoint/2010/main" val="1329545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9003FD-17B8-77C8-F206-21150BAB4B6E}"/>
              </a:ext>
            </a:extLst>
          </p:cNvPr>
          <p:cNvSpPr>
            <a:spLocks noGrp="1"/>
          </p:cNvSpPr>
          <p:nvPr>
            <p:ph type="title"/>
          </p:nvPr>
        </p:nvSpPr>
        <p:spPr>
          <a:xfrm>
            <a:off x="943276" y="410368"/>
            <a:ext cx="10766659" cy="1325563"/>
          </a:xfrm>
        </p:spPr>
        <p:txBody>
          <a:bodyPr>
            <a:noAutofit/>
          </a:bodyPr>
          <a:lstStyle/>
          <a:p>
            <a:r>
              <a:rPr lang="en-GB" sz="3500" dirty="0" err="1"/>
              <a:t>Vervangen</a:t>
            </a:r>
            <a:r>
              <a:rPr lang="en-GB" sz="3500" dirty="0"/>
              <a:t> van </a:t>
            </a:r>
            <a:r>
              <a:rPr lang="en-GB" sz="3500" dirty="0" err="1"/>
              <a:t>ongekende</a:t>
            </a:r>
            <a:r>
              <a:rPr lang="en-GB" sz="3500" dirty="0"/>
              <a:t> </a:t>
            </a:r>
            <a:r>
              <a:rPr lang="en-GB" sz="3500" dirty="0" err="1"/>
              <a:t>waarden</a:t>
            </a:r>
            <a:r>
              <a:rPr lang="en-GB" sz="3500" dirty="0"/>
              <a:t> </a:t>
            </a:r>
            <a:r>
              <a:rPr lang="en-GB" sz="3500" dirty="0" err="1"/>
              <a:t>bij</a:t>
            </a:r>
            <a:r>
              <a:rPr lang="en-GB" sz="3500" dirty="0"/>
              <a:t> </a:t>
            </a:r>
            <a:r>
              <a:rPr lang="en-GB" sz="3500" dirty="0" err="1"/>
              <a:t>diensten</a:t>
            </a:r>
            <a:br>
              <a:rPr lang="en-GB" sz="3500" dirty="0"/>
            </a:br>
            <a:r>
              <a:rPr lang="en-GB" sz="2000" dirty="0"/>
              <a:t>= </a:t>
            </a:r>
            <a:r>
              <a:rPr lang="en-GB" sz="2000" dirty="0" err="1"/>
              <a:t>Vrdeck</a:t>
            </a:r>
            <a:r>
              <a:rPr lang="en-GB" sz="2000" dirty="0"/>
              <a:t>, Spa, </a:t>
            </a:r>
            <a:r>
              <a:rPr lang="en-GB" sz="2000" dirty="0" err="1"/>
              <a:t>Foodcourt</a:t>
            </a:r>
            <a:r>
              <a:rPr lang="en-GB" sz="2000" dirty="0"/>
              <a:t>…</a:t>
            </a:r>
            <a:endParaRPr lang="en-BE" sz="2000" dirty="0"/>
          </a:p>
        </p:txBody>
      </p:sp>
      <p:sp>
        <p:nvSpPr>
          <p:cNvPr id="3" name="Tijdelijke aanduiding voor inhoud 2">
            <a:extLst>
              <a:ext uri="{FF2B5EF4-FFF2-40B4-BE49-F238E27FC236}">
                <a16:creationId xmlns:a16="http://schemas.microsoft.com/office/drawing/2014/main" id="{A703FDC7-55C8-36DC-BC3A-11D97FCAD1F2}"/>
              </a:ext>
            </a:extLst>
          </p:cNvPr>
          <p:cNvSpPr>
            <a:spLocks noGrp="1"/>
          </p:cNvSpPr>
          <p:nvPr>
            <p:ph idx="1"/>
          </p:nvPr>
        </p:nvSpPr>
        <p:spPr>
          <a:xfrm>
            <a:off x="838200" y="2624521"/>
            <a:ext cx="10515600" cy="2688623"/>
          </a:xfrm>
        </p:spPr>
        <p:txBody>
          <a:bodyPr/>
          <a:lstStyle/>
          <a:p>
            <a:pPr marL="285750" indent="-228600">
              <a:lnSpc>
                <a:spcPct val="90000"/>
              </a:lnSpc>
              <a:spcAft>
                <a:spcPts val="600"/>
              </a:spcAft>
              <a:buFont typeface="Arial" panose="020B0604020202020204" pitchFamily="34" charset="0"/>
              <a:buChar char="•"/>
            </a:pPr>
            <a:r>
              <a:rPr lang="en-GB" sz="2800" dirty="0" err="1"/>
              <a:t>Passagier</a:t>
            </a:r>
            <a:r>
              <a:rPr lang="en-GB" sz="2800" dirty="0"/>
              <a:t> in </a:t>
            </a:r>
            <a:r>
              <a:rPr lang="en-GB" sz="2800" dirty="0" err="1"/>
              <a:t>cryosleep</a:t>
            </a:r>
            <a:r>
              <a:rPr lang="en-GB" sz="2800" dirty="0"/>
              <a:t> </a:t>
            </a:r>
            <a:r>
              <a:rPr lang="en-GB" sz="2800" dirty="0" err="1"/>
              <a:t>toestand</a:t>
            </a:r>
            <a:r>
              <a:rPr lang="en-GB" sz="2800" dirty="0"/>
              <a:t>? =&gt; 0</a:t>
            </a:r>
          </a:p>
          <a:p>
            <a:pPr marL="285750" indent="-228600">
              <a:lnSpc>
                <a:spcPct val="90000"/>
              </a:lnSpc>
              <a:spcAft>
                <a:spcPts val="600"/>
              </a:spcAft>
              <a:buFont typeface="Arial" panose="020B0604020202020204" pitchFamily="34" charset="0"/>
              <a:buChar char="•"/>
            </a:pPr>
            <a:endParaRPr lang="en-GB" dirty="0"/>
          </a:p>
          <a:p>
            <a:pPr marL="285750" indent="-228600">
              <a:lnSpc>
                <a:spcPct val="90000"/>
              </a:lnSpc>
              <a:spcAft>
                <a:spcPts val="600"/>
              </a:spcAft>
              <a:buFont typeface="Arial" panose="020B0604020202020204" pitchFamily="34" charset="0"/>
              <a:buChar char="•"/>
            </a:pPr>
            <a:r>
              <a:rPr lang="en-GB" sz="2800" dirty="0" err="1"/>
              <a:t>Passagier</a:t>
            </a:r>
            <a:r>
              <a:rPr lang="en-GB" sz="2800" dirty="0"/>
              <a:t> </a:t>
            </a:r>
            <a:r>
              <a:rPr lang="en-GB" sz="2800" dirty="0" err="1"/>
              <a:t>wakker</a:t>
            </a:r>
            <a:r>
              <a:rPr lang="en-GB" sz="2800" dirty="0"/>
              <a:t>? =&gt; </a:t>
            </a:r>
            <a:r>
              <a:rPr lang="en-GB" sz="2800" dirty="0" err="1"/>
              <a:t>gemiddelde</a:t>
            </a:r>
            <a:r>
              <a:rPr lang="en-GB" sz="2800" dirty="0"/>
              <a:t> </a:t>
            </a:r>
            <a:r>
              <a:rPr lang="en-GB" sz="2800" dirty="0" err="1"/>
              <a:t>gebruik</a:t>
            </a:r>
            <a:r>
              <a:rPr lang="en-GB" sz="2800" dirty="0"/>
              <a:t> van de </a:t>
            </a:r>
            <a:r>
              <a:rPr lang="en-GB" sz="2800" dirty="0" err="1"/>
              <a:t>andere</a:t>
            </a:r>
            <a:r>
              <a:rPr lang="en-GB" sz="2800" dirty="0"/>
              <a:t> </a:t>
            </a:r>
            <a:r>
              <a:rPr lang="en-GB" sz="2800" dirty="0" err="1"/>
              <a:t>passagiers</a:t>
            </a:r>
            <a:endParaRPr lang="en-US" sz="2800" dirty="0"/>
          </a:p>
        </p:txBody>
      </p:sp>
      <p:sp>
        <p:nvSpPr>
          <p:cNvPr id="4" name="Tijdelijke aanduiding voor dianummer 3">
            <a:extLst>
              <a:ext uri="{FF2B5EF4-FFF2-40B4-BE49-F238E27FC236}">
                <a16:creationId xmlns:a16="http://schemas.microsoft.com/office/drawing/2014/main" id="{8259693D-F23A-D517-CF57-BAE3C6EAD039}"/>
              </a:ext>
            </a:extLst>
          </p:cNvPr>
          <p:cNvSpPr>
            <a:spLocks noGrp="1"/>
          </p:cNvSpPr>
          <p:nvPr>
            <p:ph type="sldNum" sz="quarter" idx="12"/>
          </p:nvPr>
        </p:nvSpPr>
        <p:spPr/>
        <p:txBody>
          <a:bodyPr/>
          <a:lstStyle/>
          <a:p>
            <a:fld id="{D8DA9DAA-006C-4F4B-980E-E3DF019B24E2}" type="slidenum">
              <a:rPr lang="en-US" smtClean="0"/>
              <a:t>14</a:t>
            </a:fld>
            <a:endParaRPr lang="en-US" dirty="0"/>
          </a:p>
        </p:txBody>
      </p:sp>
    </p:spTree>
    <p:extLst>
      <p:ext uri="{BB962C8B-B14F-4D97-AF65-F5344CB8AC3E}">
        <p14:creationId xmlns:p14="http://schemas.microsoft.com/office/powerpoint/2010/main" val="4210470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nl-NL" dirty="0"/>
              <a:t>correlatiematrix</a:t>
            </a: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r>
              <a:rPr lang="nl-NL" dirty="0"/>
              <a:t>m.b.v. Python</a:t>
            </a:r>
            <a:endParaRPr lang="en-US" dirty="0"/>
          </a:p>
        </p:txBody>
      </p:sp>
    </p:spTree>
    <p:extLst>
      <p:ext uri="{BB962C8B-B14F-4D97-AF65-F5344CB8AC3E}">
        <p14:creationId xmlns:p14="http://schemas.microsoft.com/office/powerpoint/2010/main" val="1356727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9003FD-17B8-77C8-F206-21150BAB4B6E}"/>
              </a:ext>
            </a:extLst>
          </p:cNvPr>
          <p:cNvSpPr>
            <a:spLocks noGrp="1"/>
          </p:cNvSpPr>
          <p:nvPr>
            <p:ph type="title"/>
          </p:nvPr>
        </p:nvSpPr>
        <p:spPr>
          <a:xfrm>
            <a:off x="943276" y="410368"/>
            <a:ext cx="10766659" cy="1325563"/>
          </a:xfrm>
        </p:spPr>
        <p:txBody>
          <a:bodyPr>
            <a:noAutofit/>
          </a:bodyPr>
          <a:lstStyle/>
          <a:p>
            <a:r>
              <a:rPr lang="en-GB" sz="3500" dirty="0" err="1"/>
              <a:t>Corrolatie</a:t>
            </a:r>
            <a:r>
              <a:rPr lang="en-GB" sz="3500" dirty="0"/>
              <a:t> Matrix van alle </a:t>
            </a:r>
            <a:r>
              <a:rPr lang="en-GB" sz="3500" dirty="0" err="1"/>
              <a:t>waarden</a:t>
            </a:r>
            <a:endParaRPr lang="en-BE" sz="3500" dirty="0"/>
          </a:p>
        </p:txBody>
      </p:sp>
      <p:sp>
        <p:nvSpPr>
          <p:cNvPr id="4" name="Tijdelijke aanduiding voor dianummer 3">
            <a:extLst>
              <a:ext uri="{FF2B5EF4-FFF2-40B4-BE49-F238E27FC236}">
                <a16:creationId xmlns:a16="http://schemas.microsoft.com/office/drawing/2014/main" id="{8259693D-F23A-D517-CF57-BAE3C6EAD039}"/>
              </a:ext>
            </a:extLst>
          </p:cNvPr>
          <p:cNvSpPr>
            <a:spLocks noGrp="1"/>
          </p:cNvSpPr>
          <p:nvPr>
            <p:ph type="sldNum" sz="quarter" idx="12"/>
          </p:nvPr>
        </p:nvSpPr>
        <p:spPr/>
        <p:txBody>
          <a:bodyPr/>
          <a:lstStyle/>
          <a:p>
            <a:fld id="{D8DA9DAA-006C-4F4B-980E-E3DF019B24E2}" type="slidenum">
              <a:rPr lang="en-US" smtClean="0"/>
              <a:t>16</a:t>
            </a:fld>
            <a:endParaRPr lang="en-US" dirty="0"/>
          </a:p>
        </p:txBody>
      </p:sp>
      <p:sp>
        <p:nvSpPr>
          <p:cNvPr id="6" name="Tijdelijke aanduiding voor inhoud 5">
            <a:extLst>
              <a:ext uri="{FF2B5EF4-FFF2-40B4-BE49-F238E27FC236}">
                <a16:creationId xmlns:a16="http://schemas.microsoft.com/office/drawing/2014/main" id="{7C159A39-1F12-CFDC-F188-187F58193DE7}"/>
              </a:ext>
            </a:extLst>
          </p:cNvPr>
          <p:cNvSpPr>
            <a:spLocks noGrp="1"/>
          </p:cNvSpPr>
          <p:nvPr>
            <p:ph idx="1"/>
          </p:nvPr>
        </p:nvSpPr>
        <p:spPr>
          <a:xfrm>
            <a:off x="7321550" y="1825625"/>
            <a:ext cx="4032250" cy="4351338"/>
          </a:xfrm>
        </p:spPr>
        <p:txBody>
          <a:bodyPr/>
          <a:lstStyle/>
          <a:p>
            <a:r>
              <a:rPr lang="en-GB" dirty="0" err="1"/>
              <a:t>Cryosleep</a:t>
            </a:r>
            <a:r>
              <a:rPr lang="en-GB" dirty="0"/>
              <a:t> </a:t>
            </a:r>
            <a:r>
              <a:rPr lang="en-GB" dirty="0" err="1"/>
              <a:t>positief</a:t>
            </a:r>
            <a:r>
              <a:rPr lang="en-GB" dirty="0"/>
              <a:t> </a:t>
            </a:r>
            <a:r>
              <a:rPr lang="en-GB" dirty="0" err="1"/>
              <a:t>gecorreleerd</a:t>
            </a:r>
            <a:r>
              <a:rPr lang="en-GB" dirty="0"/>
              <a:t> met </a:t>
            </a:r>
            <a:r>
              <a:rPr lang="en-GB" dirty="0" err="1"/>
              <a:t>overlevingskans</a:t>
            </a:r>
            <a:endParaRPr lang="en-GB" dirty="0"/>
          </a:p>
          <a:p>
            <a:endParaRPr lang="en-GB" dirty="0"/>
          </a:p>
          <a:p>
            <a:r>
              <a:rPr lang="en-GB" dirty="0" err="1"/>
              <a:t>Gebruik</a:t>
            </a:r>
            <a:r>
              <a:rPr lang="en-GB" dirty="0"/>
              <a:t> van </a:t>
            </a:r>
            <a:r>
              <a:rPr lang="en-GB" dirty="0" err="1"/>
              <a:t>diensten</a:t>
            </a:r>
            <a:r>
              <a:rPr lang="en-GB" dirty="0"/>
              <a:t> </a:t>
            </a:r>
            <a:r>
              <a:rPr lang="en-GB" dirty="0" err="1"/>
              <a:t>tijdens</a:t>
            </a:r>
            <a:r>
              <a:rPr lang="en-GB" dirty="0"/>
              <a:t> de ‘</a:t>
            </a:r>
            <a:r>
              <a:rPr lang="en-GB" dirty="0" err="1"/>
              <a:t>vlucht</a:t>
            </a:r>
            <a:r>
              <a:rPr lang="en-GB" dirty="0"/>
              <a:t>’ </a:t>
            </a:r>
            <a:r>
              <a:rPr lang="en-GB" dirty="0" err="1"/>
              <a:t>negatief</a:t>
            </a:r>
            <a:r>
              <a:rPr lang="en-GB" dirty="0"/>
              <a:t> </a:t>
            </a:r>
            <a:r>
              <a:rPr lang="en-GB" dirty="0" err="1"/>
              <a:t>gecorreleerd</a:t>
            </a:r>
            <a:endParaRPr lang="en-BE" dirty="0"/>
          </a:p>
        </p:txBody>
      </p:sp>
      <p:pic>
        <p:nvPicPr>
          <p:cNvPr id="1026" name="Picture 2">
            <a:extLst>
              <a:ext uri="{FF2B5EF4-FFF2-40B4-BE49-F238E27FC236}">
                <a16:creationId xmlns:a16="http://schemas.microsoft.com/office/drawing/2014/main" id="{D29D3057-B321-EE8B-1AB2-F6F7C5827F1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04" b="1018"/>
          <a:stretch/>
        </p:blipFill>
        <p:spPr bwMode="auto">
          <a:xfrm>
            <a:off x="1174744" y="1825625"/>
            <a:ext cx="5372113" cy="460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2380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9003FD-17B8-77C8-F206-21150BAB4B6E}"/>
              </a:ext>
            </a:extLst>
          </p:cNvPr>
          <p:cNvSpPr>
            <a:spLocks noGrp="1"/>
          </p:cNvSpPr>
          <p:nvPr>
            <p:ph type="title"/>
          </p:nvPr>
        </p:nvSpPr>
        <p:spPr>
          <a:xfrm>
            <a:off x="943276" y="410368"/>
            <a:ext cx="10766659" cy="1325563"/>
          </a:xfrm>
        </p:spPr>
        <p:txBody>
          <a:bodyPr>
            <a:noAutofit/>
          </a:bodyPr>
          <a:lstStyle/>
          <a:p>
            <a:r>
              <a:rPr lang="nl-NL" sz="3500" dirty="0" err="1"/>
              <a:t>Cryosleep</a:t>
            </a:r>
            <a:r>
              <a:rPr lang="nl-NL" sz="3500" dirty="0"/>
              <a:t> positief gecorreleerd met overlevingskans</a:t>
            </a:r>
          </a:p>
        </p:txBody>
      </p:sp>
      <p:sp>
        <p:nvSpPr>
          <p:cNvPr id="4" name="Tijdelijke aanduiding voor dianummer 3">
            <a:extLst>
              <a:ext uri="{FF2B5EF4-FFF2-40B4-BE49-F238E27FC236}">
                <a16:creationId xmlns:a16="http://schemas.microsoft.com/office/drawing/2014/main" id="{8259693D-F23A-D517-CF57-BAE3C6EAD039}"/>
              </a:ext>
            </a:extLst>
          </p:cNvPr>
          <p:cNvSpPr>
            <a:spLocks noGrp="1"/>
          </p:cNvSpPr>
          <p:nvPr>
            <p:ph type="sldNum" sz="quarter" idx="12"/>
          </p:nvPr>
        </p:nvSpPr>
        <p:spPr/>
        <p:txBody>
          <a:bodyPr/>
          <a:lstStyle/>
          <a:p>
            <a:fld id="{D8DA9DAA-006C-4F4B-980E-E3DF019B24E2}" type="slidenum">
              <a:rPr lang="en-US" smtClean="0"/>
              <a:t>17</a:t>
            </a:fld>
            <a:endParaRPr lang="en-US" dirty="0"/>
          </a:p>
        </p:txBody>
      </p:sp>
      <p:pic>
        <p:nvPicPr>
          <p:cNvPr id="1026" name="Picture 2">
            <a:extLst>
              <a:ext uri="{FF2B5EF4-FFF2-40B4-BE49-F238E27FC236}">
                <a16:creationId xmlns:a16="http://schemas.microsoft.com/office/drawing/2014/main" id="{D29D3057-B321-EE8B-1AB2-F6F7C5827F1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6152" r="59251" b="1018"/>
          <a:stretch/>
        </p:blipFill>
        <p:spPr bwMode="auto">
          <a:xfrm>
            <a:off x="1112121" y="3429000"/>
            <a:ext cx="3619242" cy="2555082"/>
          </a:xfrm>
          <a:prstGeom prst="rect">
            <a:avLst/>
          </a:prstGeom>
          <a:noFill/>
          <a:extLst>
            <a:ext uri="{909E8E84-426E-40DD-AFC4-6F175D3DCCD1}">
              <a14:hiddenFill xmlns:a14="http://schemas.microsoft.com/office/drawing/2010/main">
                <a:solidFill>
                  <a:srgbClr val="FFFFFF"/>
                </a:solidFill>
              </a14:hiddenFill>
            </a:ext>
          </a:extLst>
        </p:spPr>
      </p:pic>
      <p:pic>
        <p:nvPicPr>
          <p:cNvPr id="8" name="Afbeelding 7">
            <a:extLst>
              <a:ext uri="{FF2B5EF4-FFF2-40B4-BE49-F238E27FC236}">
                <a16:creationId xmlns:a16="http://schemas.microsoft.com/office/drawing/2014/main" id="{3DA94C05-384E-AC2A-CE95-A223DBC8461E}"/>
              </a:ext>
            </a:extLst>
          </p:cNvPr>
          <p:cNvPicPr>
            <a:picLocks noChangeAspect="1"/>
          </p:cNvPicPr>
          <p:nvPr/>
        </p:nvPicPr>
        <p:blipFill rotWithShape="1">
          <a:blip r:embed="rId4"/>
          <a:srcRect l="5168" r="8951"/>
          <a:stretch/>
        </p:blipFill>
        <p:spPr>
          <a:xfrm>
            <a:off x="6218732" y="3028126"/>
            <a:ext cx="5388572" cy="3004095"/>
          </a:xfrm>
          <a:prstGeom prst="rect">
            <a:avLst/>
          </a:prstGeom>
        </p:spPr>
      </p:pic>
      <p:cxnSp>
        <p:nvCxnSpPr>
          <p:cNvPr id="10" name="Rechte verbindingslijn met pijl 9">
            <a:extLst>
              <a:ext uri="{FF2B5EF4-FFF2-40B4-BE49-F238E27FC236}">
                <a16:creationId xmlns:a16="http://schemas.microsoft.com/office/drawing/2014/main" id="{CEABD2A4-0049-EC4D-F9B0-DCFAB6F9F99A}"/>
              </a:ext>
            </a:extLst>
          </p:cNvPr>
          <p:cNvCxnSpPr>
            <a:cxnSpLocks/>
          </p:cNvCxnSpPr>
          <p:nvPr/>
        </p:nvCxnSpPr>
        <p:spPr>
          <a:xfrm>
            <a:off x="2268956" y="3028126"/>
            <a:ext cx="838046" cy="1695760"/>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sp>
        <p:nvSpPr>
          <p:cNvPr id="3" name="Titel 1">
            <a:extLst>
              <a:ext uri="{FF2B5EF4-FFF2-40B4-BE49-F238E27FC236}">
                <a16:creationId xmlns:a16="http://schemas.microsoft.com/office/drawing/2014/main" id="{943F0B8C-C86F-29C7-E8F7-962036DBE3EF}"/>
              </a:ext>
            </a:extLst>
          </p:cNvPr>
          <p:cNvSpPr txBox="1">
            <a:spLocks/>
          </p:cNvSpPr>
          <p:nvPr/>
        </p:nvSpPr>
        <p:spPr>
          <a:xfrm>
            <a:off x="943276" y="1588292"/>
            <a:ext cx="10766659" cy="6627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a:solidFill>
                  <a:schemeClr val="tx1"/>
                </a:solidFill>
                <a:latin typeface="+mj-lt"/>
                <a:ea typeface="+mj-ea"/>
                <a:cs typeface="+mj-cs"/>
              </a:defRPr>
            </a:lvl1pPr>
          </a:lstStyle>
          <a:p>
            <a:r>
              <a:rPr lang="nl-NL" sz="2200" dirty="0"/>
              <a:t>= Hogere overlevingskans met </a:t>
            </a:r>
            <a:r>
              <a:rPr lang="nl-NL" sz="2200" dirty="0" err="1"/>
              <a:t>cryosleep</a:t>
            </a:r>
            <a:endParaRPr lang="nl-NL" sz="2200" dirty="0"/>
          </a:p>
        </p:txBody>
      </p:sp>
    </p:spTree>
    <p:extLst>
      <p:ext uri="{BB962C8B-B14F-4D97-AF65-F5344CB8AC3E}">
        <p14:creationId xmlns:p14="http://schemas.microsoft.com/office/powerpoint/2010/main" val="2890121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9003FD-17B8-77C8-F206-21150BAB4B6E}"/>
              </a:ext>
            </a:extLst>
          </p:cNvPr>
          <p:cNvSpPr>
            <a:spLocks noGrp="1"/>
          </p:cNvSpPr>
          <p:nvPr>
            <p:ph type="title"/>
          </p:nvPr>
        </p:nvSpPr>
        <p:spPr>
          <a:xfrm>
            <a:off x="943276" y="410368"/>
            <a:ext cx="10766659" cy="1325563"/>
          </a:xfrm>
        </p:spPr>
        <p:txBody>
          <a:bodyPr>
            <a:noAutofit/>
          </a:bodyPr>
          <a:lstStyle/>
          <a:p>
            <a:r>
              <a:rPr lang="nl-NL" sz="3500" dirty="0"/>
              <a:t>Roomservice negatief gecorreleerd met overlevingskans</a:t>
            </a:r>
          </a:p>
        </p:txBody>
      </p:sp>
      <p:sp>
        <p:nvSpPr>
          <p:cNvPr id="4" name="Tijdelijke aanduiding voor dianummer 3">
            <a:extLst>
              <a:ext uri="{FF2B5EF4-FFF2-40B4-BE49-F238E27FC236}">
                <a16:creationId xmlns:a16="http://schemas.microsoft.com/office/drawing/2014/main" id="{8259693D-F23A-D517-CF57-BAE3C6EAD039}"/>
              </a:ext>
            </a:extLst>
          </p:cNvPr>
          <p:cNvSpPr>
            <a:spLocks noGrp="1"/>
          </p:cNvSpPr>
          <p:nvPr>
            <p:ph type="sldNum" sz="quarter" idx="12"/>
          </p:nvPr>
        </p:nvSpPr>
        <p:spPr/>
        <p:txBody>
          <a:bodyPr/>
          <a:lstStyle/>
          <a:p>
            <a:fld id="{D8DA9DAA-006C-4F4B-980E-E3DF019B24E2}" type="slidenum">
              <a:rPr lang="en-US" smtClean="0"/>
              <a:t>18</a:t>
            </a:fld>
            <a:endParaRPr lang="en-US" dirty="0"/>
          </a:p>
        </p:txBody>
      </p:sp>
      <p:sp>
        <p:nvSpPr>
          <p:cNvPr id="3" name="Titel 1">
            <a:extLst>
              <a:ext uri="{FF2B5EF4-FFF2-40B4-BE49-F238E27FC236}">
                <a16:creationId xmlns:a16="http://schemas.microsoft.com/office/drawing/2014/main" id="{943F0B8C-C86F-29C7-E8F7-962036DBE3EF}"/>
              </a:ext>
            </a:extLst>
          </p:cNvPr>
          <p:cNvSpPr txBox="1">
            <a:spLocks/>
          </p:cNvSpPr>
          <p:nvPr/>
        </p:nvSpPr>
        <p:spPr>
          <a:xfrm>
            <a:off x="943276" y="1588292"/>
            <a:ext cx="10766659" cy="6627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a:solidFill>
                  <a:schemeClr val="tx1"/>
                </a:solidFill>
                <a:latin typeface="+mj-lt"/>
                <a:ea typeface="+mj-ea"/>
                <a:cs typeface="+mj-cs"/>
              </a:defRPr>
            </a:lvl1pPr>
          </a:lstStyle>
          <a:p>
            <a:r>
              <a:rPr lang="nl-NL" sz="2200" dirty="0"/>
              <a:t>= Meer roomservice = lagere overlevingskans (door </a:t>
            </a:r>
            <a:r>
              <a:rPr lang="nl-NL" sz="2200" dirty="0" err="1"/>
              <a:t>cryosleep</a:t>
            </a:r>
            <a:r>
              <a:rPr lang="nl-NL" sz="2200" dirty="0"/>
              <a:t>)</a:t>
            </a:r>
          </a:p>
        </p:txBody>
      </p:sp>
      <p:pic>
        <p:nvPicPr>
          <p:cNvPr id="6" name="Afbeelding 5">
            <a:extLst>
              <a:ext uri="{FF2B5EF4-FFF2-40B4-BE49-F238E27FC236}">
                <a16:creationId xmlns:a16="http://schemas.microsoft.com/office/drawing/2014/main" id="{C6210A5D-ABFE-3109-6846-363FA7C4CC93}"/>
              </a:ext>
            </a:extLst>
          </p:cNvPr>
          <p:cNvPicPr>
            <a:picLocks noChangeAspect="1"/>
          </p:cNvPicPr>
          <p:nvPr/>
        </p:nvPicPr>
        <p:blipFill rotWithShape="1">
          <a:blip r:embed="rId3"/>
          <a:srcRect r="34931"/>
          <a:stretch/>
        </p:blipFill>
        <p:spPr>
          <a:xfrm>
            <a:off x="1501111" y="3824483"/>
            <a:ext cx="4594889" cy="1365320"/>
          </a:xfrm>
          <a:prstGeom prst="rect">
            <a:avLst/>
          </a:prstGeom>
        </p:spPr>
      </p:pic>
      <p:cxnSp>
        <p:nvCxnSpPr>
          <p:cNvPr id="7" name="Rechte verbindingslijn met pijl 6">
            <a:extLst>
              <a:ext uri="{FF2B5EF4-FFF2-40B4-BE49-F238E27FC236}">
                <a16:creationId xmlns:a16="http://schemas.microsoft.com/office/drawing/2014/main" id="{EEC1C9AC-C021-CA0C-0500-1921C18A9D0D}"/>
              </a:ext>
            </a:extLst>
          </p:cNvPr>
          <p:cNvCxnSpPr>
            <a:cxnSpLocks/>
          </p:cNvCxnSpPr>
          <p:nvPr/>
        </p:nvCxnSpPr>
        <p:spPr>
          <a:xfrm>
            <a:off x="5013064" y="2649782"/>
            <a:ext cx="625625" cy="1265933"/>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pic>
        <p:nvPicPr>
          <p:cNvPr id="12" name="Afbeelding 11">
            <a:extLst>
              <a:ext uri="{FF2B5EF4-FFF2-40B4-BE49-F238E27FC236}">
                <a16:creationId xmlns:a16="http://schemas.microsoft.com/office/drawing/2014/main" id="{51044165-FD66-C24D-7EB0-7629DAB268DF}"/>
              </a:ext>
            </a:extLst>
          </p:cNvPr>
          <p:cNvPicPr>
            <a:picLocks noChangeAspect="1"/>
          </p:cNvPicPr>
          <p:nvPr/>
        </p:nvPicPr>
        <p:blipFill>
          <a:blip r:embed="rId4"/>
          <a:stretch>
            <a:fillRect/>
          </a:stretch>
        </p:blipFill>
        <p:spPr>
          <a:xfrm>
            <a:off x="7121000" y="2430998"/>
            <a:ext cx="3970333" cy="4016634"/>
          </a:xfrm>
          <a:prstGeom prst="rect">
            <a:avLst/>
          </a:prstGeom>
        </p:spPr>
      </p:pic>
    </p:spTree>
    <p:extLst>
      <p:ext uri="{BB962C8B-B14F-4D97-AF65-F5344CB8AC3E}">
        <p14:creationId xmlns:p14="http://schemas.microsoft.com/office/powerpoint/2010/main" val="4225088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1463040"/>
            <a:ext cx="9217794" cy="2340864"/>
          </a:xfrm>
        </p:spPr>
        <p:txBody>
          <a:bodyPr>
            <a:normAutofit/>
          </a:bodyPr>
          <a:lstStyle/>
          <a:p>
            <a:r>
              <a:rPr lang="nl-NL" sz="5800" dirty="0" err="1"/>
              <a:t>Supervised</a:t>
            </a:r>
            <a:r>
              <a:rPr lang="nl-NL" sz="5800" dirty="0"/>
              <a:t> Learning</a:t>
            </a:r>
            <a:endParaRPr lang="en-US" sz="5800"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r>
              <a:rPr lang="nl-NL" dirty="0"/>
              <a:t>m.b.v. Python &amp; </a:t>
            </a:r>
            <a:r>
              <a:rPr lang="nl-NL" dirty="0" err="1"/>
              <a:t>Kaggle</a:t>
            </a:r>
            <a:endParaRPr lang="en-US" dirty="0"/>
          </a:p>
        </p:txBody>
      </p:sp>
    </p:spTree>
    <p:extLst>
      <p:ext uri="{BB962C8B-B14F-4D97-AF65-F5344CB8AC3E}">
        <p14:creationId xmlns:p14="http://schemas.microsoft.com/office/powerpoint/2010/main" val="2450927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p:txBody>
          <a:bodyPr/>
          <a:lstStyle/>
          <a:p>
            <a:r>
              <a:rPr lang="en-US" b="1" cap="all" spc="400" dirty="0" err="1">
                <a:solidFill>
                  <a:schemeClr val="bg1"/>
                </a:solidFill>
                <a:latin typeface="+mn-lt"/>
              </a:rPr>
              <a:t>Inhoud</a:t>
            </a:r>
            <a:endParaRPr lang="en-US"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p:txBody>
          <a:bodyPr/>
          <a:lstStyle/>
          <a:p>
            <a:pPr algn="r"/>
            <a:r>
              <a:rPr lang="en-US" sz="1800" dirty="0" err="1">
                <a:solidFill>
                  <a:schemeClr val="bg1"/>
                </a:solidFill>
              </a:rPr>
              <a:t>Introductie</a:t>
            </a:r>
            <a:endParaRPr lang="en-US" sz="1800" dirty="0">
              <a:solidFill>
                <a:schemeClr val="bg1"/>
              </a:solidFill>
            </a:endParaRPr>
          </a:p>
          <a:p>
            <a:pPr algn="r"/>
            <a:r>
              <a:rPr lang="en-US" dirty="0"/>
              <a:t>Data </a:t>
            </a:r>
            <a:r>
              <a:rPr lang="en-US" dirty="0" err="1"/>
              <a:t>onderzoek</a:t>
            </a:r>
            <a:endParaRPr lang="en-US" dirty="0"/>
          </a:p>
          <a:p>
            <a:pPr algn="r"/>
            <a:r>
              <a:rPr lang="en-US" sz="1800" dirty="0">
                <a:solidFill>
                  <a:schemeClr val="bg1"/>
                </a:solidFill>
              </a:rPr>
              <a:t>Data Cleaning</a:t>
            </a:r>
          </a:p>
          <a:p>
            <a:pPr algn="r"/>
            <a:r>
              <a:rPr lang="en-US" dirty="0" err="1"/>
              <a:t>C</a:t>
            </a:r>
            <a:r>
              <a:rPr lang="en-US" sz="1800" dirty="0" err="1">
                <a:solidFill>
                  <a:schemeClr val="bg1"/>
                </a:solidFill>
              </a:rPr>
              <a:t>orrelatiematrix</a:t>
            </a:r>
            <a:endParaRPr lang="en-US" sz="1800" dirty="0">
              <a:solidFill>
                <a:schemeClr val="bg1"/>
              </a:solidFill>
            </a:endParaRPr>
          </a:p>
          <a:p>
            <a:pPr algn="r"/>
            <a:r>
              <a:rPr lang="en-US" dirty="0"/>
              <a:t>Supervised Learning</a:t>
            </a:r>
            <a:endParaRPr lang="en-US" sz="1800" dirty="0">
              <a:solidFill>
                <a:schemeClr val="bg1"/>
              </a:solidFill>
            </a:endParaRPr>
          </a:p>
          <a:p>
            <a:pPr algn="r"/>
            <a:r>
              <a:rPr lang="en-US" dirty="0" err="1"/>
              <a:t>Conclusie</a:t>
            </a:r>
            <a:endParaRPr lang="en-US" sz="1800" dirty="0">
              <a:solidFill>
                <a:schemeClr val="bg1"/>
              </a:solidFill>
            </a:endParaRPr>
          </a:p>
        </p:txBody>
      </p:sp>
      <p:pic>
        <p:nvPicPr>
          <p:cNvPr id="6" name="Picture Placeholder 5" descr="mountains at sunset">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3"/>
          <a:srcRect/>
          <a:stretch/>
        </p:blipFill>
        <p:spPr/>
      </p:pic>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p:txBody>
          <a:bodyPr/>
          <a:lstStyle/>
          <a:p>
            <a:r>
              <a:rPr lang="en-US" dirty="0"/>
              <a:t>15/05/2023</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p:txBody>
          <a:bodyPr/>
          <a:lstStyle/>
          <a:p>
            <a:r>
              <a:rPr lang="en-US" dirty="0" err="1"/>
              <a:t>SpaceShip</a:t>
            </a:r>
            <a:r>
              <a:rPr lang="en-US" dirty="0"/>
              <a:t> Titanic</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16135980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9003FD-17B8-77C8-F206-21150BAB4B6E}"/>
              </a:ext>
            </a:extLst>
          </p:cNvPr>
          <p:cNvSpPr>
            <a:spLocks noGrp="1"/>
          </p:cNvSpPr>
          <p:nvPr>
            <p:ph type="title"/>
          </p:nvPr>
        </p:nvSpPr>
        <p:spPr>
          <a:xfrm>
            <a:off x="943276" y="410368"/>
            <a:ext cx="10766659" cy="1325563"/>
          </a:xfrm>
        </p:spPr>
        <p:txBody>
          <a:bodyPr>
            <a:noAutofit/>
          </a:bodyPr>
          <a:lstStyle/>
          <a:p>
            <a:r>
              <a:rPr lang="en-GB" sz="3500" dirty="0"/>
              <a:t>Supervised Learning</a:t>
            </a:r>
            <a:endParaRPr lang="en-BE" sz="3500" dirty="0"/>
          </a:p>
        </p:txBody>
      </p:sp>
      <p:sp>
        <p:nvSpPr>
          <p:cNvPr id="3" name="Tijdelijke aanduiding voor inhoud 2">
            <a:extLst>
              <a:ext uri="{FF2B5EF4-FFF2-40B4-BE49-F238E27FC236}">
                <a16:creationId xmlns:a16="http://schemas.microsoft.com/office/drawing/2014/main" id="{A703FDC7-55C8-36DC-BC3A-11D97FCAD1F2}"/>
              </a:ext>
            </a:extLst>
          </p:cNvPr>
          <p:cNvSpPr>
            <a:spLocks noGrp="1"/>
          </p:cNvSpPr>
          <p:nvPr>
            <p:ph idx="1"/>
          </p:nvPr>
        </p:nvSpPr>
        <p:spPr>
          <a:xfrm>
            <a:off x="838200" y="2624521"/>
            <a:ext cx="10515600" cy="2688623"/>
          </a:xfrm>
        </p:spPr>
        <p:txBody>
          <a:bodyPr>
            <a:normAutofit/>
          </a:bodyPr>
          <a:lstStyle/>
          <a:p>
            <a:pPr marL="285750">
              <a:spcAft>
                <a:spcPts val="600"/>
              </a:spcAft>
            </a:pPr>
            <a:r>
              <a:rPr lang="nl-NL" dirty="0"/>
              <a:t>Verschillende typen classificeerders: </a:t>
            </a:r>
            <a:r>
              <a:rPr lang="en-GB" sz="2800" dirty="0"/>
              <a:t>Decision Tree, KNN, Logistic Regression, Random Forest …</a:t>
            </a:r>
            <a:endParaRPr lang="nl-NL" dirty="0"/>
          </a:p>
          <a:p>
            <a:pPr marL="285750" indent="-228600">
              <a:lnSpc>
                <a:spcPct val="90000"/>
              </a:lnSpc>
              <a:spcAft>
                <a:spcPts val="600"/>
              </a:spcAft>
              <a:buFont typeface="Arial" panose="020B0604020202020204" pitchFamily="34" charset="0"/>
              <a:buChar char="•"/>
            </a:pPr>
            <a:endParaRPr lang="nl-NL" dirty="0"/>
          </a:p>
          <a:p>
            <a:pPr marL="285750" indent="-228600">
              <a:lnSpc>
                <a:spcPct val="90000"/>
              </a:lnSpc>
              <a:spcAft>
                <a:spcPts val="600"/>
              </a:spcAft>
              <a:buFont typeface="Arial" panose="020B0604020202020204" pitchFamily="34" charset="0"/>
              <a:buChar char="•"/>
            </a:pPr>
            <a:r>
              <a:rPr lang="en-GB" sz="2800" dirty="0"/>
              <a:t>Random Forest </a:t>
            </a:r>
            <a:r>
              <a:rPr lang="en-GB" sz="2800" dirty="0" err="1"/>
              <a:t>gaf</a:t>
            </a:r>
            <a:r>
              <a:rPr lang="en-GB" sz="2800" dirty="0"/>
              <a:t> </a:t>
            </a:r>
            <a:r>
              <a:rPr lang="en-GB" sz="2800" dirty="0" err="1"/>
              <a:t>ons</a:t>
            </a:r>
            <a:r>
              <a:rPr lang="en-GB" sz="2800" dirty="0"/>
              <a:t> het </a:t>
            </a:r>
            <a:r>
              <a:rPr lang="en-GB" sz="2800" dirty="0" err="1"/>
              <a:t>beste</a:t>
            </a:r>
            <a:r>
              <a:rPr lang="en-GB" sz="2800" dirty="0"/>
              <a:t> </a:t>
            </a:r>
            <a:r>
              <a:rPr lang="en-GB" sz="2800" dirty="0" err="1"/>
              <a:t>resultaat</a:t>
            </a:r>
            <a:br>
              <a:rPr lang="en-GB" sz="2800" dirty="0"/>
            </a:br>
            <a:r>
              <a:rPr lang="en-GB" dirty="0"/>
              <a:t>= 0,79</a:t>
            </a:r>
            <a:endParaRPr lang="en-GB" sz="2800" dirty="0"/>
          </a:p>
        </p:txBody>
      </p:sp>
      <p:sp>
        <p:nvSpPr>
          <p:cNvPr id="4" name="Tijdelijke aanduiding voor dianummer 3">
            <a:extLst>
              <a:ext uri="{FF2B5EF4-FFF2-40B4-BE49-F238E27FC236}">
                <a16:creationId xmlns:a16="http://schemas.microsoft.com/office/drawing/2014/main" id="{8259693D-F23A-D517-CF57-BAE3C6EAD039}"/>
              </a:ext>
            </a:extLst>
          </p:cNvPr>
          <p:cNvSpPr>
            <a:spLocks noGrp="1"/>
          </p:cNvSpPr>
          <p:nvPr>
            <p:ph type="sldNum" sz="quarter" idx="12"/>
          </p:nvPr>
        </p:nvSpPr>
        <p:spPr/>
        <p:txBody>
          <a:bodyPr/>
          <a:lstStyle/>
          <a:p>
            <a:fld id="{D8DA9DAA-006C-4F4B-980E-E3DF019B24E2}" type="slidenum">
              <a:rPr lang="en-US" smtClean="0"/>
              <a:t>20</a:t>
            </a:fld>
            <a:endParaRPr lang="en-US" dirty="0"/>
          </a:p>
        </p:txBody>
      </p:sp>
    </p:spTree>
    <p:extLst>
      <p:ext uri="{BB962C8B-B14F-4D97-AF65-F5344CB8AC3E}">
        <p14:creationId xmlns:p14="http://schemas.microsoft.com/office/powerpoint/2010/main" val="855811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1463040"/>
            <a:ext cx="9217794" cy="2340864"/>
          </a:xfrm>
        </p:spPr>
        <p:txBody>
          <a:bodyPr/>
          <a:lstStyle/>
          <a:p>
            <a:r>
              <a:rPr lang="nl-NL" dirty="0"/>
              <a:t>Conclusie</a:t>
            </a:r>
            <a:endParaRPr lang="en-US" dirty="0"/>
          </a:p>
        </p:txBody>
      </p:sp>
    </p:spTree>
    <p:extLst>
      <p:ext uri="{BB962C8B-B14F-4D97-AF65-F5344CB8AC3E}">
        <p14:creationId xmlns:p14="http://schemas.microsoft.com/office/powerpoint/2010/main" val="25340413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9003FD-17B8-77C8-F206-21150BAB4B6E}"/>
              </a:ext>
            </a:extLst>
          </p:cNvPr>
          <p:cNvSpPr>
            <a:spLocks noGrp="1"/>
          </p:cNvSpPr>
          <p:nvPr>
            <p:ph type="title"/>
          </p:nvPr>
        </p:nvSpPr>
        <p:spPr>
          <a:xfrm>
            <a:off x="943276" y="410368"/>
            <a:ext cx="10766659" cy="1325563"/>
          </a:xfrm>
        </p:spPr>
        <p:txBody>
          <a:bodyPr>
            <a:noAutofit/>
          </a:bodyPr>
          <a:lstStyle/>
          <a:p>
            <a:r>
              <a:rPr lang="en-GB" sz="3500" dirty="0" err="1"/>
              <a:t>Conclusie</a:t>
            </a:r>
            <a:endParaRPr lang="en-BE" sz="3500" dirty="0"/>
          </a:p>
        </p:txBody>
      </p:sp>
      <p:sp>
        <p:nvSpPr>
          <p:cNvPr id="4" name="Tijdelijke aanduiding voor dianummer 3">
            <a:extLst>
              <a:ext uri="{FF2B5EF4-FFF2-40B4-BE49-F238E27FC236}">
                <a16:creationId xmlns:a16="http://schemas.microsoft.com/office/drawing/2014/main" id="{8259693D-F23A-D517-CF57-BAE3C6EAD039}"/>
              </a:ext>
            </a:extLst>
          </p:cNvPr>
          <p:cNvSpPr>
            <a:spLocks noGrp="1"/>
          </p:cNvSpPr>
          <p:nvPr>
            <p:ph type="sldNum" sz="quarter" idx="12"/>
          </p:nvPr>
        </p:nvSpPr>
        <p:spPr/>
        <p:txBody>
          <a:bodyPr/>
          <a:lstStyle/>
          <a:p>
            <a:fld id="{D8DA9DAA-006C-4F4B-980E-E3DF019B24E2}" type="slidenum">
              <a:rPr lang="en-US" smtClean="0"/>
              <a:t>22</a:t>
            </a:fld>
            <a:endParaRPr lang="en-US" dirty="0"/>
          </a:p>
        </p:txBody>
      </p:sp>
      <p:sp>
        <p:nvSpPr>
          <p:cNvPr id="6" name="Tekstvak 5">
            <a:extLst>
              <a:ext uri="{FF2B5EF4-FFF2-40B4-BE49-F238E27FC236}">
                <a16:creationId xmlns:a16="http://schemas.microsoft.com/office/drawing/2014/main" id="{50CF31F5-C87E-31DB-A011-5D1BA0BC10A7}"/>
              </a:ext>
            </a:extLst>
          </p:cNvPr>
          <p:cNvSpPr txBox="1"/>
          <p:nvPr/>
        </p:nvSpPr>
        <p:spPr>
          <a:xfrm>
            <a:off x="943276" y="2444414"/>
            <a:ext cx="7078507" cy="2677656"/>
          </a:xfrm>
          <a:prstGeom prst="rect">
            <a:avLst/>
          </a:prstGeom>
          <a:noFill/>
        </p:spPr>
        <p:txBody>
          <a:bodyPr wrap="square">
            <a:spAutoFit/>
          </a:bodyPr>
          <a:lstStyle/>
          <a:p>
            <a:pPr marL="285750" indent="-285750">
              <a:buFont typeface="Arial" panose="020B0604020202020204" pitchFamily="34" charset="0"/>
              <a:buChar char="•"/>
            </a:pPr>
            <a:r>
              <a:rPr lang="nl-NL" sz="2400" dirty="0" err="1"/>
              <a:t>PowerBi</a:t>
            </a:r>
            <a:r>
              <a:rPr lang="nl-NL" sz="2400" dirty="0"/>
              <a:t> =&gt; krachtige data visualisatie tool</a:t>
            </a:r>
          </a:p>
          <a:p>
            <a:pPr marL="285750" indent="-285750">
              <a:buFont typeface="Arial" panose="020B0604020202020204" pitchFamily="34" charset="0"/>
              <a:buChar char="•"/>
            </a:pPr>
            <a:endParaRPr lang="nl-NL" sz="2400" dirty="0"/>
          </a:p>
          <a:p>
            <a:pPr marL="285750" indent="-285750">
              <a:buFont typeface="Arial" panose="020B0604020202020204" pitchFamily="34" charset="0"/>
              <a:buChar char="•"/>
            </a:pPr>
            <a:r>
              <a:rPr lang="nl-NL" sz="2400" dirty="0" err="1"/>
              <a:t>Cryosleep</a:t>
            </a:r>
            <a:r>
              <a:rPr lang="nl-NL" sz="2400" dirty="0"/>
              <a:t> had het meeste invloed op de overlevingskansen</a:t>
            </a:r>
          </a:p>
          <a:p>
            <a:pPr marL="285750" indent="-285750">
              <a:buFont typeface="Arial" panose="020B0604020202020204" pitchFamily="34" charset="0"/>
              <a:buChar char="•"/>
            </a:pPr>
            <a:endParaRPr lang="nl-NL" sz="2400" dirty="0"/>
          </a:p>
          <a:p>
            <a:pPr marL="285750" indent="-285750">
              <a:buFont typeface="Arial" panose="020B0604020202020204" pitchFamily="34" charset="0"/>
              <a:buChar char="•"/>
            </a:pPr>
            <a:r>
              <a:rPr lang="nl-NL" sz="2400" dirty="0"/>
              <a:t>Ontbrekende waarden hebben een negatieve invloed op de precisie van het model</a:t>
            </a:r>
          </a:p>
        </p:txBody>
      </p:sp>
    </p:spTree>
    <p:extLst>
      <p:ext uri="{BB962C8B-B14F-4D97-AF65-F5344CB8AC3E}">
        <p14:creationId xmlns:p14="http://schemas.microsoft.com/office/powerpoint/2010/main" val="21098002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517452" y="2792046"/>
            <a:ext cx="4412419" cy="3626217"/>
          </a:xfrm>
        </p:spPr>
        <p:txBody>
          <a:bodyPr anchor="t">
            <a:normAutofit/>
          </a:bodyPr>
          <a:lstStyle/>
          <a:p>
            <a:pPr algn="r"/>
            <a:r>
              <a:rPr lang="nl-NL" sz="6800"/>
              <a:t>Bedankt</a:t>
            </a:r>
            <a:endParaRPr lang="en-US" sz="6800"/>
          </a:p>
        </p:txBody>
      </p:sp>
      <p:sp>
        <p:nvSpPr>
          <p:cNvPr id="11" name="!!plus graphic">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3" name="!!Straight Connector">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98246"/>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5" name="!!circle graphic">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pic>
        <p:nvPicPr>
          <p:cNvPr id="6" name="Afbeelding 5">
            <a:extLst>
              <a:ext uri="{FF2B5EF4-FFF2-40B4-BE49-F238E27FC236}">
                <a16:creationId xmlns:a16="http://schemas.microsoft.com/office/drawing/2014/main" id="{D00F34AC-E3AA-C469-5882-431313C1D9D2}"/>
              </a:ext>
            </a:extLst>
          </p:cNvPr>
          <p:cNvPicPr>
            <a:picLocks noChangeAspect="1"/>
          </p:cNvPicPr>
          <p:nvPr/>
        </p:nvPicPr>
        <p:blipFill>
          <a:blip r:embed="rId2"/>
          <a:stretch>
            <a:fillRect/>
          </a:stretch>
        </p:blipFill>
        <p:spPr>
          <a:xfrm>
            <a:off x="6096000" y="7774867"/>
            <a:ext cx="5270770" cy="5270770"/>
          </a:xfrm>
          <a:prstGeom prst="rect">
            <a:avLst/>
          </a:prstGeom>
        </p:spPr>
      </p:pic>
    </p:spTree>
    <p:extLst>
      <p:ext uri="{BB962C8B-B14F-4D97-AF65-F5344CB8AC3E}">
        <p14:creationId xmlns:p14="http://schemas.microsoft.com/office/powerpoint/2010/main" val="872714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4.16667E-6 -0.05394 L 4.16667E-6 -0.89954 " pathEditMode="relative" rAng="0" ptsTypes="AA">
                                      <p:cBhvr>
                                        <p:cTn id="6" dur="2000" fill="hold"/>
                                        <p:tgtEl>
                                          <p:spTgt spid="6"/>
                                        </p:tgtEl>
                                        <p:attrNameLst>
                                          <p:attrName>ppt_x</p:attrName>
                                          <p:attrName>ppt_y</p:attrName>
                                        </p:attrNameLst>
                                      </p:cBhvr>
                                      <p:rCtr x="0" y="-4229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lstStyle/>
          <a:p>
            <a:r>
              <a:rPr lang="en-US" sz="5400" dirty="0" err="1"/>
              <a:t>Introductie</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a:normAutofit/>
          </a:bodyPr>
          <a:lstStyle/>
          <a:p>
            <a:r>
              <a:rPr lang="nl-NL" dirty="0"/>
              <a:t>We zijn in het jaar 2912 en hebben een boodschap ontvangen van ‘</a:t>
            </a:r>
            <a:r>
              <a:rPr lang="nl-NL" dirty="0" err="1"/>
              <a:t>Spaceship</a:t>
            </a:r>
            <a:r>
              <a:rPr lang="nl-NL" dirty="0"/>
              <a:t> Titanic’. Tijdens een onoplettendheid is het schip een aanvaring gehad met een wormgat waarbij </a:t>
            </a:r>
            <a:r>
              <a:rPr lang="en-BE" dirty="0"/>
              <a:t>±</a:t>
            </a:r>
            <a:r>
              <a:rPr lang="en-GB" dirty="0"/>
              <a:t> de </a:t>
            </a:r>
            <a:r>
              <a:rPr lang="en-GB" dirty="0" err="1"/>
              <a:t>helft</a:t>
            </a:r>
            <a:r>
              <a:rPr lang="en-GB" dirty="0"/>
              <a:t> van de </a:t>
            </a:r>
            <a:r>
              <a:rPr lang="en-GB" dirty="0" err="1"/>
              <a:t>bemanning</a:t>
            </a:r>
            <a:r>
              <a:rPr lang="en-GB" dirty="0"/>
              <a:t> </a:t>
            </a:r>
            <a:r>
              <a:rPr lang="en-GB" dirty="0" err="1"/>
              <a:t>verloren</a:t>
            </a:r>
            <a:r>
              <a:rPr lang="en-GB" dirty="0"/>
              <a:t> is </a:t>
            </a:r>
            <a:r>
              <a:rPr lang="en-GB" dirty="0" err="1"/>
              <a:t>geraakt</a:t>
            </a:r>
            <a:r>
              <a:rPr lang="en-GB" dirty="0"/>
              <a:t>.</a:t>
            </a:r>
          </a:p>
          <a:p>
            <a:endParaRPr lang="en-GB" dirty="0"/>
          </a:p>
          <a:p>
            <a:r>
              <a:rPr lang="nl-NL" dirty="0"/>
              <a:t>Het was onze taak om op basis van de bestaande data te voorspellen wie er een grotere kans heeft om </a:t>
            </a:r>
            <a:r>
              <a:rPr lang="nl-NL" dirty="0" err="1"/>
              <a:t>geteleporteerd</a:t>
            </a:r>
            <a:r>
              <a:rPr lang="nl-NL" dirty="0"/>
              <a:t> te zijn</a:t>
            </a:r>
            <a:endParaRPr lang="en-US" dirty="0"/>
          </a:p>
        </p:txBody>
      </p:sp>
      <p:pic>
        <p:nvPicPr>
          <p:cNvPr id="8" name="Picture Placeholder 7">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3"/>
          <a:srcRect l="21875" r="21875"/>
          <a:stretch/>
        </p:blipFill>
        <p:spPr/>
      </p:pic>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15/05/2023</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Spaceship </a:t>
            </a:r>
            <a:r>
              <a:rPr lang="en-US" dirty="0" err="1"/>
              <a:t>titnaic</a:t>
            </a:r>
            <a:endParaRPr lang="en-US" dirty="0"/>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a:t>
            </a:fld>
            <a:endParaRPr lang="en-US" dirty="0"/>
          </a:p>
        </p:txBody>
      </p:sp>
    </p:spTree>
    <p:extLst>
      <p:ext uri="{BB962C8B-B14F-4D97-AF65-F5344CB8AC3E}">
        <p14:creationId xmlns:p14="http://schemas.microsoft.com/office/powerpoint/2010/main" val="3653349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nl-NL" dirty="0"/>
              <a:t>data-onderzoek</a:t>
            </a: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r>
              <a:rPr lang="nl-NL" dirty="0"/>
              <a:t>m.b.v. </a:t>
            </a:r>
            <a:r>
              <a:rPr lang="nl-NL" dirty="0" err="1"/>
              <a:t>PowerBI</a:t>
            </a:r>
            <a:endParaRPr lang="en-US" dirty="0"/>
          </a:p>
        </p:txBody>
      </p:sp>
    </p:spTree>
    <p:extLst>
      <p:ext uri="{BB962C8B-B14F-4D97-AF65-F5344CB8AC3E}">
        <p14:creationId xmlns:p14="http://schemas.microsoft.com/office/powerpoint/2010/main" val="22278825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6412091" y="501652"/>
            <a:ext cx="5500766" cy="1161800"/>
          </a:xfrm>
        </p:spPr>
        <p:txBody>
          <a:bodyPr vert="horz" lIns="91440" tIns="45720" rIns="91440" bIns="45720" rtlCol="0" anchor="b">
            <a:normAutofit/>
          </a:bodyPr>
          <a:lstStyle/>
          <a:p>
            <a:r>
              <a:rPr lang="en-US" sz="3800" kern="1200" dirty="0" err="1">
                <a:solidFill>
                  <a:schemeClr val="tx1"/>
                </a:solidFill>
                <a:latin typeface="+mj-lt"/>
                <a:ea typeface="+mj-ea"/>
                <a:cs typeface="+mj-cs"/>
              </a:rPr>
              <a:t>Overleving</a:t>
            </a:r>
            <a:r>
              <a:rPr lang="en-US" sz="3800" kern="1200" dirty="0">
                <a:solidFill>
                  <a:schemeClr val="tx1"/>
                </a:solidFill>
                <a:latin typeface="+mj-lt"/>
                <a:ea typeface="+mj-ea"/>
                <a:cs typeface="+mj-cs"/>
              </a:rPr>
              <a:t> </a:t>
            </a:r>
            <a:r>
              <a:rPr lang="en-US" sz="3800" kern="1200" dirty="0" err="1">
                <a:solidFill>
                  <a:schemeClr val="tx1"/>
                </a:solidFill>
                <a:latin typeface="+mj-lt"/>
                <a:ea typeface="+mj-ea"/>
                <a:cs typeface="+mj-cs"/>
              </a:rPr>
              <a:t>gebasseerd</a:t>
            </a:r>
            <a:r>
              <a:rPr lang="en-US" sz="3800" kern="1200" dirty="0">
                <a:solidFill>
                  <a:schemeClr val="tx1"/>
                </a:solidFill>
                <a:latin typeface="+mj-lt"/>
                <a:ea typeface="+mj-ea"/>
                <a:cs typeface="+mj-cs"/>
              </a:rPr>
              <a:t> op ‘</a:t>
            </a:r>
            <a:r>
              <a:rPr lang="en-US" sz="3800" kern="1200" dirty="0" err="1">
                <a:solidFill>
                  <a:schemeClr val="tx1"/>
                </a:solidFill>
                <a:latin typeface="+mj-lt"/>
                <a:ea typeface="+mj-ea"/>
                <a:cs typeface="+mj-cs"/>
              </a:rPr>
              <a:t>Homeplanet</a:t>
            </a:r>
            <a:r>
              <a:rPr lang="en-US" sz="3800" kern="1200" dirty="0">
                <a:solidFill>
                  <a:schemeClr val="tx1"/>
                </a:solidFill>
                <a:latin typeface="+mj-lt"/>
                <a:ea typeface="+mj-ea"/>
                <a:cs typeface="+mj-cs"/>
              </a:rPr>
              <a:t>’</a:t>
            </a:r>
          </a:p>
        </p:txBody>
      </p:sp>
      <p:sp>
        <p:nvSpPr>
          <p:cNvPr id="16" name="Rectangle 15">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Tijdelijke aanduiding voor inhoud 5">
            <a:extLst>
              <a:ext uri="{FF2B5EF4-FFF2-40B4-BE49-F238E27FC236}">
                <a16:creationId xmlns:a16="http://schemas.microsoft.com/office/drawing/2014/main" id="{591F11DF-A9E3-5CBD-373C-41E8DBA9F6C3}"/>
              </a:ext>
            </a:extLst>
          </p:cNvPr>
          <p:cNvPicPr>
            <a:picLocks noGrp="1" noChangeAspect="1"/>
          </p:cNvPicPr>
          <p:nvPr>
            <p:ph idx="1"/>
          </p:nvPr>
        </p:nvPicPr>
        <p:blipFill rotWithShape="1">
          <a:blip r:embed="rId3"/>
          <a:srcRect t="9834"/>
          <a:stretch/>
        </p:blipFill>
        <p:spPr>
          <a:xfrm>
            <a:off x="279143" y="1663451"/>
            <a:ext cx="5221625" cy="3531098"/>
          </a:xfrm>
          <a:prstGeom prst="rect">
            <a:avLst/>
          </a:prstGeom>
        </p:spPr>
      </p:pic>
      <p:sp>
        <p:nvSpPr>
          <p:cNvPr id="7" name="Tekstvak 6">
            <a:extLst>
              <a:ext uri="{FF2B5EF4-FFF2-40B4-BE49-F238E27FC236}">
                <a16:creationId xmlns:a16="http://schemas.microsoft.com/office/drawing/2014/main" id="{AE49395B-5D65-E2C2-A5CE-8005E3925BA7}"/>
              </a:ext>
            </a:extLst>
          </p:cNvPr>
          <p:cNvSpPr txBox="1"/>
          <p:nvPr/>
        </p:nvSpPr>
        <p:spPr>
          <a:xfrm>
            <a:off x="6392583" y="2645922"/>
            <a:ext cx="5042229" cy="3710427"/>
          </a:xfrm>
          <a:prstGeom prst="rect">
            <a:avLst/>
          </a:prstGeom>
        </p:spPr>
        <p:txBody>
          <a:bodyPr vert="horz" lIns="91440" tIns="45720" rIns="91440" bIns="45720" rtlCol="0" anchor="t">
            <a:noAutofit/>
          </a:bodyPr>
          <a:lstStyle/>
          <a:p>
            <a:pPr marL="285750" indent="-228600">
              <a:lnSpc>
                <a:spcPct val="90000"/>
              </a:lnSpc>
              <a:spcAft>
                <a:spcPts val="600"/>
              </a:spcAft>
              <a:buFont typeface="Arial" panose="020B0604020202020204" pitchFamily="34" charset="0"/>
              <a:buChar char="•"/>
            </a:pPr>
            <a:r>
              <a:rPr lang="en-US" sz="2800" dirty="0" err="1"/>
              <a:t>Meeste</a:t>
            </a:r>
            <a:r>
              <a:rPr lang="en-US" sz="2800" dirty="0"/>
              <a:t> </a:t>
            </a:r>
            <a:r>
              <a:rPr lang="en-US" sz="2800" dirty="0" err="1"/>
              <a:t>passagiers</a:t>
            </a:r>
            <a:r>
              <a:rPr lang="en-US" sz="2800" dirty="0"/>
              <a:t> </a:t>
            </a:r>
            <a:r>
              <a:rPr lang="en-US" sz="2800" dirty="0" err="1"/>
              <a:t>vertrokken</a:t>
            </a:r>
            <a:r>
              <a:rPr lang="en-US" sz="2800" dirty="0"/>
              <a:t> van </a:t>
            </a:r>
            <a:r>
              <a:rPr lang="en-US" sz="2800" dirty="0" err="1"/>
              <a:t>Aarde</a:t>
            </a:r>
            <a:endParaRPr lang="en-US" sz="2800" dirty="0"/>
          </a:p>
          <a:p>
            <a:pPr marL="285750" indent="-228600">
              <a:lnSpc>
                <a:spcPct val="90000"/>
              </a:lnSpc>
              <a:spcAft>
                <a:spcPts val="600"/>
              </a:spcAft>
              <a:buFont typeface="Arial" panose="020B0604020202020204" pitchFamily="34" charset="0"/>
              <a:buChar char="•"/>
            </a:pPr>
            <a:endParaRPr lang="en-US" sz="2800" dirty="0"/>
          </a:p>
          <a:p>
            <a:pPr marL="285750" indent="-228600">
              <a:lnSpc>
                <a:spcPct val="90000"/>
              </a:lnSpc>
              <a:spcAft>
                <a:spcPts val="600"/>
              </a:spcAft>
              <a:buFont typeface="Arial" panose="020B0604020202020204" pitchFamily="34" charset="0"/>
              <a:buChar char="•"/>
            </a:pPr>
            <a:r>
              <a:rPr lang="en-US" sz="2800" dirty="0" err="1"/>
              <a:t>Ongeveer</a:t>
            </a:r>
            <a:r>
              <a:rPr lang="en-US" sz="2800" dirty="0"/>
              <a:t> 50/50 </a:t>
            </a:r>
            <a:r>
              <a:rPr lang="en-US" sz="2800" dirty="0" err="1"/>
              <a:t>voor</a:t>
            </a:r>
            <a:r>
              <a:rPr lang="en-US" sz="2800" dirty="0"/>
              <a:t> </a:t>
            </a:r>
            <a:r>
              <a:rPr lang="en-US" sz="2800" dirty="0" err="1"/>
              <a:t>elke</a:t>
            </a:r>
            <a:r>
              <a:rPr lang="en-US" sz="2800" dirty="0"/>
              <a:t> </a:t>
            </a:r>
            <a:r>
              <a:rPr lang="en-US" sz="2800" dirty="0" err="1"/>
              <a:t>planeet</a:t>
            </a:r>
            <a:endParaRPr lang="en-US" sz="2800" dirty="0"/>
          </a:p>
          <a:p>
            <a:pPr marL="285750" indent="-228600">
              <a:lnSpc>
                <a:spcPct val="90000"/>
              </a:lnSpc>
              <a:spcAft>
                <a:spcPts val="600"/>
              </a:spcAft>
              <a:buFont typeface="Arial" panose="020B0604020202020204" pitchFamily="34" charset="0"/>
              <a:buChar char="•"/>
            </a:pPr>
            <a:endParaRPr lang="en-US" sz="2800" dirty="0"/>
          </a:p>
          <a:p>
            <a:pPr marL="285750" indent="-228600">
              <a:lnSpc>
                <a:spcPct val="90000"/>
              </a:lnSpc>
              <a:spcAft>
                <a:spcPts val="600"/>
              </a:spcAft>
              <a:buFont typeface="Arial" panose="020B0604020202020204" pitchFamily="34" charset="0"/>
              <a:buChar char="•"/>
            </a:pPr>
            <a:r>
              <a:rPr lang="en-US" sz="2800" dirty="0"/>
              <a:t>201 </a:t>
            </a:r>
            <a:r>
              <a:rPr lang="en-US" sz="2800" dirty="0" err="1"/>
              <a:t>passagiers</a:t>
            </a:r>
            <a:r>
              <a:rPr lang="en-US" sz="2800" dirty="0"/>
              <a:t> </a:t>
            </a:r>
            <a:r>
              <a:rPr lang="en-US" sz="2800" dirty="0" err="1"/>
              <a:t>waarvan</a:t>
            </a:r>
            <a:r>
              <a:rPr lang="en-US" sz="2800" dirty="0"/>
              <a:t> de </a:t>
            </a:r>
            <a:r>
              <a:rPr lang="en-US" sz="2800" dirty="0" err="1"/>
              <a:t>homeplanet</a:t>
            </a:r>
            <a:r>
              <a:rPr lang="en-US" sz="2800" dirty="0"/>
              <a:t> </a:t>
            </a:r>
            <a:r>
              <a:rPr lang="en-US" sz="2800" dirty="0" err="1"/>
              <a:t>niet</a:t>
            </a:r>
            <a:r>
              <a:rPr lang="en-US" sz="2800" dirty="0"/>
              <a:t> </a:t>
            </a:r>
            <a:r>
              <a:rPr lang="en-US" sz="2800" dirty="0" err="1"/>
              <a:t>gekend</a:t>
            </a:r>
            <a:r>
              <a:rPr lang="en-US" sz="2800" dirty="0"/>
              <a:t> is</a:t>
            </a: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a:solidFill>
                  <a:schemeClr val="accent2"/>
                </a:solidFill>
              </a:rPr>
              <a:pPr>
                <a:spcAft>
                  <a:spcPts val="600"/>
                </a:spcAft>
              </a:pPr>
              <a:t>5</a:t>
            </a:fld>
            <a:endParaRPr lang="en-US">
              <a:solidFill>
                <a:schemeClr val="accent2"/>
              </a:solidFill>
            </a:endParaRPr>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9144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6412091" y="501651"/>
            <a:ext cx="5500766" cy="1173145"/>
          </a:xfrm>
        </p:spPr>
        <p:txBody>
          <a:bodyPr vert="horz" lIns="91440" tIns="45720" rIns="91440" bIns="45720" rtlCol="0" anchor="b">
            <a:normAutofit/>
          </a:bodyPr>
          <a:lstStyle/>
          <a:p>
            <a:r>
              <a:rPr lang="en-US" sz="3800" kern="1200" dirty="0" err="1">
                <a:solidFill>
                  <a:schemeClr val="tx1"/>
                </a:solidFill>
                <a:latin typeface="+mj-lt"/>
                <a:ea typeface="+mj-ea"/>
                <a:cs typeface="+mj-cs"/>
              </a:rPr>
              <a:t>Overleving</a:t>
            </a:r>
            <a:r>
              <a:rPr lang="en-US" sz="3800" kern="1200" dirty="0">
                <a:solidFill>
                  <a:schemeClr val="tx1"/>
                </a:solidFill>
                <a:latin typeface="+mj-lt"/>
                <a:ea typeface="+mj-ea"/>
                <a:cs typeface="+mj-cs"/>
              </a:rPr>
              <a:t> </a:t>
            </a:r>
            <a:r>
              <a:rPr lang="en-US" sz="3800" kern="1200" dirty="0" err="1">
                <a:solidFill>
                  <a:schemeClr val="tx1"/>
                </a:solidFill>
                <a:latin typeface="+mj-lt"/>
                <a:ea typeface="+mj-ea"/>
                <a:cs typeface="+mj-cs"/>
              </a:rPr>
              <a:t>gebasseerd</a:t>
            </a:r>
            <a:r>
              <a:rPr lang="en-US" sz="3800" kern="1200" dirty="0">
                <a:solidFill>
                  <a:schemeClr val="tx1"/>
                </a:solidFill>
                <a:latin typeface="+mj-lt"/>
                <a:ea typeface="+mj-ea"/>
                <a:cs typeface="+mj-cs"/>
              </a:rPr>
              <a:t> op ‘Destination’</a:t>
            </a:r>
          </a:p>
        </p:txBody>
      </p:sp>
      <p:sp>
        <p:nvSpPr>
          <p:cNvPr id="27" name="Rectangle 26">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Afbeelding 2">
            <a:extLst>
              <a:ext uri="{FF2B5EF4-FFF2-40B4-BE49-F238E27FC236}">
                <a16:creationId xmlns:a16="http://schemas.microsoft.com/office/drawing/2014/main" id="{2C5C7BBE-041D-871D-A315-C1BF957B747C}"/>
              </a:ext>
            </a:extLst>
          </p:cNvPr>
          <p:cNvPicPr>
            <a:picLocks noChangeAspect="1"/>
          </p:cNvPicPr>
          <p:nvPr/>
        </p:nvPicPr>
        <p:blipFill>
          <a:blip r:embed="rId3"/>
          <a:stretch>
            <a:fillRect/>
          </a:stretch>
        </p:blipFill>
        <p:spPr>
          <a:xfrm>
            <a:off x="279143" y="1588378"/>
            <a:ext cx="5221625" cy="3681244"/>
          </a:xfrm>
          <a:prstGeom prst="rect">
            <a:avLst/>
          </a:prstGeom>
        </p:spPr>
      </p:pic>
      <p:sp>
        <p:nvSpPr>
          <p:cNvPr id="7" name="Tekstvak 6">
            <a:extLst>
              <a:ext uri="{FF2B5EF4-FFF2-40B4-BE49-F238E27FC236}">
                <a16:creationId xmlns:a16="http://schemas.microsoft.com/office/drawing/2014/main" id="{AE49395B-5D65-E2C2-A5CE-8005E3925BA7}"/>
              </a:ext>
            </a:extLst>
          </p:cNvPr>
          <p:cNvSpPr txBox="1"/>
          <p:nvPr/>
        </p:nvSpPr>
        <p:spPr>
          <a:xfrm>
            <a:off x="6392583" y="2645922"/>
            <a:ext cx="5292485" cy="3710427"/>
          </a:xfrm>
          <a:prstGeom prst="rect">
            <a:avLst/>
          </a:prstGeom>
        </p:spPr>
        <p:txBody>
          <a:bodyPr vert="horz" lIns="91440" tIns="45720" rIns="91440" bIns="45720" rtlCol="0" anchor="t">
            <a:noAutofit/>
          </a:bodyPr>
          <a:lstStyle/>
          <a:p>
            <a:pPr marL="285750" indent="-228600">
              <a:lnSpc>
                <a:spcPct val="90000"/>
              </a:lnSpc>
              <a:spcAft>
                <a:spcPts val="600"/>
              </a:spcAft>
              <a:buFont typeface="Arial" panose="020B0604020202020204" pitchFamily="34" charset="0"/>
              <a:buChar char="•"/>
            </a:pPr>
            <a:r>
              <a:rPr lang="en-US" sz="2800" dirty="0" err="1"/>
              <a:t>Meeste</a:t>
            </a:r>
            <a:r>
              <a:rPr lang="en-US" sz="2800" dirty="0"/>
              <a:t> </a:t>
            </a:r>
            <a:r>
              <a:rPr lang="en-US" sz="2800" dirty="0" err="1"/>
              <a:t>verloren</a:t>
            </a:r>
            <a:r>
              <a:rPr lang="en-US" sz="2800" dirty="0"/>
              <a:t> </a:t>
            </a:r>
            <a:r>
              <a:rPr lang="en-US" sz="2800" dirty="0" err="1"/>
              <a:t>passagiers</a:t>
            </a:r>
            <a:r>
              <a:rPr lang="en-US" sz="2800" dirty="0"/>
              <a:t> </a:t>
            </a:r>
            <a:r>
              <a:rPr lang="en-US" sz="2800" dirty="0" err="1"/>
              <a:t>gingen</a:t>
            </a:r>
            <a:r>
              <a:rPr lang="en-US" sz="2800" dirty="0"/>
              <a:t> </a:t>
            </a:r>
            <a:r>
              <a:rPr lang="en-US" sz="2800" dirty="0" err="1"/>
              <a:t>naar</a:t>
            </a:r>
            <a:r>
              <a:rPr lang="en-US" sz="2800" dirty="0"/>
              <a:t> ‘Trappist-1e’</a:t>
            </a:r>
          </a:p>
          <a:p>
            <a:pPr marL="285750" indent="-228600">
              <a:lnSpc>
                <a:spcPct val="90000"/>
              </a:lnSpc>
              <a:spcAft>
                <a:spcPts val="600"/>
              </a:spcAft>
              <a:buFont typeface="Arial" panose="020B0604020202020204" pitchFamily="34" charset="0"/>
              <a:buChar char="•"/>
            </a:pPr>
            <a:endParaRPr lang="en-US" sz="2800" dirty="0"/>
          </a:p>
          <a:p>
            <a:pPr marL="285750" indent="-228600">
              <a:lnSpc>
                <a:spcPct val="90000"/>
              </a:lnSpc>
              <a:spcAft>
                <a:spcPts val="600"/>
              </a:spcAft>
              <a:buFont typeface="Arial" panose="020B0604020202020204" pitchFamily="34" charset="0"/>
              <a:buChar char="•"/>
            </a:pPr>
            <a:r>
              <a:rPr lang="en-US" sz="2800" dirty="0" err="1"/>
              <a:t>Ongeveer</a:t>
            </a:r>
            <a:r>
              <a:rPr lang="en-US" sz="2800" dirty="0"/>
              <a:t> 50/50 </a:t>
            </a:r>
            <a:r>
              <a:rPr lang="en-US" sz="2800" dirty="0" err="1"/>
              <a:t>voor</a:t>
            </a:r>
            <a:r>
              <a:rPr lang="en-US" sz="2800" dirty="0"/>
              <a:t> </a:t>
            </a:r>
            <a:r>
              <a:rPr lang="en-US" sz="2800" dirty="0" err="1"/>
              <a:t>elke</a:t>
            </a:r>
            <a:r>
              <a:rPr lang="en-US" sz="2800" dirty="0"/>
              <a:t> </a:t>
            </a:r>
            <a:r>
              <a:rPr lang="en-US" sz="2800" dirty="0" err="1"/>
              <a:t>planeet</a:t>
            </a:r>
            <a:endParaRPr lang="en-US" sz="2800" dirty="0"/>
          </a:p>
          <a:p>
            <a:pPr marL="285750" indent="-228600">
              <a:lnSpc>
                <a:spcPct val="90000"/>
              </a:lnSpc>
              <a:spcAft>
                <a:spcPts val="600"/>
              </a:spcAft>
              <a:buFont typeface="Arial" panose="020B0604020202020204" pitchFamily="34" charset="0"/>
              <a:buChar char="•"/>
            </a:pPr>
            <a:endParaRPr lang="en-US" sz="2800" dirty="0"/>
          </a:p>
          <a:p>
            <a:pPr marL="285750" indent="-228600">
              <a:lnSpc>
                <a:spcPct val="90000"/>
              </a:lnSpc>
              <a:spcAft>
                <a:spcPts val="600"/>
              </a:spcAft>
              <a:buFont typeface="Arial" panose="020B0604020202020204" pitchFamily="34" charset="0"/>
              <a:buChar char="•"/>
            </a:pPr>
            <a:r>
              <a:rPr lang="en-US" sz="2800" dirty="0"/>
              <a:t>182 </a:t>
            </a:r>
            <a:r>
              <a:rPr lang="en-US" sz="2800" dirty="0" err="1"/>
              <a:t>passagiers</a:t>
            </a:r>
            <a:r>
              <a:rPr lang="en-US" sz="2800" dirty="0"/>
              <a:t> </a:t>
            </a:r>
            <a:r>
              <a:rPr lang="en-US" sz="2800" dirty="0" err="1"/>
              <a:t>waarvan</a:t>
            </a:r>
            <a:r>
              <a:rPr lang="en-US" sz="2800" dirty="0"/>
              <a:t> de </a:t>
            </a:r>
            <a:r>
              <a:rPr lang="en-US" sz="2800" dirty="0" err="1"/>
              <a:t>destinatie</a:t>
            </a:r>
            <a:r>
              <a:rPr lang="en-US" sz="2800" dirty="0"/>
              <a:t> </a:t>
            </a:r>
            <a:r>
              <a:rPr lang="en-US" sz="2800" dirty="0" err="1"/>
              <a:t>niet</a:t>
            </a:r>
            <a:r>
              <a:rPr lang="en-US" sz="2800" dirty="0"/>
              <a:t> </a:t>
            </a:r>
            <a:r>
              <a:rPr lang="en-US" sz="2800" dirty="0" err="1"/>
              <a:t>gekend</a:t>
            </a:r>
            <a:r>
              <a:rPr lang="en-US" sz="2800" dirty="0"/>
              <a:t> is</a:t>
            </a: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a:solidFill>
                  <a:schemeClr val="accent2"/>
                </a:solidFill>
              </a:rPr>
              <a:pPr>
                <a:spcAft>
                  <a:spcPts val="600"/>
                </a:spcAft>
              </a:pPr>
              <a:t>6</a:t>
            </a:fld>
            <a:endParaRPr lang="en-US">
              <a:solidFill>
                <a:schemeClr val="accent2"/>
              </a:solidFill>
            </a:endParaRPr>
          </a:p>
        </p:txBody>
      </p:sp>
      <p:cxnSp>
        <p:nvCxnSpPr>
          <p:cNvPr id="29" name="Straight Connector 2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4582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6412090" y="501652"/>
            <a:ext cx="5657989" cy="1134644"/>
          </a:xfrm>
        </p:spPr>
        <p:txBody>
          <a:bodyPr vert="horz" lIns="91440" tIns="45720" rIns="91440" bIns="45720" rtlCol="0" anchor="b">
            <a:normAutofit/>
          </a:bodyPr>
          <a:lstStyle/>
          <a:p>
            <a:r>
              <a:rPr lang="en-US" sz="3800" kern="1200" dirty="0" err="1">
                <a:solidFill>
                  <a:schemeClr val="tx1"/>
                </a:solidFill>
                <a:latin typeface="+mj-lt"/>
                <a:ea typeface="+mj-ea"/>
                <a:cs typeface="+mj-cs"/>
              </a:rPr>
              <a:t>Overleving</a:t>
            </a:r>
            <a:r>
              <a:rPr lang="en-US" sz="3800" kern="1200" dirty="0">
                <a:solidFill>
                  <a:schemeClr val="tx1"/>
                </a:solidFill>
                <a:latin typeface="+mj-lt"/>
                <a:ea typeface="+mj-ea"/>
                <a:cs typeface="+mj-cs"/>
              </a:rPr>
              <a:t> </a:t>
            </a:r>
            <a:r>
              <a:rPr lang="en-US" sz="3800" kern="1200" dirty="0" err="1">
                <a:solidFill>
                  <a:schemeClr val="tx1"/>
                </a:solidFill>
                <a:latin typeface="+mj-lt"/>
                <a:ea typeface="+mj-ea"/>
                <a:cs typeface="+mj-cs"/>
              </a:rPr>
              <a:t>gebasseerd</a:t>
            </a:r>
            <a:r>
              <a:rPr lang="en-US" sz="3800" kern="1200" dirty="0">
                <a:solidFill>
                  <a:schemeClr val="tx1"/>
                </a:solidFill>
                <a:latin typeface="+mj-lt"/>
                <a:ea typeface="+mj-ea"/>
                <a:cs typeface="+mj-cs"/>
              </a:rPr>
              <a:t> op ‘</a:t>
            </a:r>
            <a:r>
              <a:rPr lang="en-US" sz="3800" kern="1200" dirty="0" err="1">
                <a:solidFill>
                  <a:schemeClr val="tx1"/>
                </a:solidFill>
                <a:latin typeface="+mj-lt"/>
                <a:ea typeface="+mj-ea"/>
                <a:cs typeface="+mj-cs"/>
              </a:rPr>
              <a:t>CryoSleep</a:t>
            </a:r>
            <a:r>
              <a:rPr lang="en-US" sz="3800" kern="1200" dirty="0">
                <a:solidFill>
                  <a:schemeClr val="tx1"/>
                </a:solidFill>
                <a:latin typeface="+mj-lt"/>
                <a:ea typeface="+mj-ea"/>
                <a:cs typeface="+mj-cs"/>
              </a:rPr>
              <a:t>’</a:t>
            </a:r>
          </a:p>
        </p:txBody>
      </p:sp>
      <p:sp>
        <p:nvSpPr>
          <p:cNvPr id="16" name="Rectangle 15">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Afbeelding 7" descr="Afbeelding met grafiek&#10;&#10;Automatisch gegenereerde beschrijving">
            <a:extLst>
              <a:ext uri="{FF2B5EF4-FFF2-40B4-BE49-F238E27FC236}">
                <a16:creationId xmlns:a16="http://schemas.microsoft.com/office/drawing/2014/main" id="{9D091DBD-7A86-EA54-90AC-24BEC1FDAB61}"/>
              </a:ext>
            </a:extLst>
          </p:cNvPr>
          <p:cNvPicPr>
            <a:picLocks noChangeAspect="1"/>
          </p:cNvPicPr>
          <p:nvPr/>
        </p:nvPicPr>
        <p:blipFill rotWithShape="1">
          <a:blip r:embed="rId3"/>
          <a:srcRect t="9070"/>
          <a:stretch/>
        </p:blipFill>
        <p:spPr>
          <a:xfrm>
            <a:off x="279143" y="1814679"/>
            <a:ext cx="5221625" cy="3252394"/>
          </a:xfrm>
          <a:prstGeom prst="rect">
            <a:avLst/>
          </a:prstGeom>
        </p:spPr>
      </p:pic>
      <p:sp>
        <p:nvSpPr>
          <p:cNvPr id="7" name="Tekstvak 6">
            <a:extLst>
              <a:ext uri="{FF2B5EF4-FFF2-40B4-BE49-F238E27FC236}">
                <a16:creationId xmlns:a16="http://schemas.microsoft.com/office/drawing/2014/main" id="{AE49395B-5D65-E2C2-A5CE-8005E3925BA7}"/>
              </a:ext>
            </a:extLst>
          </p:cNvPr>
          <p:cNvSpPr txBox="1"/>
          <p:nvPr/>
        </p:nvSpPr>
        <p:spPr>
          <a:xfrm>
            <a:off x="6392583" y="2645922"/>
            <a:ext cx="4434721" cy="3710427"/>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800" dirty="0" err="1"/>
              <a:t>Meeste</a:t>
            </a:r>
            <a:r>
              <a:rPr lang="en-US" sz="2800" dirty="0"/>
              <a:t> </a:t>
            </a:r>
            <a:r>
              <a:rPr lang="en-US" sz="2800" dirty="0" err="1"/>
              <a:t>verloren</a:t>
            </a:r>
            <a:r>
              <a:rPr lang="en-US" sz="2800" dirty="0"/>
              <a:t> </a:t>
            </a:r>
            <a:r>
              <a:rPr lang="en-US" sz="2800" dirty="0" err="1"/>
              <a:t>passagiers</a:t>
            </a:r>
            <a:r>
              <a:rPr lang="en-US" sz="2800" dirty="0"/>
              <a:t> </a:t>
            </a:r>
            <a:r>
              <a:rPr lang="en-US" sz="2800" dirty="0" err="1"/>
              <a:t>waren</a:t>
            </a:r>
            <a:r>
              <a:rPr lang="en-US" sz="2800" dirty="0"/>
              <a:t> </a:t>
            </a:r>
            <a:r>
              <a:rPr lang="en-US" sz="2800" dirty="0" err="1"/>
              <a:t>niet</a:t>
            </a:r>
            <a:r>
              <a:rPr lang="en-US" sz="2800" dirty="0"/>
              <a:t> in </a:t>
            </a:r>
            <a:r>
              <a:rPr lang="en-US" sz="2800" dirty="0" err="1"/>
              <a:t>Cryosleep</a:t>
            </a:r>
            <a:endParaRPr lang="en-US" sz="2800" dirty="0"/>
          </a:p>
          <a:p>
            <a:pPr indent="-228600">
              <a:lnSpc>
                <a:spcPct val="90000"/>
              </a:lnSpc>
              <a:spcAft>
                <a:spcPts val="600"/>
              </a:spcAft>
              <a:buFont typeface="Arial" panose="020B0604020202020204" pitchFamily="34" charset="0"/>
              <a:buChar char="•"/>
            </a:pPr>
            <a:endParaRPr lang="en-US" sz="2800" dirty="0"/>
          </a:p>
          <a:p>
            <a:pPr marL="285750" indent="-228600">
              <a:lnSpc>
                <a:spcPct val="90000"/>
              </a:lnSpc>
              <a:spcAft>
                <a:spcPts val="600"/>
              </a:spcAft>
              <a:buFont typeface="Arial" panose="020B0604020202020204" pitchFamily="34" charset="0"/>
              <a:buChar char="•"/>
            </a:pPr>
            <a:r>
              <a:rPr lang="en-US" sz="2800" dirty="0"/>
              <a:t>217 </a:t>
            </a:r>
            <a:r>
              <a:rPr lang="en-US" sz="2800" dirty="0" err="1"/>
              <a:t>passagiers</a:t>
            </a:r>
            <a:r>
              <a:rPr lang="en-US" sz="2800" dirty="0"/>
              <a:t> </a:t>
            </a:r>
            <a:r>
              <a:rPr lang="en-US" sz="2800" dirty="0" err="1"/>
              <a:t>waarvan</a:t>
            </a:r>
            <a:r>
              <a:rPr lang="en-US" sz="2800" dirty="0"/>
              <a:t> de </a:t>
            </a:r>
            <a:r>
              <a:rPr lang="en-US" sz="2800" dirty="0" err="1"/>
              <a:t>keuze</a:t>
            </a:r>
            <a:r>
              <a:rPr lang="en-US" sz="2800" dirty="0"/>
              <a:t> </a:t>
            </a:r>
            <a:r>
              <a:rPr lang="en-US" sz="2800" dirty="0" err="1"/>
              <a:t>niet</a:t>
            </a:r>
            <a:r>
              <a:rPr lang="en-US" sz="2800" dirty="0"/>
              <a:t> </a:t>
            </a:r>
            <a:r>
              <a:rPr lang="en-US" sz="2800" dirty="0" err="1"/>
              <a:t>gekend</a:t>
            </a:r>
            <a:r>
              <a:rPr lang="en-US" sz="2800" dirty="0"/>
              <a:t> is</a:t>
            </a: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a:solidFill>
                  <a:schemeClr val="accent2"/>
                </a:solidFill>
              </a:rPr>
              <a:pPr>
                <a:spcAft>
                  <a:spcPts val="600"/>
                </a:spcAft>
              </a:pPr>
              <a:t>7</a:t>
            </a:fld>
            <a:endParaRPr lang="en-US">
              <a:solidFill>
                <a:schemeClr val="accent2"/>
              </a:solidFill>
            </a:endParaRPr>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68086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6412090" y="501652"/>
            <a:ext cx="5580987" cy="1125018"/>
          </a:xfrm>
        </p:spPr>
        <p:txBody>
          <a:bodyPr vert="horz" lIns="91440" tIns="45720" rIns="91440" bIns="45720" rtlCol="0" anchor="b">
            <a:normAutofit fontScale="90000"/>
          </a:bodyPr>
          <a:lstStyle/>
          <a:p>
            <a:r>
              <a:rPr lang="en-US" sz="3800" kern="1200" dirty="0" err="1">
                <a:solidFill>
                  <a:schemeClr val="tx1"/>
                </a:solidFill>
                <a:latin typeface="+mj-lt"/>
                <a:ea typeface="+mj-ea"/>
                <a:cs typeface="+mj-cs"/>
              </a:rPr>
              <a:t>Overleving</a:t>
            </a:r>
            <a:r>
              <a:rPr lang="en-US" sz="3800" kern="1200" dirty="0">
                <a:solidFill>
                  <a:schemeClr val="tx1"/>
                </a:solidFill>
                <a:latin typeface="+mj-lt"/>
                <a:ea typeface="+mj-ea"/>
                <a:cs typeface="+mj-cs"/>
              </a:rPr>
              <a:t> </a:t>
            </a:r>
            <a:r>
              <a:rPr lang="en-US" sz="3800" kern="1200" dirty="0" err="1">
                <a:solidFill>
                  <a:schemeClr val="tx1"/>
                </a:solidFill>
                <a:latin typeface="+mj-lt"/>
                <a:ea typeface="+mj-ea"/>
                <a:cs typeface="+mj-cs"/>
              </a:rPr>
              <a:t>gebasseerd</a:t>
            </a:r>
            <a:r>
              <a:rPr lang="en-US" sz="3800" kern="1200" dirty="0">
                <a:solidFill>
                  <a:schemeClr val="tx1"/>
                </a:solidFill>
                <a:latin typeface="+mj-lt"/>
                <a:ea typeface="+mj-ea"/>
                <a:cs typeface="+mj-cs"/>
              </a:rPr>
              <a:t> op ‘Age’</a:t>
            </a:r>
          </a:p>
        </p:txBody>
      </p:sp>
      <p:sp>
        <p:nvSpPr>
          <p:cNvPr id="25" name="Rectangle 2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Afbeelding 10" descr="Afbeelding met grafiek&#10;&#10;Automatisch gegenereerde beschrijving">
            <a:extLst>
              <a:ext uri="{FF2B5EF4-FFF2-40B4-BE49-F238E27FC236}">
                <a16:creationId xmlns:a16="http://schemas.microsoft.com/office/drawing/2014/main" id="{5A666DFD-9A68-35B5-3525-738FA02144AD}"/>
              </a:ext>
            </a:extLst>
          </p:cNvPr>
          <p:cNvPicPr>
            <a:picLocks noChangeAspect="1"/>
          </p:cNvPicPr>
          <p:nvPr/>
        </p:nvPicPr>
        <p:blipFill rotWithShape="1">
          <a:blip r:embed="rId3"/>
          <a:srcRect t="11720"/>
          <a:stretch/>
        </p:blipFill>
        <p:spPr>
          <a:xfrm>
            <a:off x="279143" y="1752240"/>
            <a:ext cx="5221625" cy="3353520"/>
          </a:xfrm>
          <a:prstGeom prst="rect">
            <a:avLst/>
          </a:prstGeom>
        </p:spPr>
      </p:pic>
      <p:sp>
        <p:nvSpPr>
          <p:cNvPr id="7" name="Tekstvak 6">
            <a:extLst>
              <a:ext uri="{FF2B5EF4-FFF2-40B4-BE49-F238E27FC236}">
                <a16:creationId xmlns:a16="http://schemas.microsoft.com/office/drawing/2014/main" id="{AE49395B-5D65-E2C2-A5CE-8005E3925BA7}"/>
              </a:ext>
            </a:extLst>
          </p:cNvPr>
          <p:cNvSpPr txBox="1"/>
          <p:nvPr/>
        </p:nvSpPr>
        <p:spPr>
          <a:xfrm>
            <a:off x="6392583" y="2645922"/>
            <a:ext cx="4434721" cy="3710427"/>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800" dirty="0" err="1"/>
              <a:t>Bij</a:t>
            </a:r>
            <a:r>
              <a:rPr lang="en-US" sz="2800" dirty="0"/>
              <a:t> 0 </a:t>
            </a:r>
            <a:r>
              <a:rPr lang="en-US" sz="2800" dirty="0" err="1"/>
              <a:t>jaar</a:t>
            </a:r>
            <a:r>
              <a:rPr lang="en-US" sz="2800" dirty="0"/>
              <a:t> </a:t>
            </a:r>
            <a:r>
              <a:rPr lang="en-US" sz="2800" dirty="0" err="1"/>
              <a:t>grotere</a:t>
            </a:r>
            <a:r>
              <a:rPr lang="en-US" sz="2800" dirty="0"/>
              <a:t> </a:t>
            </a:r>
            <a:r>
              <a:rPr lang="en-US" sz="2800" dirty="0" err="1"/>
              <a:t>overlevingskans</a:t>
            </a:r>
            <a:endParaRPr lang="en-US" sz="2800" dirty="0"/>
          </a:p>
          <a:p>
            <a:pPr indent="-228600">
              <a:lnSpc>
                <a:spcPct val="90000"/>
              </a:lnSpc>
              <a:spcAft>
                <a:spcPts val="600"/>
              </a:spcAft>
              <a:buFont typeface="Arial" panose="020B0604020202020204" pitchFamily="34" charset="0"/>
              <a:buChar char="•"/>
            </a:pPr>
            <a:endParaRPr lang="en-US" sz="2800" dirty="0"/>
          </a:p>
          <a:p>
            <a:pPr marL="285750" indent="-228600">
              <a:lnSpc>
                <a:spcPct val="90000"/>
              </a:lnSpc>
              <a:spcAft>
                <a:spcPts val="600"/>
              </a:spcAft>
              <a:buFont typeface="Arial" panose="020B0604020202020204" pitchFamily="34" charset="0"/>
              <a:buChar char="•"/>
            </a:pPr>
            <a:r>
              <a:rPr lang="en-US" sz="2800" dirty="0" err="1"/>
              <a:t>Meeste</a:t>
            </a:r>
            <a:r>
              <a:rPr lang="en-US" sz="2800" dirty="0"/>
              <a:t> </a:t>
            </a:r>
            <a:r>
              <a:rPr lang="en-US" sz="2800" dirty="0" err="1"/>
              <a:t>passagiers</a:t>
            </a:r>
            <a:r>
              <a:rPr lang="en-US" sz="2800" dirty="0"/>
              <a:t> </a:t>
            </a:r>
            <a:r>
              <a:rPr lang="en-US" sz="2800" dirty="0" err="1"/>
              <a:t>tussen</a:t>
            </a:r>
            <a:r>
              <a:rPr lang="en-US" sz="2800" dirty="0"/>
              <a:t> de </a:t>
            </a:r>
            <a:br>
              <a:rPr lang="en-US" sz="2800" dirty="0"/>
            </a:br>
            <a:r>
              <a:rPr lang="en-US" sz="2800" dirty="0"/>
              <a:t>200-300 </a:t>
            </a:r>
            <a:r>
              <a:rPr lang="en-US" sz="2800" dirty="0" err="1"/>
              <a:t>jaar</a:t>
            </a:r>
            <a:endParaRPr lang="en-US" sz="2800" dirty="0"/>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a:solidFill>
                  <a:schemeClr val="accent2"/>
                </a:solidFill>
              </a:rPr>
              <a:pPr>
                <a:spcAft>
                  <a:spcPts val="600"/>
                </a:spcAft>
              </a:pPr>
              <a:t>8</a:t>
            </a:fld>
            <a:endParaRPr lang="en-US">
              <a:solidFill>
                <a:schemeClr val="accent2"/>
              </a:solidFill>
            </a:endParaRPr>
          </a:p>
        </p:txBody>
      </p:sp>
      <p:cxnSp>
        <p:nvCxnSpPr>
          <p:cNvPr id="27" name="Straight Connector 2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85834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6412090" y="501652"/>
            <a:ext cx="5779909" cy="1182770"/>
          </a:xfrm>
        </p:spPr>
        <p:txBody>
          <a:bodyPr vert="horz" lIns="91440" tIns="45720" rIns="91440" bIns="45720" rtlCol="0" anchor="b">
            <a:normAutofit/>
          </a:bodyPr>
          <a:lstStyle/>
          <a:p>
            <a:r>
              <a:rPr lang="en-US" sz="3800" kern="1200" dirty="0" err="1">
                <a:solidFill>
                  <a:schemeClr val="tx1"/>
                </a:solidFill>
                <a:latin typeface="+mj-lt"/>
                <a:ea typeface="+mj-ea"/>
                <a:cs typeface="+mj-cs"/>
              </a:rPr>
              <a:t>Overleving</a:t>
            </a:r>
            <a:r>
              <a:rPr lang="en-US" sz="3800" kern="1200" dirty="0">
                <a:solidFill>
                  <a:schemeClr val="tx1"/>
                </a:solidFill>
                <a:latin typeface="+mj-lt"/>
                <a:ea typeface="+mj-ea"/>
                <a:cs typeface="+mj-cs"/>
              </a:rPr>
              <a:t> </a:t>
            </a:r>
            <a:r>
              <a:rPr lang="en-US" sz="3800" kern="1200" dirty="0" err="1">
                <a:solidFill>
                  <a:schemeClr val="tx1"/>
                </a:solidFill>
                <a:latin typeface="+mj-lt"/>
                <a:ea typeface="+mj-ea"/>
                <a:cs typeface="+mj-cs"/>
              </a:rPr>
              <a:t>gebasseerd</a:t>
            </a:r>
            <a:r>
              <a:rPr lang="en-US" sz="3800" kern="1200" dirty="0">
                <a:solidFill>
                  <a:schemeClr val="tx1"/>
                </a:solidFill>
                <a:latin typeface="+mj-lt"/>
                <a:ea typeface="+mj-ea"/>
                <a:cs typeface="+mj-cs"/>
              </a:rPr>
              <a:t> op rang</a:t>
            </a:r>
          </a:p>
        </p:txBody>
      </p:sp>
      <p:sp>
        <p:nvSpPr>
          <p:cNvPr id="16" name="Rectangle 15">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Afbeelding 2" descr="Afbeelding met grafiek&#10;&#10;Automatisch gegenereerde beschrijving">
            <a:extLst>
              <a:ext uri="{FF2B5EF4-FFF2-40B4-BE49-F238E27FC236}">
                <a16:creationId xmlns:a16="http://schemas.microsoft.com/office/drawing/2014/main" id="{59D22EAC-4394-9EB1-ACF1-DB1E4A7FB8D0}"/>
              </a:ext>
            </a:extLst>
          </p:cNvPr>
          <p:cNvPicPr>
            <a:picLocks noChangeAspect="1"/>
          </p:cNvPicPr>
          <p:nvPr/>
        </p:nvPicPr>
        <p:blipFill>
          <a:blip r:embed="rId3"/>
          <a:stretch>
            <a:fillRect/>
          </a:stretch>
        </p:blipFill>
        <p:spPr>
          <a:xfrm>
            <a:off x="754078" y="299509"/>
            <a:ext cx="4271754" cy="6258983"/>
          </a:xfrm>
          <a:prstGeom prst="rect">
            <a:avLst/>
          </a:prstGeom>
        </p:spPr>
      </p:pic>
      <p:sp>
        <p:nvSpPr>
          <p:cNvPr id="7" name="Tekstvak 6">
            <a:extLst>
              <a:ext uri="{FF2B5EF4-FFF2-40B4-BE49-F238E27FC236}">
                <a16:creationId xmlns:a16="http://schemas.microsoft.com/office/drawing/2014/main" id="{AE49395B-5D65-E2C2-A5CE-8005E3925BA7}"/>
              </a:ext>
            </a:extLst>
          </p:cNvPr>
          <p:cNvSpPr txBox="1"/>
          <p:nvPr/>
        </p:nvSpPr>
        <p:spPr>
          <a:xfrm>
            <a:off x="6392583" y="2645922"/>
            <a:ext cx="4434721" cy="3710427"/>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800" dirty="0" err="1"/>
              <a:t>Lagere</a:t>
            </a:r>
            <a:r>
              <a:rPr lang="en-US" sz="2800" dirty="0"/>
              <a:t> </a:t>
            </a:r>
            <a:r>
              <a:rPr lang="en-US" sz="2800" dirty="0" err="1"/>
              <a:t>overlevingskans</a:t>
            </a:r>
            <a:r>
              <a:rPr lang="en-US" sz="2800" dirty="0"/>
              <a:t> met VIP</a:t>
            </a:r>
          </a:p>
          <a:p>
            <a:pPr marL="285750" indent="-228600">
              <a:lnSpc>
                <a:spcPct val="90000"/>
              </a:lnSpc>
              <a:spcAft>
                <a:spcPts val="600"/>
              </a:spcAft>
              <a:buFont typeface="Arial" panose="020B0604020202020204" pitchFamily="34" charset="0"/>
              <a:buChar char="•"/>
            </a:pPr>
            <a:endParaRPr lang="en-US" sz="2800" dirty="0"/>
          </a:p>
          <a:p>
            <a:pPr marL="285750" indent="-228600">
              <a:lnSpc>
                <a:spcPct val="90000"/>
              </a:lnSpc>
              <a:spcAft>
                <a:spcPts val="600"/>
              </a:spcAft>
              <a:buFont typeface="Arial" panose="020B0604020202020204" pitchFamily="34" charset="0"/>
              <a:buChar char="•"/>
            </a:pPr>
            <a:r>
              <a:rPr lang="en-US" sz="2800" dirty="0"/>
              <a:t>203 </a:t>
            </a:r>
            <a:r>
              <a:rPr lang="en-US" sz="2800" dirty="0" err="1"/>
              <a:t>passagiers</a:t>
            </a:r>
            <a:r>
              <a:rPr lang="en-US" sz="2800" dirty="0"/>
              <a:t> </a:t>
            </a:r>
            <a:r>
              <a:rPr lang="en-US" sz="2800" dirty="0" err="1"/>
              <a:t>waarvan</a:t>
            </a:r>
            <a:r>
              <a:rPr lang="en-US" sz="2800" dirty="0"/>
              <a:t> de </a:t>
            </a:r>
            <a:r>
              <a:rPr lang="en-US" sz="2800" dirty="0" err="1"/>
              <a:t>keuze</a:t>
            </a:r>
            <a:r>
              <a:rPr lang="en-US" sz="2800" dirty="0"/>
              <a:t> </a:t>
            </a:r>
            <a:r>
              <a:rPr lang="en-US" sz="2800" dirty="0" err="1"/>
              <a:t>niet</a:t>
            </a:r>
            <a:r>
              <a:rPr lang="en-US" sz="2800" dirty="0"/>
              <a:t> </a:t>
            </a:r>
            <a:r>
              <a:rPr lang="en-US" sz="2800" dirty="0" err="1"/>
              <a:t>gekend</a:t>
            </a:r>
            <a:r>
              <a:rPr lang="en-US" sz="2800" dirty="0"/>
              <a:t> is</a:t>
            </a:r>
          </a:p>
          <a:p>
            <a:pPr marL="285750" indent="-228600">
              <a:lnSpc>
                <a:spcPct val="90000"/>
              </a:lnSpc>
              <a:spcAft>
                <a:spcPts val="600"/>
              </a:spcAft>
              <a:buFont typeface="Arial" panose="020B0604020202020204" pitchFamily="34" charset="0"/>
              <a:buChar char="•"/>
            </a:pPr>
            <a:endParaRPr lang="en-US" sz="2800" dirty="0"/>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a:solidFill>
                  <a:schemeClr val="accent2"/>
                </a:solidFill>
              </a:rPr>
              <a:pPr>
                <a:spcAft>
                  <a:spcPts val="600"/>
                </a:spcAft>
              </a:pPr>
              <a:t>9</a:t>
            </a:fld>
            <a:endParaRPr lang="en-US">
              <a:solidFill>
                <a:schemeClr val="accent2"/>
              </a:solidFill>
            </a:endParaRPr>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622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{79E7F804-017C-4972-86C4-3DE2AD05B750}tf89338750_win32</Template>
  <TotalTime>226</TotalTime>
  <Words>1356</Words>
  <Application>Microsoft Office PowerPoint</Application>
  <PresentationFormat>Breedbeeld</PresentationFormat>
  <Paragraphs>180</Paragraphs>
  <Slides>23</Slides>
  <Notes>21</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23</vt:i4>
      </vt:variant>
    </vt:vector>
  </HeadingPairs>
  <TitlesOfParts>
    <vt:vector size="27" baseType="lpstr">
      <vt:lpstr>Arial</vt:lpstr>
      <vt:lpstr>Calibri</vt:lpstr>
      <vt:lpstr>Univers</vt:lpstr>
      <vt:lpstr>GradientUnivers</vt:lpstr>
      <vt:lpstr>Spaceship titanic</vt:lpstr>
      <vt:lpstr>Inhoud</vt:lpstr>
      <vt:lpstr>Introductie</vt:lpstr>
      <vt:lpstr>data-onderzoek</vt:lpstr>
      <vt:lpstr>Overleving gebasseerd op ‘Homeplanet’</vt:lpstr>
      <vt:lpstr>Overleving gebasseerd op ‘Destination’</vt:lpstr>
      <vt:lpstr>Overleving gebasseerd op ‘CryoSleep’</vt:lpstr>
      <vt:lpstr>Overleving gebasseerd op ‘Age’</vt:lpstr>
      <vt:lpstr>Overleving gebasseerd op rang</vt:lpstr>
      <vt:lpstr>data-Cleaning</vt:lpstr>
      <vt:lpstr>Vervangen van ongekende ‘Homeplanet’ / ‘Destination’ waarden</vt:lpstr>
      <vt:lpstr>Vervangen van ongekende leeftijd</vt:lpstr>
      <vt:lpstr>Vervangen van ongekende staat Cryosleep</vt:lpstr>
      <vt:lpstr>Vervangen van ongekende waarden bij diensten = Vrdeck, Spa, Foodcourt…</vt:lpstr>
      <vt:lpstr>correlatiematrix</vt:lpstr>
      <vt:lpstr>Corrolatie Matrix van alle waarden</vt:lpstr>
      <vt:lpstr>Cryosleep positief gecorreleerd met overlevingskans</vt:lpstr>
      <vt:lpstr>Roomservice negatief gecorreleerd met overlevingskans</vt:lpstr>
      <vt:lpstr>Supervised Learning</vt:lpstr>
      <vt:lpstr>Supervised Learning</vt:lpstr>
      <vt:lpstr>Conclusie</vt:lpstr>
      <vt:lpstr>Conclusie</vt:lpstr>
      <vt:lpstr>Bedankt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Spaceship titanic</dc:title>
  <dc:creator>Olivier Lukas</dc:creator>
  <cp:lastModifiedBy>Olivier Lukas</cp:lastModifiedBy>
  <cp:revision>35</cp:revision>
  <dcterms:created xsi:type="dcterms:W3CDTF">2023-05-08T12:06:46Z</dcterms:created>
  <dcterms:modified xsi:type="dcterms:W3CDTF">2023-05-21T16:09:32Z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