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72" r:id="rId7"/>
    <p:sldId id="261" r:id="rId8"/>
    <p:sldId id="276" r:id="rId9"/>
    <p:sldId id="262" r:id="rId10"/>
    <p:sldId id="268" r:id="rId11"/>
    <p:sldId id="275" r:id="rId12"/>
    <p:sldId id="270" r:id="rId13"/>
    <p:sldId id="271" r:id="rId14"/>
    <p:sldId id="263" r:id="rId15"/>
    <p:sldId id="264" r:id="rId16"/>
    <p:sldId id="265" r:id="rId17"/>
    <p:sldId id="266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6" autoAdjust="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08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09D01-E196-4423-8396-3918CC9C84F4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Although we can alter temperature and  cost this does not give us the ability to  change entropy whilst holding T constant. As </a:t>
            </a:r>
            <a:r>
              <a:rPr lang="en-US" dirty="0" err="1" smtClean="0"/>
              <a:t>weould</a:t>
            </a:r>
            <a:r>
              <a:rPr lang="en-US" dirty="0" smtClean="0"/>
              <a:t> be required in the  TS </a:t>
            </a:r>
            <a:r>
              <a:rPr lang="en-US" dirty="0" err="1" smtClean="0"/>
              <a:t>diagtram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5FC0D-8F0F-4FB3-9AA4-8C328802262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C0D-8F0F-4FB3-9AA4-8C328802262F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C0D-8F0F-4FB3-9AA4-8C328802262F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C0D-8F0F-4FB3-9AA4-8C328802262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conventional single demand curve for a reduction in cost.  Sliding up it produces a consumer surplus Y + Z</a:t>
            </a:r>
          </a:p>
          <a:p>
            <a:endParaRPr lang="en-GB" dirty="0" smtClean="0"/>
          </a:p>
          <a:p>
            <a:r>
              <a:rPr lang="en-GB" dirty="0" smtClean="0"/>
              <a:t>The deadweight loss reduces by X + Y  but the trip cost</a:t>
            </a:r>
            <a:r>
              <a:rPr lang="en-GB" baseline="0" dirty="0" smtClean="0"/>
              <a:t> increases by X and decreases by Z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This is a helpful simplification but reality is more complex in particular the different values of </a:t>
            </a:r>
            <a:r>
              <a:rPr lang="en-GB" baseline="0" dirty="0" err="1" smtClean="0"/>
              <a:t>Pij</a:t>
            </a:r>
            <a:r>
              <a:rPr lang="en-GB" baseline="0" dirty="0" smtClean="0"/>
              <a:t> correspond to different values of Z, i.e. to different demand curves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There is no reason (in the model) why </a:t>
            </a:r>
            <a:r>
              <a:rPr lang="en-GB" baseline="0" dirty="0" err="1" smtClean="0"/>
              <a:t>PiPj</a:t>
            </a:r>
            <a:r>
              <a:rPr lang="en-GB" baseline="0" dirty="0" smtClean="0"/>
              <a:t> should represent the lowest cost</a:t>
            </a:r>
          </a:p>
          <a:p>
            <a:r>
              <a:rPr lang="en-GB" baseline="0" dirty="0" smtClean="0"/>
              <a:t>The </a:t>
            </a:r>
            <a:r>
              <a:rPr lang="en-GB" baseline="0" dirty="0" err="1" smtClean="0"/>
              <a:t>Pijs</a:t>
            </a:r>
            <a:r>
              <a:rPr lang="en-GB" baseline="0" dirty="0" smtClean="0"/>
              <a:t> may straddle </a:t>
            </a:r>
            <a:r>
              <a:rPr lang="en-GB" baseline="0" dirty="0" err="1" smtClean="0"/>
              <a:t>PiPj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C95C0-B005-42A5-9C52-9F9D4803890F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C0D-8F0F-4FB3-9AA4-8C328802262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C0D-8F0F-4FB3-9AA4-8C328802262F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C0D-8F0F-4FB3-9AA4-8C328802262F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Although we can  keep temperature constant  we cannot at the same time change entropy other than by manipulating the balancing factors.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FC0D-8F0F-4FB3-9AA4-8C328802262F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B52D-959B-4B28-8B4D-FA2C0F4B8946}" type="datetimeFigureOut">
              <a:rPr lang="en-GB" smtClean="0"/>
              <a:pPr/>
              <a:t>03/09/2019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5C3A-653F-4A9E-89AB-874193E1A68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.morphet@ucl.ac.uk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3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7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67744" y="2996952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Gravity Model Dynamics as Heat Cycles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386104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Robin Morphet</a:t>
            </a:r>
          </a:p>
        </p:txBody>
      </p:sp>
      <p:grpSp>
        <p:nvGrpSpPr>
          <p:cNvPr id="10" name="Group 3"/>
          <p:cNvGrpSpPr/>
          <p:nvPr/>
        </p:nvGrpSpPr>
        <p:grpSpPr>
          <a:xfrm>
            <a:off x="0" y="6021288"/>
            <a:ext cx="9144000" cy="923330"/>
            <a:chOff x="0" y="1"/>
            <a:chExt cx="9144000" cy="690638"/>
          </a:xfrm>
        </p:grpSpPr>
        <p:grpSp>
          <p:nvGrpSpPr>
            <p:cNvPr id="12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18" name="Picture 15" descr="DarkPurple9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18" descr="CASA_logo__whiteRGB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33380"/>
            <a:ext cx="7776864" cy="4577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267744" y="638132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 smtClean="0"/>
              <a:t>Hyman, G. M., &amp; Wilson, A. G. (1969). The effects of changes in travel costs on trip distribution and modal split. </a:t>
            </a:r>
            <a:r>
              <a:rPr lang="en-GB" sz="1000" i="1" dirty="0" smtClean="0"/>
              <a:t>High Speed Ground Transportation Journal</a:t>
            </a:r>
            <a:r>
              <a:rPr lang="en-GB" sz="1000" dirty="0" smtClean="0"/>
              <a:t>, 3(1), 79-85</a:t>
            </a:r>
          </a:p>
        </p:txBody>
      </p:sp>
      <p:grpSp>
        <p:nvGrpSpPr>
          <p:cNvPr id="14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15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17" name="Picture 15" descr="DarkPurple9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17" descr="CASA_logo__whiteRGB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03848" y="1124744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The </a:t>
            </a:r>
            <a:r>
              <a:rPr lang="en-GB" b="1" dirty="0" smtClean="0"/>
              <a:t>projection problem (1)</a:t>
            </a:r>
            <a:endParaRPr 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2348880"/>
            <a:ext cx="7525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Hyman and Wilson alternatives correspond to</a:t>
            </a:r>
          </a:p>
          <a:p>
            <a:endParaRPr lang="en-GB" dirty="0" smtClean="0"/>
          </a:p>
          <a:p>
            <a:pPr marL="400050" indent="-400050">
              <a:buAutoNum type="romanLcParenBoth"/>
            </a:pPr>
            <a:r>
              <a:rPr lang="en-GB" dirty="0" smtClean="0"/>
              <a:t>U is unchanged:  </a:t>
            </a:r>
            <a:r>
              <a:rPr lang="en-GB" i="1" dirty="0" err="1" smtClean="0"/>
              <a:t>dU</a:t>
            </a:r>
            <a:r>
              <a:rPr lang="en-GB" i="1" dirty="0" smtClean="0"/>
              <a:t> = 0</a:t>
            </a:r>
            <a:endParaRPr lang="en-GB" dirty="0" smtClean="0"/>
          </a:p>
          <a:p>
            <a:pPr marL="400050" indent="-400050">
              <a:buAutoNum type="romanLcParenBoth"/>
            </a:pPr>
            <a:r>
              <a:rPr lang="el-GR" dirty="0" smtClean="0"/>
              <a:t>β</a:t>
            </a:r>
            <a:r>
              <a:rPr lang="en-GB" dirty="0" smtClean="0"/>
              <a:t> is unchanged:   </a:t>
            </a:r>
            <a:r>
              <a:rPr lang="en-GB" i="1" dirty="0" err="1" smtClean="0"/>
              <a:t>dT</a:t>
            </a:r>
            <a:r>
              <a:rPr lang="en-GB" i="1" dirty="0" smtClean="0"/>
              <a:t> </a:t>
            </a:r>
            <a:r>
              <a:rPr lang="en-GB" i="1" dirty="0" smtClean="0"/>
              <a:t>= 0</a:t>
            </a:r>
            <a:endParaRPr lang="en-GB" i="1" dirty="0" smtClean="0"/>
          </a:p>
          <a:p>
            <a:pPr marL="400050" indent="-400050">
              <a:buAutoNum type="romanLcParenBoth"/>
            </a:pPr>
            <a:r>
              <a:rPr lang="en-GB" dirty="0" smtClean="0"/>
              <a:t>S is unchanged :  </a:t>
            </a:r>
            <a:r>
              <a:rPr lang="en-GB" i="1" dirty="0" err="1" smtClean="0"/>
              <a:t>dS</a:t>
            </a:r>
            <a:r>
              <a:rPr lang="en-GB" i="1" dirty="0" smtClean="0"/>
              <a:t> = </a:t>
            </a:r>
            <a:r>
              <a:rPr lang="en-GB" dirty="0" err="1" smtClean="0"/>
              <a:t>β</a:t>
            </a:r>
            <a:r>
              <a:rPr lang="en-GB" i="1" dirty="0" err="1" smtClean="0"/>
              <a:t>dU</a:t>
            </a:r>
            <a:r>
              <a:rPr lang="en-GB" dirty="0" smtClean="0"/>
              <a:t> = </a:t>
            </a:r>
            <a:r>
              <a:rPr lang="en-GB" i="1" dirty="0" smtClean="0"/>
              <a:t>0</a:t>
            </a:r>
            <a:endParaRPr lang="en-GB" i="1" dirty="0" smtClean="0"/>
          </a:p>
          <a:p>
            <a:pPr marL="400050" indent="-400050">
              <a:buAutoNum type="romanLcParenBoth"/>
            </a:pPr>
            <a:endParaRPr lang="en-GB" dirty="0" smtClean="0"/>
          </a:p>
          <a:p>
            <a:pPr marL="400050" indent="-400050"/>
            <a:r>
              <a:rPr lang="en-GB" dirty="0" smtClean="0"/>
              <a:t>        Of </a:t>
            </a:r>
            <a:r>
              <a:rPr lang="en-GB" dirty="0" smtClean="0"/>
              <a:t>these options only (</a:t>
            </a:r>
            <a:r>
              <a:rPr lang="en-GB" dirty="0" err="1" smtClean="0"/>
              <a:t>i</a:t>
            </a:r>
            <a:r>
              <a:rPr lang="en-GB" dirty="0" smtClean="0"/>
              <a:t>) seems </a:t>
            </a:r>
            <a:r>
              <a:rPr lang="en-GB" dirty="0" smtClean="0"/>
              <a:t>acceptable which implies repeat calibration for predictive models.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340768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The projection </a:t>
            </a:r>
            <a:r>
              <a:rPr lang="en-GB" b="1" dirty="0" smtClean="0"/>
              <a:t>problem (2)</a:t>
            </a:r>
            <a:endParaRPr lang="en-GB" b="1" dirty="0"/>
          </a:p>
        </p:txBody>
      </p:sp>
      <p:grpSp>
        <p:nvGrpSpPr>
          <p:cNvPr id="9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10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12" name="Picture 15" descr="DarkPurple9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2" descr="CASA_logo__whiteRGB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3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5" name="Picture 15" descr="DarkPurple9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5" descr="CASA_logo__whiteRGB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339752" y="1556792"/>
            <a:ext cx="448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The  land-use transport development process</a:t>
            </a:r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420888"/>
            <a:ext cx="80131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Initiated by a reduction in transport cost by infrastructure  investment 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Leading to improved accessibility and hence increased rent/</a:t>
            </a:r>
            <a:r>
              <a:rPr lang="en-GB" dirty="0" err="1" smtClean="0"/>
              <a:t>ua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Resulting in increased investment in higher density property where land restricted</a:t>
            </a:r>
          </a:p>
          <a:p>
            <a:r>
              <a:rPr lang="en-GB" dirty="0" smtClean="0"/>
              <a:t>   and new high value property where land available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Leading to increased demand on transport infrastructure and hence increased</a:t>
            </a:r>
          </a:p>
          <a:p>
            <a:r>
              <a:rPr lang="en-GB" dirty="0" smtClean="0"/>
              <a:t>  infrastructure investment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et seq.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8192125" cy="4763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4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6" name="Picture 15" descr="DarkPurple9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6" descr="CASA_logo__whiteRGB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1052736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Carnot analysis</a:t>
            </a:r>
            <a:endParaRPr lang="en-GB" sz="2000" b="1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4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6" name="Picture 15" descr="DarkPurple9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6" descr="CASA_logo__whiteRGB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8" name="Picture 2" descr="http://www.mechanicaltutorial.com/pictures/content_picture/carnot_cycle/carnot_cycle_graph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1628800"/>
            <a:ext cx="5562254" cy="396831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475656" y="5877272"/>
            <a:ext cx="645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Carnot cycle is reversible when it acts as a refrigerator</a:t>
            </a:r>
          </a:p>
          <a:p>
            <a:r>
              <a:rPr lang="en-GB" dirty="0" smtClean="0"/>
              <a:t>The isentropic processes are idealised and unachievable in practice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1124744"/>
            <a:ext cx="251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Refrigeration</a:t>
            </a:r>
            <a:r>
              <a:rPr lang="en-GB" b="1" dirty="0" smtClean="0"/>
              <a:t> </a:t>
            </a:r>
            <a:r>
              <a:rPr lang="en-GB" b="1" dirty="0" smtClean="0"/>
              <a:t>gas </a:t>
            </a:r>
            <a:r>
              <a:rPr lang="en-GB" sz="2000" b="1" dirty="0" smtClean="0"/>
              <a:t>cycle</a:t>
            </a:r>
            <a:endParaRPr lang="en-GB" sz="2000" b="1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4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6" name="Picture 15" descr="DarkPurple9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6" descr="CASA_logo__whiteRGB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29698" name="Picture 2" descr="Image result for gas cycle refrigeration PV diagra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916832"/>
            <a:ext cx="5181600" cy="3048001"/>
          </a:xfrm>
          <a:prstGeom prst="rect">
            <a:avLst/>
          </a:prstGeom>
          <a:noFill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2276872"/>
            <a:ext cx="21336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99592" y="4869160"/>
            <a:ext cx="44863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  Economic pressure attracts people</a:t>
            </a:r>
          </a:p>
          <a:p>
            <a:pPr marL="342900" indent="-342900">
              <a:buAutoNum type="arabicPeriod"/>
            </a:pPr>
            <a:r>
              <a:rPr lang="en-GB" dirty="0" smtClean="0"/>
              <a:t>  Density and traffic congestion increase</a:t>
            </a:r>
          </a:p>
          <a:p>
            <a:pPr marL="342900" indent="-342900"/>
            <a:r>
              <a:rPr lang="en-GB" dirty="0" smtClean="0"/>
              <a:t>Q2.  Transport investment reduces congestion</a:t>
            </a:r>
          </a:p>
          <a:p>
            <a:pPr marL="342900" indent="-342900"/>
            <a:r>
              <a:rPr lang="en-GB" dirty="0" smtClean="0"/>
              <a:t>3-4.  Construction increases floor area</a:t>
            </a:r>
          </a:p>
          <a:p>
            <a:pPr marL="342900" indent="-342900"/>
            <a:r>
              <a:rPr lang="en-GB" dirty="0" smtClean="0"/>
              <a:t>Q1.   -</a:t>
            </a:r>
          </a:p>
          <a:p>
            <a:pPr marL="342900" indent="-342900"/>
            <a:r>
              <a:rPr lang="en-GB" dirty="0" smtClean="0"/>
              <a:t>4-1.  Economic pressure builds again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314105" y="4941168"/>
            <a:ext cx="3506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Driven by economic growth but not</a:t>
            </a:r>
          </a:p>
          <a:p>
            <a:r>
              <a:rPr lang="en-GB" dirty="0" smtClean="0"/>
              <a:t>reversible because of work in expansion. Path dependent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364088" y="5013176"/>
            <a:ext cx="338437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5856" y="1340768"/>
            <a:ext cx="2496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The </a:t>
            </a:r>
            <a:r>
              <a:rPr lang="en-GB" sz="2000" b="1" dirty="0" smtClean="0"/>
              <a:t>gravity</a:t>
            </a:r>
            <a:r>
              <a:rPr lang="en-GB" b="1" dirty="0" smtClean="0"/>
              <a:t> model cycle</a:t>
            </a:r>
            <a:endParaRPr lang="en-GB" b="1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4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6" name="Picture 15" descr="DarkPurple9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6" descr="CASA_logo__whiteRGB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1916832"/>
            <a:ext cx="53905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Conclusions</a:t>
            </a:r>
          </a:p>
          <a:p>
            <a:endParaRPr lang="en-GB" dirty="0" smtClean="0"/>
          </a:p>
          <a:p>
            <a:r>
              <a:rPr lang="en-GB" dirty="0" smtClean="0"/>
              <a:t>Just a model</a:t>
            </a:r>
          </a:p>
          <a:p>
            <a:r>
              <a:rPr lang="en-GB" dirty="0" smtClean="0"/>
              <a:t>Calibration more difficult than previously thought</a:t>
            </a:r>
          </a:p>
          <a:p>
            <a:r>
              <a:rPr lang="en-GB" dirty="0" smtClean="0"/>
              <a:t>Still an equilibrium model although cities change</a:t>
            </a:r>
          </a:p>
          <a:p>
            <a:r>
              <a:rPr lang="en-GB" dirty="0" smtClean="0"/>
              <a:t> quite slowly given that we analyse a single working day</a:t>
            </a:r>
          </a:p>
          <a:p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4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6" name="Picture 15" descr="DarkPurple9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6" descr="CASA_logo__whiteRGB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23928" y="3429000"/>
            <a:ext cx="21495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Robin Morphet</a:t>
            </a:r>
          </a:p>
          <a:p>
            <a:r>
              <a:rPr lang="en-GB" dirty="0" smtClean="0">
                <a:hlinkClick r:id="rId2"/>
              </a:rPr>
              <a:t>r.morphet@ucl.ac.uk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rmorphet</a:t>
            </a:r>
            <a:endParaRPr lang="en-GB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5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7" name="Picture 15" descr="DarkPurple9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7" descr="CASA_logo__whiteRGB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923928" y="2348880"/>
            <a:ext cx="150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Thank you</a:t>
            </a:r>
            <a:endParaRPr lang="en-GB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1600" y="2636912"/>
            <a:ext cx="71409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GB" dirty="0" smtClean="0"/>
              <a:t>  What </a:t>
            </a:r>
            <a:r>
              <a:rPr lang="en-GB" dirty="0"/>
              <a:t>is the value of Z the partition function in the gravity model</a:t>
            </a:r>
            <a:r>
              <a:rPr lang="en-GB" dirty="0" smtClean="0"/>
              <a:t>?</a:t>
            </a:r>
          </a:p>
          <a:p>
            <a:pPr lvl="0">
              <a:buFont typeface="Arial" pitchFamily="34" charset="0"/>
              <a:buChar char="•"/>
            </a:pPr>
            <a:endParaRPr lang="en-GB" dirty="0"/>
          </a:p>
          <a:p>
            <a:pPr lvl="0">
              <a:buFont typeface="Arial" pitchFamily="34" charset="0"/>
              <a:buChar char="•"/>
            </a:pPr>
            <a:r>
              <a:rPr lang="en-GB" dirty="0" smtClean="0"/>
              <a:t>  How </a:t>
            </a:r>
            <a:r>
              <a:rPr lang="en-GB" dirty="0"/>
              <a:t>do the balancing factors relate to rent</a:t>
            </a:r>
            <a:r>
              <a:rPr lang="en-GB" dirty="0" smtClean="0"/>
              <a:t>?</a:t>
            </a:r>
          </a:p>
          <a:p>
            <a:pPr lvl="0">
              <a:buFont typeface="Arial" pitchFamily="34" charset="0"/>
              <a:buChar char="•"/>
            </a:pPr>
            <a:endParaRPr lang="en-GB" dirty="0"/>
          </a:p>
          <a:p>
            <a:pPr lvl="0">
              <a:buFont typeface="Arial" pitchFamily="34" charset="0"/>
              <a:buChar char="•"/>
            </a:pPr>
            <a:r>
              <a:rPr lang="en-GB" dirty="0" smtClean="0"/>
              <a:t>  What </a:t>
            </a:r>
            <a:r>
              <a:rPr lang="en-GB" dirty="0"/>
              <a:t>is the </a:t>
            </a:r>
            <a:r>
              <a:rPr lang="en-GB" dirty="0" smtClean="0"/>
              <a:t>measure </a:t>
            </a:r>
            <a:r>
              <a:rPr lang="en-GB" dirty="0"/>
              <a:t>of imperfect competition in the gravity model</a:t>
            </a:r>
            <a:r>
              <a:rPr lang="en-GB" dirty="0" smtClean="0"/>
              <a:t>?</a:t>
            </a:r>
          </a:p>
          <a:p>
            <a:pPr lvl="0">
              <a:buFont typeface="Arial" pitchFamily="34" charset="0"/>
              <a:buChar char="•"/>
            </a:pPr>
            <a:endParaRPr lang="en-GB" dirty="0"/>
          </a:p>
          <a:p>
            <a:pPr lvl="0">
              <a:buFont typeface="Arial" pitchFamily="34" charset="0"/>
              <a:buChar char="•"/>
            </a:pPr>
            <a:r>
              <a:rPr lang="en-GB" dirty="0" smtClean="0"/>
              <a:t>  To </a:t>
            </a:r>
            <a:r>
              <a:rPr lang="en-GB" dirty="0"/>
              <a:t>what extent does </a:t>
            </a:r>
            <a:r>
              <a:rPr lang="en-GB" dirty="0" err="1"/>
              <a:t>equipartition</a:t>
            </a:r>
            <a:r>
              <a:rPr lang="en-GB" dirty="0"/>
              <a:t> apply to the gravity model</a:t>
            </a:r>
            <a:r>
              <a:rPr lang="en-GB" dirty="0" smtClean="0"/>
              <a:t>?</a:t>
            </a:r>
          </a:p>
          <a:p>
            <a:pPr lvl="0">
              <a:buFont typeface="Arial" pitchFamily="34" charset="0"/>
              <a:buChar char="•"/>
            </a:pPr>
            <a:endParaRPr lang="en-GB" dirty="0"/>
          </a:p>
          <a:p>
            <a:pPr lvl="0">
              <a:buFont typeface="Arial" pitchFamily="34" charset="0"/>
              <a:buChar char="•"/>
            </a:pPr>
            <a:r>
              <a:rPr lang="en-GB" dirty="0" smtClean="0"/>
              <a:t>  How </a:t>
            </a:r>
            <a:r>
              <a:rPr lang="en-GB" dirty="0"/>
              <a:t>might the thermodynamics of heat engines apply to the </a:t>
            </a:r>
            <a:r>
              <a:rPr lang="en-GB" dirty="0" smtClean="0"/>
              <a:t>interacting</a:t>
            </a:r>
          </a:p>
          <a:p>
            <a:pPr lvl="0"/>
            <a:r>
              <a:rPr lang="en-GB" dirty="0" smtClean="0"/>
              <a:t>   dynamics </a:t>
            </a:r>
            <a:r>
              <a:rPr lang="en-GB" dirty="0"/>
              <a:t>of transport and land-use?</a:t>
            </a:r>
          </a:p>
        </p:txBody>
      </p:sp>
      <p:grpSp>
        <p:nvGrpSpPr>
          <p:cNvPr id="6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7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9" name="Picture 15" descr="DarkPurple90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 descr="CASA_logo__whiteRGB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31840" y="1700808"/>
            <a:ext cx="2277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Research Questions</a:t>
            </a:r>
            <a:endParaRPr lang="en-GB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5218931" cy="864095"/>
            <a:chOff x="0" y="1"/>
            <a:chExt cx="5218931" cy="646331"/>
          </a:xfrm>
        </p:grpSpPr>
        <p:pic>
          <p:nvPicPr>
            <p:cNvPr id="6" name="Picture 5" descr="CASA_logo__whiteRGB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37817"/>
              <a:ext cx="393674" cy="47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alibri" pitchFamily="34" charset="0"/>
                </a:rPr>
                <a:t>UCL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 CENTRE FOR ADVANCED SPATIAL ANALYSIS</a:t>
              </a:r>
            </a:p>
            <a:p>
              <a:r>
                <a:rPr lang="en-US" dirty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79712" y="1916832"/>
            <a:ext cx="234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Traditional formulation</a:t>
            </a:r>
            <a:endParaRPr lang="en-GB" dirty="0"/>
          </a:p>
        </p:txBody>
      </p:sp>
      <p:grpSp>
        <p:nvGrpSpPr>
          <p:cNvPr id="8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9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11" name="Picture 15" descr="DarkPurple9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1" descr="CASA_logo__whiteRGB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123728" y="2492896"/>
          <a:ext cx="1714500" cy="368300"/>
        </p:xfrm>
        <a:graphic>
          <a:graphicData uri="http://schemas.openxmlformats.org/presentationml/2006/ole">
            <p:oleObj spid="_x0000_s3073" name="Equation" r:id="rId6" imgW="1714320" imgH="368280" progId="Equation.DSMT4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23728" y="2996952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Rewritten as</a:t>
            </a:r>
            <a:endParaRPr lang="en-GB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123728" y="3356992"/>
          <a:ext cx="1892300" cy="596900"/>
        </p:xfrm>
        <a:graphic>
          <a:graphicData uri="http://schemas.openxmlformats.org/presentationml/2006/ole">
            <p:oleObj spid="_x0000_s3074" name="Equation" r:id="rId7" imgW="1892160" imgH="5968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23728" y="4149080"/>
            <a:ext cx="285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Statistical mechanics version</a:t>
            </a:r>
            <a:endParaRPr lang="en-GB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123728" y="4581128"/>
          <a:ext cx="3200400" cy="838200"/>
        </p:xfrm>
        <a:graphic>
          <a:graphicData uri="http://schemas.openxmlformats.org/presentationml/2006/ole">
            <p:oleObj spid="_x0000_s3075" name="Equation" r:id="rId8" imgW="3200400" imgH="838080" progId="Equation.DSMT4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716016" y="3429000"/>
            <a:ext cx="864096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32040" y="3861048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48064" y="4221088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52120" y="3284984"/>
            <a:ext cx="696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trip cost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3645024"/>
            <a:ext cx="835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origin rent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84168" y="4077072"/>
            <a:ext cx="1195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destination rent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411760" y="1412776"/>
            <a:ext cx="408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A comparison of model formulations</a:t>
            </a:r>
            <a:endParaRPr lang="en-GB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1124744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The argument on rents in the gravity model</a:t>
            </a:r>
            <a:endParaRPr lang="en-GB" b="1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4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6" name="Picture 15" descr="DarkPurple9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6" descr="CASA_logo__whiteRGB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39552" y="1988840"/>
            <a:ext cx="809253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Balancing factors as functions of rent first introduced by Dieter in Toronto Study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Dismissed by others arguing that balancing factors were terminal costs like parking</a:t>
            </a:r>
          </a:p>
          <a:p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Reintroduced by Senior et al as penalty functions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In fact they are von </a:t>
            </a:r>
            <a:r>
              <a:rPr lang="en-GB" dirty="0" err="1" smtClean="0"/>
              <a:t>Thunen</a:t>
            </a:r>
            <a:r>
              <a:rPr lang="en-GB" dirty="0" smtClean="0"/>
              <a:t> location rents per trip.  They represent the inescapable</a:t>
            </a:r>
          </a:p>
          <a:p>
            <a:r>
              <a:rPr lang="en-GB" dirty="0" smtClean="0"/>
              <a:t>  costs of trip making whereas terminal costs like parking are escaped if the trip is</a:t>
            </a:r>
          </a:p>
          <a:p>
            <a:r>
              <a:rPr lang="en-GB" dirty="0" smtClean="0"/>
              <a:t>  not made</a:t>
            </a:r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373216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Dieter, K.H., </a:t>
            </a:r>
            <a:r>
              <a:rPr lang="en-GB" sz="1000" i="1" dirty="0" smtClean="0"/>
              <a:t>Distribution of Work Trips in Toronto, Journal of the City Planning Division</a:t>
            </a:r>
            <a:r>
              <a:rPr lang="en-GB" sz="1000" dirty="0" smtClean="0"/>
              <a:t>, Proceedings of the American Society of Civil Engineers, CP1, pp 9-28, August 1962</a:t>
            </a:r>
          </a:p>
          <a:p>
            <a:endParaRPr lang="en-GB" sz="1000" dirty="0" smtClean="0"/>
          </a:p>
          <a:p>
            <a:r>
              <a:rPr lang="en-GB" sz="1000" dirty="0" smtClean="0"/>
              <a:t>Kirby, Howard R., </a:t>
            </a:r>
            <a:r>
              <a:rPr lang="en-GB" sz="1000" i="1" dirty="0" smtClean="0"/>
              <a:t>Normalizing Factors of the Gravity Model – An Interpretation. </a:t>
            </a:r>
            <a:r>
              <a:rPr lang="en-GB" sz="1000" dirty="0" smtClean="0"/>
              <a:t>Transportation Research, Vol. 4, pp 37-50 1970</a:t>
            </a:r>
          </a:p>
          <a:p>
            <a:endParaRPr lang="en-GB" sz="1000" dirty="0" smtClean="0"/>
          </a:p>
          <a:p>
            <a:r>
              <a:rPr lang="en-US" sz="1000" dirty="0" smtClean="0"/>
              <a:t>Williams H.C.W.L. and Senior M.L. 1978. Accessibility, Spatial Interaction and the Evaluation of Land Use-Transportation Plans. En A. </a:t>
            </a:r>
            <a:r>
              <a:rPr lang="en-US" sz="1000" dirty="0" err="1" smtClean="0"/>
              <a:t>Karlqvist</a:t>
            </a:r>
            <a:r>
              <a:rPr lang="en-US" sz="1000" dirty="0" smtClean="0"/>
              <a:t>, L. </a:t>
            </a:r>
            <a:r>
              <a:rPr lang="en-US" sz="1000" dirty="0" err="1" smtClean="0"/>
              <a:t>Lundqvist</a:t>
            </a:r>
            <a:r>
              <a:rPr lang="en-US" sz="1000" dirty="0" smtClean="0"/>
              <a:t>, F. </a:t>
            </a:r>
            <a:r>
              <a:rPr lang="en-US" sz="1000" dirty="0" err="1" smtClean="0"/>
              <a:t>Snickars</a:t>
            </a:r>
            <a:r>
              <a:rPr lang="en-US" sz="1000" dirty="0" smtClean="0"/>
              <a:t> and J.W. </a:t>
            </a:r>
            <a:r>
              <a:rPr lang="en-US" sz="1000" dirty="0" err="1" smtClean="0"/>
              <a:t>Weibull</a:t>
            </a:r>
            <a:r>
              <a:rPr lang="en-US" sz="1000" dirty="0" smtClean="0"/>
              <a:t> (Eds.). </a:t>
            </a:r>
            <a:r>
              <a:rPr lang="en-US" sz="1000" i="1" dirty="0" smtClean="0"/>
              <a:t>Spatial Interaction Theory and Planning Models</a:t>
            </a:r>
            <a:r>
              <a:rPr lang="en-US" sz="1000" dirty="0" smtClean="0"/>
              <a:t>, 253-287. North Holland, Amsterdam</a:t>
            </a:r>
            <a:endParaRPr lang="en-GB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3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5" name="Picture 15" descr="DarkPurple9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5" descr="CASA_logo__whiteRGB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82869" y="1412875"/>
          <a:ext cx="10317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/>
                <a:gridCol w="515888"/>
              </a:tblGrid>
              <a:tr h="22856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City</a:t>
                      </a:r>
                      <a:endParaRPr lang="en-GB" sz="1400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aseline="-25000" dirty="0" err="1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</a:t>
                      </a:r>
                      <a:r>
                        <a:rPr lang="en-GB" baseline="-25000" dirty="0" err="1" smtClean="0"/>
                        <a:t>1d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="0" baseline="-25000" dirty="0" err="1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</a:t>
                      </a:r>
                      <a:r>
                        <a:rPr lang="en-GB" baseline="-25000" dirty="0" err="1" smtClean="0"/>
                        <a:t>2d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="0" baseline="-25000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r>
                        <a:rPr lang="en-GB" baseline="-25000" dirty="0" smtClean="0"/>
                        <a:t>id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r>
                        <a:rPr lang="en-GB" baseline="-25000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</a:t>
                      </a:r>
                      <a:r>
                        <a:rPr lang="en-GB" baseline="-25000" dirty="0" err="1" smtClean="0"/>
                        <a:t>nd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123343" y="1412875"/>
          <a:ext cx="10317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/>
                <a:gridCol w="515888"/>
              </a:tblGrid>
              <a:tr h="22856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City</a:t>
                      </a:r>
                      <a:endParaRPr lang="en-GB" sz="1400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aseline="-25000" dirty="0" err="1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c</a:t>
                      </a:r>
                      <a:r>
                        <a:rPr lang="en-GB" baseline="-25000" dirty="0" err="1" smtClean="0"/>
                        <a:t>1d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="0" baseline="-25000" dirty="0" err="1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c</a:t>
                      </a:r>
                      <a:r>
                        <a:rPr lang="en-GB" baseline="-25000" dirty="0" err="1" smtClean="0"/>
                        <a:t>2d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="0" baseline="-25000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c</a:t>
                      </a:r>
                      <a:r>
                        <a:rPr lang="en-GB" baseline="-25000" dirty="0" smtClean="0"/>
                        <a:t>id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r>
                        <a:rPr lang="en-GB" baseline="-25000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c</a:t>
                      </a:r>
                      <a:r>
                        <a:rPr lang="en-GB" baseline="-25000" dirty="0" err="1" smtClean="0"/>
                        <a:t>nd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563815" y="1412875"/>
          <a:ext cx="10317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/>
                <a:gridCol w="515888"/>
              </a:tblGrid>
              <a:tr h="22856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City</a:t>
                      </a:r>
                      <a:endParaRPr lang="en-GB" sz="1400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1d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2d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p</a:t>
                      </a:r>
                      <a:r>
                        <a:rPr lang="en-GB" baseline="-25000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id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nd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04289" y="1412875"/>
          <a:ext cx="10317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/>
                <a:gridCol w="515888"/>
              </a:tblGrid>
              <a:tr h="22856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City</a:t>
                      </a:r>
                      <a:endParaRPr lang="en-GB" sz="1400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p</a:t>
                      </a:r>
                      <a:r>
                        <a:rPr lang="en-GB" baseline="-25000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580185" y="2349500"/>
          <a:ext cx="351692" cy="268288"/>
        </p:xfrm>
        <a:graphic>
          <a:graphicData uri="http://schemas.openxmlformats.org/presentationml/2006/ole">
            <p:oleObj spid="_x0000_s1026" name="Equation" r:id="rId6" imgW="545760" imgH="419040" progId="Equation.DSMT4">
              <p:embed/>
            </p:oleObj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6147289" y="3276600"/>
          <a:ext cx="914400" cy="198438"/>
        </p:xfrm>
        <a:graphic>
          <a:graphicData uri="http://schemas.openxmlformats.org/presentationml/2006/ole">
            <p:oleObj spid="_x0000_s1027" name="Equation" r:id="rId7" imgW="914400" imgH="198720" progId="Equation.DSMT4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580185" y="1989139"/>
          <a:ext cx="360485" cy="288925"/>
        </p:xfrm>
        <a:graphic>
          <a:graphicData uri="http://schemas.openxmlformats.org/presentationml/2006/ole">
            <p:oleObj spid="_x0000_s1028" name="Equation" r:id="rId8" imgW="520560" imgH="419040" progId="Equation.DSMT4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5580185" y="3068638"/>
          <a:ext cx="404446" cy="334962"/>
        </p:xfrm>
        <a:graphic>
          <a:graphicData uri="http://schemas.openxmlformats.org/presentationml/2006/ole">
            <p:oleObj spid="_x0000_s1029" name="Equation" r:id="rId9" imgW="507960" imgH="41904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6147289" y="3276600"/>
          <a:ext cx="914400" cy="198438"/>
        </p:xfrm>
        <a:graphic>
          <a:graphicData uri="http://schemas.openxmlformats.org/presentationml/2006/ole">
            <p:oleObj spid="_x0000_s1030" name="Equation" r:id="rId10" imgW="914400" imgH="198720" progId="Equation.DSMT4">
              <p:embed/>
            </p:oleObj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5580184" y="3789364"/>
          <a:ext cx="435220" cy="333375"/>
        </p:xfrm>
        <a:graphic>
          <a:graphicData uri="http://schemas.openxmlformats.org/presentationml/2006/ole">
            <p:oleObj spid="_x0000_s1031" name="Equation" r:id="rId11" imgW="545760" imgH="419040" progId="Equation.DSMT4">
              <p:embed/>
            </p:oleObj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6147289" y="3276600"/>
          <a:ext cx="914400" cy="198438"/>
        </p:xfrm>
        <a:graphic>
          <a:graphicData uri="http://schemas.openxmlformats.org/presentationml/2006/ole">
            <p:oleObj spid="_x0000_s1032" name="Equation" r:id="rId12" imgW="914400" imgH="198720" progId="Equation.DSMT4">
              <p:embed/>
            </p:oleObj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6157913" y="2011363"/>
          <a:ext cx="2693987" cy="1993900"/>
        </p:xfrm>
        <a:graphic>
          <a:graphicData uri="http://schemas.openxmlformats.org/presentationml/2006/ole">
            <p:oleObj spid="_x0000_s1033" name="Equation" r:id="rId13" imgW="2692080" imgH="1993680" progId="Equation.DSMT4">
              <p:embed/>
            </p:oleObj>
          </a:graphicData>
        </a:graphic>
      </p:graphicFrame>
      <p:sp>
        <p:nvSpPr>
          <p:cNvPr id="21" name="TextBox 17"/>
          <p:cNvSpPr txBox="1">
            <a:spLocks noChangeArrowheads="1"/>
          </p:cNvSpPr>
          <p:nvPr/>
        </p:nvSpPr>
        <p:spPr bwMode="auto">
          <a:xfrm>
            <a:off x="1979712" y="836712"/>
            <a:ext cx="4974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 dirty="0"/>
              <a:t>The Entropy Maximising Derivation of von </a:t>
            </a:r>
            <a:r>
              <a:rPr lang="en-GB" b="1" dirty="0" err="1"/>
              <a:t>Thunen</a:t>
            </a:r>
            <a:endParaRPr lang="en-GB" b="1" dirty="0"/>
          </a:p>
        </p:txBody>
      </p: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611066" y="4581525"/>
            <a:ext cx="1090246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/>
              <a:t> von </a:t>
            </a:r>
            <a:r>
              <a:rPr lang="en-GB" sz="1400" dirty="0" err="1"/>
              <a:t>Thunen</a:t>
            </a:r>
            <a:endParaRPr lang="en-GB" sz="1400" dirty="0"/>
          </a:p>
          <a:p>
            <a:r>
              <a:rPr lang="en-GB" sz="1400" dirty="0"/>
              <a:t>model</a:t>
            </a:r>
          </a:p>
        </p:txBody>
      </p:sp>
      <p:sp>
        <p:nvSpPr>
          <p:cNvPr id="23" name="TextBox 19"/>
          <p:cNvSpPr txBox="1">
            <a:spLocks noChangeArrowheads="1"/>
          </p:cNvSpPr>
          <p:nvPr/>
        </p:nvSpPr>
        <p:spPr bwMode="auto">
          <a:xfrm>
            <a:off x="1979735" y="4581525"/>
            <a:ext cx="139358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1400"/>
              <a:t>von Thunen +</a:t>
            </a:r>
          </a:p>
          <a:p>
            <a:r>
              <a:rPr lang="en-GB" sz="1400"/>
              <a:t>generalised cost</a:t>
            </a:r>
          </a:p>
        </p:txBody>
      </p:sp>
      <p:sp>
        <p:nvSpPr>
          <p:cNvPr id="24" name="TextBox 20"/>
          <p:cNvSpPr txBox="1">
            <a:spLocks noChangeArrowheads="1"/>
          </p:cNvSpPr>
          <p:nvPr/>
        </p:nvSpPr>
        <p:spPr bwMode="auto">
          <a:xfrm>
            <a:off x="3563816" y="4581525"/>
            <a:ext cx="1185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 smtClean="0"/>
              <a:t>Observed trip</a:t>
            </a:r>
          </a:p>
          <a:p>
            <a:r>
              <a:rPr lang="en-GB" sz="1400" dirty="0" smtClean="0"/>
              <a:t>matrix</a:t>
            </a:r>
            <a:endParaRPr lang="en-GB" sz="1400" dirty="0"/>
          </a:p>
        </p:txBody>
      </p:sp>
      <p:sp>
        <p:nvSpPr>
          <p:cNvPr id="25" name="TextBox 21"/>
          <p:cNvSpPr txBox="1">
            <a:spLocks noChangeArrowheads="1"/>
          </p:cNvSpPr>
          <p:nvPr/>
        </p:nvSpPr>
        <p:spPr bwMode="auto">
          <a:xfrm>
            <a:off x="5076093" y="4581525"/>
            <a:ext cx="97687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MaxEnt</a:t>
            </a:r>
          </a:p>
          <a:p>
            <a:r>
              <a:rPr lang="en-GB" sz="1400"/>
              <a:t>probability</a:t>
            </a:r>
          </a:p>
          <a:p>
            <a:r>
              <a:rPr lang="en-GB" sz="1400"/>
              <a:t>estimates</a:t>
            </a:r>
          </a:p>
        </p:txBody>
      </p:sp>
      <p:sp>
        <p:nvSpPr>
          <p:cNvPr id="26" name="TextBox 22"/>
          <p:cNvSpPr txBox="1">
            <a:spLocks noChangeArrowheads="1"/>
          </p:cNvSpPr>
          <p:nvPr/>
        </p:nvSpPr>
        <p:spPr bwMode="auto">
          <a:xfrm>
            <a:off x="6875585" y="4581525"/>
            <a:ext cx="119868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The Legendre</a:t>
            </a:r>
          </a:p>
          <a:p>
            <a:r>
              <a:rPr lang="en-GB" sz="1400"/>
              <a:t>transform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82832" y="1412478"/>
          <a:ext cx="10317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/>
                <a:gridCol w="515888"/>
              </a:tblGrid>
              <a:tr h="22856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City</a:t>
                      </a:r>
                      <a:endParaRPr lang="en-GB" sz="1400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aseline="-25000" dirty="0" err="1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</a:t>
                      </a:r>
                      <a:r>
                        <a:rPr lang="en-GB" baseline="-25000" dirty="0" err="1" smtClean="0"/>
                        <a:t>1d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="0" baseline="-25000" dirty="0" err="1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</a:t>
                      </a:r>
                      <a:r>
                        <a:rPr lang="en-GB" baseline="-25000" dirty="0" err="1" smtClean="0"/>
                        <a:t>2d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="0" baseline="-25000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r>
                        <a:rPr lang="en-GB" baseline="-25000" dirty="0" smtClean="0"/>
                        <a:t>id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r>
                        <a:rPr lang="en-GB" baseline="-25000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d</a:t>
                      </a:r>
                      <a:r>
                        <a:rPr lang="en-GB" baseline="-25000" dirty="0" err="1" smtClean="0"/>
                        <a:t>nd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123306" y="1412478"/>
          <a:ext cx="10317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/>
                <a:gridCol w="515888"/>
              </a:tblGrid>
              <a:tr h="22856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City</a:t>
                      </a:r>
                      <a:endParaRPr lang="en-GB" sz="1400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aseline="-25000" dirty="0" err="1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c</a:t>
                      </a:r>
                      <a:r>
                        <a:rPr lang="en-GB" baseline="-25000" dirty="0" err="1" smtClean="0"/>
                        <a:t>1d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="0" baseline="-25000" dirty="0" err="1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c</a:t>
                      </a:r>
                      <a:r>
                        <a:rPr lang="en-GB" baseline="-25000" dirty="0" err="1" smtClean="0"/>
                        <a:t>2d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O</a:t>
                      </a:r>
                      <a:r>
                        <a:rPr lang="en-GB" b="0" baseline="-25000" dirty="0" err="1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c</a:t>
                      </a:r>
                      <a:r>
                        <a:rPr lang="en-GB" baseline="-25000" dirty="0" smtClean="0"/>
                        <a:t>id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r>
                        <a:rPr lang="en-GB" baseline="-25000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c</a:t>
                      </a:r>
                      <a:r>
                        <a:rPr lang="en-GB" baseline="-25000" dirty="0" err="1" smtClean="0"/>
                        <a:t>nd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3563778" y="1412478"/>
          <a:ext cx="10317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/>
                <a:gridCol w="515888"/>
              </a:tblGrid>
              <a:tr h="22856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City</a:t>
                      </a:r>
                      <a:endParaRPr lang="en-GB" sz="1400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1d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2d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p</a:t>
                      </a:r>
                      <a:r>
                        <a:rPr lang="en-GB" baseline="-25000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id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nd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004252" y="1412478"/>
          <a:ext cx="1031776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88"/>
                <a:gridCol w="515888"/>
              </a:tblGrid>
              <a:tr h="22856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The</a:t>
                      </a:r>
                      <a:r>
                        <a:rPr lang="en-GB" sz="1400" baseline="0" dirty="0" smtClean="0"/>
                        <a:t> City</a:t>
                      </a:r>
                      <a:endParaRPr lang="en-GB" sz="1400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p</a:t>
                      </a:r>
                      <a:r>
                        <a:rPr lang="en-GB" baseline="-25000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...</a:t>
                      </a:r>
                      <a:endParaRPr lang="en-GB" dirty="0"/>
                    </a:p>
                  </a:txBody>
                  <a:tcPr/>
                </a:tc>
              </a:tr>
              <a:tr h="228565">
                <a:tc>
                  <a:txBody>
                    <a:bodyPr/>
                    <a:lstStyle/>
                    <a:p>
                      <a:r>
                        <a:rPr lang="en-GB" baseline="0" dirty="0" err="1" smtClean="0"/>
                        <a:t>p</a:t>
                      </a:r>
                      <a:r>
                        <a:rPr lang="en-GB" baseline="-25000" dirty="0" err="1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6157876" y="2010966"/>
          <a:ext cx="2693987" cy="1993900"/>
        </p:xfrm>
        <a:graphic>
          <a:graphicData uri="http://schemas.openxmlformats.org/presentationml/2006/ole">
            <p:oleObj spid="_x0000_s1034" name="Equation" r:id="rId14" imgW="2692080" imgH="1993680" progId="Equation.DSMT4">
              <p:embed/>
            </p:oleObj>
          </a:graphicData>
        </a:graphic>
      </p:graphicFrame>
      <p:sp>
        <p:nvSpPr>
          <p:cNvPr id="32" name="TextBox 18"/>
          <p:cNvSpPr txBox="1">
            <a:spLocks noChangeArrowheads="1"/>
          </p:cNvSpPr>
          <p:nvPr/>
        </p:nvSpPr>
        <p:spPr bwMode="auto">
          <a:xfrm>
            <a:off x="611029" y="4581128"/>
            <a:ext cx="1090246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 dirty="0"/>
              <a:t> von </a:t>
            </a:r>
            <a:r>
              <a:rPr lang="en-GB" sz="1400" dirty="0" err="1"/>
              <a:t>Thunen</a:t>
            </a:r>
            <a:endParaRPr lang="en-GB" sz="1400" dirty="0"/>
          </a:p>
          <a:p>
            <a:r>
              <a:rPr lang="en-GB" sz="1400" dirty="0"/>
              <a:t>model</a:t>
            </a:r>
          </a:p>
        </p:txBody>
      </p:sp>
      <p:sp>
        <p:nvSpPr>
          <p:cNvPr id="33" name="TextBox 21"/>
          <p:cNvSpPr txBox="1">
            <a:spLocks noChangeArrowheads="1"/>
          </p:cNvSpPr>
          <p:nvPr/>
        </p:nvSpPr>
        <p:spPr bwMode="auto">
          <a:xfrm>
            <a:off x="5076056" y="4581128"/>
            <a:ext cx="97687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MaxEnt</a:t>
            </a:r>
          </a:p>
          <a:p>
            <a:r>
              <a:rPr lang="en-GB" sz="1400"/>
              <a:t>probability</a:t>
            </a:r>
          </a:p>
          <a:p>
            <a:r>
              <a:rPr lang="en-GB" sz="1400"/>
              <a:t>estimates</a:t>
            </a:r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6875548" y="4581128"/>
            <a:ext cx="119868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/>
              <a:t>The Legendre</a:t>
            </a:r>
          </a:p>
          <a:p>
            <a:r>
              <a:rPr lang="en-GB" sz="1400"/>
              <a:t>transform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27584" y="908720"/>
            <a:ext cx="722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Imperfect Competition and Consumer Deadweight Loss</a:t>
            </a:r>
            <a:endParaRPr lang="en-GB" sz="2400" b="1" dirty="0"/>
          </a:p>
        </p:txBody>
      </p:sp>
      <p:pic>
        <p:nvPicPr>
          <p:cNvPr id="10" name="Picture 9" descr="dwlGeneralDiag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8" y="1484784"/>
            <a:ext cx="4692472" cy="5242161"/>
          </a:xfrm>
          <a:prstGeom prst="rect">
            <a:avLst/>
          </a:prstGeom>
        </p:spPr>
      </p:pic>
      <p:grpSp>
        <p:nvGrpSpPr>
          <p:cNvPr id="11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12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14" name="Picture 15" descr="DarkPurple9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4" descr="CASA_logo__whiteRGB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51920" y="2276872"/>
            <a:ext cx="504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Perfect competition requires zero trip cost</a:t>
            </a:r>
          </a:p>
          <a:p>
            <a:r>
              <a:rPr lang="en-GB" dirty="0" smtClean="0"/>
              <a:t>-this gives us </a:t>
            </a:r>
            <a:r>
              <a:rPr lang="en-GB" dirty="0" err="1" smtClean="0"/>
              <a:t>Harberger’s</a:t>
            </a:r>
            <a:r>
              <a:rPr lang="en-GB" dirty="0" smtClean="0"/>
              <a:t> triangle, the deadweight loss. Hence we can estimate the deviation from perfect competition</a:t>
            </a:r>
          </a:p>
          <a:p>
            <a:r>
              <a:rPr lang="en-GB" dirty="0" smtClean="0"/>
              <a:t>The demand curve is a </a:t>
            </a:r>
            <a:r>
              <a:rPr lang="en-GB" dirty="0" err="1" smtClean="0"/>
              <a:t>Chamberlinian</a:t>
            </a:r>
            <a:r>
              <a:rPr lang="en-GB" dirty="0" smtClean="0"/>
              <a:t> industry demand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0"/>
            <a:ext cx="9144000" cy="6555541"/>
            <a:chOff x="0" y="0"/>
            <a:chExt cx="9144000" cy="6555541"/>
          </a:xfrm>
        </p:grpSpPr>
        <p:sp>
          <p:nvSpPr>
            <p:cNvPr id="2" name="TextBox 1"/>
            <p:cNvSpPr txBox="1"/>
            <p:nvPr/>
          </p:nvSpPr>
          <p:spPr>
            <a:xfrm>
              <a:off x="107504" y="1772816"/>
              <a:ext cx="8101962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The </a:t>
              </a:r>
              <a:r>
                <a:rPr lang="en-GB" dirty="0" err="1" smtClean="0"/>
                <a:t>equipartition</a:t>
              </a:r>
              <a:r>
                <a:rPr lang="en-GB" dirty="0" smtClean="0"/>
                <a:t> theorem says that </a:t>
              </a:r>
              <a:r>
                <a:rPr lang="en-GB" dirty="0" smtClean="0"/>
                <a:t>energy averaged </a:t>
              </a:r>
              <a:r>
                <a:rPr lang="en-GB" dirty="0" smtClean="0"/>
                <a:t>out over degrees of </a:t>
              </a:r>
              <a:r>
                <a:rPr lang="en-GB" dirty="0" smtClean="0"/>
                <a:t>freedom </a:t>
              </a:r>
            </a:p>
            <a:p>
              <a:r>
                <a:rPr lang="en-GB" dirty="0" smtClean="0"/>
                <a:t>			i.e. </a:t>
              </a:r>
              <a:endParaRPr lang="en-GB" dirty="0" smtClean="0"/>
            </a:p>
            <a:p>
              <a:endParaRPr lang="en-GB" dirty="0" smtClean="0"/>
            </a:p>
            <a:p>
              <a:r>
                <a:rPr lang="en-GB" dirty="0" smtClean="0"/>
                <a:t>We do not find that but we find</a:t>
              </a:r>
            </a:p>
            <a:p>
              <a:endParaRPr lang="en-GB" dirty="0" smtClean="0"/>
            </a:p>
            <a:p>
              <a:endParaRPr lang="en-GB" dirty="0" smtClean="0"/>
            </a:p>
            <a:p>
              <a:r>
                <a:rPr lang="en-GB" dirty="0" smtClean="0"/>
                <a:t>In retrospect this is not so surprising and follows from the Maxwell relations applied </a:t>
              </a:r>
            </a:p>
            <a:p>
              <a:r>
                <a:rPr lang="en-GB" dirty="0" smtClean="0"/>
                <a:t>to a constant  area(volume) process</a:t>
              </a:r>
            </a:p>
            <a:p>
              <a:endParaRPr lang="en-GB" dirty="0" smtClean="0"/>
            </a:p>
            <a:p>
              <a:r>
                <a:rPr lang="en-GB" dirty="0" smtClean="0"/>
                <a:t>What is surprising is that the canonical equation of state </a:t>
              </a:r>
            </a:p>
            <a:p>
              <a:endParaRPr lang="en-GB" dirty="0" smtClean="0"/>
            </a:p>
            <a:p>
              <a:r>
                <a:rPr lang="en-GB" dirty="0" smtClean="0"/>
                <a:t>In its differential form splits into two</a:t>
              </a:r>
            </a:p>
            <a:p>
              <a:r>
                <a:rPr lang="en-GB" dirty="0" smtClean="0"/>
                <a:t>                                                                        </a:t>
              </a:r>
            </a:p>
            <a:p>
              <a:endParaRPr lang="en-GB" dirty="0" smtClean="0"/>
            </a:p>
            <a:p>
              <a:r>
                <a:rPr lang="en-GB" dirty="0" smtClean="0"/>
                <a:t>                    </a:t>
              </a:r>
            </a:p>
          </p:txBody>
        </p:sp>
        <p:grpSp>
          <p:nvGrpSpPr>
            <p:cNvPr id="3" name="Group 3"/>
            <p:cNvGrpSpPr/>
            <p:nvPr/>
          </p:nvGrpSpPr>
          <p:grpSpPr>
            <a:xfrm>
              <a:off x="0" y="0"/>
              <a:ext cx="9144000" cy="923330"/>
              <a:chOff x="0" y="1"/>
              <a:chExt cx="9144000" cy="690638"/>
            </a:xfrm>
          </p:grpSpPr>
          <p:grpSp>
            <p:nvGrpSpPr>
              <p:cNvPr id="4" name="Group 1"/>
              <p:cNvGrpSpPr/>
              <p:nvPr/>
            </p:nvGrpSpPr>
            <p:grpSpPr>
              <a:xfrm>
                <a:off x="0" y="22713"/>
                <a:ext cx="9144000" cy="549275"/>
                <a:chOff x="0" y="22713"/>
                <a:chExt cx="9144000" cy="549275"/>
              </a:xfrm>
            </p:grpSpPr>
            <p:pic>
              <p:nvPicPr>
                <p:cNvPr id="6" name="Picture 15" descr="DarkPurple90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0" y="22713"/>
                  <a:ext cx="9144000" cy="549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" name="Picture 6" descr="CASA_logo__whiteRGB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0" y="37817"/>
                  <a:ext cx="393674" cy="4712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467544" y="1"/>
                <a:ext cx="4751387" cy="690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THE BARTLETT </a:t>
                </a:r>
              </a:p>
              <a:p>
                <a:r>
                  <a:rPr lang="en-US" b="1" dirty="0" smtClean="0">
                    <a:solidFill>
                      <a:schemeClr val="bg1"/>
                    </a:solidFill>
                    <a:latin typeface="Calibri" pitchFamily="34" charset="0"/>
                  </a:rPr>
                  <a:t>CENTRE </a:t>
                </a:r>
                <a:r>
                  <a:rPr lang="en-US" b="1" dirty="0">
                    <a:solidFill>
                      <a:schemeClr val="bg1"/>
                    </a:solidFill>
                    <a:latin typeface="Calibri" pitchFamily="34" charset="0"/>
                  </a:rPr>
                  <a:t>FOR ADVANCED SPATIAL ANALYSIS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Calibri" pitchFamily="34" charset="0"/>
                  </a:rPr>
                  <a:t> </a:t>
                </a:r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907704" y="6309320"/>
              <a:ext cx="482453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000" dirty="0" err="1" smtClean="0"/>
                <a:t>Fraundorf</a:t>
              </a:r>
              <a:r>
                <a:rPr lang="en-GB" sz="1000" dirty="0" smtClean="0"/>
                <a:t>, P. (2003). Heat capacity in bits. </a:t>
              </a:r>
              <a:r>
                <a:rPr lang="en-GB" sz="1000" i="1" dirty="0" smtClean="0"/>
                <a:t>American Journal of Physics</a:t>
              </a:r>
              <a:r>
                <a:rPr lang="en-GB" sz="1000" dirty="0" smtClean="0"/>
                <a:t>, </a:t>
              </a:r>
              <a:r>
                <a:rPr lang="en-GB" sz="1000" i="1" dirty="0" smtClean="0"/>
                <a:t>71</a:t>
              </a:r>
              <a:r>
                <a:rPr lang="en-GB" sz="1000" dirty="0" smtClean="0"/>
                <a:t>(11), 1142-1151</a:t>
              </a:r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3419872" y="2132856"/>
            <a:ext cx="673100" cy="609600"/>
          </p:xfrm>
          <a:graphic>
            <a:graphicData uri="http://schemas.openxmlformats.org/presentationml/2006/ole">
              <p:oleObj spid="_x0000_s24578" name="Equation" r:id="rId6" imgW="672840" imgH="609480" progId="Equation.DSMT4">
                <p:embed/>
              </p:oleObj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3347864" y="2780928"/>
            <a:ext cx="762000" cy="571500"/>
          </p:xfrm>
          <a:graphic>
            <a:graphicData uri="http://schemas.openxmlformats.org/presentationml/2006/ole">
              <p:oleObj spid="_x0000_s24579" name="Equation" r:id="rId7" imgW="761760" imgH="571320" progId="Equation.DSMT4">
                <p:embed/>
              </p:oleObj>
            </a:graphicData>
          </a:graphic>
        </p:graphicFrame>
        <p:graphicFrame>
          <p:nvGraphicFramePr>
            <p:cNvPr id="24580" name="Object 4"/>
            <p:cNvGraphicFramePr>
              <a:graphicFrameLocks noChangeAspect="1"/>
            </p:cNvGraphicFramePr>
            <p:nvPr/>
          </p:nvGraphicFramePr>
          <p:xfrm>
            <a:off x="1763688" y="4581128"/>
            <a:ext cx="2146300" cy="254000"/>
          </p:xfrm>
          <a:graphic>
            <a:graphicData uri="http://schemas.openxmlformats.org/presentationml/2006/ole">
              <p:oleObj spid="_x0000_s24580" name="Equation" r:id="rId8" imgW="2145960" imgH="253800" progId="Equation.DSMT4">
                <p:embed/>
              </p:oleObj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5759450" y="2919413"/>
            <a:ext cx="139700" cy="228600"/>
          </p:xfrm>
          <a:graphic>
            <a:graphicData uri="http://schemas.openxmlformats.org/presentationml/2006/ole">
              <p:oleObj spid="_x0000_s24581" name="Equation" r:id="rId9" imgW="139680" imgH="228600" progId="Equation.DSMT4">
                <p:embed/>
              </p:oleObj>
            </a:graphicData>
          </a:graphic>
        </p:graphicFrame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2483768" y="5157192"/>
            <a:ext cx="1422401" cy="596900"/>
          </p:xfrm>
          <a:graphic>
            <a:graphicData uri="http://schemas.openxmlformats.org/presentationml/2006/ole">
              <p:oleObj spid="_x0000_s24582" name="Equation" r:id="rId10" imgW="1422360" imgH="596880" progId="Equation.DSMT4">
                <p:embed/>
              </p:oleObj>
            </a:graphicData>
          </a:graphic>
        </p:graphicFrame>
        <p:graphicFrame>
          <p:nvGraphicFramePr>
            <p:cNvPr id="24584" name="Object 8"/>
            <p:cNvGraphicFramePr>
              <a:graphicFrameLocks noChangeAspect="1"/>
            </p:cNvGraphicFramePr>
            <p:nvPr/>
          </p:nvGraphicFramePr>
          <p:xfrm>
            <a:off x="971600" y="5517232"/>
            <a:ext cx="2984500" cy="254000"/>
          </p:xfrm>
          <a:graphic>
            <a:graphicData uri="http://schemas.openxmlformats.org/presentationml/2006/ole">
              <p:oleObj spid="_x0000_s24584" name="Equation" r:id="rId11" imgW="2984400" imgH="253800" progId="Equation.DSMT4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3059832" y="1124744"/>
              <a:ext cx="2896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The </a:t>
              </a:r>
              <a:r>
                <a:rPr lang="en-GB" b="1" dirty="0" err="1" smtClean="0"/>
                <a:t>Equipartition</a:t>
              </a:r>
              <a:r>
                <a:rPr lang="en-GB" b="1" dirty="0" smtClean="0"/>
                <a:t> Theorem</a:t>
              </a:r>
              <a:endParaRPr lang="en-GB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95936" y="5085184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and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520" y="5805264"/>
              <a:ext cx="8440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suggesting a similar decomposition may be possible in handling gravity model dynamics </a:t>
              </a:r>
              <a:endParaRPr lang="en-GB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5616" y="980728"/>
            <a:ext cx="6839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The numerical demonstration of the linear relation of beta and ΔS/ΔU</a:t>
            </a:r>
            <a:endParaRPr lang="en-GB" b="1" dirty="0" smtClean="0"/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9552" y="1556792"/>
            <a:ext cx="8010525" cy="4761820"/>
            <a:chOff x="539552" y="1556792"/>
            <a:chExt cx="8010525" cy="4761820"/>
          </a:xfrm>
        </p:grpSpPr>
        <p:pic>
          <p:nvPicPr>
            <p:cNvPr id="2355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9552" y="1556792"/>
              <a:ext cx="8010525" cy="427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355976" y="5949280"/>
              <a:ext cx="796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ΔS/ΔU</a:t>
              </a:r>
              <a:endParaRPr lang="en-GB" dirty="0"/>
            </a:p>
          </p:txBody>
        </p:sp>
      </p:grpSp>
      <p:grpSp>
        <p:nvGrpSpPr>
          <p:cNvPr id="6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7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9" name="Picture 15" descr="DarkPurple9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" name="Picture 9" descr="CASA_logo__whiteRGB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24" y="1124744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Maxwell’s Relations </a:t>
            </a:r>
            <a:r>
              <a:rPr lang="en-GB" sz="2000" b="1" dirty="0" smtClean="0"/>
              <a:t>diagram</a:t>
            </a:r>
            <a:endParaRPr lang="en-GB" sz="2000" b="1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9144000" cy="923330"/>
            <a:chOff x="0" y="1"/>
            <a:chExt cx="9144000" cy="690638"/>
          </a:xfrm>
        </p:grpSpPr>
        <p:grpSp>
          <p:nvGrpSpPr>
            <p:cNvPr id="4" name="Group 1"/>
            <p:cNvGrpSpPr/>
            <p:nvPr/>
          </p:nvGrpSpPr>
          <p:grpSpPr>
            <a:xfrm>
              <a:off x="0" y="22713"/>
              <a:ext cx="9144000" cy="549275"/>
              <a:chOff x="0" y="22713"/>
              <a:chExt cx="9144000" cy="549275"/>
            </a:xfrm>
          </p:grpSpPr>
          <p:pic>
            <p:nvPicPr>
              <p:cNvPr id="6" name="Picture 15" descr="DarkPurple9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22713"/>
                <a:ext cx="9144000" cy="549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" name="Picture 6" descr="CASA_logo__whiteRGB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0" y="37817"/>
                <a:ext cx="393674" cy="471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67544" y="1"/>
              <a:ext cx="4751387" cy="690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THE BARTLETT </a:t>
              </a:r>
            </a:p>
            <a:p>
              <a:r>
                <a:rPr lang="en-US" b="1" dirty="0" smtClean="0">
                  <a:solidFill>
                    <a:schemeClr val="bg1"/>
                  </a:solidFill>
                  <a:latin typeface="Calibri" pitchFamily="34" charset="0"/>
                </a:rPr>
                <a:t>CENTRE </a:t>
              </a:r>
              <a:r>
                <a:rPr lang="en-US" b="1" dirty="0">
                  <a:solidFill>
                    <a:schemeClr val="bg1"/>
                  </a:solidFill>
                  <a:latin typeface="Calibri" pitchFamily="34" charset="0"/>
                </a:rPr>
                <a:t>FOR ADVANCED SPATIAL ANALYSIS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Calibri" pitchFamily="34" charset="0"/>
                </a:rPr>
                <a:t> </a:t>
              </a:r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35842" name="AutoShape 2" descr="Image result for maxwell relations 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4" name="AutoShape 4" descr="Image result for maxwell relations 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6" name="AutoShape 6" descr="Image result for maxwell relations 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8" name="AutoShape 8" descr="Image result for maxwell relations squ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3" y="1700808"/>
            <a:ext cx="7413693" cy="5015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1077</Words>
  <Application>Microsoft Office PowerPoint</Application>
  <PresentationFormat>On-screen Show (4:3)</PresentationFormat>
  <Paragraphs>296</Paragraphs>
  <Slides>18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Equation</vt:lpstr>
      <vt:lpstr>MathType 6.0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Robin</dc:creator>
  <cp:lastModifiedBy>Dad</cp:lastModifiedBy>
  <cp:revision>28</cp:revision>
  <dcterms:created xsi:type="dcterms:W3CDTF">2019-08-21T13:50:13Z</dcterms:created>
  <dcterms:modified xsi:type="dcterms:W3CDTF">2019-09-04T20:45:25Z</dcterms:modified>
</cp:coreProperties>
</file>