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Default Extension="doc" ContentType="application/msword"/>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9.xml" ContentType="application/vnd.openxmlformats-officedocument.presentationml.slide+xml"/>
  <Override PartName="/ppt/slides/slide9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5"/>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327" r:id="rId18"/>
    <p:sldId id="328" r:id="rId19"/>
    <p:sldId id="273" r:id="rId20"/>
    <p:sldId id="333" r:id="rId21"/>
    <p:sldId id="332" r:id="rId22"/>
    <p:sldId id="331" r:id="rId23"/>
    <p:sldId id="335" r:id="rId24"/>
    <p:sldId id="336" r:id="rId25"/>
    <p:sldId id="337" r:id="rId26"/>
    <p:sldId id="338" r:id="rId27"/>
    <p:sldId id="274" r:id="rId28"/>
    <p:sldId id="339" r:id="rId29"/>
    <p:sldId id="340" r:id="rId30"/>
    <p:sldId id="275" r:id="rId31"/>
    <p:sldId id="276" r:id="rId32"/>
    <p:sldId id="341" r:id="rId33"/>
    <p:sldId id="342" r:id="rId34"/>
    <p:sldId id="343" r:id="rId35"/>
    <p:sldId id="277" r:id="rId36"/>
    <p:sldId id="278" r:id="rId37"/>
    <p:sldId id="279" r:id="rId38"/>
    <p:sldId id="280" r:id="rId39"/>
    <p:sldId id="344" r:id="rId40"/>
    <p:sldId id="345" r:id="rId41"/>
    <p:sldId id="281" r:id="rId42"/>
    <p:sldId id="282" r:id="rId43"/>
    <p:sldId id="346" r:id="rId44"/>
    <p:sldId id="347" r:id="rId45"/>
    <p:sldId id="348" r:id="rId46"/>
    <p:sldId id="349" r:id="rId47"/>
    <p:sldId id="350" r:id="rId48"/>
    <p:sldId id="351" r:id="rId49"/>
    <p:sldId id="352" r:id="rId50"/>
    <p:sldId id="353" r:id="rId51"/>
    <p:sldId id="354" r:id="rId52"/>
    <p:sldId id="355" r:id="rId53"/>
    <p:sldId id="356" r:id="rId54"/>
    <p:sldId id="357" r:id="rId55"/>
    <p:sldId id="358" r:id="rId56"/>
    <p:sldId id="359" r:id="rId57"/>
    <p:sldId id="360" r:id="rId58"/>
    <p:sldId id="361" r:id="rId59"/>
    <p:sldId id="362" r:id="rId60"/>
    <p:sldId id="363" r:id="rId61"/>
    <p:sldId id="364" r:id="rId62"/>
    <p:sldId id="365" r:id="rId63"/>
    <p:sldId id="366" r:id="rId64"/>
    <p:sldId id="367" r:id="rId65"/>
    <p:sldId id="368" r:id="rId66"/>
    <p:sldId id="369" r:id="rId67"/>
    <p:sldId id="370" r:id="rId68"/>
    <p:sldId id="371" r:id="rId69"/>
    <p:sldId id="372" r:id="rId70"/>
    <p:sldId id="373" r:id="rId71"/>
    <p:sldId id="374" r:id="rId72"/>
    <p:sldId id="375" r:id="rId73"/>
    <p:sldId id="376" r:id="rId74"/>
    <p:sldId id="377" r:id="rId75"/>
    <p:sldId id="378" r:id="rId76"/>
    <p:sldId id="379" r:id="rId77"/>
    <p:sldId id="380" r:id="rId78"/>
    <p:sldId id="381" r:id="rId79"/>
    <p:sldId id="382" r:id="rId80"/>
    <p:sldId id="383" r:id="rId81"/>
    <p:sldId id="384" r:id="rId82"/>
    <p:sldId id="385" r:id="rId83"/>
    <p:sldId id="386" r:id="rId84"/>
    <p:sldId id="387" r:id="rId85"/>
    <p:sldId id="388" r:id="rId86"/>
    <p:sldId id="389" r:id="rId87"/>
    <p:sldId id="390" r:id="rId88"/>
    <p:sldId id="391" r:id="rId89"/>
    <p:sldId id="392" r:id="rId90"/>
    <p:sldId id="393" r:id="rId91"/>
    <p:sldId id="394" r:id="rId92"/>
    <p:sldId id="395" r:id="rId93"/>
    <p:sldId id="396" r:id="rId94"/>
    <p:sldId id="397" r:id="rId95"/>
    <p:sldId id="398" r:id="rId96"/>
    <p:sldId id="399" r:id="rId97"/>
    <p:sldId id="400" r:id="rId98"/>
    <p:sldId id="401" r:id="rId99"/>
    <p:sldId id="402" r:id="rId100"/>
    <p:sldId id="403" r:id="rId101"/>
    <p:sldId id="404" r:id="rId102"/>
    <p:sldId id="405" r:id="rId103"/>
    <p:sldId id="406" r:id="rId10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viewProps" Target="view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F67E22-B866-43B6-A5A8-EE3DF30BC6E1}" type="datetimeFigureOut">
              <a:rPr lang="en-US" smtClean="0"/>
              <a:pPr/>
              <a:t>9/12/2018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050A4C-A9C0-4977-B355-3DC04F6E3483}" type="slidenum">
              <a:rPr lang="en-IN" smtClean="0"/>
              <a:pPr/>
              <a:t>‹#›</a:t>
            </a:fld>
            <a:endParaRPr lang="en-IN"/>
          </a:p>
        </p:txBody>
      </p:sp>
    </p:spTree>
    <p:extLst>
      <p:ext uri="{BB962C8B-B14F-4D97-AF65-F5344CB8AC3E}">
        <p14:creationId xmlns="" xmlns:p14="http://schemas.microsoft.com/office/powerpoint/2010/main" val="2050371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8E4DF0FA-2166-4ED9-9188-31529935DF3D}" type="slidenum">
              <a:rPr lang="en-AU" altLang="tr-TR" smtClean="0"/>
              <a:pPr/>
              <a:t>4</a:t>
            </a:fld>
            <a:endParaRPr lang="en-AU" altLang="tr-TR"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endParaRPr lang="en-US" altLang="tr-TR" smtClean="0"/>
          </a:p>
        </p:txBody>
      </p:sp>
    </p:spTree>
    <p:extLst>
      <p:ext uri="{BB962C8B-B14F-4D97-AF65-F5344CB8AC3E}">
        <p14:creationId xmlns="" xmlns:p14="http://schemas.microsoft.com/office/powerpoint/2010/main" val="2339051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5D48150C-D846-48ED-8AD9-BB4C3C0A52B4}" type="slidenum">
              <a:rPr lang="en-AU" altLang="tr-TR" smtClean="0"/>
              <a:pPr/>
              <a:t>5</a:t>
            </a:fld>
            <a:endParaRPr lang="en-AU" altLang="tr-TR"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endParaRPr lang="en-US" altLang="tr-TR" smtClean="0"/>
          </a:p>
        </p:txBody>
      </p:sp>
    </p:spTree>
    <p:extLst>
      <p:ext uri="{BB962C8B-B14F-4D97-AF65-F5344CB8AC3E}">
        <p14:creationId xmlns="" xmlns:p14="http://schemas.microsoft.com/office/powerpoint/2010/main" val="3762329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C6E4D0B0-ECBC-474E-9661-3189132B2BD5}" type="slidenum">
              <a:rPr lang="en-AU" altLang="tr-TR" smtClean="0"/>
              <a:pPr/>
              <a:t>19</a:t>
            </a:fld>
            <a:endParaRPr lang="en-AU" altLang="tr-TR" smtClean="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endParaRPr lang="en-US" altLang="tr-TR" smtClean="0"/>
          </a:p>
        </p:txBody>
      </p:sp>
    </p:spTree>
    <p:extLst>
      <p:ext uri="{BB962C8B-B14F-4D97-AF65-F5344CB8AC3E}">
        <p14:creationId xmlns="" xmlns:p14="http://schemas.microsoft.com/office/powerpoint/2010/main" val="34494190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p:spPr>
      </p:sp>
      <p:sp>
        <p:nvSpPr>
          <p:cNvPr id="972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tr-TR" smtClean="0">
                <a:ea typeface="ＭＳ Ｐゴシック" pitchFamily="34" charset="-128"/>
              </a:rPr>
              <a:t>At its most fundamental level, the Internet mail architecture consists of a</a:t>
            </a:r>
          </a:p>
          <a:p>
            <a:pPr eaLnBrk="1" hangingPunct="1">
              <a:spcBef>
                <a:spcPct val="0"/>
              </a:spcBef>
            </a:pPr>
            <a:r>
              <a:rPr lang="en-US" altLang="tr-TR" smtClean="0">
                <a:ea typeface="ＭＳ Ｐゴシック" pitchFamily="34" charset="-128"/>
              </a:rPr>
              <a:t>user world in the form of Message User Agents (MUA), and the transfer world, in</a:t>
            </a:r>
          </a:p>
          <a:p>
            <a:pPr eaLnBrk="1" hangingPunct="1">
              <a:spcBef>
                <a:spcPct val="0"/>
              </a:spcBef>
            </a:pPr>
            <a:r>
              <a:rPr lang="en-US" altLang="tr-TR" smtClean="0">
                <a:ea typeface="ＭＳ Ｐゴシック" pitchFamily="34" charset="-128"/>
              </a:rPr>
              <a:t>the form of the Message Handling Service (MHS), which is composed of Message</a:t>
            </a:r>
          </a:p>
          <a:p>
            <a:pPr eaLnBrk="1" hangingPunct="1">
              <a:spcBef>
                <a:spcPct val="0"/>
              </a:spcBef>
            </a:pPr>
            <a:r>
              <a:rPr lang="en-US" altLang="tr-TR" smtClean="0">
                <a:ea typeface="ＭＳ Ｐゴシック" pitchFamily="34" charset="-128"/>
              </a:rPr>
              <a:t>Transfer Agents (MTA). The MHS accepts a message from one user and delivers</a:t>
            </a:r>
          </a:p>
          <a:p>
            <a:pPr eaLnBrk="1" hangingPunct="1">
              <a:spcBef>
                <a:spcPct val="0"/>
              </a:spcBef>
            </a:pPr>
            <a:r>
              <a:rPr lang="en-US" altLang="tr-TR" smtClean="0">
                <a:ea typeface="ＭＳ Ｐゴシック" pitchFamily="34" charset="-128"/>
              </a:rPr>
              <a:t>it to one or more other users, creating a virtual MUA-to-MUA exchange environment.</a:t>
            </a:r>
          </a:p>
          <a:p>
            <a:pPr eaLnBrk="1" hangingPunct="1">
              <a:spcBef>
                <a:spcPct val="0"/>
              </a:spcBef>
            </a:pPr>
            <a:r>
              <a:rPr lang="en-US" altLang="tr-TR" smtClean="0">
                <a:ea typeface="ＭＳ Ｐゴシック" pitchFamily="34" charset="-128"/>
              </a:rPr>
              <a:t>This architecture involves three types of interoperability. One is directly between</a:t>
            </a:r>
          </a:p>
          <a:p>
            <a:pPr eaLnBrk="1" hangingPunct="1">
              <a:spcBef>
                <a:spcPct val="0"/>
              </a:spcBef>
            </a:pPr>
            <a:r>
              <a:rPr lang="en-US" altLang="tr-TR" smtClean="0">
                <a:ea typeface="ＭＳ Ｐゴシック" pitchFamily="34" charset="-128"/>
              </a:rPr>
              <a:t>users: messages must be formatted by the MUA on behalf of the message</a:t>
            </a:r>
          </a:p>
          <a:p>
            <a:pPr eaLnBrk="1" hangingPunct="1">
              <a:spcBef>
                <a:spcPct val="0"/>
              </a:spcBef>
            </a:pPr>
            <a:r>
              <a:rPr lang="en-US" altLang="tr-TR" smtClean="0">
                <a:ea typeface="ＭＳ Ｐゴシック" pitchFamily="34" charset="-128"/>
              </a:rPr>
              <a:t>author so that the message can be displayed to the message recipient by the destination</a:t>
            </a:r>
          </a:p>
          <a:p>
            <a:pPr eaLnBrk="1" hangingPunct="1">
              <a:spcBef>
                <a:spcPct val="0"/>
              </a:spcBef>
            </a:pPr>
            <a:r>
              <a:rPr lang="en-US" altLang="tr-TR" smtClean="0">
                <a:ea typeface="ＭＳ Ｐゴシック" pitchFamily="34" charset="-128"/>
              </a:rPr>
              <a:t>MUA. There are also interoperability requirements between the MUA and the</a:t>
            </a:r>
          </a:p>
          <a:p>
            <a:pPr eaLnBrk="1" hangingPunct="1">
              <a:spcBef>
                <a:spcPct val="0"/>
              </a:spcBef>
            </a:pPr>
            <a:r>
              <a:rPr lang="en-US" altLang="tr-TR" smtClean="0">
                <a:ea typeface="ＭＳ Ｐゴシック" pitchFamily="34" charset="-128"/>
              </a:rPr>
              <a:t>MHS—first when a message is posted from an MUA to the MHS and later when</a:t>
            </a:r>
          </a:p>
          <a:p>
            <a:pPr eaLnBrk="1" hangingPunct="1">
              <a:spcBef>
                <a:spcPct val="0"/>
              </a:spcBef>
            </a:pPr>
            <a:r>
              <a:rPr lang="en-US" altLang="tr-TR" smtClean="0">
                <a:ea typeface="ＭＳ Ｐゴシック" pitchFamily="34" charset="-128"/>
              </a:rPr>
              <a:t>it is delivered from the MHS to the destination MUA. Interoperability is required</a:t>
            </a:r>
          </a:p>
          <a:p>
            <a:pPr eaLnBrk="1" hangingPunct="1">
              <a:spcBef>
                <a:spcPct val="0"/>
              </a:spcBef>
            </a:pPr>
            <a:r>
              <a:rPr lang="en-US" altLang="tr-TR" smtClean="0">
                <a:ea typeface="ＭＳ Ｐゴシック" pitchFamily="34" charset="-128"/>
              </a:rPr>
              <a:t>among the MTA components along the transfer path through the MHS.</a:t>
            </a:r>
          </a:p>
          <a:p>
            <a:pPr eaLnBrk="1" hangingPunct="1">
              <a:spcBef>
                <a:spcPct val="0"/>
              </a:spcBef>
            </a:pPr>
            <a:endParaRPr lang="en-US" altLang="tr-TR" smtClean="0">
              <a:ea typeface="ＭＳ Ｐゴシック" pitchFamily="34" charset="-128"/>
            </a:endParaRPr>
          </a:p>
          <a:p>
            <a:pPr eaLnBrk="1" hangingPunct="1">
              <a:spcBef>
                <a:spcPct val="0"/>
              </a:spcBef>
            </a:pPr>
            <a:r>
              <a:rPr lang="en-US" altLang="tr-TR" smtClean="0">
                <a:ea typeface="ＭＳ Ｐゴシック" pitchFamily="34" charset="-128"/>
              </a:rPr>
              <a:t>Figure 19.1 illustrates the key components of the Internet mail architecture,</a:t>
            </a:r>
          </a:p>
          <a:p>
            <a:pPr eaLnBrk="1" hangingPunct="1">
              <a:spcBef>
                <a:spcPct val="0"/>
              </a:spcBef>
            </a:pPr>
            <a:r>
              <a:rPr lang="en-US" altLang="tr-TR" smtClean="0">
                <a:ea typeface="ＭＳ Ｐゴシック" pitchFamily="34" charset="-128"/>
              </a:rPr>
              <a:t>which include the following.</a:t>
            </a:r>
          </a:p>
          <a:p>
            <a:pPr eaLnBrk="1" hangingPunct="1">
              <a:spcBef>
                <a:spcPct val="0"/>
              </a:spcBef>
            </a:pPr>
            <a:endParaRPr lang="en-US" altLang="tr-TR" smtClean="0">
              <a:ea typeface="ＭＳ Ｐゴシック" pitchFamily="34" charset="-128"/>
            </a:endParaRPr>
          </a:p>
          <a:p>
            <a:pPr eaLnBrk="1" hangingPunct="1">
              <a:spcBef>
                <a:spcPct val="0"/>
              </a:spcBef>
            </a:pPr>
            <a:r>
              <a:rPr lang="en-US" altLang="tr-TR" smtClean="0">
                <a:ea typeface="ＭＳ Ｐゴシック" pitchFamily="34" charset="-128"/>
              </a:rPr>
              <a:t>• Message User Agent (MUA):  Operates on behalf of user actors and user applications.</a:t>
            </a:r>
          </a:p>
          <a:p>
            <a:pPr eaLnBrk="1" hangingPunct="1">
              <a:spcBef>
                <a:spcPct val="0"/>
              </a:spcBef>
            </a:pPr>
            <a:r>
              <a:rPr lang="en-US" altLang="tr-TR" smtClean="0">
                <a:ea typeface="ＭＳ Ｐゴシック" pitchFamily="34" charset="-128"/>
              </a:rPr>
              <a:t>It is their representative within the e-mail service. Typically, this</a:t>
            </a:r>
          </a:p>
          <a:p>
            <a:pPr eaLnBrk="1" hangingPunct="1">
              <a:spcBef>
                <a:spcPct val="0"/>
              </a:spcBef>
            </a:pPr>
            <a:r>
              <a:rPr lang="en-US" altLang="tr-TR" smtClean="0">
                <a:ea typeface="ＭＳ Ｐゴシック" pitchFamily="34" charset="-128"/>
              </a:rPr>
              <a:t>function is housed in the user’s computer and is referred to as a client e-mail</a:t>
            </a:r>
          </a:p>
          <a:p>
            <a:pPr eaLnBrk="1" hangingPunct="1">
              <a:spcBef>
                <a:spcPct val="0"/>
              </a:spcBef>
            </a:pPr>
            <a:r>
              <a:rPr lang="en-US" altLang="tr-TR" smtClean="0">
                <a:ea typeface="ＭＳ Ｐゴシック" pitchFamily="34" charset="-128"/>
              </a:rPr>
              <a:t> program or a local network e-mail server. The author MUA formats a message</a:t>
            </a:r>
          </a:p>
          <a:p>
            <a:pPr eaLnBrk="1" hangingPunct="1">
              <a:spcBef>
                <a:spcPct val="0"/>
              </a:spcBef>
            </a:pPr>
            <a:r>
              <a:rPr lang="en-US" altLang="tr-TR" smtClean="0">
                <a:ea typeface="ＭＳ Ｐゴシック" pitchFamily="34" charset="-128"/>
              </a:rPr>
              <a:t>and performs initial submission into the MHS via a MSA. The recipient</a:t>
            </a:r>
          </a:p>
          <a:p>
            <a:pPr eaLnBrk="1" hangingPunct="1">
              <a:spcBef>
                <a:spcPct val="0"/>
              </a:spcBef>
            </a:pPr>
            <a:r>
              <a:rPr lang="en-US" altLang="tr-TR" smtClean="0">
                <a:ea typeface="ＭＳ Ｐゴシック" pitchFamily="34" charset="-128"/>
              </a:rPr>
              <a:t>MUA processes received mail for storage and/or display to the recipient user.</a:t>
            </a:r>
          </a:p>
          <a:p>
            <a:pPr eaLnBrk="1" hangingPunct="1">
              <a:spcBef>
                <a:spcPct val="0"/>
              </a:spcBef>
            </a:pPr>
            <a:endParaRPr lang="en-US" altLang="tr-TR" smtClean="0">
              <a:ea typeface="ＭＳ Ｐゴシック" pitchFamily="34" charset="-128"/>
            </a:endParaRPr>
          </a:p>
          <a:p>
            <a:pPr eaLnBrk="1" hangingPunct="1">
              <a:spcBef>
                <a:spcPct val="0"/>
              </a:spcBef>
            </a:pPr>
            <a:r>
              <a:rPr lang="en-US" altLang="tr-TR" smtClean="0">
                <a:ea typeface="ＭＳ Ｐゴシック" pitchFamily="34" charset="-128"/>
              </a:rPr>
              <a:t>• Mail Submission Agent (MSA):  Accepts the message submitted by an MUA</a:t>
            </a:r>
          </a:p>
          <a:p>
            <a:pPr eaLnBrk="1" hangingPunct="1">
              <a:spcBef>
                <a:spcPct val="0"/>
              </a:spcBef>
            </a:pPr>
            <a:r>
              <a:rPr lang="en-US" altLang="tr-TR" smtClean="0">
                <a:ea typeface="ＭＳ Ｐゴシック" pitchFamily="34" charset="-128"/>
              </a:rPr>
              <a:t>and enforces the policies of the hosting domain and the requirements of</a:t>
            </a:r>
          </a:p>
          <a:p>
            <a:pPr eaLnBrk="1" hangingPunct="1">
              <a:spcBef>
                <a:spcPct val="0"/>
              </a:spcBef>
            </a:pPr>
            <a:r>
              <a:rPr lang="en-US" altLang="tr-TR" smtClean="0">
                <a:ea typeface="ＭＳ Ｐゴシック" pitchFamily="34" charset="-128"/>
              </a:rPr>
              <a:t>Internet standards. This function may be located together with the MUA or</a:t>
            </a:r>
          </a:p>
          <a:p>
            <a:pPr eaLnBrk="1" hangingPunct="1">
              <a:spcBef>
                <a:spcPct val="0"/>
              </a:spcBef>
            </a:pPr>
            <a:r>
              <a:rPr lang="en-US" altLang="tr-TR" smtClean="0">
                <a:ea typeface="ＭＳ Ｐゴシック" pitchFamily="34" charset="-128"/>
              </a:rPr>
              <a:t>as a separate functional model. In the latter case, the Simple Mail Transfer</a:t>
            </a:r>
          </a:p>
          <a:p>
            <a:pPr eaLnBrk="1" hangingPunct="1">
              <a:spcBef>
                <a:spcPct val="0"/>
              </a:spcBef>
            </a:pPr>
            <a:r>
              <a:rPr lang="en-US" altLang="tr-TR" smtClean="0">
                <a:ea typeface="ＭＳ Ｐゴシック" pitchFamily="34" charset="-128"/>
              </a:rPr>
              <a:t>Protocol (SMTP) is used between the MUA and the MSA.</a:t>
            </a:r>
          </a:p>
          <a:p>
            <a:pPr eaLnBrk="1" hangingPunct="1">
              <a:spcBef>
                <a:spcPct val="0"/>
              </a:spcBef>
            </a:pPr>
            <a:endParaRPr lang="en-US" altLang="tr-TR" smtClean="0">
              <a:ea typeface="ＭＳ Ｐゴシック" pitchFamily="34" charset="-128"/>
            </a:endParaRPr>
          </a:p>
          <a:p>
            <a:pPr eaLnBrk="1" hangingPunct="1">
              <a:spcBef>
                <a:spcPct val="0"/>
              </a:spcBef>
            </a:pPr>
            <a:r>
              <a:rPr lang="en-US" altLang="tr-TR" smtClean="0">
                <a:ea typeface="ＭＳ Ｐゴシック" pitchFamily="34" charset="-128"/>
              </a:rPr>
              <a:t>• Message Transfer Agent (MTA):  Relays mail for one application-level hop.</a:t>
            </a:r>
          </a:p>
          <a:p>
            <a:pPr eaLnBrk="1" hangingPunct="1">
              <a:spcBef>
                <a:spcPct val="0"/>
              </a:spcBef>
            </a:pPr>
            <a:r>
              <a:rPr lang="en-US" altLang="tr-TR" smtClean="0">
                <a:ea typeface="ＭＳ Ｐゴシック" pitchFamily="34" charset="-128"/>
              </a:rPr>
              <a:t>It is like a packet switch or IP router in that its job is to make routing assessments</a:t>
            </a:r>
          </a:p>
          <a:p>
            <a:pPr eaLnBrk="1" hangingPunct="1">
              <a:spcBef>
                <a:spcPct val="0"/>
              </a:spcBef>
            </a:pPr>
            <a:r>
              <a:rPr lang="en-US" altLang="tr-TR" smtClean="0">
                <a:ea typeface="ＭＳ Ｐゴシック" pitchFamily="34" charset="-128"/>
              </a:rPr>
              <a:t>and to move the message closer to the recipients. Relaying is performed</a:t>
            </a:r>
          </a:p>
          <a:p>
            <a:pPr eaLnBrk="1" hangingPunct="1">
              <a:spcBef>
                <a:spcPct val="0"/>
              </a:spcBef>
            </a:pPr>
            <a:r>
              <a:rPr lang="en-US" altLang="tr-TR" smtClean="0">
                <a:ea typeface="ＭＳ Ｐゴシック" pitchFamily="34" charset="-128"/>
              </a:rPr>
              <a:t>by a sequence of MTAs until the message reaches a destination MDA. An</a:t>
            </a:r>
          </a:p>
          <a:p>
            <a:pPr eaLnBrk="1" hangingPunct="1">
              <a:spcBef>
                <a:spcPct val="0"/>
              </a:spcBef>
            </a:pPr>
            <a:r>
              <a:rPr lang="en-US" altLang="tr-TR" smtClean="0">
                <a:ea typeface="ＭＳ Ｐゴシック" pitchFamily="34" charset="-128"/>
              </a:rPr>
              <a:t>MTA also adds trace information to the message header. SMTP is used between</a:t>
            </a:r>
          </a:p>
          <a:p>
            <a:pPr eaLnBrk="1" hangingPunct="1">
              <a:spcBef>
                <a:spcPct val="0"/>
              </a:spcBef>
            </a:pPr>
            <a:r>
              <a:rPr lang="en-US" altLang="tr-TR" smtClean="0">
                <a:ea typeface="ＭＳ Ｐゴシック" pitchFamily="34" charset="-128"/>
              </a:rPr>
              <a:t>MTAs and between an MTA and an MSA or MDA.</a:t>
            </a:r>
          </a:p>
          <a:p>
            <a:pPr eaLnBrk="1" hangingPunct="1">
              <a:spcBef>
                <a:spcPct val="0"/>
              </a:spcBef>
            </a:pPr>
            <a:endParaRPr lang="en-US" altLang="tr-TR" smtClean="0">
              <a:ea typeface="ＭＳ Ｐゴシック" pitchFamily="34" charset="-128"/>
            </a:endParaRPr>
          </a:p>
          <a:p>
            <a:pPr eaLnBrk="1" hangingPunct="1">
              <a:spcBef>
                <a:spcPct val="0"/>
              </a:spcBef>
            </a:pPr>
            <a:r>
              <a:rPr lang="en-US" altLang="tr-TR" smtClean="0">
                <a:ea typeface="ＭＳ Ｐゴシック" pitchFamily="34" charset="-128"/>
              </a:rPr>
              <a:t>• Mail Delivery Agent (MDA):  Responsible for transferring the message from</a:t>
            </a:r>
          </a:p>
          <a:p>
            <a:pPr eaLnBrk="1" hangingPunct="1">
              <a:spcBef>
                <a:spcPct val="0"/>
              </a:spcBef>
            </a:pPr>
            <a:r>
              <a:rPr lang="en-US" altLang="tr-TR" smtClean="0">
                <a:ea typeface="ＭＳ Ｐゴシック" pitchFamily="34" charset="-128"/>
              </a:rPr>
              <a:t>the MHS to the MS.</a:t>
            </a:r>
          </a:p>
          <a:p>
            <a:pPr eaLnBrk="1" hangingPunct="1">
              <a:spcBef>
                <a:spcPct val="0"/>
              </a:spcBef>
            </a:pPr>
            <a:endParaRPr lang="en-US" altLang="tr-TR" smtClean="0">
              <a:ea typeface="ＭＳ Ｐゴシック" pitchFamily="34" charset="-128"/>
            </a:endParaRPr>
          </a:p>
          <a:p>
            <a:pPr eaLnBrk="1" hangingPunct="1">
              <a:spcBef>
                <a:spcPct val="0"/>
              </a:spcBef>
            </a:pPr>
            <a:r>
              <a:rPr lang="en-US" altLang="tr-TR" smtClean="0">
                <a:ea typeface="ＭＳ Ｐゴシック" pitchFamily="34" charset="-128"/>
              </a:rPr>
              <a:t>• Message Store (MS):  An MUA can employ a long-term MS. An MS can be</a:t>
            </a:r>
          </a:p>
          <a:p>
            <a:pPr eaLnBrk="1" hangingPunct="1">
              <a:spcBef>
                <a:spcPct val="0"/>
              </a:spcBef>
            </a:pPr>
            <a:r>
              <a:rPr lang="en-US" altLang="tr-TR" smtClean="0">
                <a:ea typeface="ＭＳ Ｐゴシック" pitchFamily="34" charset="-128"/>
              </a:rPr>
              <a:t>located on a remote server or on the same machine as the MUA. Typically,</a:t>
            </a:r>
          </a:p>
          <a:p>
            <a:pPr eaLnBrk="1" hangingPunct="1">
              <a:spcBef>
                <a:spcPct val="0"/>
              </a:spcBef>
            </a:pPr>
            <a:r>
              <a:rPr lang="en-US" altLang="tr-TR" smtClean="0">
                <a:ea typeface="ＭＳ Ｐゴシック" pitchFamily="34" charset="-128"/>
              </a:rPr>
              <a:t>an MUA retrieves messages from a remote server using POP (Post Office</a:t>
            </a:r>
          </a:p>
          <a:p>
            <a:pPr eaLnBrk="1" hangingPunct="1">
              <a:spcBef>
                <a:spcPct val="0"/>
              </a:spcBef>
            </a:pPr>
            <a:r>
              <a:rPr lang="en-US" altLang="tr-TR" smtClean="0">
                <a:ea typeface="ＭＳ Ｐゴシック" pitchFamily="34" charset="-128"/>
              </a:rPr>
              <a:t>Protocol) or IMAP (Internet Message Access Protocol).</a:t>
            </a:r>
          </a:p>
          <a:p>
            <a:pPr eaLnBrk="1" hangingPunct="1">
              <a:spcBef>
                <a:spcPct val="0"/>
              </a:spcBef>
            </a:pPr>
            <a:endParaRPr lang="en-US" altLang="tr-TR" smtClean="0">
              <a:ea typeface="ＭＳ Ｐゴシック" pitchFamily="34" charset="-128"/>
            </a:endParaRPr>
          </a:p>
          <a:p>
            <a:pPr eaLnBrk="1" hangingPunct="1">
              <a:spcBef>
                <a:spcPct val="0"/>
              </a:spcBef>
            </a:pPr>
            <a:r>
              <a:rPr lang="en-US" altLang="tr-TR" smtClean="0">
                <a:ea typeface="ＭＳ Ｐゴシック" pitchFamily="34" charset="-128"/>
              </a:rPr>
              <a:t>Two other concepts need to be defined. An administrative management</a:t>
            </a:r>
          </a:p>
          <a:p>
            <a:pPr eaLnBrk="1" hangingPunct="1">
              <a:spcBef>
                <a:spcPct val="0"/>
              </a:spcBef>
            </a:pPr>
            <a:r>
              <a:rPr lang="en-US" altLang="tr-TR" smtClean="0">
                <a:ea typeface="ＭＳ Ｐゴシック" pitchFamily="34" charset="-128"/>
              </a:rPr>
              <a:t>domain (ADMD)  is an Internet e-mail provider. Examples include a department</a:t>
            </a:r>
          </a:p>
          <a:p>
            <a:pPr eaLnBrk="1" hangingPunct="1">
              <a:spcBef>
                <a:spcPct val="0"/>
              </a:spcBef>
            </a:pPr>
            <a:r>
              <a:rPr lang="en-US" altLang="tr-TR" smtClean="0">
                <a:ea typeface="ＭＳ Ｐゴシック" pitchFamily="34" charset="-128"/>
              </a:rPr>
              <a:t>that operates a local mail relay (MTA), an IT department that operates an enterprise</a:t>
            </a:r>
          </a:p>
          <a:p>
            <a:pPr eaLnBrk="1" hangingPunct="1">
              <a:spcBef>
                <a:spcPct val="0"/>
              </a:spcBef>
            </a:pPr>
            <a:r>
              <a:rPr lang="en-US" altLang="tr-TR" smtClean="0">
                <a:ea typeface="ＭＳ Ｐゴシック" pitchFamily="34" charset="-128"/>
              </a:rPr>
              <a:t>mail relay, and an ISP that operates a public shared e-mail service. Each</a:t>
            </a:r>
          </a:p>
          <a:p>
            <a:pPr eaLnBrk="1" hangingPunct="1">
              <a:spcBef>
                <a:spcPct val="0"/>
              </a:spcBef>
            </a:pPr>
            <a:r>
              <a:rPr lang="en-US" altLang="tr-TR" smtClean="0">
                <a:ea typeface="ＭＳ Ｐゴシック" pitchFamily="34" charset="-128"/>
              </a:rPr>
              <a:t>ADMD can have different operating policies and trust-based decision making. One</a:t>
            </a:r>
          </a:p>
          <a:p>
            <a:pPr eaLnBrk="1" hangingPunct="1">
              <a:spcBef>
                <a:spcPct val="0"/>
              </a:spcBef>
            </a:pPr>
            <a:r>
              <a:rPr lang="en-US" altLang="tr-TR" smtClean="0">
                <a:ea typeface="ＭＳ Ｐゴシック" pitchFamily="34" charset="-128"/>
              </a:rPr>
              <a:t>obvious example is the distinction between mail that is exchanged within an organization</a:t>
            </a:r>
          </a:p>
          <a:p>
            <a:pPr eaLnBrk="1" hangingPunct="1">
              <a:spcBef>
                <a:spcPct val="0"/>
              </a:spcBef>
            </a:pPr>
            <a:r>
              <a:rPr lang="en-US" altLang="tr-TR" smtClean="0">
                <a:ea typeface="ＭＳ Ｐゴシック" pitchFamily="34" charset="-128"/>
              </a:rPr>
              <a:t>and mail that is exchanged between independent organizations. The rules for</a:t>
            </a:r>
          </a:p>
          <a:p>
            <a:pPr eaLnBrk="1" hangingPunct="1">
              <a:spcBef>
                <a:spcPct val="0"/>
              </a:spcBef>
            </a:pPr>
            <a:r>
              <a:rPr lang="en-US" altLang="tr-TR" smtClean="0">
                <a:ea typeface="ＭＳ Ｐゴシック" pitchFamily="34" charset="-128"/>
              </a:rPr>
              <a:t>handling the two types of traffic tend to be quite different.</a:t>
            </a:r>
          </a:p>
          <a:p>
            <a:pPr eaLnBrk="1" hangingPunct="1">
              <a:spcBef>
                <a:spcPct val="0"/>
              </a:spcBef>
            </a:pPr>
            <a:endParaRPr lang="en-US" altLang="tr-TR" smtClean="0">
              <a:ea typeface="ＭＳ Ｐゴシック" pitchFamily="34" charset="-128"/>
            </a:endParaRPr>
          </a:p>
          <a:p>
            <a:pPr eaLnBrk="1" hangingPunct="1">
              <a:spcBef>
                <a:spcPct val="0"/>
              </a:spcBef>
            </a:pPr>
            <a:r>
              <a:rPr lang="en-US" altLang="tr-TR" smtClean="0">
                <a:ea typeface="ＭＳ Ｐゴシック" pitchFamily="34" charset="-128"/>
              </a:rPr>
              <a:t>The Domain Name System (DNS)  is a directory lookup service that provides</a:t>
            </a:r>
          </a:p>
          <a:p>
            <a:pPr eaLnBrk="1" hangingPunct="1">
              <a:spcBef>
                <a:spcPct val="0"/>
              </a:spcBef>
            </a:pPr>
            <a:r>
              <a:rPr lang="en-US" altLang="tr-TR" smtClean="0">
                <a:ea typeface="ＭＳ Ｐゴシック" pitchFamily="34" charset="-128"/>
              </a:rPr>
              <a:t>a mapping between the name of a host on the Internet and its numerical address.</a:t>
            </a:r>
          </a:p>
          <a:p>
            <a:pPr eaLnBrk="1" hangingPunct="1">
              <a:spcBef>
                <a:spcPct val="0"/>
              </a:spcBef>
            </a:pPr>
            <a:endParaRPr lang="tr-TR" altLang="tr-TR" smtClean="0"/>
          </a:p>
        </p:txBody>
      </p:sp>
      <p:sp>
        <p:nvSpPr>
          <p:cNvPr id="8090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20CB80F-8B72-44B3-AB44-EDB3A0274339}" type="slidenum">
              <a:rPr lang="en-AU" altLang="tr-TR" smtClean="0"/>
              <a:pPr fontAlgn="base">
                <a:spcBef>
                  <a:spcPct val="0"/>
                </a:spcBef>
                <a:spcAft>
                  <a:spcPct val="0"/>
                </a:spcAft>
                <a:defRPr/>
              </a:pPr>
              <a:t>46</a:t>
            </a:fld>
            <a:endParaRPr lang="en-AU" altLang="tr-TR"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85000" lnSpcReduction="10000"/>
          </a:bodyPr>
          <a:lstStyle/>
          <a:p>
            <a:pPr eaLnBrk="1" fontAlgn="auto" hangingPunct="1">
              <a:spcBef>
                <a:spcPts val="0"/>
              </a:spcBef>
              <a:spcAft>
                <a:spcPts val="0"/>
              </a:spcAft>
              <a:defRPr/>
            </a:pPr>
            <a:r>
              <a:rPr lang="en-US" dirty="0" smtClean="0">
                <a:latin typeface="Arial" pitchFamily="-107" charset="0"/>
                <a:ea typeface="ＭＳ Ｐゴシック" pitchFamily="-107" charset="-128"/>
                <a:cs typeface="ＭＳ Ｐゴシック" pitchFamily="-107" charset="-128"/>
              </a:rPr>
              <a:t> The bulk of the MIME specification is concerned with the</a:t>
            </a:r>
          </a:p>
          <a:p>
            <a:pPr eaLnBrk="1" fontAlgn="auto" hangingPunct="1">
              <a:spcBef>
                <a:spcPts val="0"/>
              </a:spcBef>
              <a:spcAft>
                <a:spcPts val="0"/>
              </a:spcAft>
              <a:defRPr/>
            </a:pPr>
            <a:r>
              <a:rPr lang="en-US" dirty="0" smtClean="0">
                <a:latin typeface="Arial" pitchFamily="-107" charset="0"/>
                <a:ea typeface="ＭＳ Ｐゴシック" pitchFamily="-107" charset="-128"/>
                <a:cs typeface="ＭＳ Ｐゴシック" pitchFamily="-107" charset="-128"/>
              </a:rPr>
              <a:t>definition of a variety of content types. This reflects the need to provide standardized</a:t>
            </a:r>
          </a:p>
          <a:p>
            <a:pPr eaLnBrk="1" fontAlgn="auto" hangingPunct="1">
              <a:spcBef>
                <a:spcPts val="0"/>
              </a:spcBef>
              <a:spcAft>
                <a:spcPts val="0"/>
              </a:spcAft>
              <a:defRPr/>
            </a:pPr>
            <a:r>
              <a:rPr lang="en-US" dirty="0" smtClean="0">
                <a:latin typeface="Arial" pitchFamily="-107" charset="0"/>
                <a:ea typeface="ＭＳ Ｐゴシック" pitchFamily="-107" charset="-128"/>
                <a:cs typeface="ＭＳ Ｐゴシック" pitchFamily="-107" charset="-128"/>
              </a:rPr>
              <a:t>ways of dealing with a wide variety of information representations in a multimedia</a:t>
            </a:r>
          </a:p>
          <a:p>
            <a:pPr eaLnBrk="1" fontAlgn="auto" hangingPunct="1">
              <a:spcBef>
                <a:spcPts val="0"/>
              </a:spcBef>
              <a:spcAft>
                <a:spcPts val="0"/>
              </a:spcAft>
              <a:defRPr/>
            </a:pPr>
            <a:r>
              <a:rPr lang="en-US" dirty="0" smtClean="0">
                <a:latin typeface="Arial" pitchFamily="-107" charset="0"/>
                <a:ea typeface="ＭＳ Ｐゴシック" pitchFamily="-107" charset="-128"/>
                <a:cs typeface="ＭＳ Ｐゴシック" pitchFamily="-107" charset="-128"/>
              </a:rPr>
              <a:t>environment.</a:t>
            </a:r>
          </a:p>
          <a:p>
            <a:pPr eaLnBrk="1" fontAlgn="auto" hangingPunct="1">
              <a:spcBef>
                <a:spcPts val="0"/>
              </a:spcBef>
              <a:spcAft>
                <a:spcPts val="0"/>
              </a:spcAft>
              <a:defRPr/>
            </a:pPr>
            <a:endParaRPr lang="en-US" dirty="0" smtClean="0">
              <a:latin typeface="Arial" pitchFamily="-107" charset="0"/>
              <a:ea typeface="ＭＳ Ｐゴシック" pitchFamily="-107" charset="-128"/>
              <a:cs typeface="ＭＳ Ｐゴシック" pitchFamily="-107" charset="-128"/>
            </a:endParaRPr>
          </a:p>
          <a:p>
            <a:pPr eaLnBrk="1" fontAlgn="auto" hangingPunct="1">
              <a:spcBef>
                <a:spcPts val="0"/>
              </a:spcBef>
              <a:spcAft>
                <a:spcPts val="0"/>
              </a:spcAft>
              <a:defRPr/>
            </a:pPr>
            <a:r>
              <a:rPr lang="en-US" dirty="0" smtClean="0">
                <a:latin typeface="Arial" pitchFamily="-107" charset="0"/>
                <a:ea typeface="ＭＳ Ｐゴシック" pitchFamily="-107" charset="-128"/>
                <a:cs typeface="ＭＳ Ｐゴシック" pitchFamily="-107" charset="-128"/>
              </a:rPr>
              <a:t>Table 19.1 lists the content types specified in RFC 2046. There are seven different</a:t>
            </a:r>
          </a:p>
          <a:p>
            <a:pPr eaLnBrk="1" fontAlgn="auto" hangingPunct="1">
              <a:spcBef>
                <a:spcPts val="0"/>
              </a:spcBef>
              <a:spcAft>
                <a:spcPts val="0"/>
              </a:spcAft>
              <a:defRPr/>
            </a:pPr>
            <a:r>
              <a:rPr lang="en-US" dirty="0" smtClean="0">
                <a:latin typeface="Arial" pitchFamily="-107" charset="0"/>
                <a:ea typeface="ＭＳ Ｐゴシック" pitchFamily="-107" charset="-128"/>
                <a:cs typeface="ＭＳ Ｐゴシック" pitchFamily="-107" charset="-128"/>
              </a:rPr>
              <a:t>major types of content and a total of 15 subtypes. In general, a content type</a:t>
            </a:r>
          </a:p>
          <a:p>
            <a:pPr eaLnBrk="1" fontAlgn="auto" hangingPunct="1">
              <a:spcBef>
                <a:spcPts val="0"/>
              </a:spcBef>
              <a:spcAft>
                <a:spcPts val="0"/>
              </a:spcAft>
              <a:defRPr/>
            </a:pPr>
            <a:r>
              <a:rPr lang="en-US" dirty="0" smtClean="0">
                <a:latin typeface="Arial" pitchFamily="-107" charset="0"/>
                <a:ea typeface="ＭＳ Ｐゴシック" pitchFamily="-107" charset="-128"/>
                <a:cs typeface="ＭＳ Ｐゴシック" pitchFamily="-107" charset="-128"/>
              </a:rPr>
              <a:t>declares the general type of data, and the subtype specifies a particular format for</a:t>
            </a:r>
          </a:p>
          <a:p>
            <a:pPr eaLnBrk="1" fontAlgn="auto" hangingPunct="1">
              <a:spcBef>
                <a:spcPts val="0"/>
              </a:spcBef>
              <a:spcAft>
                <a:spcPts val="0"/>
              </a:spcAft>
              <a:defRPr/>
            </a:pPr>
            <a:r>
              <a:rPr lang="en-US" dirty="0" smtClean="0">
                <a:latin typeface="Arial" pitchFamily="-107" charset="0"/>
                <a:ea typeface="ＭＳ Ｐゴシック" pitchFamily="-107" charset="-128"/>
                <a:cs typeface="ＭＳ Ｐゴシック" pitchFamily="-107" charset="-128"/>
              </a:rPr>
              <a:t>that type of data.</a:t>
            </a:r>
          </a:p>
          <a:p>
            <a:pPr eaLnBrk="1" fontAlgn="auto" hangingPunct="1">
              <a:spcBef>
                <a:spcPts val="0"/>
              </a:spcBef>
              <a:spcAft>
                <a:spcPts val="0"/>
              </a:spcAft>
              <a:defRPr/>
            </a:pPr>
            <a:endParaRPr lang="en-US" dirty="0" smtClean="0">
              <a:latin typeface="Arial" pitchFamily="-107" charset="0"/>
              <a:ea typeface="ＭＳ Ｐゴシック" pitchFamily="-107" charset="-128"/>
              <a:cs typeface="ＭＳ Ｐゴシック" pitchFamily="-107" charset="-128"/>
            </a:endParaRPr>
          </a:p>
          <a:p>
            <a:pPr eaLnBrk="1" fontAlgn="auto" hangingPunct="1">
              <a:spcBef>
                <a:spcPts val="0"/>
              </a:spcBef>
              <a:spcAft>
                <a:spcPts val="0"/>
              </a:spcAft>
              <a:defRPr/>
            </a:pPr>
            <a:r>
              <a:rPr lang="en-US" dirty="0" smtClean="0">
                <a:latin typeface="Arial" pitchFamily="-107" charset="0"/>
                <a:ea typeface="ＭＳ Ｐゴシック" pitchFamily="-107" charset="-128"/>
                <a:cs typeface="ＭＳ Ｐゴシック" pitchFamily="-107" charset="-128"/>
              </a:rPr>
              <a:t>For the text type  of body, no special software is required to get the full meaning</a:t>
            </a:r>
          </a:p>
          <a:p>
            <a:pPr eaLnBrk="1" fontAlgn="auto" hangingPunct="1">
              <a:spcBef>
                <a:spcPts val="0"/>
              </a:spcBef>
              <a:spcAft>
                <a:spcPts val="0"/>
              </a:spcAft>
              <a:defRPr/>
            </a:pPr>
            <a:r>
              <a:rPr lang="en-US" dirty="0" smtClean="0">
                <a:latin typeface="Arial" pitchFamily="-107" charset="0"/>
                <a:ea typeface="ＭＳ Ｐゴシック" pitchFamily="-107" charset="-128"/>
                <a:cs typeface="ＭＳ Ｐゴシック" pitchFamily="-107" charset="-128"/>
              </a:rPr>
              <a:t>of the text aside from support of the indicated character set. The primary subtype</a:t>
            </a:r>
          </a:p>
          <a:p>
            <a:pPr eaLnBrk="1" fontAlgn="auto" hangingPunct="1">
              <a:spcBef>
                <a:spcPts val="0"/>
              </a:spcBef>
              <a:spcAft>
                <a:spcPts val="0"/>
              </a:spcAft>
              <a:defRPr/>
            </a:pPr>
            <a:r>
              <a:rPr lang="en-US" dirty="0" smtClean="0">
                <a:latin typeface="Arial" pitchFamily="-107" charset="0"/>
                <a:ea typeface="ＭＳ Ｐゴシック" pitchFamily="-107" charset="-128"/>
                <a:cs typeface="ＭＳ Ｐゴシック" pitchFamily="-107" charset="-128"/>
              </a:rPr>
              <a:t>is plain text , which is simply a string of ASCII characters or ISO 8859 characters. The</a:t>
            </a:r>
          </a:p>
          <a:p>
            <a:pPr eaLnBrk="1" fontAlgn="auto" hangingPunct="1">
              <a:spcBef>
                <a:spcPts val="0"/>
              </a:spcBef>
              <a:spcAft>
                <a:spcPts val="0"/>
              </a:spcAft>
              <a:defRPr/>
            </a:pPr>
            <a:r>
              <a:rPr lang="en-US" dirty="0" smtClean="0">
                <a:latin typeface="Arial" pitchFamily="-107" charset="0"/>
                <a:ea typeface="ＭＳ Ｐゴシック" pitchFamily="-107" charset="-128"/>
                <a:cs typeface="ＭＳ Ｐゴシック" pitchFamily="-107" charset="-128"/>
              </a:rPr>
              <a:t>enriched  subtype allows greater formatting flexibility.</a:t>
            </a:r>
          </a:p>
          <a:p>
            <a:pPr eaLnBrk="1" fontAlgn="auto" hangingPunct="1">
              <a:spcBef>
                <a:spcPts val="0"/>
              </a:spcBef>
              <a:spcAft>
                <a:spcPts val="0"/>
              </a:spcAft>
              <a:defRPr/>
            </a:pPr>
            <a:endParaRPr lang="en-US" dirty="0" smtClean="0">
              <a:latin typeface="Arial" pitchFamily="-107" charset="0"/>
              <a:ea typeface="ＭＳ Ｐゴシック" pitchFamily="-107" charset="-128"/>
              <a:cs typeface="ＭＳ Ｐゴシック" pitchFamily="-107" charset="-128"/>
            </a:endParaRPr>
          </a:p>
          <a:p>
            <a:pPr eaLnBrk="1" fontAlgn="auto" hangingPunct="1">
              <a:spcBef>
                <a:spcPts val="0"/>
              </a:spcBef>
              <a:spcAft>
                <a:spcPts val="0"/>
              </a:spcAft>
              <a:defRPr/>
            </a:pPr>
            <a:r>
              <a:rPr lang="en-US" dirty="0" smtClean="0">
                <a:latin typeface="Arial" pitchFamily="-107" charset="0"/>
                <a:ea typeface="ＭＳ Ｐゴシック" pitchFamily="-107" charset="-128"/>
                <a:cs typeface="ＭＳ Ｐゴシック" pitchFamily="-107" charset="-128"/>
              </a:rPr>
              <a:t>The multipart type  indicates that the body contains multiple, independent</a:t>
            </a:r>
          </a:p>
          <a:p>
            <a:pPr eaLnBrk="1" fontAlgn="auto" hangingPunct="1">
              <a:spcBef>
                <a:spcPts val="0"/>
              </a:spcBef>
              <a:spcAft>
                <a:spcPts val="0"/>
              </a:spcAft>
              <a:defRPr/>
            </a:pPr>
            <a:r>
              <a:rPr lang="en-US" dirty="0" smtClean="0">
                <a:latin typeface="Arial" pitchFamily="-107" charset="0"/>
                <a:ea typeface="ＭＳ Ｐゴシック" pitchFamily="-107" charset="-128"/>
                <a:cs typeface="ＭＳ Ｐゴシック" pitchFamily="-107" charset="-128"/>
              </a:rPr>
              <a:t>parts. The Content-Type header field includes a parameter (called a boundary) that</a:t>
            </a:r>
          </a:p>
          <a:p>
            <a:pPr eaLnBrk="1" fontAlgn="auto" hangingPunct="1">
              <a:spcBef>
                <a:spcPts val="0"/>
              </a:spcBef>
              <a:spcAft>
                <a:spcPts val="0"/>
              </a:spcAft>
              <a:defRPr/>
            </a:pPr>
            <a:r>
              <a:rPr lang="en-US" dirty="0" smtClean="0">
                <a:latin typeface="Arial" pitchFamily="-107" charset="0"/>
                <a:ea typeface="ＭＳ Ｐゴシック" pitchFamily="-107" charset="-128"/>
                <a:cs typeface="ＭＳ Ｐゴシック" pitchFamily="-107" charset="-128"/>
              </a:rPr>
              <a:t>defines the delimiter between body parts. This boundary should not appear in any</a:t>
            </a:r>
          </a:p>
          <a:p>
            <a:pPr eaLnBrk="1" fontAlgn="auto" hangingPunct="1">
              <a:spcBef>
                <a:spcPts val="0"/>
              </a:spcBef>
              <a:spcAft>
                <a:spcPts val="0"/>
              </a:spcAft>
              <a:defRPr/>
            </a:pPr>
            <a:r>
              <a:rPr lang="en-US" dirty="0" smtClean="0">
                <a:latin typeface="Arial" pitchFamily="-107" charset="0"/>
                <a:ea typeface="ＭＳ Ｐゴシック" pitchFamily="-107" charset="-128"/>
                <a:cs typeface="ＭＳ Ｐゴシック" pitchFamily="-107" charset="-128"/>
              </a:rPr>
              <a:t>parts of the message. Each boundary starts on a new line and consists of two hyphens</a:t>
            </a:r>
          </a:p>
          <a:p>
            <a:pPr eaLnBrk="1" fontAlgn="auto" hangingPunct="1">
              <a:spcBef>
                <a:spcPts val="0"/>
              </a:spcBef>
              <a:spcAft>
                <a:spcPts val="0"/>
              </a:spcAft>
              <a:defRPr/>
            </a:pPr>
            <a:r>
              <a:rPr lang="en-US" dirty="0" smtClean="0">
                <a:latin typeface="Arial" pitchFamily="-107" charset="0"/>
                <a:ea typeface="ＭＳ Ｐゴシック" pitchFamily="-107" charset="-128"/>
                <a:cs typeface="ＭＳ Ｐゴシック" pitchFamily="-107" charset="-128"/>
              </a:rPr>
              <a:t>followed by the boundary value. The final boundary, which indicates the end</a:t>
            </a:r>
          </a:p>
          <a:p>
            <a:pPr eaLnBrk="1" fontAlgn="auto" hangingPunct="1">
              <a:spcBef>
                <a:spcPts val="0"/>
              </a:spcBef>
              <a:spcAft>
                <a:spcPts val="0"/>
              </a:spcAft>
              <a:defRPr/>
            </a:pPr>
            <a:r>
              <a:rPr lang="en-US" dirty="0" smtClean="0">
                <a:latin typeface="Arial" pitchFamily="-107" charset="0"/>
                <a:ea typeface="ＭＳ Ｐゴシック" pitchFamily="-107" charset="-128"/>
                <a:cs typeface="ＭＳ Ｐゴシック" pitchFamily="-107" charset="-128"/>
              </a:rPr>
              <a:t>of the last part, also has a suffix of two hyphens. Within each part, there may be an</a:t>
            </a:r>
          </a:p>
          <a:p>
            <a:pPr eaLnBrk="1" fontAlgn="auto" hangingPunct="1">
              <a:spcBef>
                <a:spcPts val="0"/>
              </a:spcBef>
              <a:spcAft>
                <a:spcPts val="0"/>
              </a:spcAft>
              <a:defRPr/>
            </a:pPr>
            <a:r>
              <a:rPr lang="en-US" dirty="0" smtClean="0">
                <a:latin typeface="Arial" pitchFamily="-107" charset="0"/>
                <a:ea typeface="ＭＳ Ｐゴシック" pitchFamily="-107" charset="-128"/>
                <a:cs typeface="ＭＳ Ｐゴシック" pitchFamily="-107" charset="-128"/>
              </a:rPr>
              <a:t>optional ordinary MIME header.</a:t>
            </a:r>
          </a:p>
          <a:p>
            <a:pPr eaLnBrk="1" fontAlgn="auto" hangingPunct="1">
              <a:spcBef>
                <a:spcPts val="0"/>
              </a:spcBef>
              <a:spcAft>
                <a:spcPts val="0"/>
              </a:spcAft>
              <a:defRPr/>
            </a:pPr>
            <a:endParaRPr lang="en-US" dirty="0" smtClean="0">
              <a:latin typeface="Arial" pitchFamily="-107" charset="0"/>
              <a:ea typeface="ＭＳ Ｐゴシック" pitchFamily="-107" charset="-128"/>
              <a:cs typeface="ＭＳ Ｐゴシック" pitchFamily="-107" charset="-128"/>
            </a:endParaRPr>
          </a:p>
          <a:p>
            <a:pPr eaLnBrk="1" fontAlgn="auto" hangingPunct="1">
              <a:spcBef>
                <a:spcPts val="0"/>
              </a:spcBef>
              <a:spcAft>
                <a:spcPts val="0"/>
              </a:spcAft>
              <a:defRPr/>
            </a:pPr>
            <a:r>
              <a:rPr lang="en-US" dirty="0" smtClean="0">
                <a:latin typeface="Arial" pitchFamily="-107" charset="0"/>
                <a:ea typeface="ＭＳ Ｐゴシック" pitchFamily="-107" charset="-128"/>
                <a:cs typeface="ＭＳ Ｐゴシック" pitchFamily="-107" charset="-128"/>
              </a:rPr>
              <a:t>There are four subtypes of the multipart type, all of which have the same overall</a:t>
            </a:r>
          </a:p>
          <a:p>
            <a:pPr eaLnBrk="1" fontAlgn="auto" hangingPunct="1">
              <a:spcBef>
                <a:spcPts val="0"/>
              </a:spcBef>
              <a:spcAft>
                <a:spcPts val="0"/>
              </a:spcAft>
              <a:defRPr/>
            </a:pPr>
            <a:r>
              <a:rPr lang="en-US" dirty="0" smtClean="0">
                <a:latin typeface="Arial" pitchFamily="-107" charset="0"/>
                <a:ea typeface="ＭＳ Ｐゴシック" pitchFamily="-107" charset="-128"/>
                <a:cs typeface="ＭＳ Ｐゴシック" pitchFamily="-107" charset="-128"/>
              </a:rPr>
              <a:t>syntax. The multipart/mixed subtype  is used when there are multiple independent</a:t>
            </a:r>
          </a:p>
          <a:p>
            <a:pPr eaLnBrk="1" fontAlgn="auto" hangingPunct="1">
              <a:spcBef>
                <a:spcPts val="0"/>
              </a:spcBef>
              <a:spcAft>
                <a:spcPts val="0"/>
              </a:spcAft>
              <a:defRPr/>
            </a:pPr>
            <a:r>
              <a:rPr lang="en-US" dirty="0" smtClean="0">
                <a:latin typeface="Arial" pitchFamily="-107" charset="0"/>
                <a:ea typeface="ＭＳ Ｐゴシック" pitchFamily="-107" charset="-128"/>
                <a:cs typeface="ＭＳ Ｐゴシック" pitchFamily="-107" charset="-128"/>
              </a:rPr>
              <a:t>body parts that need to be bundled in a particular order. For the multipart/</a:t>
            </a:r>
          </a:p>
          <a:p>
            <a:pPr eaLnBrk="1" fontAlgn="auto" hangingPunct="1">
              <a:spcBef>
                <a:spcPts val="0"/>
              </a:spcBef>
              <a:spcAft>
                <a:spcPts val="0"/>
              </a:spcAft>
              <a:defRPr/>
            </a:pPr>
            <a:r>
              <a:rPr lang="en-US" dirty="0" smtClean="0">
                <a:latin typeface="Arial" pitchFamily="-107" charset="0"/>
                <a:ea typeface="ＭＳ Ｐゴシック" pitchFamily="-107" charset="-128"/>
                <a:cs typeface="ＭＳ Ｐゴシック" pitchFamily="-107" charset="-128"/>
              </a:rPr>
              <a:t>parallel subtype,  the order of the parts is not significant. If the recipient’s system is</a:t>
            </a:r>
          </a:p>
          <a:p>
            <a:pPr eaLnBrk="1" fontAlgn="auto" hangingPunct="1">
              <a:spcBef>
                <a:spcPts val="0"/>
              </a:spcBef>
              <a:spcAft>
                <a:spcPts val="0"/>
              </a:spcAft>
              <a:defRPr/>
            </a:pPr>
            <a:r>
              <a:rPr lang="en-US" dirty="0" smtClean="0">
                <a:latin typeface="Arial" pitchFamily="-107" charset="0"/>
                <a:ea typeface="ＭＳ Ｐゴシック" pitchFamily="-107" charset="-128"/>
                <a:cs typeface="ＭＳ Ｐゴシック" pitchFamily="-107" charset="-128"/>
              </a:rPr>
              <a:t>appropriate, the multiple parts can be presented in parallel. For example, a picture</a:t>
            </a:r>
          </a:p>
          <a:p>
            <a:pPr eaLnBrk="1" fontAlgn="auto" hangingPunct="1">
              <a:spcBef>
                <a:spcPts val="0"/>
              </a:spcBef>
              <a:spcAft>
                <a:spcPts val="0"/>
              </a:spcAft>
              <a:defRPr/>
            </a:pPr>
            <a:r>
              <a:rPr lang="en-US" dirty="0" smtClean="0">
                <a:latin typeface="Arial" pitchFamily="-107" charset="0"/>
                <a:ea typeface="ＭＳ Ｐゴシック" pitchFamily="-107" charset="-128"/>
                <a:cs typeface="ＭＳ Ｐゴシック" pitchFamily="-107" charset="-128"/>
              </a:rPr>
              <a:t>or text part could be accompanied by a voice commentary that is played while the</a:t>
            </a:r>
          </a:p>
          <a:p>
            <a:pPr eaLnBrk="1" fontAlgn="auto" hangingPunct="1">
              <a:spcBef>
                <a:spcPts val="0"/>
              </a:spcBef>
              <a:spcAft>
                <a:spcPts val="0"/>
              </a:spcAft>
              <a:defRPr/>
            </a:pPr>
            <a:r>
              <a:rPr lang="en-US" dirty="0" smtClean="0">
                <a:latin typeface="Arial" pitchFamily="-107" charset="0"/>
                <a:ea typeface="ＭＳ Ｐゴシック" pitchFamily="-107" charset="-128"/>
                <a:cs typeface="ＭＳ Ｐゴシック" pitchFamily="-107" charset="-128"/>
              </a:rPr>
              <a:t>picture or text is displayed.</a:t>
            </a:r>
          </a:p>
          <a:p>
            <a:pPr eaLnBrk="1" fontAlgn="auto" hangingPunct="1">
              <a:spcBef>
                <a:spcPts val="0"/>
              </a:spcBef>
              <a:spcAft>
                <a:spcPts val="0"/>
              </a:spcAft>
              <a:defRPr/>
            </a:pPr>
            <a:endParaRPr lang="en-US" dirty="0" smtClean="0">
              <a:latin typeface="Arial" pitchFamily="-107" charset="0"/>
              <a:ea typeface="ＭＳ Ｐゴシック" pitchFamily="-107" charset="-128"/>
              <a:cs typeface="ＭＳ Ｐゴシック" pitchFamily="-107" charset="-128"/>
            </a:endParaRPr>
          </a:p>
          <a:p>
            <a:pPr eaLnBrk="1" fontAlgn="auto" hangingPunct="1">
              <a:spcBef>
                <a:spcPts val="0"/>
              </a:spcBef>
              <a:spcAft>
                <a:spcPts val="0"/>
              </a:spcAft>
              <a:defRPr/>
            </a:pPr>
            <a:r>
              <a:rPr lang="en-US" dirty="0" smtClean="0">
                <a:latin typeface="Arial" pitchFamily="-107" charset="0"/>
                <a:ea typeface="ＭＳ Ｐゴシック" pitchFamily="-107" charset="-128"/>
                <a:cs typeface="ＭＳ Ｐゴシック" pitchFamily="-107" charset="-128"/>
              </a:rPr>
              <a:t>For the multipart/alternative subtype,  the various parts are different representations</a:t>
            </a:r>
          </a:p>
          <a:p>
            <a:pPr eaLnBrk="1" fontAlgn="auto" hangingPunct="1">
              <a:spcBef>
                <a:spcPts val="0"/>
              </a:spcBef>
              <a:spcAft>
                <a:spcPts val="0"/>
              </a:spcAft>
              <a:defRPr/>
            </a:pPr>
            <a:r>
              <a:rPr lang="en-US" dirty="0" smtClean="0">
                <a:latin typeface="Arial" pitchFamily="-107" charset="0"/>
                <a:ea typeface="ＭＳ Ｐゴシック" pitchFamily="-107" charset="-128"/>
                <a:cs typeface="ＭＳ Ｐゴシック" pitchFamily="-107" charset="-128"/>
              </a:rPr>
              <a:t>of the same information.</a:t>
            </a:r>
          </a:p>
          <a:p>
            <a:pPr eaLnBrk="1" fontAlgn="auto" hangingPunct="1">
              <a:spcBef>
                <a:spcPts val="0"/>
              </a:spcBef>
              <a:spcAft>
                <a:spcPts val="0"/>
              </a:spcAft>
              <a:defRPr/>
            </a:pPr>
            <a:endParaRPr lang="en-US" dirty="0" smtClean="0">
              <a:latin typeface="Arial" pitchFamily="-107" charset="0"/>
              <a:ea typeface="ＭＳ Ｐゴシック" pitchFamily="-107" charset="-128"/>
              <a:cs typeface="ＭＳ Ｐゴシック" pitchFamily="-107" charset="-128"/>
            </a:endParaRPr>
          </a:p>
          <a:p>
            <a:pPr eaLnBrk="1" fontAlgn="auto" hangingPunct="1">
              <a:spcBef>
                <a:spcPts val="0"/>
              </a:spcBef>
              <a:spcAft>
                <a:spcPts val="0"/>
              </a:spcAft>
              <a:defRPr/>
            </a:pPr>
            <a:r>
              <a:rPr lang="en-US" dirty="0" smtClean="0">
                <a:latin typeface="Arial" pitchFamily="-107" charset="0"/>
                <a:ea typeface="ＭＳ Ｐゴシック" pitchFamily="-107" charset="-128"/>
                <a:cs typeface="ＭＳ Ｐゴシック" pitchFamily="-107" charset="-128"/>
              </a:rPr>
              <a:t>The multipart/digest subtype  is used when each of the body parts is interpreted</a:t>
            </a:r>
          </a:p>
          <a:p>
            <a:pPr eaLnBrk="1" fontAlgn="auto" hangingPunct="1">
              <a:spcBef>
                <a:spcPts val="0"/>
              </a:spcBef>
              <a:spcAft>
                <a:spcPts val="0"/>
              </a:spcAft>
              <a:defRPr/>
            </a:pPr>
            <a:r>
              <a:rPr lang="en-US" dirty="0" smtClean="0">
                <a:latin typeface="Arial" pitchFamily="-107" charset="0"/>
                <a:ea typeface="ＭＳ Ｐゴシック" pitchFamily="-107" charset="-128"/>
                <a:cs typeface="ＭＳ Ｐゴシック" pitchFamily="-107" charset="-128"/>
              </a:rPr>
              <a:t>as an RFC 5322 message with headers. This subtype enables the construction</a:t>
            </a:r>
          </a:p>
          <a:p>
            <a:pPr eaLnBrk="1" fontAlgn="auto" hangingPunct="1">
              <a:spcBef>
                <a:spcPts val="0"/>
              </a:spcBef>
              <a:spcAft>
                <a:spcPts val="0"/>
              </a:spcAft>
              <a:defRPr/>
            </a:pPr>
            <a:r>
              <a:rPr lang="en-US" dirty="0" smtClean="0">
                <a:latin typeface="Arial" pitchFamily="-107" charset="0"/>
                <a:ea typeface="ＭＳ Ｐゴシック" pitchFamily="-107" charset="-128"/>
                <a:cs typeface="ＭＳ Ｐゴシック" pitchFamily="-107" charset="-128"/>
              </a:rPr>
              <a:t>of a message whose parts are individual messages. For example, the moderator of a</a:t>
            </a:r>
          </a:p>
          <a:p>
            <a:pPr eaLnBrk="1" fontAlgn="auto" hangingPunct="1">
              <a:spcBef>
                <a:spcPts val="0"/>
              </a:spcBef>
              <a:spcAft>
                <a:spcPts val="0"/>
              </a:spcAft>
              <a:defRPr/>
            </a:pPr>
            <a:r>
              <a:rPr lang="en-US" dirty="0" smtClean="0">
                <a:latin typeface="Arial" pitchFamily="-107" charset="0"/>
                <a:ea typeface="ＭＳ Ｐゴシック" pitchFamily="-107" charset="-128"/>
                <a:cs typeface="ＭＳ Ｐゴシック" pitchFamily="-107" charset="-128"/>
              </a:rPr>
              <a:t>group might collect e-mail messages from participants, bundle these messages, and</a:t>
            </a:r>
          </a:p>
          <a:p>
            <a:pPr eaLnBrk="1" fontAlgn="auto" hangingPunct="1">
              <a:spcBef>
                <a:spcPts val="0"/>
              </a:spcBef>
              <a:spcAft>
                <a:spcPts val="0"/>
              </a:spcAft>
              <a:defRPr/>
            </a:pPr>
            <a:r>
              <a:rPr lang="en-US" dirty="0" smtClean="0">
                <a:latin typeface="Arial" pitchFamily="-107" charset="0"/>
                <a:ea typeface="ＭＳ Ｐゴシック" pitchFamily="-107" charset="-128"/>
                <a:cs typeface="ＭＳ Ｐゴシック" pitchFamily="-107" charset="-128"/>
              </a:rPr>
              <a:t>send them out in one encapsulating MIME message.</a:t>
            </a:r>
          </a:p>
          <a:p>
            <a:pPr eaLnBrk="1" fontAlgn="auto" hangingPunct="1">
              <a:spcBef>
                <a:spcPts val="0"/>
              </a:spcBef>
              <a:spcAft>
                <a:spcPts val="0"/>
              </a:spcAft>
              <a:defRPr/>
            </a:pPr>
            <a:endParaRPr lang="en-US" dirty="0" smtClean="0">
              <a:latin typeface="Arial" pitchFamily="-107" charset="0"/>
              <a:ea typeface="ＭＳ Ｐゴシック" pitchFamily="-107" charset="-128"/>
              <a:cs typeface="ＭＳ Ｐゴシック" pitchFamily="-107" charset="-128"/>
            </a:endParaRPr>
          </a:p>
          <a:p>
            <a:pPr eaLnBrk="1" fontAlgn="auto" hangingPunct="1">
              <a:spcBef>
                <a:spcPts val="0"/>
              </a:spcBef>
              <a:spcAft>
                <a:spcPts val="0"/>
              </a:spcAft>
              <a:defRPr/>
            </a:pPr>
            <a:r>
              <a:rPr lang="en-US" dirty="0" smtClean="0">
                <a:latin typeface="Arial" pitchFamily="-107" charset="0"/>
                <a:ea typeface="ＭＳ Ｐゴシック" pitchFamily="-107" charset="-128"/>
                <a:cs typeface="ＭＳ Ｐゴシック" pitchFamily="-107" charset="-128"/>
              </a:rPr>
              <a:t>The message type  provides a number of important capabilities in MIME.</a:t>
            </a:r>
          </a:p>
          <a:p>
            <a:pPr eaLnBrk="1" fontAlgn="auto" hangingPunct="1">
              <a:spcBef>
                <a:spcPts val="0"/>
              </a:spcBef>
              <a:spcAft>
                <a:spcPts val="0"/>
              </a:spcAft>
              <a:defRPr/>
            </a:pPr>
            <a:r>
              <a:rPr lang="en-US" dirty="0" smtClean="0">
                <a:latin typeface="Arial" pitchFamily="-107" charset="0"/>
                <a:ea typeface="ＭＳ Ｐゴシック" pitchFamily="-107" charset="-128"/>
                <a:cs typeface="ＭＳ Ｐゴシック" pitchFamily="-107" charset="-128"/>
              </a:rPr>
              <a:t>The message/rfc822 subtype  indicates that the body is an entire message, including</a:t>
            </a:r>
          </a:p>
          <a:p>
            <a:pPr eaLnBrk="1" fontAlgn="auto" hangingPunct="1">
              <a:spcBef>
                <a:spcPts val="0"/>
              </a:spcBef>
              <a:spcAft>
                <a:spcPts val="0"/>
              </a:spcAft>
              <a:defRPr/>
            </a:pPr>
            <a:r>
              <a:rPr lang="en-US" dirty="0" smtClean="0">
                <a:latin typeface="Arial" pitchFamily="-107" charset="0"/>
                <a:ea typeface="ＭＳ Ｐゴシック" pitchFamily="-107" charset="-128"/>
                <a:cs typeface="ＭＳ Ｐゴシック" pitchFamily="-107" charset="-128"/>
              </a:rPr>
              <a:t>header and body. Despite the name of this subtype, the encapsulated message may</a:t>
            </a:r>
          </a:p>
          <a:p>
            <a:pPr eaLnBrk="1" fontAlgn="auto" hangingPunct="1">
              <a:spcBef>
                <a:spcPts val="0"/>
              </a:spcBef>
              <a:spcAft>
                <a:spcPts val="0"/>
              </a:spcAft>
              <a:defRPr/>
            </a:pPr>
            <a:r>
              <a:rPr lang="en-US" dirty="0" smtClean="0">
                <a:latin typeface="Arial" pitchFamily="-107" charset="0"/>
                <a:ea typeface="ＭＳ Ｐゴシック" pitchFamily="-107" charset="-128"/>
                <a:cs typeface="ＭＳ Ｐゴシック" pitchFamily="-107" charset="-128"/>
              </a:rPr>
              <a:t>be not only a simple RFC 5322 message but also any MIME message.</a:t>
            </a:r>
          </a:p>
          <a:p>
            <a:pPr eaLnBrk="1" fontAlgn="auto" hangingPunct="1">
              <a:spcBef>
                <a:spcPts val="0"/>
              </a:spcBef>
              <a:spcAft>
                <a:spcPts val="0"/>
              </a:spcAft>
              <a:defRPr/>
            </a:pPr>
            <a:endParaRPr lang="en-US" dirty="0" smtClean="0">
              <a:latin typeface="Arial" pitchFamily="-107" charset="0"/>
              <a:ea typeface="ＭＳ Ｐゴシック" pitchFamily="-107" charset="-128"/>
              <a:cs typeface="ＭＳ Ｐゴシック" pitchFamily="-107" charset="-128"/>
            </a:endParaRPr>
          </a:p>
          <a:p>
            <a:pPr eaLnBrk="1" fontAlgn="auto" hangingPunct="1">
              <a:spcBef>
                <a:spcPts val="0"/>
              </a:spcBef>
              <a:spcAft>
                <a:spcPts val="0"/>
              </a:spcAft>
              <a:defRPr/>
            </a:pPr>
            <a:r>
              <a:rPr lang="en-US" dirty="0" smtClean="0">
                <a:latin typeface="Arial" pitchFamily="-107" charset="0"/>
                <a:ea typeface="ＭＳ Ｐゴシック" pitchFamily="-107" charset="-128"/>
                <a:cs typeface="ＭＳ Ｐゴシック" pitchFamily="-107" charset="-128"/>
              </a:rPr>
              <a:t>The message/partial subtype  enables fragmentation of a large message into a</a:t>
            </a:r>
          </a:p>
          <a:p>
            <a:pPr eaLnBrk="1" fontAlgn="auto" hangingPunct="1">
              <a:spcBef>
                <a:spcPts val="0"/>
              </a:spcBef>
              <a:spcAft>
                <a:spcPts val="0"/>
              </a:spcAft>
              <a:defRPr/>
            </a:pPr>
            <a:r>
              <a:rPr lang="en-US" dirty="0" smtClean="0">
                <a:latin typeface="Arial" pitchFamily="-107" charset="0"/>
                <a:ea typeface="ＭＳ Ｐゴシック" pitchFamily="-107" charset="-128"/>
                <a:cs typeface="ＭＳ Ｐゴシック" pitchFamily="-107" charset="-128"/>
              </a:rPr>
              <a:t>number of parts, which must be reassembled at the destination. For this subtype,</a:t>
            </a:r>
          </a:p>
          <a:p>
            <a:pPr eaLnBrk="1" fontAlgn="auto" hangingPunct="1">
              <a:spcBef>
                <a:spcPts val="0"/>
              </a:spcBef>
              <a:spcAft>
                <a:spcPts val="0"/>
              </a:spcAft>
              <a:defRPr/>
            </a:pPr>
            <a:r>
              <a:rPr lang="en-US" dirty="0" smtClean="0">
                <a:latin typeface="Arial" pitchFamily="-107" charset="0"/>
                <a:ea typeface="ＭＳ Ｐゴシック" pitchFamily="-107" charset="-128"/>
                <a:cs typeface="ＭＳ Ｐゴシック" pitchFamily="-107" charset="-128"/>
              </a:rPr>
              <a:t>three parameters are specified in the Content-Type: Message/Partial field: an id</a:t>
            </a:r>
          </a:p>
          <a:p>
            <a:pPr eaLnBrk="1" fontAlgn="auto" hangingPunct="1">
              <a:spcBef>
                <a:spcPts val="0"/>
              </a:spcBef>
              <a:spcAft>
                <a:spcPts val="0"/>
              </a:spcAft>
              <a:defRPr/>
            </a:pPr>
            <a:r>
              <a:rPr lang="en-US" dirty="0" smtClean="0">
                <a:latin typeface="Arial" pitchFamily="-107" charset="0"/>
                <a:ea typeface="ＭＳ Ｐゴシック" pitchFamily="-107" charset="-128"/>
                <a:cs typeface="ＭＳ Ｐゴシック" pitchFamily="-107" charset="-128"/>
              </a:rPr>
              <a:t> common to all fragments of the same message, a sequence number  unique to each</a:t>
            </a:r>
          </a:p>
          <a:p>
            <a:pPr eaLnBrk="1" fontAlgn="auto" hangingPunct="1">
              <a:spcBef>
                <a:spcPts val="0"/>
              </a:spcBef>
              <a:spcAft>
                <a:spcPts val="0"/>
              </a:spcAft>
              <a:defRPr/>
            </a:pPr>
            <a:r>
              <a:rPr lang="en-US" dirty="0" smtClean="0">
                <a:latin typeface="Arial" pitchFamily="-107" charset="0"/>
                <a:ea typeface="ＭＳ Ｐゴシック" pitchFamily="-107" charset="-128"/>
                <a:cs typeface="ＭＳ Ｐゴシック" pitchFamily="-107" charset="-128"/>
              </a:rPr>
              <a:t>fragment, and the total  number of fragments.</a:t>
            </a:r>
          </a:p>
          <a:p>
            <a:pPr eaLnBrk="1" fontAlgn="auto" hangingPunct="1">
              <a:spcBef>
                <a:spcPts val="0"/>
              </a:spcBef>
              <a:spcAft>
                <a:spcPts val="0"/>
              </a:spcAft>
              <a:defRPr/>
            </a:pPr>
            <a:endParaRPr lang="en-US" dirty="0" smtClean="0">
              <a:latin typeface="Arial" pitchFamily="-107" charset="0"/>
              <a:ea typeface="ＭＳ Ｐゴシック" pitchFamily="-107" charset="-128"/>
              <a:cs typeface="ＭＳ Ｐゴシック" pitchFamily="-107" charset="-128"/>
            </a:endParaRPr>
          </a:p>
          <a:p>
            <a:pPr eaLnBrk="1" fontAlgn="auto" hangingPunct="1">
              <a:spcBef>
                <a:spcPts val="0"/>
              </a:spcBef>
              <a:spcAft>
                <a:spcPts val="0"/>
              </a:spcAft>
              <a:defRPr/>
            </a:pPr>
            <a:r>
              <a:rPr lang="en-US" dirty="0" smtClean="0">
                <a:latin typeface="Arial" pitchFamily="-107" charset="0"/>
                <a:ea typeface="ＭＳ Ｐゴシック" pitchFamily="-107" charset="-128"/>
                <a:cs typeface="ＭＳ Ｐゴシック" pitchFamily="-107" charset="-128"/>
              </a:rPr>
              <a:t>The message/external-body subtype  indicates that the actual data to be conveyed</a:t>
            </a:r>
          </a:p>
          <a:p>
            <a:pPr eaLnBrk="1" fontAlgn="auto" hangingPunct="1">
              <a:spcBef>
                <a:spcPts val="0"/>
              </a:spcBef>
              <a:spcAft>
                <a:spcPts val="0"/>
              </a:spcAft>
              <a:defRPr/>
            </a:pPr>
            <a:r>
              <a:rPr lang="en-US" dirty="0" smtClean="0">
                <a:latin typeface="Arial" pitchFamily="-107" charset="0"/>
                <a:ea typeface="ＭＳ Ｐゴシック" pitchFamily="-107" charset="-128"/>
                <a:cs typeface="ＭＳ Ｐゴシック" pitchFamily="-107" charset="-128"/>
              </a:rPr>
              <a:t>in this message are not contained in the body. Instead, the body contains the</a:t>
            </a:r>
          </a:p>
          <a:p>
            <a:pPr eaLnBrk="1" fontAlgn="auto" hangingPunct="1">
              <a:spcBef>
                <a:spcPts val="0"/>
              </a:spcBef>
              <a:spcAft>
                <a:spcPts val="0"/>
              </a:spcAft>
              <a:defRPr/>
            </a:pPr>
            <a:r>
              <a:rPr lang="en-US" dirty="0" smtClean="0">
                <a:latin typeface="Arial" pitchFamily="-107" charset="0"/>
                <a:ea typeface="ＭＳ Ｐゴシック" pitchFamily="-107" charset="-128"/>
                <a:cs typeface="ＭＳ Ｐゴシック" pitchFamily="-107" charset="-128"/>
              </a:rPr>
              <a:t>information needed to access the data. As with the other message types, the message/</a:t>
            </a:r>
          </a:p>
          <a:p>
            <a:pPr eaLnBrk="1" fontAlgn="auto" hangingPunct="1">
              <a:spcBef>
                <a:spcPts val="0"/>
              </a:spcBef>
              <a:spcAft>
                <a:spcPts val="0"/>
              </a:spcAft>
              <a:defRPr/>
            </a:pPr>
            <a:r>
              <a:rPr lang="en-US" dirty="0" smtClean="0">
                <a:latin typeface="Arial" pitchFamily="-107" charset="0"/>
                <a:ea typeface="ＭＳ Ｐゴシック" pitchFamily="-107" charset="-128"/>
                <a:cs typeface="ＭＳ Ｐゴシック" pitchFamily="-107" charset="-128"/>
              </a:rPr>
              <a:t>external-body subtype has an outer header and an encapsulated message with</a:t>
            </a:r>
          </a:p>
          <a:p>
            <a:pPr eaLnBrk="1" fontAlgn="auto" hangingPunct="1">
              <a:spcBef>
                <a:spcPts val="0"/>
              </a:spcBef>
              <a:spcAft>
                <a:spcPts val="0"/>
              </a:spcAft>
              <a:defRPr/>
            </a:pPr>
            <a:r>
              <a:rPr lang="en-US" dirty="0" smtClean="0">
                <a:latin typeface="Arial" pitchFamily="-107" charset="0"/>
                <a:ea typeface="ＭＳ Ｐゴシック" pitchFamily="-107" charset="-128"/>
                <a:cs typeface="ＭＳ Ｐゴシック" pitchFamily="-107" charset="-128"/>
              </a:rPr>
              <a:t>its own header. The only necessary field in the outer header is the Content-Type</a:t>
            </a:r>
          </a:p>
          <a:p>
            <a:pPr eaLnBrk="1" fontAlgn="auto" hangingPunct="1">
              <a:spcBef>
                <a:spcPts val="0"/>
              </a:spcBef>
              <a:spcAft>
                <a:spcPts val="0"/>
              </a:spcAft>
              <a:defRPr/>
            </a:pPr>
            <a:r>
              <a:rPr lang="en-US" dirty="0" smtClean="0">
                <a:latin typeface="Arial" pitchFamily="-107" charset="0"/>
                <a:ea typeface="ＭＳ Ｐゴシック" pitchFamily="-107" charset="-128"/>
                <a:cs typeface="ＭＳ Ｐゴシック" pitchFamily="-107" charset="-128"/>
              </a:rPr>
              <a:t>field, which identifies this as a message/external-body subtype. The inner header is</a:t>
            </a:r>
          </a:p>
          <a:p>
            <a:pPr eaLnBrk="1" fontAlgn="auto" hangingPunct="1">
              <a:spcBef>
                <a:spcPts val="0"/>
              </a:spcBef>
              <a:spcAft>
                <a:spcPts val="0"/>
              </a:spcAft>
              <a:defRPr/>
            </a:pPr>
            <a:r>
              <a:rPr lang="en-US" dirty="0" smtClean="0">
                <a:latin typeface="Arial" pitchFamily="-107" charset="0"/>
                <a:ea typeface="ＭＳ Ｐゴシック" pitchFamily="-107" charset="-128"/>
                <a:cs typeface="ＭＳ Ｐゴシック" pitchFamily="-107" charset="-128"/>
              </a:rPr>
              <a:t>the message header for the encapsulated message. The Content-Type field in the</a:t>
            </a:r>
          </a:p>
          <a:p>
            <a:pPr eaLnBrk="1" fontAlgn="auto" hangingPunct="1">
              <a:spcBef>
                <a:spcPts val="0"/>
              </a:spcBef>
              <a:spcAft>
                <a:spcPts val="0"/>
              </a:spcAft>
              <a:defRPr/>
            </a:pPr>
            <a:r>
              <a:rPr lang="en-US" dirty="0" smtClean="0">
                <a:latin typeface="Arial" pitchFamily="-107" charset="0"/>
                <a:ea typeface="ＭＳ Ｐゴシック" pitchFamily="-107" charset="-128"/>
                <a:cs typeface="ＭＳ Ｐゴシック" pitchFamily="-107" charset="-128"/>
              </a:rPr>
              <a:t> outer header must include an access-type parameter, which indicates the method of</a:t>
            </a:r>
          </a:p>
          <a:p>
            <a:pPr eaLnBrk="1" fontAlgn="auto" hangingPunct="1">
              <a:spcBef>
                <a:spcPts val="0"/>
              </a:spcBef>
              <a:spcAft>
                <a:spcPts val="0"/>
              </a:spcAft>
              <a:defRPr/>
            </a:pPr>
            <a:r>
              <a:rPr lang="en-US" dirty="0" smtClean="0">
                <a:latin typeface="Arial" pitchFamily="-107" charset="0"/>
                <a:ea typeface="ＭＳ Ｐゴシック" pitchFamily="-107" charset="-128"/>
                <a:cs typeface="ＭＳ Ｐゴシック" pitchFamily="-107" charset="-128"/>
              </a:rPr>
              <a:t>access, such as FTP (file transfer protocol).</a:t>
            </a:r>
          </a:p>
          <a:p>
            <a:pPr eaLnBrk="1" fontAlgn="auto" hangingPunct="1">
              <a:spcBef>
                <a:spcPts val="0"/>
              </a:spcBef>
              <a:spcAft>
                <a:spcPts val="0"/>
              </a:spcAft>
              <a:defRPr/>
            </a:pPr>
            <a:endParaRPr lang="en-US" dirty="0" smtClean="0">
              <a:latin typeface="Arial" pitchFamily="-107" charset="0"/>
              <a:ea typeface="ＭＳ Ｐゴシック" pitchFamily="-107" charset="-128"/>
              <a:cs typeface="ＭＳ Ｐゴシック" pitchFamily="-107" charset="-128"/>
            </a:endParaRPr>
          </a:p>
          <a:p>
            <a:pPr eaLnBrk="1" fontAlgn="auto" hangingPunct="1">
              <a:spcBef>
                <a:spcPts val="0"/>
              </a:spcBef>
              <a:spcAft>
                <a:spcPts val="0"/>
              </a:spcAft>
              <a:defRPr/>
            </a:pPr>
            <a:r>
              <a:rPr lang="en-US" dirty="0" smtClean="0">
                <a:latin typeface="Arial" pitchFamily="-107" charset="0"/>
                <a:ea typeface="ＭＳ Ｐゴシック" pitchFamily="-107" charset="-128"/>
                <a:cs typeface="ＭＳ Ｐゴシック" pitchFamily="-107" charset="-128"/>
              </a:rPr>
              <a:t>The application type  refers to other kinds of data, typically either uninterpreted</a:t>
            </a:r>
          </a:p>
          <a:p>
            <a:pPr eaLnBrk="1" fontAlgn="auto" hangingPunct="1">
              <a:spcBef>
                <a:spcPts val="0"/>
              </a:spcBef>
              <a:spcAft>
                <a:spcPts val="0"/>
              </a:spcAft>
              <a:defRPr/>
            </a:pPr>
            <a:r>
              <a:rPr lang="en-US" dirty="0" smtClean="0">
                <a:latin typeface="Arial" pitchFamily="-107" charset="0"/>
                <a:ea typeface="ＭＳ Ｐゴシック" pitchFamily="-107" charset="-128"/>
                <a:cs typeface="ＭＳ Ｐゴシック" pitchFamily="-107" charset="-128"/>
              </a:rPr>
              <a:t>binary data or information to be processed by a mail-based application.</a:t>
            </a:r>
            <a:endParaRPr lang="en-US" dirty="0"/>
          </a:p>
        </p:txBody>
      </p:sp>
      <p:sp>
        <p:nvSpPr>
          <p:cNvPr id="819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5A10FA5-EA12-496F-A64F-F9E6F2A51CFF}" type="slidenum">
              <a:rPr lang="en-AU" altLang="tr-TR" smtClean="0"/>
              <a:pPr fontAlgn="base">
                <a:spcBef>
                  <a:spcPct val="0"/>
                </a:spcBef>
                <a:spcAft>
                  <a:spcPct val="0"/>
                </a:spcAft>
                <a:defRPr/>
              </a:pPr>
              <a:t>56</a:t>
            </a:fld>
            <a:endParaRPr lang="en-AU" altLang="tr-TR"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85000" lnSpcReduction="20000"/>
          </a:bodyPr>
          <a:lstStyle/>
          <a:p>
            <a:pPr eaLnBrk="1" fontAlgn="auto" hangingPunct="1">
              <a:spcBef>
                <a:spcPts val="0"/>
              </a:spcBef>
              <a:spcAft>
                <a:spcPts val="0"/>
              </a:spcAft>
              <a:defRPr/>
            </a:pPr>
            <a:r>
              <a:rPr lang="en-US" dirty="0" smtClean="0">
                <a:latin typeface="Arial" pitchFamily="-107" charset="0"/>
                <a:ea typeface="ＭＳ Ｐゴシック" pitchFamily="-107" charset="-128"/>
                <a:cs typeface="ＭＳ Ｐゴシック" pitchFamily="-107" charset="-128"/>
              </a:rPr>
              <a:t>The other major component of the MIME specification,</a:t>
            </a:r>
          </a:p>
          <a:p>
            <a:pPr eaLnBrk="1" fontAlgn="auto" hangingPunct="1">
              <a:spcBef>
                <a:spcPts val="0"/>
              </a:spcBef>
              <a:spcAft>
                <a:spcPts val="0"/>
              </a:spcAft>
              <a:defRPr/>
            </a:pPr>
            <a:r>
              <a:rPr lang="en-US" dirty="0" smtClean="0">
                <a:latin typeface="Arial" pitchFamily="-107" charset="0"/>
                <a:ea typeface="ＭＳ Ｐゴシック" pitchFamily="-107" charset="-128"/>
                <a:cs typeface="ＭＳ Ｐゴシック" pitchFamily="-107" charset="-128"/>
              </a:rPr>
              <a:t>in addition to content type specification, is a definition of transfer encodings</a:t>
            </a:r>
          </a:p>
          <a:p>
            <a:pPr eaLnBrk="1" fontAlgn="auto" hangingPunct="1">
              <a:spcBef>
                <a:spcPts val="0"/>
              </a:spcBef>
              <a:spcAft>
                <a:spcPts val="0"/>
              </a:spcAft>
              <a:defRPr/>
            </a:pPr>
            <a:r>
              <a:rPr lang="en-US" dirty="0" smtClean="0">
                <a:latin typeface="Arial" pitchFamily="-107" charset="0"/>
                <a:ea typeface="ＭＳ Ｐゴシック" pitchFamily="-107" charset="-128"/>
                <a:cs typeface="ＭＳ Ｐゴシック" pitchFamily="-107" charset="-128"/>
              </a:rPr>
              <a:t>for message bodies. The objective is to provide reliable delivery across the largest</a:t>
            </a:r>
          </a:p>
          <a:p>
            <a:pPr eaLnBrk="1" fontAlgn="auto" hangingPunct="1">
              <a:spcBef>
                <a:spcPts val="0"/>
              </a:spcBef>
              <a:spcAft>
                <a:spcPts val="0"/>
              </a:spcAft>
              <a:defRPr/>
            </a:pPr>
            <a:r>
              <a:rPr lang="en-US" dirty="0" smtClean="0">
                <a:latin typeface="Arial" pitchFamily="-107" charset="0"/>
                <a:ea typeface="ＭＳ Ｐゴシック" pitchFamily="-107" charset="-128"/>
                <a:cs typeface="ＭＳ Ｐゴシック" pitchFamily="-107" charset="-128"/>
              </a:rPr>
              <a:t>range of environments.</a:t>
            </a:r>
          </a:p>
          <a:p>
            <a:pPr eaLnBrk="1" fontAlgn="auto" hangingPunct="1">
              <a:spcBef>
                <a:spcPts val="0"/>
              </a:spcBef>
              <a:spcAft>
                <a:spcPts val="0"/>
              </a:spcAft>
              <a:defRPr/>
            </a:pPr>
            <a:endParaRPr lang="en-US" dirty="0" smtClean="0">
              <a:latin typeface="Arial" pitchFamily="-107" charset="0"/>
              <a:ea typeface="ＭＳ Ｐゴシック" pitchFamily="-107" charset="-128"/>
              <a:cs typeface="ＭＳ Ｐゴシック" pitchFamily="-107" charset="-128"/>
            </a:endParaRPr>
          </a:p>
          <a:p>
            <a:pPr eaLnBrk="1" fontAlgn="auto" hangingPunct="1">
              <a:spcBef>
                <a:spcPts val="0"/>
              </a:spcBef>
              <a:spcAft>
                <a:spcPts val="0"/>
              </a:spcAft>
              <a:defRPr/>
            </a:pPr>
            <a:r>
              <a:rPr lang="en-US" dirty="0" smtClean="0">
                <a:latin typeface="Arial" pitchFamily="-107" charset="0"/>
                <a:ea typeface="ＭＳ Ｐゴシック" pitchFamily="-107" charset="-128"/>
                <a:cs typeface="ＭＳ Ｐゴシック" pitchFamily="-107" charset="-128"/>
              </a:rPr>
              <a:t>The MIME standard defines two methods of encoding data. The Content-</a:t>
            </a:r>
          </a:p>
          <a:p>
            <a:pPr eaLnBrk="1" fontAlgn="auto" hangingPunct="1">
              <a:spcBef>
                <a:spcPts val="0"/>
              </a:spcBef>
              <a:spcAft>
                <a:spcPts val="0"/>
              </a:spcAft>
              <a:defRPr/>
            </a:pPr>
            <a:r>
              <a:rPr lang="en-US" dirty="0" smtClean="0">
                <a:latin typeface="Arial" pitchFamily="-107" charset="0"/>
                <a:ea typeface="ＭＳ Ｐゴシック" pitchFamily="-107" charset="-128"/>
                <a:cs typeface="ＭＳ Ｐゴシック" pitchFamily="-107" charset="-128"/>
              </a:rPr>
              <a:t>Transfer-Encoding field can actually take on six values, as listed in Table 19.2.</a:t>
            </a:r>
          </a:p>
          <a:p>
            <a:pPr eaLnBrk="1" fontAlgn="auto" hangingPunct="1">
              <a:spcBef>
                <a:spcPts val="0"/>
              </a:spcBef>
              <a:spcAft>
                <a:spcPts val="0"/>
              </a:spcAft>
              <a:defRPr/>
            </a:pPr>
            <a:r>
              <a:rPr lang="en-US" dirty="0" smtClean="0">
                <a:latin typeface="Arial" pitchFamily="-107" charset="0"/>
                <a:ea typeface="ＭＳ Ｐゴシック" pitchFamily="-107" charset="-128"/>
                <a:cs typeface="ＭＳ Ｐゴシック" pitchFamily="-107" charset="-128"/>
              </a:rPr>
              <a:t>However, three of these values (7bit, 8bit, and binary) indicate that no encoding</a:t>
            </a:r>
          </a:p>
          <a:p>
            <a:pPr eaLnBrk="1" fontAlgn="auto" hangingPunct="1">
              <a:spcBef>
                <a:spcPts val="0"/>
              </a:spcBef>
              <a:spcAft>
                <a:spcPts val="0"/>
              </a:spcAft>
              <a:defRPr/>
            </a:pPr>
            <a:r>
              <a:rPr lang="en-US" dirty="0" smtClean="0">
                <a:latin typeface="Arial" pitchFamily="-107" charset="0"/>
                <a:ea typeface="ＭＳ Ｐゴシック" pitchFamily="-107" charset="-128"/>
                <a:cs typeface="ＭＳ Ｐゴシック" pitchFamily="-107" charset="-128"/>
              </a:rPr>
              <a:t>has been done but provide some information about the nature of the data. For</a:t>
            </a:r>
          </a:p>
          <a:p>
            <a:pPr eaLnBrk="1" fontAlgn="auto" hangingPunct="1">
              <a:spcBef>
                <a:spcPts val="0"/>
              </a:spcBef>
              <a:spcAft>
                <a:spcPts val="0"/>
              </a:spcAft>
              <a:defRPr/>
            </a:pPr>
            <a:r>
              <a:rPr lang="en-US" dirty="0" smtClean="0">
                <a:latin typeface="Arial" pitchFamily="-107" charset="0"/>
                <a:ea typeface="ＭＳ Ｐゴシック" pitchFamily="-107" charset="-128"/>
                <a:cs typeface="ＭＳ Ｐゴシック" pitchFamily="-107" charset="-128"/>
              </a:rPr>
              <a:t>SMTP transfer, it is safe to use the 7bit form. The 8bit and binary forms may be usable</a:t>
            </a:r>
          </a:p>
          <a:p>
            <a:pPr eaLnBrk="1" fontAlgn="auto" hangingPunct="1">
              <a:spcBef>
                <a:spcPts val="0"/>
              </a:spcBef>
              <a:spcAft>
                <a:spcPts val="0"/>
              </a:spcAft>
              <a:defRPr/>
            </a:pPr>
            <a:r>
              <a:rPr lang="en-US" dirty="0" smtClean="0">
                <a:latin typeface="Arial" pitchFamily="-107" charset="0"/>
                <a:ea typeface="ＭＳ Ｐゴシック" pitchFamily="-107" charset="-128"/>
                <a:cs typeface="ＭＳ Ｐゴシック" pitchFamily="-107" charset="-128"/>
              </a:rPr>
              <a:t>in other mail transport contexts. Another Content-Transfer-Encoding value is</a:t>
            </a:r>
          </a:p>
          <a:p>
            <a:pPr eaLnBrk="1" fontAlgn="auto" hangingPunct="1">
              <a:spcBef>
                <a:spcPts val="0"/>
              </a:spcBef>
              <a:spcAft>
                <a:spcPts val="0"/>
              </a:spcAft>
              <a:defRPr/>
            </a:pPr>
            <a:r>
              <a:rPr lang="en-US" dirty="0" smtClean="0">
                <a:latin typeface="Arial" pitchFamily="-107" charset="0"/>
                <a:ea typeface="ＭＳ Ｐゴシック" pitchFamily="-107" charset="-128"/>
                <a:cs typeface="ＭＳ Ｐゴシック" pitchFamily="-107" charset="-128"/>
              </a:rPr>
              <a:t>x-token, which indicates that some other encoding scheme is used for which a name</a:t>
            </a:r>
          </a:p>
          <a:p>
            <a:pPr eaLnBrk="1" fontAlgn="auto" hangingPunct="1">
              <a:spcBef>
                <a:spcPts val="0"/>
              </a:spcBef>
              <a:spcAft>
                <a:spcPts val="0"/>
              </a:spcAft>
              <a:defRPr/>
            </a:pPr>
            <a:r>
              <a:rPr lang="en-US" dirty="0" smtClean="0">
                <a:latin typeface="Arial" pitchFamily="-107" charset="0"/>
                <a:ea typeface="ＭＳ Ｐゴシック" pitchFamily="-107" charset="-128"/>
                <a:cs typeface="ＭＳ Ｐゴシック" pitchFamily="-107" charset="-128"/>
              </a:rPr>
              <a:t>is to be supplied. This could be a vendor-specific or application-specific scheme.</a:t>
            </a:r>
          </a:p>
          <a:p>
            <a:pPr eaLnBrk="1" fontAlgn="auto" hangingPunct="1">
              <a:spcBef>
                <a:spcPts val="0"/>
              </a:spcBef>
              <a:spcAft>
                <a:spcPts val="0"/>
              </a:spcAft>
              <a:defRPr/>
            </a:pPr>
            <a:r>
              <a:rPr lang="en-US" dirty="0" smtClean="0">
                <a:latin typeface="Arial" pitchFamily="-107" charset="0"/>
                <a:ea typeface="ＭＳ Ｐゴシック" pitchFamily="-107" charset="-128"/>
                <a:cs typeface="ＭＳ Ｐゴシック" pitchFamily="-107" charset="-128"/>
              </a:rPr>
              <a:t>The two actual encoding schemes defined are quoted-printable and base64. Two</a:t>
            </a:r>
          </a:p>
          <a:p>
            <a:pPr eaLnBrk="1" fontAlgn="auto" hangingPunct="1">
              <a:spcBef>
                <a:spcPts val="0"/>
              </a:spcBef>
              <a:spcAft>
                <a:spcPts val="0"/>
              </a:spcAft>
              <a:defRPr/>
            </a:pPr>
            <a:r>
              <a:rPr lang="en-US" dirty="0" smtClean="0">
                <a:latin typeface="Arial" pitchFamily="-107" charset="0"/>
                <a:ea typeface="ＭＳ Ｐゴシック" pitchFamily="-107" charset="-128"/>
                <a:cs typeface="ＭＳ Ｐゴシック" pitchFamily="-107" charset="-128"/>
              </a:rPr>
              <a:t>schemes are defined to provide a choice between a transfer technique that is essentially</a:t>
            </a:r>
          </a:p>
          <a:p>
            <a:pPr eaLnBrk="1" fontAlgn="auto" hangingPunct="1">
              <a:spcBef>
                <a:spcPts val="0"/>
              </a:spcBef>
              <a:spcAft>
                <a:spcPts val="0"/>
              </a:spcAft>
              <a:defRPr/>
            </a:pPr>
            <a:r>
              <a:rPr lang="en-US" dirty="0" smtClean="0">
                <a:latin typeface="Arial" pitchFamily="-107" charset="0"/>
                <a:ea typeface="ＭＳ Ｐゴシック" pitchFamily="-107" charset="-128"/>
                <a:cs typeface="ＭＳ Ｐゴシック" pitchFamily="-107" charset="-128"/>
              </a:rPr>
              <a:t>human readable and one that is safe for all types of data in a way that is</a:t>
            </a:r>
          </a:p>
          <a:p>
            <a:pPr eaLnBrk="1" fontAlgn="auto" hangingPunct="1">
              <a:spcBef>
                <a:spcPts val="0"/>
              </a:spcBef>
              <a:spcAft>
                <a:spcPts val="0"/>
              </a:spcAft>
              <a:defRPr/>
            </a:pPr>
            <a:r>
              <a:rPr lang="en-US" dirty="0" smtClean="0">
                <a:latin typeface="Arial" pitchFamily="-107" charset="0"/>
                <a:ea typeface="ＭＳ Ｐゴシック" pitchFamily="-107" charset="-128"/>
                <a:cs typeface="ＭＳ Ｐゴシック" pitchFamily="-107" charset="-128"/>
              </a:rPr>
              <a:t>reasonably compact.</a:t>
            </a:r>
          </a:p>
          <a:p>
            <a:pPr eaLnBrk="1" fontAlgn="auto" hangingPunct="1">
              <a:spcBef>
                <a:spcPts val="0"/>
              </a:spcBef>
              <a:spcAft>
                <a:spcPts val="0"/>
              </a:spcAft>
              <a:defRPr/>
            </a:pPr>
            <a:endParaRPr lang="en-US" dirty="0" smtClean="0">
              <a:latin typeface="Arial" pitchFamily="-107" charset="0"/>
              <a:ea typeface="ＭＳ Ｐゴシック" pitchFamily="-107" charset="-128"/>
              <a:cs typeface="ＭＳ Ｐゴシック" pitchFamily="-107" charset="-128"/>
            </a:endParaRPr>
          </a:p>
          <a:p>
            <a:pPr eaLnBrk="1" fontAlgn="auto" hangingPunct="1">
              <a:spcBef>
                <a:spcPts val="0"/>
              </a:spcBef>
              <a:spcAft>
                <a:spcPts val="0"/>
              </a:spcAft>
              <a:defRPr/>
            </a:pPr>
            <a:r>
              <a:rPr lang="en-US" dirty="0" smtClean="0">
                <a:latin typeface="Arial" pitchFamily="-107" charset="0"/>
                <a:ea typeface="ＭＳ Ｐゴシック" pitchFamily="-107" charset="-128"/>
                <a:cs typeface="ＭＳ Ｐゴシック" pitchFamily="-107" charset="-128"/>
              </a:rPr>
              <a:t>The quoted-printable  transfer encoding is useful when the data consists largely</a:t>
            </a:r>
          </a:p>
          <a:p>
            <a:pPr eaLnBrk="1" fontAlgn="auto" hangingPunct="1">
              <a:spcBef>
                <a:spcPts val="0"/>
              </a:spcBef>
              <a:spcAft>
                <a:spcPts val="0"/>
              </a:spcAft>
              <a:defRPr/>
            </a:pPr>
            <a:r>
              <a:rPr lang="en-US" dirty="0" smtClean="0">
                <a:latin typeface="Arial" pitchFamily="-107" charset="0"/>
                <a:ea typeface="ＭＳ Ｐゴシック" pitchFamily="-107" charset="-128"/>
                <a:cs typeface="ＭＳ Ｐゴシック" pitchFamily="-107" charset="-128"/>
              </a:rPr>
              <a:t>of octets that correspond to printable ASCII characters. In essence, it represents</a:t>
            </a:r>
          </a:p>
          <a:p>
            <a:pPr eaLnBrk="1" fontAlgn="auto" hangingPunct="1">
              <a:spcBef>
                <a:spcPts val="0"/>
              </a:spcBef>
              <a:spcAft>
                <a:spcPts val="0"/>
              </a:spcAft>
              <a:defRPr/>
            </a:pPr>
            <a:r>
              <a:rPr lang="en-US" dirty="0" smtClean="0">
                <a:latin typeface="Arial" pitchFamily="-107" charset="0"/>
                <a:ea typeface="ＭＳ Ｐゴシック" pitchFamily="-107" charset="-128"/>
                <a:cs typeface="ＭＳ Ｐゴシック" pitchFamily="-107" charset="-128"/>
              </a:rPr>
              <a:t>nonsafe characters by the hexadecimal representation of their code and introduces</a:t>
            </a:r>
          </a:p>
          <a:p>
            <a:pPr eaLnBrk="1" fontAlgn="auto" hangingPunct="1">
              <a:spcBef>
                <a:spcPts val="0"/>
              </a:spcBef>
              <a:spcAft>
                <a:spcPts val="0"/>
              </a:spcAft>
              <a:defRPr/>
            </a:pPr>
            <a:r>
              <a:rPr lang="en-US" dirty="0" smtClean="0">
                <a:latin typeface="Arial" pitchFamily="-107" charset="0"/>
                <a:ea typeface="ＭＳ Ｐゴシック" pitchFamily="-107" charset="-128"/>
                <a:cs typeface="ＭＳ Ｐゴシック" pitchFamily="-107" charset="-128"/>
              </a:rPr>
              <a:t>reversible (soft) line breaks to limit message lines to 76 characters.</a:t>
            </a:r>
          </a:p>
          <a:p>
            <a:pPr eaLnBrk="1" fontAlgn="auto" hangingPunct="1">
              <a:spcBef>
                <a:spcPts val="0"/>
              </a:spcBef>
              <a:spcAft>
                <a:spcPts val="0"/>
              </a:spcAft>
              <a:defRPr/>
            </a:pPr>
            <a:endParaRPr lang="en-US" dirty="0" smtClean="0">
              <a:latin typeface="Arial" pitchFamily="-107" charset="0"/>
              <a:ea typeface="ＭＳ Ｐゴシック" pitchFamily="-107" charset="-128"/>
              <a:cs typeface="ＭＳ Ｐゴシック" pitchFamily="-107" charset="-128"/>
            </a:endParaRPr>
          </a:p>
          <a:p>
            <a:pPr eaLnBrk="1" fontAlgn="auto" hangingPunct="1">
              <a:spcBef>
                <a:spcPts val="0"/>
              </a:spcBef>
              <a:spcAft>
                <a:spcPts val="0"/>
              </a:spcAft>
              <a:defRPr/>
            </a:pPr>
            <a:r>
              <a:rPr lang="en-US" dirty="0" smtClean="0">
                <a:latin typeface="Arial" pitchFamily="-107" charset="0"/>
                <a:ea typeface="ＭＳ Ｐゴシック" pitchFamily="-107" charset="-128"/>
                <a:cs typeface="ＭＳ Ｐゴシック" pitchFamily="-107" charset="-128"/>
              </a:rPr>
              <a:t>The base64 transfer encoding,  also known as radix-64 encoding, is a common</a:t>
            </a:r>
          </a:p>
          <a:p>
            <a:pPr eaLnBrk="1" fontAlgn="auto" hangingPunct="1">
              <a:spcBef>
                <a:spcPts val="0"/>
              </a:spcBef>
              <a:spcAft>
                <a:spcPts val="0"/>
              </a:spcAft>
              <a:defRPr/>
            </a:pPr>
            <a:r>
              <a:rPr lang="en-US" dirty="0" smtClean="0">
                <a:latin typeface="Arial" pitchFamily="-107" charset="0"/>
                <a:ea typeface="ＭＳ Ｐゴシック" pitchFamily="-107" charset="-128"/>
                <a:cs typeface="ＭＳ Ｐゴシック" pitchFamily="-107" charset="-128"/>
              </a:rPr>
              <a:t>one for encoding arbitrary binary data in such a way as to be invulnerable to the</a:t>
            </a:r>
          </a:p>
          <a:p>
            <a:pPr eaLnBrk="1" fontAlgn="auto" hangingPunct="1">
              <a:spcBef>
                <a:spcPts val="0"/>
              </a:spcBef>
              <a:spcAft>
                <a:spcPts val="0"/>
              </a:spcAft>
              <a:defRPr/>
            </a:pPr>
            <a:r>
              <a:rPr lang="en-US" dirty="0" smtClean="0">
                <a:latin typeface="Arial" pitchFamily="-107" charset="0"/>
                <a:ea typeface="ＭＳ Ｐゴシック" pitchFamily="-107" charset="-128"/>
                <a:cs typeface="ＭＳ Ｐゴシック" pitchFamily="-107" charset="-128"/>
              </a:rPr>
              <a:t>processing by mail-transport programs. It is also used in PGP and is described in</a:t>
            </a:r>
          </a:p>
          <a:p>
            <a:pPr eaLnBrk="1" fontAlgn="auto" hangingPunct="1">
              <a:spcBef>
                <a:spcPts val="0"/>
              </a:spcBef>
              <a:spcAft>
                <a:spcPts val="0"/>
              </a:spcAft>
              <a:defRPr/>
            </a:pPr>
            <a:r>
              <a:rPr lang="en-US" dirty="0" smtClean="0">
                <a:latin typeface="Arial" pitchFamily="-107" charset="0"/>
                <a:ea typeface="ＭＳ Ｐゴシック" pitchFamily="-107" charset="-128"/>
                <a:cs typeface="ＭＳ Ｐゴシック" pitchFamily="-107" charset="-128"/>
              </a:rPr>
              <a:t>Appendix X.</a:t>
            </a:r>
            <a:endParaRPr lang="en-US" dirty="0"/>
          </a:p>
        </p:txBody>
      </p:sp>
      <p:sp>
        <p:nvSpPr>
          <p:cNvPr id="829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1A841BC-84F6-4176-8C0A-62DE8ECFD457}" type="slidenum">
              <a:rPr lang="en-AU" altLang="tr-TR" smtClean="0"/>
              <a:pPr fontAlgn="base">
                <a:spcBef>
                  <a:spcPct val="0"/>
                </a:spcBef>
                <a:spcAft>
                  <a:spcPct val="0"/>
                </a:spcAft>
                <a:defRPr/>
              </a:pPr>
              <a:t>64</a:t>
            </a:fld>
            <a:endParaRPr lang="en-AU" altLang="tr-TR"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9/12/2018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 Id="rId9" Type="http://schemas.openxmlformats.org/officeDocument/2006/relationships/oleObject" Target="../embeddings/oleObject7.bin"/></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oleObject" Target="../embeddings/Microsoft_Office_Word_97_-_2003_Document1.doc"/><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Microsoft_Office_Word_97_-_2003_Document2.doc"/></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UNIT-III</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2910" y="1071546"/>
            <a:ext cx="8302653" cy="5024454"/>
          </a:xfrm>
        </p:spPr>
        <p:txBody>
          <a:bodyPr/>
          <a:lstStyle/>
          <a:p>
            <a:r>
              <a:rPr lang="en-IN" sz="2400" dirty="0" smtClean="0">
                <a:latin typeface="+mj-lt"/>
              </a:rPr>
              <a:t> It was not developed by, nor is it controlled by, any governmental or standards organization. For those with an instinctive distrust of “the establishment,” this makes PGP attractive.</a:t>
            </a:r>
          </a:p>
          <a:p>
            <a:r>
              <a:rPr lang="en-IN" sz="2400" dirty="0" smtClean="0">
                <a:latin typeface="+mj-lt"/>
              </a:rPr>
              <a:t> PGP is now on an Internet standards track (RFC 3156; MIME Security with Open PGP). Nevertheless, PGP still has an aura of an antiestablishment </a:t>
            </a:r>
            <a:r>
              <a:rPr lang="en-IN" sz="2400" dirty="0" err="1" smtClean="0">
                <a:latin typeface="+mj-lt"/>
              </a:rPr>
              <a:t>endeavor</a:t>
            </a:r>
            <a:r>
              <a:rPr lang="en-IN" sz="2400" dirty="0" smtClean="0">
                <a:latin typeface="+mj-lt"/>
              </a:rPr>
              <a:t>.</a:t>
            </a:r>
          </a:p>
          <a:p>
            <a:endParaRPr lang="en-IN"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r>
              <a:rPr lang="en-US" altLang="tr-TR" smtClean="0"/>
              <a:t>X.509</a:t>
            </a:r>
          </a:p>
        </p:txBody>
      </p:sp>
      <p:sp>
        <p:nvSpPr>
          <p:cNvPr id="89091" name="Rectangle 3"/>
          <p:cNvSpPr>
            <a:spLocks noGrp="1" noChangeArrowheads="1"/>
          </p:cNvSpPr>
          <p:nvPr>
            <p:ph type="body" idx="1"/>
          </p:nvPr>
        </p:nvSpPr>
        <p:spPr>
          <a:xfrm>
            <a:off x="609600" y="1752600"/>
            <a:ext cx="8255000" cy="4572000"/>
          </a:xfrm>
        </p:spPr>
        <p:txBody>
          <a:bodyPr/>
          <a:lstStyle/>
          <a:p>
            <a:pPr eaLnBrk="1" hangingPunct="1"/>
            <a:r>
              <a:rPr lang="en-US" altLang="tr-TR" smtClean="0"/>
              <a:t>Defines identity certificates </a:t>
            </a:r>
          </a:p>
          <a:p>
            <a:pPr lvl="1" eaLnBrk="1" hangingPunct="1"/>
            <a:r>
              <a:rPr lang="en-US" altLang="tr-TR" smtClean="0"/>
              <a:t>attribute (authorization) certificates are added in 4</a:t>
            </a:r>
            <a:r>
              <a:rPr lang="en-US" altLang="tr-TR" baseline="30000" smtClean="0"/>
              <a:t>th</a:t>
            </a:r>
            <a:r>
              <a:rPr lang="en-US" altLang="tr-TR" smtClean="0"/>
              <a:t> edition (2000)</a:t>
            </a:r>
          </a:p>
          <a:p>
            <a:pPr eaLnBrk="1" hangingPunct="1"/>
            <a:r>
              <a:rPr lang="en-US" altLang="tr-TR" smtClean="0"/>
              <a:t>Defines certificate structure, not PKI</a:t>
            </a:r>
          </a:p>
          <a:p>
            <a:pPr eaLnBrk="1" hangingPunct="1"/>
            <a:r>
              <a:rPr lang="en-US" altLang="tr-TR" smtClean="0"/>
              <a:t>Supports both hierarchical model and cross certificates</a:t>
            </a:r>
          </a:p>
          <a:p>
            <a:pPr eaLnBrk="1" hangingPunct="1"/>
            <a:r>
              <a:rPr lang="en-US" altLang="tr-TR" smtClean="0"/>
              <a:t>End users cannot be CAs</a:t>
            </a:r>
          </a:p>
          <a:p>
            <a:pPr eaLnBrk="1" hangingPunct="1"/>
            <a:endParaRPr lang="en-US" altLang="tr-TR" smtClean="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1143000" y="228600"/>
            <a:ext cx="7772400" cy="1143000"/>
          </a:xfrm>
        </p:spPr>
        <p:txBody>
          <a:bodyPr/>
          <a:lstStyle/>
          <a:p>
            <a:pPr eaLnBrk="1" hangingPunct="1"/>
            <a:r>
              <a:rPr lang="en-US" altLang="tr-TR" smtClean="0"/>
              <a:t>X.509 Certificate Format</a:t>
            </a:r>
          </a:p>
        </p:txBody>
      </p:sp>
      <p:sp>
        <p:nvSpPr>
          <p:cNvPr id="90115" name="Rectangle 4"/>
          <p:cNvSpPr>
            <a:spLocks noGrp="1" noChangeArrowheads="1"/>
          </p:cNvSpPr>
          <p:nvPr>
            <p:ph type="body" idx="1"/>
          </p:nvPr>
        </p:nvSpPr>
        <p:spPr/>
        <p:txBody>
          <a:bodyPr/>
          <a:lstStyle/>
          <a:p>
            <a:pPr eaLnBrk="1" hangingPunct="1"/>
            <a:endParaRPr lang="en-US" altLang="tr-TR" smtClean="0"/>
          </a:p>
        </p:txBody>
      </p:sp>
      <p:pic>
        <p:nvPicPr>
          <p:cNvPr id="90116" name="Picture 5"/>
          <p:cNvPicPr>
            <a:picLocks noChangeAspect="1" noChangeArrowheads="1"/>
          </p:cNvPicPr>
          <p:nvPr/>
        </p:nvPicPr>
        <p:blipFill>
          <a:blip r:embed="rId2"/>
          <a:srcRect/>
          <a:stretch>
            <a:fillRect/>
          </a:stretch>
        </p:blipFill>
        <p:spPr bwMode="auto">
          <a:xfrm>
            <a:off x="1828800" y="1219200"/>
            <a:ext cx="4953000" cy="5410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en-US" altLang="tr-TR" smtClean="0"/>
              <a:t>X.509v3 Extensions</a:t>
            </a:r>
          </a:p>
        </p:txBody>
      </p:sp>
      <p:sp>
        <p:nvSpPr>
          <p:cNvPr id="91139" name="Rectangle 3"/>
          <p:cNvSpPr>
            <a:spLocks noGrp="1" noChangeArrowheads="1"/>
          </p:cNvSpPr>
          <p:nvPr>
            <p:ph type="body" idx="1"/>
          </p:nvPr>
        </p:nvSpPr>
        <p:spPr>
          <a:xfrm>
            <a:off x="762000" y="1676400"/>
            <a:ext cx="7772400" cy="4114800"/>
          </a:xfrm>
        </p:spPr>
        <p:txBody>
          <a:bodyPr/>
          <a:lstStyle/>
          <a:p>
            <a:pPr eaLnBrk="1" hangingPunct="1">
              <a:lnSpc>
                <a:spcPct val="90000"/>
              </a:lnSpc>
            </a:pPr>
            <a:r>
              <a:rPr lang="en-AU" altLang="tr-TR" sz="2800" smtClean="0"/>
              <a:t>Not enough flexibility in X.509 v1 and v2</a:t>
            </a:r>
          </a:p>
          <a:p>
            <a:pPr lvl="1" eaLnBrk="1" hangingPunct="1">
              <a:lnSpc>
                <a:spcPct val="90000"/>
              </a:lnSpc>
            </a:pPr>
            <a:r>
              <a:rPr lang="en-AU" altLang="tr-TR" sz="2400" smtClean="0"/>
              <a:t>mostly due to “directory” specific fields</a:t>
            </a:r>
          </a:p>
          <a:p>
            <a:pPr lvl="1" eaLnBrk="1" hangingPunct="1">
              <a:lnSpc>
                <a:spcPct val="90000"/>
              </a:lnSpc>
            </a:pPr>
            <a:r>
              <a:rPr lang="en-AU" altLang="tr-TR" sz="2400" smtClean="0"/>
              <a:t>real-world security needs are different </a:t>
            </a:r>
          </a:p>
          <a:p>
            <a:pPr lvl="2" eaLnBrk="1" hangingPunct="1">
              <a:lnSpc>
                <a:spcPct val="90000"/>
              </a:lnSpc>
            </a:pPr>
            <a:r>
              <a:rPr lang="en-AU" altLang="tr-TR" sz="2000" smtClean="0"/>
              <a:t>email/URL names should be included in a certificate</a:t>
            </a:r>
          </a:p>
          <a:p>
            <a:pPr lvl="2" eaLnBrk="1" hangingPunct="1">
              <a:lnSpc>
                <a:spcPct val="90000"/>
              </a:lnSpc>
            </a:pPr>
            <a:r>
              <a:rPr lang="en-AU" altLang="tr-TR" sz="2000" smtClean="0"/>
              <a:t>key identification was missing (so should be included)</a:t>
            </a:r>
          </a:p>
          <a:p>
            <a:pPr lvl="2" eaLnBrk="1" hangingPunct="1">
              <a:lnSpc>
                <a:spcPct val="90000"/>
              </a:lnSpc>
            </a:pPr>
            <a:r>
              <a:rPr lang="en-AU" altLang="tr-TR" sz="2000" smtClean="0"/>
              <a:t>policy details should indicate under which conditions a certificate can be used (was not the case in v1 and v2)</a:t>
            </a:r>
          </a:p>
          <a:p>
            <a:pPr lvl="2" eaLnBrk="1" hangingPunct="1">
              <a:lnSpc>
                <a:spcPct val="90000"/>
              </a:lnSpc>
            </a:pPr>
            <a:r>
              <a:rPr lang="en-AU" altLang="tr-TR" sz="2000" smtClean="0"/>
              <a:t>avoidance of blind trust was not possible in v1 and v2</a:t>
            </a:r>
          </a:p>
          <a:p>
            <a:pPr eaLnBrk="1" hangingPunct="1">
              <a:lnSpc>
                <a:spcPct val="90000"/>
              </a:lnSpc>
            </a:pPr>
            <a:r>
              <a:rPr lang="en-AU" altLang="tr-TR" sz="2800" smtClean="0"/>
              <a:t>Rather than explicitly naming new fields a general extension method is defined </a:t>
            </a:r>
          </a:p>
          <a:p>
            <a:pPr lvl="1" eaLnBrk="1" hangingPunct="1">
              <a:lnSpc>
                <a:spcPct val="90000"/>
              </a:lnSpc>
            </a:pPr>
            <a:r>
              <a:rPr lang="tr-TR" altLang="tr-TR" sz="2400" smtClean="0"/>
              <a:t>An </a:t>
            </a:r>
            <a:r>
              <a:rPr lang="en-US" altLang="tr-TR" sz="2400" smtClean="0"/>
              <a:t>extension consist</a:t>
            </a:r>
            <a:r>
              <a:rPr lang="tr-TR" altLang="tr-TR" sz="2400" smtClean="0"/>
              <a:t>s</a:t>
            </a:r>
            <a:r>
              <a:rPr lang="en-US" altLang="tr-TR" sz="2400" smtClean="0"/>
              <a:t> of </a:t>
            </a:r>
            <a:r>
              <a:rPr lang="tr-TR" altLang="tr-TR" sz="2400" smtClean="0"/>
              <a:t>an </a:t>
            </a:r>
            <a:r>
              <a:rPr lang="en-US" altLang="tr-TR" sz="2400" smtClean="0"/>
              <a:t>extension identifier, value and criticality indicator</a:t>
            </a: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685800" y="304800"/>
            <a:ext cx="7772400" cy="609600"/>
          </a:xfrm>
        </p:spPr>
        <p:txBody>
          <a:bodyPr/>
          <a:lstStyle/>
          <a:p>
            <a:pPr eaLnBrk="1" hangingPunct="1"/>
            <a:r>
              <a:rPr lang="en-US" altLang="tr-TR" smtClean="0"/>
              <a:t>X.509v3 Extensions</a:t>
            </a:r>
          </a:p>
        </p:txBody>
      </p:sp>
      <p:sp>
        <p:nvSpPr>
          <p:cNvPr id="92163" name="Rectangle 3"/>
          <p:cNvSpPr>
            <a:spLocks noGrp="1" noChangeArrowheads="1"/>
          </p:cNvSpPr>
          <p:nvPr>
            <p:ph type="body" idx="1"/>
          </p:nvPr>
        </p:nvSpPr>
        <p:spPr>
          <a:xfrm>
            <a:off x="304800" y="838200"/>
            <a:ext cx="8839200" cy="4191000"/>
          </a:xfrm>
        </p:spPr>
        <p:txBody>
          <a:bodyPr/>
          <a:lstStyle/>
          <a:p>
            <a:pPr eaLnBrk="1" hangingPunct="1">
              <a:lnSpc>
                <a:spcPct val="90000"/>
              </a:lnSpc>
            </a:pPr>
            <a:r>
              <a:rPr lang="en-US" altLang="tr-TR" sz="2800" smtClean="0"/>
              <a:t>Key and policy information</a:t>
            </a:r>
          </a:p>
          <a:p>
            <a:pPr lvl="1" eaLnBrk="1" hangingPunct="1">
              <a:lnSpc>
                <a:spcPct val="90000"/>
              </a:lnSpc>
            </a:pPr>
            <a:r>
              <a:rPr lang="en-US" altLang="tr-TR" sz="2400" smtClean="0"/>
              <a:t>subject &amp; issuer key identifiers</a:t>
            </a:r>
          </a:p>
          <a:p>
            <a:pPr lvl="1" eaLnBrk="1" hangingPunct="1">
              <a:lnSpc>
                <a:spcPct val="90000"/>
              </a:lnSpc>
            </a:pPr>
            <a:r>
              <a:rPr lang="en-US" altLang="tr-TR" sz="2400" smtClean="0"/>
              <a:t>indicators of certificate policies supported by the cert </a:t>
            </a:r>
          </a:p>
          <a:p>
            <a:pPr lvl="1" eaLnBrk="1" hangingPunct="1">
              <a:lnSpc>
                <a:spcPct val="90000"/>
              </a:lnSpc>
            </a:pPr>
            <a:r>
              <a:rPr lang="en-US" altLang="tr-TR" sz="2400" smtClean="0"/>
              <a:t>key usage (list of purposes like signature, encryption, etc)</a:t>
            </a:r>
          </a:p>
          <a:p>
            <a:pPr eaLnBrk="1" hangingPunct="1">
              <a:lnSpc>
                <a:spcPct val="90000"/>
              </a:lnSpc>
            </a:pPr>
            <a:r>
              <a:rPr lang="en-US" altLang="tr-TR" sz="2800" smtClean="0"/>
              <a:t>Alternative names, in alternative formats for certificate subject and issuer</a:t>
            </a:r>
          </a:p>
          <a:p>
            <a:pPr eaLnBrk="1" hangingPunct="1">
              <a:lnSpc>
                <a:spcPct val="90000"/>
              </a:lnSpc>
            </a:pPr>
            <a:r>
              <a:rPr lang="en-US" altLang="tr-TR" sz="2800" smtClean="0"/>
              <a:t>Certificate path constraints</a:t>
            </a:r>
          </a:p>
          <a:p>
            <a:pPr lvl="1" eaLnBrk="1" hangingPunct="1">
              <a:lnSpc>
                <a:spcPct val="90000"/>
              </a:lnSpc>
            </a:pPr>
            <a:r>
              <a:rPr lang="tr-TR" altLang="tr-TR" sz="2400" smtClean="0"/>
              <a:t>For CA certs and </a:t>
            </a:r>
            <a:r>
              <a:rPr lang="en-US" altLang="tr-TR" sz="2400" smtClean="0"/>
              <a:t>to restrict certificate issuance based on</a:t>
            </a:r>
          </a:p>
          <a:p>
            <a:pPr lvl="2" eaLnBrk="1" hangingPunct="1">
              <a:lnSpc>
                <a:spcPct val="90000"/>
              </a:lnSpc>
            </a:pPr>
            <a:r>
              <a:rPr lang="en-US" altLang="tr-TR" sz="2000" smtClean="0"/>
              <a:t>path length (restricting number of subordinate CAs)</a:t>
            </a:r>
          </a:p>
          <a:p>
            <a:pPr lvl="2" eaLnBrk="1" hangingPunct="1">
              <a:lnSpc>
                <a:spcPct val="90000"/>
              </a:lnSpc>
            </a:pPr>
            <a:r>
              <a:rPr lang="en-US" altLang="tr-TR" sz="2000" smtClean="0"/>
              <a:t>policy identifiers</a:t>
            </a:r>
          </a:p>
          <a:p>
            <a:pPr lvl="2" eaLnBrk="1" hangingPunct="1">
              <a:lnSpc>
                <a:spcPct val="90000"/>
              </a:lnSpc>
            </a:pPr>
            <a:r>
              <a:rPr lang="en-US" altLang="tr-TR" sz="2000" smtClean="0"/>
              <a:t>names</a:t>
            </a:r>
          </a:p>
          <a:p>
            <a:pPr eaLnBrk="1" hangingPunct="1">
              <a:lnSpc>
                <a:spcPct val="90000"/>
              </a:lnSpc>
            </a:pPr>
            <a:r>
              <a:rPr lang="en-US" altLang="tr-TR" sz="2800" smtClean="0"/>
              <a:t>Verifier could exercise its own restrictions during verification as well</a:t>
            </a:r>
          </a:p>
          <a:p>
            <a:pPr lvl="1" eaLnBrk="1" hangingPunct="1">
              <a:lnSpc>
                <a:spcPct val="90000"/>
              </a:lnSpc>
            </a:pPr>
            <a:r>
              <a:rPr lang="en-US" altLang="tr-TR" sz="2400" smtClean="0"/>
              <a:t>No blind trust to CAs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We begin with an overall look at the operation of PGP. Next, we examine how cryptographic keys are created and stored. Then, we address the vital issue of public-key management.</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tr-TR" dirty="0" smtClean="0"/>
              <a:t>PGP OPERATIONS</a:t>
            </a:r>
          </a:p>
        </p:txBody>
      </p:sp>
      <p:sp>
        <p:nvSpPr>
          <p:cNvPr id="7171" name="Rectangle 3"/>
          <p:cNvSpPr>
            <a:spLocks noGrp="1" noChangeArrowheads="1"/>
          </p:cNvSpPr>
          <p:nvPr>
            <p:ph type="body" idx="1"/>
          </p:nvPr>
        </p:nvSpPr>
        <p:spPr>
          <a:xfrm>
            <a:off x="762000" y="1676400"/>
            <a:ext cx="7772400" cy="4114800"/>
          </a:xfrm>
        </p:spPr>
        <p:txBody>
          <a:bodyPr>
            <a:normAutofit lnSpcReduction="10000"/>
          </a:bodyPr>
          <a:lstStyle/>
          <a:p>
            <a:pPr eaLnBrk="1" hangingPunct="1">
              <a:lnSpc>
                <a:spcPct val="90000"/>
              </a:lnSpc>
            </a:pPr>
            <a:r>
              <a:rPr lang="en-US" altLang="tr-TR" sz="2800" dirty="0" smtClean="0"/>
              <a:t>Digital Signatures (and consequently message authentication and integrity)</a:t>
            </a:r>
          </a:p>
          <a:p>
            <a:pPr lvl="1" eaLnBrk="1" hangingPunct="1">
              <a:lnSpc>
                <a:spcPct val="90000"/>
              </a:lnSpc>
            </a:pPr>
            <a:r>
              <a:rPr lang="en-US" altLang="tr-TR" sz="2400" dirty="0" smtClean="0"/>
              <a:t>RSA, DSS</a:t>
            </a:r>
          </a:p>
          <a:p>
            <a:pPr eaLnBrk="1" hangingPunct="1">
              <a:lnSpc>
                <a:spcPct val="90000"/>
              </a:lnSpc>
            </a:pPr>
            <a:r>
              <a:rPr lang="en-US" altLang="tr-TR" sz="2800" dirty="0" smtClean="0"/>
              <a:t>Message Encryption</a:t>
            </a:r>
          </a:p>
          <a:p>
            <a:pPr lvl="1" eaLnBrk="1" hangingPunct="1">
              <a:lnSpc>
                <a:spcPct val="90000"/>
              </a:lnSpc>
            </a:pPr>
            <a:r>
              <a:rPr lang="en-US" altLang="tr-TR" sz="2400" dirty="0" smtClean="0"/>
              <a:t>CAST, IDEA, 3DES</a:t>
            </a:r>
            <a:r>
              <a:rPr lang="tr-TR" altLang="tr-TR" sz="2400" dirty="0" smtClean="0"/>
              <a:t>, AES</a:t>
            </a:r>
            <a:r>
              <a:rPr lang="en-US" altLang="tr-TR" sz="2400" dirty="0" smtClean="0"/>
              <a:t> (all at least 128 bits)</a:t>
            </a:r>
          </a:p>
          <a:p>
            <a:pPr lvl="1" eaLnBrk="1" hangingPunct="1">
              <a:lnSpc>
                <a:spcPct val="90000"/>
              </a:lnSpc>
            </a:pPr>
            <a:r>
              <a:rPr lang="en-US" altLang="tr-TR" sz="2400" dirty="0" smtClean="0"/>
              <a:t>symmetric keys are used once and encrypted using RSA or </a:t>
            </a:r>
            <a:r>
              <a:rPr lang="en-US" altLang="tr-TR" sz="2400" dirty="0" err="1" smtClean="0"/>
              <a:t>ElGamal</a:t>
            </a:r>
            <a:r>
              <a:rPr lang="en-US" altLang="tr-TR" sz="2400" dirty="0" smtClean="0"/>
              <a:t> (based on discrete logs)</a:t>
            </a:r>
          </a:p>
          <a:p>
            <a:pPr eaLnBrk="1" hangingPunct="1">
              <a:lnSpc>
                <a:spcPct val="90000"/>
              </a:lnSpc>
            </a:pPr>
            <a:r>
              <a:rPr lang="en-US" altLang="tr-TR" sz="2800" dirty="0" smtClean="0"/>
              <a:t>Compression using ZIP</a:t>
            </a:r>
          </a:p>
          <a:p>
            <a:pPr eaLnBrk="1" hangingPunct="1">
              <a:lnSpc>
                <a:spcPct val="90000"/>
              </a:lnSpc>
            </a:pPr>
            <a:r>
              <a:rPr lang="en-US" altLang="tr-TR" sz="2800" dirty="0" smtClean="0"/>
              <a:t>Radix-64 conversion (to ASCII)</a:t>
            </a:r>
          </a:p>
          <a:p>
            <a:pPr lvl="1" eaLnBrk="1" hangingPunct="1">
              <a:lnSpc>
                <a:spcPct val="90000"/>
              </a:lnSpc>
            </a:pPr>
            <a:r>
              <a:rPr lang="en-US" altLang="tr-TR" sz="2400" dirty="0" smtClean="0"/>
              <a:t>for e-mail compatibility</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187450" y="260350"/>
            <a:ext cx="7772400" cy="1143000"/>
          </a:xfrm>
        </p:spPr>
        <p:txBody>
          <a:bodyPr>
            <a:normAutofit/>
          </a:bodyPr>
          <a:lstStyle/>
          <a:p>
            <a:pPr eaLnBrk="1" hangingPunct="1"/>
            <a:r>
              <a:rPr lang="en-US" altLang="tr-TR" dirty="0" smtClean="0"/>
              <a:t>PGP Operation – Authentication</a:t>
            </a:r>
            <a:endParaRPr lang="en-AU" altLang="tr-TR" dirty="0" smtClean="0"/>
          </a:p>
        </p:txBody>
      </p:sp>
      <p:sp>
        <p:nvSpPr>
          <p:cNvPr id="8195" name="Rectangle 3"/>
          <p:cNvSpPr>
            <a:spLocks noGrp="1" noChangeArrowheads="1"/>
          </p:cNvSpPr>
          <p:nvPr>
            <p:ph type="body" idx="1"/>
          </p:nvPr>
        </p:nvSpPr>
        <p:spPr>
          <a:xfrm>
            <a:off x="555625" y="3638550"/>
            <a:ext cx="8408988" cy="2362200"/>
          </a:xfrm>
        </p:spPr>
        <p:txBody>
          <a:bodyPr>
            <a:normAutofit fontScale="92500" lnSpcReduction="20000"/>
          </a:bodyPr>
          <a:lstStyle/>
          <a:p>
            <a:pPr eaLnBrk="1" hangingPunct="1">
              <a:lnSpc>
                <a:spcPct val="90000"/>
              </a:lnSpc>
            </a:pPr>
            <a:r>
              <a:rPr lang="en-AU" altLang="tr-TR" sz="2800" dirty="0" smtClean="0"/>
              <a:t>Classical application of public key crypto</a:t>
            </a:r>
          </a:p>
          <a:p>
            <a:pPr lvl="1" eaLnBrk="1" hangingPunct="1">
              <a:lnSpc>
                <a:spcPct val="90000"/>
              </a:lnSpc>
            </a:pPr>
            <a:r>
              <a:rPr lang="en-AU" altLang="tr-TR" sz="2400" dirty="0" smtClean="0"/>
              <a:t>This figure is actually for RSA</a:t>
            </a:r>
          </a:p>
          <a:p>
            <a:pPr lvl="1" eaLnBrk="1" hangingPunct="1">
              <a:lnSpc>
                <a:spcPct val="90000"/>
              </a:lnSpc>
            </a:pPr>
            <a:r>
              <a:rPr lang="en-AU" altLang="tr-TR" sz="2400" dirty="0" smtClean="0"/>
              <a:t>for DSA refer to previous lectures</a:t>
            </a:r>
          </a:p>
          <a:p>
            <a:pPr eaLnBrk="1" hangingPunct="1">
              <a:lnSpc>
                <a:spcPct val="90000"/>
              </a:lnSpc>
            </a:pPr>
            <a:r>
              <a:rPr lang="en-AU" altLang="tr-TR" sz="2800" dirty="0" smtClean="0"/>
              <a:t>Z is zip function</a:t>
            </a:r>
          </a:p>
          <a:p>
            <a:pPr eaLnBrk="1" hangingPunct="1">
              <a:lnSpc>
                <a:spcPct val="90000"/>
              </a:lnSpc>
            </a:pPr>
            <a:r>
              <a:rPr lang="en-AU" altLang="tr-TR" sz="2800" dirty="0" smtClean="0"/>
              <a:t>radix-64 conversion is done after zip at sender, before Z</a:t>
            </a:r>
            <a:r>
              <a:rPr lang="en-AU" altLang="tr-TR" sz="2800" baseline="30000" dirty="0" smtClean="0"/>
              <a:t>-1</a:t>
            </a:r>
            <a:r>
              <a:rPr lang="en-AU" altLang="tr-TR" sz="2800" dirty="0" smtClean="0"/>
              <a:t> at receiver</a:t>
            </a:r>
          </a:p>
          <a:p>
            <a:pPr lvl="1" eaLnBrk="1" hangingPunct="1">
              <a:lnSpc>
                <a:spcPct val="90000"/>
              </a:lnSpc>
            </a:pPr>
            <a:r>
              <a:rPr lang="en-AU" altLang="tr-TR" sz="2300" dirty="0" smtClean="0"/>
              <a:t>may be done only for signature or for the whole message</a:t>
            </a:r>
          </a:p>
        </p:txBody>
      </p:sp>
      <p:grpSp>
        <p:nvGrpSpPr>
          <p:cNvPr id="2" name="Group 9"/>
          <p:cNvGrpSpPr>
            <a:grpSpLocks/>
          </p:cNvGrpSpPr>
          <p:nvPr/>
        </p:nvGrpSpPr>
        <p:grpSpPr bwMode="auto">
          <a:xfrm>
            <a:off x="555625" y="1484313"/>
            <a:ext cx="8248650" cy="2209800"/>
            <a:chOff x="336" y="1152"/>
            <a:chExt cx="5196" cy="1392"/>
          </a:xfrm>
        </p:grpSpPr>
        <p:pic>
          <p:nvPicPr>
            <p:cNvPr id="8197" name="Picture 7"/>
            <p:cNvPicPr>
              <a:picLocks noChangeAspect="1" noChangeArrowheads="1"/>
            </p:cNvPicPr>
            <p:nvPr/>
          </p:nvPicPr>
          <p:blipFill>
            <a:blip r:embed="rId2"/>
            <a:srcRect/>
            <a:stretch>
              <a:fillRect/>
            </a:stretch>
          </p:blipFill>
          <p:spPr bwMode="auto">
            <a:xfrm>
              <a:off x="336" y="1152"/>
              <a:ext cx="5196" cy="1278"/>
            </a:xfrm>
            <a:prstGeom prst="rect">
              <a:avLst/>
            </a:prstGeom>
            <a:noFill/>
            <a:ln w="9525">
              <a:noFill/>
              <a:miter lim="800000"/>
              <a:headEnd/>
              <a:tailEnd/>
            </a:ln>
          </p:spPr>
        </p:pic>
        <p:sp>
          <p:nvSpPr>
            <p:cNvPr id="8198" name="Rectangle 8"/>
            <p:cNvSpPr>
              <a:spLocks noChangeArrowheads="1"/>
            </p:cNvSpPr>
            <p:nvPr/>
          </p:nvSpPr>
          <p:spPr bwMode="auto">
            <a:xfrm>
              <a:off x="336" y="2256"/>
              <a:ext cx="2400" cy="288"/>
            </a:xfrm>
            <a:prstGeom prst="rect">
              <a:avLst/>
            </a:prstGeom>
            <a:solidFill>
              <a:schemeClr val="bg1"/>
            </a:solidFill>
            <a:ln w="9525">
              <a:noFill/>
              <a:miter lim="800000"/>
              <a:headEnd/>
              <a:tailEnd/>
            </a:ln>
          </p:spPr>
          <p:txBody>
            <a:bodyPr wrap="none" anchor="ctr"/>
            <a:lstStyle/>
            <a:p>
              <a:endParaRPr lang="tr-TR" altLang="tr-T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tr-TR" smtClean="0"/>
              <a:t>PGP Operation – Confidentiality</a:t>
            </a:r>
            <a:endParaRPr lang="en-AU" altLang="tr-TR" smtClean="0"/>
          </a:p>
        </p:txBody>
      </p:sp>
      <p:sp>
        <p:nvSpPr>
          <p:cNvPr id="9219" name="Rectangle 3"/>
          <p:cNvSpPr>
            <a:spLocks noGrp="1" noChangeArrowheads="1"/>
          </p:cNvSpPr>
          <p:nvPr>
            <p:ph type="body" idx="1"/>
          </p:nvPr>
        </p:nvSpPr>
        <p:spPr>
          <a:xfrm>
            <a:off x="684213" y="3716338"/>
            <a:ext cx="7772400" cy="2514600"/>
          </a:xfrm>
        </p:spPr>
        <p:txBody>
          <a:bodyPr/>
          <a:lstStyle/>
          <a:p>
            <a:pPr marL="457200" indent="-457200" eaLnBrk="1" hangingPunct="1">
              <a:lnSpc>
                <a:spcPct val="90000"/>
              </a:lnSpc>
            </a:pPr>
            <a:r>
              <a:rPr lang="en-AU" altLang="tr-TR" sz="2800" smtClean="0"/>
              <a:t>One-time session key, K</a:t>
            </a:r>
            <a:r>
              <a:rPr lang="en-AU" altLang="tr-TR" sz="2800" baseline="-25000" smtClean="0"/>
              <a:t>s</a:t>
            </a:r>
          </a:p>
          <a:p>
            <a:pPr marL="838200" lvl="1" indent="-381000" eaLnBrk="1" hangingPunct="1">
              <a:lnSpc>
                <a:spcPct val="90000"/>
              </a:lnSpc>
            </a:pPr>
            <a:r>
              <a:rPr lang="en-AU" altLang="tr-TR" sz="2400" smtClean="0"/>
              <a:t>generated at random</a:t>
            </a:r>
          </a:p>
          <a:p>
            <a:pPr marL="838200" lvl="1" indent="-381000" eaLnBrk="1" hangingPunct="1">
              <a:lnSpc>
                <a:spcPct val="90000"/>
              </a:lnSpc>
            </a:pPr>
            <a:r>
              <a:rPr lang="en-AU" altLang="tr-TR" sz="2400" smtClean="0"/>
              <a:t>encrypted using a public key cryptosystem, EP</a:t>
            </a:r>
          </a:p>
          <a:p>
            <a:pPr marL="1257300" lvl="2" indent="-342900" eaLnBrk="1" hangingPunct="1">
              <a:lnSpc>
                <a:spcPct val="90000"/>
              </a:lnSpc>
            </a:pPr>
            <a:r>
              <a:rPr lang="en-AU" altLang="tr-TR" sz="2000" smtClean="0"/>
              <a:t>RSA or ElGamal</a:t>
            </a:r>
          </a:p>
          <a:p>
            <a:pPr marL="457200" indent="-457200" eaLnBrk="1" hangingPunct="1">
              <a:lnSpc>
                <a:spcPct val="90000"/>
              </a:lnSpc>
            </a:pPr>
            <a:r>
              <a:rPr lang="en-AU" altLang="tr-TR" sz="2800" smtClean="0"/>
              <a:t>Message is compressed before encryption </a:t>
            </a:r>
          </a:p>
          <a:p>
            <a:pPr marL="838200" lvl="1" indent="-381000" eaLnBrk="1" hangingPunct="1">
              <a:lnSpc>
                <a:spcPct val="90000"/>
              </a:lnSpc>
            </a:pPr>
            <a:r>
              <a:rPr lang="en-AU" altLang="tr-TR" sz="2400" smtClean="0"/>
              <a:t>This is the default case</a:t>
            </a:r>
          </a:p>
        </p:txBody>
      </p:sp>
      <p:pic>
        <p:nvPicPr>
          <p:cNvPr id="9220" name="Picture 8"/>
          <p:cNvPicPr>
            <a:picLocks noChangeAspect="1" noChangeArrowheads="1"/>
          </p:cNvPicPr>
          <p:nvPr/>
        </p:nvPicPr>
        <p:blipFill>
          <a:blip r:embed="rId2"/>
          <a:srcRect/>
          <a:stretch>
            <a:fillRect/>
          </a:stretch>
        </p:blipFill>
        <p:spPr bwMode="auto">
          <a:xfrm>
            <a:off x="533400" y="1752600"/>
            <a:ext cx="8229600" cy="1441450"/>
          </a:xfrm>
          <a:prstGeom prst="rect">
            <a:avLst/>
          </a:prstGeom>
          <a:noFill/>
          <a:ln w="9525">
            <a:noFill/>
            <a:miter lim="800000"/>
            <a:headEnd/>
            <a:tailEnd/>
          </a:ln>
        </p:spPr>
      </p:pic>
      <p:sp>
        <p:nvSpPr>
          <p:cNvPr id="9221" name="Text Box 9"/>
          <p:cNvSpPr txBox="1">
            <a:spLocks noChangeArrowheads="1"/>
          </p:cNvSpPr>
          <p:nvPr/>
        </p:nvSpPr>
        <p:spPr bwMode="auto">
          <a:xfrm>
            <a:off x="3276600" y="1371600"/>
            <a:ext cx="1600200" cy="320675"/>
          </a:xfrm>
          <a:prstGeom prst="rect">
            <a:avLst/>
          </a:prstGeom>
          <a:noFill/>
          <a:ln w="9525">
            <a:noFill/>
            <a:miter lim="800000"/>
            <a:headEnd/>
            <a:tailEnd/>
          </a:ln>
        </p:spPr>
        <p:txBody>
          <a:bodyPr>
            <a:spAutoFit/>
          </a:bodyPr>
          <a:lstStyle/>
          <a:p>
            <a:pPr>
              <a:spcBef>
                <a:spcPct val="50000"/>
              </a:spcBef>
            </a:pPr>
            <a:r>
              <a:rPr lang="tr-TR" altLang="tr-TR" sz="1500" i="1"/>
              <a:t>E</a:t>
            </a:r>
            <a:r>
              <a:rPr lang="tr-TR" altLang="tr-TR" sz="1500"/>
              <a:t>[</a:t>
            </a:r>
            <a:r>
              <a:rPr lang="tr-TR" altLang="tr-TR" sz="1500" i="1"/>
              <a:t>PU</a:t>
            </a:r>
            <a:r>
              <a:rPr lang="tr-TR" altLang="tr-TR" sz="1500" i="1" baseline="-25000"/>
              <a:t>b</a:t>
            </a:r>
            <a:r>
              <a:rPr lang="tr-TR" altLang="tr-TR" sz="1500" i="1"/>
              <a:t>, K</a:t>
            </a:r>
            <a:r>
              <a:rPr lang="tr-TR" altLang="tr-TR" sz="1500" i="1" baseline="-25000"/>
              <a:t>s</a:t>
            </a:r>
            <a:r>
              <a:rPr lang="tr-TR" altLang="tr-TR" sz="1500"/>
              <a:t>]</a:t>
            </a:r>
            <a:endParaRPr lang="en-US" altLang="tr-TR" sz="150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fontScale="90000"/>
          </a:bodyPr>
          <a:lstStyle/>
          <a:p>
            <a:pPr eaLnBrk="1" hangingPunct="1"/>
            <a:r>
              <a:rPr lang="en-US" altLang="tr-TR" smtClean="0"/>
              <a:t>PGP Operation – Confidentiality and Authentication</a:t>
            </a:r>
            <a:r>
              <a:rPr lang="en-US" altLang="tr-TR" sz="4000" smtClean="0"/>
              <a:t> </a:t>
            </a:r>
            <a:endParaRPr lang="en-AU" altLang="tr-TR" sz="4000" smtClean="0"/>
          </a:p>
        </p:txBody>
      </p:sp>
      <p:sp>
        <p:nvSpPr>
          <p:cNvPr id="10243" name="Rectangle 3"/>
          <p:cNvSpPr>
            <a:spLocks noGrp="1" noChangeArrowheads="1"/>
          </p:cNvSpPr>
          <p:nvPr>
            <p:ph type="body" idx="1"/>
          </p:nvPr>
        </p:nvSpPr>
        <p:spPr>
          <a:xfrm>
            <a:off x="685800" y="4191000"/>
            <a:ext cx="7772400" cy="1870075"/>
          </a:xfrm>
        </p:spPr>
        <p:txBody>
          <a:bodyPr>
            <a:normAutofit fontScale="92500" lnSpcReduction="10000"/>
          </a:bodyPr>
          <a:lstStyle/>
          <a:p>
            <a:pPr eaLnBrk="1" hangingPunct="1">
              <a:lnSpc>
                <a:spcPct val="90000"/>
              </a:lnSpc>
            </a:pPr>
            <a:r>
              <a:rPr lang="en-US" altLang="tr-TR" sz="2800" smtClean="0"/>
              <a:t>uses both services on same message</a:t>
            </a:r>
          </a:p>
          <a:p>
            <a:pPr lvl="1" eaLnBrk="1" hangingPunct="1">
              <a:lnSpc>
                <a:spcPct val="90000"/>
              </a:lnSpc>
            </a:pPr>
            <a:r>
              <a:rPr lang="en-US" altLang="tr-TR" sz="2400" smtClean="0"/>
              <a:t>create signature and attach to message</a:t>
            </a:r>
          </a:p>
          <a:p>
            <a:pPr lvl="1" eaLnBrk="1" hangingPunct="1">
              <a:lnSpc>
                <a:spcPct val="90000"/>
              </a:lnSpc>
            </a:pPr>
            <a:r>
              <a:rPr lang="en-US" altLang="tr-TR" sz="2400" smtClean="0"/>
              <a:t>compress and encrypt both message &amp; signature</a:t>
            </a:r>
          </a:p>
          <a:p>
            <a:pPr lvl="1" eaLnBrk="1" hangingPunct="1">
              <a:lnSpc>
                <a:spcPct val="90000"/>
              </a:lnSpc>
            </a:pPr>
            <a:r>
              <a:rPr lang="en-US" altLang="tr-TR" sz="2400" smtClean="0"/>
              <a:t>attach encrypted session key</a:t>
            </a:r>
          </a:p>
          <a:p>
            <a:pPr lvl="1" eaLnBrk="1" hangingPunct="1">
              <a:lnSpc>
                <a:spcPct val="90000"/>
              </a:lnSpc>
            </a:pPr>
            <a:r>
              <a:rPr lang="en-AU" altLang="tr-TR" sz="2400" smtClean="0"/>
              <a:t>radix-64 conversion is for everything at the end</a:t>
            </a:r>
          </a:p>
        </p:txBody>
      </p:sp>
      <p:pic>
        <p:nvPicPr>
          <p:cNvPr id="10244" name="Picture 5"/>
          <p:cNvPicPr>
            <a:picLocks noChangeAspect="1" noChangeArrowheads="1"/>
          </p:cNvPicPr>
          <p:nvPr/>
        </p:nvPicPr>
        <p:blipFill>
          <a:blip r:embed="rId2"/>
          <a:srcRect/>
          <a:stretch>
            <a:fillRect/>
          </a:stretch>
        </p:blipFill>
        <p:spPr bwMode="auto">
          <a:xfrm>
            <a:off x="714375" y="2057400"/>
            <a:ext cx="8429625" cy="2028825"/>
          </a:xfrm>
          <a:prstGeom prst="rect">
            <a:avLst/>
          </a:prstGeom>
          <a:noFill/>
          <a:ln w="9525">
            <a:noFill/>
            <a:miter lim="800000"/>
            <a:headEnd/>
            <a:tailEnd/>
          </a:ln>
        </p:spPr>
      </p:pic>
      <p:cxnSp>
        <p:nvCxnSpPr>
          <p:cNvPr id="10245" name="Straight Connector 7"/>
          <p:cNvCxnSpPr>
            <a:cxnSpLocks noChangeShapeType="1"/>
            <a:endCxn id="10243" idx="0"/>
          </p:cNvCxnSpPr>
          <p:nvPr/>
        </p:nvCxnSpPr>
        <p:spPr bwMode="auto">
          <a:xfrm rot="5400000">
            <a:off x="3297238" y="2916238"/>
            <a:ext cx="2549525" cy="3175"/>
          </a:xfrm>
          <a:prstGeom prst="line">
            <a:avLst/>
          </a:prstGeom>
          <a:noFill/>
          <a:ln w="6350" algn="ctr">
            <a:solidFill>
              <a:schemeClr val="tx1"/>
            </a:solidFill>
            <a:prstDash val="sysDash"/>
            <a:miter lim="800000"/>
            <a:headEnd/>
            <a:tailEnd/>
          </a:ln>
        </p:spPr>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09600" y="457200"/>
            <a:ext cx="8153400" cy="609600"/>
          </a:xfrm>
        </p:spPr>
        <p:txBody>
          <a:bodyPr>
            <a:normAutofit fontScale="90000"/>
          </a:bodyPr>
          <a:lstStyle/>
          <a:p>
            <a:pPr eaLnBrk="1" hangingPunct="1"/>
            <a:r>
              <a:rPr lang="en-US" altLang="tr-TR" sz="4000" dirty="0" smtClean="0"/>
              <a:t>PGP Operation – E-mail compatibility</a:t>
            </a:r>
            <a:br>
              <a:rPr lang="en-US" altLang="tr-TR" sz="4000" dirty="0" smtClean="0"/>
            </a:br>
            <a:r>
              <a:rPr lang="en-US" altLang="tr-TR" sz="4000" dirty="0" smtClean="0"/>
              <a:t>radix-64 conversion</a:t>
            </a:r>
            <a:endParaRPr lang="en-AU" altLang="tr-TR" sz="4000" dirty="0" smtClean="0"/>
          </a:p>
        </p:txBody>
      </p:sp>
      <p:sp>
        <p:nvSpPr>
          <p:cNvPr id="11267" name="Rectangle 3"/>
          <p:cNvSpPr>
            <a:spLocks noGrp="1" noChangeArrowheads="1"/>
          </p:cNvSpPr>
          <p:nvPr>
            <p:ph type="body" idx="1"/>
          </p:nvPr>
        </p:nvSpPr>
        <p:spPr>
          <a:xfrm>
            <a:off x="685800" y="1143000"/>
            <a:ext cx="7772400" cy="2438400"/>
          </a:xfrm>
        </p:spPr>
        <p:txBody>
          <a:bodyPr/>
          <a:lstStyle/>
          <a:p>
            <a:pPr eaLnBrk="1" hangingPunct="1">
              <a:lnSpc>
                <a:spcPct val="90000"/>
              </a:lnSpc>
            </a:pPr>
            <a:r>
              <a:rPr lang="en-US" altLang="tr-TR" sz="2400" dirty="0" smtClean="0"/>
              <a:t>Encrypted text and signatures create binary output</a:t>
            </a:r>
          </a:p>
          <a:p>
            <a:pPr eaLnBrk="1" hangingPunct="1">
              <a:lnSpc>
                <a:spcPct val="90000"/>
              </a:lnSpc>
            </a:pPr>
            <a:r>
              <a:rPr lang="en-US" altLang="tr-TR" sz="2400" dirty="0" smtClean="0"/>
              <a:t>however email was designed only for text</a:t>
            </a:r>
          </a:p>
          <a:p>
            <a:pPr lvl="1" eaLnBrk="1" hangingPunct="1">
              <a:lnSpc>
                <a:spcPct val="90000"/>
              </a:lnSpc>
            </a:pPr>
            <a:r>
              <a:rPr lang="en-US" altLang="tr-TR" sz="2400" dirty="0" smtClean="0"/>
              <a:t>hence PGP must encode raw binary data into printable ASCII characters</a:t>
            </a:r>
          </a:p>
          <a:p>
            <a:pPr eaLnBrk="1" hangingPunct="1">
              <a:lnSpc>
                <a:spcPct val="90000"/>
              </a:lnSpc>
            </a:pPr>
            <a:r>
              <a:rPr lang="en-US" altLang="tr-TR" sz="2400" dirty="0" smtClean="0"/>
              <a:t>uses radix-64 algorithm</a:t>
            </a:r>
            <a:r>
              <a:rPr lang="tr-TR" altLang="tr-TR" sz="2400" dirty="0" smtClean="0"/>
              <a:t> (See CS408 notes)</a:t>
            </a:r>
            <a:endParaRPr lang="en-US" altLang="tr-TR" sz="2400" dirty="0" smtClean="0"/>
          </a:p>
          <a:p>
            <a:pPr lvl="1" eaLnBrk="1" hangingPunct="1">
              <a:lnSpc>
                <a:spcPct val="90000"/>
              </a:lnSpc>
            </a:pPr>
            <a:r>
              <a:rPr lang="en-US" altLang="tr-TR" sz="2400" dirty="0" smtClean="0"/>
              <a:t>maps 3 bytes to 4 printable chars</a:t>
            </a:r>
          </a:p>
        </p:txBody>
      </p:sp>
      <p:pic>
        <p:nvPicPr>
          <p:cNvPr id="11268" name="Picture 4"/>
          <p:cNvPicPr>
            <a:picLocks noChangeAspect="1" noChangeArrowheads="1"/>
          </p:cNvPicPr>
          <p:nvPr/>
        </p:nvPicPr>
        <p:blipFill>
          <a:blip r:embed="rId2"/>
          <a:srcRect/>
          <a:stretch>
            <a:fillRect/>
          </a:stretch>
        </p:blipFill>
        <p:spPr bwMode="auto">
          <a:xfrm>
            <a:off x="1600200" y="3505200"/>
            <a:ext cx="6324600" cy="31384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smtClean="0"/>
              <a:t>Compression</a:t>
            </a:r>
            <a:endParaRPr lang="en-IN" dirty="0"/>
          </a:p>
        </p:txBody>
      </p:sp>
      <p:sp>
        <p:nvSpPr>
          <p:cNvPr id="3" name="Content Placeholder 2"/>
          <p:cNvSpPr>
            <a:spLocks noGrp="1"/>
          </p:cNvSpPr>
          <p:nvPr>
            <p:ph idx="1"/>
          </p:nvPr>
        </p:nvSpPr>
        <p:spPr>
          <a:xfrm>
            <a:off x="304800" y="762000"/>
            <a:ext cx="8610600" cy="5562599"/>
          </a:xfrm>
        </p:spPr>
        <p:txBody>
          <a:bodyPr>
            <a:noAutofit/>
          </a:bodyPr>
          <a:lstStyle/>
          <a:p>
            <a:pPr algn="just">
              <a:buNone/>
            </a:pPr>
            <a:r>
              <a:rPr lang="en-IN" sz="2400" dirty="0" smtClean="0">
                <a:latin typeface="Times New Roman" pitchFamily="18" charset="0"/>
                <a:cs typeface="Times New Roman" pitchFamily="18" charset="0"/>
              </a:rPr>
              <a:t>	As a default, PGP compresses the message after applying the signature but before encryption. This has the benefit of saving space both for e-mail transmission and for file storage. The placement of the compression algorithm, indicated by Z for compression and Z-1.</a:t>
            </a:r>
          </a:p>
          <a:p>
            <a:pPr>
              <a:buNone/>
            </a:pPr>
            <a:r>
              <a:rPr lang="en-IN" sz="2400" dirty="0" smtClean="0">
                <a:latin typeface="Times New Roman" pitchFamily="18" charset="0"/>
                <a:cs typeface="Times New Roman" pitchFamily="18" charset="0"/>
              </a:rPr>
              <a:t>1. The signature is generated before compression for two reasons:</a:t>
            </a:r>
          </a:p>
          <a:p>
            <a:pPr algn="just">
              <a:buNone/>
            </a:pPr>
            <a:r>
              <a:rPr lang="en-IN" sz="2400" dirty="0" smtClean="0">
                <a:latin typeface="Times New Roman" pitchFamily="18" charset="0"/>
                <a:cs typeface="Times New Roman" pitchFamily="18" charset="0"/>
              </a:rPr>
              <a:t>a. It is preferable to sign an uncompressed message so that one can store only the uncompressed message together with the signature for future verification. If one signed a compressed document, then it would be necessary either to store a compressed version of the message for later verification or to recompress the message when verification is required.</a:t>
            </a:r>
          </a:p>
          <a:p>
            <a:pPr algn="just">
              <a:buNone/>
            </a:pPr>
            <a:endParaRPr lang="en-IN" sz="2000"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457200"/>
            <a:ext cx="8610600" cy="6019800"/>
          </a:xfrm>
        </p:spPr>
        <p:txBody>
          <a:bodyPr>
            <a:normAutofit fontScale="92500" lnSpcReduction="10000"/>
          </a:bodyPr>
          <a:lstStyle/>
          <a:p>
            <a:pPr algn="just">
              <a:buNone/>
            </a:pPr>
            <a:r>
              <a:rPr lang="en-IN" sz="2800" dirty="0" smtClean="0">
                <a:latin typeface="Times New Roman" pitchFamily="18" charset="0"/>
                <a:cs typeface="Times New Roman" pitchFamily="18" charset="0"/>
              </a:rPr>
              <a:t>b. </a:t>
            </a:r>
            <a:r>
              <a:rPr lang="en-IN" sz="2600" dirty="0" smtClean="0">
                <a:latin typeface="Times New Roman" pitchFamily="18" charset="0"/>
                <a:cs typeface="Times New Roman" pitchFamily="18" charset="0"/>
              </a:rPr>
              <a:t>Even if one were willing to generate dynamically a recompressed message for verification, PGP’s compression algorithm presents a difficulty. The algorithm is not deterministic; various implementations of the algorithm achieve different tradeoffs in running speed versus compression ratio and, as a result, produce different compressed forms. However, these different compression algorithms are interoperable because any version of the algorithm can correctly decompress the output of any other version. Applying the hash function and signature after compression would constrain all PGP implementations to the same version of the compression algorithm.</a:t>
            </a:r>
          </a:p>
          <a:p>
            <a:pPr algn="just">
              <a:buNone/>
            </a:pPr>
            <a:endParaRPr lang="en-IN" sz="2600" dirty="0" smtClean="0">
              <a:latin typeface="Times New Roman" pitchFamily="18" charset="0"/>
              <a:cs typeface="Times New Roman" pitchFamily="18" charset="0"/>
            </a:endParaRPr>
          </a:p>
          <a:p>
            <a:pPr algn="just">
              <a:buNone/>
            </a:pPr>
            <a:r>
              <a:rPr lang="en-IN" sz="2600" dirty="0" smtClean="0">
                <a:latin typeface="Times New Roman" pitchFamily="18" charset="0"/>
                <a:cs typeface="Times New Roman" pitchFamily="18" charset="0"/>
              </a:rPr>
              <a:t>2. Message encryption is applied after compression to strengthen cryptographic security. Because the compressed message has less redundancy than the original plaintext, cryptanalysis is more difficult.</a:t>
            </a:r>
          </a:p>
          <a:p>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85800" y="304800"/>
            <a:ext cx="7772400" cy="1143000"/>
          </a:xfrm>
        </p:spPr>
        <p:txBody>
          <a:bodyPr/>
          <a:lstStyle/>
          <a:p>
            <a:pPr eaLnBrk="1" hangingPunct="1"/>
            <a:r>
              <a:rPr lang="en-US" altLang="tr-TR" smtClean="0"/>
              <a:t>PGP Operation – Summary</a:t>
            </a:r>
            <a:endParaRPr lang="en-AU" altLang="tr-TR" smtClean="0"/>
          </a:p>
        </p:txBody>
      </p:sp>
      <p:pic>
        <p:nvPicPr>
          <p:cNvPr id="12291" name="Picture 4"/>
          <p:cNvPicPr>
            <a:picLocks noGrp="1" noChangeAspect="1" noChangeArrowheads="1"/>
          </p:cNvPicPr>
          <p:nvPr>
            <p:ph type="body" idx="1"/>
          </p:nvPr>
        </p:nvPicPr>
        <p:blipFill>
          <a:blip r:embed="rId3"/>
          <a:srcRect/>
          <a:stretch>
            <a:fillRect/>
          </a:stretch>
        </p:blipFill>
        <p:spPr>
          <a:xfrm>
            <a:off x="304800" y="1219200"/>
            <a:ext cx="8610600" cy="5257800"/>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IN" dirty="0"/>
          </a:p>
        </p:txBody>
      </p:sp>
      <p:sp>
        <p:nvSpPr>
          <p:cNvPr id="3" name="Content Placeholder 2"/>
          <p:cNvSpPr>
            <a:spLocks noGrp="1"/>
          </p:cNvSpPr>
          <p:nvPr>
            <p:ph idx="1"/>
          </p:nvPr>
        </p:nvSpPr>
        <p:spPr>
          <a:xfrm>
            <a:off x="457200" y="1600201"/>
            <a:ext cx="4648200" cy="1524000"/>
          </a:xfrm>
        </p:spPr>
        <p:txBody>
          <a:bodyPr/>
          <a:lstStyle/>
          <a:p>
            <a:r>
              <a:rPr lang="en-US" dirty="0" smtClean="0"/>
              <a:t>Electronic Mail Security</a:t>
            </a:r>
          </a:p>
          <a:p>
            <a:r>
              <a:rPr lang="en-US" dirty="0" smtClean="0"/>
              <a:t>IP Security</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Cryptographic Keys and Key Rings</a:t>
            </a:r>
            <a:endParaRPr lang="en-IN" dirty="0"/>
          </a:p>
        </p:txBody>
      </p:sp>
      <p:sp>
        <p:nvSpPr>
          <p:cNvPr id="3" name="Content Placeholder 2"/>
          <p:cNvSpPr>
            <a:spLocks noGrp="1"/>
          </p:cNvSpPr>
          <p:nvPr>
            <p:ph idx="1"/>
          </p:nvPr>
        </p:nvSpPr>
        <p:spPr/>
        <p:txBody>
          <a:bodyPr>
            <a:noAutofit/>
          </a:bodyPr>
          <a:lstStyle/>
          <a:p>
            <a:r>
              <a:rPr lang="en-IN" sz="2400" dirty="0" smtClean="0">
                <a:latin typeface="Times New Roman" pitchFamily="18" charset="0"/>
                <a:cs typeface="Times New Roman" pitchFamily="18" charset="0"/>
              </a:rPr>
              <a:t>PGP makes use of four types of keys: one-time session symmetric keys, public keys, private keys, and passphrase-based symmetric keys (explained subsequently).</a:t>
            </a:r>
          </a:p>
          <a:p>
            <a:r>
              <a:rPr lang="en-IN" sz="2400" dirty="0" smtClean="0">
                <a:latin typeface="Times New Roman" pitchFamily="18" charset="0"/>
                <a:cs typeface="Times New Roman" pitchFamily="18" charset="0"/>
              </a:rPr>
              <a:t>Three separate requirements can be identified with respect to these keys.</a:t>
            </a:r>
          </a:p>
          <a:p>
            <a:pPr>
              <a:buFont typeface="Wingdings" pitchFamily="2" charset="2"/>
              <a:buChar char="Ø"/>
            </a:pPr>
            <a:r>
              <a:rPr lang="en-IN" sz="2400" b="1" dirty="0" smtClean="0">
                <a:latin typeface="Times New Roman" pitchFamily="18" charset="0"/>
                <a:cs typeface="Times New Roman" pitchFamily="18" charset="0"/>
              </a:rPr>
              <a:t>A means of generating unpredictable session keys is needed.</a:t>
            </a:r>
          </a:p>
          <a:p>
            <a:pPr>
              <a:buNone/>
            </a:pPr>
            <a:endParaRPr lang="en-IN" sz="2400" dirty="0" smtClean="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838200"/>
            <a:ext cx="8305800" cy="5287963"/>
          </a:xfrm>
        </p:spPr>
        <p:txBody>
          <a:bodyPr>
            <a:normAutofit fontScale="70000" lnSpcReduction="20000"/>
          </a:bodyPr>
          <a:lstStyle/>
          <a:p>
            <a:pPr>
              <a:buFont typeface="Wingdings" pitchFamily="2" charset="2"/>
              <a:buChar char="Ø"/>
            </a:pPr>
            <a:r>
              <a:rPr lang="en-IN" dirty="0" smtClean="0">
                <a:latin typeface="Times New Roman" pitchFamily="18" charset="0"/>
                <a:cs typeface="Times New Roman" pitchFamily="18" charset="0"/>
              </a:rPr>
              <a:t>We would like to allow a user to have multiple public-key/private-key pairs. </a:t>
            </a:r>
          </a:p>
          <a:p>
            <a:r>
              <a:rPr lang="en-IN" dirty="0" smtClean="0">
                <a:latin typeface="Times New Roman" pitchFamily="18" charset="0"/>
                <a:cs typeface="Times New Roman" pitchFamily="18" charset="0"/>
              </a:rPr>
              <a:t>One reason is that the user may wish to change his or her key pair from time to time. </a:t>
            </a:r>
          </a:p>
          <a:p>
            <a:r>
              <a:rPr lang="en-IN" dirty="0" smtClean="0">
                <a:latin typeface="Times New Roman" pitchFamily="18" charset="0"/>
                <a:cs typeface="Times New Roman" pitchFamily="18" charset="0"/>
              </a:rPr>
              <a:t>When this happens, any messages in the pipeline will be constructed with an obsolete key. </a:t>
            </a:r>
          </a:p>
          <a:p>
            <a:r>
              <a:rPr lang="en-IN" dirty="0" smtClean="0">
                <a:latin typeface="Times New Roman" pitchFamily="18" charset="0"/>
                <a:cs typeface="Times New Roman" pitchFamily="18" charset="0"/>
              </a:rPr>
              <a:t>Furthermore, recipients will know only the old public key until an update reaches them. </a:t>
            </a:r>
          </a:p>
          <a:p>
            <a:r>
              <a:rPr lang="en-IN" dirty="0" smtClean="0">
                <a:latin typeface="Times New Roman" pitchFamily="18" charset="0"/>
                <a:cs typeface="Times New Roman" pitchFamily="18" charset="0"/>
              </a:rPr>
              <a:t>In addition to the need to change keys over time, a user may wish to have multiple key pairs at a given time to interact with different groups of correspondents or simply to enhance security by limiting the amount of  material encrypted with any one key. </a:t>
            </a:r>
          </a:p>
          <a:p>
            <a:r>
              <a:rPr lang="en-IN" dirty="0" smtClean="0">
                <a:latin typeface="Times New Roman" pitchFamily="18" charset="0"/>
                <a:cs typeface="Times New Roman" pitchFamily="18" charset="0"/>
              </a:rPr>
              <a:t>The upshot of all this is that there is not a one-to-one correspondence between users and their public keys. </a:t>
            </a:r>
          </a:p>
          <a:p>
            <a:r>
              <a:rPr lang="en-IN" dirty="0" smtClean="0">
                <a:latin typeface="Times New Roman" pitchFamily="18" charset="0"/>
                <a:cs typeface="Times New Roman" pitchFamily="18" charset="0"/>
              </a:rPr>
              <a:t>Thus, some means is needed for identifying particular keys.</a:t>
            </a: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itchFamily="2" charset="2"/>
              <a:buChar char="Ø"/>
            </a:pPr>
            <a:r>
              <a:rPr lang="en-IN" dirty="0" smtClean="0">
                <a:latin typeface="Times New Roman" pitchFamily="18" charset="0"/>
                <a:cs typeface="Times New Roman" pitchFamily="18" charset="0"/>
              </a:rPr>
              <a:t>Each PGP entity must maintain a file of its own public/private key pairs as well as a file of public keys of correspondents.</a:t>
            </a:r>
          </a:p>
          <a:p>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smtClean="0"/>
              <a:t>SESSION KEY GENERATION</a:t>
            </a:r>
            <a:endParaRPr lang="en-IN" dirty="0"/>
          </a:p>
        </p:txBody>
      </p:sp>
      <p:sp>
        <p:nvSpPr>
          <p:cNvPr id="3" name="Content Placeholder 2"/>
          <p:cNvSpPr>
            <a:spLocks noGrp="1"/>
          </p:cNvSpPr>
          <p:nvPr>
            <p:ph idx="1"/>
          </p:nvPr>
        </p:nvSpPr>
        <p:spPr/>
        <p:txBody>
          <a:bodyPr>
            <a:normAutofit/>
          </a:bodyPr>
          <a:lstStyle/>
          <a:p>
            <a:r>
              <a:rPr lang="en-IN" sz="2000" dirty="0" smtClean="0">
                <a:latin typeface="Times New Roman" pitchFamily="18" charset="0"/>
                <a:cs typeface="Times New Roman" pitchFamily="18" charset="0"/>
              </a:rPr>
              <a:t>Each session key is associated with a single message and is used only for the purpose of encrypting and decrypting that message. </a:t>
            </a:r>
          </a:p>
          <a:p>
            <a:r>
              <a:rPr lang="en-IN" sz="2000" dirty="0" smtClean="0">
                <a:latin typeface="Times New Roman" pitchFamily="18" charset="0"/>
                <a:cs typeface="Times New Roman" pitchFamily="18" charset="0"/>
              </a:rPr>
              <a:t>Recall that message encryption/decryption is done with a symmetric encryption algorithm.</a:t>
            </a:r>
          </a:p>
          <a:p>
            <a:r>
              <a:rPr lang="en-IN" sz="2000" dirty="0" smtClean="0">
                <a:latin typeface="Times New Roman" pitchFamily="18" charset="0"/>
                <a:cs typeface="Times New Roman" pitchFamily="18" charset="0"/>
              </a:rPr>
              <a:t>CAST-128 and IDEA use 128-bit keys; 3DES uses a 168-bit key. </a:t>
            </a:r>
          </a:p>
          <a:p>
            <a:r>
              <a:rPr lang="en-IN" sz="2000" dirty="0" smtClean="0">
                <a:latin typeface="Times New Roman" pitchFamily="18" charset="0"/>
                <a:cs typeface="Times New Roman" pitchFamily="18" charset="0"/>
              </a:rPr>
              <a:t>For the following discussion, we assume CAST-128.</a:t>
            </a:r>
          </a:p>
          <a:p>
            <a:r>
              <a:rPr lang="en-IN" sz="2000" dirty="0" smtClean="0">
                <a:latin typeface="Times New Roman" pitchFamily="18" charset="0"/>
                <a:cs typeface="Times New Roman" pitchFamily="18" charset="0"/>
              </a:rPr>
              <a:t>Random 128-bit numbers are generated using CAST-128 itself. </a:t>
            </a:r>
          </a:p>
          <a:p>
            <a:r>
              <a:rPr lang="en-IN" sz="2000" dirty="0" smtClean="0">
                <a:latin typeface="Times New Roman" pitchFamily="18" charset="0"/>
                <a:cs typeface="Times New Roman" pitchFamily="18" charset="0"/>
              </a:rPr>
              <a:t>The input to the random number generator consists of a 128-bit key and two 64-bit blocks that are treated as plaintext to be encrypted. Using cipher feedback mode, the CAST-128 </a:t>
            </a:r>
            <a:r>
              <a:rPr lang="en-IN" sz="2000" dirty="0" err="1" smtClean="0">
                <a:latin typeface="Times New Roman" pitchFamily="18" charset="0"/>
                <a:cs typeface="Times New Roman" pitchFamily="18" charset="0"/>
              </a:rPr>
              <a:t>encrypter</a:t>
            </a:r>
            <a:r>
              <a:rPr lang="en-IN" sz="2000" dirty="0" smtClean="0">
                <a:latin typeface="Times New Roman" pitchFamily="18" charset="0"/>
                <a:cs typeface="Times New Roman" pitchFamily="18" charset="0"/>
              </a:rPr>
              <a:t> produces two 64-bit cipher text blocks, which are concatenated to form the 128-bit session key. </a:t>
            </a:r>
          </a:p>
          <a:p>
            <a:r>
              <a:rPr lang="en-IN" sz="2000" dirty="0" smtClean="0">
                <a:latin typeface="Times New Roman" pitchFamily="18" charset="0"/>
                <a:cs typeface="Times New Roman" pitchFamily="18" charset="0"/>
              </a:rPr>
              <a:t>The algorithm that is used is based on the one specified in ANSI X12.17.</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IDENTIFIERS</a:t>
            </a:r>
          </a:p>
        </p:txBody>
      </p:sp>
      <p:sp>
        <p:nvSpPr>
          <p:cNvPr id="3" name="Content Placeholder 2"/>
          <p:cNvSpPr>
            <a:spLocks noGrp="1"/>
          </p:cNvSpPr>
          <p:nvPr>
            <p:ph idx="1"/>
          </p:nvPr>
        </p:nvSpPr>
        <p:spPr>
          <a:xfrm>
            <a:off x="457200" y="1600200"/>
            <a:ext cx="8229600" cy="4876800"/>
          </a:xfrm>
        </p:spPr>
        <p:txBody>
          <a:bodyPr>
            <a:noAutofit/>
          </a:bodyPr>
          <a:lstStyle/>
          <a:p>
            <a:r>
              <a:rPr lang="en-US" sz="2400" dirty="0" smtClean="0">
                <a:latin typeface="Times New Roman" panose="02020603050405020304" pitchFamily="18" charset="0"/>
                <a:cs typeface="Times New Roman" panose="02020603050405020304" pitchFamily="18" charset="0"/>
              </a:rPr>
              <a:t>As </a:t>
            </a:r>
            <a:r>
              <a:rPr lang="en-US" sz="2400" dirty="0">
                <a:latin typeface="Times New Roman" panose="02020603050405020304" pitchFamily="18" charset="0"/>
                <a:cs typeface="Times New Roman" panose="02020603050405020304" pitchFamily="18" charset="0"/>
              </a:rPr>
              <a:t>we have discussed, an encrypted message is accompanied by an encrypted form of the session key that was used for message encryption</a:t>
            </a:r>
            <a:r>
              <a:rPr lang="en-US" sz="2400" dirty="0" smtClean="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The session key itself is encrypted with the recipient’s public key.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Hence</a:t>
            </a:r>
            <a:r>
              <a:rPr lang="en-US" sz="2400" dirty="0">
                <a:latin typeface="Times New Roman" panose="02020603050405020304" pitchFamily="18" charset="0"/>
                <a:cs typeface="Times New Roman" panose="02020603050405020304" pitchFamily="18" charset="0"/>
              </a:rPr>
              <a:t>, only the recipient will be able to recover the session key and therefore recover the message.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If </a:t>
            </a:r>
            <a:r>
              <a:rPr lang="en-US" sz="2400" dirty="0">
                <a:latin typeface="Times New Roman" panose="02020603050405020304" pitchFamily="18" charset="0"/>
                <a:cs typeface="Times New Roman" panose="02020603050405020304" pitchFamily="18" charset="0"/>
              </a:rPr>
              <a:t>each user employed a single public/private key pair, then the recipient would automatically know which key to use to decrypt the session key: the recipient’s unique private key</a:t>
            </a:r>
            <a:r>
              <a:rPr lang="en-US" sz="2400"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We </a:t>
            </a:r>
            <a:r>
              <a:rPr lang="en-US" sz="2400" dirty="0">
                <a:latin typeface="Times New Roman" panose="02020603050405020304" pitchFamily="18" charset="0"/>
                <a:cs typeface="Times New Roman" panose="02020603050405020304" pitchFamily="18" charset="0"/>
              </a:rPr>
              <a:t>have stated a requirement that any given user may have </a:t>
            </a:r>
            <a:r>
              <a:rPr lang="en-US" sz="2400" b="1" dirty="0">
                <a:latin typeface="Times New Roman" panose="02020603050405020304" pitchFamily="18" charset="0"/>
                <a:cs typeface="Times New Roman" panose="02020603050405020304" pitchFamily="18" charset="0"/>
              </a:rPr>
              <a:t>multiple public/private key pairs</a:t>
            </a:r>
            <a:r>
              <a:rPr lang="en-US" sz="2400" dirty="0">
                <a:latin typeface="Times New Roman" panose="02020603050405020304" pitchFamily="18" charset="0"/>
                <a:cs typeface="Times New Roman" panose="02020603050405020304" pitchFamily="18" charset="0"/>
              </a:rPr>
              <a:t>. </a:t>
            </a:r>
          </a:p>
        </p:txBody>
      </p:sp>
    </p:spTree>
    <p:extLst>
      <p:ext uri="{BB962C8B-B14F-4D97-AF65-F5344CB8AC3E}">
        <p14:creationId xmlns="" xmlns:p14="http://schemas.microsoft.com/office/powerpoint/2010/main" val="7287353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382000" cy="5821363"/>
          </a:xfrm>
        </p:spPr>
        <p:txBody>
          <a:bodyPr>
            <a:normAutofit fontScale="85000" lnSpcReduction="10000"/>
          </a:bodyPr>
          <a:lstStyle/>
          <a:p>
            <a:pPr marL="0" indent="0">
              <a:buNone/>
            </a:pPr>
            <a:r>
              <a:rPr lang="en-US" sz="2400" b="1" dirty="0">
                <a:latin typeface="Times New Roman" panose="02020603050405020304" pitchFamily="18" charset="0"/>
                <a:cs typeface="Times New Roman" panose="02020603050405020304" pitchFamily="18" charset="0"/>
              </a:rPr>
              <a:t>How, then, does the recipient know which of its public keys was used to encrypt the session key? </a:t>
            </a:r>
            <a:endParaRPr lang="en-US" sz="2400"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600" dirty="0" smtClean="0">
                <a:latin typeface="Times New Roman" panose="02020603050405020304" pitchFamily="18" charset="0"/>
                <a:cs typeface="Times New Roman" panose="02020603050405020304" pitchFamily="18" charset="0"/>
              </a:rPr>
              <a:t>One </a:t>
            </a:r>
            <a:r>
              <a:rPr lang="en-US" sz="2600" dirty="0">
                <a:latin typeface="Times New Roman" panose="02020603050405020304" pitchFamily="18" charset="0"/>
                <a:cs typeface="Times New Roman" panose="02020603050405020304" pitchFamily="18" charset="0"/>
              </a:rPr>
              <a:t>simple solution would be to transmit the public key with the message</a:t>
            </a:r>
            <a:r>
              <a:rPr lang="en-US" sz="2600" dirty="0" smtClean="0">
                <a:latin typeface="Times New Roman" panose="02020603050405020304" pitchFamily="18" charset="0"/>
                <a:cs typeface="Times New Roman" panose="02020603050405020304" pitchFamily="18" charset="0"/>
              </a:rPr>
              <a:t>.</a:t>
            </a:r>
          </a:p>
          <a:p>
            <a:r>
              <a:rPr lang="en-US" sz="2600" dirty="0" smtClean="0">
                <a:latin typeface="Times New Roman" panose="02020603050405020304" pitchFamily="18" charset="0"/>
                <a:cs typeface="Times New Roman" panose="02020603050405020304" pitchFamily="18" charset="0"/>
              </a:rPr>
              <a:t>The </a:t>
            </a:r>
            <a:r>
              <a:rPr lang="en-US" sz="2600" dirty="0">
                <a:latin typeface="Times New Roman" panose="02020603050405020304" pitchFamily="18" charset="0"/>
                <a:cs typeface="Times New Roman" panose="02020603050405020304" pitchFamily="18" charset="0"/>
              </a:rPr>
              <a:t>recipient could then verify that this is indeed one of its public keys, and proceed</a:t>
            </a:r>
            <a:r>
              <a:rPr lang="en-US" sz="2600" dirty="0" smtClean="0">
                <a:latin typeface="Times New Roman" panose="02020603050405020304" pitchFamily="18" charset="0"/>
                <a:cs typeface="Times New Roman" panose="02020603050405020304" pitchFamily="18" charset="0"/>
              </a:rPr>
              <a:t>.</a:t>
            </a:r>
          </a:p>
          <a:p>
            <a:r>
              <a:rPr lang="en-US" sz="2600" dirty="0" smtClean="0">
                <a:latin typeface="Times New Roman" panose="02020603050405020304" pitchFamily="18" charset="0"/>
                <a:cs typeface="Times New Roman" panose="02020603050405020304" pitchFamily="18" charset="0"/>
              </a:rPr>
              <a:t>This </a:t>
            </a:r>
            <a:r>
              <a:rPr lang="en-US" sz="2600" dirty="0">
                <a:latin typeface="Times New Roman" panose="02020603050405020304" pitchFamily="18" charset="0"/>
                <a:cs typeface="Times New Roman" panose="02020603050405020304" pitchFamily="18" charset="0"/>
              </a:rPr>
              <a:t>scheme would work, but it is unnecessarily wasteful of space</a:t>
            </a:r>
            <a:r>
              <a:rPr lang="en-US" sz="2600" dirty="0" smtClean="0">
                <a:latin typeface="Times New Roman" panose="02020603050405020304" pitchFamily="18" charset="0"/>
                <a:cs typeface="Times New Roman" panose="02020603050405020304" pitchFamily="18" charset="0"/>
              </a:rPr>
              <a:t>.</a:t>
            </a:r>
          </a:p>
          <a:p>
            <a:r>
              <a:rPr lang="en-US" sz="2600" dirty="0" smtClean="0">
                <a:latin typeface="Times New Roman" panose="02020603050405020304" pitchFamily="18" charset="0"/>
                <a:cs typeface="Times New Roman" panose="02020603050405020304" pitchFamily="18" charset="0"/>
              </a:rPr>
              <a:t>An </a:t>
            </a:r>
            <a:r>
              <a:rPr lang="en-US" sz="2600" dirty="0">
                <a:latin typeface="Times New Roman" panose="02020603050405020304" pitchFamily="18" charset="0"/>
                <a:cs typeface="Times New Roman" panose="02020603050405020304" pitchFamily="18" charset="0"/>
              </a:rPr>
              <a:t>RSA public key may be hundreds of decimal digits in length. </a:t>
            </a:r>
            <a:endParaRPr lang="en-US" sz="26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600" dirty="0" smtClean="0">
                <a:latin typeface="Times New Roman" panose="02020603050405020304" pitchFamily="18" charset="0"/>
                <a:cs typeface="Times New Roman" panose="02020603050405020304" pitchFamily="18" charset="0"/>
              </a:rPr>
              <a:t>Another </a:t>
            </a:r>
            <a:r>
              <a:rPr lang="en-US" sz="2600" dirty="0">
                <a:latin typeface="Times New Roman" panose="02020603050405020304" pitchFamily="18" charset="0"/>
                <a:cs typeface="Times New Roman" panose="02020603050405020304" pitchFamily="18" charset="0"/>
              </a:rPr>
              <a:t>solution would be to associate an identifier with each public key that is unique at least within one user. </a:t>
            </a:r>
            <a:endParaRPr lang="en-US" sz="2600" dirty="0" smtClean="0">
              <a:latin typeface="Times New Roman" panose="02020603050405020304" pitchFamily="18" charset="0"/>
              <a:cs typeface="Times New Roman" panose="02020603050405020304" pitchFamily="18" charset="0"/>
            </a:endParaRPr>
          </a:p>
          <a:p>
            <a:r>
              <a:rPr lang="en-US" sz="2600" dirty="0" smtClean="0">
                <a:latin typeface="Times New Roman" panose="02020603050405020304" pitchFamily="18" charset="0"/>
                <a:cs typeface="Times New Roman" panose="02020603050405020304" pitchFamily="18" charset="0"/>
              </a:rPr>
              <a:t>That </a:t>
            </a:r>
            <a:r>
              <a:rPr lang="en-US" sz="2600" dirty="0">
                <a:latin typeface="Times New Roman" panose="02020603050405020304" pitchFamily="18" charset="0"/>
                <a:cs typeface="Times New Roman" panose="02020603050405020304" pitchFamily="18" charset="0"/>
              </a:rPr>
              <a:t>is, the combination of user ID and key ID would be sufficient to identify a key uniquely</a:t>
            </a:r>
            <a:r>
              <a:rPr lang="en-US" sz="2600" dirty="0" smtClean="0">
                <a:latin typeface="Times New Roman" panose="02020603050405020304" pitchFamily="18" charset="0"/>
                <a:cs typeface="Times New Roman" panose="02020603050405020304" pitchFamily="18" charset="0"/>
              </a:rPr>
              <a:t>.</a:t>
            </a:r>
          </a:p>
          <a:p>
            <a:r>
              <a:rPr lang="en-US" sz="2600" dirty="0" smtClean="0">
                <a:latin typeface="Times New Roman" panose="02020603050405020304" pitchFamily="18" charset="0"/>
                <a:cs typeface="Times New Roman" panose="02020603050405020304" pitchFamily="18" charset="0"/>
              </a:rPr>
              <a:t>Then </a:t>
            </a:r>
            <a:r>
              <a:rPr lang="en-US" sz="2600" dirty="0">
                <a:latin typeface="Times New Roman" panose="02020603050405020304" pitchFamily="18" charset="0"/>
                <a:cs typeface="Times New Roman" panose="02020603050405020304" pitchFamily="18" charset="0"/>
              </a:rPr>
              <a:t>only the much shorter key ID would need to be transmitted. </a:t>
            </a:r>
            <a:endParaRPr lang="en-US" sz="2600" dirty="0" smtClean="0">
              <a:latin typeface="Times New Roman" panose="02020603050405020304" pitchFamily="18" charset="0"/>
              <a:cs typeface="Times New Roman" panose="02020603050405020304" pitchFamily="18" charset="0"/>
            </a:endParaRPr>
          </a:p>
          <a:p>
            <a:r>
              <a:rPr lang="en-US" sz="2600" dirty="0" smtClean="0">
                <a:latin typeface="Times New Roman" panose="02020603050405020304" pitchFamily="18" charset="0"/>
                <a:cs typeface="Times New Roman" panose="02020603050405020304" pitchFamily="18" charset="0"/>
              </a:rPr>
              <a:t>This </a:t>
            </a:r>
            <a:r>
              <a:rPr lang="en-US" sz="2600" dirty="0">
                <a:latin typeface="Times New Roman" panose="02020603050405020304" pitchFamily="18" charset="0"/>
                <a:cs typeface="Times New Roman" panose="02020603050405020304" pitchFamily="18" charset="0"/>
              </a:rPr>
              <a:t>solution, however, raises a management and overhead problem</a:t>
            </a:r>
            <a:r>
              <a:rPr lang="en-US" sz="2600" dirty="0" smtClean="0">
                <a:latin typeface="Times New Roman" panose="02020603050405020304" pitchFamily="18" charset="0"/>
                <a:cs typeface="Times New Roman" panose="02020603050405020304" pitchFamily="18" charset="0"/>
              </a:rPr>
              <a:t>: Key </a:t>
            </a:r>
            <a:r>
              <a:rPr lang="en-US" sz="2600" dirty="0">
                <a:latin typeface="Times New Roman" panose="02020603050405020304" pitchFamily="18" charset="0"/>
                <a:cs typeface="Times New Roman" panose="02020603050405020304" pitchFamily="18" charset="0"/>
              </a:rPr>
              <a:t>IDs must be assigned and stored so that both sender and recipient could map from key ID to public key</a:t>
            </a:r>
            <a:r>
              <a:rPr lang="en-US" sz="2600" dirty="0" smtClean="0">
                <a:latin typeface="Times New Roman" panose="02020603050405020304" pitchFamily="18" charset="0"/>
                <a:cs typeface="Times New Roman" panose="02020603050405020304" pitchFamily="18" charset="0"/>
              </a:rPr>
              <a:t>.</a:t>
            </a:r>
          </a:p>
          <a:p>
            <a:r>
              <a:rPr lang="en-US" sz="2600" dirty="0" smtClean="0">
                <a:latin typeface="Times New Roman" panose="02020603050405020304" pitchFamily="18" charset="0"/>
                <a:cs typeface="Times New Roman" panose="02020603050405020304" pitchFamily="18" charset="0"/>
              </a:rPr>
              <a:t>This </a:t>
            </a:r>
            <a:r>
              <a:rPr lang="en-US" sz="2600" dirty="0">
                <a:latin typeface="Times New Roman" panose="02020603050405020304" pitchFamily="18" charset="0"/>
                <a:cs typeface="Times New Roman" panose="02020603050405020304" pitchFamily="18" charset="0"/>
              </a:rPr>
              <a:t>seems unnecessarily burdensome.</a:t>
            </a:r>
          </a:p>
        </p:txBody>
      </p:sp>
    </p:spTree>
    <p:extLst>
      <p:ext uri="{BB962C8B-B14F-4D97-AF65-F5344CB8AC3E}">
        <p14:creationId xmlns="" xmlns:p14="http://schemas.microsoft.com/office/powerpoint/2010/main" val="31564355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534400" cy="5973763"/>
          </a:xfrm>
        </p:spPr>
        <p:txBody>
          <a:bodyPr>
            <a:normAutofit lnSpcReduction="10000"/>
          </a:bodyPr>
          <a:lstStyle/>
          <a:p>
            <a:r>
              <a:rPr lang="en-US" sz="2400" dirty="0">
                <a:latin typeface="Times New Roman" panose="02020603050405020304" pitchFamily="18" charset="0"/>
                <a:cs typeface="Times New Roman" panose="02020603050405020304" pitchFamily="18" charset="0"/>
              </a:rPr>
              <a:t>The solution adopted by PGP is to assign a key ID to each public key that is, with very high probability</a:t>
            </a:r>
            <a:r>
              <a:rPr lang="en-US" sz="2400" dirty="0" smtClean="0">
                <a:latin typeface="Times New Roman" panose="02020603050405020304" pitchFamily="18" charset="0"/>
                <a:cs typeface="Times New Roman" panose="02020603050405020304" pitchFamily="18" charset="0"/>
              </a:rPr>
              <a:t>, unique </a:t>
            </a:r>
            <a:r>
              <a:rPr lang="en-US" sz="2400" dirty="0">
                <a:latin typeface="Times New Roman" panose="02020603050405020304" pitchFamily="18" charset="0"/>
                <a:cs typeface="Times New Roman" panose="02020603050405020304" pitchFamily="18" charset="0"/>
              </a:rPr>
              <a:t>within a user ID</a:t>
            </a:r>
            <a:r>
              <a:rPr lang="en-US" sz="2400"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key ID associated with each public key consists of its least significant 64 bits</a:t>
            </a:r>
            <a:r>
              <a:rPr lang="en-US" sz="2400"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That </a:t>
            </a:r>
            <a:r>
              <a:rPr lang="en-US" sz="2400" dirty="0">
                <a:latin typeface="Times New Roman" panose="02020603050405020304" pitchFamily="18" charset="0"/>
                <a:cs typeface="Times New Roman" panose="02020603050405020304" pitchFamily="18" charset="0"/>
              </a:rPr>
              <a:t>is, the key ID of public key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This </a:t>
            </a:r>
            <a:r>
              <a:rPr lang="en-US" sz="2400" dirty="0">
                <a:latin typeface="Times New Roman" panose="02020603050405020304" pitchFamily="18" charset="0"/>
                <a:cs typeface="Times New Roman" panose="02020603050405020304" pitchFamily="18" charset="0"/>
              </a:rPr>
              <a:t>is a sufficient length that the probability of duplicate key IDs is very small.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key ID is also required for the PGP digital signature. Because a sender may use one of a number of private keys to encrypt the message digest, the recipient must know which public key is intended for use.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Accordingly</a:t>
            </a:r>
            <a:r>
              <a:rPr lang="en-US" sz="2400" dirty="0">
                <a:latin typeface="Times New Roman" panose="02020603050405020304" pitchFamily="18" charset="0"/>
                <a:cs typeface="Times New Roman" panose="02020603050405020304" pitchFamily="18" charset="0"/>
              </a:rPr>
              <a:t>, the digital signature component of a message includes the 64-bit key ID of the required public key.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When </a:t>
            </a:r>
            <a:r>
              <a:rPr lang="en-US" sz="2400" dirty="0">
                <a:latin typeface="Times New Roman" panose="02020603050405020304" pitchFamily="18" charset="0"/>
                <a:cs typeface="Times New Roman" panose="02020603050405020304" pitchFamily="18" charset="0"/>
              </a:rPr>
              <a:t>the message is received, the recipient verifies that the key ID is for a public key that it knows for that sender and then proceeds to verify the signature.</a:t>
            </a:r>
          </a:p>
        </p:txBody>
      </p:sp>
    </p:spTree>
    <p:extLst>
      <p:ext uri="{BB962C8B-B14F-4D97-AF65-F5344CB8AC3E}">
        <p14:creationId xmlns="" xmlns:p14="http://schemas.microsoft.com/office/powerpoint/2010/main" val="20025203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tr-TR" smtClean="0"/>
              <a:t>PGP Key ID concept</a:t>
            </a:r>
            <a:endParaRPr lang="en-AU" altLang="tr-TR" smtClean="0"/>
          </a:p>
        </p:txBody>
      </p:sp>
      <p:pic>
        <p:nvPicPr>
          <p:cNvPr id="3" name="Content Placeholder 2"/>
          <p:cNvPicPr>
            <a:picLocks noGrp="1" noChangeAspect="1"/>
          </p:cNvPicPr>
          <p:nvPr>
            <p:ph idx="1"/>
          </p:nvPr>
        </p:nvPicPr>
        <p:blipFill rotWithShape="1">
          <a:blip r:embed="rId2"/>
          <a:srcRect l="37695" t="8419" r="32960" b="32655"/>
          <a:stretch/>
        </p:blipFill>
        <p:spPr>
          <a:xfrm>
            <a:off x="838200" y="1066800"/>
            <a:ext cx="7467600" cy="5791200"/>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52400"/>
            <a:ext cx="8153400" cy="5973763"/>
          </a:xfrm>
        </p:spPr>
        <p:txBody>
          <a:bodyPr>
            <a:normAutofit fontScale="92500" lnSpcReduction="10000"/>
          </a:bodyPr>
          <a:lstStyle/>
          <a:p>
            <a:pPr algn="just"/>
            <a:r>
              <a:rPr lang="en-US" sz="2800" dirty="0">
                <a:latin typeface="Times New Roman" panose="02020603050405020304" pitchFamily="18" charset="0"/>
                <a:cs typeface="Times New Roman" panose="02020603050405020304" pitchFamily="18" charset="0"/>
              </a:rPr>
              <a:t>The </a:t>
            </a:r>
            <a:r>
              <a:rPr lang="en-US" sz="2800" b="1" dirty="0">
                <a:solidFill>
                  <a:srgbClr val="FF0000"/>
                </a:solidFill>
                <a:latin typeface="Times New Roman" panose="02020603050405020304" pitchFamily="18" charset="0"/>
                <a:cs typeface="Times New Roman" panose="02020603050405020304" pitchFamily="18" charset="0"/>
              </a:rPr>
              <a:t>message component </a:t>
            </a:r>
            <a:r>
              <a:rPr lang="en-US" sz="2800" dirty="0">
                <a:latin typeface="Times New Roman" panose="02020603050405020304" pitchFamily="18" charset="0"/>
                <a:cs typeface="Times New Roman" panose="02020603050405020304" pitchFamily="18" charset="0"/>
              </a:rPr>
              <a:t>includes the actual data to be stored or transmitted, as well as a filename and a timestamp that specifies the time of creation. </a:t>
            </a:r>
            <a:endParaRPr lang="en-US" sz="2800" dirty="0" smtClean="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The </a:t>
            </a:r>
            <a:r>
              <a:rPr lang="en-US" sz="2800" b="1" dirty="0">
                <a:solidFill>
                  <a:srgbClr val="FF0000"/>
                </a:solidFill>
                <a:latin typeface="Times New Roman" panose="02020603050405020304" pitchFamily="18" charset="0"/>
                <a:cs typeface="Times New Roman" panose="02020603050405020304" pitchFamily="18" charset="0"/>
              </a:rPr>
              <a:t>signature component </a:t>
            </a:r>
            <a:r>
              <a:rPr lang="en-US" sz="2800" dirty="0">
                <a:latin typeface="Times New Roman" panose="02020603050405020304" pitchFamily="18" charset="0"/>
                <a:cs typeface="Times New Roman" panose="02020603050405020304" pitchFamily="18" charset="0"/>
              </a:rPr>
              <a:t>includes the following. </a:t>
            </a:r>
            <a:endParaRPr lang="en-US" sz="2800" dirty="0" smtClean="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Timestamp: </a:t>
            </a:r>
            <a:r>
              <a:rPr lang="en-US" sz="2800" dirty="0">
                <a:latin typeface="Times New Roman" panose="02020603050405020304" pitchFamily="18" charset="0"/>
                <a:cs typeface="Times New Roman" panose="02020603050405020304" pitchFamily="18" charset="0"/>
              </a:rPr>
              <a:t>The time at which the signature was </a:t>
            </a:r>
            <a:r>
              <a:rPr lang="en-US" sz="2800" dirty="0" smtClean="0">
                <a:latin typeface="Times New Roman" panose="02020603050405020304" pitchFamily="18" charset="0"/>
                <a:cs typeface="Times New Roman" panose="02020603050405020304" pitchFamily="18" charset="0"/>
              </a:rPr>
              <a:t>made.</a:t>
            </a:r>
          </a:p>
          <a:p>
            <a:pPr algn="just"/>
            <a:r>
              <a:rPr lang="en-US" sz="2800" b="1" dirty="0" smtClean="0">
                <a:latin typeface="Times New Roman" panose="02020603050405020304" pitchFamily="18" charset="0"/>
                <a:cs typeface="Times New Roman" panose="02020603050405020304" pitchFamily="18" charset="0"/>
              </a:rPr>
              <a:t>Message </a:t>
            </a:r>
            <a:r>
              <a:rPr lang="en-US" sz="2800" b="1" dirty="0">
                <a:latin typeface="Times New Roman" panose="02020603050405020304" pitchFamily="18" charset="0"/>
                <a:cs typeface="Times New Roman" panose="02020603050405020304" pitchFamily="18" charset="0"/>
              </a:rPr>
              <a:t>digest: </a:t>
            </a:r>
            <a:r>
              <a:rPr lang="en-US" sz="2800" dirty="0">
                <a:latin typeface="Times New Roman" panose="02020603050405020304" pitchFamily="18" charset="0"/>
                <a:cs typeface="Times New Roman" panose="02020603050405020304" pitchFamily="18" charset="0"/>
              </a:rPr>
              <a:t>The 160-bit SHA-1 digest encrypted with the sender’s private signature key. The digest is calculated over the signature timestamp concatenated with the data portion of the message component</a:t>
            </a:r>
            <a:r>
              <a:rPr lang="en-US" sz="2800" dirty="0" smtClean="0">
                <a:latin typeface="Times New Roman" panose="02020603050405020304" pitchFamily="18" charset="0"/>
                <a:cs typeface="Times New Roman" panose="02020603050405020304" pitchFamily="18" charset="0"/>
              </a:rPr>
              <a:t>. The </a:t>
            </a:r>
            <a:r>
              <a:rPr lang="en-US" sz="2800" dirty="0">
                <a:latin typeface="Times New Roman" panose="02020603050405020304" pitchFamily="18" charset="0"/>
                <a:cs typeface="Times New Roman" panose="02020603050405020304" pitchFamily="18" charset="0"/>
              </a:rPr>
              <a:t>inclusion of the signature timestamp in the digest insures against </a:t>
            </a:r>
            <a:r>
              <a:rPr lang="en-US" sz="2800" b="1" dirty="0">
                <a:latin typeface="Times New Roman" panose="02020603050405020304" pitchFamily="18" charset="0"/>
                <a:cs typeface="Times New Roman" panose="02020603050405020304" pitchFamily="18" charset="0"/>
              </a:rPr>
              <a:t>replay types of attacks</a:t>
            </a:r>
            <a:r>
              <a:rPr lang="en-US" sz="2800" dirty="0">
                <a:latin typeface="Times New Roman" panose="02020603050405020304" pitchFamily="18" charset="0"/>
                <a:cs typeface="Times New Roman" panose="02020603050405020304" pitchFamily="18" charset="0"/>
              </a:rPr>
              <a:t>. </a:t>
            </a:r>
          </a:p>
          <a:p>
            <a:pPr algn="just"/>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exclusion of the filename and timestamp portions of the message component ensures that detached signatures are exactly the same as attached signatures prefixed to the message. </a:t>
            </a:r>
            <a:endParaRPr lang="en-US" dirty="0"/>
          </a:p>
        </p:txBody>
      </p:sp>
    </p:spTree>
    <p:extLst>
      <p:ext uri="{BB962C8B-B14F-4D97-AF65-F5344CB8AC3E}">
        <p14:creationId xmlns="" xmlns:p14="http://schemas.microsoft.com/office/powerpoint/2010/main" val="13663670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
            <a:ext cx="8382000" cy="5973763"/>
          </a:xfrm>
        </p:spPr>
        <p:txBody>
          <a:bodyPr>
            <a:normAutofit/>
          </a:bodyPr>
          <a:lstStyle/>
          <a:p>
            <a:pPr algn="just"/>
            <a:r>
              <a:rPr lang="en-US" sz="2400" b="1" dirty="0">
                <a:latin typeface="Times New Roman" panose="02020603050405020304" pitchFamily="18" charset="0"/>
                <a:cs typeface="Times New Roman" panose="02020603050405020304" pitchFamily="18" charset="0"/>
              </a:rPr>
              <a:t>Leading two octets of message digest: </a:t>
            </a:r>
            <a:r>
              <a:rPr lang="en-US" sz="2400" dirty="0">
                <a:latin typeface="Times New Roman" panose="02020603050405020304" pitchFamily="18" charset="0"/>
                <a:cs typeface="Times New Roman" panose="02020603050405020304" pitchFamily="18" charset="0"/>
              </a:rPr>
              <a:t>Enables the recipient to determine if the correct public key was used to decrypt the message digest for authentication by comparing this plaintext copy of the first two octets with the first two octets of the decrypted digest</a:t>
            </a:r>
            <a:r>
              <a:rPr lang="en-US" sz="2400" dirty="0" smtClean="0">
                <a:latin typeface="Times New Roman" panose="02020603050405020304" pitchFamily="18" charset="0"/>
                <a:cs typeface="Times New Roman" panose="02020603050405020304" pitchFamily="18" charset="0"/>
              </a:rPr>
              <a:t>. These </a:t>
            </a:r>
            <a:r>
              <a:rPr lang="en-US" sz="2400" dirty="0">
                <a:latin typeface="Times New Roman" panose="02020603050405020304" pitchFamily="18" charset="0"/>
                <a:cs typeface="Times New Roman" panose="02020603050405020304" pitchFamily="18" charset="0"/>
              </a:rPr>
              <a:t>octets also serve as a 16-bit frame check sequence for the message. </a:t>
            </a:r>
            <a:endParaRPr lang="en-US" sz="2400" dirty="0" smtClean="0">
              <a:latin typeface="Times New Roman" panose="02020603050405020304" pitchFamily="18" charset="0"/>
              <a:cs typeface="Times New Roman" panose="02020603050405020304" pitchFamily="18" charset="0"/>
            </a:endParaRPr>
          </a:p>
          <a:p>
            <a:pPr algn="just"/>
            <a:r>
              <a:rPr lang="en-US" sz="2400" b="1" dirty="0" smtClean="0">
                <a:latin typeface="Times New Roman" panose="02020603050405020304" pitchFamily="18" charset="0"/>
                <a:cs typeface="Times New Roman" panose="02020603050405020304" pitchFamily="18" charset="0"/>
              </a:rPr>
              <a:t>Key </a:t>
            </a:r>
            <a:r>
              <a:rPr lang="en-US" sz="2400" b="1" dirty="0">
                <a:latin typeface="Times New Roman" panose="02020603050405020304" pitchFamily="18" charset="0"/>
                <a:cs typeface="Times New Roman" panose="02020603050405020304" pitchFamily="18" charset="0"/>
              </a:rPr>
              <a:t>ID of sender’s public key: </a:t>
            </a:r>
            <a:r>
              <a:rPr lang="en-US" sz="2400" dirty="0">
                <a:latin typeface="Times New Roman" panose="02020603050405020304" pitchFamily="18" charset="0"/>
                <a:cs typeface="Times New Roman" panose="02020603050405020304" pitchFamily="18" charset="0"/>
              </a:rPr>
              <a:t>Identifies the public key that should be used to decrypt the message digest </a:t>
            </a:r>
            <a:r>
              <a:rPr lang="en-US" sz="2400" dirty="0" smtClean="0">
                <a:latin typeface="Times New Roman" panose="02020603050405020304" pitchFamily="18" charset="0"/>
                <a:cs typeface="Times New Roman" panose="02020603050405020304" pitchFamily="18" charset="0"/>
              </a:rPr>
              <a:t>and identifies </a:t>
            </a:r>
            <a:r>
              <a:rPr lang="en-US" sz="2400" dirty="0">
                <a:latin typeface="Times New Roman" panose="02020603050405020304" pitchFamily="18" charset="0"/>
                <a:cs typeface="Times New Roman" panose="02020603050405020304" pitchFamily="18" charset="0"/>
              </a:rPr>
              <a:t>the private key that was used to encrypt the message digest</a:t>
            </a:r>
            <a:r>
              <a:rPr lang="en-US" sz="2400" dirty="0" smtClean="0">
                <a:latin typeface="Times New Roman" panose="02020603050405020304" pitchFamily="18" charset="0"/>
                <a:cs typeface="Times New Roman" panose="02020603050405020304" pitchFamily="18" charset="0"/>
              </a:rPr>
              <a:t>.</a:t>
            </a:r>
          </a:p>
          <a:p>
            <a:pPr algn="just"/>
            <a:r>
              <a:rPr lang="en-US" sz="2400" dirty="0">
                <a:latin typeface="Times New Roman" panose="02020603050405020304" pitchFamily="18" charset="0"/>
                <a:cs typeface="Times New Roman" panose="02020603050405020304" pitchFamily="18" charset="0"/>
              </a:rPr>
              <a:t>The </a:t>
            </a:r>
            <a:r>
              <a:rPr lang="en-US" sz="2400" b="1" dirty="0">
                <a:solidFill>
                  <a:srgbClr val="FF0000"/>
                </a:solidFill>
                <a:latin typeface="Times New Roman" panose="02020603050405020304" pitchFamily="18" charset="0"/>
                <a:cs typeface="Times New Roman" panose="02020603050405020304" pitchFamily="18" charset="0"/>
              </a:rPr>
              <a:t>session key component </a:t>
            </a:r>
            <a:r>
              <a:rPr lang="en-US" sz="2400" dirty="0">
                <a:latin typeface="Times New Roman" panose="02020603050405020304" pitchFamily="18" charset="0"/>
                <a:cs typeface="Times New Roman" panose="02020603050405020304" pitchFamily="18" charset="0"/>
              </a:rPr>
              <a:t>includes the session key and the identifier of the recipient’s public key that was used by the sender to encrypt the session key.</a:t>
            </a:r>
          </a:p>
        </p:txBody>
      </p:sp>
    </p:spTree>
    <p:extLst>
      <p:ext uri="{BB962C8B-B14F-4D97-AF65-F5344CB8AC3E}">
        <p14:creationId xmlns="" xmlns:p14="http://schemas.microsoft.com/office/powerpoint/2010/main" val="3866240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Grp="1" noChangeArrowheads="1"/>
          </p:cNvSpPr>
          <p:nvPr>
            <p:ph type="subTitle" idx="1"/>
          </p:nvPr>
        </p:nvSpPr>
        <p:spPr>
          <a:xfrm>
            <a:off x="685800" y="1447800"/>
            <a:ext cx="7086600" cy="2590800"/>
          </a:xfrm>
        </p:spPr>
        <p:txBody>
          <a:bodyPr/>
          <a:lstStyle/>
          <a:p>
            <a:pPr eaLnBrk="1" hangingPunct="1"/>
            <a:r>
              <a:rPr lang="tr-TR" altLang="tr-TR" sz="5400" dirty="0" smtClean="0">
                <a:solidFill>
                  <a:schemeClr val="tx1"/>
                </a:solidFill>
              </a:rPr>
              <a:t>E-mail </a:t>
            </a:r>
            <a:r>
              <a:rPr lang="en-US" altLang="tr-TR" sz="5400" dirty="0" smtClean="0">
                <a:solidFill>
                  <a:schemeClr val="tx1"/>
                </a:solidFill>
              </a:rPr>
              <a:t>Security</a:t>
            </a:r>
            <a:endParaRPr lang="tr-TR" altLang="tr-TR" sz="5400" dirty="0" smtClean="0">
              <a:solidFill>
                <a:schemeClr val="tx1"/>
              </a:solidFill>
            </a:endParaRPr>
          </a:p>
          <a:p>
            <a:pPr marL="457200" lvl="1" indent="0" algn="ctr" eaLnBrk="1" hangingPunct="1"/>
            <a:r>
              <a:rPr lang="tr-TR" altLang="tr-TR" dirty="0" smtClean="0">
                <a:solidFill>
                  <a:schemeClr val="tx1"/>
                </a:solidFill>
              </a:rPr>
              <a:t>PGP, S/MIME</a:t>
            </a:r>
          </a:p>
          <a:p>
            <a:pPr eaLnBrk="1" hangingPunct="1"/>
            <a:r>
              <a:rPr lang="en-US" altLang="tr-TR" sz="5400" dirty="0" smtClean="0">
                <a:solidFill>
                  <a:schemeClr val="tx1"/>
                </a:solidFill>
              </a:rPr>
              <a:t>Certificates and PKI</a:t>
            </a:r>
            <a:endParaRPr lang="en-AU" altLang="tr-TR" sz="5400" dirty="0" smtClean="0">
              <a:solidFill>
                <a:schemeClr val="tx1"/>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tr-TR" smtClean="0"/>
              <a:t>PGP Key Rings</a:t>
            </a:r>
            <a:endParaRPr lang="en-AU" altLang="tr-TR" smtClean="0"/>
          </a:p>
        </p:txBody>
      </p:sp>
      <p:sp>
        <p:nvSpPr>
          <p:cNvPr id="14339" name="Rectangle 3"/>
          <p:cNvSpPr>
            <a:spLocks noGrp="1" noChangeArrowheads="1"/>
          </p:cNvSpPr>
          <p:nvPr>
            <p:ph type="body" idx="1"/>
          </p:nvPr>
        </p:nvSpPr>
        <p:spPr>
          <a:xfrm>
            <a:off x="762000" y="1676400"/>
            <a:ext cx="7772400" cy="4114800"/>
          </a:xfrm>
        </p:spPr>
        <p:txBody>
          <a:bodyPr/>
          <a:lstStyle/>
          <a:p>
            <a:pPr eaLnBrk="1" hangingPunct="1"/>
            <a:r>
              <a:rPr lang="en-US" altLang="tr-TR" smtClean="0"/>
              <a:t>each PGP user has a pair of keyrings to store public and private keys</a:t>
            </a:r>
          </a:p>
          <a:p>
            <a:pPr lvl="1" eaLnBrk="1" hangingPunct="1"/>
            <a:r>
              <a:rPr lang="en-US" altLang="tr-TR" smtClean="0"/>
              <a:t>public-key ring contains all the public-keys of other PGP users known to this user</a:t>
            </a:r>
            <a:endParaRPr lang="en-AU" altLang="tr-TR" smtClean="0"/>
          </a:p>
        </p:txBody>
      </p:sp>
      <p:pic>
        <p:nvPicPr>
          <p:cNvPr id="14340" name="Picture 6"/>
          <p:cNvPicPr>
            <a:picLocks noChangeAspect="1" noChangeArrowheads="1"/>
          </p:cNvPicPr>
          <p:nvPr/>
        </p:nvPicPr>
        <p:blipFill>
          <a:blip r:embed="rId2"/>
          <a:srcRect/>
          <a:stretch>
            <a:fillRect/>
          </a:stretch>
        </p:blipFill>
        <p:spPr bwMode="auto">
          <a:xfrm>
            <a:off x="561975" y="3886200"/>
            <a:ext cx="8367713" cy="2114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tr-TR" smtClean="0"/>
              <a:t>PGP Key Rings</a:t>
            </a:r>
            <a:endParaRPr lang="en-AU" altLang="tr-TR" smtClean="0"/>
          </a:p>
        </p:txBody>
      </p:sp>
      <p:sp>
        <p:nvSpPr>
          <p:cNvPr id="15363" name="Rectangle 3"/>
          <p:cNvSpPr>
            <a:spLocks noGrp="1" noChangeArrowheads="1"/>
          </p:cNvSpPr>
          <p:nvPr>
            <p:ph type="body" idx="1"/>
          </p:nvPr>
        </p:nvSpPr>
        <p:spPr>
          <a:xfrm>
            <a:off x="914400" y="1676400"/>
            <a:ext cx="7772400" cy="2095500"/>
          </a:xfrm>
        </p:spPr>
        <p:txBody>
          <a:bodyPr/>
          <a:lstStyle/>
          <a:p>
            <a:pPr>
              <a:spcBef>
                <a:spcPct val="0"/>
              </a:spcBef>
              <a:buClrTx/>
            </a:pPr>
            <a:r>
              <a:rPr lang="en-US" altLang="tr-TR" smtClean="0"/>
              <a:t>private-key ring contains the public/private key pair(s) for this user, </a:t>
            </a:r>
          </a:p>
          <a:p>
            <a:pPr>
              <a:spcBef>
                <a:spcPct val="0"/>
              </a:spcBef>
              <a:buClrTx/>
            </a:pPr>
            <a:r>
              <a:rPr lang="en-US" altLang="tr-TR" smtClean="0"/>
              <a:t>private keys are encrypted using a key derived from a hashed passphrase</a:t>
            </a:r>
            <a:endParaRPr lang="en-AU" altLang="tr-TR" smtClean="0"/>
          </a:p>
        </p:txBody>
      </p:sp>
      <p:pic>
        <p:nvPicPr>
          <p:cNvPr id="15364" name="Picture 5"/>
          <p:cNvPicPr>
            <a:picLocks noChangeAspect="1" noChangeArrowheads="1"/>
          </p:cNvPicPr>
          <p:nvPr/>
        </p:nvPicPr>
        <p:blipFill>
          <a:blip r:embed="rId2"/>
          <a:srcRect/>
          <a:stretch>
            <a:fillRect/>
          </a:stretch>
        </p:blipFill>
        <p:spPr bwMode="auto">
          <a:xfrm>
            <a:off x="1066800" y="3733800"/>
            <a:ext cx="7315200" cy="2609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Private-key </a:t>
            </a:r>
            <a:r>
              <a:rPr lang="en-US" dirty="0"/>
              <a:t>ring</a:t>
            </a:r>
          </a:p>
        </p:txBody>
      </p:sp>
      <p:sp>
        <p:nvSpPr>
          <p:cNvPr id="3" name="Content Placeholder 2"/>
          <p:cNvSpPr>
            <a:spLocks noGrp="1"/>
          </p:cNvSpPr>
          <p:nvPr>
            <p:ph idx="1"/>
          </p:nvPr>
        </p:nvSpPr>
        <p:spPr/>
        <p:txBody>
          <a:bodyPr>
            <a:normAutofit fontScale="92500" lnSpcReduction="20000"/>
          </a:bodyPr>
          <a:lstStyle/>
          <a:p>
            <a:r>
              <a:rPr lang="en-US" sz="2800" b="1" dirty="0">
                <a:latin typeface="Times New Roman" panose="02020603050405020304" pitchFamily="18" charset="0"/>
                <a:cs typeface="Times New Roman" panose="02020603050405020304" pitchFamily="18" charset="0"/>
              </a:rPr>
              <a:t>Timestamp: </a:t>
            </a:r>
            <a:r>
              <a:rPr lang="en-US" sz="2800" dirty="0">
                <a:latin typeface="Times New Roman" panose="02020603050405020304" pitchFamily="18" charset="0"/>
                <a:cs typeface="Times New Roman" panose="02020603050405020304" pitchFamily="18" charset="0"/>
              </a:rPr>
              <a:t>The date/time when this key pair was generated. </a:t>
            </a:r>
            <a:endParaRPr lang="en-US" sz="2800" dirty="0" smtClean="0">
              <a:latin typeface="Times New Roman" panose="02020603050405020304" pitchFamily="18" charset="0"/>
              <a:cs typeface="Times New Roman" panose="02020603050405020304" pitchFamily="18" charset="0"/>
            </a:endParaRPr>
          </a:p>
          <a:p>
            <a:r>
              <a:rPr lang="en-US" sz="2800" b="1" dirty="0" smtClean="0">
                <a:latin typeface="Times New Roman" panose="02020603050405020304" pitchFamily="18" charset="0"/>
                <a:cs typeface="Times New Roman" panose="02020603050405020304" pitchFamily="18" charset="0"/>
              </a:rPr>
              <a:t>Key </a:t>
            </a:r>
            <a:r>
              <a:rPr lang="en-US" sz="2800" b="1" dirty="0">
                <a:latin typeface="Times New Roman" panose="02020603050405020304" pitchFamily="18" charset="0"/>
                <a:cs typeface="Times New Roman" panose="02020603050405020304" pitchFamily="18" charset="0"/>
              </a:rPr>
              <a:t>ID: </a:t>
            </a:r>
            <a:r>
              <a:rPr lang="en-US" sz="2800" dirty="0">
                <a:latin typeface="Times New Roman" panose="02020603050405020304" pitchFamily="18" charset="0"/>
                <a:cs typeface="Times New Roman" panose="02020603050405020304" pitchFamily="18" charset="0"/>
              </a:rPr>
              <a:t>The least significant 64 bits of the public key for this entry. </a:t>
            </a:r>
          </a:p>
          <a:p>
            <a:r>
              <a:rPr lang="en-US" sz="2800" b="1" dirty="0" smtClean="0">
                <a:latin typeface="Times New Roman" panose="02020603050405020304" pitchFamily="18" charset="0"/>
                <a:cs typeface="Times New Roman" panose="02020603050405020304" pitchFamily="18" charset="0"/>
              </a:rPr>
              <a:t>Public </a:t>
            </a:r>
            <a:r>
              <a:rPr lang="en-US" sz="2800" b="1" dirty="0">
                <a:latin typeface="Times New Roman" panose="02020603050405020304" pitchFamily="18" charset="0"/>
                <a:cs typeface="Times New Roman" panose="02020603050405020304" pitchFamily="18" charset="0"/>
              </a:rPr>
              <a:t>key: </a:t>
            </a:r>
            <a:r>
              <a:rPr lang="en-US" sz="2800" dirty="0">
                <a:latin typeface="Times New Roman" panose="02020603050405020304" pitchFamily="18" charset="0"/>
                <a:cs typeface="Times New Roman" panose="02020603050405020304" pitchFamily="18" charset="0"/>
              </a:rPr>
              <a:t>The public-key portion of the pair</a:t>
            </a:r>
            <a:r>
              <a:rPr lang="en-US" sz="2800" dirty="0" smtClean="0">
                <a:latin typeface="Times New Roman" panose="02020603050405020304" pitchFamily="18" charset="0"/>
                <a:cs typeface="Times New Roman" panose="02020603050405020304" pitchFamily="18" charset="0"/>
              </a:rPr>
              <a:t>.</a:t>
            </a:r>
          </a:p>
          <a:p>
            <a:r>
              <a:rPr lang="en-US" sz="2800" dirty="0" smtClean="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Private key: </a:t>
            </a:r>
            <a:r>
              <a:rPr lang="en-US" sz="2800" dirty="0">
                <a:latin typeface="Times New Roman" panose="02020603050405020304" pitchFamily="18" charset="0"/>
                <a:cs typeface="Times New Roman" panose="02020603050405020304" pitchFamily="18" charset="0"/>
              </a:rPr>
              <a:t>The private-key portion of the </a:t>
            </a:r>
            <a:r>
              <a:rPr lang="en-US" sz="2800" dirty="0" err="1">
                <a:latin typeface="Times New Roman" panose="02020603050405020304" pitchFamily="18" charset="0"/>
                <a:cs typeface="Times New Roman" panose="02020603050405020304" pitchFamily="18" charset="0"/>
              </a:rPr>
              <a:t>pair;this</a:t>
            </a:r>
            <a:r>
              <a:rPr lang="en-US" sz="2800" dirty="0">
                <a:latin typeface="Times New Roman" panose="02020603050405020304" pitchFamily="18" charset="0"/>
                <a:cs typeface="Times New Roman" panose="02020603050405020304" pitchFamily="18" charset="0"/>
              </a:rPr>
              <a:t> field is encrypted</a:t>
            </a:r>
            <a:r>
              <a:rPr lang="en-US" sz="2800" dirty="0" smtClean="0">
                <a:latin typeface="Times New Roman" panose="02020603050405020304" pitchFamily="18" charset="0"/>
                <a:cs typeface="Times New Roman" panose="02020603050405020304" pitchFamily="18" charset="0"/>
              </a:rPr>
              <a:t>.</a:t>
            </a:r>
          </a:p>
          <a:p>
            <a:r>
              <a:rPr lang="en-US" sz="2800" b="1" dirty="0">
                <a:latin typeface="Times New Roman" panose="02020603050405020304" pitchFamily="18" charset="0"/>
                <a:cs typeface="Times New Roman" panose="02020603050405020304" pitchFamily="18" charset="0"/>
              </a:rPr>
              <a:t>User ID</a:t>
            </a:r>
            <a:r>
              <a:rPr lang="en-US" sz="2800" b="1"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Typically,this</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will be the user’s e-mail address (</a:t>
            </a:r>
            <a:r>
              <a:rPr lang="en-US" sz="2800" dirty="0" err="1">
                <a:latin typeface="Times New Roman" panose="02020603050405020304" pitchFamily="18" charset="0"/>
                <a:cs typeface="Times New Roman" panose="02020603050405020304" pitchFamily="18" charset="0"/>
              </a:rPr>
              <a:t>e.g.,stallings@acm.org</a:t>
            </a:r>
            <a:r>
              <a:rPr lang="en-US" sz="2800" dirty="0">
                <a:latin typeface="Times New Roman" panose="02020603050405020304" pitchFamily="18" charset="0"/>
                <a:cs typeface="Times New Roman" panose="02020603050405020304" pitchFamily="18" charset="0"/>
              </a:rPr>
              <a:t>). However, the user may choose to associate a different name with each pair (e.g., </a:t>
            </a:r>
            <a:r>
              <a:rPr lang="en-US" sz="2800" dirty="0" err="1">
                <a:latin typeface="Times New Roman" panose="02020603050405020304" pitchFamily="18" charset="0"/>
                <a:cs typeface="Times New Roman" panose="02020603050405020304" pitchFamily="18" charset="0"/>
              </a:rPr>
              <a:t>Stallings,WStallings,WilliamStallings</a:t>
            </a:r>
            <a:r>
              <a:rPr lang="en-US" sz="2800" dirty="0">
                <a:latin typeface="Times New Roman" panose="02020603050405020304" pitchFamily="18" charset="0"/>
                <a:cs typeface="Times New Roman" panose="02020603050405020304" pitchFamily="18" charset="0"/>
              </a:rPr>
              <a:t>, etc.) or to reuse the same User ID more than once.</a:t>
            </a:r>
          </a:p>
          <a:p>
            <a:endParaRPr lang="en-US" dirty="0"/>
          </a:p>
        </p:txBody>
      </p:sp>
    </p:spTree>
    <p:extLst>
      <p:ext uri="{BB962C8B-B14F-4D97-AF65-F5344CB8AC3E}">
        <p14:creationId xmlns="" xmlns:p14="http://schemas.microsoft.com/office/powerpoint/2010/main" val="24575333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76200"/>
            <a:ext cx="8458200" cy="6553200"/>
          </a:xfrm>
        </p:spPr>
        <p:txBody>
          <a:bodyPr>
            <a:noAutofit/>
          </a:bodyPr>
          <a:lstStyle/>
          <a:p>
            <a:r>
              <a:rPr lang="en-US" sz="2000" dirty="0">
                <a:latin typeface="Times New Roman" panose="02020603050405020304" pitchFamily="18" charset="0"/>
                <a:cs typeface="Times New Roman" panose="02020603050405020304" pitchFamily="18" charset="0"/>
              </a:rPr>
              <a:t>The private-key ring can be indexed by either User ID or Key </a:t>
            </a:r>
            <a:r>
              <a:rPr lang="en-US" sz="2000" dirty="0" smtClean="0">
                <a:latin typeface="Times New Roman" panose="02020603050405020304" pitchFamily="18" charset="0"/>
                <a:cs typeface="Times New Roman" panose="02020603050405020304" pitchFamily="18" charset="0"/>
              </a:rPr>
              <a:t>ID</a:t>
            </a:r>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Although </a:t>
            </a:r>
            <a:r>
              <a:rPr lang="en-US" sz="2000" dirty="0">
                <a:latin typeface="Times New Roman" panose="02020603050405020304" pitchFamily="18" charset="0"/>
                <a:cs typeface="Times New Roman" panose="02020603050405020304" pitchFamily="18" charset="0"/>
              </a:rPr>
              <a:t>it is intended that the private-key ring be stored only on the machine of the user that created and owns the key pairs and that it be accessible only to that user, it makes sense to make the value of the private key as secure </a:t>
            </a:r>
            <a:r>
              <a:rPr lang="en-US" sz="2000" dirty="0" smtClean="0">
                <a:latin typeface="Times New Roman" panose="02020603050405020304" pitchFamily="18" charset="0"/>
                <a:cs typeface="Times New Roman" panose="02020603050405020304" pitchFamily="18" charset="0"/>
              </a:rPr>
              <a:t>as possible.</a:t>
            </a:r>
          </a:p>
          <a:p>
            <a:r>
              <a:rPr lang="en-US" sz="2000" dirty="0" smtClean="0">
                <a:latin typeface="Times New Roman" panose="02020603050405020304" pitchFamily="18" charset="0"/>
                <a:cs typeface="Times New Roman" panose="02020603050405020304" pitchFamily="18" charset="0"/>
              </a:rPr>
              <a:t>Accordingly the </a:t>
            </a:r>
            <a:r>
              <a:rPr lang="en-US" sz="2000" dirty="0">
                <a:latin typeface="Times New Roman" panose="02020603050405020304" pitchFamily="18" charset="0"/>
                <a:cs typeface="Times New Roman" panose="02020603050405020304" pitchFamily="18" charset="0"/>
              </a:rPr>
              <a:t>private key itself is not stored in the key ring</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Rather this </a:t>
            </a:r>
            <a:r>
              <a:rPr lang="en-US" sz="2000" dirty="0">
                <a:latin typeface="Times New Roman" panose="02020603050405020304" pitchFamily="18" charset="0"/>
                <a:cs typeface="Times New Roman" panose="02020603050405020304" pitchFamily="18" charset="0"/>
              </a:rPr>
              <a:t>key is encrypted using CAST-128 (or IDEA or 3DES).The procedure is as follows:</a:t>
            </a:r>
          </a:p>
          <a:p>
            <a:pPr marL="457200" indent="-457200">
              <a:buAutoNum type="arabicPeriod"/>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user selects a passphrase to be used for encrypting private keys. </a:t>
            </a:r>
            <a:endParaRPr lang="en-US" sz="2000" dirty="0" smtClean="0">
              <a:latin typeface="Times New Roman" panose="02020603050405020304" pitchFamily="18" charset="0"/>
              <a:cs typeface="Times New Roman" panose="02020603050405020304" pitchFamily="18" charset="0"/>
            </a:endParaRPr>
          </a:p>
          <a:p>
            <a:pPr marL="457200" indent="-457200">
              <a:buFont typeface="Arial" pitchFamily="34" charset="0"/>
              <a:buAutoNum type="arabicPeriod"/>
            </a:pPr>
            <a:r>
              <a:rPr lang="en-US" sz="2000" dirty="0" smtClean="0">
                <a:latin typeface="Times New Roman" panose="02020603050405020304" pitchFamily="18" charset="0"/>
                <a:cs typeface="Times New Roman" panose="02020603050405020304" pitchFamily="18" charset="0"/>
              </a:rPr>
              <a:t>When </a:t>
            </a:r>
            <a:r>
              <a:rPr lang="en-US" sz="2000" dirty="0">
                <a:latin typeface="Times New Roman" panose="02020603050405020304" pitchFamily="18" charset="0"/>
                <a:cs typeface="Times New Roman" panose="02020603050405020304" pitchFamily="18" charset="0"/>
              </a:rPr>
              <a:t>the system generates a new public/private key pair using </a:t>
            </a:r>
            <a:r>
              <a:rPr lang="en-US" sz="2000" dirty="0" smtClean="0">
                <a:latin typeface="Times New Roman" panose="02020603050405020304" pitchFamily="18" charset="0"/>
                <a:cs typeface="Times New Roman" panose="02020603050405020304" pitchFamily="18" charset="0"/>
              </a:rPr>
              <a:t>RSA it </a:t>
            </a:r>
            <a:r>
              <a:rPr lang="en-US" sz="2000" dirty="0">
                <a:latin typeface="Times New Roman" panose="02020603050405020304" pitchFamily="18" charset="0"/>
                <a:cs typeface="Times New Roman" panose="02020603050405020304" pitchFamily="18" charset="0"/>
              </a:rPr>
              <a:t>asks the user for the passphrase. </a:t>
            </a:r>
            <a:r>
              <a:rPr lang="en-US" sz="2000" dirty="0" smtClean="0">
                <a:latin typeface="Times New Roman" panose="02020603050405020304" pitchFamily="18" charset="0"/>
                <a:cs typeface="Times New Roman" panose="02020603050405020304" pitchFamily="18" charset="0"/>
              </a:rPr>
              <a:t>Using </a:t>
            </a:r>
            <a:r>
              <a:rPr lang="en-US" sz="2000" dirty="0">
                <a:latin typeface="Times New Roman" panose="02020603050405020304" pitchFamily="18" charset="0"/>
                <a:cs typeface="Times New Roman" panose="02020603050405020304" pitchFamily="18" charset="0"/>
              </a:rPr>
              <a:t>SHA-1, a 160-bit hash code is generated from the </a:t>
            </a:r>
            <a:r>
              <a:rPr lang="en-US" sz="2000" dirty="0" smtClean="0">
                <a:latin typeface="Times New Roman" panose="02020603050405020304" pitchFamily="18" charset="0"/>
                <a:cs typeface="Times New Roman" panose="02020603050405020304" pitchFamily="18" charset="0"/>
              </a:rPr>
              <a:t>passphrase and </a:t>
            </a:r>
            <a:r>
              <a:rPr lang="en-US" sz="2000" dirty="0">
                <a:latin typeface="Times New Roman" panose="02020603050405020304" pitchFamily="18" charset="0"/>
                <a:cs typeface="Times New Roman" panose="02020603050405020304" pitchFamily="18" charset="0"/>
              </a:rPr>
              <a:t>the passphrase is discarded</a:t>
            </a:r>
            <a:r>
              <a:rPr lang="en-US" sz="2000" dirty="0" smtClean="0">
                <a:latin typeface="Times New Roman" panose="02020603050405020304" pitchFamily="18" charset="0"/>
                <a:cs typeface="Times New Roman" panose="02020603050405020304" pitchFamily="18" charset="0"/>
              </a:rPr>
              <a:t>.</a:t>
            </a:r>
          </a:p>
          <a:p>
            <a:pPr marL="457200" indent="-457200">
              <a:buFont typeface="Arial" pitchFamily="34" charset="0"/>
              <a:buAutoNum type="arabicPeriod"/>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system encrypts the private key using CAST-128 with the 128 bits of the hash code as the key</a:t>
            </a:r>
            <a:r>
              <a:rPr lang="en-US" sz="2000" dirty="0" smtClean="0">
                <a:latin typeface="Times New Roman" panose="02020603050405020304" pitchFamily="18" charset="0"/>
                <a:cs typeface="Times New Roman" panose="02020603050405020304" pitchFamily="18" charset="0"/>
              </a:rPr>
              <a:t>. The </a:t>
            </a:r>
            <a:r>
              <a:rPr lang="en-US" sz="2000" dirty="0">
                <a:latin typeface="Times New Roman" panose="02020603050405020304" pitchFamily="18" charset="0"/>
                <a:cs typeface="Times New Roman" panose="02020603050405020304" pitchFamily="18" charset="0"/>
              </a:rPr>
              <a:t>hash code is then discarded</a:t>
            </a:r>
            <a:r>
              <a:rPr lang="en-US" sz="2000" dirty="0" smtClean="0">
                <a:latin typeface="Times New Roman" panose="02020603050405020304" pitchFamily="18" charset="0"/>
                <a:cs typeface="Times New Roman" panose="02020603050405020304" pitchFamily="18" charset="0"/>
              </a:rPr>
              <a:t>, and </a:t>
            </a:r>
            <a:r>
              <a:rPr lang="en-US" sz="2000" dirty="0">
                <a:latin typeface="Times New Roman" panose="02020603050405020304" pitchFamily="18" charset="0"/>
                <a:cs typeface="Times New Roman" panose="02020603050405020304" pitchFamily="18" charset="0"/>
              </a:rPr>
              <a:t>the encrypted private key is stored in the private-key ring.</a:t>
            </a:r>
          </a:p>
          <a:p>
            <a:pPr algn="just"/>
            <a:r>
              <a:rPr lang="en-US" sz="2000" dirty="0">
                <a:latin typeface="Times New Roman" panose="02020603050405020304" pitchFamily="18" charset="0"/>
                <a:cs typeface="Times New Roman" panose="02020603050405020304" pitchFamily="18" charset="0"/>
              </a:rPr>
              <a:t>Subsequently, when a user accesses the private-key ring to retrieve a private key, he or she must supply the passphrase. PGP will retrieve the encrypted private key, generate the hash code of the passphrase, and decrypt the encrypted private key using CAST-128 with the hash code. </a:t>
            </a:r>
            <a:endParaRPr lang="en-US" sz="20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7543485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smtClean="0"/>
              <a:t>Public-key </a:t>
            </a:r>
            <a:r>
              <a:rPr lang="en-US" dirty="0"/>
              <a:t>ring</a:t>
            </a:r>
          </a:p>
        </p:txBody>
      </p:sp>
      <p:sp>
        <p:nvSpPr>
          <p:cNvPr id="3" name="Content Placeholder 2"/>
          <p:cNvSpPr>
            <a:spLocks noGrp="1"/>
          </p:cNvSpPr>
          <p:nvPr>
            <p:ph idx="1"/>
          </p:nvPr>
        </p:nvSpPr>
        <p:spPr/>
        <p:txBody>
          <a:bodyPr/>
          <a:lstStyle/>
          <a:p>
            <a:r>
              <a:rPr lang="en-US" b="1" dirty="0"/>
              <a:t>Timestamp: </a:t>
            </a:r>
            <a:r>
              <a:rPr lang="en-US" dirty="0"/>
              <a:t>The date/time when this entry was generated. </a:t>
            </a:r>
            <a:endParaRPr lang="en-US" dirty="0" smtClean="0"/>
          </a:p>
          <a:p>
            <a:r>
              <a:rPr lang="en-US" dirty="0" smtClean="0"/>
              <a:t> </a:t>
            </a:r>
            <a:r>
              <a:rPr lang="en-US" b="1" dirty="0"/>
              <a:t>Key ID: </a:t>
            </a:r>
            <a:r>
              <a:rPr lang="en-US" dirty="0"/>
              <a:t>The least significant 64 bits of the public key for this entry. </a:t>
            </a:r>
            <a:endParaRPr lang="en-US" dirty="0" smtClean="0"/>
          </a:p>
          <a:p>
            <a:r>
              <a:rPr lang="en-US" b="1" dirty="0" smtClean="0"/>
              <a:t>Public </a:t>
            </a:r>
            <a:r>
              <a:rPr lang="en-US" b="1" dirty="0"/>
              <a:t>Key: </a:t>
            </a:r>
            <a:r>
              <a:rPr lang="en-US" dirty="0"/>
              <a:t>The public key for this entry. </a:t>
            </a:r>
            <a:endParaRPr lang="en-US" dirty="0" smtClean="0"/>
          </a:p>
          <a:p>
            <a:r>
              <a:rPr lang="en-US" b="1" dirty="0" smtClean="0"/>
              <a:t>User </a:t>
            </a:r>
            <a:r>
              <a:rPr lang="en-US" b="1" dirty="0"/>
              <a:t>ID: </a:t>
            </a:r>
            <a:r>
              <a:rPr lang="en-US" dirty="0"/>
              <a:t>Identifies the owner of this key</a:t>
            </a:r>
            <a:r>
              <a:rPr lang="en-US" dirty="0" smtClean="0"/>
              <a:t>. Multiple </a:t>
            </a:r>
            <a:r>
              <a:rPr lang="en-US" dirty="0"/>
              <a:t>user IDs may be associated with a single public key.</a:t>
            </a:r>
          </a:p>
        </p:txBody>
      </p:sp>
    </p:spTree>
    <p:extLst>
      <p:ext uri="{BB962C8B-B14F-4D97-AF65-F5344CB8AC3E}">
        <p14:creationId xmlns="" xmlns:p14="http://schemas.microsoft.com/office/powerpoint/2010/main" val="10587455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85800" y="381000"/>
            <a:ext cx="8183563" cy="615950"/>
          </a:xfrm>
        </p:spPr>
        <p:txBody>
          <a:bodyPr>
            <a:normAutofit fontScale="90000"/>
          </a:bodyPr>
          <a:lstStyle/>
          <a:p>
            <a:pPr eaLnBrk="1" hangingPunct="1"/>
            <a:r>
              <a:rPr lang="en-US" altLang="tr-TR" smtClean="0"/>
              <a:t>Key rings and message generation</a:t>
            </a:r>
          </a:p>
        </p:txBody>
      </p:sp>
      <p:sp>
        <p:nvSpPr>
          <p:cNvPr id="16387" name="Rectangle 3"/>
          <p:cNvSpPr>
            <a:spLocks noGrp="1" noChangeArrowheads="1"/>
          </p:cNvSpPr>
          <p:nvPr>
            <p:ph type="body" idx="1"/>
          </p:nvPr>
        </p:nvSpPr>
        <p:spPr/>
        <p:txBody>
          <a:bodyPr/>
          <a:lstStyle/>
          <a:p>
            <a:pPr eaLnBrk="1" hangingPunct="1"/>
            <a:endParaRPr lang="en-US" altLang="tr-TR" smtClean="0"/>
          </a:p>
        </p:txBody>
      </p:sp>
      <p:pic>
        <p:nvPicPr>
          <p:cNvPr id="16388" name="Picture 5"/>
          <p:cNvPicPr>
            <a:picLocks noChangeAspect="1" noChangeArrowheads="1"/>
          </p:cNvPicPr>
          <p:nvPr/>
        </p:nvPicPr>
        <p:blipFill>
          <a:blip r:embed="rId2"/>
          <a:srcRect/>
          <a:stretch>
            <a:fillRect/>
          </a:stretch>
        </p:blipFill>
        <p:spPr bwMode="auto">
          <a:xfrm>
            <a:off x="485775" y="1143000"/>
            <a:ext cx="8429625" cy="5324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914400" y="228600"/>
            <a:ext cx="7772400" cy="615950"/>
          </a:xfrm>
        </p:spPr>
        <p:txBody>
          <a:bodyPr>
            <a:normAutofit fontScale="90000"/>
          </a:bodyPr>
          <a:lstStyle/>
          <a:p>
            <a:pPr eaLnBrk="1" hangingPunct="1"/>
            <a:r>
              <a:rPr lang="en-US" altLang="tr-TR" smtClean="0"/>
              <a:t>Key rings and message reception</a:t>
            </a:r>
          </a:p>
        </p:txBody>
      </p:sp>
      <p:sp>
        <p:nvSpPr>
          <p:cNvPr id="17411" name="Rectangle 3"/>
          <p:cNvSpPr>
            <a:spLocks noGrp="1" noChangeArrowheads="1"/>
          </p:cNvSpPr>
          <p:nvPr>
            <p:ph type="body" idx="1"/>
          </p:nvPr>
        </p:nvSpPr>
        <p:spPr/>
        <p:txBody>
          <a:bodyPr/>
          <a:lstStyle/>
          <a:p>
            <a:pPr eaLnBrk="1" hangingPunct="1"/>
            <a:endParaRPr lang="en-US" altLang="tr-TR" smtClean="0"/>
          </a:p>
        </p:txBody>
      </p:sp>
      <p:pic>
        <p:nvPicPr>
          <p:cNvPr id="17412" name="Picture 6"/>
          <p:cNvPicPr>
            <a:picLocks noChangeAspect="1" noChangeArrowheads="1"/>
          </p:cNvPicPr>
          <p:nvPr/>
        </p:nvPicPr>
        <p:blipFill>
          <a:blip r:embed="rId2"/>
          <a:srcRect/>
          <a:stretch>
            <a:fillRect/>
          </a:stretch>
        </p:blipFill>
        <p:spPr bwMode="auto">
          <a:xfrm>
            <a:off x="685800" y="990600"/>
            <a:ext cx="7886700" cy="5562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tr-TR" smtClean="0"/>
              <a:t>PGP Key Management - 1</a:t>
            </a:r>
            <a:endParaRPr lang="en-AU" altLang="tr-TR" smtClean="0"/>
          </a:p>
        </p:txBody>
      </p:sp>
      <p:sp>
        <p:nvSpPr>
          <p:cNvPr id="18435" name="Rectangle 3"/>
          <p:cNvSpPr>
            <a:spLocks noGrp="1" noChangeArrowheads="1"/>
          </p:cNvSpPr>
          <p:nvPr>
            <p:ph type="body" idx="1"/>
          </p:nvPr>
        </p:nvSpPr>
        <p:spPr>
          <a:xfrm>
            <a:off x="685800" y="1752600"/>
            <a:ext cx="7772400" cy="4419600"/>
          </a:xfrm>
        </p:spPr>
        <p:txBody>
          <a:bodyPr/>
          <a:lstStyle/>
          <a:p>
            <a:pPr eaLnBrk="1" hangingPunct="1">
              <a:lnSpc>
                <a:spcPct val="90000"/>
              </a:lnSpc>
            </a:pPr>
            <a:r>
              <a:rPr lang="en-US" altLang="tr-TR" sz="2800" smtClean="0"/>
              <a:t>From PGP documentation:</a:t>
            </a:r>
          </a:p>
          <a:p>
            <a:pPr lvl="1" eaLnBrk="1" hangingPunct="1">
              <a:lnSpc>
                <a:spcPct val="90000"/>
              </a:lnSpc>
              <a:buFontTx/>
              <a:buNone/>
            </a:pPr>
            <a:r>
              <a:rPr lang="en-US" altLang="tr-TR" sz="2400" smtClean="0"/>
              <a:t>“This whole business of protecting public keys from tampering is the most difficult problem in practical public key applications”</a:t>
            </a:r>
          </a:p>
          <a:p>
            <a:pPr eaLnBrk="1" hangingPunct="1">
              <a:lnSpc>
                <a:spcPct val="90000"/>
              </a:lnSpc>
            </a:pPr>
            <a:r>
              <a:rPr lang="en-US" altLang="tr-TR" sz="2800" smtClean="0"/>
              <a:t>You have to make sure about the legitimacy of the public key of your party</a:t>
            </a:r>
          </a:p>
          <a:p>
            <a:pPr lvl="1" eaLnBrk="1" hangingPunct="1">
              <a:lnSpc>
                <a:spcPct val="90000"/>
              </a:lnSpc>
            </a:pPr>
            <a:r>
              <a:rPr lang="en-US" altLang="tr-TR" sz="2400" smtClean="0"/>
              <a:t>exchange public-keys manually (using </a:t>
            </a:r>
            <a:r>
              <a:rPr lang="tr-TR" altLang="tr-TR" sz="2400" smtClean="0"/>
              <a:t>CDs</a:t>
            </a:r>
            <a:r>
              <a:rPr lang="en-US" altLang="tr-TR" sz="2400" smtClean="0"/>
              <a:t>, </a:t>
            </a:r>
            <a:r>
              <a:rPr lang="tr-TR" altLang="tr-TR" sz="2400" smtClean="0"/>
              <a:t>USB sticks, </a:t>
            </a:r>
            <a:r>
              <a:rPr lang="en-US" altLang="tr-TR" sz="2400" smtClean="0"/>
              <a:t>etc.)</a:t>
            </a:r>
          </a:p>
          <a:p>
            <a:pPr lvl="1" eaLnBrk="1" hangingPunct="1">
              <a:lnSpc>
                <a:spcPct val="90000"/>
              </a:lnSpc>
            </a:pPr>
            <a:r>
              <a:rPr lang="en-US" altLang="tr-TR" sz="2400" smtClean="0"/>
              <a:t>verify fingerprint of a public key over the phone</a:t>
            </a:r>
          </a:p>
          <a:p>
            <a:pPr lvl="1" eaLnBrk="1" hangingPunct="1">
              <a:lnSpc>
                <a:spcPct val="90000"/>
              </a:lnSpc>
            </a:pPr>
            <a:r>
              <a:rPr lang="en-US" altLang="tr-TR" sz="2400" smtClean="0"/>
              <a:t>trust another individual who signs public keys</a:t>
            </a:r>
          </a:p>
          <a:p>
            <a:pPr lvl="2" eaLnBrk="1" hangingPunct="1">
              <a:lnSpc>
                <a:spcPct val="90000"/>
              </a:lnSpc>
            </a:pPr>
            <a:r>
              <a:rPr lang="en-US" altLang="tr-TR" sz="2000" smtClean="0"/>
              <a:t>public key signatures</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85800" y="381000"/>
            <a:ext cx="7772400" cy="609600"/>
          </a:xfrm>
        </p:spPr>
        <p:txBody>
          <a:bodyPr>
            <a:normAutofit fontScale="90000"/>
          </a:bodyPr>
          <a:lstStyle/>
          <a:p>
            <a:pPr eaLnBrk="1" hangingPunct="1"/>
            <a:r>
              <a:rPr lang="en-US" altLang="tr-TR" smtClean="0"/>
              <a:t>PGP Key Management - 2</a:t>
            </a:r>
            <a:endParaRPr lang="en-AU" altLang="tr-TR" smtClean="0"/>
          </a:p>
        </p:txBody>
      </p:sp>
      <p:sp>
        <p:nvSpPr>
          <p:cNvPr id="19459" name="Rectangle 3"/>
          <p:cNvSpPr>
            <a:spLocks noGrp="1" noChangeArrowheads="1"/>
          </p:cNvSpPr>
          <p:nvPr>
            <p:ph type="body" idx="1"/>
          </p:nvPr>
        </p:nvSpPr>
        <p:spPr>
          <a:xfrm>
            <a:off x="381000" y="990600"/>
            <a:ext cx="8534400" cy="4191000"/>
          </a:xfrm>
        </p:spPr>
        <p:txBody>
          <a:bodyPr>
            <a:normAutofit fontScale="92500" lnSpcReduction="20000"/>
          </a:bodyPr>
          <a:lstStyle/>
          <a:p>
            <a:pPr eaLnBrk="1" hangingPunct="1">
              <a:lnSpc>
                <a:spcPct val="90000"/>
              </a:lnSpc>
            </a:pPr>
            <a:r>
              <a:rPr lang="en-US" altLang="tr-TR" sz="2800" smtClean="0"/>
              <a:t>Public keys could be signed by</a:t>
            </a:r>
          </a:p>
          <a:p>
            <a:pPr lvl="1" eaLnBrk="1" hangingPunct="1">
              <a:lnSpc>
                <a:spcPct val="90000"/>
              </a:lnSpc>
            </a:pPr>
            <a:r>
              <a:rPr lang="en-US" altLang="tr-TR" sz="2400" smtClean="0"/>
              <a:t>Certification Authorities (CA)</a:t>
            </a:r>
          </a:p>
          <a:p>
            <a:pPr lvl="2" eaLnBrk="1" hangingPunct="1">
              <a:lnSpc>
                <a:spcPct val="90000"/>
              </a:lnSpc>
            </a:pPr>
            <a:r>
              <a:rPr lang="en-US" altLang="tr-TR" sz="2000" smtClean="0"/>
              <a:t>trusted entities</a:t>
            </a:r>
          </a:p>
          <a:p>
            <a:pPr lvl="2" eaLnBrk="1" hangingPunct="1">
              <a:lnSpc>
                <a:spcPct val="90000"/>
              </a:lnSpc>
            </a:pPr>
            <a:r>
              <a:rPr lang="en-US" altLang="tr-TR" sz="2000" smtClean="0"/>
              <a:t>the mechanism of S/MIME, not in PGP</a:t>
            </a:r>
          </a:p>
          <a:p>
            <a:pPr lvl="1" eaLnBrk="1" hangingPunct="1">
              <a:lnSpc>
                <a:spcPct val="90000"/>
              </a:lnSpc>
            </a:pPr>
            <a:r>
              <a:rPr lang="en-US" altLang="tr-TR" sz="2400" smtClean="0"/>
              <a:t>in PGP each user is a CA</a:t>
            </a:r>
          </a:p>
          <a:p>
            <a:pPr lvl="2" eaLnBrk="1" hangingPunct="1">
              <a:lnSpc>
                <a:spcPct val="90000"/>
              </a:lnSpc>
            </a:pPr>
            <a:r>
              <a:rPr lang="en-US" altLang="tr-TR" sz="2000" smtClean="0"/>
              <a:t>everybody can sign keys </a:t>
            </a:r>
            <a:r>
              <a:rPr lang="tr-TR" altLang="tr-TR" sz="2000" smtClean="0"/>
              <a:t>of</a:t>
            </a:r>
            <a:r>
              <a:rPr lang="en-US" altLang="tr-TR" sz="2000" smtClean="0"/>
              <a:t> users they know directly</a:t>
            </a:r>
          </a:p>
          <a:p>
            <a:pPr lvl="2" eaLnBrk="1" hangingPunct="1">
              <a:lnSpc>
                <a:spcPct val="90000"/>
              </a:lnSpc>
            </a:pPr>
            <a:r>
              <a:rPr lang="en-US" altLang="tr-TR" sz="2000" smtClean="0"/>
              <a:t>other users’ key signatures can also be used, if those users are trusted</a:t>
            </a:r>
          </a:p>
          <a:p>
            <a:pPr eaLnBrk="1" hangingPunct="1">
              <a:lnSpc>
                <a:spcPct val="90000"/>
              </a:lnSpc>
            </a:pPr>
            <a:r>
              <a:rPr lang="en-US" altLang="tr-TR" sz="2800" u="sng" smtClean="0"/>
              <a:t>The only ultimately trusted entity is </a:t>
            </a:r>
            <a:r>
              <a:rPr lang="tr-TR" altLang="tr-TR" sz="2800" u="sng" smtClean="0"/>
              <a:t>your</a:t>
            </a:r>
            <a:r>
              <a:rPr lang="en-US" altLang="tr-TR" sz="2800" u="sng" smtClean="0"/>
              <a:t>self</a:t>
            </a:r>
          </a:p>
          <a:p>
            <a:pPr lvl="1" eaLnBrk="1" hangingPunct="1">
              <a:lnSpc>
                <a:spcPct val="90000"/>
              </a:lnSpc>
            </a:pPr>
            <a:r>
              <a:rPr lang="en-US" altLang="tr-TR" sz="2400" smtClean="0"/>
              <a:t>all other keys should either be directly signed by </a:t>
            </a:r>
            <a:r>
              <a:rPr lang="tr-TR" altLang="tr-TR" sz="2400" smtClean="0"/>
              <a:t>you</a:t>
            </a:r>
            <a:r>
              <a:rPr lang="en-US" altLang="tr-TR" sz="2400" smtClean="0"/>
              <a:t> or there should be a trusted path of key signatures</a:t>
            </a:r>
          </a:p>
          <a:p>
            <a:pPr lvl="1" eaLnBrk="1" hangingPunct="1">
              <a:lnSpc>
                <a:spcPct val="90000"/>
              </a:lnSpc>
            </a:pPr>
            <a:r>
              <a:rPr lang="tr-TR" altLang="tr-TR" sz="2400" smtClean="0"/>
              <a:t>you</a:t>
            </a:r>
            <a:r>
              <a:rPr lang="en-US" altLang="tr-TR" sz="2400" smtClean="0"/>
              <a:t> refle</a:t>
            </a:r>
            <a:r>
              <a:rPr lang="tr-TR" altLang="tr-TR" sz="2400" smtClean="0"/>
              <a:t>ct your</a:t>
            </a:r>
            <a:r>
              <a:rPr lang="en-US" altLang="tr-TR" sz="2400" smtClean="0"/>
              <a:t> own trust assessment in </a:t>
            </a:r>
            <a:r>
              <a:rPr lang="tr-TR" altLang="tr-TR" sz="2400" smtClean="0"/>
              <a:t>your</a:t>
            </a:r>
            <a:r>
              <a:rPr lang="en-US" altLang="tr-TR" sz="2400" smtClean="0"/>
              <a:t> pub</a:t>
            </a:r>
            <a:r>
              <a:rPr lang="tr-TR" altLang="tr-TR" sz="2400" smtClean="0"/>
              <a:t>lic </a:t>
            </a:r>
            <a:r>
              <a:rPr lang="en-US" altLang="tr-TR" sz="2400" smtClean="0"/>
              <a:t>key ring (no system enforcement)</a:t>
            </a:r>
          </a:p>
          <a:p>
            <a:pPr lvl="1" eaLnBrk="1" hangingPunct="1">
              <a:lnSpc>
                <a:spcPct val="90000"/>
              </a:lnSpc>
            </a:pPr>
            <a:r>
              <a:rPr lang="en-US" altLang="tr-TR" sz="2400" smtClean="0"/>
              <a:t> key ring includes trust indicators</a:t>
            </a:r>
          </a:p>
          <a:p>
            <a:pPr lvl="1" eaLnBrk="1" hangingPunct="1">
              <a:lnSpc>
                <a:spcPct val="90000"/>
              </a:lnSpc>
            </a:pPr>
            <a:r>
              <a:rPr lang="en-US" altLang="tr-TR" sz="2400" smtClean="0"/>
              <a:t>“web of trust”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 </a:t>
            </a:r>
            <a:r>
              <a:rPr lang="en-US" b="1" dirty="0">
                <a:solidFill>
                  <a:srgbClr val="FF0000"/>
                </a:solidFill>
                <a:latin typeface="Times New Roman" panose="02020603050405020304" pitchFamily="18" charset="0"/>
                <a:cs typeface="Times New Roman" panose="02020603050405020304" pitchFamily="18" charset="0"/>
              </a:rPr>
              <a:t>key legitimacy field </a:t>
            </a:r>
            <a:r>
              <a:rPr lang="en-US" dirty="0">
                <a:latin typeface="Times New Roman" panose="02020603050405020304" pitchFamily="18" charset="0"/>
                <a:cs typeface="Times New Roman" panose="02020603050405020304" pitchFamily="18" charset="0"/>
              </a:rPr>
              <a:t>that indicates the extent to which PGP will trust that this is a valid public key for this </a:t>
            </a:r>
            <a:r>
              <a:rPr lang="en-US" dirty="0" smtClean="0">
                <a:latin typeface="Times New Roman" panose="02020603050405020304" pitchFamily="18" charset="0"/>
                <a:cs typeface="Times New Roman" panose="02020603050405020304" pitchFamily="18" charset="0"/>
              </a:rPr>
              <a:t>user</a:t>
            </a:r>
          </a:p>
          <a:p>
            <a:r>
              <a:rPr lang="en-US" b="1" dirty="0" smtClean="0">
                <a:solidFill>
                  <a:srgbClr val="FF0000"/>
                </a:solidFill>
                <a:latin typeface="Times New Roman" panose="02020603050405020304" pitchFamily="18" charset="0"/>
                <a:cs typeface="Times New Roman" panose="02020603050405020304" pitchFamily="18" charset="0"/>
              </a:rPr>
              <a:t>Signature </a:t>
            </a:r>
            <a:r>
              <a:rPr lang="en-US" b="1" dirty="0">
                <a:solidFill>
                  <a:srgbClr val="FF0000"/>
                </a:solidFill>
                <a:latin typeface="Times New Roman" panose="02020603050405020304" pitchFamily="18" charset="0"/>
                <a:cs typeface="Times New Roman" panose="02020603050405020304" pitchFamily="18" charset="0"/>
              </a:rPr>
              <a:t>trust </a:t>
            </a:r>
            <a:r>
              <a:rPr lang="en-US" b="1" dirty="0" smtClean="0">
                <a:solidFill>
                  <a:srgbClr val="FF0000"/>
                </a:solidFill>
                <a:latin typeface="Times New Roman" panose="02020603050405020304" pitchFamily="18" charset="0"/>
                <a:cs typeface="Times New Roman" panose="02020603050405020304" pitchFamily="18" charset="0"/>
              </a:rPr>
              <a:t>field </a:t>
            </a:r>
            <a:r>
              <a:rPr lang="en-US" dirty="0" smtClean="0">
                <a:latin typeface="Times New Roman" panose="02020603050405020304" pitchFamily="18" charset="0"/>
                <a:cs typeface="Times New Roman" panose="02020603050405020304" pitchFamily="18" charset="0"/>
              </a:rPr>
              <a:t>that </a:t>
            </a:r>
            <a:r>
              <a:rPr lang="en-US" dirty="0">
                <a:latin typeface="Times New Roman" panose="02020603050405020304" pitchFamily="18" charset="0"/>
                <a:cs typeface="Times New Roman" panose="02020603050405020304" pitchFamily="18" charset="0"/>
              </a:rPr>
              <a:t>indicates the degree to which this PGP user trusts the signer to certify public </a:t>
            </a:r>
            <a:r>
              <a:rPr lang="en-US" dirty="0" smtClean="0">
                <a:latin typeface="Times New Roman" panose="02020603050405020304" pitchFamily="18" charset="0"/>
                <a:cs typeface="Times New Roman" panose="02020603050405020304" pitchFamily="18" charset="0"/>
              </a:rPr>
              <a:t>keys</a:t>
            </a:r>
          </a:p>
          <a:p>
            <a:r>
              <a:rPr lang="en-US" dirty="0">
                <a:latin typeface="Times New Roman" panose="02020603050405020304" pitchFamily="18" charset="0"/>
                <a:cs typeface="Times New Roman" panose="02020603050405020304" pitchFamily="18" charset="0"/>
              </a:rPr>
              <a:t> </a:t>
            </a:r>
            <a:r>
              <a:rPr lang="en-US" b="1" dirty="0" smtClean="0">
                <a:solidFill>
                  <a:srgbClr val="FF0000"/>
                </a:solidFill>
                <a:latin typeface="Times New Roman" panose="02020603050405020304" pitchFamily="18" charset="0"/>
                <a:cs typeface="Times New Roman" panose="02020603050405020304" pitchFamily="18" charset="0"/>
              </a:rPr>
              <a:t>Owner </a:t>
            </a:r>
            <a:r>
              <a:rPr lang="en-US" b="1" dirty="0">
                <a:solidFill>
                  <a:srgbClr val="FF0000"/>
                </a:solidFill>
                <a:latin typeface="Times New Roman" panose="02020603050405020304" pitchFamily="18" charset="0"/>
                <a:cs typeface="Times New Roman" panose="02020603050405020304" pitchFamily="18" charset="0"/>
              </a:rPr>
              <a:t>trust </a:t>
            </a:r>
            <a:r>
              <a:rPr lang="en-US" b="1" dirty="0" smtClean="0">
                <a:solidFill>
                  <a:srgbClr val="FF0000"/>
                </a:solidFill>
                <a:latin typeface="Times New Roman" panose="02020603050405020304" pitchFamily="18" charset="0"/>
                <a:cs typeface="Times New Roman" panose="02020603050405020304" pitchFamily="18" charset="0"/>
              </a:rPr>
              <a:t>field </a:t>
            </a:r>
            <a:r>
              <a:rPr lang="en-US" dirty="0" smtClean="0">
                <a:latin typeface="Times New Roman" panose="02020603050405020304" pitchFamily="18" charset="0"/>
                <a:cs typeface="Times New Roman" panose="02020603050405020304" pitchFamily="18" charset="0"/>
              </a:rPr>
              <a:t>is </a:t>
            </a:r>
            <a:r>
              <a:rPr lang="en-US" dirty="0">
                <a:latin typeface="Times New Roman" panose="02020603050405020304" pitchFamily="18" charset="0"/>
                <a:cs typeface="Times New Roman" panose="02020603050405020304" pitchFamily="18" charset="0"/>
              </a:rPr>
              <a:t>included that indicates the degree to which this public key is trusted to sign other public-key certificates</a:t>
            </a:r>
          </a:p>
        </p:txBody>
      </p:sp>
    </p:spTree>
    <p:extLst>
      <p:ext uri="{BB962C8B-B14F-4D97-AF65-F5344CB8AC3E}">
        <p14:creationId xmlns="" xmlns:p14="http://schemas.microsoft.com/office/powerpoint/2010/main" val="3208830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AU" altLang="tr-TR" smtClean="0"/>
              <a:t>E-mail Security</a:t>
            </a:r>
          </a:p>
        </p:txBody>
      </p:sp>
      <p:sp>
        <p:nvSpPr>
          <p:cNvPr id="4099" name="Rectangle 3"/>
          <p:cNvSpPr>
            <a:spLocks noGrp="1" noChangeArrowheads="1"/>
          </p:cNvSpPr>
          <p:nvPr>
            <p:ph type="body" idx="1"/>
          </p:nvPr>
        </p:nvSpPr>
        <p:spPr>
          <a:xfrm>
            <a:off x="685800" y="1676400"/>
            <a:ext cx="7772400" cy="4114800"/>
          </a:xfrm>
        </p:spPr>
        <p:txBody>
          <a:bodyPr>
            <a:normAutofit lnSpcReduction="10000"/>
          </a:bodyPr>
          <a:lstStyle/>
          <a:p>
            <a:pPr eaLnBrk="1" hangingPunct="1">
              <a:lnSpc>
                <a:spcPct val="90000"/>
              </a:lnSpc>
            </a:pPr>
            <a:r>
              <a:rPr lang="en-AU" altLang="tr-TR" smtClean="0"/>
              <a:t>E-mail is one of the most widely used network services </a:t>
            </a:r>
            <a:endParaRPr lang="tr-TR" altLang="tr-TR" smtClean="0"/>
          </a:p>
          <a:p>
            <a:pPr lvl="1" eaLnBrk="1" hangingPunct="1">
              <a:lnSpc>
                <a:spcPct val="90000"/>
              </a:lnSpc>
            </a:pPr>
            <a:r>
              <a:rPr lang="tr-TR" altLang="tr-TR" smtClean="0"/>
              <a:t>One of the old </a:t>
            </a:r>
            <a:r>
              <a:rPr lang="en-AU" altLang="tr-TR" smtClean="0"/>
              <a:t>killer application</a:t>
            </a:r>
            <a:r>
              <a:rPr lang="tr-TR" altLang="tr-TR" smtClean="0"/>
              <a:t>s</a:t>
            </a:r>
            <a:r>
              <a:rPr lang="en-AU" altLang="tr-TR" smtClean="0"/>
              <a:t> of the Internet</a:t>
            </a:r>
          </a:p>
          <a:p>
            <a:pPr eaLnBrk="1" hangingPunct="1">
              <a:lnSpc>
                <a:spcPct val="90000"/>
              </a:lnSpc>
            </a:pPr>
            <a:r>
              <a:rPr lang="tr-TR" altLang="tr-TR" smtClean="0"/>
              <a:t>Normally</a:t>
            </a:r>
            <a:r>
              <a:rPr lang="en-AU" altLang="tr-TR" smtClean="0"/>
              <a:t> message contents not secured </a:t>
            </a:r>
          </a:p>
          <a:p>
            <a:pPr lvl="1" eaLnBrk="1" hangingPunct="1">
              <a:lnSpc>
                <a:spcPct val="90000"/>
              </a:lnSpc>
            </a:pPr>
            <a:r>
              <a:rPr lang="tr-TR" altLang="tr-TR" smtClean="0"/>
              <a:t>Can </a:t>
            </a:r>
            <a:r>
              <a:rPr lang="en-AU" altLang="tr-TR" smtClean="0"/>
              <a:t>be </a:t>
            </a:r>
            <a:r>
              <a:rPr lang="tr-TR" altLang="tr-TR" smtClean="0"/>
              <a:t>rea</a:t>
            </a:r>
            <a:r>
              <a:rPr lang="en-AU" altLang="tr-TR" smtClean="0"/>
              <a:t>d</a:t>
            </a:r>
            <a:r>
              <a:rPr lang="tr-TR" altLang="tr-TR" smtClean="0"/>
              <a:t>/modified</a:t>
            </a:r>
            <a:r>
              <a:rPr lang="en-AU" altLang="tr-TR" smtClean="0"/>
              <a:t> either in transit or at destination</a:t>
            </a:r>
            <a:r>
              <a:rPr lang="tr-TR" altLang="tr-TR" smtClean="0"/>
              <a:t> by the attacker</a:t>
            </a:r>
            <a:endParaRPr lang="en-AU" altLang="tr-TR" smtClean="0"/>
          </a:p>
          <a:p>
            <a:pPr eaLnBrk="1" hangingPunct="1">
              <a:lnSpc>
                <a:spcPct val="90000"/>
              </a:lnSpc>
            </a:pPr>
            <a:r>
              <a:rPr lang="en-AU" altLang="tr-TR" smtClean="0"/>
              <a:t>E-mail service is like postcard service</a:t>
            </a:r>
          </a:p>
          <a:p>
            <a:pPr lvl="1" eaLnBrk="1" hangingPunct="1">
              <a:lnSpc>
                <a:spcPct val="90000"/>
              </a:lnSpc>
            </a:pPr>
            <a:r>
              <a:rPr lang="en-AU" altLang="tr-TR" smtClean="0"/>
              <a:t>just pick it and read it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States</a:t>
            </a:r>
            <a:endParaRPr lang="en-US" dirty="0"/>
          </a:p>
        </p:txBody>
      </p:sp>
      <p:sp>
        <p:nvSpPr>
          <p:cNvPr id="3" name="Content Placeholder 2"/>
          <p:cNvSpPr>
            <a:spLocks noGrp="1"/>
          </p:cNvSpPr>
          <p:nvPr>
            <p:ph idx="1"/>
          </p:nvPr>
        </p:nvSpPr>
        <p:spPr/>
        <p:txBody>
          <a:bodyPr/>
          <a:lstStyle/>
          <a:p>
            <a:r>
              <a:rPr lang="en-US" dirty="0"/>
              <a:t> ultimate trust </a:t>
            </a:r>
            <a:endParaRPr lang="en-US" dirty="0" smtClean="0"/>
          </a:p>
          <a:p>
            <a:r>
              <a:rPr lang="en-US" dirty="0" smtClean="0"/>
              <a:t>Unknown</a:t>
            </a:r>
          </a:p>
          <a:p>
            <a:r>
              <a:rPr lang="en-US" dirty="0" smtClean="0"/>
              <a:t> untrusted</a:t>
            </a:r>
          </a:p>
          <a:p>
            <a:r>
              <a:rPr lang="en-US" dirty="0" smtClean="0"/>
              <a:t>marginally trusted</a:t>
            </a:r>
          </a:p>
          <a:p>
            <a:r>
              <a:rPr lang="en-US" dirty="0" smtClean="0"/>
              <a:t> completely </a:t>
            </a:r>
            <a:r>
              <a:rPr lang="en-US" dirty="0"/>
              <a:t>trusted. </a:t>
            </a:r>
          </a:p>
        </p:txBody>
      </p:sp>
    </p:spTree>
    <p:extLst>
      <p:ext uri="{BB962C8B-B14F-4D97-AF65-F5344CB8AC3E}">
        <p14:creationId xmlns="" xmlns:p14="http://schemas.microsoft.com/office/powerpoint/2010/main" val="18984384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457200"/>
            <a:ext cx="7772400" cy="685800"/>
          </a:xfrm>
        </p:spPr>
        <p:txBody>
          <a:bodyPr>
            <a:normAutofit fontScale="90000"/>
          </a:bodyPr>
          <a:lstStyle/>
          <a:p>
            <a:pPr eaLnBrk="1" hangingPunct="1"/>
            <a:r>
              <a:rPr lang="en-US" altLang="tr-TR" smtClean="0"/>
              <a:t>PGP Key Management - 3</a:t>
            </a:r>
            <a:endParaRPr lang="en-AU" altLang="tr-TR" smtClean="0"/>
          </a:p>
        </p:txBody>
      </p:sp>
      <p:sp>
        <p:nvSpPr>
          <p:cNvPr id="20483" name="Rectangle 3"/>
          <p:cNvSpPr>
            <a:spLocks noGrp="1" noChangeArrowheads="1"/>
          </p:cNvSpPr>
          <p:nvPr>
            <p:ph type="body" idx="1"/>
          </p:nvPr>
        </p:nvSpPr>
        <p:spPr>
          <a:xfrm>
            <a:off x="685800" y="1143000"/>
            <a:ext cx="8001000" cy="5410200"/>
          </a:xfrm>
        </p:spPr>
        <p:txBody>
          <a:bodyPr/>
          <a:lstStyle/>
          <a:p>
            <a:pPr eaLnBrk="1" hangingPunct="1">
              <a:lnSpc>
                <a:spcPct val="90000"/>
              </a:lnSpc>
            </a:pPr>
            <a:r>
              <a:rPr lang="en-US" altLang="tr-TR" sz="2800" smtClean="0"/>
              <a:t>A </a:t>
            </a:r>
            <a:r>
              <a:rPr lang="tr-TR" altLang="tr-TR" sz="2800" smtClean="0"/>
              <a:t>trusted </a:t>
            </a:r>
            <a:r>
              <a:rPr lang="en-US" altLang="tr-TR" sz="2800" smtClean="0"/>
              <a:t>signature on a public key means that</a:t>
            </a:r>
          </a:p>
          <a:p>
            <a:pPr lvl="1" eaLnBrk="1" hangingPunct="1">
              <a:lnSpc>
                <a:spcPct val="90000"/>
              </a:lnSpc>
            </a:pPr>
            <a:r>
              <a:rPr lang="tr-TR" altLang="tr-TR" sz="2400" smtClean="0"/>
              <a:t>the</a:t>
            </a:r>
            <a:r>
              <a:rPr lang="en-US" altLang="tr-TR" sz="2400" smtClean="0"/>
              <a:t> key really belongs to its owner</a:t>
            </a:r>
          </a:p>
          <a:p>
            <a:pPr eaLnBrk="1" hangingPunct="1">
              <a:lnSpc>
                <a:spcPct val="90000"/>
              </a:lnSpc>
            </a:pPr>
            <a:r>
              <a:rPr lang="en-US" altLang="tr-TR" sz="2800" smtClean="0"/>
              <a:t>But does not mean that key owner is trusted to sign other keys</a:t>
            </a:r>
          </a:p>
          <a:p>
            <a:pPr lvl="1" eaLnBrk="1" hangingPunct="1">
              <a:lnSpc>
                <a:spcPct val="90000"/>
              </a:lnSpc>
            </a:pPr>
            <a:r>
              <a:rPr lang="en-US" altLang="tr-TR" sz="2400" smtClean="0"/>
              <a:t>key owner can sign other keys, but their trustworthiness is determined by the verifier (the owner of the pubkey ring)</a:t>
            </a:r>
          </a:p>
          <a:p>
            <a:pPr eaLnBrk="1" hangingPunct="1">
              <a:lnSpc>
                <a:spcPct val="90000"/>
              </a:lnSpc>
            </a:pPr>
            <a:r>
              <a:rPr lang="en-US" altLang="tr-TR" sz="2800" smtClean="0"/>
              <a:t>Making sure about the legitimacy of a key and trusting the key owner to find out other keys are two different concepts</a:t>
            </a:r>
          </a:p>
          <a:p>
            <a:pPr eaLnBrk="1" hangingPunct="1">
              <a:lnSpc>
                <a:spcPct val="90000"/>
              </a:lnSpc>
            </a:pPr>
            <a:r>
              <a:rPr lang="en-US" altLang="tr-TR" sz="2800" smtClean="0"/>
              <a:t>Keys and signatures on them are generally obtained from PGP public keyservers</a:t>
            </a:r>
          </a:p>
          <a:p>
            <a:pPr lvl="1" eaLnBrk="1" hangingPunct="1">
              <a:lnSpc>
                <a:spcPct val="90000"/>
              </a:lnSpc>
            </a:pPr>
            <a:r>
              <a:rPr lang="en-US" altLang="tr-TR" sz="2400" smtClean="0"/>
              <a:t>there might be several signatures on a single key</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85800" y="304800"/>
            <a:ext cx="7772400" cy="685800"/>
          </a:xfrm>
        </p:spPr>
        <p:txBody>
          <a:bodyPr>
            <a:normAutofit fontScale="90000"/>
          </a:bodyPr>
          <a:lstStyle/>
          <a:p>
            <a:pPr eaLnBrk="1" hangingPunct="1"/>
            <a:r>
              <a:rPr lang="en-US" altLang="tr-TR" smtClean="0"/>
              <a:t>PGP Key Management - 4</a:t>
            </a:r>
            <a:endParaRPr lang="en-AU" altLang="tr-TR" smtClean="0"/>
          </a:p>
        </p:txBody>
      </p:sp>
      <p:sp>
        <p:nvSpPr>
          <p:cNvPr id="21507" name="Text Box 6"/>
          <p:cNvSpPr txBox="1">
            <a:spLocks noChangeArrowheads="1"/>
          </p:cNvSpPr>
          <p:nvPr/>
        </p:nvSpPr>
        <p:spPr bwMode="auto">
          <a:xfrm>
            <a:off x="381000" y="1371600"/>
            <a:ext cx="1524000" cy="1858963"/>
          </a:xfrm>
          <a:prstGeom prst="rect">
            <a:avLst/>
          </a:prstGeom>
          <a:noFill/>
          <a:ln w="9525">
            <a:noFill/>
            <a:miter lim="800000"/>
            <a:headEnd/>
            <a:tailEnd/>
          </a:ln>
        </p:spPr>
        <p:txBody>
          <a:bodyPr>
            <a:spAutoFit/>
          </a:bodyPr>
          <a:lstStyle/>
          <a:p>
            <a:pPr>
              <a:spcBef>
                <a:spcPct val="20000"/>
              </a:spcBef>
              <a:buClr>
                <a:schemeClr val="accent1"/>
              </a:buClr>
            </a:pPr>
            <a:r>
              <a:rPr lang="en-US" altLang="tr-TR" sz="2000">
                <a:latin typeface="Tahoma" pitchFamily="34" charset="0"/>
              </a:rPr>
              <a:t>A public key ring owned by “you”</a:t>
            </a:r>
          </a:p>
          <a:p>
            <a:pPr>
              <a:spcBef>
                <a:spcPct val="50000"/>
              </a:spcBef>
            </a:pPr>
            <a:endParaRPr lang="en-US" altLang="tr-TR"/>
          </a:p>
        </p:txBody>
      </p:sp>
      <p:pic>
        <p:nvPicPr>
          <p:cNvPr id="21508" name="Picture 7"/>
          <p:cNvPicPr>
            <a:picLocks noChangeAspect="1" noChangeArrowheads="1"/>
          </p:cNvPicPr>
          <p:nvPr/>
        </p:nvPicPr>
        <p:blipFill>
          <a:blip r:embed="rId2"/>
          <a:srcRect/>
          <a:stretch>
            <a:fillRect/>
          </a:stretch>
        </p:blipFill>
        <p:spPr bwMode="auto">
          <a:xfrm>
            <a:off x="1524000" y="990600"/>
            <a:ext cx="7362825" cy="5400675"/>
          </a:xfrm>
          <a:prstGeom prst="rect">
            <a:avLst/>
          </a:prstGeom>
          <a:noFill/>
          <a:ln w="9525">
            <a:noFill/>
            <a:miter lim="800000"/>
            <a:headEnd/>
            <a:tailEnd/>
          </a:ln>
        </p:spPr>
      </p:pic>
      <p:sp>
        <p:nvSpPr>
          <p:cNvPr id="21509" name="Line Callout 1 (Accent Bar) 6"/>
          <p:cNvSpPr>
            <a:spLocks/>
          </p:cNvSpPr>
          <p:nvPr/>
        </p:nvSpPr>
        <p:spPr bwMode="auto">
          <a:xfrm>
            <a:off x="714375" y="6286500"/>
            <a:ext cx="1571625" cy="285750"/>
          </a:xfrm>
          <a:prstGeom prst="accentCallout1">
            <a:avLst>
              <a:gd name="adj1" fmla="val 62889"/>
              <a:gd name="adj2" fmla="val 103648"/>
              <a:gd name="adj3" fmla="val 40778"/>
              <a:gd name="adj4" fmla="val 120125"/>
            </a:avLst>
          </a:prstGeom>
          <a:solidFill>
            <a:schemeClr val="bg1"/>
          </a:solidFill>
          <a:ln w="9525" algn="ctr">
            <a:solidFill>
              <a:schemeClr val="tx1"/>
            </a:solidFill>
            <a:miter lim="800000"/>
            <a:headEnd/>
            <a:tailEnd/>
          </a:ln>
        </p:spPr>
        <p:txBody>
          <a:bodyPr wrap="none"/>
          <a:lstStyle/>
          <a:p>
            <a:r>
              <a:rPr lang="tr-TR" altLang="tr-TR" sz="1600"/>
              <a:t>This is calculated</a:t>
            </a:r>
          </a:p>
        </p:txBody>
      </p:sp>
      <p:sp>
        <p:nvSpPr>
          <p:cNvPr id="21510" name="Left Brace 7"/>
          <p:cNvSpPr>
            <a:spLocks/>
          </p:cNvSpPr>
          <p:nvPr/>
        </p:nvSpPr>
        <p:spPr bwMode="auto">
          <a:xfrm>
            <a:off x="2214563" y="5357813"/>
            <a:ext cx="142875" cy="714375"/>
          </a:xfrm>
          <a:prstGeom prst="leftBrace">
            <a:avLst>
              <a:gd name="adj1" fmla="val 8333"/>
              <a:gd name="adj2" fmla="val 50000"/>
            </a:avLst>
          </a:prstGeom>
          <a:solidFill>
            <a:schemeClr val="bg1"/>
          </a:solidFill>
          <a:ln w="9525" algn="ctr">
            <a:solidFill>
              <a:schemeClr val="tx1"/>
            </a:solidFill>
            <a:miter lim="800000"/>
            <a:headEnd/>
            <a:tailEnd/>
          </a:ln>
        </p:spPr>
        <p:txBody>
          <a:bodyPr wrap="none"/>
          <a:lstStyle/>
          <a:p>
            <a:endParaRPr lang="tr-TR" altLang="tr-TR"/>
          </a:p>
        </p:txBody>
      </p:sp>
      <p:sp>
        <p:nvSpPr>
          <p:cNvPr id="21511" name="TextBox 8"/>
          <p:cNvSpPr txBox="1">
            <a:spLocks noChangeArrowheads="1"/>
          </p:cNvSpPr>
          <p:nvPr/>
        </p:nvSpPr>
        <p:spPr bwMode="auto">
          <a:xfrm>
            <a:off x="785813" y="5286375"/>
            <a:ext cx="1357312" cy="830263"/>
          </a:xfrm>
          <a:prstGeom prst="rect">
            <a:avLst/>
          </a:prstGeom>
          <a:noFill/>
          <a:ln w="9525">
            <a:noFill/>
            <a:miter lim="800000"/>
            <a:headEnd/>
            <a:tailEnd/>
          </a:ln>
        </p:spPr>
        <p:txBody>
          <a:bodyPr>
            <a:spAutoFit/>
          </a:bodyPr>
          <a:lstStyle/>
          <a:p>
            <a:pPr algn="r"/>
            <a:r>
              <a:rPr lang="tr-TR" altLang="tr-TR" sz="1600"/>
              <a:t>These are assigned by you</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REVOKING PUBLIC KEYS </a:t>
            </a:r>
          </a:p>
        </p:txBody>
      </p:sp>
      <p:sp>
        <p:nvSpPr>
          <p:cNvPr id="3" name="Content Placeholder 2"/>
          <p:cNvSpPr>
            <a:spLocks noGrp="1"/>
          </p:cNvSpPr>
          <p:nvPr>
            <p:ph idx="1"/>
          </p:nvPr>
        </p:nvSpPr>
        <p:spPr/>
        <p:txBody>
          <a:bodyPr>
            <a:normAutofit fontScale="77500" lnSpcReduction="20000"/>
          </a:bodyPr>
          <a:lstStyle/>
          <a:p>
            <a:r>
              <a:rPr lang="en-US" dirty="0"/>
              <a:t>A user may wish to revoke his or her current public key either because compromise is suspected or simply to avoid the use of the same key for an extended period. </a:t>
            </a:r>
            <a:endParaRPr lang="en-US" dirty="0" smtClean="0"/>
          </a:p>
          <a:p>
            <a:r>
              <a:rPr lang="en-US" dirty="0" smtClean="0"/>
              <a:t>Note </a:t>
            </a:r>
            <a:r>
              <a:rPr lang="en-US" dirty="0"/>
              <a:t>that a compromise would require that an opponent somehow had obtained a copy of your unencrypted private key or that the opponent had obtained both the private key from your private-key ring and your passphrase. </a:t>
            </a:r>
            <a:endParaRPr lang="en-US" dirty="0" smtClean="0"/>
          </a:p>
          <a:p>
            <a:r>
              <a:rPr lang="en-US" dirty="0"/>
              <a:t>The convention for revoking a public key is for the owner to issue a key revocation certificate, signed by the </a:t>
            </a:r>
            <a:r>
              <a:rPr lang="en-US" dirty="0" err="1"/>
              <a:t>owner.This</a:t>
            </a:r>
            <a:r>
              <a:rPr lang="en-US"/>
              <a:t> certificate has the same form as a normal signature certificate but includes an indicator that the purpose of this certificate is to revoke the use of this public key</a:t>
            </a:r>
          </a:p>
        </p:txBody>
      </p:sp>
    </p:spTree>
    <p:extLst>
      <p:ext uri="{BB962C8B-B14F-4D97-AF65-F5344CB8AC3E}">
        <p14:creationId xmlns="" xmlns:p14="http://schemas.microsoft.com/office/powerpoint/2010/main" val="10995136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173163" y="457200"/>
            <a:ext cx="7772400" cy="900113"/>
          </a:xfrm>
        </p:spPr>
        <p:txBody>
          <a:bodyPr/>
          <a:lstStyle/>
          <a:p>
            <a:pPr eaLnBrk="1" hangingPunct="1"/>
            <a:r>
              <a:rPr lang="en-US" altLang="tr-TR" smtClean="0"/>
              <a:t>S/MIME</a:t>
            </a:r>
          </a:p>
        </p:txBody>
      </p:sp>
      <p:sp>
        <p:nvSpPr>
          <p:cNvPr id="22531" name="Rectangle 3"/>
          <p:cNvSpPr>
            <a:spLocks noGrp="1" noChangeArrowheads="1"/>
          </p:cNvSpPr>
          <p:nvPr>
            <p:ph type="body" idx="1"/>
          </p:nvPr>
        </p:nvSpPr>
        <p:spPr>
          <a:xfrm>
            <a:off x="714375" y="1285875"/>
            <a:ext cx="7772400" cy="4572000"/>
          </a:xfrm>
        </p:spPr>
        <p:txBody>
          <a:bodyPr rtlCol="0">
            <a:normAutofit lnSpcReduction="10000"/>
          </a:bodyPr>
          <a:lstStyle/>
          <a:p>
            <a:pPr eaLnBrk="1" fontAlgn="auto" hangingPunct="1">
              <a:lnSpc>
                <a:spcPct val="90000"/>
              </a:lnSpc>
              <a:spcAft>
                <a:spcPts val="0"/>
              </a:spcAft>
              <a:buFont typeface="Arial" pitchFamily="34" charset="0"/>
              <a:buChar char="•"/>
              <a:defRPr/>
            </a:pPr>
            <a:r>
              <a:rPr lang="en-US" altLang="tr-TR" sz="2800" smtClean="0"/>
              <a:t>Secure/Multipurpose Internet Mail Extensions</a:t>
            </a:r>
          </a:p>
          <a:p>
            <a:pPr eaLnBrk="1" fontAlgn="auto" hangingPunct="1">
              <a:lnSpc>
                <a:spcPct val="90000"/>
              </a:lnSpc>
              <a:spcAft>
                <a:spcPts val="0"/>
              </a:spcAft>
              <a:buFont typeface="Arial" pitchFamily="34" charset="0"/>
              <a:buChar char="•"/>
              <a:defRPr/>
            </a:pPr>
            <a:r>
              <a:rPr lang="en-US" altLang="tr-TR" sz="2800" smtClean="0"/>
              <a:t>A standard way for email encryption and signing</a:t>
            </a:r>
          </a:p>
          <a:p>
            <a:pPr eaLnBrk="1" fontAlgn="auto" hangingPunct="1">
              <a:lnSpc>
                <a:spcPct val="90000"/>
              </a:lnSpc>
              <a:spcAft>
                <a:spcPts val="0"/>
              </a:spcAft>
              <a:buFont typeface="Arial" pitchFamily="34" charset="0"/>
              <a:buChar char="•"/>
              <a:defRPr/>
            </a:pPr>
            <a:r>
              <a:rPr lang="en-US" altLang="tr-TR" sz="2800" smtClean="0"/>
              <a:t>IETF effort (RFCs 2632, 2633</a:t>
            </a:r>
            <a:r>
              <a:rPr lang="tr-TR" altLang="tr-TR" sz="2800" smtClean="0"/>
              <a:t> – for version 3.0; RFCs 3850, 3851 for version 3.1; 5750, 5751 for version 3.2</a:t>
            </a:r>
            <a:r>
              <a:rPr lang="en-US" altLang="tr-TR" sz="2800" smtClean="0"/>
              <a:t>)</a:t>
            </a:r>
          </a:p>
          <a:p>
            <a:pPr eaLnBrk="1" fontAlgn="auto" hangingPunct="1">
              <a:lnSpc>
                <a:spcPct val="90000"/>
              </a:lnSpc>
              <a:spcAft>
                <a:spcPts val="0"/>
              </a:spcAft>
              <a:buFont typeface="Arial" pitchFamily="34" charset="0"/>
              <a:buChar char="•"/>
              <a:defRPr/>
            </a:pPr>
            <a:r>
              <a:rPr lang="en-US" altLang="tr-TR" sz="2800" smtClean="0"/>
              <a:t>Industry support</a:t>
            </a:r>
          </a:p>
          <a:p>
            <a:pPr eaLnBrk="1" fontAlgn="auto" hangingPunct="1">
              <a:lnSpc>
                <a:spcPct val="90000"/>
              </a:lnSpc>
              <a:spcAft>
                <a:spcPts val="0"/>
              </a:spcAft>
              <a:buFont typeface="Arial" pitchFamily="34" charset="0"/>
              <a:buChar char="•"/>
              <a:defRPr/>
            </a:pPr>
            <a:r>
              <a:rPr lang="en-US" altLang="tr-TR" sz="2800" smtClean="0"/>
              <a:t>Not a standalone software, a system that is to be supported by email clients</a:t>
            </a:r>
          </a:p>
          <a:p>
            <a:pPr lvl="1" eaLnBrk="1" fontAlgn="auto" hangingPunct="1">
              <a:lnSpc>
                <a:spcPct val="90000"/>
              </a:lnSpc>
              <a:spcAft>
                <a:spcPts val="0"/>
              </a:spcAft>
              <a:buFont typeface="Arial" pitchFamily="34" charset="0"/>
              <a:buChar char="–"/>
              <a:defRPr/>
            </a:pPr>
            <a:r>
              <a:rPr lang="en-US" altLang="tr-TR" sz="2400" smtClean="0"/>
              <a:t>such as MS Outlook and </a:t>
            </a:r>
            <a:r>
              <a:rPr lang="tr-TR" altLang="tr-TR" sz="2400" smtClean="0"/>
              <a:t>Thunderbird</a:t>
            </a:r>
            <a:endParaRPr lang="en-US" altLang="tr-TR" sz="2400" smtClean="0"/>
          </a:p>
          <a:p>
            <a:pPr eaLnBrk="1" fontAlgn="auto" hangingPunct="1">
              <a:lnSpc>
                <a:spcPct val="90000"/>
              </a:lnSpc>
              <a:spcAft>
                <a:spcPts val="0"/>
              </a:spcAft>
              <a:buFont typeface="Arial" pitchFamily="34" charset="0"/>
              <a:buChar char="•"/>
              <a:defRPr/>
            </a:pPr>
            <a:r>
              <a:rPr lang="en-US" altLang="tr-TR" sz="2800" smtClean="0"/>
              <a:t>S/MIME handles digital signatures</a:t>
            </a:r>
          </a:p>
          <a:p>
            <a:pPr lvl="1" eaLnBrk="1" fontAlgn="auto" hangingPunct="1">
              <a:lnSpc>
                <a:spcPct val="90000"/>
              </a:lnSpc>
              <a:spcAft>
                <a:spcPts val="0"/>
              </a:spcAft>
              <a:buFont typeface="Arial" pitchFamily="34" charset="0"/>
              <a:buChar char="–"/>
              <a:defRPr/>
            </a:pPr>
            <a:r>
              <a:rPr lang="en-US" altLang="tr-TR" sz="2400" smtClean="0"/>
              <a:t>Also provides encryption</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042988" y="333375"/>
            <a:ext cx="7772400" cy="811213"/>
          </a:xfrm>
        </p:spPr>
        <p:txBody>
          <a:bodyPr/>
          <a:lstStyle/>
          <a:p>
            <a:pPr eaLnBrk="1" hangingPunct="1"/>
            <a:r>
              <a:rPr lang="en-US" altLang="tr-TR" smtClean="0"/>
              <a:t>Quick E-mail History</a:t>
            </a:r>
          </a:p>
        </p:txBody>
      </p:sp>
      <p:sp>
        <p:nvSpPr>
          <p:cNvPr id="23555" name="Rectangle 3"/>
          <p:cNvSpPr>
            <a:spLocks noGrp="1" noChangeArrowheads="1"/>
          </p:cNvSpPr>
          <p:nvPr>
            <p:ph type="body" idx="1"/>
          </p:nvPr>
        </p:nvSpPr>
        <p:spPr>
          <a:xfrm>
            <a:off x="539750" y="1268413"/>
            <a:ext cx="8424863" cy="4114800"/>
          </a:xfrm>
        </p:spPr>
        <p:txBody>
          <a:bodyPr rtlCol="0">
            <a:normAutofit fontScale="92500" lnSpcReduction="10000"/>
          </a:bodyPr>
          <a:lstStyle/>
          <a:p>
            <a:pPr eaLnBrk="1" fontAlgn="auto" hangingPunct="1">
              <a:lnSpc>
                <a:spcPct val="90000"/>
              </a:lnSpc>
              <a:spcAft>
                <a:spcPts val="0"/>
              </a:spcAft>
              <a:buFont typeface="Arial" pitchFamily="34" charset="0"/>
              <a:buChar char="•"/>
              <a:defRPr/>
            </a:pPr>
            <a:r>
              <a:rPr lang="en-US" altLang="tr-TR" sz="2800" smtClean="0"/>
              <a:t>SMTP and RFC 822</a:t>
            </a:r>
            <a:r>
              <a:rPr lang="tr-TR" altLang="tr-TR" sz="2800" smtClean="0"/>
              <a:t> (later RFC 5322)</a:t>
            </a:r>
            <a:endParaRPr lang="en-US" altLang="tr-TR" sz="2800" smtClean="0"/>
          </a:p>
          <a:p>
            <a:pPr lvl="1" eaLnBrk="1" fontAlgn="auto" hangingPunct="1">
              <a:lnSpc>
                <a:spcPct val="90000"/>
              </a:lnSpc>
              <a:spcAft>
                <a:spcPts val="0"/>
              </a:spcAft>
              <a:buFont typeface="Arial" pitchFamily="34" charset="0"/>
              <a:buChar char="–"/>
              <a:defRPr/>
            </a:pPr>
            <a:r>
              <a:rPr lang="tr-TR" altLang="tr-TR" sz="2400" smtClean="0"/>
              <a:t>SMTP is the email transfer protocol running over TCP</a:t>
            </a:r>
          </a:p>
          <a:p>
            <a:pPr lvl="1" eaLnBrk="1" fontAlgn="auto" hangingPunct="1">
              <a:lnSpc>
                <a:spcPct val="90000"/>
              </a:lnSpc>
              <a:spcAft>
                <a:spcPts val="0"/>
              </a:spcAft>
              <a:buFont typeface="Arial" pitchFamily="34" charset="0"/>
              <a:buChar char="–"/>
              <a:defRPr/>
            </a:pPr>
            <a:r>
              <a:rPr lang="tr-TR" altLang="tr-TR" sz="2400" smtClean="0"/>
              <a:t>RFC 822/5322 defines the message format and headers </a:t>
            </a:r>
          </a:p>
          <a:p>
            <a:pPr lvl="2" eaLnBrk="1" fontAlgn="auto" hangingPunct="1">
              <a:lnSpc>
                <a:spcPct val="90000"/>
              </a:lnSpc>
              <a:spcAft>
                <a:spcPts val="0"/>
              </a:spcAft>
              <a:buFont typeface="Arial" pitchFamily="34" charset="0"/>
              <a:buChar char="•"/>
              <a:defRPr/>
            </a:pPr>
            <a:r>
              <a:rPr lang="en-US" altLang="tr-TR" sz="2000" smtClean="0"/>
              <a:t>only ASCII messages</a:t>
            </a:r>
            <a:r>
              <a:rPr lang="tr-TR" altLang="tr-TR" sz="2000" smtClean="0"/>
              <a:t> (7-bit)</a:t>
            </a:r>
            <a:endParaRPr lang="en-US" altLang="tr-TR" sz="2000" smtClean="0"/>
          </a:p>
          <a:p>
            <a:pPr eaLnBrk="1" fontAlgn="auto" hangingPunct="1">
              <a:lnSpc>
                <a:spcPct val="90000"/>
              </a:lnSpc>
              <a:spcAft>
                <a:spcPts val="0"/>
              </a:spcAft>
              <a:buFont typeface="Arial" pitchFamily="34" charset="0"/>
              <a:buChar char="•"/>
              <a:defRPr/>
            </a:pPr>
            <a:r>
              <a:rPr lang="en-US" altLang="tr-TR" sz="2800" smtClean="0"/>
              <a:t>MIME (Multipurpose Internet Mail Extensions)</a:t>
            </a:r>
          </a:p>
          <a:p>
            <a:pPr lvl="1" eaLnBrk="1" fontAlgn="auto" hangingPunct="1">
              <a:lnSpc>
                <a:spcPct val="90000"/>
              </a:lnSpc>
              <a:spcAft>
                <a:spcPts val="0"/>
              </a:spcAft>
              <a:buFont typeface="Arial" pitchFamily="34" charset="0"/>
              <a:buChar char="–"/>
              <a:defRPr/>
            </a:pPr>
            <a:r>
              <a:rPr lang="en-US" altLang="tr-TR" sz="2400" smtClean="0"/>
              <a:t>content type</a:t>
            </a:r>
          </a:p>
          <a:p>
            <a:pPr lvl="2" eaLnBrk="1" fontAlgn="auto" hangingPunct="1">
              <a:lnSpc>
                <a:spcPct val="90000"/>
              </a:lnSpc>
              <a:spcAft>
                <a:spcPts val="0"/>
              </a:spcAft>
              <a:buFont typeface="Arial" pitchFamily="34" charset="0"/>
              <a:buChar char="•"/>
              <a:defRPr/>
            </a:pPr>
            <a:r>
              <a:rPr lang="en-US" altLang="tr-TR" sz="2000" smtClean="0"/>
              <a:t>Almost any </a:t>
            </a:r>
            <a:r>
              <a:rPr lang="tr-TR" altLang="tr-TR" sz="2000" smtClean="0"/>
              <a:t>type </a:t>
            </a:r>
            <a:r>
              <a:rPr lang="en-US" altLang="tr-TR" sz="2000" smtClean="0"/>
              <a:t>of information can appear in an email message</a:t>
            </a:r>
            <a:endParaRPr lang="tr-TR" altLang="tr-TR" sz="2000" smtClean="0"/>
          </a:p>
          <a:p>
            <a:pPr lvl="1" eaLnBrk="1" fontAlgn="auto" hangingPunct="1">
              <a:lnSpc>
                <a:spcPct val="90000"/>
              </a:lnSpc>
              <a:spcAft>
                <a:spcPts val="0"/>
              </a:spcAft>
              <a:buFont typeface="Arial" pitchFamily="34" charset="0"/>
              <a:buChar char="–"/>
              <a:defRPr/>
            </a:pPr>
            <a:r>
              <a:rPr lang="tr-TR" altLang="tr-TR" sz="2400" smtClean="0"/>
              <a:t>transfer </a:t>
            </a:r>
            <a:r>
              <a:rPr lang="en-US" altLang="tr-TR" sz="2400" smtClean="0"/>
              <a:t>encoding</a:t>
            </a:r>
            <a:endParaRPr lang="tr-TR" altLang="tr-TR" sz="2400" smtClean="0"/>
          </a:p>
          <a:p>
            <a:pPr lvl="2" eaLnBrk="1" fontAlgn="auto" hangingPunct="1">
              <a:lnSpc>
                <a:spcPct val="90000"/>
              </a:lnSpc>
              <a:spcAft>
                <a:spcPts val="0"/>
              </a:spcAft>
              <a:buFont typeface="Arial" pitchFamily="34" charset="0"/>
              <a:buChar char="•"/>
              <a:defRPr/>
            </a:pPr>
            <a:r>
              <a:rPr lang="en-US" altLang="tr-TR" sz="2000" smtClean="0"/>
              <a:t>specifies how the message body is encoded into textual form (radix64 is common)</a:t>
            </a:r>
          </a:p>
          <a:p>
            <a:pPr eaLnBrk="1" fontAlgn="auto" hangingPunct="1">
              <a:lnSpc>
                <a:spcPct val="90000"/>
              </a:lnSpc>
              <a:spcAft>
                <a:spcPts val="0"/>
              </a:spcAft>
              <a:buFont typeface="Arial" pitchFamily="34" charset="0"/>
              <a:buChar char="•"/>
              <a:defRPr/>
            </a:pPr>
            <a:r>
              <a:rPr lang="en-US" altLang="tr-TR" sz="2800" smtClean="0"/>
              <a:t>S/MIME: Secure MIME</a:t>
            </a:r>
          </a:p>
          <a:p>
            <a:pPr lvl="1" eaLnBrk="1" fontAlgn="auto" hangingPunct="1">
              <a:lnSpc>
                <a:spcPct val="90000"/>
              </a:lnSpc>
              <a:spcAft>
                <a:spcPts val="0"/>
              </a:spcAft>
              <a:buFont typeface="Arial" pitchFamily="34" charset="0"/>
              <a:buChar char="–"/>
              <a:defRPr/>
            </a:pPr>
            <a:r>
              <a:rPr lang="en-US" altLang="tr-TR" sz="2400" smtClean="0"/>
              <a:t>new content types, like signature, encrypted data</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1173163" y="457200"/>
            <a:ext cx="7772400" cy="739775"/>
          </a:xfrm>
        </p:spPr>
        <p:txBody>
          <a:bodyPr/>
          <a:lstStyle/>
          <a:p>
            <a:pPr eaLnBrk="1" hangingPunct="1"/>
            <a:r>
              <a:rPr lang="tr-TR" altLang="tr-TR" sz="4000" smtClean="0"/>
              <a:t>More on Internet Email Architecture</a:t>
            </a:r>
          </a:p>
        </p:txBody>
      </p:sp>
      <p:pic>
        <p:nvPicPr>
          <p:cNvPr id="37891" name="Content Placeholder 3" descr="f01.pdf"/>
          <p:cNvPicPr>
            <a:picLocks noGrp="1" noChangeAspect="1"/>
          </p:cNvPicPr>
          <p:nvPr>
            <p:ph idx="1"/>
          </p:nvPr>
        </p:nvPicPr>
        <p:blipFill>
          <a:blip r:embed="rId3"/>
          <a:srcRect t="15459" b="14806"/>
          <a:stretch>
            <a:fillRect/>
          </a:stretch>
        </p:blipFill>
        <p:spPr>
          <a:xfrm>
            <a:off x="1979613" y="1196975"/>
            <a:ext cx="5761037" cy="5199063"/>
          </a:xfrm>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685800" y="274638"/>
            <a:ext cx="8001000" cy="563562"/>
          </a:xfrm>
        </p:spPr>
        <p:txBody>
          <a:bodyPr/>
          <a:lstStyle/>
          <a:p>
            <a:pPr eaLnBrk="1" hangingPunct="1"/>
            <a:r>
              <a:rPr lang="en-IN" b="1" smtClean="0"/>
              <a:t>RFC 5322</a:t>
            </a:r>
            <a:br>
              <a:rPr lang="en-IN" b="1" smtClean="0"/>
            </a:br>
            <a:endParaRPr lang="en-IN" smtClean="0"/>
          </a:p>
        </p:txBody>
      </p:sp>
      <p:sp>
        <p:nvSpPr>
          <p:cNvPr id="38915" name="Content Placeholder 2"/>
          <p:cNvSpPr>
            <a:spLocks noGrp="1"/>
          </p:cNvSpPr>
          <p:nvPr>
            <p:ph idx="1"/>
          </p:nvPr>
        </p:nvSpPr>
        <p:spPr>
          <a:xfrm>
            <a:off x="381000" y="609600"/>
            <a:ext cx="8153400" cy="3200400"/>
          </a:xfrm>
        </p:spPr>
        <p:txBody>
          <a:bodyPr/>
          <a:lstStyle/>
          <a:p>
            <a:pPr eaLnBrk="1" hangingPunct="1"/>
            <a:r>
              <a:rPr lang="en-IN" sz="2400" smtClean="0">
                <a:latin typeface="Times New Roman" pitchFamily="18" charset="0"/>
                <a:cs typeface="Times New Roman" pitchFamily="18" charset="0"/>
              </a:rPr>
              <a:t>RFC 5322 defines a format for text messages that are sent using electronic mail. </a:t>
            </a:r>
          </a:p>
          <a:p>
            <a:pPr eaLnBrk="1" hangingPunct="1"/>
            <a:r>
              <a:rPr lang="en-IN" sz="2400" smtClean="0">
                <a:latin typeface="Times New Roman" pitchFamily="18" charset="0"/>
                <a:cs typeface="Times New Roman" pitchFamily="18" charset="0"/>
              </a:rPr>
              <a:t>It has been the standard for Internet-based text mail messages and remains in common use.</a:t>
            </a:r>
          </a:p>
          <a:p>
            <a:pPr eaLnBrk="1" hangingPunct="1"/>
            <a:r>
              <a:rPr lang="en-IN" sz="2400" smtClean="0">
                <a:latin typeface="Times New Roman" pitchFamily="18" charset="0"/>
                <a:cs typeface="Times New Roman" pitchFamily="18" charset="0"/>
              </a:rPr>
              <a:t>In the RFC 5322 context, messages are viewed as having an envelope and contents.</a:t>
            </a:r>
          </a:p>
          <a:p>
            <a:pPr eaLnBrk="1" hangingPunct="1"/>
            <a:r>
              <a:rPr lang="en-IN" sz="2400" smtClean="0">
                <a:latin typeface="Times New Roman" pitchFamily="18" charset="0"/>
                <a:cs typeface="Times New Roman" pitchFamily="18" charset="0"/>
              </a:rPr>
              <a:t>The envelope contains whatever information is needed to accomplish transmission and delivery. </a:t>
            </a:r>
          </a:p>
          <a:p>
            <a:pPr eaLnBrk="1" hangingPunct="1"/>
            <a:r>
              <a:rPr lang="en-IN" sz="2400" smtClean="0">
                <a:latin typeface="Times New Roman" pitchFamily="18" charset="0"/>
                <a:cs typeface="Times New Roman" pitchFamily="18" charset="0"/>
              </a:rPr>
              <a:t>The contents compose the object to be delivered to the recipient. </a:t>
            </a:r>
          </a:p>
          <a:p>
            <a:pPr eaLnBrk="1" hangingPunct="1"/>
            <a:r>
              <a:rPr lang="en-IN" sz="2400" smtClean="0">
                <a:latin typeface="Times New Roman" pitchFamily="18" charset="0"/>
                <a:cs typeface="Times New Roman" pitchFamily="18" charset="0"/>
              </a:rPr>
              <a:t>The RFC 5322 standard applies only to the contents.</a:t>
            </a:r>
          </a:p>
          <a:p>
            <a:pPr algn="just" eaLnBrk="1" hangingPunct="1"/>
            <a:r>
              <a:rPr lang="en-IN" sz="2400" smtClean="0">
                <a:latin typeface="Times New Roman" pitchFamily="18" charset="0"/>
                <a:cs typeface="Times New Roman" pitchFamily="18" charset="0"/>
              </a:rPr>
              <a:t>However, the content standard includes a set of header fields that may be used by the mail system to create the envelope, and the standard is intended to facilitate the acquisition of such information by programs.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ntent Placeholder 2"/>
          <p:cNvSpPr>
            <a:spLocks noGrp="1"/>
          </p:cNvSpPr>
          <p:nvPr>
            <p:ph idx="1"/>
          </p:nvPr>
        </p:nvSpPr>
        <p:spPr>
          <a:xfrm>
            <a:off x="381000" y="228600"/>
            <a:ext cx="8305800" cy="5897563"/>
          </a:xfrm>
        </p:spPr>
        <p:txBody>
          <a:bodyPr/>
          <a:lstStyle/>
          <a:p>
            <a:pPr eaLnBrk="1" hangingPunct="1"/>
            <a:r>
              <a:rPr lang="en-IN" sz="2400" smtClean="0">
                <a:latin typeface="Times New Roman" pitchFamily="18" charset="0"/>
                <a:cs typeface="Times New Roman" pitchFamily="18" charset="0"/>
              </a:rPr>
              <a:t>A message consists of some number of header lines (</a:t>
            </a:r>
            <a:r>
              <a:rPr lang="en-IN" sz="2400" i="1" smtClean="0">
                <a:latin typeface="Times New Roman" pitchFamily="18" charset="0"/>
                <a:cs typeface="Times New Roman" pitchFamily="18" charset="0"/>
              </a:rPr>
              <a:t>the header) followed by unrestricted  </a:t>
            </a:r>
            <a:r>
              <a:rPr lang="en-IN" sz="2400" smtClean="0">
                <a:latin typeface="Times New Roman" pitchFamily="18" charset="0"/>
                <a:cs typeface="Times New Roman" pitchFamily="18" charset="0"/>
              </a:rPr>
              <a:t>text (</a:t>
            </a:r>
            <a:r>
              <a:rPr lang="en-IN" sz="2400" i="1" smtClean="0">
                <a:latin typeface="Times New Roman" pitchFamily="18" charset="0"/>
                <a:cs typeface="Times New Roman" pitchFamily="18" charset="0"/>
              </a:rPr>
              <a:t>the body). </a:t>
            </a:r>
          </a:p>
          <a:p>
            <a:pPr eaLnBrk="1" hangingPunct="1"/>
            <a:r>
              <a:rPr lang="en-IN" sz="2400" i="1" smtClean="0">
                <a:latin typeface="Times New Roman" pitchFamily="18" charset="0"/>
                <a:cs typeface="Times New Roman" pitchFamily="18" charset="0"/>
              </a:rPr>
              <a:t>The header is separated from the body by a blank line. </a:t>
            </a:r>
          </a:p>
          <a:p>
            <a:pPr eaLnBrk="1" hangingPunct="1"/>
            <a:r>
              <a:rPr lang="en-IN" sz="2400" i="1" smtClean="0">
                <a:latin typeface="Times New Roman" pitchFamily="18" charset="0"/>
                <a:cs typeface="Times New Roman" pitchFamily="18" charset="0"/>
              </a:rPr>
              <a:t>Put </a:t>
            </a:r>
            <a:r>
              <a:rPr lang="en-IN" sz="2400" smtClean="0">
                <a:latin typeface="Times New Roman" pitchFamily="18" charset="0"/>
                <a:cs typeface="Times New Roman" pitchFamily="18" charset="0"/>
              </a:rPr>
              <a:t>differently, a message is ASCII text, and all lines up to the first blank line are assumed to be header lines used by the user agent part of the mail system.</a:t>
            </a:r>
          </a:p>
          <a:p>
            <a:pPr eaLnBrk="1" hangingPunct="1"/>
            <a:r>
              <a:rPr lang="en-IN" sz="2400" smtClean="0">
                <a:latin typeface="Times New Roman" pitchFamily="18" charset="0"/>
                <a:cs typeface="Times New Roman" pitchFamily="18" charset="0"/>
              </a:rPr>
              <a:t>A header line usually consists of a keyword, followed by a colon, followed by the keyword’s arguments; the format allows a long line to be broken up into several lines.</a:t>
            </a:r>
          </a:p>
          <a:p>
            <a:pPr eaLnBrk="1" hangingPunct="1"/>
            <a:r>
              <a:rPr lang="en-IN" sz="2400" smtClean="0">
                <a:latin typeface="Times New Roman" pitchFamily="18" charset="0"/>
                <a:cs typeface="Times New Roman" pitchFamily="18" charset="0"/>
              </a:rPr>
              <a:t>The most frequently used keywords are </a:t>
            </a:r>
            <a:r>
              <a:rPr lang="en-IN" sz="2400" i="1" smtClean="0">
                <a:latin typeface="Times New Roman" pitchFamily="18" charset="0"/>
                <a:cs typeface="Times New Roman" pitchFamily="18" charset="0"/>
              </a:rPr>
              <a:t>From, To, Subject, and Date. </a:t>
            </a:r>
          </a:p>
          <a:p>
            <a:pPr eaLnBrk="1" hangingPunct="1"/>
            <a:r>
              <a:rPr lang="en-IN" sz="2400" smtClean="0">
                <a:latin typeface="Times New Roman" pitchFamily="18" charset="0"/>
                <a:cs typeface="Times New Roman" pitchFamily="18" charset="0"/>
              </a:rPr>
              <a:t>Another field that is commonly found in RFC 5322 headers is </a:t>
            </a:r>
            <a:r>
              <a:rPr lang="en-IN" sz="2400" i="1" smtClean="0">
                <a:latin typeface="Times New Roman" pitchFamily="18" charset="0"/>
                <a:cs typeface="Times New Roman" pitchFamily="18" charset="0"/>
              </a:rPr>
              <a:t>Message-ID.</a:t>
            </a:r>
          </a:p>
          <a:p>
            <a:pPr eaLnBrk="1" hangingPunct="1"/>
            <a:r>
              <a:rPr lang="en-IN" sz="2400" smtClean="0">
                <a:latin typeface="Times New Roman" pitchFamily="18" charset="0"/>
                <a:cs typeface="Times New Roman" pitchFamily="18" charset="0"/>
              </a:rPr>
              <a:t>This field contains a unique identifier associated with this message.</a:t>
            </a:r>
          </a:p>
          <a:p>
            <a:pPr eaLnBrk="1" hangingPunct="1"/>
            <a:endParaRPr lang="en-IN" sz="2400" smtClean="0">
              <a:latin typeface="Times New Roman" pitchFamily="18" charset="0"/>
              <a:cs typeface="Times New Roman"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ntent Placeholder 2"/>
          <p:cNvSpPr>
            <a:spLocks noGrp="1"/>
          </p:cNvSpPr>
          <p:nvPr>
            <p:ph idx="1"/>
          </p:nvPr>
        </p:nvSpPr>
        <p:spPr/>
        <p:txBody>
          <a:bodyPr/>
          <a:lstStyle/>
          <a:p>
            <a:pPr eaLnBrk="1" hangingPunct="1"/>
            <a:endParaRPr lang="en-IN" smtClean="0"/>
          </a:p>
        </p:txBody>
      </p:sp>
      <p:pic>
        <p:nvPicPr>
          <p:cNvPr id="40963" name="Picture 2"/>
          <p:cNvPicPr>
            <a:picLocks noChangeAspect="1" noChangeArrowheads="1"/>
          </p:cNvPicPr>
          <p:nvPr/>
        </p:nvPicPr>
        <p:blipFill>
          <a:blip r:embed="rId2"/>
          <a:srcRect l="48024" t="45833" r="32063" b="37500"/>
          <a:stretch>
            <a:fillRect/>
          </a:stretch>
        </p:blipFill>
        <p:spPr bwMode="auto">
          <a:xfrm>
            <a:off x="781050" y="1676400"/>
            <a:ext cx="7772400" cy="44196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AU" altLang="tr-TR" smtClean="0"/>
              <a:t>Email Security Enhancements</a:t>
            </a:r>
          </a:p>
        </p:txBody>
      </p:sp>
      <p:sp>
        <p:nvSpPr>
          <p:cNvPr id="5123" name="Rectangle 3"/>
          <p:cNvSpPr>
            <a:spLocks noGrp="1" noChangeArrowheads="1"/>
          </p:cNvSpPr>
          <p:nvPr>
            <p:ph type="body" idx="1"/>
          </p:nvPr>
        </p:nvSpPr>
        <p:spPr>
          <a:xfrm>
            <a:off x="838200" y="1676400"/>
            <a:ext cx="7772400" cy="4114800"/>
          </a:xfrm>
        </p:spPr>
        <p:txBody>
          <a:bodyPr/>
          <a:lstStyle/>
          <a:p>
            <a:pPr eaLnBrk="1" hangingPunct="1">
              <a:lnSpc>
                <a:spcPct val="90000"/>
              </a:lnSpc>
            </a:pPr>
            <a:r>
              <a:rPr lang="en-AU" altLang="tr-TR" smtClean="0"/>
              <a:t>confidentiality</a:t>
            </a:r>
          </a:p>
          <a:p>
            <a:pPr lvl="1" eaLnBrk="1" hangingPunct="1">
              <a:lnSpc>
                <a:spcPct val="90000"/>
              </a:lnSpc>
            </a:pPr>
            <a:r>
              <a:rPr lang="en-AU" altLang="tr-TR" smtClean="0"/>
              <a:t>protection from disclosure</a:t>
            </a:r>
          </a:p>
          <a:p>
            <a:pPr eaLnBrk="1" hangingPunct="1">
              <a:lnSpc>
                <a:spcPct val="90000"/>
              </a:lnSpc>
            </a:pPr>
            <a:r>
              <a:rPr lang="en-AU" altLang="tr-TR" smtClean="0"/>
              <a:t>authentication</a:t>
            </a:r>
          </a:p>
          <a:p>
            <a:pPr lvl="1" eaLnBrk="1" hangingPunct="1">
              <a:lnSpc>
                <a:spcPct val="90000"/>
              </a:lnSpc>
            </a:pPr>
            <a:r>
              <a:rPr lang="en-AU" altLang="tr-TR" smtClean="0"/>
              <a:t>of sender of message</a:t>
            </a:r>
          </a:p>
          <a:p>
            <a:pPr eaLnBrk="1" hangingPunct="1">
              <a:lnSpc>
                <a:spcPct val="90000"/>
              </a:lnSpc>
            </a:pPr>
            <a:r>
              <a:rPr lang="en-AU" altLang="tr-TR" smtClean="0"/>
              <a:t>message integrity</a:t>
            </a:r>
          </a:p>
          <a:p>
            <a:pPr lvl="1" eaLnBrk="1" hangingPunct="1">
              <a:lnSpc>
                <a:spcPct val="90000"/>
              </a:lnSpc>
            </a:pPr>
            <a:r>
              <a:rPr lang="en-AU" altLang="tr-TR" smtClean="0"/>
              <a:t>protection from modification </a:t>
            </a:r>
          </a:p>
          <a:p>
            <a:pPr eaLnBrk="1" hangingPunct="1">
              <a:lnSpc>
                <a:spcPct val="90000"/>
              </a:lnSpc>
            </a:pPr>
            <a:r>
              <a:rPr lang="en-AU" altLang="tr-TR" smtClean="0"/>
              <a:t>non-repudiation of origin</a:t>
            </a:r>
          </a:p>
          <a:p>
            <a:pPr lvl="1" eaLnBrk="1" hangingPunct="1">
              <a:lnSpc>
                <a:spcPct val="90000"/>
              </a:lnSpc>
            </a:pPr>
            <a:r>
              <a:rPr lang="en-AU" altLang="tr-TR" smtClean="0"/>
              <a:t>protection from denial by sender</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pPr eaLnBrk="1" hangingPunct="1"/>
            <a:r>
              <a:rPr lang="en-IN" sz="4000" b="1" smtClean="0">
                <a:latin typeface="Times New Roman" pitchFamily="18" charset="0"/>
                <a:cs typeface="Times New Roman" pitchFamily="18" charset="0"/>
              </a:rPr>
              <a:t>Limitations of the SMTP/5322 scheme</a:t>
            </a:r>
          </a:p>
        </p:txBody>
      </p:sp>
      <p:sp>
        <p:nvSpPr>
          <p:cNvPr id="41987" name="Content Placeholder 2"/>
          <p:cNvSpPr>
            <a:spLocks noGrp="1"/>
          </p:cNvSpPr>
          <p:nvPr>
            <p:ph idx="1"/>
          </p:nvPr>
        </p:nvSpPr>
        <p:spPr/>
        <p:txBody>
          <a:bodyPr/>
          <a:lstStyle/>
          <a:p>
            <a:pPr eaLnBrk="1" hangingPunct="1"/>
            <a:r>
              <a:rPr lang="en-IN" sz="2400" smtClean="0">
                <a:latin typeface="Times New Roman" pitchFamily="18" charset="0"/>
                <a:cs typeface="Times New Roman" pitchFamily="18" charset="0"/>
              </a:rPr>
              <a:t>SMTP cannot transmit executable files or other binary objects</a:t>
            </a:r>
          </a:p>
          <a:p>
            <a:pPr eaLnBrk="1" hangingPunct="1"/>
            <a:r>
              <a:rPr lang="en-IN" sz="2400" smtClean="0">
                <a:latin typeface="Times New Roman" pitchFamily="18" charset="0"/>
                <a:cs typeface="Times New Roman" pitchFamily="18" charset="0"/>
              </a:rPr>
              <a:t>SMTP cannot transmit text data that includes national language characters</a:t>
            </a:r>
          </a:p>
          <a:p>
            <a:pPr eaLnBrk="1" hangingPunct="1"/>
            <a:r>
              <a:rPr lang="en-IN" sz="2400" smtClean="0"/>
              <a:t>SMTP servers may reject mail message over a certain size.</a:t>
            </a:r>
          </a:p>
          <a:p>
            <a:pPr eaLnBrk="1" hangingPunct="1"/>
            <a:r>
              <a:rPr lang="en-IN" sz="2400" smtClean="0"/>
              <a:t>SMTP gateways that translate between ASCII and the character code EBCDIC do not use a consistent set of mappings, resulting in translation problems.</a:t>
            </a:r>
          </a:p>
          <a:p>
            <a:pPr eaLnBrk="1" hangingPunct="1"/>
            <a:r>
              <a:rPr lang="en-IN" sz="2400" smtClean="0">
                <a:latin typeface="Times New Roman" pitchFamily="18" charset="0"/>
                <a:cs typeface="Times New Roman" pitchFamily="18" charset="0"/>
              </a:rPr>
              <a:t>SMTP gateways to X.400 electronic mail networks cannot handle non textual data included in X.400 messages.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ntent Placeholder 2"/>
          <p:cNvSpPr>
            <a:spLocks noGrp="1"/>
          </p:cNvSpPr>
          <p:nvPr>
            <p:ph idx="1"/>
          </p:nvPr>
        </p:nvSpPr>
        <p:spPr/>
        <p:txBody>
          <a:bodyPr/>
          <a:lstStyle/>
          <a:p>
            <a:pPr eaLnBrk="1" hangingPunct="1"/>
            <a:r>
              <a:rPr lang="en-IN" sz="2400" smtClean="0">
                <a:latin typeface="Times New Roman" pitchFamily="18" charset="0"/>
                <a:cs typeface="Times New Roman" pitchFamily="18" charset="0"/>
              </a:rPr>
              <a:t>Some SMTP implementations do not adhere completely to the SMTP standards defined in RFC 821. </a:t>
            </a:r>
          </a:p>
          <a:p>
            <a:pPr eaLnBrk="1" hangingPunct="1">
              <a:buFont typeface="Arial" charset="0"/>
              <a:buNone/>
            </a:pPr>
            <a:r>
              <a:rPr lang="en-IN" sz="2400" smtClean="0">
                <a:latin typeface="Times New Roman" pitchFamily="18" charset="0"/>
                <a:cs typeface="Times New Roman" pitchFamily="18" charset="0"/>
              </a:rPr>
              <a:t>Common problems include:</a:t>
            </a:r>
          </a:p>
          <a:p>
            <a:pPr eaLnBrk="1" hangingPunct="1"/>
            <a:r>
              <a:rPr lang="en-IN" sz="2400" smtClean="0">
                <a:latin typeface="Times New Roman" pitchFamily="18" charset="0"/>
                <a:cs typeface="Times New Roman" pitchFamily="18" charset="0"/>
              </a:rPr>
              <a:t>Deletion, addition, or reordering of carriage return and linefeed</a:t>
            </a:r>
          </a:p>
          <a:p>
            <a:pPr eaLnBrk="1" hangingPunct="1"/>
            <a:r>
              <a:rPr lang="en-IN" sz="2400" smtClean="0">
                <a:latin typeface="Times New Roman" pitchFamily="18" charset="0"/>
                <a:cs typeface="Times New Roman" pitchFamily="18" charset="0"/>
              </a:rPr>
              <a:t>Truncating or wrapping lines longer than 76 characters</a:t>
            </a:r>
          </a:p>
          <a:p>
            <a:pPr eaLnBrk="1" hangingPunct="1"/>
            <a:r>
              <a:rPr lang="en-IN" sz="2400" smtClean="0">
                <a:latin typeface="Times New Roman" pitchFamily="18" charset="0"/>
                <a:cs typeface="Times New Roman" pitchFamily="18" charset="0"/>
              </a:rPr>
              <a:t>Removal of trailing white space (tab and space characters)</a:t>
            </a:r>
          </a:p>
          <a:p>
            <a:pPr eaLnBrk="1" hangingPunct="1"/>
            <a:r>
              <a:rPr lang="en-IN" sz="2400" smtClean="0">
                <a:latin typeface="Times New Roman" pitchFamily="18" charset="0"/>
                <a:cs typeface="Times New Roman" pitchFamily="18" charset="0"/>
              </a:rPr>
              <a:t>Padding of lines in a message to the same length</a:t>
            </a:r>
          </a:p>
          <a:p>
            <a:pPr eaLnBrk="1" hangingPunct="1"/>
            <a:r>
              <a:rPr lang="en-IN" sz="2400" smtClean="0">
                <a:latin typeface="Times New Roman" pitchFamily="18" charset="0"/>
                <a:cs typeface="Times New Roman" pitchFamily="18" charset="0"/>
              </a:rPr>
              <a:t>Conversion of tab characters into multiple space characters</a:t>
            </a:r>
          </a:p>
          <a:p>
            <a:pPr eaLnBrk="1" hangingPunct="1">
              <a:buFont typeface="Arial" charset="0"/>
              <a:buNone/>
            </a:pPr>
            <a:r>
              <a:rPr lang="en-IN" sz="2400" smtClean="0"/>
              <a:t>MIME is intended to resolve these problems in a manner that is compatible with existing RFC 5322 implementations.</a:t>
            </a:r>
            <a:endParaRPr lang="en-IN" sz="2400" smtClean="0">
              <a:latin typeface="Times New Roman" pitchFamily="18" charset="0"/>
              <a:cs typeface="Times New Roman" pitchFamily="18" charset="0"/>
            </a:endParaRPr>
          </a:p>
          <a:p>
            <a:pPr eaLnBrk="1" hangingPunct="1"/>
            <a:endParaRPr lang="en-IN" sz="2400" smtClean="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pPr eaLnBrk="1" hangingPunct="1"/>
            <a:r>
              <a:rPr lang="en-IN" b="1" smtClean="0">
                <a:latin typeface="Times New Roman" pitchFamily="18" charset="0"/>
                <a:cs typeface="Times New Roman" pitchFamily="18" charset="0"/>
              </a:rPr>
              <a:t>MIME Elements</a:t>
            </a:r>
          </a:p>
        </p:txBody>
      </p:sp>
      <p:sp>
        <p:nvSpPr>
          <p:cNvPr id="44035" name="Content Placeholder 2"/>
          <p:cNvSpPr>
            <a:spLocks noGrp="1"/>
          </p:cNvSpPr>
          <p:nvPr>
            <p:ph idx="1"/>
          </p:nvPr>
        </p:nvSpPr>
        <p:spPr/>
        <p:txBody>
          <a:bodyPr/>
          <a:lstStyle/>
          <a:p>
            <a:pPr eaLnBrk="1" hangingPunct="1"/>
            <a:r>
              <a:rPr lang="en-IN" sz="2400" smtClean="0">
                <a:latin typeface="Times New Roman" pitchFamily="18" charset="0"/>
                <a:cs typeface="Times New Roman" pitchFamily="18" charset="0"/>
              </a:rPr>
              <a:t>Five new message header fields are defined, which may be included in an RFC 5322 header.</a:t>
            </a:r>
          </a:p>
          <a:p>
            <a:pPr eaLnBrk="1" hangingPunct="1"/>
            <a:r>
              <a:rPr lang="en-IN" sz="2400" smtClean="0">
                <a:latin typeface="Times New Roman" pitchFamily="18" charset="0"/>
                <a:cs typeface="Times New Roman" pitchFamily="18" charset="0"/>
              </a:rPr>
              <a:t>These fields provide information about the body of the message.</a:t>
            </a:r>
          </a:p>
          <a:p>
            <a:pPr eaLnBrk="1" hangingPunct="1"/>
            <a:r>
              <a:rPr lang="en-IN" sz="2400" smtClean="0">
                <a:latin typeface="Times New Roman" pitchFamily="18" charset="0"/>
                <a:cs typeface="Times New Roman" pitchFamily="18" charset="0"/>
              </a:rPr>
              <a:t>A number of content formats are defined, thus standardizing representations that support multimedia electronic mail.</a:t>
            </a:r>
          </a:p>
          <a:p>
            <a:pPr eaLnBrk="1" hangingPunct="1"/>
            <a:r>
              <a:rPr lang="en-IN" sz="2400" smtClean="0">
                <a:latin typeface="Times New Roman" pitchFamily="18" charset="0"/>
                <a:cs typeface="Times New Roman" pitchFamily="18" charset="0"/>
              </a:rPr>
              <a:t>Transfer encodings are defined that enable the conversion of any content format into a form that is protected from alteration by the mail system.</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1042988" y="333375"/>
            <a:ext cx="7772400" cy="595313"/>
          </a:xfrm>
        </p:spPr>
        <p:txBody>
          <a:bodyPr rtlCol="0">
            <a:normAutofit fontScale="90000"/>
          </a:bodyPr>
          <a:lstStyle/>
          <a:p>
            <a:pPr eaLnBrk="1" fontAlgn="auto" hangingPunct="1">
              <a:spcAft>
                <a:spcPts val="0"/>
              </a:spcAft>
              <a:defRPr/>
            </a:pPr>
            <a:r>
              <a:rPr lang="tr-TR" altLang="tr-TR" smtClean="0"/>
              <a:t>More on MIME</a:t>
            </a:r>
          </a:p>
        </p:txBody>
      </p:sp>
      <p:sp>
        <p:nvSpPr>
          <p:cNvPr id="3" name="Content Placeholder 2"/>
          <p:cNvSpPr>
            <a:spLocks noGrp="1"/>
          </p:cNvSpPr>
          <p:nvPr>
            <p:ph idx="1"/>
          </p:nvPr>
        </p:nvSpPr>
        <p:spPr>
          <a:xfrm>
            <a:off x="539750" y="1052513"/>
            <a:ext cx="8334375" cy="5616575"/>
          </a:xfrm>
        </p:spPr>
        <p:txBody>
          <a:bodyPr rtlCol="0">
            <a:normAutofit fontScale="92500" lnSpcReduction="10000"/>
          </a:bodyPr>
          <a:lstStyle/>
          <a:p>
            <a:pPr eaLnBrk="1" fontAlgn="auto" hangingPunct="1">
              <a:spcAft>
                <a:spcPts val="0"/>
              </a:spcAft>
              <a:buFont typeface="Arial" pitchFamily="34" charset="0"/>
              <a:buChar char="•"/>
              <a:defRPr/>
            </a:pPr>
            <a:r>
              <a:rPr lang="en-US" altLang="tr-TR" dirty="0" smtClean="0"/>
              <a:t>Multipurpose Internet Mail Extensions</a:t>
            </a:r>
            <a:endParaRPr lang="tr-TR" altLang="tr-TR" dirty="0" smtClean="0"/>
          </a:p>
          <a:p>
            <a:pPr lvl="1" eaLnBrk="1" fontAlgn="auto" hangingPunct="1">
              <a:spcAft>
                <a:spcPts val="0"/>
              </a:spcAft>
              <a:buFont typeface="Arial" pitchFamily="34" charset="0"/>
              <a:buChar char="–"/>
              <a:defRPr/>
            </a:pPr>
            <a:r>
              <a:rPr lang="tr-TR" dirty="0" err="1" smtClean="0"/>
              <a:t>Addresses</a:t>
            </a:r>
            <a:r>
              <a:rPr lang="tr-TR" dirty="0" smtClean="0"/>
              <a:t> </a:t>
            </a:r>
            <a:r>
              <a:rPr lang="tr-TR" dirty="0" err="1" smtClean="0"/>
              <a:t>the</a:t>
            </a:r>
            <a:r>
              <a:rPr lang="tr-TR" dirty="0" smtClean="0"/>
              <a:t> </a:t>
            </a:r>
            <a:r>
              <a:rPr lang="tr-TR" dirty="0" err="1" smtClean="0"/>
              <a:t>limitations</a:t>
            </a:r>
            <a:r>
              <a:rPr lang="tr-TR" dirty="0" smtClean="0"/>
              <a:t> of SMTP/5322 </a:t>
            </a:r>
            <a:r>
              <a:rPr lang="tr-TR" dirty="0" err="1" smtClean="0"/>
              <a:t>scheme</a:t>
            </a:r>
            <a:endParaRPr lang="tr-TR" dirty="0" smtClean="0"/>
          </a:p>
          <a:p>
            <a:pPr lvl="2" eaLnBrk="1" fontAlgn="auto" hangingPunct="1">
              <a:spcAft>
                <a:spcPts val="0"/>
              </a:spcAft>
              <a:buFont typeface="Arial" pitchFamily="34" charset="0"/>
              <a:buChar char="•"/>
              <a:defRPr/>
            </a:pPr>
            <a:r>
              <a:rPr lang="tr-TR" dirty="0" err="1" smtClean="0"/>
              <a:t>Most</a:t>
            </a:r>
            <a:r>
              <a:rPr lang="tr-TR" dirty="0" smtClean="0"/>
              <a:t> </a:t>
            </a:r>
            <a:r>
              <a:rPr lang="tr-TR" dirty="0" err="1" smtClean="0"/>
              <a:t>important</a:t>
            </a:r>
            <a:r>
              <a:rPr lang="tr-TR" dirty="0" smtClean="0"/>
              <a:t> </a:t>
            </a:r>
            <a:r>
              <a:rPr lang="tr-TR" dirty="0" err="1" smtClean="0"/>
              <a:t>one</a:t>
            </a:r>
            <a:r>
              <a:rPr lang="tr-TR" dirty="0" smtClean="0"/>
              <a:t>: </a:t>
            </a:r>
            <a:r>
              <a:rPr lang="tr-TR" dirty="0" err="1" smtClean="0"/>
              <a:t>binary</a:t>
            </a:r>
            <a:r>
              <a:rPr lang="tr-TR" dirty="0" smtClean="0"/>
              <a:t> data transfer</a:t>
            </a:r>
          </a:p>
          <a:p>
            <a:pPr lvl="2" eaLnBrk="1" fontAlgn="auto" hangingPunct="1">
              <a:spcAft>
                <a:spcPts val="0"/>
              </a:spcAft>
              <a:buFont typeface="Arial" pitchFamily="34" charset="0"/>
              <a:buChar char="•"/>
              <a:defRPr/>
            </a:pPr>
            <a:r>
              <a:rPr lang="tr-TR" dirty="0" err="1" smtClean="0"/>
              <a:t>Attachments</a:t>
            </a:r>
            <a:endParaRPr lang="tr-TR" dirty="0" smtClean="0"/>
          </a:p>
          <a:p>
            <a:pPr eaLnBrk="1" fontAlgn="auto" hangingPunct="1">
              <a:spcAft>
                <a:spcPts val="0"/>
              </a:spcAft>
              <a:buFont typeface="Arial" pitchFamily="34" charset="0"/>
              <a:buChar char="•"/>
              <a:defRPr/>
            </a:pPr>
            <a:r>
              <a:rPr lang="tr-TR" dirty="0" err="1" smtClean="0"/>
              <a:t>Adds</a:t>
            </a:r>
            <a:r>
              <a:rPr lang="tr-TR" dirty="0" smtClean="0"/>
              <a:t> </a:t>
            </a:r>
            <a:r>
              <a:rPr lang="tr-TR" dirty="0" err="1" smtClean="0"/>
              <a:t>some</a:t>
            </a:r>
            <a:r>
              <a:rPr lang="tr-TR" dirty="0" smtClean="0"/>
              <a:t> </a:t>
            </a:r>
            <a:r>
              <a:rPr lang="tr-TR" dirty="0" err="1" smtClean="0"/>
              <a:t>fields</a:t>
            </a:r>
            <a:r>
              <a:rPr lang="tr-TR" dirty="0" smtClean="0"/>
              <a:t> </a:t>
            </a:r>
            <a:r>
              <a:rPr lang="tr-TR" dirty="0" err="1" smtClean="0"/>
              <a:t>to</a:t>
            </a:r>
            <a:r>
              <a:rPr lang="tr-TR" dirty="0" smtClean="0"/>
              <a:t> </a:t>
            </a:r>
            <a:r>
              <a:rPr lang="tr-TR" dirty="0" err="1" smtClean="0"/>
              <a:t>the</a:t>
            </a:r>
            <a:r>
              <a:rPr lang="tr-TR" dirty="0" smtClean="0"/>
              <a:t> </a:t>
            </a:r>
            <a:r>
              <a:rPr lang="tr-TR" dirty="0" err="1" smtClean="0"/>
              <a:t>email</a:t>
            </a:r>
            <a:r>
              <a:rPr lang="tr-TR" dirty="0" smtClean="0"/>
              <a:t> </a:t>
            </a:r>
            <a:r>
              <a:rPr lang="tr-TR" dirty="0" err="1" smtClean="0"/>
              <a:t>messages</a:t>
            </a:r>
            <a:r>
              <a:rPr lang="tr-TR" dirty="0" smtClean="0"/>
              <a:t>: </a:t>
            </a:r>
            <a:r>
              <a:rPr lang="tr-TR" dirty="0" err="1" smtClean="0"/>
              <a:t>Important</a:t>
            </a:r>
            <a:r>
              <a:rPr lang="tr-TR" dirty="0" smtClean="0"/>
              <a:t> </a:t>
            </a:r>
            <a:r>
              <a:rPr lang="tr-TR" dirty="0" err="1" smtClean="0"/>
              <a:t>ones</a:t>
            </a:r>
            <a:r>
              <a:rPr lang="tr-TR" dirty="0" smtClean="0"/>
              <a:t>:</a:t>
            </a:r>
          </a:p>
          <a:p>
            <a:pPr lvl="1" eaLnBrk="1" fontAlgn="auto" hangingPunct="1">
              <a:spcAft>
                <a:spcPts val="0"/>
              </a:spcAft>
              <a:buFont typeface="Arial" pitchFamily="34" charset="0"/>
              <a:buChar char="–"/>
              <a:defRPr/>
            </a:pPr>
            <a:r>
              <a:rPr lang="tr-TR" dirty="0" smtClean="0"/>
              <a:t>Content-</a:t>
            </a:r>
            <a:r>
              <a:rPr lang="tr-TR" dirty="0" err="1" smtClean="0"/>
              <a:t>Type</a:t>
            </a:r>
            <a:endParaRPr lang="tr-TR" dirty="0" smtClean="0"/>
          </a:p>
          <a:p>
            <a:pPr lvl="2" eaLnBrk="1" fontAlgn="auto" hangingPunct="1">
              <a:spcAft>
                <a:spcPts val="0"/>
              </a:spcAft>
              <a:buFont typeface="Arial" pitchFamily="34" charset="0"/>
              <a:buChar char="•"/>
              <a:defRPr/>
            </a:pPr>
            <a:r>
              <a:rPr lang="en-US" dirty="0" smtClean="0"/>
              <a:t>Describes the data contained in the body with sufficient detail that the receiving user agent can pick an appropriate agent or mechanism to represent the data to the user</a:t>
            </a:r>
            <a:endParaRPr lang="tr-TR" dirty="0" smtClean="0"/>
          </a:p>
          <a:p>
            <a:pPr lvl="1" eaLnBrk="1" fontAlgn="auto" hangingPunct="1">
              <a:spcAft>
                <a:spcPts val="0"/>
              </a:spcAft>
              <a:buFont typeface="Arial" pitchFamily="34" charset="0"/>
              <a:buChar char="–"/>
              <a:defRPr/>
            </a:pPr>
            <a:r>
              <a:rPr lang="en-US" dirty="0" smtClean="0"/>
              <a:t>Content-Transfer-Encoding</a:t>
            </a:r>
          </a:p>
          <a:p>
            <a:pPr lvl="2" eaLnBrk="1" fontAlgn="auto" hangingPunct="1">
              <a:spcAft>
                <a:spcPts val="0"/>
              </a:spcAft>
              <a:buFont typeface="Arial" pitchFamily="34" charset="0"/>
              <a:buChar char="•"/>
              <a:defRPr/>
            </a:pPr>
            <a:r>
              <a:rPr lang="en-US" dirty="0" smtClean="0"/>
              <a:t>Indicates the type of transformation that has been used to represent the body of the message in a way that is acceptable for mail transport</a:t>
            </a:r>
          </a:p>
          <a:p>
            <a:pPr lvl="1" eaLnBrk="1" fontAlgn="auto" hangingPunct="1">
              <a:spcAft>
                <a:spcPts val="0"/>
              </a:spcAft>
              <a:buFont typeface="Arial" pitchFamily="34" charset="0"/>
              <a:buChar char="–"/>
              <a:defRPr/>
            </a:pPr>
            <a:endParaRPr lang="tr-TR" dirty="0" smtClean="0"/>
          </a:p>
          <a:p>
            <a:pPr lvl="1" eaLnBrk="1" fontAlgn="auto" hangingPunct="1">
              <a:spcAft>
                <a:spcPts val="0"/>
              </a:spcAft>
              <a:buFont typeface="Arial" pitchFamily="34" charset="0"/>
              <a:buChar char="–"/>
              <a:defRPr/>
            </a:pPr>
            <a:endParaRPr lang="tr-TR"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457200" y="0"/>
            <a:ext cx="8229600" cy="1143000"/>
          </a:xfrm>
        </p:spPr>
        <p:txBody>
          <a:bodyPr/>
          <a:lstStyle/>
          <a:p>
            <a:pPr eaLnBrk="1" hangingPunct="1"/>
            <a:r>
              <a:rPr lang="en-IN" smtClean="0"/>
              <a:t>Message Header Fields</a:t>
            </a:r>
          </a:p>
        </p:txBody>
      </p:sp>
      <p:sp>
        <p:nvSpPr>
          <p:cNvPr id="46083" name="Content Placeholder 2"/>
          <p:cNvSpPr>
            <a:spLocks noGrp="1"/>
          </p:cNvSpPr>
          <p:nvPr>
            <p:ph idx="1"/>
          </p:nvPr>
        </p:nvSpPr>
        <p:spPr>
          <a:xfrm>
            <a:off x="381000" y="990600"/>
            <a:ext cx="8305800" cy="5135563"/>
          </a:xfrm>
        </p:spPr>
        <p:txBody>
          <a:bodyPr/>
          <a:lstStyle/>
          <a:p>
            <a:pPr eaLnBrk="1" hangingPunct="1"/>
            <a:r>
              <a:rPr lang="en-IN" sz="2400" b="1" smtClean="0">
                <a:latin typeface="Times New Roman" pitchFamily="18" charset="0"/>
                <a:cs typeface="Times New Roman" pitchFamily="18" charset="0"/>
              </a:rPr>
              <a:t>MIME-Version: </a:t>
            </a:r>
            <a:r>
              <a:rPr lang="en-IN" sz="2400" smtClean="0">
                <a:latin typeface="Times New Roman" pitchFamily="18" charset="0"/>
                <a:cs typeface="Times New Roman" pitchFamily="18" charset="0"/>
              </a:rPr>
              <a:t>Must have the parameter value 1.0. This field indicates that the message conforms to RFCs 2045 and 2046.</a:t>
            </a:r>
          </a:p>
          <a:p>
            <a:pPr algn="just" eaLnBrk="1" hangingPunct="1"/>
            <a:r>
              <a:rPr lang="en-IN" sz="2400" b="1" smtClean="0">
                <a:latin typeface="Times New Roman" pitchFamily="18" charset="0"/>
                <a:cs typeface="Times New Roman" pitchFamily="18" charset="0"/>
              </a:rPr>
              <a:t>Content-Type: </a:t>
            </a:r>
            <a:r>
              <a:rPr lang="en-IN" sz="2400" smtClean="0">
                <a:latin typeface="Times New Roman" pitchFamily="18" charset="0"/>
                <a:cs typeface="Times New Roman" pitchFamily="18" charset="0"/>
              </a:rPr>
              <a:t>Describes the data contained in the body with sufficient detail that the receiving user agent can pick an appropriate agent or mechanism to represent the data to the user or otherwise deal with the data in an appropriate manner.</a:t>
            </a:r>
          </a:p>
          <a:p>
            <a:pPr algn="just" eaLnBrk="1" hangingPunct="1"/>
            <a:r>
              <a:rPr lang="en-IN" sz="2400" b="1" smtClean="0">
                <a:latin typeface="Times New Roman" pitchFamily="18" charset="0"/>
                <a:cs typeface="Times New Roman" pitchFamily="18" charset="0"/>
              </a:rPr>
              <a:t>Content-Transfer-Encoding: Indicates the type of transformation that has </a:t>
            </a:r>
            <a:r>
              <a:rPr lang="en-IN" sz="2400" smtClean="0">
                <a:latin typeface="Times New Roman" pitchFamily="18" charset="0"/>
                <a:cs typeface="Times New Roman" pitchFamily="18" charset="0"/>
              </a:rPr>
              <a:t>been used to represent the body of the message in a way that is acceptable for mail transport.</a:t>
            </a:r>
          </a:p>
          <a:p>
            <a:pPr eaLnBrk="1" hangingPunct="1"/>
            <a:r>
              <a:rPr lang="en-IN" sz="2400" b="1" smtClean="0">
                <a:latin typeface="Times New Roman" pitchFamily="18" charset="0"/>
                <a:cs typeface="Times New Roman" pitchFamily="18" charset="0"/>
              </a:rPr>
              <a:t>Content-ID: </a:t>
            </a:r>
            <a:r>
              <a:rPr lang="en-IN" sz="2400" smtClean="0">
                <a:latin typeface="Times New Roman" pitchFamily="18" charset="0"/>
                <a:cs typeface="Times New Roman" pitchFamily="18" charset="0"/>
              </a:rPr>
              <a:t>Used to identify MIME entities uniquely in multiple contexts.</a:t>
            </a:r>
          </a:p>
          <a:p>
            <a:pPr eaLnBrk="1" hangingPunct="1"/>
            <a:r>
              <a:rPr lang="en-IN" sz="2400" b="1" smtClean="0">
                <a:latin typeface="Times New Roman" pitchFamily="18" charset="0"/>
                <a:cs typeface="Times New Roman" pitchFamily="18" charset="0"/>
              </a:rPr>
              <a:t>Content-Description: </a:t>
            </a:r>
            <a:r>
              <a:rPr lang="en-IN" sz="2400" smtClean="0">
                <a:latin typeface="Times New Roman" pitchFamily="18" charset="0"/>
                <a:cs typeface="Times New Roman" pitchFamily="18" charset="0"/>
              </a:rPr>
              <a:t>A text description of the object with the body; this is useful when the object is not readable (e.g., audio data).</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457200" y="0"/>
            <a:ext cx="8229600" cy="762000"/>
          </a:xfrm>
        </p:spPr>
        <p:txBody>
          <a:bodyPr/>
          <a:lstStyle/>
          <a:p>
            <a:pPr eaLnBrk="1" hangingPunct="1"/>
            <a:r>
              <a:rPr lang="en-IN" sz="4000" b="1" i="1" smtClean="0">
                <a:latin typeface="Times New Roman" pitchFamily="18" charset="0"/>
                <a:cs typeface="Times New Roman" pitchFamily="18" charset="0"/>
              </a:rPr>
              <a:t>MIME CONTENT TYPES</a:t>
            </a:r>
            <a:endParaRPr lang="en-IN" sz="4000" smtClean="0">
              <a:latin typeface="Times New Roman" pitchFamily="18" charset="0"/>
              <a:cs typeface="Times New Roman" pitchFamily="18" charset="0"/>
            </a:endParaRPr>
          </a:p>
        </p:txBody>
      </p:sp>
      <p:sp>
        <p:nvSpPr>
          <p:cNvPr id="47107" name="Content Placeholder 2"/>
          <p:cNvSpPr>
            <a:spLocks noGrp="1"/>
          </p:cNvSpPr>
          <p:nvPr>
            <p:ph idx="1"/>
          </p:nvPr>
        </p:nvSpPr>
        <p:spPr>
          <a:xfrm>
            <a:off x="304800" y="533400"/>
            <a:ext cx="8839200" cy="6324600"/>
          </a:xfrm>
        </p:spPr>
        <p:txBody>
          <a:bodyPr/>
          <a:lstStyle/>
          <a:p>
            <a:pPr eaLnBrk="1" hangingPunct="1"/>
            <a:r>
              <a:rPr lang="en-IN" sz="2400" smtClean="0">
                <a:latin typeface="Times New Roman" pitchFamily="18" charset="0"/>
                <a:cs typeface="Times New Roman" pitchFamily="18" charset="0"/>
              </a:rPr>
              <a:t>For the </a:t>
            </a:r>
            <a:r>
              <a:rPr lang="en-IN" sz="2400" b="1" smtClean="0">
                <a:latin typeface="Times New Roman" pitchFamily="18" charset="0"/>
                <a:cs typeface="Times New Roman" pitchFamily="18" charset="0"/>
              </a:rPr>
              <a:t>text type of body, no special software is required to get the full meaning </a:t>
            </a:r>
            <a:r>
              <a:rPr lang="en-IN" sz="2400" smtClean="0">
                <a:latin typeface="Times New Roman" pitchFamily="18" charset="0"/>
                <a:cs typeface="Times New Roman" pitchFamily="18" charset="0"/>
              </a:rPr>
              <a:t>of the text aside from support of the indicated character set.</a:t>
            </a:r>
          </a:p>
          <a:p>
            <a:pPr eaLnBrk="1" hangingPunct="1"/>
            <a:r>
              <a:rPr lang="en-IN" sz="2400" i="1" smtClean="0">
                <a:latin typeface="Times New Roman" pitchFamily="18" charset="0"/>
                <a:cs typeface="Times New Roman" pitchFamily="18" charset="0"/>
              </a:rPr>
              <a:t>The primary subtype is </a:t>
            </a:r>
            <a:r>
              <a:rPr lang="en-IN" sz="2400" b="1" i="1" smtClean="0">
                <a:latin typeface="Times New Roman" pitchFamily="18" charset="0"/>
                <a:cs typeface="Times New Roman" pitchFamily="18" charset="0"/>
              </a:rPr>
              <a:t>plain text</a:t>
            </a:r>
            <a:r>
              <a:rPr lang="en-IN" sz="2400" i="1" smtClean="0">
                <a:latin typeface="Times New Roman" pitchFamily="18" charset="0"/>
                <a:cs typeface="Times New Roman" pitchFamily="18" charset="0"/>
              </a:rPr>
              <a:t>, which is simply a string of ASCII characters or ISO 8859 characters.  </a:t>
            </a:r>
          </a:p>
          <a:p>
            <a:pPr eaLnBrk="1" hangingPunct="1"/>
            <a:r>
              <a:rPr lang="en-IN" sz="2400" i="1" smtClean="0">
                <a:latin typeface="Times New Roman" pitchFamily="18" charset="0"/>
                <a:cs typeface="Times New Roman" pitchFamily="18" charset="0"/>
              </a:rPr>
              <a:t>The </a:t>
            </a:r>
            <a:r>
              <a:rPr lang="en-IN" sz="2400" b="1" i="1" smtClean="0">
                <a:latin typeface="Times New Roman" pitchFamily="18" charset="0"/>
                <a:cs typeface="Times New Roman" pitchFamily="18" charset="0"/>
              </a:rPr>
              <a:t>enriched</a:t>
            </a:r>
            <a:r>
              <a:rPr lang="en-IN" sz="2400" i="1" smtClean="0">
                <a:latin typeface="Times New Roman" pitchFamily="18" charset="0"/>
                <a:cs typeface="Times New Roman" pitchFamily="18" charset="0"/>
              </a:rPr>
              <a:t> subtype allows greater formatting flexibility.</a:t>
            </a:r>
          </a:p>
          <a:p>
            <a:pPr eaLnBrk="1" hangingPunct="1"/>
            <a:r>
              <a:rPr lang="en-IN" sz="2400" smtClean="0">
                <a:latin typeface="Times New Roman" pitchFamily="18" charset="0"/>
                <a:cs typeface="Times New Roman" pitchFamily="18" charset="0"/>
              </a:rPr>
              <a:t>The </a:t>
            </a:r>
            <a:r>
              <a:rPr lang="en-IN" sz="2400" b="1" smtClean="0">
                <a:latin typeface="Times New Roman" pitchFamily="18" charset="0"/>
                <a:cs typeface="Times New Roman" pitchFamily="18" charset="0"/>
              </a:rPr>
              <a:t>multipart type indicates that the body contains multiple, independent </a:t>
            </a:r>
            <a:r>
              <a:rPr lang="en-IN" sz="2400" smtClean="0">
                <a:latin typeface="Times New Roman" pitchFamily="18" charset="0"/>
                <a:cs typeface="Times New Roman" pitchFamily="18" charset="0"/>
              </a:rPr>
              <a:t>parts.</a:t>
            </a:r>
          </a:p>
          <a:p>
            <a:pPr algn="just" eaLnBrk="1" hangingPunct="1"/>
            <a:r>
              <a:rPr lang="en-IN" sz="2400" smtClean="0">
                <a:latin typeface="Times New Roman" pitchFamily="18" charset="0"/>
                <a:cs typeface="Times New Roman" pitchFamily="18" charset="0"/>
              </a:rPr>
              <a:t>The Content-Type header field includes a parameter (called a boundary) that defines the delimiter between body parts. This boundary should not appear in any parts of the message. Each boundary starts on a new line and consists of two hyphens followed by the boundary value. The final boundary, which indicates the end of the last part, also has a suffix of two hyphens.</a:t>
            </a:r>
          </a:p>
          <a:p>
            <a:pPr algn="just" eaLnBrk="1" hangingPunct="1"/>
            <a:r>
              <a:rPr lang="en-IN" sz="2400" smtClean="0">
                <a:latin typeface="Times New Roman" pitchFamily="18" charset="0"/>
                <a:cs typeface="Times New Roman" pitchFamily="18" charset="0"/>
              </a:rPr>
              <a:t>Within each part, there may be an optional ordinary MIME header.</a:t>
            </a:r>
          </a:p>
          <a:p>
            <a:pPr algn="just" eaLnBrk="1" hangingPunct="1">
              <a:buFont typeface="Arial" charset="0"/>
              <a:buNone/>
            </a:pPr>
            <a:endParaRPr lang="en-IN" sz="2400" smtClean="0">
              <a:latin typeface="Times New Roman" pitchFamily="18" charset="0"/>
              <a:cs typeface="Times New Roman" pitchFamily="18"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3"/>
          <p:cNvPicPr>
            <a:picLocks noChangeAspect="1"/>
          </p:cNvPicPr>
          <p:nvPr/>
        </p:nvPicPr>
        <p:blipFill>
          <a:blip r:embed="rId3"/>
          <a:srcRect/>
          <a:stretch>
            <a:fillRect/>
          </a:stretch>
        </p:blipFill>
        <p:spPr bwMode="auto">
          <a:xfrm>
            <a:off x="152400" y="0"/>
            <a:ext cx="7091363" cy="6705600"/>
          </a:xfrm>
          <a:prstGeom prst="rect">
            <a:avLst/>
          </a:prstGeom>
          <a:noFill/>
          <a:ln w="9525">
            <a:noFill/>
            <a:miter lim="800000"/>
            <a:headEnd/>
            <a:tailEnd/>
          </a:ln>
        </p:spPr>
      </p:pic>
      <p:sp>
        <p:nvSpPr>
          <p:cNvPr id="48131" name="Rectangle 4"/>
          <p:cNvSpPr>
            <a:spLocks noChangeArrowheads="1"/>
          </p:cNvSpPr>
          <p:nvPr/>
        </p:nvSpPr>
        <p:spPr bwMode="auto">
          <a:xfrm>
            <a:off x="7162800" y="1219200"/>
            <a:ext cx="1981200" cy="3046413"/>
          </a:xfrm>
          <a:prstGeom prst="rect">
            <a:avLst/>
          </a:prstGeom>
          <a:noFill/>
          <a:ln w="9525">
            <a:noFill/>
            <a:miter lim="800000"/>
            <a:headEnd/>
            <a:tailEnd/>
          </a:ln>
        </p:spPr>
        <p:txBody>
          <a:bodyPr>
            <a:spAutoFit/>
          </a:bodyPr>
          <a:lstStyle/>
          <a:p>
            <a:pPr algn="ctr"/>
            <a:r>
              <a:rPr lang="en-US" sz="3200">
                <a:latin typeface="Calibri" pitchFamily="34" charset="0"/>
              </a:rPr>
              <a:t>  </a:t>
            </a:r>
          </a:p>
          <a:p>
            <a:pPr algn="ctr"/>
            <a:endParaRPr lang="en-US" sz="3200">
              <a:latin typeface="Calibri" pitchFamily="34" charset="0"/>
            </a:endParaRPr>
          </a:p>
          <a:p>
            <a:pPr algn="ctr"/>
            <a:endParaRPr lang="en-US" sz="3200">
              <a:latin typeface="Calibri" pitchFamily="34" charset="0"/>
            </a:endParaRPr>
          </a:p>
          <a:p>
            <a:pPr algn="ctr"/>
            <a:r>
              <a:rPr lang="en-US" sz="3200">
                <a:latin typeface="Calibri" pitchFamily="34" charset="0"/>
              </a:rPr>
              <a:t>MIME Content Types </a:t>
            </a:r>
          </a:p>
        </p:txBody>
      </p:sp>
      <p:sp>
        <p:nvSpPr>
          <p:cNvPr id="48132" name="TextBox 6"/>
          <p:cNvSpPr txBox="1">
            <a:spLocks noChangeArrowheads="1"/>
          </p:cNvSpPr>
          <p:nvPr/>
        </p:nvSpPr>
        <p:spPr bwMode="auto">
          <a:xfrm>
            <a:off x="7391400" y="6248400"/>
            <a:ext cx="1752600" cy="461963"/>
          </a:xfrm>
          <a:prstGeom prst="rect">
            <a:avLst/>
          </a:prstGeom>
          <a:noFill/>
          <a:ln w="9525">
            <a:noFill/>
            <a:miter lim="800000"/>
            <a:headEnd/>
            <a:tailEnd/>
          </a:ln>
        </p:spPr>
        <p:txBody>
          <a:bodyPr>
            <a:spAutoFit/>
          </a:bodyPr>
          <a:lstStyle/>
          <a:p>
            <a:r>
              <a:rPr lang="en-US" altLang="tr-TR" sz="1200">
                <a:latin typeface="Calibri" pitchFamily="34" charset="0"/>
              </a:rPr>
              <a:t>(Table is on page 602 in textbook) </a:t>
            </a: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p:cNvPicPr>
            <a:picLocks noChangeAspect="1" noChangeArrowheads="1"/>
          </p:cNvPicPr>
          <p:nvPr/>
        </p:nvPicPr>
        <p:blipFill>
          <a:blip r:embed="rId2"/>
          <a:srcRect l="47438" t="21875" r="27379" b="43750"/>
          <a:stretch>
            <a:fillRect/>
          </a:stretch>
        </p:blipFill>
        <p:spPr bwMode="auto">
          <a:xfrm>
            <a:off x="838200" y="1371600"/>
            <a:ext cx="7467600" cy="4876800"/>
          </a:xfrm>
          <a:prstGeom prst="rect">
            <a:avLst/>
          </a:prstGeom>
          <a:noFill/>
          <a:ln w="9525">
            <a:noFill/>
            <a:miter lim="800000"/>
            <a:headEnd/>
            <a:tailEnd/>
          </a:ln>
        </p:spPr>
      </p:pic>
      <p:sp>
        <p:nvSpPr>
          <p:cNvPr id="49155" name="TextBox 3"/>
          <p:cNvSpPr txBox="1">
            <a:spLocks noChangeArrowheads="1"/>
          </p:cNvSpPr>
          <p:nvPr/>
        </p:nvSpPr>
        <p:spPr bwMode="auto">
          <a:xfrm>
            <a:off x="990600" y="381000"/>
            <a:ext cx="6629400" cy="369888"/>
          </a:xfrm>
          <a:prstGeom prst="rect">
            <a:avLst/>
          </a:prstGeom>
          <a:noFill/>
          <a:ln w="9525">
            <a:noFill/>
            <a:miter lim="800000"/>
            <a:headEnd/>
            <a:tailEnd/>
          </a:ln>
        </p:spPr>
        <p:txBody>
          <a:bodyPr>
            <a:spAutoFit/>
          </a:bodyPr>
          <a:lstStyle/>
          <a:p>
            <a:r>
              <a:rPr lang="en-IN" b="1" i="1">
                <a:latin typeface="Times New Roman" pitchFamily="18" charset="0"/>
                <a:cs typeface="Times New Roman" pitchFamily="18" charset="0"/>
              </a:rPr>
              <a:t>MIME CONTENT TYPES</a:t>
            </a:r>
            <a:endParaRPr lang="en-IN"/>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457200" y="0"/>
            <a:ext cx="8229600" cy="762000"/>
          </a:xfrm>
        </p:spPr>
        <p:txBody>
          <a:bodyPr/>
          <a:lstStyle/>
          <a:p>
            <a:pPr eaLnBrk="1" hangingPunct="1"/>
            <a:r>
              <a:rPr lang="en-IN" sz="4000" b="1" i="1" smtClean="0">
                <a:latin typeface="Times New Roman" pitchFamily="18" charset="0"/>
                <a:cs typeface="Times New Roman" pitchFamily="18" charset="0"/>
              </a:rPr>
              <a:t>MIME CONTENT TYPES</a:t>
            </a:r>
            <a:endParaRPr lang="en-IN" sz="4000" smtClean="0">
              <a:latin typeface="Times New Roman" pitchFamily="18" charset="0"/>
              <a:cs typeface="Times New Roman" pitchFamily="18" charset="0"/>
            </a:endParaRPr>
          </a:p>
        </p:txBody>
      </p:sp>
      <p:sp>
        <p:nvSpPr>
          <p:cNvPr id="50179" name="Content Placeholder 2"/>
          <p:cNvSpPr>
            <a:spLocks noGrp="1"/>
          </p:cNvSpPr>
          <p:nvPr>
            <p:ph idx="1"/>
          </p:nvPr>
        </p:nvSpPr>
        <p:spPr>
          <a:xfrm>
            <a:off x="304800" y="533400"/>
            <a:ext cx="8839200" cy="5867400"/>
          </a:xfrm>
        </p:spPr>
        <p:txBody>
          <a:bodyPr/>
          <a:lstStyle/>
          <a:p>
            <a:pPr eaLnBrk="1" hangingPunct="1"/>
            <a:r>
              <a:rPr lang="en-IN" sz="2400" smtClean="0"/>
              <a:t>There are four subtypes of the </a:t>
            </a:r>
            <a:r>
              <a:rPr lang="en-IN" sz="2400" b="1" smtClean="0"/>
              <a:t>multipart type</a:t>
            </a:r>
            <a:r>
              <a:rPr lang="en-IN" sz="2400" smtClean="0"/>
              <a:t>, all of which have the same overall syntax. </a:t>
            </a:r>
          </a:p>
          <a:p>
            <a:pPr eaLnBrk="1" hangingPunct="1"/>
            <a:r>
              <a:rPr lang="en-IN" sz="2400" smtClean="0"/>
              <a:t>The </a:t>
            </a:r>
            <a:r>
              <a:rPr lang="en-IN" sz="2400" b="1" smtClean="0"/>
              <a:t>Multipart/Mixed subtype is used when there are multiple independent </a:t>
            </a:r>
            <a:r>
              <a:rPr lang="en-IN" sz="2400" smtClean="0"/>
              <a:t>body parts that need to be bundled in a particular order. </a:t>
            </a:r>
          </a:p>
          <a:p>
            <a:pPr eaLnBrk="1" hangingPunct="1"/>
            <a:r>
              <a:rPr lang="en-IN" sz="2400" smtClean="0"/>
              <a:t>For the </a:t>
            </a:r>
            <a:r>
              <a:rPr lang="en-IN" sz="2400" b="1" smtClean="0"/>
              <a:t>multipart/parallel subtype, the order of the parts is not significant. If the recipient’s </a:t>
            </a:r>
            <a:r>
              <a:rPr lang="en-IN" sz="2400" smtClean="0"/>
              <a:t>system is appropriate, the multiple parts can be presented in parallel. </a:t>
            </a:r>
          </a:p>
          <a:p>
            <a:pPr lvl="1" eaLnBrk="1" hangingPunct="1"/>
            <a:r>
              <a:rPr lang="en-IN" sz="2000" smtClean="0"/>
              <a:t>For example, a picture or text part could be accompanied by a voice commentary that is played</a:t>
            </a:r>
          </a:p>
          <a:p>
            <a:pPr lvl="1" eaLnBrk="1" hangingPunct="1"/>
            <a:r>
              <a:rPr lang="en-IN" sz="2000" smtClean="0"/>
              <a:t>while the picture or text is displayed.</a:t>
            </a:r>
          </a:p>
          <a:p>
            <a:pPr eaLnBrk="1" hangingPunct="1"/>
            <a:r>
              <a:rPr lang="en-IN" sz="2400" smtClean="0"/>
              <a:t>For the </a:t>
            </a:r>
            <a:r>
              <a:rPr lang="en-IN" sz="2400" b="1" smtClean="0"/>
              <a:t>multipart/alternative subtype, the various parts are different representations </a:t>
            </a:r>
            <a:r>
              <a:rPr lang="en-IN" sz="2400" smtClean="0"/>
              <a:t>of the same information.</a:t>
            </a:r>
          </a:p>
          <a:p>
            <a:pPr lvl="1" eaLnBrk="1" hangingPunct="1"/>
            <a:r>
              <a:rPr lang="en-IN" sz="2000" smtClean="0"/>
              <a:t>The following is an example:</a:t>
            </a:r>
            <a:endParaRPr lang="en-IN" sz="2000" smtClean="0">
              <a:latin typeface="Times New Roman" pitchFamily="18" charset="0"/>
              <a:cs typeface="Times New Roman" pitchFamily="18"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457200" y="0"/>
            <a:ext cx="8229600" cy="762000"/>
          </a:xfrm>
        </p:spPr>
        <p:txBody>
          <a:bodyPr/>
          <a:lstStyle/>
          <a:p>
            <a:pPr eaLnBrk="1" hangingPunct="1"/>
            <a:r>
              <a:rPr lang="en-IN" sz="4000" b="1" i="1" smtClean="0">
                <a:latin typeface="Times New Roman" pitchFamily="18" charset="0"/>
                <a:cs typeface="Times New Roman" pitchFamily="18" charset="0"/>
              </a:rPr>
              <a:t>MIME CONTENT TYPES</a:t>
            </a:r>
            <a:endParaRPr lang="en-IN" sz="4000" smtClean="0">
              <a:latin typeface="Times New Roman" pitchFamily="18" charset="0"/>
              <a:cs typeface="Times New Roman" pitchFamily="18" charset="0"/>
            </a:endParaRPr>
          </a:p>
        </p:txBody>
      </p:sp>
      <p:pic>
        <p:nvPicPr>
          <p:cNvPr id="51203" name="Picture 2"/>
          <p:cNvPicPr>
            <a:picLocks noGrp="1" noChangeAspect="1" noChangeArrowheads="1"/>
          </p:cNvPicPr>
          <p:nvPr>
            <p:ph idx="1"/>
          </p:nvPr>
        </p:nvPicPr>
        <p:blipFill>
          <a:blip r:embed="rId2"/>
          <a:srcRect l="48276" t="69167" r="28448" b="9367"/>
          <a:stretch>
            <a:fillRect/>
          </a:stretch>
        </p:blipFill>
        <p:spPr>
          <a:xfrm>
            <a:off x="1143000" y="1295400"/>
            <a:ext cx="6858000" cy="3556000"/>
          </a:xfrm>
          <a:noFill/>
        </p:spPr>
      </p:pic>
      <p:pic>
        <p:nvPicPr>
          <p:cNvPr id="51204" name="Picture 3"/>
          <p:cNvPicPr>
            <a:picLocks noChangeAspect="1" noChangeArrowheads="1"/>
          </p:cNvPicPr>
          <p:nvPr/>
        </p:nvPicPr>
        <p:blipFill>
          <a:blip r:embed="rId3"/>
          <a:srcRect l="47072" t="17709" r="27159" b="70833"/>
          <a:stretch>
            <a:fillRect/>
          </a:stretch>
        </p:blipFill>
        <p:spPr bwMode="auto">
          <a:xfrm>
            <a:off x="1143000" y="4495800"/>
            <a:ext cx="6858000" cy="20574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AU" altLang="tr-TR" smtClean="0"/>
              <a:t>Pretty Good Privacy (PGP)</a:t>
            </a:r>
          </a:p>
        </p:txBody>
      </p:sp>
      <p:sp>
        <p:nvSpPr>
          <p:cNvPr id="6147" name="Rectangle 3"/>
          <p:cNvSpPr>
            <a:spLocks noGrp="1" noChangeArrowheads="1"/>
          </p:cNvSpPr>
          <p:nvPr>
            <p:ph type="body" idx="1"/>
          </p:nvPr>
        </p:nvSpPr>
        <p:spPr>
          <a:xfrm>
            <a:off x="685800" y="1600200"/>
            <a:ext cx="8153400" cy="4114800"/>
          </a:xfrm>
        </p:spPr>
        <p:txBody>
          <a:bodyPr/>
          <a:lstStyle/>
          <a:p>
            <a:pPr eaLnBrk="1" hangingPunct="1">
              <a:lnSpc>
                <a:spcPct val="90000"/>
              </a:lnSpc>
            </a:pPr>
            <a:r>
              <a:rPr lang="en-AU" altLang="tr-TR" sz="2800" smtClean="0"/>
              <a:t>widely used </a:t>
            </a:r>
            <a:r>
              <a:rPr lang="tr-TR" altLang="tr-TR" sz="2800" smtClean="0"/>
              <a:t>s</a:t>
            </a:r>
            <a:r>
              <a:rPr lang="en-AU" altLang="tr-TR" sz="2800" smtClean="0"/>
              <a:t>ecure e-mail software</a:t>
            </a:r>
          </a:p>
          <a:p>
            <a:pPr lvl="1" eaLnBrk="1" hangingPunct="1">
              <a:lnSpc>
                <a:spcPct val="90000"/>
              </a:lnSpc>
            </a:pPr>
            <a:r>
              <a:rPr lang="en-AU" altLang="tr-TR" sz="2400" smtClean="0"/>
              <a:t>originally a file encryption/decryption facility</a:t>
            </a:r>
          </a:p>
          <a:p>
            <a:pPr eaLnBrk="1" hangingPunct="1">
              <a:lnSpc>
                <a:spcPct val="90000"/>
              </a:lnSpc>
            </a:pPr>
            <a:r>
              <a:rPr lang="en-AU" altLang="tr-TR" sz="2800" smtClean="0"/>
              <a:t>developed by Phil Zimmermann</a:t>
            </a:r>
          </a:p>
          <a:p>
            <a:pPr lvl="1" eaLnBrk="1" hangingPunct="1">
              <a:lnSpc>
                <a:spcPct val="90000"/>
              </a:lnSpc>
            </a:pPr>
            <a:r>
              <a:rPr lang="en-AU" altLang="tr-TR" sz="2400" smtClean="0"/>
              <a:t>a security activist who has had legal problems due to PGP</a:t>
            </a:r>
          </a:p>
          <a:p>
            <a:pPr eaLnBrk="1" hangingPunct="1">
              <a:lnSpc>
                <a:spcPct val="90000"/>
              </a:lnSpc>
            </a:pPr>
            <a:r>
              <a:rPr lang="en-US" altLang="tr-TR" sz="2800" smtClean="0"/>
              <a:t>best available crypto algorithms are employed</a:t>
            </a:r>
          </a:p>
          <a:p>
            <a:pPr eaLnBrk="1" hangingPunct="1">
              <a:lnSpc>
                <a:spcPct val="90000"/>
              </a:lnSpc>
            </a:pPr>
            <a:r>
              <a:rPr lang="en-AU" altLang="tr-TR" sz="2800" smtClean="0"/>
              <a:t>available on several platform</a:t>
            </a:r>
            <a:r>
              <a:rPr lang="tr-TR" altLang="tr-TR" sz="2800" smtClean="0"/>
              <a:t>s</a:t>
            </a:r>
            <a:r>
              <a:rPr lang="en-AU" altLang="tr-TR" sz="2800" smtClean="0"/>
              <a:t> with source code </a:t>
            </a:r>
          </a:p>
          <a:p>
            <a:pPr eaLnBrk="1" hangingPunct="1">
              <a:lnSpc>
                <a:spcPct val="90000"/>
              </a:lnSpc>
            </a:pPr>
            <a:r>
              <a:rPr lang="en-AU" altLang="tr-TR" sz="2800" smtClean="0"/>
              <a:t>originally free, now commercial versions exist</a:t>
            </a:r>
            <a:endParaRPr lang="tr-TR" altLang="tr-TR" sz="2800" smtClean="0"/>
          </a:p>
          <a:p>
            <a:pPr eaLnBrk="1" hangingPunct="1">
              <a:lnSpc>
                <a:spcPct val="90000"/>
              </a:lnSpc>
            </a:pPr>
            <a:r>
              <a:rPr lang="en-US" altLang="tr-TR" sz="2800" smtClean="0"/>
              <a:t>not controlled by a standardization body</a:t>
            </a:r>
          </a:p>
          <a:p>
            <a:pPr lvl="1" eaLnBrk="1" hangingPunct="1">
              <a:lnSpc>
                <a:spcPct val="90000"/>
              </a:lnSpc>
            </a:pPr>
            <a:r>
              <a:rPr lang="en-AU" altLang="tr-TR" sz="2400" smtClean="0"/>
              <a:t>although there </a:t>
            </a:r>
            <a:r>
              <a:rPr lang="tr-TR" altLang="tr-TR" sz="2400" smtClean="0"/>
              <a:t>are </a:t>
            </a:r>
            <a:r>
              <a:rPr lang="en-AU" altLang="tr-TR" sz="2400" smtClean="0"/>
              <a:t>RFC</a:t>
            </a:r>
            <a:r>
              <a:rPr lang="tr-TR" altLang="tr-TR" sz="2400" smtClean="0"/>
              <a:t>s</a:t>
            </a:r>
            <a:endParaRPr lang="en-AU" altLang="tr-TR" sz="2400"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pPr eaLnBrk="1" hangingPunct="1"/>
            <a:r>
              <a:rPr lang="en-IN" b="1" i="1" smtClean="0">
                <a:latin typeface="Times New Roman" pitchFamily="18" charset="0"/>
                <a:cs typeface="Times New Roman" pitchFamily="18" charset="0"/>
              </a:rPr>
              <a:t>MIME CONTENT TYPES</a:t>
            </a:r>
            <a:endParaRPr lang="en-IN" smtClean="0"/>
          </a:p>
        </p:txBody>
      </p:sp>
      <p:sp>
        <p:nvSpPr>
          <p:cNvPr id="52227" name="Content Placeholder 2"/>
          <p:cNvSpPr>
            <a:spLocks noGrp="1"/>
          </p:cNvSpPr>
          <p:nvPr>
            <p:ph idx="1"/>
          </p:nvPr>
        </p:nvSpPr>
        <p:spPr/>
        <p:txBody>
          <a:bodyPr/>
          <a:lstStyle/>
          <a:p>
            <a:pPr algn="just" eaLnBrk="1" hangingPunct="1"/>
            <a:r>
              <a:rPr lang="en-IN" sz="2400" smtClean="0">
                <a:latin typeface="Times New Roman" pitchFamily="18" charset="0"/>
                <a:cs typeface="Times New Roman" pitchFamily="18" charset="0"/>
              </a:rPr>
              <a:t>The </a:t>
            </a:r>
            <a:r>
              <a:rPr lang="en-IN" sz="2400" b="1" smtClean="0">
                <a:latin typeface="Times New Roman" pitchFamily="18" charset="0"/>
                <a:cs typeface="Times New Roman" pitchFamily="18" charset="0"/>
              </a:rPr>
              <a:t>multipart/digest subtype is used when each of the body parts is interpreted </a:t>
            </a:r>
            <a:r>
              <a:rPr lang="en-IN" sz="2400" smtClean="0">
                <a:latin typeface="Times New Roman" pitchFamily="18" charset="0"/>
                <a:cs typeface="Times New Roman" pitchFamily="18" charset="0"/>
              </a:rPr>
              <a:t>as an RFC 5322 message with headers.</a:t>
            </a:r>
          </a:p>
          <a:p>
            <a:pPr algn="just" eaLnBrk="1" hangingPunct="1"/>
            <a:r>
              <a:rPr lang="en-IN" sz="2400" smtClean="0">
                <a:latin typeface="Times New Roman" pitchFamily="18" charset="0"/>
                <a:cs typeface="Times New Roman" pitchFamily="18" charset="0"/>
              </a:rPr>
              <a:t>This subtype enables the construction of a message whose parts are individual messages. For example, the moderator of a group might collect e-mail messages from participants, bundle these messages, and send them out in one encapsulating MIME message.</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pPr eaLnBrk="1" hangingPunct="1"/>
            <a:r>
              <a:rPr lang="en-IN" b="1" i="1" smtClean="0">
                <a:latin typeface="Times New Roman" pitchFamily="18" charset="0"/>
                <a:cs typeface="Times New Roman" pitchFamily="18" charset="0"/>
              </a:rPr>
              <a:t>MIME CONTENT TYPES</a:t>
            </a:r>
            <a:endParaRPr lang="en-IN" smtClean="0"/>
          </a:p>
        </p:txBody>
      </p:sp>
      <p:sp>
        <p:nvSpPr>
          <p:cNvPr id="53251" name="Content Placeholder 2"/>
          <p:cNvSpPr>
            <a:spLocks noGrp="1"/>
          </p:cNvSpPr>
          <p:nvPr>
            <p:ph idx="1"/>
          </p:nvPr>
        </p:nvSpPr>
        <p:spPr>
          <a:xfrm>
            <a:off x="457200" y="1600200"/>
            <a:ext cx="8305800" cy="5029200"/>
          </a:xfrm>
        </p:spPr>
        <p:txBody>
          <a:bodyPr/>
          <a:lstStyle/>
          <a:p>
            <a:pPr eaLnBrk="1" hangingPunct="1"/>
            <a:r>
              <a:rPr lang="en-IN" sz="2400" smtClean="0">
                <a:latin typeface="Times New Roman" pitchFamily="18" charset="0"/>
                <a:cs typeface="Times New Roman" pitchFamily="18" charset="0"/>
              </a:rPr>
              <a:t>The </a:t>
            </a:r>
            <a:r>
              <a:rPr lang="en-IN" sz="2400" b="1" smtClean="0">
                <a:latin typeface="Times New Roman" pitchFamily="18" charset="0"/>
                <a:cs typeface="Times New Roman" pitchFamily="18" charset="0"/>
              </a:rPr>
              <a:t>message type provides a number of important capabilities in MIME.</a:t>
            </a:r>
          </a:p>
          <a:p>
            <a:pPr eaLnBrk="1" hangingPunct="1"/>
            <a:r>
              <a:rPr lang="en-IN" sz="2400" b="1" smtClean="0">
                <a:latin typeface="Times New Roman" pitchFamily="18" charset="0"/>
                <a:cs typeface="Times New Roman" pitchFamily="18" charset="0"/>
              </a:rPr>
              <a:t>The message/rfc822 subtype indicates that the body is an entire message, including </a:t>
            </a:r>
            <a:r>
              <a:rPr lang="en-IN" sz="2400" smtClean="0">
                <a:latin typeface="Times New Roman" pitchFamily="18" charset="0"/>
                <a:cs typeface="Times New Roman" pitchFamily="18" charset="0"/>
              </a:rPr>
              <a:t>header and body. Despite the name of this subtype, the encapsulated message may be not only a simple RFC 5322 message but also any MIME message.</a:t>
            </a:r>
          </a:p>
          <a:p>
            <a:pPr eaLnBrk="1" hangingPunct="1"/>
            <a:r>
              <a:rPr lang="en-IN" sz="2400" smtClean="0">
                <a:latin typeface="Times New Roman" pitchFamily="18" charset="0"/>
                <a:cs typeface="Times New Roman" pitchFamily="18" charset="0"/>
              </a:rPr>
              <a:t>The </a:t>
            </a:r>
            <a:r>
              <a:rPr lang="en-IN" sz="2400" b="1" smtClean="0">
                <a:latin typeface="Times New Roman" pitchFamily="18" charset="0"/>
                <a:cs typeface="Times New Roman" pitchFamily="18" charset="0"/>
              </a:rPr>
              <a:t>message/partial subtype enables fragmentation of a large message into a </a:t>
            </a:r>
            <a:r>
              <a:rPr lang="en-IN" sz="2400" smtClean="0">
                <a:latin typeface="Times New Roman" pitchFamily="18" charset="0"/>
                <a:cs typeface="Times New Roman" pitchFamily="18" charset="0"/>
              </a:rPr>
              <a:t>number of parts, which must be reassembled at the destination. For this subtype, three parameters are specified in the Content-Type: Message/Partial field: an </a:t>
            </a:r>
            <a:r>
              <a:rPr lang="en-IN" sz="2400" i="1" smtClean="0">
                <a:latin typeface="Times New Roman" pitchFamily="18" charset="0"/>
                <a:cs typeface="Times New Roman" pitchFamily="18" charset="0"/>
              </a:rPr>
              <a:t>id </a:t>
            </a:r>
            <a:r>
              <a:rPr lang="en-IN" sz="2400" smtClean="0">
                <a:latin typeface="Times New Roman" pitchFamily="18" charset="0"/>
                <a:cs typeface="Times New Roman" pitchFamily="18" charset="0"/>
              </a:rPr>
              <a:t>common to all fragments of the same message, a </a:t>
            </a:r>
            <a:r>
              <a:rPr lang="en-IN" sz="2400" i="1" smtClean="0">
                <a:latin typeface="Times New Roman" pitchFamily="18" charset="0"/>
                <a:cs typeface="Times New Roman" pitchFamily="18" charset="0"/>
              </a:rPr>
              <a:t>sequence number unique to each </a:t>
            </a:r>
            <a:r>
              <a:rPr lang="en-IN" sz="2400" smtClean="0">
                <a:latin typeface="Times New Roman" pitchFamily="18" charset="0"/>
                <a:cs typeface="Times New Roman" pitchFamily="18" charset="0"/>
              </a:rPr>
              <a:t>fragment, and the </a:t>
            </a:r>
            <a:r>
              <a:rPr lang="en-IN" sz="2400" i="1" smtClean="0">
                <a:latin typeface="Times New Roman" pitchFamily="18" charset="0"/>
                <a:cs typeface="Times New Roman" pitchFamily="18" charset="0"/>
              </a:rPr>
              <a:t>total number of fragments.</a:t>
            </a:r>
            <a:endParaRPr lang="en-IN" sz="2400" smtClean="0">
              <a:latin typeface="Times New Roman" pitchFamily="18" charset="0"/>
              <a:cs typeface="Times New Roman" pitchFamily="18"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a:xfrm>
            <a:off x="457200" y="0"/>
            <a:ext cx="8229600" cy="990600"/>
          </a:xfrm>
        </p:spPr>
        <p:txBody>
          <a:bodyPr/>
          <a:lstStyle/>
          <a:p>
            <a:pPr eaLnBrk="1" hangingPunct="1"/>
            <a:r>
              <a:rPr lang="en-IN" b="1" i="1" smtClean="0">
                <a:latin typeface="Times New Roman" pitchFamily="18" charset="0"/>
                <a:cs typeface="Times New Roman" pitchFamily="18" charset="0"/>
              </a:rPr>
              <a:t>MIME CONTENT TYPES</a:t>
            </a:r>
            <a:endParaRPr lang="en-IN" smtClean="0"/>
          </a:p>
        </p:txBody>
      </p:sp>
      <p:sp>
        <p:nvSpPr>
          <p:cNvPr id="54275" name="Content Placeholder 2"/>
          <p:cNvSpPr>
            <a:spLocks noGrp="1"/>
          </p:cNvSpPr>
          <p:nvPr>
            <p:ph idx="1"/>
          </p:nvPr>
        </p:nvSpPr>
        <p:spPr>
          <a:xfrm>
            <a:off x="457200" y="762000"/>
            <a:ext cx="8458200" cy="6096000"/>
          </a:xfrm>
        </p:spPr>
        <p:txBody>
          <a:bodyPr/>
          <a:lstStyle/>
          <a:p>
            <a:pPr eaLnBrk="1" hangingPunct="1"/>
            <a:r>
              <a:rPr lang="en-IN" sz="2400" smtClean="0">
                <a:latin typeface="Times New Roman" pitchFamily="18" charset="0"/>
                <a:cs typeface="Times New Roman" pitchFamily="18" charset="0"/>
              </a:rPr>
              <a:t>The </a:t>
            </a:r>
            <a:r>
              <a:rPr lang="en-IN" sz="2400" b="1" smtClean="0">
                <a:latin typeface="Times New Roman" pitchFamily="18" charset="0"/>
                <a:cs typeface="Times New Roman" pitchFamily="18" charset="0"/>
              </a:rPr>
              <a:t>message/external-body subtype indicates that the actual data to be conveyed </a:t>
            </a:r>
            <a:r>
              <a:rPr lang="en-IN" sz="2400" smtClean="0">
                <a:latin typeface="Times New Roman" pitchFamily="18" charset="0"/>
                <a:cs typeface="Times New Roman" pitchFamily="18" charset="0"/>
              </a:rPr>
              <a:t>in this message are not contained in the body. Instead, the body contains the information needed to access the data. As with the other message types, the message/ external-body subtype has an outer header and an encapsulated message with its own header. </a:t>
            </a:r>
          </a:p>
          <a:p>
            <a:pPr eaLnBrk="1" hangingPunct="1"/>
            <a:r>
              <a:rPr lang="en-IN" sz="2400" smtClean="0">
                <a:latin typeface="Times New Roman" pitchFamily="18" charset="0"/>
                <a:cs typeface="Times New Roman" pitchFamily="18" charset="0"/>
              </a:rPr>
              <a:t>The only necessary field in the outer header is the Content-Type field, which identifies this as a message/external-body subtype. The inner header is the message header for the encapsulated message. </a:t>
            </a:r>
          </a:p>
          <a:p>
            <a:pPr eaLnBrk="1" hangingPunct="1"/>
            <a:r>
              <a:rPr lang="en-IN" sz="2400" smtClean="0">
                <a:latin typeface="Times New Roman" pitchFamily="18" charset="0"/>
                <a:cs typeface="Times New Roman" pitchFamily="18" charset="0"/>
              </a:rPr>
              <a:t>The Content-Type field in the outer header must include an access-type parameter, which indicates the method of access, such as FTP (file transfer protocol).</a:t>
            </a:r>
          </a:p>
          <a:p>
            <a:pPr eaLnBrk="1" hangingPunct="1"/>
            <a:r>
              <a:rPr lang="en-IN" sz="2400" smtClean="0">
                <a:latin typeface="Times New Roman" pitchFamily="18" charset="0"/>
                <a:cs typeface="Times New Roman" pitchFamily="18" charset="0"/>
              </a:rPr>
              <a:t>The </a:t>
            </a:r>
            <a:r>
              <a:rPr lang="en-IN" sz="2400" b="1" smtClean="0">
                <a:latin typeface="Times New Roman" pitchFamily="18" charset="0"/>
                <a:cs typeface="Times New Roman" pitchFamily="18" charset="0"/>
              </a:rPr>
              <a:t>application type refers to other kinds of data, typically either uninterpreted </a:t>
            </a:r>
            <a:r>
              <a:rPr lang="en-IN" sz="2400" smtClean="0">
                <a:latin typeface="Times New Roman" pitchFamily="18" charset="0"/>
                <a:cs typeface="Times New Roman" pitchFamily="18" charset="0"/>
              </a:rPr>
              <a:t>binary data or information to be processed by a mail-based application.</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pPr eaLnBrk="1" hangingPunct="1"/>
            <a:r>
              <a:rPr lang="en-IN" b="1" i="1" smtClean="0"/>
              <a:t>MIME TRANSFER ENCODINGS</a:t>
            </a:r>
            <a:endParaRPr lang="en-IN" smtClean="0"/>
          </a:p>
        </p:txBody>
      </p:sp>
      <p:sp>
        <p:nvSpPr>
          <p:cNvPr id="55299" name="Content Placeholder 2"/>
          <p:cNvSpPr>
            <a:spLocks noGrp="1"/>
          </p:cNvSpPr>
          <p:nvPr>
            <p:ph idx="1"/>
          </p:nvPr>
        </p:nvSpPr>
        <p:spPr/>
        <p:txBody>
          <a:bodyPr/>
          <a:lstStyle/>
          <a:p>
            <a:pPr eaLnBrk="1" hangingPunct="1"/>
            <a:r>
              <a:rPr lang="en-IN" sz="2400" smtClean="0">
                <a:latin typeface="Times New Roman" pitchFamily="18" charset="0"/>
                <a:cs typeface="Times New Roman" pitchFamily="18" charset="0"/>
              </a:rPr>
              <a:t>The objective is to provide reliable delivery across the largest range of environments.</a:t>
            </a:r>
          </a:p>
          <a:p>
            <a:pPr eaLnBrk="1" hangingPunct="1"/>
            <a:r>
              <a:rPr lang="en-IN" sz="2400" smtClean="0">
                <a:latin typeface="Times New Roman" pitchFamily="18" charset="0"/>
                <a:cs typeface="Times New Roman" pitchFamily="18" charset="0"/>
              </a:rPr>
              <a:t>The MIME standard defines two methods of encoding data. The Content- Transfer-Encoding field can actually take on six values</a:t>
            </a:r>
          </a:p>
          <a:p>
            <a:pPr eaLnBrk="1" hangingPunct="1"/>
            <a:endParaRPr lang="en-IN" sz="2400" smtClean="0">
              <a:latin typeface="Times New Roman" pitchFamily="18" charset="0"/>
              <a:cs typeface="Times New Roman" pitchFamily="18" charset="0"/>
            </a:endParaRPr>
          </a:p>
          <a:p>
            <a:pPr eaLnBrk="1" hangingPunct="1"/>
            <a:endParaRPr lang="en-IN" sz="2400" smtClean="0">
              <a:latin typeface="Times New Roman" pitchFamily="18" charset="0"/>
              <a:cs typeface="Times New Roman" pitchFamily="18"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1"/>
          <p:cNvPicPr>
            <a:picLocks noChangeAspect="1"/>
          </p:cNvPicPr>
          <p:nvPr/>
        </p:nvPicPr>
        <p:blipFill>
          <a:blip r:embed="rId3"/>
          <a:srcRect/>
          <a:stretch>
            <a:fillRect/>
          </a:stretch>
        </p:blipFill>
        <p:spPr bwMode="auto">
          <a:xfrm>
            <a:off x="228600" y="1600200"/>
            <a:ext cx="8763000" cy="4656138"/>
          </a:xfrm>
          <a:prstGeom prst="rect">
            <a:avLst/>
          </a:prstGeom>
          <a:noFill/>
          <a:ln w="9525">
            <a:noFill/>
            <a:miter lim="800000"/>
            <a:headEnd/>
            <a:tailEnd/>
          </a:ln>
        </p:spPr>
      </p:pic>
      <p:sp>
        <p:nvSpPr>
          <p:cNvPr id="56323" name="Rectangle 2"/>
          <p:cNvSpPr>
            <a:spLocks noChangeArrowheads="1"/>
          </p:cNvSpPr>
          <p:nvPr/>
        </p:nvSpPr>
        <p:spPr bwMode="auto">
          <a:xfrm>
            <a:off x="0" y="0"/>
            <a:ext cx="9144000" cy="1570038"/>
          </a:xfrm>
          <a:prstGeom prst="rect">
            <a:avLst/>
          </a:prstGeom>
          <a:noFill/>
          <a:ln w="9525">
            <a:noFill/>
            <a:miter lim="800000"/>
            <a:headEnd/>
            <a:tailEnd/>
          </a:ln>
        </p:spPr>
        <p:txBody>
          <a:bodyPr>
            <a:spAutoFit/>
          </a:bodyPr>
          <a:lstStyle/>
          <a:p>
            <a:pPr algn="ctr"/>
            <a:r>
              <a:rPr lang="en-US" sz="4800">
                <a:latin typeface="Calibri" pitchFamily="34" charset="0"/>
              </a:rPr>
              <a:t> </a:t>
            </a:r>
          </a:p>
          <a:p>
            <a:pPr algn="ctr"/>
            <a:r>
              <a:rPr lang="en-US" sz="4800">
                <a:latin typeface="Calibri" pitchFamily="34" charset="0"/>
              </a:rPr>
              <a:t>MIME Transfer Encodings </a:t>
            </a:r>
          </a:p>
        </p:txBody>
      </p:sp>
      <p:sp>
        <p:nvSpPr>
          <p:cNvPr id="56324" name="TextBox 4"/>
          <p:cNvSpPr txBox="1">
            <a:spLocks noChangeArrowheads="1"/>
          </p:cNvSpPr>
          <p:nvPr/>
        </p:nvSpPr>
        <p:spPr bwMode="auto">
          <a:xfrm>
            <a:off x="6629400" y="6248400"/>
            <a:ext cx="2514600" cy="276225"/>
          </a:xfrm>
          <a:prstGeom prst="rect">
            <a:avLst/>
          </a:prstGeom>
          <a:noFill/>
          <a:ln w="9525">
            <a:noFill/>
            <a:miter lim="800000"/>
            <a:headEnd/>
            <a:tailEnd/>
          </a:ln>
        </p:spPr>
        <p:txBody>
          <a:bodyPr>
            <a:spAutoFit/>
          </a:bodyPr>
          <a:lstStyle/>
          <a:p>
            <a:r>
              <a:rPr lang="en-US" altLang="tr-TR" sz="1200">
                <a:latin typeface="Calibri" pitchFamily="34" charset="0"/>
              </a:rPr>
              <a:t>(Table is on page 605 in textbook) </a:t>
            </a:r>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2"/>
          <p:cNvPicPr>
            <a:picLocks noChangeAspect="1" noChangeArrowheads="1"/>
          </p:cNvPicPr>
          <p:nvPr/>
        </p:nvPicPr>
        <p:blipFill>
          <a:blip r:embed="rId2"/>
          <a:srcRect l="45094" t="17708" r="27965" b="13542"/>
          <a:stretch>
            <a:fillRect/>
          </a:stretch>
        </p:blipFill>
        <p:spPr bwMode="auto">
          <a:xfrm>
            <a:off x="304800" y="0"/>
            <a:ext cx="8534400" cy="6788150"/>
          </a:xfrm>
          <a:prstGeom prst="rect">
            <a:avLst/>
          </a:prstGeom>
          <a:noFill/>
          <a:ln w="9525">
            <a:noFill/>
            <a:miter lim="800000"/>
            <a:headEnd/>
            <a:tailEnd/>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altLang="tr-TR" smtClean="0"/>
              <a:t>S/MIME Functions</a:t>
            </a:r>
            <a:endParaRPr lang="en-AU" altLang="tr-TR" smtClean="0"/>
          </a:p>
        </p:txBody>
      </p:sp>
      <p:sp>
        <p:nvSpPr>
          <p:cNvPr id="58371" name="Rectangle 3"/>
          <p:cNvSpPr>
            <a:spLocks noGrp="1" noChangeArrowheads="1"/>
          </p:cNvSpPr>
          <p:nvPr>
            <p:ph type="body" idx="1"/>
          </p:nvPr>
        </p:nvSpPr>
        <p:spPr>
          <a:xfrm>
            <a:off x="990600" y="1752600"/>
            <a:ext cx="7772400" cy="4114800"/>
          </a:xfrm>
        </p:spPr>
        <p:txBody>
          <a:bodyPr/>
          <a:lstStyle/>
          <a:p>
            <a:pPr eaLnBrk="1" hangingPunct="1">
              <a:lnSpc>
                <a:spcPct val="90000"/>
              </a:lnSpc>
            </a:pPr>
            <a:r>
              <a:rPr lang="en-US" altLang="tr-TR" sz="2800" smtClean="0"/>
              <a:t>enveloped data</a:t>
            </a:r>
          </a:p>
          <a:p>
            <a:pPr lvl="1" eaLnBrk="1" hangingPunct="1">
              <a:lnSpc>
                <a:spcPct val="90000"/>
              </a:lnSpc>
            </a:pPr>
            <a:r>
              <a:rPr lang="en-US" altLang="tr-TR" sz="2400" smtClean="0"/>
              <a:t>encrypted content and associated keys</a:t>
            </a:r>
          </a:p>
          <a:p>
            <a:pPr eaLnBrk="1" hangingPunct="1">
              <a:lnSpc>
                <a:spcPct val="90000"/>
              </a:lnSpc>
            </a:pPr>
            <a:r>
              <a:rPr lang="en-US" altLang="tr-TR" sz="2800" smtClean="0"/>
              <a:t>signed data</a:t>
            </a:r>
          </a:p>
          <a:p>
            <a:pPr lvl="1" eaLnBrk="1" hangingPunct="1">
              <a:lnSpc>
                <a:spcPct val="90000"/>
              </a:lnSpc>
            </a:pPr>
            <a:r>
              <a:rPr lang="en-US" altLang="tr-TR" sz="2400" smtClean="0"/>
              <a:t>encoded message + encoded signed message digest</a:t>
            </a:r>
          </a:p>
          <a:p>
            <a:pPr eaLnBrk="1" hangingPunct="1">
              <a:lnSpc>
                <a:spcPct val="90000"/>
              </a:lnSpc>
            </a:pPr>
            <a:r>
              <a:rPr lang="en-US" altLang="tr-TR" sz="2800" smtClean="0"/>
              <a:t>clear-signed data</a:t>
            </a:r>
          </a:p>
          <a:p>
            <a:pPr lvl="1" eaLnBrk="1" hangingPunct="1">
              <a:lnSpc>
                <a:spcPct val="90000"/>
              </a:lnSpc>
            </a:pPr>
            <a:r>
              <a:rPr lang="en-US" altLang="tr-TR" sz="2400" smtClean="0"/>
              <a:t>cleartext message + encoded signed message digest</a:t>
            </a:r>
          </a:p>
          <a:p>
            <a:pPr eaLnBrk="1" hangingPunct="1">
              <a:lnSpc>
                <a:spcPct val="90000"/>
              </a:lnSpc>
            </a:pPr>
            <a:r>
              <a:rPr lang="en-US" altLang="tr-TR" sz="2800" smtClean="0"/>
              <a:t>signed and enveloped data</a:t>
            </a:r>
          </a:p>
          <a:p>
            <a:pPr lvl="1" eaLnBrk="1" hangingPunct="1">
              <a:lnSpc>
                <a:spcPct val="90000"/>
              </a:lnSpc>
            </a:pPr>
            <a:r>
              <a:rPr lang="en-US" altLang="tr-TR" sz="2400" smtClean="0"/>
              <a:t>Nest</a:t>
            </a:r>
            <a:r>
              <a:rPr lang="tr-TR" altLang="tr-TR" sz="2400" smtClean="0"/>
              <a:t>ed </a:t>
            </a:r>
            <a:r>
              <a:rPr lang="en-US" altLang="tr-TR" sz="2400" smtClean="0"/>
              <a:t>signed and encrypted entities</a:t>
            </a:r>
            <a:endParaRPr lang="en-AU" altLang="tr-TR" sz="2400" smtClean="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971550" y="260350"/>
            <a:ext cx="7772400" cy="1143000"/>
          </a:xfrm>
        </p:spPr>
        <p:txBody>
          <a:bodyPr/>
          <a:lstStyle/>
          <a:p>
            <a:pPr eaLnBrk="1" hangingPunct="1"/>
            <a:r>
              <a:rPr lang="en-US" altLang="tr-TR" sz="4000" smtClean="0"/>
              <a:t>S/MIME Cryptographic Algorithms</a:t>
            </a:r>
            <a:endParaRPr lang="en-AU" altLang="tr-TR" sz="4000" smtClean="0"/>
          </a:p>
        </p:txBody>
      </p:sp>
      <p:sp>
        <p:nvSpPr>
          <p:cNvPr id="29699" name="Rectangle 3"/>
          <p:cNvSpPr>
            <a:spLocks noGrp="1" noChangeArrowheads="1"/>
          </p:cNvSpPr>
          <p:nvPr>
            <p:ph type="body" idx="1"/>
          </p:nvPr>
        </p:nvSpPr>
        <p:spPr>
          <a:xfrm>
            <a:off x="755650" y="1412875"/>
            <a:ext cx="8064500" cy="4114800"/>
          </a:xfrm>
        </p:spPr>
        <p:txBody>
          <a:bodyPr rtlCol="0">
            <a:normAutofit fontScale="92500" lnSpcReduction="20000"/>
          </a:bodyPr>
          <a:lstStyle/>
          <a:p>
            <a:pPr eaLnBrk="1" fontAlgn="auto" hangingPunct="1">
              <a:lnSpc>
                <a:spcPct val="90000"/>
              </a:lnSpc>
              <a:spcAft>
                <a:spcPts val="0"/>
              </a:spcAft>
              <a:buFont typeface="Arial" pitchFamily="34" charset="0"/>
              <a:buChar char="•"/>
              <a:defRPr/>
            </a:pPr>
            <a:r>
              <a:rPr lang="en-US" altLang="tr-TR" sz="2800" smtClean="0"/>
              <a:t>hash functions: </a:t>
            </a:r>
            <a:r>
              <a:rPr lang="tr-TR" altLang="tr-TR" sz="2800" smtClean="0"/>
              <a:t>switched to </a:t>
            </a:r>
            <a:r>
              <a:rPr lang="en-US" altLang="tr-TR" sz="2800" smtClean="0"/>
              <a:t>SHA</a:t>
            </a:r>
            <a:r>
              <a:rPr lang="tr-TR" altLang="tr-TR" sz="2800" smtClean="0"/>
              <a:t>256 </a:t>
            </a:r>
            <a:endParaRPr lang="en-US" altLang="tr-TR" sz="2800" smtClean="0"/>
          </a:p>
          <a:p>
            <a:pPr eaLnBrk="1" fontAlgn="auto" hangingPunct="1">
              <a:lnSpc>
                <a:spcPct val="90000"/>
              </a:lnSpc>
              <a:spcAft>
                <a:spcPts val="0"/>
              </a:spcAft>
              <a:buFont typeface="Arial" pitchFamily="34" charset="0"/>
              <a:buChar char="•"/>
              <a:defRPr/>
            </a:pPr>
            <a:r>
              <a:rPr lang="en-US" altLang="tr-TR" sz="2800" smtClean="0"/>
              <a:t>digital signatures: </a:t>
            </a:r>
            <a:r>
              <a:rPr lang="tr-TR" altLang="tr-TR" sz="2800" smtClean="0"/>
              <a:t>Mostly</a:t>
            </a:r>
            <a:r>
              <a:rPr lang="en-US" altLang="tr-TR" sz="2800" smtClean="0"/>
              <a:t> RSA</a:t>
            </a:r>
            <a:r>
              <a:rPr lang="tr-TR" altLang="tr-TR" sz="2800" smtClean="0"/>
              <a:t> is used</a:t>
            </a:r>
            <a:endParaRPr lang="en-US" altLang="tr-TR" sz="2800" smtClean="0"/>
          </a:p>
          <a:p>
            <a:pPr eaLnBrk="1" fontAlgn="auto" hangingPunct="1">
              <a:lnSpc>
                <a:spcPct val="90000"/>
              </a:lnSpc>
              <a:spcAft>
                <a:spcPts val="0"/>
              </a:spcAft>
              <a:buFont typeface="Arial" pitchFamily="34" charset="0"/>
              <a:buChar char="•"/>
              <a:defRPr/>
            </a:pPr>
            <a:r>
              <a:rPr lang="en-US" altLang="tr-TR" sz="2800" smtClean="0"/>
              <a:t>session key encryption: </a:t>
            </a:r>
            <a:r>
              <a:rPr lang="tr-TR" altLang="tr-TR" sz="2800" smtClean="0"/>
              <a:t>Mostly</a:t>
            </a:r>
            <a:r>
              <a:rPr lang="en-US" altLang="tr-TR" sz="2800" smtClean="0"/>
              <a:t> RSA</a:t>
            </a:r>
            <a:r>
              <a:rPr lang="tr-TR" altLang="tr-TR" sz="2800" smtClean="0"/>
              <a:t> is used</a:t>
            </a:r>
            <a:endParaRPr lang="en-US" altLang="tr-TR" sz="2800" smtClean="0"/>
          </a:p>
          <a:p>
            <a:pPr eaLnBrk="1" fontAlgn="auto" hangingPunct="1">
              <a:lnSpc>
                <a:spcPct val="90000"/>
              </a:lnSpc>
              <a:spcAft>
                <a:spcPts val="0"/>
              </a:spcAft>
              <a:buFont typeface="Arial" pitchFamily="34" charset="0"/>
              <a:buChar char="•"/>
              <a:defRPr/>
            </a:pPr>
            <a:r>
              <a:rPr lang="en-US" altLang="tr-TR" sz="2800" smtClean="0"/>
              <a:t>message encryption: Triple-DES, </a:t>
            </a:r>
            <a:r>
              <a:rPr lang="tr-TR" altLang="tr-TR" sz="2800" smtClean="0"/>
              <a:t>AES</a:t>
            </a:r>
            <a:r>
              <a:rPr lang="en-US" altLang="tr-TR" sz="2800" smtClean="0"/>
              <a:t> and others</a:t>
            </a:r>
            <a:r>
              <a:rPr lang="tr-TR" altLang="tr-TR" sz="2800" smtClean="0"/>
              <a:t>, but AES-128 is preferred</a:t>
            </a:r>
            <a:endParaRPr lang="en-US" altLang="tr-TR" sz="2800" smtClean="0"/>
          </a:p>
          <a:p>
            <a:pPr eaLnBrk="1" fontAlgn="auto" hangingPunct="1">
              <a:lnSpc>
                <a:spcPct val="90000"/>
              </a:lnSpc>
              <a:spcBef>
                <a:spcPts val="1800"/>
              </a:spcBef>
              <a:spcAft>
                <a:spcPts val="0"/>
              </a:spcAft>
              <a:buFont typeface="Arial" pitchFamily="34" charset="0"/>
              <a:buChar char="•"/>
              <a:defRPr/>
            </a:pPr>
            <a:r>
              <a:rPr lang="tr-TR" altLang="tr-TR" sz="2800" smtClean="0"/>
              <a:t>Base64 (radix64) encoding is used for email compatibility (ASCII conversion)</a:t>
            </a:r>
          </a:p>
          <a:p>
            <a:pPr eaLnBrk="1" fontAlgn="auto" hangingPunct="1">
              <a:lnSpc>
                <a:spcPct val="90000"/>
              </a:lnSpc>
              <a:spcAft>
                <a:spcPts val="0"/>
              </a:spcAft>
              <a:buFont typeface="Arial" pitchFamily="34" charset="0"/>
              <a:buChar char="•"/>
              <a:defRPr/>
            </a:pPr>
            <a:r>
              <a:rPr lang="en-US" altLang="tr-TR" sz="2800" smtClean="0"/>
              <a:t>sender should know the capabilities of the receiving entity (public announcement or previously received messages from receiver)</a:t>
            </a:r>
          </a:p>
          <a:p>
            <a:pPr lvl="1" eaLnBrk="1" fontAlgn="auto" hangingPunct="1">
              <a:lnSpc>
                <a:spcPct val="90000"/>
              </a:lnSpc>
              <a:spcAft>
                <a:spcPts val="0"/>
              </a:spcAft>
              <a:buFont typeface="Arial" pitchFamily="34" charset="0"/>
              <a:buChar char="–"/>
              <a:defRPr/>
            </a:pPr>
            <a:r>
              <a:rPr lang="en-AU" altLang="tr-TR" sz="2400" smtClean="0"/>
              <a:t>otherwise sender takes a risk</a:t>
            </a:r>
            <a:r>
              <a:rPr lang="tr-TR" altLang="tr-TR" sz="2400" smtClean="0"/>
              <a:t> of sending </a:t>
            </a:r>
            <a:r>
              <a:rPr lang="en-US" altLang="tr-TR" sz="2400" smtClean="0"/>
              <a:t>unintelligible</a:t>
            </a:r>
            <a:r>
              <a:rPr lang="tr-TR" altLang="tr-TR" sz="2400" smtClean="0"/>
              <a:t> e-mail.</a:t>
            </a:r>
            <a:endParaRPr lang="en-AU" altLang="tr-TR" sz="2400" smtClean="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611188" y="1989138"/>
            <a:ext cx="3182937" cy="1143000"/>
          </a:xfrm>
        </p:spPr>
        <p:txBody>
          <a:bodyPr rtlCol="0">
            <a:normAutofit fontScale="90000"/>
          </a:bodyPr>
          <a:lstStyle/>
          <a:p>
            <a:pPr eaLnBrk="1" fontAlgn="auto" hangingPunct="1">
              <a:spcAft>
                <a:spcPts val="0"/>
              </a:spcAft>
              <a:defRPr/>
            </a:pPr>
            <a:r>
              <a:rPr lang="tr-TR" altLang="tr-TR" sz="3600" smtClean="0"/>
              <a:t>S/MIME Security Functionality: Simplified View</a:t>
            </a:r>
          </a:p>
        </p:txBody>
      </p:sp>
      <p:pic>
        <p:nvPicPr>
          <p:cNvPr id="60419" name="Content Placeholder 3" descr="f05.pdf"/>
          <p:cNvPicPr>
            <a:picLocks noGrp="1" noChangeAspect="1"/>
          </p:cNvPicPr>
          <p:nvPr>
            <p:ph idx="1"/>
          </p:nvPr>
        </p:nvPicPr>
        <p:blipFill>
          <a:blip r:embed="rId2"/>
          <a:srcRect t="2" b="18036"/>
          <a:stretch>
            <a:fillRect/>
          </a:stretch>
        </p:blipFill>
        <p:spPr>
          <a:xfrm>
            <a:off x="3059113" y="333375"/>
            <a:ext cx="5761037" cy="6110288"/>
          </a:xfrm>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altLang="tr-TR" smtClean="0"/>
              <a:t>Scope of S/MIME Security </a:t>
            </a:r>
          </a:p>
        </p:txBody>
      </p:sp>
      <p:sp>
        <p:nvSpPr>
          <p:cNvPr id="61443" name="Rectangle 3"/>
          <p:cNvSpPr>
            <a:spLocks noGrp="1" noChangeArrowheads="1"/>
          </p:cNvSpPr>
          <p:nvPr>
            <p:ph type="body" idx="1"/>
          </p:nvPr>
        </p:nvSpPr>
        <p:spPr>
          <a:xfrm>
            <a:off x="914400" y="1752600"/>
            <a:ext cx="7772400" cy="4114800"/>
          </a:xfrm>
        </p:spPr>
        <p:txBody>
          <a:bodyPr/>
          <a:lstStyle/>
          <a:p>
            <a:pPr eaLnBrk="1" hangingPunct="1">
              <a:lnSpc>
                <a:spcPct val="90000"/>
              </a:lnSpc>
            </a:pPr>
            <a:r>
              <a:rPr lang="en-US" altLang="tr-TR" sz="2800" smtClean="0"/>
              <a:t>S/MIME secures a MIME entity</a:t>
            </a:r>
          </a:p>
          <a:p>
            <a:pPr lvl="1" eaLnBrk="1" hangingPunct="1">
              <a:lnSpc>
                <a:spcPct val="90000"/>
              </a:lnSpc>
            </a:pPr>
            <a:r>
              <a:rPr lang="en-US" altLang="tr-TR" sz="2400" smtClean="0"/>
              <a:t>a MIME entity is entire message except the headers</a:t>
            </a:r>
          </a:p>
          <a:p>
            <a:pPr lvl="1" eaLnBrk="1" hangingPunct="1">
              <a:lnSpc>
                <a:spcPct val="90000"/>
              </a:lnSpc>
            </a:pPr>
            <a:r>
              <a:rPr lang="en-US" altLang="tr-TR" sz="2400" smtClean="0"/>
              <a:t>so the header is not secured</a:t>
            </a:r>
          </a:p>
          <a:p>
            <a:pPr eaLnBrk="1" hangingPunct="1">
              <a:lnSpc>
                <a:spcPct val="90000"/>
              </a:lnSpc>
            </a:pPr>
            <a:r>
              <a:rPr lang="en-US" altLang="tr-TR" sz="2800" smtClean="0"/>
              <a:t>First MIME message is prepared</a:t>
            </a:r>
          </a:p>
          <a:p>
            <a:pPr eaLnBrk="1" hangingPunct="1">
              <a:lnSpc>
                <a:spcPct val="90000"/>
              </a:lnSpc>
            </a:pPr>
            <a:r>
              <a:rPr lang="en-US" altLang="tr-TR" sz="2800" smtClean="0"/>
              <a:t>This message and other security related data (algorithm identifiers, certificates, etc.) are processed by S/MIME</a:t>
            </a:r>
          </a:p>
          <a:p>
            <a:pPr eaLnBrk="1" hangingPunct="1">
              <a:lnSpc>
                <a:spcPct val="90000"/>
              </a:lnSpc>
            </a:pPr>
            <a:r>
              <a:rPr lang="en-US" altLang="tr-TR" sz="2800" smtClean="0"/>
              <a:t>and packed as one of the S/MIME content type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1500174"/>
            <a:ext cx="8445529" cy="4595826"/>
          </a:xfrm>
        </p:spPr>
        <p:txBody>
          <a:bodyPr/>
          <a:lstStyle/>
          <a:p>
            <a:pPr algn="just"/>
            <a:r>
              <a:rPr lang="en-IN" sz="2800" dirty="0" smtClean="0">
                <a:latin typeface="+mj-lt"/>
              </a:rPr>
              <a:t>PGP is a remarkable phenomenon. Largely the effort of a single person, Phil Zimmermann, PGP provides a confidentiality and authentication service that can be used for electronic mail and file storage applications. </a:t>
            </a:r>
          </a:p>
          <a:p>
            <a:r>
              <a:rPr lang="en-IN" sz="2800" dirty="0" smtClean="0">
                <a:latin typeface="+mj-lt"/>
              </a:rPr>
              <a:t>In essence, Zimmermann has done the following:</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tr-TR" altLang="tr-TR" smtClean="0"/>
              <a:t>S/MIME Content Types</a:t>
            </a:r>
            <a:endParaRPr lang="en-US" altLang="tr-TR" smtClean="0"/>
          </a:p>
        </p:txBody>
      </p:sp>
      <p:sp>
        <p:nvSpPr>
          <p:cNvPr id="62467" name="Rectangle 3"/>
          <p:cNvSpPr>
            <a:spLocks noGrp="1" noChangeArrowheads="1"/>
          </p:cNvSpPr>
          <p:nvPr>
            <p:ph type="body" idx="1"/>
          </p:nvPr>
        </p:nvSpPr>
        <p:spPr/>
        <p:txBody>
          <a:bodyPr/>
          <a:lstStyle/>
          <a:p>
            <a:pPr eaLnBrk="1" hangingPunct="1"/>
            <a:endParaRPr lang="en-US" altLang="tr-TR" smtClean="0"/>
          </a:p>
        </p:txBody>
      </p:sp>
      <p:sp>
        <p:nvSpPr>
          <p:cNvPr id="62468" name="Line 5"/>
          <p:cNvSpPr>
            <a:spLocks noChangeShapeType="1"/>
          </p:cNvSpPr>
          <p:nvPr/>
        </p:nvSpPr>
        <p:spPr bwMode="auto">
          <a:xfrm>
            <a:off x="457200" y="2590800"/>
            <a:ext cx="685800" cy="0"/>
          </a:xfrm>
          <a:prstGeom prst="line">
            <a:avLst/>
          </a:prstGeom>
          <a:noFill/>
          <a:ln w="19050">
            <a:solidFill>
              <a:schemeClr val="tx1"/>
            </a:solidFill>
            <a:miter lim="800000"/>
            <a:headEnd/>
            <a:tailEnd type="triangle" w="med" len="med"/>
          </a:ln>
        </p:spPr>
        <p:txBody>
          <a:bodyPr wrap="none"/>
          <a:lstStyle/>
          <a:p>
            <a:endParaRPr lang="en-IN"/>
          </a:p>
        </p:txBody>
      </p:sp>
      <p:sp>
        <p:nvSpPr>
          <p:cNvPr id="62469" name="Line 6"/>
          <p:cNvSpPr>
            <a:spLocks noChangeShapeType="1"/>
          </p:cNvSpPr>
          <p:nvPr/>
        </p:nvSpPr>
        <p:spPr bwMode="auto">
          <a:xfrm>
            <a:off x="609600" y="3124200"/>
            <a:ext cx="533400" cy="0"/>
          </a:xfrm>
          <a:prstGeom prst="line">
            <a:avLst/>
          </a:prstGeom>
          <a:noFill/>
          <a:ln w="19050">
            <a:solidFill>
              <a:schemeClr val="tx1"/>
            </a:solidFill>
            <a:miter lim="800000"/>
            <a:headEnd/>
            <a:tailEnd type="triangle" w="med" len="med"/>
          </a:ln>
        </p:spPr>
        <p:txBody>
          <a:bodyPr wrap="none"/>
          <a:lstStyle/>
          <a:p>
            <a:endParaRPr lang="en-IN"/>
          </a:p>
        </p:txBody>
      </p:sp>
      <p:sp>
        <p:nvSpPr>
          <p:cNvPr id="62470" name="Line 7"/>
          <p:cNvSpPr>
            <a:spLocks noChangeShapeType="1"/>
          </p:cNvSpPr>
          <p:nvPr/>
        </p:nvSpPr>
        <p:spPr bwMode="auto">
          <a:xfrm>
            <a:off x="609600" y="3429000"/>
            <a:ext cx="533400" cy="0"/>
          </a:xfrm>
          <a:prstGeom prst="line">
            <a:avLst/>
          </a:prstGeom>
          <a:noFill/>
          <a:ln w="19050">
            <a:solidFill>
              <a:schemeClr val="tx1"/>
            </a:solidFill>
            <a:miter lim="800000"/>
            <a:headEnd/>
            <a:tailEnd type="triangle" w="med" len="med"/>
          </a:ln>
        </p:spPr>
        <p:txBody>
          <a:bodyPr wrap="none"/>
          <a:lstStyle/>
          <a:p>
            <a:endParaRPr lang="en-IN"/>
          </a:p>
        </p:txBody>
      </p:sp>
      <p:sp>
        <p:nvSpPr>
          <p:cNvPr id="62471" name="Line 8"/>
          <p:cNvSpPr>
            <a:spLocks noChangeShapeType="1"/>
          </p:cNvSpPr>
          <p:nvPr/>
        </p:nvSpPr>
        <p:spPr bwMode="auto">
          <a:xfrm>
            <a:off x="457200" y="4876800"/>
            <a:ext cx="685800" cy="0"/>
          </a:xfrm>
          <a:prstGeom prst="line">
            <a:avLst/>
          </a:prstGeom>
          <a:noFill/>
          <a:ln w="19050">
            <a:solidFill>
              <a:schemeClr val="tx1"/>
            </a:solidFill>
            <a:miter lim="800000"/>
            <a:headEnd/>
            <a:tailEnd type="triangle" w="med" len="med"/>
          </a:ln>
        </p:spPr>
        <p:txBody>
          <a:bodyPr wrap="none"/>
          <a:lstStyle/>
          <a:p>
            <a:endParaRPr lang="en-IN"/>
          </a:p>
        </p:txBody>
      </p:sp>
      <p:sp>
        <p:nvSpPr>
          <p:cNvPr id="62472" name="Line 9"/>
          <p:cNvSpPr>
            <a:spLocks noChangeShapeType="1"/>
          </p:cNvSpPr>
          <p:nvPr/>
        </p:nvSpPr>
        <p:spPr bwMode="auto">
          <a:xfrm>
            <a:off x="457200" y="2590800"/>
            <a:ext cx="0" cy="2286000"/>
          </a:xfrm>
          <a:prstGeom prst="line">
            <a:avLst/>
          </a:prstGeom>
          <a:noFill/>
          <a:ln w="9525">
            <a:solidFill>
              <a:schemeClr val="tx1"/>
            </a:solidFill>
            <a:miter lim="800000"/>
            <a:headEnd/>
            <a:tailEnd/>
          </a:ln>
        </p:spPr>
        <p:txBody>
          <a:bodyPr wrap="none"/>
          <a:lstStyle/>
          <a:p>
            <a:endParaRPr lang="en-IN"/>
          </a:p>
        </p:txBody>
      </p:sp>
      <p:grpSp>
        <p:nvGrpSpPr>
          <p:cNvPr id="2" name="Group 2"/>
          <p:cNvGrpSpPr>
            <a:grpSpLocks/>
          </p:cNvGrpSpPr>
          <p:nvPr/>
        </p:nvGrpSpPr>
        <p:grpSpPr bwMode="auto">
          <a:xfrm>
            <a:off x="995363" y="1828800"/>
            <a:ext cx="7996237" cy="3367088"/>
            <a:chOff x="995363" y="1828800"/>
            <a:chExt cx="7996237" cy="3367088"/>
          </a:xfrm>
        </p:grpSpPr>
        <p:pic>
          <p:nvPicPr>
            <p:cNvPr id="62474" name="Picture 4"/>
            <p:cNvPicPr>
              <a:picLocks noChangeAspect="1" noChangeArrowheads="1"/>
            </p:cNvPicPr>
            <p:nvPr/>
          </p:nvPicPr>
          <p:blipFill>
            <a:blip r:embed="rId2"/>
            <a:srcRect/>
            <a:stretch>
              <a:fillRect/>
            </a:stretch>
          </p:blipFill>
          <p:spPr bwMode="auto">
            <a:xfrm>
              <a:off x="995363" y="1828800"/>
              <a:ext cx="7996237" cy="3367088"/>
            </a:xfrm>
            <a:prstGeom prst="rect">
              <a:avLst/>
            </a:prstGeom>
            <a:noFill/>
            <a:ln w="9525">
              <a:noFill/>
              <a:miter lim="800000"/>
              <a:headEnd/>
              <a:tailEnd/>
            </a:ln>
          </p:spPr>
        </p:pic>
        <p:pic>
          <p:nvPicPr>
            <p:cNvPr id="62475" name="Picture 10"/>
            <p:cNvPicPr>
              <a:picLocks noChangeAspect="1" noChangeArrowheads="1"/>
            </p:cNvPicPr>
            <p:nvPr/>
          </p:nvPicPr>
          <p:blipFill>
            <a:blip r:embed="rId3"/>
            <a:srcRect/>
            <a:stretch>
              <a:fillRect/>
            </a:stretch>
          </p:blipFill>
          <p:spPr bwMode="auto">
            <a:xfrm>
              <a:off x="4036689" y="4437112"/>
              <a:ext cx="956791" cy="274823"/>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altLang="tr-TR" smtClean="0"/>
              <a:t>EnvelopedData</a:t>
            </a:r>
          </a:p>
        </p:txBody>
      </p:sp>
      <p:sp>
        <p:nvSpPr>
          <p:cNvPr id="63491" name="Rectangle 3"/>
          <p:cNvSpPr>
            <a:spLocks noGrp="1" noChangeArrowheads="1"/>
          </p:cNvSpPr>
          <p:nvPr>
            <p:ph type="body" idx="1"/>
          </p:nvPr>
        </p:nvSpPr>
        <p:spPr>
          <a:xfrm>
            <a:off x="762000" y="1600200"/>
            <a:ext cx="7772400" cy="4114800"/>
          </a:xfrm>
        </p:spPr>
        <p:txBody>
          <a:bodyPr/>
          <a:lstStyle/>
          <a:p>
            <a:pPr eaLnBrk="1" hangingPunct="1"/>
            <a:r>
              <a:rPr lang="tr-TR" altLang="tr-TR" sz="2800" smtClean="0"/>
              <a:t>F</a:t>
            </a:r>
            <a:r>
              <a:rPr lang="en-US" altLang="tr-TR" sz="2800" smtClean="0"/>
              <a:t>or message encryption</a:t>
            </a:r>
          </a:p>
          <a:p>
            <a:pPr eaLnBrk="1" hangingPunct="1"/>
            <a:r>
              <a:rPr lang="en-US" altLang="tr-TR" sz="2800" smtClean="0"/>
              <a:t>Similar to PGP</a:t>
            </a:r>
          </a:p>
          <a:p>
            <a:pPr lvl="1" eaLnBrk="1" hangingPunct="1"/>
            <a:r>
              <a:rPr lang="en-US" altLang="tr-TR" sz="2400" smtClean="0"/>
              <a:t>create a random session key, encrypt the message with that key and a conventional crypto, encrypt the session key with recipient’s public key</a:t>
            </a:r>
          </a:p>
          <a:p>
            <a:pPr eaLnBrk="1" hangingPunct="1"/>
            <a:r>
              <a:rPr lang="en-US" altLang="tr-TR" sz="2800" smtClean="0"/>
              <a:t>Unlike PGP, recipient’s  public key comes from an X.509 certificate</a:t>
            </a:r>
          </a:p>
          <a:p>
            <a:pPr lvl="1" eaLnBrk="1" hangingPunct="1"/>
            <a:r>
              <a:rPr lang="en-US" altLang="tr-TR" sz="2400" smtClean="0"/>
              <a:t>trust management is different</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altLang="tr-TR" smtClean="0"/>
              <a:t>SignedData</a:t>
            </a:r>
          </a:p>
        </p:txBody>
      </p:sp>
      <p:sp>
        <p:nvSpPr>
          <p:cNvPr id="34819" name="Rectangle 3"/>
          <p:cNvSpPr>
            <a:spLocks noGrp="1" noChangeArrowheads="1"/>
          </p:cNvSpPr>
          <p:nvPr>
            <p:ph type="body" idx="1"/>
          </p:nvPr>
        </p:nvSpPr>
        <p:spPr>
          <a:xfrm>
            <a:off x="685800" y="1600200"/>
            <a:ext cx="7924800" cy="4191000"/>
          </a:xfrm>
        </p:spPr>
        <p:txBody>
          <a:bodyPr rtlCol="0">
            <a:normAutofit lnSpcReduction="10000"/>
          </a:bodyPr>
          <a:lstStyle/>
          <a:p>
            <a:pPr eaLnBrk="1" fontAlgn="auto" hangingPunct="1">
              <a:lnSpc>
                <a:spcPct val="90000"/>
              </a:lnSpc>
              <a:spcAft>
                <a:spcPts val="0"/>
              </a:spcAft>
              <a:buFont typeface="Arial" pitchFamily="34" charset="0"/>
              <a:buChar char="•"/>
              <a:defRPr/>
            </a:pPr>
            <a:r>
              <a:rPr lang="tr-TR" altLang="tr-TR" sz="2800" smtClean="0"/>
              <a:t>F</a:t>
            </a:r>
            <a:r>
              <a:rPr lang="en-US" altLang="tr-TR" sz="2800" smtClean="0"/>
              <a:t>or signed message</a:t>
            </a:r>
          </a:p>
          <a:p>
            <a:pPr lvl="1" eaLnBrk="1" fontAlgn="auto" hangingPunct="1">
              <a:lnSpc>
                <a:spcPct val="90000"/>
              </a:lnSpc>
              <a:spcAft>
                <a:spcPts val="0"/>
              </a:spcAft>
              <a:buFont typeface="Arial" pitchFamily="34" charset="0"/>
              <a:buChar char="–"/>
              <a:defRPr/>
            </a:pPr>
            <a:r>
              <a:rPr lang="en-US" altLang="tr-TR" sz="2400" smtClean="0"/>
              <a:t>both message and signature are  encoded so that the recipient only sees some ASCII characters if he does not use an email client with S/MIME support</a:t>
            </a:r>
          </a:p>
          <a:p>
            <a:pPr eaLnBrk="1" fontAlgn="auto" hangingPunct="1">
              <a:lnSpc>
                <a:spcPct val="90000"/>
              </a:lnSpc>
              <a:spcAft>
                <a:spcPts val="0"/>
              </a:spcAft>
              <a:buFont typeface="Arial" pitchFamily="34" charset="0"/>
              <a:buChar char="•"/>
              <a:defRPr/>
            </a:pPr>
            <a:r>
              <a:rPr lang="en-US" altLang="tr-TR" sz="2800" smtClean="0"/>
              <a:t>Similar to PGP</a:t>
            </a:r>
          </a:p>
          <a:p>
            <a:pPr lvl="1" eaLnBrk="1" fontAlgn="auto" hangingPunct="1">
              <a:lnSpc>
                <a:spcPct val="90000"/>
              </a:lnSpc>
              <a:spcAft>
                <a:spcPts val="0"/>
              </a:spcAft>
              <a:buFont typeface="Arial" pitchFamily="34" charset="0"/>
              <a:buChar char="–"/>
              <a:defRPr/>
            </a:pPr>
            <a:r>
              <a:rPr lang="en-US" altLang="tr-TR" sz="2400" smtClean="0"/>
              <a:t>first message is hashed, then the hash is encrypted using sender’s private key</a:t>
            </a:r>
          </a:p>
          <a:p>
            <a:pPr eaLnBrk="1" fontAlgn="auto" hangingPunct="1">
              <a:lnSpc>
                <a:spcPct val="90000"/>
              </a:lnSpc>
              <a:spcAft>
                <a:spcPts val="0"/>
              </a:spcAft>
              <a:buFont typeface="Arial" pitchFamily="34" charset="0"/>
              <a:buChar char="•"/>
              <a:defRPr/>
            </a:pPr>
            <a:r>
              <a:rPr lang="en-US" altLang="tr-TR" sz="2800" smtClean="0"/>
              <a:t>Message, signature, identifiers of algorithms and the sender’s certificate are packed together</a:t>
            </a:r>
          </a:p>
          <a:p>
            <a:pPr lvl="1" eaLnBrk="1" fontAlgn="auto" hangingPunct="1">
              <a:lnSpc>
                <a:spcPct val="90000"/>
              </a:lnSpc>
              <a:spcAft>
                <a:spcPts val="0"/>
              </a:spcAft>
              <a:buFont typeface="Arial" pitchFamily="34" charset="0"/>
              <a:buChar char="–"/>
              <a:defRPr/>
            </a:pPr>
            <a:r>
              <a:rPr lang="en-US" altLang="tr-TR" sz="2400" smtClean="0"/>
              <a:t>again difference between S/MIME and PGP in trust management</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838200" y="381000"/>
            <a:ext cx="7772400" cy="1143000"/>
          </a:xfrm>
        </p:spPr>
        <p:txBody>
          <a:bodyPr/>
          <a:lstStyle/>
          <a:p>
            <a:pPr eaLnBrk="1" hangingPunct="1"/>
            <a:r>
              <a:rPr lang="en-US" altLang="tr-TR" smtClean="0"/>
              <a:t>Clear Signing</a:t>
            </a:r>
          </a:p>
        </p:txBody>
      </p:sp>
      <p:sp>
        <p:nvSpPr>
          <p:cNvPr id="65539" name="Rectangle 3"/>
          <p:cNvSpPr>
            <a:spLocks noGrp="1" noChangeArrowheads="1"/>
          </p:cNvSpPr>
          <p:nvPr>
            <p:ph type="body" idx="1"/>
          </p:nvPr>
        </p:nvSpPr>
        <p:spPr>
          <a:xfrm>
            <a:off x="762000" y="1447800"/>
            <a:ext cx="8001000" cy="4876800"/>
          </a:xfrm>
        </p:spPr>
        <p:txBody>
          <a:bodyPr/>
          <a:lstStyle/>
          <a:p>
            <a:pPr eaLnBrk="1" hangingPunct="1">
              <a:lnSpc>
                <a:spcPct val="90000"/>
              </a:lnSpc>
            </a:pPr>
            <a:r>
              <a:rPr lang="en-US" altLang="tr-TR" smtClean="0"/>
              <a:t>Another </a:t>
            </a:r>
            <a:r>
              <a:rPr lang="tr-TR" altLang="tr-TR" smtClean="0"/>
              <a:t>mechanism</a:t>
            </a:r>
            <a:r>
              <a:rPr lang="en-US" altLang="tr-TR" smtClean="0"/>
              <a:t> for signature</a:t>
            </a:r>
          </a:p>
          <a:p>
            <a:pPr lvl="1" eaLnBrk="1" hangingPunct="1">
              <a:lnSpc>
                <a:spcPct val="90000"/>
              </a:lnSpc>
            </a:pPr>
            <a:r>
              <a:rPr lang="en-US" altLang="tr-TR" smtClean="0"/>
              <a:t>but the message is not encoded, so an email client with no S/MIME support could also view the message</a:t>
            </a:r>
          </a:p>
          <a:p>
            <a:pPr lvl="2" eaLnBrk="1" hangingPunct="1">
              <a:lnSpc>
                <a:spcPct val="90000"/>
              </a:lnSpc>
            </a:pPr>
            <a:r>
              <a:rPr lang="en-US" altLang="tr-TR" smtClean="0"/>
              <a:t>of course the signature will not be verified and will be seen as a meaningless attachment</a:t>
            </a:r>
            <a:endParaRPr lang="tr-TR" altLang="tr-TR" smtClean="0"/>
          </a:p>
          <a:p>
            <a:pPr eaLnBrk="1" hangingPunct="1">
              <a:lnSpc>
                <a:spcPct val="90000"/>
              </a:lnSpc>
            </a:pPr>
            <a:r>
              <a:rPr lang="tr-TR" altLang="tr-TR" smtClean="0"/>
              <a:t>multipart/signed content type</a:t>
            </a:r>
          </a:p>
          <a:p>
            <a:pPr lvl="1" eaLnBrk="1" hangingPunct="1">
              <a:lnSpc>
                <a:spcPct val="90000"/>
              </a:lnSpc>
            </a:pPr>
            <a:r>
              <a:rPr lang="tr-TR" altLang="tr-TR" smtClean="0"/>
              <a:t>2 parts</a:t>
            </a:r>
          </a:p>
          <a:p>
            <a:pPr lvl="2" eaLnBrk="1" hangingPunct="1">
              <a:lnSpc>
                <a:spcPct val="90000"/>
              </a:lnSpc>
            </a:pPr>
            <a:r>
              <a:rPr lang="tr-TR" altLang="tr-TR" smtClean="0"/>
              <a:t>Clear text message</a:t>
            </a:r>
          </a:p>
          <a:p>
            <a:pPr lvl="2" eaLnBrk="1" hangingPunct="1">
              <a:lnSpc>
                <a:spcPct val="90000"/>
              </a:lnSpc>
            </a:pPr>
            <a:r>
              <a:rPr lang="tr-TR" altLang="tr-TR" smtClean="0"/>
              <a:t>Signature</a:t>
            </a:r>
          </a:p>
          <a:p>
            <a:pPr lvl="1" eaLnBrk="1" hangingPunct="1">
              <a:lnSpc>
                <a:spcPct val="90000"/>
              </a:lnSpc>
            </a:pPr>
            <a:r>
              <a:rPr lang="tr-TR" altLang="tr-TR" smtClean="0"/>
              <a:t>Let’s see an example</a:t>
            </a:r>
            <a:endParaRPr lang="en-US" altLang="tr-TR" smtClean="0"/>
          </a:p>
          <a:p>
            <a:pPr eaLnBrk="1" hangingPunct="1">
              <a:lnSpc>
                <a:spcPct val="90000"/>
              </a:lnSpc>
              <a:buFont typeface="Wingdings" pitchFamily="2" charset="2"/>
              <a:buNone/>
            </a:pPr>
            <a:endParaRPr lang="en-US" altLang="tr-TR" smtClean="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09600" y="304800"/>
            <a:ext cx="7772400" cy="685800"/>
          </a:xfrm>
        </p:spPr>
        <p:txBody>
          <a:bodyPr rtlCol="0">
            <a:normAutofit fontScale="90000"/>
          </a:bodyPr>
          <a:lstStyle/>
          <a:p>
            <a:pPr eaLnBrk="1" fontAlgn="auto" hangingPunct="1">
              <a:spcAft>
                <a:spcPts val="0"/>
              </a:spcAft>
              <a:defRPr/>
            </a:pPr>
            <a:r>
              <a:rPr lang="en-AU" altLang="tr-TR" smtClean="0"/>
              <a:t>S/MIME Certificate Processing</a:t>
            </a:r>
          </a:p>
        </p:txBody>
      </p:sp>
      <p:sp>
        <p:nvSpPr>
          <p:cNvPr id="66563" name="Rectangle 3"/>
          <p:cNvSpPr>
            <a:spLocks noGrp="1" noChangeArrowheads="1"/>
          </p:cNvSpPr>
          <p:nvPr>
            <p:ph type="body" idx="1"/>
          </p:nvPr>
        </p:nvSpPr>
        <p:spPr>
          <a:xfrm>
            <a:off x="571500" y="1143000"/>
            <a:ext cx="8321675" cy="5022850"/>
          </a:xfrm>
        </p:spPr>
        <p:txBody>
          <a:bodyPr/>
          <a:lstStyle/>
          <a:p>
            <a:pPr eaLnBrk="1" hangingPunct="1">
              <a:lnSpc>
                <a:spcPct val="90000"/>
              </a:lnSpc>
            </a:pPr>
            <a:r>
              <a:rPr lang="en-AU" altLang="tr-TR" sz="2800" smtClean="0"/>
              <a:t>S/MIME uses X.509 v3 certificates</a:t>
            </a:r>
          </a:p>
          <a:p>
            <a:pPr lvl="1" eaLnBrk="1" hangingPunct="1">
              <a:lnSpc>
                <a:spcPct val="90000"/>
              </a:lnSpc>
            </a:pPr>
            <a:r>
              <a:rPr lang="en-AU" altLang="tr-TR" sz="2400" smtClean="0"/>
              <a:t>Certification Authorities (CAs) issue certificates</a:t>
            </a:r>
          </a:p>
          <a:p>
            <a:pPr lvl="1" eaLnBrk="1" hangingPunct="1">
              <a:lnSpc>
                <a:spcPct val="90000"/>
              </a:lnSpc>
            </a:pPr>
            <a:r>
              <a:rPr lang="en-AU" altLang="tr-TR" sz="2400" smtClean="0"/>
              <a:t>unlike PGP, a user cannot be a CA</a:t>
            </a:r>
          </a:p>
          <a:p>
            <a:pPr eaLnBrk="1" hangingPunct="1">
              <a:lnSpc>
                <a:spcPct val="90000"/>
              </a:lnSpc>
            </a:pPr>
            <a:r>
              <a:rPr lang="en-US" altLang="tr-TR" sz="2800" smtClean="0"/>
              <a:t>each client has a list of trusted CA certificates</a:t>
            </a:r>
          </a:p>
          <a:p>
            <a:pPr lvl="1" eaLnBrk="1" hangingPunct="1">
              <a:lnSpc>
                <a:spcPct val="90000"/>
              </a:lnSpc>
            </a:pPr>
            <a:r>
              <a:rPr lang="en-US" altLang="tr-TR" sz="2400" smtClean="0"/>
              <a:t>actually that list comes with e-mail client software</a:t>
            </a:r>
            <a:r>
              <a:rPr lang="tr-TR" altLang="tr-TR" sz="2400" smtClean="0"/>
              <a:t> or OS</a:t>
            </a:r>
            <a:endParaRPr lang="en-US" altLang="tr-TR" sz="2400" smtClean="0"/>
          </a:p>
          <a:p>
            <a:pPr eaLnBrk="1" hangingPunct="1">
              <a:lnSpc>
                <a:spcPct val="90000"/>
              </a:lnSpc>
            </a:pPr>
            <a:r>
              <a:rPr lang="en-US" altLang="tr-TR" sz="2800" smtClean="0"/>
              <a:t>and own public/private key pairs and certs</a:t>
            </a:r>
          </a:p>
          <a:p>
            <a:pPr eaLnBrk="1" hangingPunct="1">
              <a:lnSpc>
                <a:spcPct val="90000"/>
              </a:lnSpc>
            </a:pPr>
            <a:r>
              <a:rPr lang="tr-TR" altLang="tr-TR" sz="2400" smtClean="0"/>
              <a:t>I</a:t>
            </a:r>
            <a:r>
              <a:rPr lang="en-US" altLang="tr-TR" sz="2400" smtClean="0"/>
              <a:t>t is very hard for an average user to maintain the list of trusted CAs</a:t>
            </a:r>
            <a:endParaRPr lang="tr-TR" altLang="tr-TR" sz="2400" smtClean="0"/>
          </a:p>
          <a:p>
            <a:pPr lvl="1" eaLnBrk="1" hangingPunct="1">
              <a:lnSpc>
                <a:spcPct val="90000"/>
              </a:lnSpc>
            </a:pPr>
            <a:r>
              <a:rPr lang="tr-TR" altLang="tr-TR" sz="2400" smtClean="0"/>
              <a:t>Generally OS and/or email client software default trusted CA certificate lists are directly used.</a:t>
            </a:r>
          </a:p>
          <a:p>
            <a:pPr lvl="1" eaLnBrk="1" hangingPunct="1">
              <a:lnSpc>
                <a:spcPct val="90000"/>
              </a:lnSpc>
            </a:pPr>
            <a:r>
              <a:rPr lang="tr-TR" altLang="tr-TR" sz="2400" smtClean="0"/>
              <a:t>So trust management is not user-centric in practice</a:t>
            </a:r>
            <a:endParaRPr lang="en-US" altLang="tr-TR" sz="2400" smtClean="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85800" y="457200"/>
            <a:ext cx="8001000" cy="685800"/>
          </a:xfrm>
        </p:spPr>
        <p:txBody>
          <a:bodyPr rtlCol="0">
            <a:normAutofit fontScale="90000"/>
          </a:bodyPr>
          <a:lstStyle/>
          <a:p>
            <a:pPr eaLnBrk="1" fontAlgn="auto" hangingPunct="1">
              <a:spcAft>
                <a:spcPts val="0"/>
              </a:spcAft>
              <a:defRPr/>
            </a:pPr>
            <a:r>
              <a:rPr lang="en-AU" altLang="tr-TR" smtClean="0"/>
              <a:t>S/MIME Certificate Processing and CAs</a:t>
            </a:r>
          </a:p>
        </p:txBody>
      </p:sp>
      <p:sp>
        <p:nvSpPr>
          <p:cNvPr id="37891" name="Rectangle 3"/>
          <p:cNvSpPr>
            <a:spLocks noGrp="1" noChangeArrowheads="1"/>
          </p:cNvSpPr>
          <p:nvPr>
            <p:ph type="body" idx="1"/>
          </p:nvPr>
        </p:nvSpPr>
        <p:spPr>
          <a:xfrm>
            <a:off x="381000" y="1371600"/>
            <a:ext cx="8763000" cy="4191000"/>
          </a:xfrm>
        </p:spPr>
        <p:txBody>
          <a:bodyPr rtlCol="0">
            <a:normAutofit fontScale="92500" lnSpcReduction="10000"/>
          </a:bodyPr>
          <a:lstStyle/>
          <a:p>
            <a:pPr eaLnBrk="1" fontAlgn="auto" hangingPunct="1">
              <a:lnSpc>
                <a:spcPct val="90000"/>
              </a:lnSpc>
              <a:spcAft>
                <a:spcPts val="0"/>
              </a:spcAft>
              <a:buFont typeface="Arial" pitchFamily="34" charset="0"/>
              <a:buChar char="•"/>
              <a:defRPr/>
            </a:pPr>
            <a:r>
              <a:rPr lang="en-US" altLang="tr-TR" sz="2800" smtClean="0"/>
              <a:t>One should obtain a certificate from a CA in order to send signed messages</a:t>
            </a:r>
          </a:p>
          <a:p>
            <a:pPr eaLnBrk="1" fontAlgn="auto" hangingPunct="1">
              <a:lnSpc>
                <a:spcPct val="90000"/>
              </a:lnSpc>
              <a:spcAft>
                <a:spcPts val="0"/>
              </a:spcAft>
              <a:buFont typeface="Arial" pitchFamily="34" charset="0"/>
              <a:buChar char="•"/>
              <a:defRPr/>
            </a:pPr>
            <a:r>
              <a:rPr lang="en-US" altLang="tr-TR" sz="2800" smtClean="0"/>
              <a:t>Certificates classes</a:t>
            </a:r>
            <a:r>
              <a:rPr lang="tr-TR" altLang="tr-TR" sz="2800" smtClean="0"/>
              <a:t> (</a:t>
            </a:r>
            <a:r>
              <a:rPr lang="en-US" altLang="tr-TR" sz="2800" smtClean="0"/>
              <a:t>common</a:t>
            </a:r>
            <a:r>
              <a:rPr lang="tr-TR" altLang="tr-TR" sz="2800" smtClean="0"/>
              <a:t> </a:t>
            </a:r>
            <a:r>
              <a:rPr lang="en-US" altLang="tr-TR" sz="2800" smtClean="0"/>
              <a:t>practice by most CAs)</a:t>
            </a:r>
            <a:r>
              <a:rPr lang="tr-TR" altLang="tr-TR" sz="2800" smtClean="0"/>
              <a:t> </a:t>
            </a:r>
            <a:endParaRPr lang="en-US" altLang="tr-TR" sz="2800" smtClean="0"/>
          </a:p>
          <a:p>
            <a:pPr lvl="1" eaLnBrk="1" fontAlgn="auto" hangingPunct="1">
              <a:lnSpc>
                <a:spcPct val="90000"/>
              </a:lnSpc>
              <a:spcAft>
                <a:spcPts val="0"/>
              </a:spcAft>
              <a:buFont typeface="Arial" pitchFamily="34" charset="0"/>
              <a:buChar char="–"/>
              <a:defRPr/>
            </a:pPr>
            <a:r>
              <a:rPr lang="en-US" altLang="tr-TR" sz="2400" smtClean="0"/>
              <a:t>Class 1</a:t>
            </a:r>
          </a:p>
          <a:p>
            <a:pPr lvl="1" eaLnBrk="1" fontAlgn="auto" hangingPunct="1">
              <a:lnSpc>
                <a:spcPct val="90000"/>
              </a:lnSpc>
              <a:spcAft>
                <a:spcPts val="0"/>
              </a:spcAft>
              <a:buFont typeface="Arial" pitchFamily="34" charset="0"/>
              <a:buChar char="–"/>
              <a:defRPr/>
            </a:pPr>
            <a:r>
              <a:rPr lang="en-US" altLang="tr-TR" sz="2400" smtClean="0"/>
              <a:t>Class 2</a:t>
            </a:r>
          </a:p>
          <a:p>
            <a:pPr lvl="1" eaLnBrk="1" fontAlgn="auto" hangingPunct="1">
              <a:lnSpc>
                <a:spcPct val="90000"/>
              </a:lnSpc>
              <a:spcAft>
                <a:spcPts val="0"/>
              </a:spcAft>
              <a:buFont typeface="Arial" pitchFamily="34" charset="0"/>
              <a:buChar char="–"/>
              <a:defRPr/>
            </a:pPr>
            <a:r>
              <a:rPr lang="en-US" altLang="tr-TR" sz="2400" smtClean="0"/>
              <a:t>Class 3 </a:t>
            </a:r>
          </a:p>
          <a:p>
            <a:pPr eaLnBrk="1" fontAlgn="auto" hangingPunct="1">
              <a:lnSpc>
                <a:spcPct val="90000"/>
              </a:lnSpc>
              <a:spcAft>
                <a:spcPts val="0"/>
              </a:spcAft>
              <a:buFont typeface="Arial" pitchFamily="34" charset="0"/>
              <a:buChar char="•"/>
              <a:defRPr/>
            </a:pPr>
            <a:r>
              <a:rPr lang="en-US" altLang="tr-TR" sz="2800" smtClean="0"/>
              <a:t>CA certification policies (Certificate Practice Statement)</a:t>
            </a:r>
          </a:p>
          <a:p>
            <a:pPr lvl="1" eaLnBrk="1" fontAlgn="auto" hangingPunct="1">
              <a:lnSpc>
                <a:spcPct val="90000"/>
              </a:lnSpc>
              <a:spcAft>
                <a:spcPts val="0"/>
              </a:spcAft>
              <a:buFont typeface="Arial" pitchFamily="34" charset="0"/>
              <a:buChar char="–"/>
              <a:defRPr/>
            </a:pPr>
            <a:r>
              <a:rPr lang="en-US" altLang="tr-TR" sz="2400" smtClean="0"/>
              <a:t>ID-control practices</a:t>
            </a:r>
          </a:p>
          <a:p>
            <a:pPr lvl="2" eaLnBrk="1" fontAlgn="auto" hangingPunct="1">
              <a:lnSpc>
                <a:spcPct val="90000"/>
              </a:lnSpc>
              <a:spcAft>
                <a:spcPts val="0"/>
              </a:spcAft>
              <a:buFont typeface="Arial" pitchFamily="34" charset="0"/>
              <a:buChar char="•"/>
              <a:defRPr/>
            </a:pPr>
            <a:r>
              <a:rPr lang="en-US" altLang="tr-TR" sz="2000" smtClean="0"/>
              <a:t>Class 1: only email address check</a:t>
            </a:r>
          </a:p>
          <a:p>
            <a:pPr lvl="2" eaLnBrk="1" fontAlgn="auto" hangingPunct="1">
              <a:lnSpc>
                <a:spcPct val="90000"/>
              </a:lnSpc>
              <a:spcAft>
                <a:spcPts val="0"/>
              </a:spcAft>
              <a:buFont typeface="Arial" pitchFamily="34" charset="0"/>
              <a:buChar char="•"/>
              <a:defRPr/>
            </a:pPr>
            <a:r>
              <a:rPr lang="en-US" altLang="tr-TR" sz="2000" smtClean="0"/>
              <a:t>Class 2: class1 + against third party database / fax documents</a:t>
            </a:r>
          </a:p>
          <a:p>
            <a:pPr lvl="2" eaLnBrk="1" fontAlgn="auto" hangingPunct="1">
              <a:lnSpc>
                <a:spcPct val="90000"/>
              </a:lnSpc>
              <a:spcAft>
                <a:spcPts val="0"/>
              </a:spcAft>
              <a:buFont typeface="Arial" pitchFamily="34" charset="0"/>
              <a:buChar char="•"/>
              <a:defRPr/>
            </a:pPr>
            <a:r>
              <a:rPr lang="en-US" altLang="tr-TR" sz="2000" smtClean="0"/>
              <a:t>Class 3: class1 + apply in person and submit picture IDs and/or paper documents</a:t>
            </a:r>
          </a:p>
        </p:txBody>
      </p:sp>
      <p:sp>
        <p:nvSpPr>
          <p:cNvPr id="67588" name="Line 4"/>
          <p:cNvSpPr>
            <a:spLocks noChangeShapeType="1"/>
          </p:cNvSpPr>
          <p:nvPr/>
        </p:nvSpPr>
        <p:spPr bwMode="auto">
          <a:xfrm>
            <a:off x="2895600" y="2743200"/>
            <a:ext cx="0" cy="1066800"/>
          </a:xfrm>
          <a:prstGeom prst="line">
            <a:avLst/>
          </a:prstGeom>
          <a:noFill/>
          <a:ln w="9525">
            <a:solidFill>
              <a:schemeClr val="tx1"/>
            </a:solidFill>
            <a:round/>
            <a:headEnd/>
            <a:tailEnd type="triangle" w="med" len="med"/>
          </a:ln>
        </p:spPr>
        <p:txBody>
          <a:bodyPr wrap="none" anchor="ctr"/>
          <a:lstStyle/>
          <a:p>
            <a:endParaRPr lang="en-IN"/>
          </a:p>
        </p:txBody>
      </p:sp>
      <p:sp>
        <p:nvSpPr>
          <p:cNvPr id="67589" name="Rectangle 5"/>
          <p:cNvSpPr>
            <a:spLocks noChangeArrowheads="1"/>
          </p:cNvSpPr>
          <p:nvPr/>
        </p:nvSpPr>
        <p:spPr bwMode="auto">
          <a:xfrm>
            <a:off x="3048000" y="2819400"/>
            <a:ext cx="1295400" cy="823913"/>
          </a:xfrm>
          <a:prstGeom prst="rect">
            <a:avLst/>
          </a:prstGeom>
          <a:noFill/>
          <a:ln w="9525">
            <a:noFill/>
            <a:miter lim="800000"/>
            <a:headEnd/>
            <a:tailEnd/>
          </a:ln>
        </p:spPr>
        <p:txBody>
          <a:bodyPr lIns="0" tIns="0" rIns="0" bIns="0">
            <a:spAutoFit/>
          </a:bodyPr>
          <a:lstStyle/>
          <a:p>
            <a:pPr eaLnBrk="0" hangingPunct="0"/>
            <a:r>
              <a:rPr lang="en-US" altLang="tr-TR"/>
              <a:t>Stronger identity validation</a:t>
            </a:r>
          </a:p>
        </p:txBody>
      </p:sp>
      <p:sp>
        <p:nvSpPr>
          <p:cNvPr id="67590" name="Line 6"/>
          <p:cNvSpPr>
            <a:spLocks noChangeShapeType="1"/>
          </p:cNvSpPr>
          <p:nvPr/>
        </p:nvSpPr>
        <p:spPr bwMode="auto">
          <a:xfrm flipV="1">
            <a:off x="4876800" y="2743200"/>
            <a:ext cx="0" cy="1066800"/>
          </a:xfrm>
          <a:prstGeom prst="line">
            <a:avLst/>
          </a:prstGeom>
          <a:noFill/>
          <a:ln w="9525">
            <a:solidFill>
              <a:schemeClr val="tx1"/>
            </a:solidFill>
            <a:round/>
            <a:headEnd/>
            <a:tailEnd type="triangle" w="med" len="med"/>
          </a:ln>
        </p:spPr>
        <p:txBody>
          <a:bodyPr wrap="none" anchor="ctr"/>
          <a:lstStyle/>
          <a:p>
            <a:endParaRPr lang="en-IN"/>
          </a:p>
        </p:txBody>
      </p:sp>
      <p:sp>
        <p:nvSpPr>
          <p:cNvPr id="67591" name="Rectangle 7"/>
          <p:cNvSpPr>
            <a:spLocks noChangeArrowheads="1"/>
          </p:cNvSpPr>
          <p:nvPr/>
        </p:nvSpPr>
        <p:spPr bwMode="auto">
          <a:xfrm>
            <a:off x="5029200" y="2971800"/>
            <a:ext cx="1295400" cy="549275"/>
          </a:xfrm>
          <a:prstGeom prst="rect">
            <a:avLst/>
          </a:prstGeom>
          <a:noFill/>
          <a:ln w="9525">
            <a:noFill/>
            <a:miter lim="800000"/>
            <a:headEnd/>
            <a:tailEnd/>
          </a:ln>
        </p:spPr>
        <p:txBody>
          <a:bodyPr lIns="0" tIns="0" rIns="0" bIns="0">
            <a:spAutoFit/>
          </a:bodyPr>
          <a:lstStyle/>
          <a:p>
            <a:pPr eaLnBrk="0" hangingPunct="0"/>
            <a:r>
              <a:rPr lang="en-US" altLang="tr-TR"/>
              <a:t>Easier to issue</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tr-TR" altLang="tr-TR" smtClean="0"/>
              <a:t>X.509 </a:t>
            </a:r>
            <a:r>
              <a:rPr lang="en-US" altLang="tr-TR" smtClean="0"/>
              <a:t>Certificates and PKIs</a:t>
            </a:r>
          </a:p>
        </p:txBody>
      </p:sp>
      <p:sp>
        <p:nvSpPr>
          <p:cNvPr id="68611" name="Rectangle 3"/>
          <p:cNvSpPr>
            <a:spLocks noGrp="1" noChangeArrowheads="1"/>
          </p:cNvSpPr>
          <p:nvPr>
            <p:ph type="body" idx="1"/>
          </p:nvPr>
        </p:nvSpPr>
        <p:spPr>
          <a:xfrm>
            <a:off x="900113" y="1773238"/>
            <a:ext cx="7772400" cy="4114800"/>
          </a:xfrm>
        </p:spPr>
        <p:txBody>
          <a:bodyPr/>
          <a:lstStyle/>
          <a:p>
            <a:pPr eaLnBrk="1" hangingPunct="1"/>
            <a:r>
              <a:rPr lang="en-US" altLang="tr-TR" smtClean="0"/>
              <a:t>SSL and S/MIME uses X.509 certificates</a:t>
            </a:r>
          </a:p>
          <a:p>
            <a:pPr lvl="1" eaLnBrk="1" hangingPunct="1"/>
            <a:r>
              <a:rPr lang="en-US" altLang="tr-TR" smtClean="0"/>
              <a:t>now we will see the details of them</a:t>
            </a:r>
          </a:p>
          <a:p>
            <a:pPr lvl="1" eaLnBrk="1" hangingPunct="1"/>
            <a:r>
              <a:rPr lang="en-US" altLang="tr-TR" smtClean="0"/>
              <a:t>later we will continue with PKIs (Public Key Infrastructures)</a:t>
            </a:r>
          </a:p>
          <a:p>
            <a:pPr eaLnBrk="1" hangingPunct="1"/>
            <a:endParaRPr lang="en-US" altLang="tr-TR" smtClean="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altLang="tr-TR" smtClean="0"/>
              <a:t>Certificates 	</a:t>
            </a:r>
          </a:p>
        </p:txBody>
      </p:sp>
      <p:sp>
        <p:nvSpPr>
          <p:cNvPr id="69635" name="Rectangle 3"/>
          <p:cNvSpPr>
            <a:spLocks noGrp="1" noChangeArrowheads="1"/>
          </p:cNvSpPr>
          <p:nvPr>
            <p:ph type="body" idx="1"/>
          </p:nvPr>
        </p:nvSpPr>
        <p:spPr>
          <a:xfrm>
            <a:off x="1042988" y="1844675"/>
            <a:ext cx="7772400" cy="4114800"/>
          </a:xfrm>
        </p:spPr>
        <p:txBody>
          <a:bodyPr/>
          <a:lstStyle/>
          <a:p>
            <a:pPr eaLnBrk="1" hangingPunct="1">
              <a:lnSpc>
                <a:spcPct val="90000"/>
              </a:lnSpc>
            </a:pPr>
            <a:r>
              <a:rPr lang="en-US" altLang="tr-TR" smtClean="0"/>
              <a:t>Yet another public-key distribution method</a:t>
            </a:r>
          </a:p>
          <a:p>
            <a:pPr lvl="1" eaLnBrk="1" hangingPunct="1">
              <a:lnSpc>
                <a:spcPct val="90000"/>
              </a:lnSpc>
            </a:pPr>
            <a:r>
              <a:rPr lang="en-US" altLang="tr-TR" smtClean="0"/>
              <a:t>first (conceptually) offered by Kohnfelder (1978) </a:t>
            </a:r>
          </a:p>
          <a:p>
            <a:pPr eaLnBrk="1" hangingPunct="1">
              <a:lnSpc>
                <a:spcPct val="90000"/>
              </a:lnSpc>
            </a:pPr>
            <a:r>
              <a:rPr lang="en-US" altLang="tr-TR" smtClean="0"/>
              <a:t>Binding between the public-key and its owner</a:t>
            </a:r>
          </a:p>
          <a:p>
            <a:pPr eaLnBrk="1" hangingPunct="1">
              <a:lnSpc>
                <a:spcPct val="90000"/>
              </a:lnSpc>
            </a:pPr>
            <a:r>
              <a:rPr lang="en-US" altLang="tr-TR" smtClean="0"/>
              <a:t>Issued (digitally signed) by the Certificate Authority (CA)</a:t>
            </a:r>
          </a:p>
          <a:p>
            <a:pPr eaLnBrk="1" hangingPunct="1">
              <a:lnSpc>
                <a:spcPct val="90000"/>
              </a:lnSpc>
              <a:buFont typeface="Wingdings" pitchFamily="2" charset="2"/>
              <a:buNone/>
            </a:pPr>
            <a:endParaRPr lang="en-US" altLang="tr-TR" smtClean="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1173163" y="457200"/>
            <a:ext cx="7772400" cy="900113"/>
          </a:xfrm>
        </p:spPr>
        <p:txBody>
          <a:bodyPr/>
          <a:lstStyle/>
          <a:p>
            <a:pPr eaLnBrk="1" hangingPunct="1"/>
            <a:r>
              <a:rPr lang="en-US" altLang="tr-TR" smtClean="0"/>
              <a:t>Certificates 	</a:t>
            </a:r>
          </a:p>
        </p:txBody>
      </p:sp>
      <p:sp>
        <p:nvSpPr>
          <p:cNvPr id="70659" name="Rectangle 3"/>
          <p:cNvSpPr>
            <a:spLocks noGrp="1" noChangeArrowheads="1"/>
          </p:cNvSpPr>
          <p:nvPr>
            <p:ph type="body" idx="1"/>
          </p:nvPr>
        </p:nvSpPr>
        <p:spPr/>
        <p:txBody>
          <a:bodyPr/>
          <a:lstStyle/>
          <a:p>
            <a:pPr eaLnBrk="1" hangingPunct="1">
              <a:lnSpc>
                <a:spcPct val="90000"/>
              </a:lnSpc>
              <a:buFont typeface="Wingdings" pitchFamily="2" charset="2"/>
              <a:buNone/>
            </a:pPr>
            <a:endParaRPr lang="en-US" altLang="tr-TR" smtClean="0"/>
          </a:p>
        </p:txBody>
      </p:sp>
      <p:pic>
        <p:nvPicPr>
          <p:cNvPr id="70660" name="Picture 2"/>
          <p:cNvPicPr>
            <a:picLocks noChangeAspect="1" noChangeArrowheads="1"/>
          </p:cNvPicPr>
          <p:nvPr/>
        </p:nvPicPr>
        <p:blipFill>
          <a:blip r:embed="rId2"/>
          <a:srcRect/>
          <a:stretch>
            <a:fillRect/>
          </a:stretch>
        </p:blipFill>
        <p:spPr bwMode="auto">
          <a:xfrm>
            <a:off x="857250" y="1357313"/>
            <a:ext cx="7858125" cy="50847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altLang="tr-TR" smtClean="0"/>
              <a:t>Certificates 	</a:t>
            </a:r>
          </a:p>
        </p:txBody>
      </p:sp>
      <p:sp>
        <p:nvSpPr>
          <p:cNvPr id="71683" name="Rectangle 3"/>
          <p:cNvSpPr>
            <a:spLocks noGrp="1" noChangeArrowheads="1"/>
          </p:cNvSpPr>
          <p:nvPr>
            <p:ph type="body" idx="1"/>
          </p:nvPr>
        </p:nvSpPr>
        <p:spPr>
          <a:xfrm>
            <a:off x="971550" y="1773238"/>
            <a:ext cx="7772400" cy="4114800"/>
          </a:xfrm>
        </p:spPr>
        <p:txBody>
          <a:bodyPr/>
          <a:lstStyle/>
          <a:p>
            <a:pPr eaLnBrk="1" hangingPunct="1">
              <a:lnSpc>
                <a:spcPct val="90000"/>
              </a:lnSpc>
            </a:pPr>
            <a:r>
              <a:rPr lang="en-US" altLang="tr-TR" smtClean="0"/>
              <a:t>Certificates are verified by the verifiers to find out correct public key of the target entity</a:t>
            </a:r>
          </a:p>
          <a:p>
            <a:pPr eaLnBrk="1" hangingPunct="1">
              <a:lnSpc>
                <a:spcPct val="90000"/>
              </a:lnSpc>
            </a:pPr>
            <a:r>
              <a:rPr lang="en-US" altLang="tr-TR" smtClean="0"/>
              <a:t>Certificate verification is the verification of the signature on certificate</a:t>
            </a:r>
          </a:p>
          <a:p>
            <a:pPr eaLnBrk="1" hangingPunct="1">
              <a:lnSpc>
                <a:spcPct val="90000"/>
              </a:lnSpc>
            </a:pPr>
            <a:r>
              <a:rPr lang="en-US" altLang="tr-TR" smtClean="0"/>
              <a:t>In order to verify a certificate, the verifier</a:t>
            </a:r>
          </a:p>
          <a:p>
            <a:pPr lvl="1" eaLnBrk="1" hangingPunct="1">
              <a:lnSpc>
                <a:spcPct val="90000"/>
              </a:lnSpc>
            </a:pPr>
            <a:r>
              <a:rPr lang="en-US" altLang="tr-TR" smtClean="0"/>
              <a:t>must know the public key of the CA </a:t>
            </a:r>
          </a:p>
          <a:p>
            <a:pPr lvl="1" eaLnBrk="1" hangingPunct="1">
              <a:lnSpc>
                <a:spcPct val="90000"/>
              </a:lnSpc>
            </a:pPr>
            <a:r>
              <a:rPr lang="en-US" altLang="tr-TR" smtClean="0"/>
              <a:t>must trust the CA</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7224" y="714356"/>
            <a:ext cx="8088339" cy="5381644"/>
          </a:xfrm>
        </p:spPr>
        <p:txBody>
          <a:bodyPr/>
          <a:lstStyle/>
          <a:p>
            <a:pPr>
              <a:buFont typeface="Wingdings" pitchFamily="2" charset="2"/>
              <a:buChar char="Ø"/>
            </a:pPr>
            <a:r>
              <a:rPr lang="en-IN" sz="2400" dirty="0" smtClean="0"/>
              <a:t>Selected the best available cryptographic algorithms as building blocks.</a:t>
            </a:r>
          </a:p>
          <a:p>
            <a:pPr>
              <a:buFont typeface="Wingdings" pitchFamily="2" charset="2"/>
              <a:buChar char="Ø"/>
            </a:pPr>
            <a:r>
              <a:rPr lang="en-IN" sz="2400" dirty="0" smtClean="0"/>
              <a:t>Integrated these algorithms into a general-purpose application that is independent  of operating system and processor and that is based on a small set of easy-to-use commands.</a:t>
            </a:r>
          </a:p>
          <a:p>
            <a:pPr>
              <a:buFont typeface="Wingdings" pitchFamily="2" charset="2"/>
              <a:buChar char="Ø"/>
            </a:pPr>
            <a:r>
              <a:rPr lang="en-IN" sz="2400" dirty="0" smtClean="0"/>
              <a:t>Made the package and its documentation, including the source code, freely available via the Internet, bulletin boards, and commercial networks such as AOL (America On Line).</a:t>
            </a:r>
          </a:p>
          <a:p>
            <a:pPr>
              <a:buFont typeface="Wingdings" pitchFamily="2" charset="2"/>
              <a:buChar char="Ø"/>
            </a:pPr>
            <a:r>
              <a:rPr lang="en-IN" sz="2400" dirty="0" smtClean="0"/>
              <a:t>Entered into an agreement with a company (</a:t>
            </a:r>
            <a:r>
              <a:rPr lang="en-IN" sz="2400" dirty="0" err="1" smtClean="0"/>
              <a:t>Viacrypt</a:t>
            </a:r>
            <a:r>
              <a:rPr lang="en-IN" sz="2400" dirty="0" smtClean="0"/>
              <a:t>, now Network Associates) to provide a fully compatible, low-cost commercial version of PGP.</a:t>
            </a:r>
          </a:p>
          <a:p>
            <a:pPr>
              <a:buFont typeface="Wingdings" pitchFamily="2" charset="2"/>
              <a:buChar char="Ø"/>
            </a:pPr>
            <a:endParaRPr lang="en-IN" sz="2400" dirty="0" smtClean="0"/>
          </a:p>
          <a:p>
            <a:pPr>
              <a:buNone/>
            </a:pPr>
            <a:endParaRPr lang="en-IN"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3" name="Rectangle 2"/>
          <p:cNvSpPr>
            <a:spLocks noGrp="1" noChangeArrowheads="1"/>
          </p:cNvSpPr>
          <p:nvPr>
            <p:ph type="title"/>
          </p:nvPr>
        </p:nvSpPr>
        <p:spPr/>
        <p:txBody>
          <a:bodyPr/>
          <a:lstStyle/>
          <a:p>
            <a:pPr eaLnBrk="1" hangingPunct="1"/>
            <a:r>
              <a:rPr lang="en-US" altLang="tr-TR" smtClean="0"/>
              <a:t>Certificates</a:t>
            </a:r>
          </a:p>
        </p:txBody>
      </p:sp>
      <p:graphicFrame>
        <p:nvGraphicFramePr>
          <p:cNvPr id="1026" name="Object 3"/>
          <p:cNvGraphicFramePr>
            <a:graphicFrameLocks noChangeAspect="1"/>
          </p:cNvGraphicFramePr>
          <p:nvPr/>
        </p:nvGraphicFramePr>
        <p:xfrm>
          <a:off x="541338" y="2168525"/>
          <a:ext cx="1720850" cy="2020888"/>
        </p:xfrm>
        <a:graphic>
          <a:graphicData uri="http://schemas.openxmlformats.org/presentationml/2006/ole">
            <p:oleObj spid="_x0000_s104450" name="Clip" r:id="rId3" imgW="3192463" imgH="3749675" progId="">
              <p:embed/>
            </p:oleObj>
          </a:graphicData>
        </a:graphic>
      </p:graphicFrame>
      <p:graphicFrame>
        <p:nvGraphicFramePr>
          <p:cNvPr id="1027" name="Object 4"/>
          <p:cNvGraphicFramePr>
            <a:graphicFrameLocks noChangeAspect="1"/>
          </p:cNvGraphicFramePr>
          <p:nvPr/>
        </p:nvGraphicFramePr>
        <p:xfrm>
          <a:off x="7904163" y="2320925"/>
          <a:ext cx="801687" cy="1527175"/>
        </p:xfrm>
        <a:graphic>
          <a:graphicData uri="http://schemas.openxmlformats.org/presentationml/2006/ole">
            <p:oleObj spid="_x0000_s104451" name="Clip" r:id="rId4" imgW="1395413" imgH="2659063" progId="">
              <p:embed/>
            </p:oleObj>
          </a:graphicData>
        </a:graphic>
      </p:graphicFrame>
      <p:graphicFrame>
        <p:nvGraphicFramePr>
          <p:cNvPr id="1028" name="Object 5"/>
          <p:cNvGraphicFramePr>
            <a:graphicFrameLocks noChangeAspect="1"/>
          </p:cNvGraphicFramePr>
          <p:nvPr/>
        </p:nvGraphicFramePr>
        <p:xfrm>
          <a:off x="774700" y="2436813"/>
          <a:ext cx="361950" cy="690562"/>
        </p:xfrm>
        <a:graphic>
          <a:graphicData uri="http://schemas.openxmlformats.org/presentationml/2006/ole">
            <p:oleObj spid="_x0000_s104452" name="Clip" r:id="rId5" imgW="1395413" imgH="2659063" progId="">
              <p:embed/>
            </p:oleObj>
          </a:graphicData>
        </a:graphic>
      </p:graphicFrame>
      <p:sp>
        <p:nvSpPr>
          <p:cNvPr id="1034" name="Text Box 6"/>
          <p:cNvSpPr txBox="1">
            <a:spLocks noChangeArrowheads="1"/>
          </p:cNvSpPr>
          <p:nvPr/>
        </p:nvSpPr>
        <p:spPr bwMode="auto">
          <a:xfrm>
            <a:off x="6691313" y="1709738"/>
            <a:ext cx="2154237" cy="457200"/>
          </a:xfrm>
          <a:prstGeom prst="rect">
            <a:avLst/>
          </a:prstGeom>
          <a:noFill/>
          <a:ln w="9525">
            <a:noFill/>
            <a:miter lim="800000"/>
            <a:headEnd/>
            <a:tailEnd/>
          </a:ln>
        </p:spPr>
        <p:txBody>
          <a:bodyPr>
            <a:spAutoFit/>
          </a:bodyPr>
          <a:lstStyle/>
          <a:p>
            <a:pPr eaLnBrk="0" hangingPunct="0">
              <a:spcBef>
                <a:spcPct val="50000"/>
              </a:spcBef>
            </a:pPr>
            <a:r>
              <a:rPr lang="en-AU" altLang="tr-TR">
                <a:latin typeface="Calibri" pitchFamily="34" charset="0"/>
              </a:rPr>
              <a:t>Certified Entity</a:t>
            </a:r>
          </a:p>
        </p:txBody>
      </p:sp>
      <p:sp>
        <p:nvSpPr>
          <p:cNvPr id="1035" name="Text Box 7"/>
          <p:cNvSpPr txBox="1">
            <a:spLocks noChangeArrowheads="1"/>
          </p:cNvSpPr>
          <p:nvPr/>
        </p:nvSpPr>
        <p:spPr bwMode="auto">
          <a:xfrm>
            <a:off x="1008063" y="1657350"/>
            <a:ext cx="685800" cy="457200"/>
          </a:xfrm>
          <a:prstGeom prst="rect">
            <a:avLst/>
          </a:prstGeom>
          <a:noFill/>
          <a:ln w="9525">
            <a:noFill/>
            <a:miter lim="800000"/>
            <a:headEnd/>
            <a:tailEnd/>
          </a:ln>
        </p:spPr>
        <p:txBody>
          <a:bodyPr>
            <a:spAutoFit/>
          </a:bodyPr>
          <a:lstStyle/>
          <a:p>
            <a:pPr eaLnBrk="0" hangingPunct="0">
              <a:spcBef>
                <a:spcPct val="50000"/>
              </a:spcBef>
            </a:pPr>
            <a:r>
              <a:rPr lang="en-AU" altLang="tr-TR">
                <a:latin typeface="Calibri" pitchFamily="34" charset="0"/>
              </a:rPr>
              <a:t>CA</a:t>
            </a:r>
          </a:p>
        </p:txBody>
      </p:sp>
      <p:sp>
        <p:nvSpPr>
          <p:cNvPr id="1036" name="Line 8"/>
          <p:cNvSpPr>
            <a:spLocks noChangeShapeType="1"/>
          </p:cNvSpPr>
          <p:nvPr/>
        </p:nvSpPr>
        <p:spPr bwMode="auto">
          <a:xfrm flipH="1">
            <a:off x="2919413" y="2936875"/>
            <a:ext cx="3213100" cy="0"/>
          </a:xfrm>
          <a:prstGeom prst="line">
            <a:avLst/>
          </a:prstGeom>
          <a:noFill/>
          <a:ln w="15875">
            <a:solidFill>
              <a:schemeClr val="tx1"/>
            </a:solidFill>
            <a:round/>
            <a:headEnd/>
            <a:tailEnd type="triangle" w="lg" len="med"/>
          </a:ln>
        </p:spPr>
        <p:txBody>
          <a:bodyPr wrap="none" anchor="ctr"/>
          <a:lstStyle/>
          <a:p>
            <a:endParaRPr lang="en-IN"/>
          </a:p>
        </p:txBody>
      </p:sp>
      <p:sp>
        <p:nvSpPr>
          <p:cNvPr id="1037" name="AutoShape 9"/>
          <p:cNvSpPr>
            <a:spLocks noChangeArrowheads="1"/>
          </p:cNvSpPr>
          <p:nvPr/>
        </p:nvSpPr>
        <p:spPr bwMode="auto">
          <a:xfrm>
            <a:off x="1598613" y="4981575"/>
            <a:ext cx="1447800" cy="763588"/>
          </a:xfrm>
          <a:prstGeom prst="cloudCallout">
            <a:avLst>
              <a:gd name="adj1" fmla="val -43639"/>
              <a:gd name="adj2" fmla="val 87213"/>
            </a:avLst>
          </a:prstGeom>
          <a:solidFill>
            <a:schemeClr val="bg1"/>
          </a:solidFill>
          <a:ln w="9525">
            <a:solidFill>
              <a:schemeClr val="tx1"/>
            </a:solidFill>
            <a:round/>
            <a:headEnd/>
            <a:tailEnd/>
          </a:ln>
        </p:spPr>
        <p:txBody>
          <a:bodyPr wrap="none" anchor="ctr"/>
          <a:lstStyle/>
          <a:p>
            <a:pPr algn="ctr" eaLnBrk="0" hangingPunct="0"/>
            <a:endParaRPr lang="en-US" altLang="tr-TR">
              <a:latin typeface="Calibri" pitchFamily="34" charset="0"/>
            </a:endParaRPr>
          </a:p>
        </p:txBody>
      </p:sp>
      <p:sp>
        <p:nvSpPr>
          <p:cNvPr id="1038" name="Rectangle 10"/>
          <p:cNvSpPr>
            <a:spLocks noChangeArrowheads="1"/>
          </p:cNvSpPr>
          <p:nvPr/>
        </p:nvSpPr>
        <p:spPr bwMode="auto">
          <a:xfrm>
            <a:off x="1562100" y="5724525"/>
            <a:ext cx="723900" cy="484188"/>
          </a:xfrm>
          <a:prstGeom prst="rect">
            <a:avLst/>
          </a:prstGeom>
          <a:solidFill>
            <a:schemeClr val="bg1"/>
          </a:solidFill>
          <a:ln w="9525">
            <a:noFill/>
            <a:miter lim="800000"/>
            <a:headEnd/>
            <a:tailEnd/>
          </a:ln>
        </p:spPr>
        <p:txBody>
          <a:bodyPr wrap="none" anchor="ctr"/>
          <a:lstStyle/>
          <a:p>
            <a:endParaRPr lang="tr-TR" altLang="tr-TR">
              <a:latin typeface="Calibri" pitchFamily="34" charset="0"/>
            </a:endParaRPr>
          </a:p>
        </p:txBody>
      </p:sp>
      <p:sp>
        <p:nvSpPr>
          <p:cNvPr id="1039" name="Freeform 11"/>
          <p:cNvSpPr>
            <a:spLocks/>
          </p:cNvSpPr>
          <p:nvPr/>
        </p:nvSpPr>
        <p:spPr bwMode="auto">
          <a:xfrm>
            <a:off x="1055688" y="4089400"/>
            <a:ext cx="561975" cy="1022350"/>
          </a:xfrm>
          <a:custGeom>
            <a:avLst/>
            <a:gdLst>
              <a:gd name="T0" fmla="*/ 2147483647 w 353"/>
              <a:gd name="T1" fmla="*/ 0 h 644"/>
              <a:gd name="T2" fmla="*/ 2147483647 w 353"/>
              <a:gd name="T3" fmla="*/ 2147483647 h 644"/>
              <a:gd name="T4" fmla="*/ 2147483647 w 353"/>
              <a:gd name="T5" fmla="*/ 2147483647 h 644"/>
              <a:gd name="T6" fmla="*/ 0 60000 65536"/>
              <a:gd name="T7" fmla="*/ 0 60000 65536"/>
              <a:gd name="T8" fmla="*/ 0 60000 65536"/>
              <a:gd name="T9" fmla="*/ 0 w 353"/>
              <a:gd name="T10" fmla="*/ 0 h 644"/>
              <a:gd name="T11" fmla="*/ 353 w 353"/>
              <a:gd name="T12" fmla="*/ 644 h 644"/>
            </a:gdLst>
            <a:ahLst/>
            <a:cxnLst>
              <a:cxn ang="T6">
                <a:pos x="T0" y="T1"/>
              </a:cxn>
              <a:cxn ang="T7">
                <a:pos x="T2" y="T3"/>
              </a:cxn>
              <a:cxn ang="T8">
                <a:pos x="T4" y="T5"/>
              </a:cxn>
            </a:cxnLst>
            <a:rect l="T9" t="T10" r="T11" b="T12"/>
            <a:pathLst>
              <a:path w="353" h="644">
                <a:moveTo>
                  <a:pt x="61" y="0"/>
                </a:moveTo>
                <a:cubicBezTo>
                  <a:pt x="30" y="151"/>
                  <a:pt x="0" y="303"/>
                  <a:pt x="49" y="410"/>
                </a:cubicBezTo>
                <a:cubicBezTo>
                  <a:pt x="98" y="517"/>
                  <a:pt x="269" y="623"/>
                  <a:pt x="353" y="644"/>
                </a:cubicBezTo>
              </a:path>
            </a:pathLst>
          </a:custGeom>
          <a:noFill/>
          <a:ln w="15875">
            <a:solidFill>
              <a:schemeClr val="tx1"/>
            </a:solidFill>
            <a:round/>
            <a:headEnd/>
            <a:tailEnd type="triangle" w="lg" len="med"/>
          </a:ln>
        </p:spPr>
        <p:txBody>
          <a:bodyPr wrap="none" anchor="ctr"/>
          <a:lstStyle/>
          <a:p>
            <a:endParaRPr lang="en-IN">
              <a:latin typeface="Calibri" pitchFamily="34" charset="0"/>
            </a:endParaRPr>
          </a:p>
        </p:txBody>
      </p:sp>
      <p:sp>
        <p:nvSpPr>
          <p:cNvPr id="1040" name="Line 12"/>
          <p:cNvSpPr>
            <a:spLocks noChangeShapeType="1"/>
          </p:cNvSpPr>
          <p:nvPr/>
        </p:nvSpPr>
        <p:spPr bwMode="auto">
          <a:xfrm>
            <a:off x="3179763" y="5297488"/>
            <a:ext cx="965200" cy="0"/>
          </a:xfrm>
          <a:prstGeom prst="line">
            <a:avLst/>
          </a:prstGeom>
          <a:noFill/>
          <a:ln w="15875">
            <a:solidFill>
              <a:schemeClr val="tx1"/>
            </a:solidFill>
            <a:round/>
            <a:headEnd/>
            <a:tailEnd type="triangle" w="lg" len="med"/>
          </a:ln>
        </p:spPr>
        <p:txBody>
          <a:bodyPr wrap="none" anchor="ctr"/>
          <a:lstStyle/>
          <a:p>
            <a:endParaRPr lang="en-IN"/>
          </a:p>
        </p:txBody>
      </p:sp>
      <p:graphicFrame>
        <p:nvGraphicFramePr>
          <p:cNvPr id="1029" name="Object 13"/>
          <p:cNvGraphicFramePr>
            <a:graphicFrameLocks noChangeAspect="1"/>
          </p:cNvGraphicFramePr>
          <p:nvPr/>
        </p:nvGraphicFramePr>
        <p:xfrm>
          <a:off x="4572000" y="4343400"/>
          <a:ext cx="801688" cy="1527175"/>
        </p:xfrm>
        <a:graphic>
          <a:graphicData uri="http://schemas.openxmlformats.org/presentationml/2006/ole">
            <p:oleObj spid="_x0000_s104453" name="Clip" r:id="rId6" imgW="1395413" imgH="2659063" progId="">
              <p:embed/>
            </p:oleObj>
          </a:graphicData>
        </a:graphic>
      </p:graphicFrame>
      <p:sp>
        <p:nvSpPr>
          <p:cNvPr id="1041" name="Text Box 14"/>
          <p:cNvSpPr txBox="1">
            <a:spLocks noChangeArrowheads="1"/>
          </p:cNvSpPr>
          <p:nvPr/>
        </p:nvSpPr>
        <p:spPr bwMode="auto">
          <a:xfrm>
            <a:off x="4519613" y="6007100"/>
            <a:ext cx="1358900" cy="457200"/>
          </a:xfrm>
          <a:prstGeom prst="rect">
            <a:avLst/>
          </a:prstGeom>
          <a:noFill/>
          <a:ln w="9525">
            <a:noFill/>
            <a:miter lim="800000"/>
            <a:headEnd/>
            <a:tailEnd/>
          </a:ln>
        </p:spPr>
        <p:txBody>
          <a:bodyPr>
            <a:spAutoFit/>
          </a:bodyPr>
          <a:lstStyle/>
          <a:p>
            <a:pPr eaLnBrk="0" hangingPunct="0">
              <a:spcBef>
                <a:spcPct val="50000"/>
              </a:spcBef>
            </a:pPr>
            <a:r>
              <a:rPr lang="en-AU" altLang="tr-TR">
                <a:latin typeface="Calibri" pitchFamily="34" charset="0"/>
              </a:rPr>
              <a:t>Verifier</a:t>
            </a:r>
          </a:p>
        </p:txBody>
      </p:sp>
      <p:graphicFrame>
        <p:nvGraphicFramePr>
          <p:cNvPr id="1030" name="Object 15"/>
          <p:cNvGraphicFramePr>
            <a:graphicFrameLocks noChangeAspect="1"/>
          </p:cNvGraphicFramePr>
          <p:nvPr/>
        </p:nvGraphicFramePr>
        <p:xfrm>
          <a:off x="6477000" y="2968625"/>
          <a:ext cx="1371600" cy="604838"/>
        </p:xfrm>
        <a:graphic>
          <a:graphicData uri="http://schemas.openxmlformats.org/presentationml/2006/ole">
            <p:oleObj spid="_x0000_s104454" name="Clip" r:id="rId7" imgW="5097463" imgH="2247900" progId="">
              <p:embed/>
            </p:oleObj>
          </a:graphicData>
        </a:graphic>
      </p:graphicFrame>
      <p:graphicFrame>
        <p:nvGraphicFramePr>
          <p:cNvPr id="1031" name="Object 16"/>
          <p:cNvGraphicFramePr>
            <a:graphicFrameLocks noChangeAspect="1"/>
          </p:cNvGraphicFramePr>
          <p:nvPr/>
        </p:nvGraphicFramePr>
        <p:xfrm>
          <a:off x="1077913" y="3013075"/>
          <a:ext cx="1025525" cy="452438"/>
        </p:xfrm>
        <a:graphic>
          <a:graphicData uri="http://schemas.openxmlformats.org/presentationml/2006/ole">
            <p:oleObj spid="_x0000_s104455" name="Clip" r:id="rId8" imgW="5097463" imgH="2247900" progId="">
              <p:embed/>
            </p:oleObj>
          </a:graphicData>
        </a:graphic>
      </p:graphicFrame>
      <p:graphicFrame>
        <p:nvGraphicFramePr>
          <p:cNvPr id="1032" name="Object 17"/>
          <p:cNvGraphicFramePr>
            <a:graphicFrameLocks noChangeAspect="1"/>
          </p:cNvGraphicFramePr>
          <p:nvPr/>
        </p:nvGraphicFramePr>
        <p:xfrm>
          <a:off x="5335588" y="5122863"/>
          <a:ext cx="1371600" cy="604837"/>
        </p:xfrm>
        <a:graphic>
          <a:graphicData uri="http://schemas.openxmlformats.org/presentationml/2006/ole">
            <p:oleObj spid="_x0000_s104456" name="Clip" r:id="rId9" imgW="5097463" imgH="2247900" progId="">
              <p:embed/>
            </p:oleObj>
          </a:graphicData>
        </a:graphic>
      </p:graphicFrame>
      <p:sp>
        <p:nvSpPr>
          <p:cNvPr id="1042" name="Text Box 18"/>
          <p:cNvSpPr txBox="1">
            <a:spLocks noChangeArrowheads="1"/>
          </p:cNvSpPr>
          <p:nvPr/>
        </p:nvSpPr>
        <p:spPr bwMode="auto">
          <a:xfrm>
            <a:off x="6913563" y="3068638"/>
            <a:ext cx="574675" cy="336550"/>
          </a:xfrm>
          <a:prstGeom prst="rect">
            <a:avLst/>
          </a:prstGeom>
          <a:noFill/>
          <a:ln w="9525">
            <a:noFill/>
            <a:miter lim="800000"/>
            <a:headEnd/>
            <a:tailEnd/>
          </a:ln>
        </p:spPr>
        <p:txBody>
          <a:bodyPr>
            <a:spAutoFit/>
          </a:bodyPr>
          <a:lstStyle/>
          <a:p>
            <a:pPr eaLnBrk="0" hangingPunct="0">
              <a:spcBef>
                <a:spcPct val="50000"/>
              </a:spcBef>
            </a:pPr>
            <a:r>
              <a:rPr lang="en-AU" altLang="tr-TR" sz="800">
                <a:latin typeface="Calibri" pitchFamily="34" charset="0"/>
              </a:rPr>
              <a:t>Albert Levi</a:t>
            </a:r>
            <a:endParaRPr lang="en-AU" altLang="tr-TR">
              <a:latin typeface="Calibri" pitchFamily="34" charset="0"/>
            </a:endParaRPr>
          </a:p>
        </p:txBody>
      </p:sp>
      <p:sp>
        <p:nvSpPr>
          <p:cNvPr id="1043" name="Text Box 19"/>
          <p:cNvSpPr txBox="1">
            <a:spLocks noChangeArrowheads="1"/>
          </p:cNvSpPr>
          <p:nvPr/>
        </p:nvSpPr>
        <p:spPr bwMode="auto">
          <a:xfrm>
            <a:off x="5726113" y="5210175"/>
            <a:ext cx="577850" cy="336550"/>
          </a:xfrm>
          <a:prstGeom prst="rect">
            <a:avLst/>
          </a:prstGeom>
          <a:noFill/>
          <a:ln w="9525">
            <a:noFill/>
            <a:miter lim="800000"/>
            <a:headEnd/>
            <a:tailEnd/>
          </a:ln>
        </p:spPr>
        <p:txBody>
          <a:bodyPr>
            <a:spAutoFit/>
          </a:bodyPr>
          <a:lstStyle/>
          <a:p>
            <a:pPr eaLnBrk="0" hangingPunct="0">
              <a:spcBef>
                <a:spcPct val="50000"/>
              </a:spcBef>
            </a:pPr>
            <a:r>
              <a:rPr lang="en-AU" altLang="tr-TR" sz="800">
                <a:latin typeface="Calibri" pitchFamily="34" charset="0"/>
              </a:rPr>
              <a:t>Albert Levi</a:t>
            </a:r>
            <a:endParaRPr lang="en-AU" altLang="tr-TR">
              <a:latin typeface="Calibri" pitchFamily="34" charset="0"/>
            </a:endParaRPr>
          </a:p>
        </p:txBody>
      </p:sp>
      <p:sp>
        <p:nvSpPr>
          <p:cNvPr id="1044" name="Text Box 20"/>
          <p:cNvSpPr txBox="1">
            <a:spLocks noChangeArrowheads="1"/>
          </p:cNvSpPr>
          <p:nvPr/>
        </p:nvSpPr>
        <p:spPr bwMode="auto">
          <a:xfrm>
            <a:off x="1398588" y="3070225"/>
            <a:ext cx="501650" cy="276225"/>
          </a:xfrm>
          <a:prstGeom prst="rect">
            <a:avLst/>
          </a:prstGeom>
          <a:noFill/>
          <a:ln w="9525">
            <a:noFill/>
            <a:miter lim="800000"/>
            <a:headEnd/>
            <a:tailEnd/>
          </a:ln>
        </p:spPr>
        <p:txBody>
          <a:bodyPr>
            <a:spAutoFit/>
          </a:bodyPr>
          <a:lstStyle/>
          <a:p>
            <a:pPr eaLnBrk="0" hangingPunct="0"/>
            <a:r>
              <a:rPr lang="en-AU" altLang="tr-TR" sz="600">
                <a:latin typeface="Calibri" pitchFamily="34" charset="0"/>
              </a:rPr>
              <a:t>Albert </a:t>
            </a:r>
          </a:p>
          <a:p>
            <a:pPr eaLnBrk="0" hangingPunct="0"/>
            <a:r>
              <a:rPr lang="en-AU" altLang="tr-TR" sz="600">
                <a:latin typeface="Calibri" pitchFamily="34" charset="0"/>
              </a:rPr>
              <a:t>Levi</a:t>
            </a:r>
            <a:endParaRPr lang="en-AU" altLang="tr-TR">
              <a:latin typeface="Calibri" pitchFamily="34" charset="0"/>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en-US" altLang="tr-TR" smtClean="0"/>
              <a:t>Issues Related Certificates</a:t>
            </a:r>
          </a:p>
        </p:txBody>
      </p:sp>
      <p:sp>
        <p:nvSpPr>
          <p:cNvPr id="72707" name="Rectangle 3"/>
          <p:cNvSpPr>
            <a:spLocks noGrp="1" noChangeArrowheads="1"/>
          </p:cNvSpPr>
          <p:nvPr>
            <p:ph type="body" idx="1"/>
          </p:nvPr>
        </p:nvSpPr>
        <p:spPr>
          <a:xfrm>
            <a:off x="971550" y="1844675"/>
            <a:ext cx="7772400" cy="4114800"/>
          </a:xfrm>
        </p:spPr>
        <p:txBody>
          <a:bodyPr/>
          <a:lstStyle/>
          <a:p>
            <a:pPr eaLnBrk="1" hangingPunct="1">
              <a:lnSpc>
                <a:spcPct val="90000"/>
              </a:lnSpc>
            </a:pPr>
            <a:r>
              <a:rPr lang="en-US" altLang="tr-TR" smtClean="0"/>
              <a:t>CA certification policies (Certificate Practice Statement)</a:t>
            </a:r>
          </a:p>
          <a:p>
            <a:pPr lvl="1" eaLnBrk="1" hangingPunct="1">
              <a:lnSpc>
                <a:spcPct val="90000"/>
              </a:lnSpc>
            </a:pPr>
            <a:r>
              <a:rPr lang="en-US" altLang="tr-TR" smtClean="0"/>
              <a:t>how reliable is the CA?</a:t>
            </a:r>
          </a:p>
          <a:p>
            <a:pPr lvl="1" eaLnBrk="1" hangingPunct="1">
              <a:lnSpc>
                <a:spcPct val="90000"/>
              </a:lnSpc>
            </a:pPr>
            <a:r>
              <a:rPr lang="en-US" altLang="tr-TR" smtClean="0"/>
              <a:t>certification policies describe the methodology of certificate issuance</a:t>
            </a:r>
          </a:p>
          <a:p>
            <a:pPr lvl="1" eaLnBrk="1" hangingPunct="1">
              <a:lnSpc>
                <a:spcPct val="90000"/>
              </a:lnSpc>
            </a:pPr>
            <a:r>
              <a:rPr lang="en-US" altLang="tr-TR" smtClean="0"/>
              <a:t>ID-control practices</a:t>
            </a:r>
          </a:p>
          <a:p>
            <a:pPr lvl="2" eaLnBrk="1" hangingPunct="1">
              <a:lnSpc>
                <a:spcPct val="90000"/>
              </a:lnSpc>
            </a:pPr>
            <a:r>
              <a:rPr lang="en-US" altLang="tr-TR" smtClean="0"/>
              <a:t>loose control: only email address</a:t>
            </a:r>
          </a:p>
          <a:p>
            <a:pPr lvl="2" eaLnBrk="1" hangingPunct="1">
              <a:lnSpc>
                <a:spcPct val="90000"/>
              </a:lnSpc>
            </a:pPr>
            <a:r>
              <a:rPr lang="en-US" altLang="tr-TR" smtClean="0"/>
              <a:t>tight control: apply in person and submit picture IDs and/or hard documentation</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en-US" altLang="tr-TR" smtClean="0"/>
              <a:t>Issues Related Certificates</a:t>
            </a:r>
          </a:p>
        </p:txBody>
      </p:sp>
      <p:sp>
        <p:nvSpPr>
          <p:cNvPr id="73731" name="Rectangle 3"/>
          <p:cNvSpPr>
            <a:spLocks noGrp="1" noChangeArrowheads="1"/>
          </p:cNvSpPr>
          <p:nvPr>
            <p:ph type="body" idx="1"/>
          </p:nvPr>
        </p:nvSpPr>
        <p:spPr>
          <a:xfrm>
            <a:off x="914400" y="1905000"/>
            <a:ext cx="7772400" cy="4114800"/>
          </a:xfrm>
        </p:spPr>
        <p:txBody>
          <a:bodyPr/>
          <a:lstStyle/>
          <a:p>
            <a:pPr eaLnBrk="1" hangingPunct="1">
              <a:lnSpc>
                <a:spcPct val="90000"/>
              </a:lnSpc>
            </a:pPr>
            <a:r>
              <a:rPr lang="en-US" altLang="tr-TR" smtClean="0"/>
              <a:t>TRUST</a:t>
            </a:r>
          </a:p>
          <a:p>
            <a:pPr lvl="1" eaLnBrk="1" hangingPunct="1">
              <a:lnSpc>
                <a:spcPct val="90000"/>
              </a:lnSpc>
            </a:pPr>
            <a:r>
              <a:rPr lang="en-US" altLang="tr-TR" smtClean="0"/>
              <a:t>verifiers must trust CAs</a:t>
            </a:r>
          </a:p>
          <a:p>
            <a:pPr lvl="1" eaLnBrk="1" hangingPunct="1">
              <a:lnSpc>
                <a:spcPct val="90000"/>
              </a:lnSpc>
            </a:pPr>
            <a:r>
              <a:rPr lang="en-US" altLang="tr-TR" smtClean="0"/>
              <a:t>CAs need not trust the certified entities</a:t>
            </a:r>
          </a:p>
          <a:p>
            <a:pPr lvl="1" eaLnBrk="1" hangingPunct="1">
              <a:lnSpc>
                <a:spcPct val="90000"/>
              </a:lnSpc>
            </a:pPr>
            <a:r>
              <a:rPr lang="en-US" altLang="tr-TR" smtClean="0"/>
              <a:t>certified entit</a:t>
            </a:r>
            <a:r>
              <a:rPr lang="tr-TR" altLang="tr-TR" smtClean="0"/>
              <a:t>ies</a:t>
            </a:r>
            <a:r>
              <a:rPr lang="en-US" altLang="tr-TR" smtClean="0"/>
              <a:t> need not trust its CA</a:t>
            </a:r>
          </a:p>
          <a:p>
            <a:pPr eaLnBrk="1" hangingPunct="1">
              <a:lnSpc>
                <a:spcPct val="90000"/>
              </a:lnSpc>
            </a:pPr>
            <a:r>
              <a:rPr lang="en-US" altLang="tr-TR" smtClean="0"/>
              <a:t>What is “trust” in certification systems?</a:t>
            </a:r>
          </a:p>
          <a:p>
            <a:pPr lvl="1" eaLnBrk="1" hangingPunct="1">
              <a:lnSpc>
                <a:spcPct val="90000"/>
              </a:lnSpc>
            </a:pPr>
            <a:r>
              <a:rPr lang="en-US" altLang="tr-TR" smtClean="0"/>
              <a:t>Answer to the question: “How correct is the certificate information?”</a:t>
            </a:r>
          </a:p>
          <a:p>
            <a:pPr lvl="1" eaLnBrk="1" hangingPunct="1">
              <a:lnSpc>
                <a:spcPct val="90000"/>
              </a:lnSpc>
            </a:pPr>
            <a:r>
              <a:rPr lang="en-US" altLang="tr-TR" smtClean="0"/>
              <a:t>related to certification policies</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altLang="tr-TR" smtClean="0"/>
              <a:t>Issues Related Certificates</a:t>
            </a:r>
          </a:p>
        </p:txBody>
      </p:sp>
      <p:sp>
        <p:nvSpPr>
          <p:cNvPr id="74755" name="Rectangle 3"/>
          <p:cNvSpPr>
            <a:spLocks noGrp="1" noChangeArrowheads="1"/>
          </p:cNvSpPr>
          <p:nvPr>
            <p:ph type="body" idx="1"/>
          </p:nvPr>
        </p:nvSpPr>
        <p:spPr>
          <a:xfrm>
            <a:off x="609600" y="1524000"/>
            <a:ext cx="8229600" cy="4514850"/>
          </a:xfrm>
        </p:spPr>
        <p:txBody>
          <a:bodyPr/>
          <a:lstStyle/>
          <a:p>
            <a:pPr eaLnBrk="1" hangingPunct="1">
              <a:lnSpc>
                <a:spcPct val="90000"/>
              </a:lnSpc>
            </a:pPr>
            <a:r>
              <a:rPr lang="en-US" altLang="tr-TR" smtClean="0"/>
              <a:t>Certificate types</a:t>
            </a:r>
          </a:p>
          <a:p>
            <a:pPr lvl="1" eaLnBrk="1" hangingPunct="1">
              <a:lnSpc>
                <a:spcPct val="90000"/>
              </a:lnSpc>
            </a:pPr>
            <a:r>
              <a:rPr lang="en-US" altLang="tr-TR" smtClean="0"/>
              <a:t>ID certificates</a:t>
            </a:r>
          </a:p>
          <a:p>
            <a:pPr lvl="2" eaLnBrk="1" hangingPunct="1">
              <a:lnSpc>
                <a:spcPct val="90000"/>
              </a:lnSpc>
            </a:pPr>
            <a:r>
              <a:rPr lang="en-US" altLang="tr-TR" smtClean="0"/>
              <a:t>discussed here</a:t>
            </a:r>
          </a:p>
          <a:p>
            <a:pPr lvl="1" eaLnBrk="1" hangingPunct="1">
              <a:lnSpc>
                <a:spcPct val="90000"/>
              </a:lnSpc>
            </a:pPr>
            <a:r>
              <a:rPr lang="en-US" altLang="tr-TR" smtClean="0"/>
              <a:t>authorization certificates</a:t>
            </a:r>
          </a:p>
          <a:p>
            <a:pPr lvl="2" eaLnBrk="1" hangingPunct="1">
              <a:lnSpc>
                <a:spcPct val="90000"/>
              </a:lnSpc>
            </a:pPr>
            <a:r>
              <a:rPr lang="en-US" altLang="tr-TR" smtClean="0"/>
              <a:t>no identity</a:t>
            </a:r>
          </a:p>
          <a:p>
            <a:pPr lvl="2" eaLnBrk="1" hangingPunct="1">
              <a:lnSpc>
                <a:spcPct val="90000"/>
              </a:lnSpc>
            </a:pPr>
            <a:r>
              <a:rPr lang="en-US" altLang="tr-TR" smtClean="0"/>
              <a:t>binding between public key and authorization info</a:t>
            </a:r>
          </a:p>
          <a:p>
            <a:pPr eaLnBrk="1" hangingPunct="1">
              <a:lnSpc>
                <a:spcPct val="90000"/>
              </a:lnSpc>
            </a:pPr>
            <a:r>
              <a:rPr lang="en-US" altLang="tr-TR" smtClean="0"/>
              <a:t>Certificate storage and distribution</a:t>
            </a:r>
          </a:p>
          <a:p>
            <a:pPr lvl="1" eaLnBrk="1" hangingPunct="1">
              <a:lnSpc>
                <a:spcPct val="90000"/>
              </a:lnSpc>
            </a:pPr>
            <a:r>
              <a:rPr lang="en-US" altLang="tr-TR" smtClean="0"/>
              <a:t>along with a signed message</a:t>
            </a:r>
          </a:p>
          <a:p>
            <a:pPr lvl="1" eaLnBrk="1" hangingPunct="1">
              <a:lnSpc>
                <a:spcPct val="90000"/>
              </a:lnSpc>
            </a:pPr>
            <a:r>
              <a:rPr lang="tr-TR" altLang="tr-TR" smtClean="0"/>
              <a:t>d</a:t>
            </a:r>
            <a:r>
              <a:rPr lang="en-US" altLang="tr-TR" smtClean="0"/>
              <a:t>istributed</a:t>
            </a:r>
            <a:r>
              <a:rPr lang="tr-TR" altLang="tr-TR" smtClean="0"/>
              <a:t>/</a:t>
            </a:r>
            <a:r>
              <a:rPr lang="en-US" altLang="tr-TR" smtClean="0"/>
              <a:t>centralized databases</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762000" y="457200"/>
            <a:ext cx="7772400" cy="1143000"/>
          </a:xfrm>
        </p:spPr>
        <p:txBody>
          <a:bodyPr/>
          <a:lstStyle/>
          <a:p>
            <a:pPr eaLnBrk="1" hangingPunct="1"/>
            <a:r>
              <a:rPr lang="en-US" altLang="tr-TR" smtClean="0"/>
              <a:t>Issues Related Certificates</a:t>
            </a:r>
          </a:p>
        </p:txBody>
      </p:sp>
      <p:sp>
        <p:nvSpPr>
          <p:cNvPr id="75779" name="Rectangle 3"/>
          <p:cNvSpPr>
            <a:spLocks noGrp="1" noChangeArrowheads="1"/>
          </p:cNvSpPr>
          <p:nvPr>
            <p:ph type="body" idx="1"/>
          </p:nvPr>
        </p:nvSpPr>
        <p:spPr>
          <a:xfrm>
            <a:off x="457200" y="1676400"/>
            <a:ext cx="8178800" cy="4343400"/>
          </a:xfrm>
        </p:spPr>
        <p:txBody>
          <a:bodyPr/>
          <a:lstStyle/>
          <a:p>
            <a:pPr eaLnBrk="1" hangingPunct="1"/>
            <a:r>
              <a:rPr lang="en-US" altLang="tr-TR" sz="2800" smtClean="0"/>
              <a:t>Certificate Revocation</a:t>
            </a:r>
          </a:p>
          <a:p>
            <a:pPr lvl="1" eaLnBrk="1" hangingPunct="1"/>
            <a:r>
              <a:rPr lang="en-US" altLang="tr-TR" sz="2400" smtClean="0"/>
              <a:t>certificates have lifetimes, but they may be revoked before the expiration time</a:t>
            </a:r>
          </a:p>
          <a:p>
            <a:pPr lvl="1" eaLnBrk="1" hangingPunct="1"/>
            <a:r>
              <a:rPr lang="en-US" altLang="tr-TR" sz="2400" smtClean="0"/>
              <a:t>Reasons:</a:t>
            </a:r>
          </a:p>
          <a:p>
            <a:pPr lvl="2" eaLnBrk="1" hangingPunct="1"/>
            <a:r>
              <a:rPr lang="en-US" altLang="tr-TR" sz="2000" smtClean="0"/>
              <a:t>certificate holder key compromise/lost</a:t>
            </a:r>
          </a:p>
          <a:p>
            <a:pPr lvl="2" eaLnBrk="1" hangingPunct="1"/>
            <a:r>
              <a:rPr lang="en-US" altLang="tr-TR" sz="2000" smtClean="0"/>
              <a:t>CA key compromise</a:t>
            </a:r>
          </a:p>
          <a:p>
            <a:pPr lvl="2" eaLnBrk="1" hangingPunct="1"/>
            <a:r>
              <a:rPr lang="en-US" altLang="tr-TR" sz="2000" smtClean="0"/>
              <a:t>end of contract (e.g. certificates for employees)</a:t>
            </a:r>
          </a:p>
          <a:p>
            <a:pPr lvl="1" eaLnBrk="1" hangingPunct="1"/>
            <a:r>
              <a:rPr lang="en-US" altLang="tr-TR" sz="2400" smtClean="0"/>
              <a:t>Certificate Revocation Lists (CRLs) hold the list of certificates that are not expired but revoked</a:t>
            </a:r>
          </a:p>
          <a:p>
            <a:pPr lvl="2" eaLnBrk="1" hangingPunct="1"/>
            <a:r>
              <a:rPr lang="en-US" altLang="tr-TR" sz="2000" smtClean="0"/>
              <a:t>each CA periodically issues such a list with digital signature on it</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US" altLang="tr-TR" smtClean="0"/>
              <a:t>Real World Analogies</a:t>
            </a:r>
          </a:p>
        </p:txBody>
      </p:sp>
      <p:sp>
        <p:nvSpPr>
          <p:cNvPr id="95235" name="Rectangle 3"/>
          <p:cNvSpPr>
            <a:spLocks noGrp="1" noChangeArrowheads="1"/>
          </p:cNvSpPr>
          <p:nvPr>
            <p:ph type="body" idx="1"/>
          </p:nvPr>
        </p:nvSpPr>
        <p:spPr>
          <a:xfrm>
            <a:off x="457200" y="1752600"/>
            <a:ext cx="8382000" cy="4362450"/>
          </a:xfrm>
        </p:spPr>
        <p:txBody>
          <a:bodyPr/>
          <a:lstStyle/>
          <a:p>
            <a:pPr eaLnBrk="1" hangingPunct="1">
              <a:lnSpc>
                <a:spcPct val="90000"/>
              </a:lnSpc>
            </a:pPr>
            <a:r>
              <a:rPr lang="en-US" altLang="tr-TR" smtClean="0"/>
              <a:t>Is a certificate an “electronic identity”?</a:t>
            </a:r>
          </a:p>
          <a:p>
            <a:pPr eaLnBrk="1" hangingPunct="1">
              <a:lnSpc>
                <a:spcPct val="90000"/>
              </a:lnSpc>
            </a:pPr>
            <a:r>
              <a:rPr lang="en-US" altLang="tr-TR" smtClean="0"/>
              <a:t>Concerns</a:t>
            </a:r>
          </a:p>
          <a:p>
            <a:pPr lvl="1" eaLnBrk="1" hangingPunct="1">
              <a:lnSpc>
                <a:spcPct val="90000"/>
              </a:lnSpc>
            </a:pPr>
            <a:r>
              <a:rPr lang="en-US" altLang="tr-TR" smtClean="0"/>
              <a:t>a certificate is a binding between an identity and a key, not a binding between an identity and a real person</a:t>
            </a:r>
          </a:p>
          <a:p>
            <a:pPr lvl="1" eaLnBrk="1" hangingPunct="1">
              <a:lnSpc>
                <a:spcPct val="90000"/>
              </a:lnSpc>
            </a:pPr>
            <a:r>
              <a:rPr lang="en-US" altLang="tr-TR" smtClean="0"/>
              <a:t>anyone can submit someone else’s certificate </a:t>
            </a:r>
          </a:p>
          <a:p>
            <a:pPr lvl="1" eaLnBrk="1" hangingPunct="1">
              <a:lnSpc>
                <a:spcPct val="90000"/>
              </a:lnSpc>
            </a:pPr>
            <a:r>
              <a:rPr lang="en-US" altLang="tr-TR" smtClean="0"/>
              <a:t>one must submit its certificate to identify itself, but submission is not sufficient, the key must be used in a protocol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52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523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9523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9523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9523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build="p"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altLang="tr-TR" smtClean="0"/>
              <a:t>Real World Analogies</a:t>
            </a:r>
          </a:p>
        </p:txBody>
      </p:sp>
      <p:sp>
        <p:nvSpPr>
          <p:cNvPr id="77827" name="Rectangle 3"/>
          <p:cNvSpPr>
            <a:spLocks noGrp="1" noChangeArrowheads="1"/>
          </p:cNvSpPr>
          <p:nvPr>
            <p:ph type="body" idx="1"/>
          </p:nvPr>
        </p:nvSpPr>
        <p:spPr>
          <a:xfrm>
            <a:off x="914400" y="1752600"/>
            <a:ext cx="7772400" cy="4114800"/>
          </a:xfrm>
        </p:spPr>
        <p:txBody>
          <a:bodyPr/>
          <a:lstStyle/>
          <a:p>
            <a:pPr eaLnBrk="1" hangingPunct="1"/>
            <a:r>
              <a:rPr lang="en-US" altLang="tr-TR" smtClean="0"/>
              <a:t>Result: Certificates are not picture IDs</a:t>
            </a:r>
          </a:p>
          <a:p>
            <a:pPr eaLnBrk="1" hangingPunct="1"/>
            <a:r>
              <a:rPr lang="en-US" altLang="tr-TR" smtClean="0"/>
              <a:t>So, what is the real world analogy for certificates?</a:t>
            </a:r>
          </a:p>
          <a:p>
            <a:pPr lvl="1" eaLnBrk="1" hangingPunct="1"/>
            <a:r>
              <a:rPr lang="en-US" altLang="tr-TR" smtClean="0"/>
              <a:t>Endorsed document/card that serves as a binding between the identity and signature</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en-US" altLang="tr-TR" smtClean="0"/>
              <a:t>Public Key Infrastructure (PKI)</a:t>
            </a:r>
          </a:p>
        </p:txBody>
      </p:sp>
      <p:sp>
        <p:nvSpPr>
          <p:cNvPr id="78851" name="Rectangle 3"/>
          <p:cNvSpPr>
            <a:spLocks noGrp="1" noChangeArrowheads="1"/>
          </p:cNvSpPr>
          <p:nvPr>
            <p:ph type="body" idx="1"/>
          </p:nvPr>
        </p:nvSpPr>
        <p:spPr/>
        <p:txBody>
          <a:bodyPr/>
          <a:lstStyle/>
          <a:p>
            <a:pPr eaLnBrk="1" hangingPunct="1"/>
            <a:r>
              <a:rPr lang="en-US" altLang="tr-TR" smtClean="0"/>
              <a:t>PKI is a complete system and well-defined mechanisms for certificates</a:t>
            </a:r>
          </a:p>
          <a:p>
            <a:pPr lvl="1" eaLnBrk="1" hangingPunct="1"/>
            <a:r>
              <a:rPr lang="en-US" altLang="tr-TR" smtClean="0"/>
              <a:t>certificate issuance</a:t>
            </a:r>
          </a:p>
          <a:p>
            <a:pPr lvl="1" eaLnBrk="1" hangingPunct="1"/>
            <a:r>
              <a:rPr lang="en-US" altLang="tr-TR" smtClean="0"/>
              <a:t>certificate revocation</a:t>
            </a:r>
          </a:p>
          <a:p>
            <a:pPr lvl="1" eaLnBrk="1" hangingPunct="1"/>
            <a:r>
              <a:rPr lang="en-US" altLang="tr-TR" smtClean="0"/>
              <a:t>certificate storage</a:t>
            </a:r>
          </a:p>
          <a:p>
            <a:pPr lvl="1" eaLnBrk="1" hangingPunct="1"/>
            <a:r>
              <a:rPr lang="en-US" altLang="tr-TR" smtClean="0"/>
              <a:t>certificate distribution</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914400" y="457200"/>
            <a:ext cx="7772400" cy="1143000"/>
          </a:xfrm>
        </p:spPr>
        <p:txBody>
          <a:bodyPr/>
          <a:lstStyle/>
          <a:p>
            <a:pPr eaLnBrk="1" hangingPunct="1"/>
            <a:r>
              <a:rPr lang="en-US" altLang="tr-TR" smtClean="0"/>
              <a:t>PKI</a:t>
            </a:r>
          </a:p>
        </p:txBody>
      </p:sp>
      <p:sp>
        <p:nvSpPr>
          <p:cNvPr id="79875" name="Rectangle 3"/>
          <p:cNvSpPr>
            <a:spLocks noGrp="1" noChangeArrowheads="1"/>
          </p:cNvSpPr>
          <p:nvPr>
            <p:ph type="body" idx="1"/>
          </p:nvPr>
        </p:nvSpPr>
        <p:spPr>
          <a:xfrm>
            <a:off x="533400" y="1600200"/>
            <a:ext cx="8153400" cy="4876800"/>
          </a:xfrm>
        </p:spPr>
        <p:txBody>
          <a:bodyPr/>
          <a:lstStyle/>
          <a:p>
            <a:pPr eaLnBrk="1" hangingPunct="1"/>
            <a:r>
              <a:rPr lang="en-US" altLang="tr-TR" smtClean="0"/>
              <a:t>Business Practice: Issue certificates and make money</a:t>
            </a:r>
          </a:p>
          <a:p>
            <a:pPr lvl="1" eaLnBrk="1" hangingPunct="1"/>
            <a:r>
              <a:rPr lang="en-US" altLang="tr-TR" smtClean="0"/>
              <a:t>several CAs</a:t>
            </a:r>
          </a:p>
          <a:p>
            <a:pPr eaLnBrk="1" hangingPunct="1"/>
            <a:r>
              <a:rPr lang="en-US" altLang="tr-TR" smtClean="0"/>
              <a:t>Several CAs are also necessary due to political, geographical and trust reasons</a:t>
            </a:r>
          </a:p>
          <a:p>
            <a:pPr eaLnBrk="1" hangingPunct="1"/>
            <a:r>
              <a:rPr lang="en-US" altLang="tr-TR" smtClean="0"/>
              <a:t>3 interconnection models</a:t>
            </a:r>
          </a:p>
          <a:p>
            <a:pPr lvl="1" eaLnBrk="1" hangingPunct="1"/>
            <a:r>
              <a:rPr lang="en-US" altLang="tr-TR" smtClean="0"/>
              <a:t>hierarchical </a:t>
            </a:r>
          </a:p>
          <a:p>
            <a:pPr lvl="1" eaLnBrk="1" hangingPunct="1"/>
            <a:r>
              <a:rPr lang="en-US" altLang="tr-TR" smtClean="0"/>
              <a:t>cross certificates</a:t>
            </a:r>
          </a:p>
          <a:p>
            <a:pPr lvl="1" eaLnBrk="1" hangingPunct="1"/>
            <a:r>
              <a:rPr lang="en-US" altLang="tr-TR" smtClean="0"/>
              <a:t>hybrid</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en-US" altLang="tr-TR" smtClean="0"/>
              <a:t>Hierarchical PKI Example</a:t>
            </a:r>
          </a:p>
        </p:txBody>
      </p:sp>
      <p:grpSp>
        <p:nvGrpSpPr>
          <p:cNvPr id="2" name="Group 3"/>
          <p:cNvGrpSpPr>
            <a:grpSpLocks/>
          </p:cNvGrpSpPr>
          <p:nvPr/>
        </p:nvGrpSpPr>
        <p:grpSpPr bwMode="auto">
          <a:xfrm>
            <a:off x="914400" y="3581400"/>
            <a:ext cx="7245350" cy="1828800"/>
            <a:chOff x="1104" y="2256"/>
            <a:chExt cx="4036" cy="987"/>
          </a:xfrm>
        </p:grpSpPr>
        <p:sp>
          <p:nvSpPr>
            <p:cNvPr id="80913" name="Oval 4"/>
            <p:cNvSpPr>
              <a:spLocks noChangeAspect="1" noChangeArrowheads="1"/>
            </p:cNvSpPr>
            <p:nvPr/>
          </p:nvSpPr>
          <p:spPr bwMode="auto">
            <a:xfrm>
              <a:off x="2351" y="2356"/>
              <a:ext cx="142" cy="145"/>
            </a:xfrm>
            <a:prstGeom prst="ellipse">
              <a:avLst/>
            </a:prstGeom>
            <a:solidFill>
              <a:srgbClr val="000000"/>
            </a:solidFill>
            <a:ln w="9525">
              <a:solidFill>
                <a:srgbClr val="000000"/>
              </a:solidFill>
              <a:round/>
              <a:headEnd/>
              <a:tailEnd/>
            </a:ln>
          </p:spPr>
          <p:txBody>
            <a:bodyPr/>
            <a:lstStyle/>
            <a:p>
              <a:endParaRPr lang="tr-TR" altLang="tr-TR">
                <a:latin typeface="Calibri" pitchFamily="34" charset="0"/>
              </a:endParaRPr>
            </a:p>
          </p:txBody>
        </p:sp>
        <p:sp>
          <p:nvSpPr>
            <p:cNvPr id="80914" name="Oval 5"/>
            <p:cNvSpPr>
              <a:spLocks noChangeAspect="1" noChangeArrowheads="1"/>
            </p:cNvSpPr>
            <p:nvPr/>
          </p:nvSpPr>
          <p:spPr bwMode="auto">
            <a:xfrm>
              <a:off x="3238" y="2364"/>
              <a:ext cx="145" cy="142"/>
            </a:xfrm>
            <a:prstGeom prst="ellipse">
              <a:avLst/>
            </a:prstGeom>
            <a:solidFill>
              <a:srgbClr val="000000"/>
            </a:solidFill>
            <a:ln w="9525">
              <a:solidFill>
                <a:srgbClr val="000000"/>
              </a:solidFill>
              <a:round/>
              <a:headEnd/>
              <a:tailEnd/>
            </a:ln>
          </p:spPr>
          <p:txBody>
            <a:bodyPr/>
            <a:lstStyle/>
            <a:p>
              <a:endParaRPr lang="tr-TR" altLang="tr-TR">
                <a:latin typeface="Calibri" pitchFamily="34" charset="0"/>
              </a:endParaRPr>
            </a:p>
          </p:txBody>
        </p:sp>
        <p:sp>
          <p:nvSpPr>
            <p:cNvPr id="80915" name="Oval 6"/>
            <p:cNvSpPr>
              <a:spLocks noChangeAspect="1" noChangeArrowheads="1"/>
            </p:cNvSpPr>
            <p:nvPr/>
          </p:nvSpPr>
          <p:spPr bwMode="auto">
            <a:xfrm>
              <a:off x="3985" y="2351"/>
              <a:ext cx="145" cy="143"/>
            </a:xfrm>
            <a:prstGeom prst="ellipse">
              <a:avLst/>
            </a:prstGeom>
            <a:solidFill>
              <a:srgbClr val="000000"/>
            </a:solidFill>
            <a:ln w="9525">
              <a:solidFill>
                <a:srgbClr val="000000"/>
              </a:solidFill>
              <a:round/>
              <a:headEnd/>
              <a:tailEnd/>
            </a:ln>
          </p:spPr>
          <p:txBody>
            <a:bodyPr/>
            <a:lstStyle/>
            <a:p>
              <a:endParaRPr lang="tr-TR" altLang="tr-TR">
                <a:latin typeface="Calibri" pitchFamily="34" charset="0"/>
              </a:endParaRPr>
            </a:p>
          </p:txBody>
        </p:sp>
        <p:sp>
          <p:nvSpPr>
            <p:cNvPr id="80916" name="Oval 7"/>
            <p:cNvSpPr>
              <a:spLocks noChangeAspect="1" noChangeArrowheads="1"/>
            </p:cNvSpPr>
            <p:nvPr/>
          </p:nvSpPr>
          <p:spPr bwMode="auto">
            <a:xfrm>
              <a:off x="4758" y="2356"/>
              <a:ext cx="145" cy="145"/>
            </a:xfrm>
            <a:prstGeom prst="ellipse">
              <a:avLst/>
            </a:prstGeom>
            <a:solidFill>
              <a:srgbClr val="000000"/>
            </a:solidFill>
            <a:ln w="9525">
              <a:solidFill>
                <a:srgbClr val="000000"/>
              </a:solidFill>
              <a:round/>
              <a:headEnd/>
              <a:tailEnd/>
            </a:ln>
          </p:spPr>
          <p:txBody>
            <a:bodyPr/>
            <a:lstStyle/>
            <a:p>
              <a:endParaRPr lang="tr-TR" altLang="tr-TR">
                <a:latin typeface="Calibri" pitchFamily="34" charset="0"/>
              </a:endParaRPr>
            </a:p>
          </p:txBody>
        </p:sp>
        <p:sp>
          <p:nvSpPr>
            <p:cNvPr id="80917" name="Line 8"/>
            <p:cNvSpPr>
              <a:spLocks noChangeAspect="1" noChangeShapeType="1"/>
            </p:cNvSpPr>
            <p:nvPr/>
          </p:nvSpPr>
          <p:spPr bwMode="auto">
            <a:xfrm>
              <a:off x="3368" y="2524"/>
              <a:ext cx="180" cy="462"/>
            </a:xfrm>
            <a:prstGeom prst="line">
              <a:avLst/>
            </a:prstGeom>
            <a:noFill/>
            <a:ln w="9525">
              <a:solidFill>
                <a:srgbClr val="000000"/>
              </a:solidFill>
              <a:round/>
              <a:headEnd/>
              <a:tailEnd type="triangle" w="med" len="med"/>
            </a:ln>
          </p:spPr>
          <p:txBody>
            <a:bodyPr/>
            <a:lstStyle/>
            <a:p>
              <a:endParaRPr lang="en-IN"/>
            </a:p>
          </p:txBody>
        </p:sp>
        <p:sp>
          <p:nvSpPr>
            <p:cNvPr id="80918" name="Oval 9"/>
            <p:cNvSpPr>
              <a:spLocks noChangeAspect="1" noChangeArrowheads="1"/>
            </p:cNvSpPr>
            <p:nvPr/>
          </p:nvSpPr>
          <p:spPr bwMode="auto">
            <a:xfrm>
              <a:off x="2061" y="3044"/>
              <a:ext cx="113" cy="115"/>
            </a:xfrm>
            <a:prstGeom prst="ellipse">
              <a:avLst/>
            </a:prstGeom>
            <a:solidFill>
              <a:srgbClr val="FFFFFF"/>
            </a:solidFill>
            <a:ln w="9525">
              <a:solidFill>
                <a:srgbClr val="000000"/>
              </a:solidFill>
              <a:round/>
              <a:headEnd/>
              <a:tailEnd/>
            </a:ln>
          </p:spPr>
          <p:txBody>
            <a:bodyPr/>
            <a:lstStyle/>
            <a:p>
              <a:endParaRPr lang="tr-TR" altLang="tr-TR">
                <a:latin typeface="Calibri" pitchFamily="34" charset="0"/>
              </a:endParaRPr>
            </a:p>
          </p:txBody>
        </p:sp>
        <p:sp>
          <p:nvSpPr>
            <p:cNvPr id="80919" name="Oval 10"/>
            <p:cNvSpPr>
              <a:spLocks noChangeAspect="1" noChangeArrowheads="1"/>
            </p:cNvSpPr>
            <p:nvPr/>
          </p:nvSpPr>
          <p:spPr bwMode="auto">
            <a:xfrm>
              <a:off x="3468" y="3009"/>
              <a:ext cx="113" cy="112"/>
            </a:xfrm>
            <a:prstGeom prst="ellipse">
              <a:avLst/>
            </a:prstGeom>
            <a:solidFill>
              <a:srgbClr val="FFFFFF"/>
            </a:solidFill>
            <a:ln w="9525">
              <a:solidFill>
                <a:srgbClr val="000000"/>
              </a:solidFill>
              <a:round/>
              <a:headEnd/>
              <a:tailEnd/>
            </a:ln>
          </p:spPr>
          <p:txBody>
            <a:bodyPr/>
            <a:lstStyle/>
            <a:p>
              <a:endParaRPr lang="tr-TR" altLang="tr-TR">
                <a:latin typeface="Calibri" pitchFamily="34" charset="0"/>
              </a:endParaRPr>
            </a:p>
          </p:txBody>
        </p:sp>
        <p:sp>
          <p:nvSpPr>
            <p:cNvPr id="80920" name="Oval 11"/>
            <p:cNvSpPr>
              <a:spLocks noChangeAspect="1" noChangeArrowheads="1"/>
            </p:cNvSpPr>
            <p:nvPr/>
          </p:nvSpPr>
          <p:spPr bwMode="auto">
            <a:xfrm>
              <a:off x="2623" y="3031"/>
              <a:ext cx="115" cy="115"/>
            </a:xfrm>
            <a:prstGeom prst="ellipse">
              <a:avLst/>
            </a:prstGeom>
            <a:solidFill>
              <a:srgbClr val="FFFFFF"/>
            </a:solidFill>
            <a:ln w="9525">
              <a:solidFill>
                <a:srgbClr val="000000"/>
              </a:solidFill>
              <a:round/>
              <a:headEnd/>
              <a:tailEnd/>
            </a:ln>
          </p:spPr>
          <p:txBody>
            <a:bodyPr/>
            <a:lstStyle/>
            <a:p>
              <a:endParaRPr lang="tr-TR" altLang="tr-TR">
                <a:latin typeface="Calibri" pitchFamily="34" charset="0"/>
              </a:endParaRPr>
            </a:p>
          </p:txBody>
        </p:sp>
        <p:sp>
          <p:nvSpPr>
            <p:cNvPr id="80921" name="Oval 12"/>
            <p:cNvSpPr>
              <a:spLocks noChangeAspect="1" noChangeArrowheads="1"/>
            </p:cNvSpPr>
            <p:nvPr/>
          </p:nvSpPr>
          <p:spPr bwMode="auto">
            <a:xfrm>
              <a:off x="4618" y="3009"/>
              <a:ext cx="115" cy="112"/>
            </a:xfrm>
            <a:prstGeom prst="ellipse">
              <a:avLst/>
            </a:prstGeom>
            <a:solidFill>
              <a:srgbClr val="FFFFFF"/>
            </a:solidFill>
            <a:ln w="9525">
              <a:solidFill>
                <a:srgbClr val="000000"/>
              </a:solidFill>
              <a:round/>
              <a:headEnd/>
              <a:tailEnd/>
            </a:ln>
          </p:spPr>
          <p:txBody>
            <a:bodyPr/>
            <a:lstStyle/>
            <a:p>
              <a:endParaRPr lang="tr-TR" altLang="tr-TR">
                <a:latin typeface="Calibri" pitchFamily="34" charset="0"/>
              </a:endParaRPr>
            </a:p>
          </p:txBody>
        </p:sp>
        <p:sp>
          <p:nvSpPr>
            <p:cNvPr id="80922" name="Line 13"/>
            <p:cNvSpPr>
              <a:spLocks noChangeAspect="1" noChangeShapeType="1"/>
            </p:cNvSpPr>
            <p:nvPr/>
          </p:nvSpPr>
          <p:spPr bwMode="auto">
            <a:xfrm flipH="1">
              <a:off x="2151" y="2506"/>
              <a:ext cx="238" cy="528"/>
            </a:xfrm>
            <a:prstGeom prst="line">
              <a:avLst/>
            </a:prstGeom>
            <a:noFill/>
            <a:ln w="9525">
              <a:solidFill>
                <a:srgbClr val="000000"/>
              </a:solidFill>
              <a:round/>
              <a:headEnd/>
              <a:tailEnd type="triangle" w="med" len="med"/>
            </a:ln>
          </p:spPr>
          <p:txBody>
            <a:bodyPr/>
            <a:lstStyle/>
            <a:p>
              <a:endParaRPr lang="en-IN"/>
            </a:p>
          </p:txBody>
        </p:sp>
        <p:sp>
          <p:nvSpPr>
            <p:cNvPr id="80923" name="Line 14"/>
            <p:cNvSpPr>
              <a:spLocks noChangeAspect="1" noChangeShapeType="1"/>
            </p:cNvSpPr>
            <p:nvPr/>
          </p:nvSpPr>
          <p:spPr bwMode="auto">
            <a:xfrm>
              <a:off x="2453" y="2519"/>
              <a:ext cx="190" cy="535"/>
            </a:xfrm>
            <a:prstGeom prst="line">
              <a:avLst/>
            </a:prstGeom>
            <a:noFill/>
            <a:ln w="9525">
              <a:solidFill>
                <a:srgbClr val="000000"/>
              </a:solidFill>
              <a:round/>
              <a:headEnd/>
              <a:tailEnd type="triangle" w="med" len="med"/>
            </a:ln>
          </p:spPr>
          <p:txBody>
            <a:bodyPr/>
            <a:lstStyle/>
            <a:p>
              <a:endParaRPr lang="en-IN"/>
            </a:p>
          </p:txBody>
        </p:sp>
        <p:sp>
          <p:nvSpPr>
            <p:cNvPr id="80924" name="Oval 15"/>
            <p:cNvSpPr>
              <a:spLocks noChangeAspect="1" noChangeArrowheads="1"/>
            </p:cNvSpPr>
            <p:nvPr/>
          </p:nvSpPr>
          <p:spPr bwMode="auto">
            <a:xfrm>
              <a:off x="3051" y="3009"/>
              <a:ext cx="112" cy="112"/>
            </a:xfrm>
            <a:prstGeom prst="ellipse">
              <a:avLst/>
            </a:prstGeom>
            <a:solidFill>
              <a:srgbClr val="FFFFFF"/>
            </a:solidFill>
            <a:ln w="9525">
              <a:solidFill>
                <a:srgbClr val="000000"/>
              </a:solidFill>
              <a:round/>
              <a:headEnd/>
              <a:tailEnd/>
            </a:ln>
          </p:spPr>
          <p:txBody>
            <a:bodyPr/>
            <a:lstStyle/>
            <a:p>
              <a:endParaRPr lang="tr-TR" altLang="tr-TR">
                <a:latin typeface="Calibri" pitchFamily="34" charset="0"/>
              </a:endParaRPr>
            </a:p>
          </p:txBody>
        </p:sp>
        <p:sp>
          <p:nvSpPr>
            <p:cNvPr id="80925" name="Oval 16"/>
            <p:cNvSpPr>
              <a:spLocks noChangeAspect="1" noChangeArrowheads="1"/>
            </p:cNvSpPr>
            <p:nvPr/>
          </p:nvSpPr>
          <p:spPr bwMode="auto">
            <a:xfrm>
              <a:off x="3845" y="2996"/>
              <a:ext cx="113" cy="113"/>
            </a:xfrm>
            <a:prstGeom prst="ellipse">
              <a:avLst/>
            </a:prstGeom>
            <a:solidFill>
              <a:srgbClr val="FFFFFF"/>
            </a:solidFill>
            <a:ln w="9525">
              <a:solidFill>
                <a:srgbClr val="000000"/>
              </a:solidFill>
              <a:round/>
              <a:headEnd/>
              <a:tailEnd/>
            </a:ln>
          </p:spPr>
          <p:txBody>
            <a:bodyPr/>
            <a:lstStyle/>
            <a:p>
              <a:endParaRPr lang="tr-TR" altLang="tr-TR">
                <a:latin typeface="Calibri" pitchFamily="34" charset="0"/>
              </a:endParaRPr>
            </a:p>
          </p:txBody>
        </p:sp>
        <p:sp>
          <p:nvSpPr>
            <p:cNvPr id="80926" name="Oval 17"/>
            <p:cNvSpPr>
              <a:spLocks noChangeAspect="1" noChangeArrowheads="1"/>
            </p:cNvSpPr>
            <p:nvPr/>
          </p:nvSpPr>
          <p:spPr bwMode="auto">
            <a:xfrm>
              <a:off x="4220" y="2996"/>
              <a:ext cx="113" cy="113"/>
            </a:xfrm>
            <a:prstGeom prst="ellipse">
              <a:avLst/>
            </a:prstGeom>
            <a:solidFill>
              <a:srgbClr val="FFFFFF"/>
            </a:solidFill>
            <a:ln w="9525">
              <a:solidFill>
                <a:srgbClr val="000000"/>
              </a:solidFill>
              <a:round/>
              <a:headEnd/>
              <a:tailEnd/>
            </a:ln>
          </p:spPr>
          <p:txBody>
            <a:bodyPr/>
            <a:lstStyle/>
            <a:p>
              <a:endParaRPr lang="tr-TR" altLang="tr-TR">
                <a:latin typeface="Calibri" pitchFamily="34" charset="0"/>
              </a:endParaRPr>
            </a:p>
          </p:txBody>
        </p:sp>
        <p:sp>
          <p:nvSpPr>
            <p:cNvPr id="80927" name="Line 18"/>
            <p:cNvSpPr>
              <a:spLocks noChangeAspect="1" noChangeShapeType="1"/>
            </p:cNvSpPr>
            <p:nvPr/>
          </p:nvSpPr>
          <p:spPr bwMode="auto">
            <a:xfrm>
              <a:off x="4085" y="2494"/>
              <a:ext cx="193" cy="500"/>
            </a:xfrm>
            <a:prstGeom prst="line">
              <a:avLst/>
            </a:prstGeom>
            <a:noFill/>
            <a:ln w="9525">
              <a:solidFill>
                <a:srgbClr val="000000"/>
              </a:solidFill>
              <a:round/>
              <a:headEnd/>
              <a:tailEnd type="triangle" w="med" len="med"/>
            </a:ln>
          </p:spPr>
          <p:txBody>
            <a:bodyPr/>
            <a:lstStyle/>
            <a:p>
              <a:endParaRPr lang="en-IN"/>
            </a:p>
          </p:txBody>
        </p:sp>
        <p:sp>
          <p:nvSpPr>
            <p:cNvPr id="80928" name="Line 19"/>
            <p:cNvSpPr>
              <a:spLocks noChangeAspect="1" noChangeShapeType="1"/>
            </p:cNvSpPr>
            <p:nvPr/>
          </p:nvSpPr>
          <p:spPr bwMode="auto">
            <a:xfrm flipH="1">
              <a:off x="3126" y="2531"/>
              <a:ext cx="180" cy="473"/>
            </a:xfrm>
            <a:prstGeom prst="line">
              <a:avLst/>
            </a:prstGeom>
            <a:noFill/>
            <a:ln w="9525">
              <a:solidFill>
                <a:srgbClr val="000000"/>
              </a:solidFill>
              <a:round/>
              <a:headEnd/>
              <a:tailEnd type="triangle" w="med" len="med"/>
            </a:ln>
          </p:spPr>
          <p:txBody>
            <a:bodyPr/>
            <a:lstStyle/>
            <a:p>
              <a:endParaRPr lang="en-IN"/>
            </a:p>
          </p:txBody>
        </p:sp>
        <p:sp>
          <p:nvSpPr>
            <p:cNvPr id="80929" name="Line 20"/>
            <p:cNvSpPr>
              <a:spLocks noChangeAspect="1" noChangeShapeType="1"/>
            </p:cNvSpPr>
            <p:nvPr/>
          </p:nvSpPr>
          <p:spPr bwMode="auto">
            <a:xfrm>
              <a:off x="4878" y="2506"/>
              <a:ext cx="205" cy="475"/>
            </a:xfrm>
            <a:prstGeom prst="line">
              <a:avLst/>
            </a:prstGeom>
            <a:noFill/>
            <a:ln w="9525">
              <a:solidFill>
                <a:srgbClr val="000000"/>
              </a:solidFill>
              <a:round/>
              <a:headEnd/>
              <a:tailEnd type="triangle" w="med" len="med"/>
            </a:ln>
          </p:spPr>
          <p:txBody>
            <a:bodyPr/>
            <a:lstStyle/>
            <a:p>
              <a:endParaRPr lang="en-IN"/>
            </a:p>
          </p:txBody>
        </p:sp>
        <p:sp>
          <p:nvSpPr>
            <p:cNvPr id="80930" name="Oval 21"/>
            <p:cNvSpPr>
              <a:spLocks noChangeAspect="1" noChangeArrowheads="1"/>
            </p:cNvSpPr>
            <p:nvPr/>
          </p:nvSpPr>
          <p:spPr bwMode="auto">
            <a:xfrm>
              <a:off x="5028" y="2996"/>
              <a:ext cx="112" cy="113"/>
            </a:xfrm>
            <a:prstGeom prst="ellipse">
              <a:avLst/>
            </a:prstGeom>
            <a:solidFill>
              <a:srgbClr val="FFFFFF"/>
            </a:solidFill>
            <a:ln w="9525">
              <a:solidFill>
                <a:srgbClr val="000000"/>
              </a:solidFill>
              <a:round/>
              <a:headEnd/>
              <a:tailEnd/>
            </a:ln>
          </p:spPr>
          <p:txBody>
            <a:bodyPr/>
            <a:lstStyle/>
            <a:p>
              <a:endParaRPr lang="tr-TR" altLang="tr-TR">
                <a:latin typeface="Calibri" pitchFamily="34" charset="0"/>
              </a:endParaRPr>
            </a:p>
          </p:txBody>
        </p:sp>
        <p:sp>
          <p:nvSpPr>
            <p:cNvPr id="80931" name="Line 22"/>
            <p:cNvSpPr>
              <a:spLocks noChangeAspect="1" noChangeShapeType="1"/>
            </p:cNvSpPr>
            <p:nvPr/>
          </p:nvSpPr>
          <p:spPr bwMode="auto">
            <a:xfrm flipH="1">
              <a:off x="3918" y="2519"/>
              <a:ext cx="145" cy="475"/>
            </a:xfrm>
            <a:prstGeom prst="line">
              <a:avLst/>
            </a:prstGeom>
            <a:noFill/>
            <a:ln w="9525">
              <a:solidFill>
                <a:srgbClr val="000000"/>
              </a:solidFill>
              <a:round/>
              <a:headEnd/>
              <a:tailEnd type="triangle" w="med" len="med"/>
            </a:ln>
          </p:spPr>
          <p:txBody>
            <a:bodyPr/>
            <a:lstStyle/>
            <a:p>
              <a:endParaRPr lang="en-IN"/>
            </a:p>
          </p:txBody>
        </p:sp>
        <p:sp>
          <p:nvSpPr>
            <p:cNvPr id="80932" name="Line 23"/>
            <p:cNvSpPr>
              <a:spLocks noChangeAspect="1" noChangeShapeType="1"/>
            </p:cNvSpPr>
            <p:nvPr/>
          </p:nvSpPr>
          <p:spPr bwMode="auto">
            <a:xfrm flipH="1">
              <a:off x="4698" y="2496"/>
              <a:ext cx="102" cy="508"/>
            </a:xfrm>
            <a:prstGeom prst="line">
              <a:avLst/>
            </a:prstGeom>
            <a:noFill/>
            <a:ln w="9525">
              <a:solidFill>
                <a:srgbClr val="000000"/>
              </a:solidFill>
              <a:round/>
              <a:headEnd/>
              <a:tailEnd type="triangle" w="med" len="med"/>
            </a:ln>
          </p:spPr>
          <p:txBody>
            <a:bodyPr/>
            <a:lstStyle/>
            <a:p>
              <a:endParaRPr lang="en-IN"/>
            </a:p>
          </p:txBody>
        </p:sp>
        <p:sp>
          <p:nvSpPr>
            <p:cNvPr id="80933" name="Text Box 24"/>
            <p:cNvSpPr txBox="1">
              <a:spLocks noChangeAspect="1" noChangeArrowheads="1"/>
            </p:cNvSpPr>
            <p:nvPr/>
          </p:nvSpPr>
          <p:spPr bwMode="auto">
            <a:xfrm>
              <a:off x="1152" y="2256"/>
              <a:ext cx="532" cy="280"/>
            </a:xfrm>
            <a:prstGeom prst="rect">
              <a:avLst/>
            </a:prstGeom>
            <a:noFill/>
            <a:ln w="9525">
              <a:noFill/>
              <a:miter lim="800000"/>
              <a:headEnd/>
              <a:tailEnd/>
            </a:ln>
          </p:spPr>
          <p:txBody>
            <a:bodyPr lIns="0" tIns="0" rIns="0" bIns="0"/>
            <a:lstStyle/>
            <a:p>
              <a:pPr eaLnBrk="0" hangingPunct="0"/>
              <a:r>
                <a:rPr lang="en-US" altLang="tr-TR">
                  <a:latin typeface="Calibri" pitchFamily="34" charset="0"/>
                </a:rPr>
                <a:t>CAs</a:t>
              </a:r>
            </a:p>
          </p:txBody>
        </p:sp>
        <p:sp>
          <p:nvSpPr>
            <p:cNvPr id="80934" name="Text Box 25"/>
            <p:cNvSpPr txBox="1">
              <a:spLocks noChangeAspect="1" noChangeArrowheads="1"/>
            </p:cNvSpPr>
            <p:nvPr/>
          </p:nvSpPr>
          <p:spPr bwMode="auto">
            <a:xfrm>
              <a:off x="1104" y="2976"/>
              <a:ext cx="910" cy="267"/>
            </a:xfrm>
            <a:prstGeom prst="rect">
              <a:avLst/>
            </a:prstGeom>
            <a:noFill/>
            <a:ln w="9525">
              <a:noFill/>
              <a:miter lim="800000"/>
              <a:headEnd/>
              <a:tailEnd/>
            </a:ln>
          </p:spPr>
          <p:txBody>
            <a:bodyPr lIns="0" tIns="0" rIns="0" bIns="0"/>
            <a:lstStyle/>
            <a:p>
              <a:pPr eaLnBrk="0" hangingPunct="0"/>
              <a:r>
                <a:rPr lang="en-US" altLang="tr-TR">
                  <a:latin typeface="Calibri" pitchFamily="34" charset="0"/>
                </a:rPr>
                <a:t>End users</a:t>
              </a:r>
            </a:p>
          </p:txBody>
        </p:sp>
      </p:grpSp>
      <p:grpSp>
        <p:nvGrpSpPr>
          <p:cNvPr id="3" name="Group 26"/>
          <p:cNvGrpSpPr>
            <a:grpSpLocks/>
          </p:cNvGrpSpPr>
          <p:nvPr/>
        </p:nvGrpSpPr>
        <p:grpSpPr bwMode="auto">
          <a:xfrm>
            <a:off x="1058863" y="2676525"/>
            <a:ext cx="6550025" cy="1255713"/>
            <a:chOff x="1144" y="1686"/>
            <a:chExt cx="3649" cy="678"/>
          </a:xfrm>
        </p:grpSpPr>
        <p:sp>
          <p:nvSpPr>
            <p:cNvPr id="80906" name="Oval 27"/>
            <p:cNvSpPr>
              <a:spLocks noChangeAspect="1" noChangeArrowheads="1"/>
            </p:cNvSpPr>
            <p:nvPr/>
          </p:nvSpPr>
          <p:spPr bwMode="auto">
            <a:xfrm>
              <a:off x="2801" y="1736"/>
              <a:ext cx="145" cy="143"/>
            </a:xfrm>
            <a:prstGeom prst="ellipse">
              <a:avLst/>
            </a:prstGeom>
            <a:solidFill>
              <a:srgbClr val="000000"/>
            </a:solidFill>
            <a:ln w="9525">
              <a:solidFill>
                <a:srgbClr val="000000"/>
              </a:solidFill>
              <a:round/>
              <a:headEnd/>
              <a:tailEnd/>
            </a:ln>
          </p:spPr>
          <p:txBody>
            <a:bodyPr/>
            <a:lstStyle/>
            <a:p>
              <a:endParaRPr lang="tr-TR" altLang="tr-TR">
                <a:latin typeface="Calibri" pitchFamily="34" charset="0"/>
              </a:endParaRPr>
            </a:p>
          </p:txBody>
        </p:sp>
        <p:sp>
          <p:nvSpPr>
            <p:cNvPr id="80907" name="Oval 28"/>
            <p:cNvSpPr>
              <a:spLocks noChangeAspect="1" noChangeArrowheads="1"/>
            </p:cNvSpPr>
            <p:nvPr/>
          </p:nvSpPr>
          <p:spPr bwMode="auto">
            <a:xfrm>
              <a:off x="4325" y="1794"/>
              <a:ext cx="143" cy="142"/>
            </a:xfrm>
            <a:prstGeom prst="ellipse">
              <a:avLst/>
            </a:prstGeom>
            <a:solidFill>
              <a:srgbClr val="000000"/>
            </a:solidFill>
            <a:ln w="9525">
              <a:solidFill>
                <a:srgbClr val="000000"/>
              </a:solidFill>
              <a:round/>
              <a:headEnd/>
              <a:tailEnd/>
            </a:ln>
          </p:spPr>
          <p:txBody>
            <a:bodyPr/>
            <a:lstStyle/>
            <a:p>
              <a:endParaRPr lang="tr-TR" altLang="tr-TR">
                <a:latin typeface="Calibri" pitchFamily="34" charset="0"/>
              </a:endParaRPr>
            </a:p>
          </p:txBody>
        </p:sp>
        <p:sp>
          <p:nvSpPr>
            <p:cNvPr id="80908" name="Line 29"/>
            <p:cNvSpPr>
              <a:spLocks noChangeAspect="1" noChangeShapeType="1"/>
            </p:cNvSpPr>
            <p:nvPr/>
          </p:nvSpPr>
          <p:spPr bwMode="auto">
            <a:xfrm flipH="1">
              <a:off x="2481" y="1906"/>
              <a:ext cx="377" cy="450"/>
            </a:xfrm>
            <a:prstGeom prst="line">
              <a:avLst/>
            </a:prstGeom>
            <a:noFill/>
            <a:ln w="9525">
              <a:solidFill>
                <a:srgbClr val="000000"/>
              </a:solidFill>
              <a:round/>
              <a:headEnd/>
              <a:tailEnd type="triangle" w="med" len="med"/>
            </a:ln>
          </p:spPr>
          <p:txBody>
            <a:bodyPr/>
            <a:lstStyle/>
            <a:p>
              <a:endParaRPr lang="en-IN"/>
            </a:p>
          </p:txBody>
        </p:sp>
        <p:sp>
          <p:nvSpPr>
            <p:cNvPr id="80909" name="Line 30"/>
            <p:cNvSpPr>
              <a:spLocks noChangeAspect="1" noChangeShapeType="1"/>
            </p:cNvSpPr>
            <p:nvPr/>
          </p:nvSpPr>
          <p:spPr bwMode="auto">
            <a:xfrm>
              <a:off x="4458" y="1954"/>
              <a:ext cx="335" cy="402"/>
            </a:xfrm>
            <a:prstGeom prst="line">
              <a:avLst/>
            </a:prstGeom>
            <a:noFill/>
            <a:ln w="9525">
              <a:solidFill>
                <a:srgbClr val="000000"/>
              </a:solidFill>
              <a:round/>
              <a:headEnd/>
              <a:tailEnd type="triangle" w="med" len="med"/>
            </a:ln>
          </p:spPr>
          <p:txBody>
            <a:bodyPr/>
            <a:lstStyle/>
            <a:p>
              <a:endParaRPr lang="en-IN"/>
            </a:p>
          </p:txBody>
        </p:sp>
        <p:sp>
          <p:nvSpPr>
            <p:cNvPr id="80910" name="Line 31"/>
            <p:cNvSpPr>
              <a:spLocks noChangeAspect="1" noChangeShapeType="1"/>
            </p:cNvSpPr>
            <p:nvPr/>
          </p:nvSpPr>
          <p:spPr bwMode="auto">
            <a:xfrm>
              <a:off x="2858" y="1906"/>
              <a:ext cx="393" cy="458"/>
            </a:xfrm>
            <a:prstGeom prst="line">
              <a:avLst/>
            </a:prstGeom>
            <a:noFill/>
            <a:ln w="9525">
              <a:solidFill>
                <a:srgbClr val="000000"/>
              </a:solidFill>
              <a:round/>
              <a:headEnd/>
              <a:tailEnd type="triangle" w="med" len="med"/>
            </a:ln>
          </p:spPr>
          <p:txBody>
            <a:bodyPr/>
            <a:lstStyle/>
            <a:p>
              <a:endParaRPr lang="en-IN"/>
            </a:p>
          </p:txBody>
        </p:sp>
        <p:sp>
          <p:nvSpPr>
            <p:cNvPr id="80911" name="Line 32"/>
            <p:cNvSpPr>
              <a:spLocks noChangeAspect="1" noChangeShapeType="1"/>
            </p:cNvSpPr>
            <p:nvPr/>
          </p:nvSpPr>
          <p:spPr bwMode="auto">
            <a:xfrm flipH="1">
              <a:off x="4108" y="1936"/>
              <a:ext cx="277" cy="403"/>
            </a:xfrm>
            <a:prstGeom prst="line">
              <a:avLst/>
            </a:prstGeom>
            <a:noFill/>
            <a:ln w="9525">
              <a:solidFill>
                <a:srgbClr val="000000"/>
              </a:solidFill>
              <a:round/>
              <a:headEnd/>
              <a:tailEnd type="triangle" w="med" len="med"/>
            </a:ln>
          </p:spPr>
          <p:txBody>
            <a:bodyPr/>
            <a:lstStyle/>
            <a:p>
              <a:endParaRPr lang="en-IN"/>
            </a:p>
          </p:txBody>
        </p:sp>
        <p:sp>
          <p:nvSpPr>
            <p:cNvPr id="80912" name="Text Box 33"/>
            <p:cNvSpPr txBox="1">
              <a:spLocks noChangeAspect="1" noChangeArrowheads="1"/>
            </p:cNvSpPr>
            <p:nvPr/>
          </p:nvSpPr>
          <p:spPr bwMode="auto">
            <a:xfrm>
              <a:off x="1144" y="1686"/>
              <a:ext cx="1442" cy="268"/>
            </a:xfrm>
            <a:prstGeom prst="rect">
              <a:avLst/>
            </a:prstGeom>
            <a:noFill/>
            <a:ln w="9525">
              <a:noFill/>
              <a:miter lim="800000"/>
              <a:headEnd/>
              <a:tailEnd/>
            </a:ln>
          </p:spPr>
          <p:txBody>
            <a:bodyPr lIns="0" tIns="0" rIns="0" bIns="0"/>
            <a:lstStyle/>
            <a:p>
              <a:pPr eaLnBrk="0" hangingPunct="0"/>
              <a:r>
                <a:rPr lang="en-US" altLang="tr-TR">
                  <a:latin typeface="Calibri" pitchFamily="34" charset="0"/>
                </a:rPr>
                <a:t>Upper level CAs</a:t>
              </a:r>
            </a:p>
          </p:txBody>
        </p:sp>
      </p:grpSp>
      <p:grpSp>
        <p:nvGrpSpPr>
          <p:cNvPr id="4" name="Group 34"/>
          <p:cNvGrpSpPr>
            <a:grpSpLocks/>
          </p:cNvGrpSpPr>
          <p:nvPr/>
        </p:nvGrpSpPr>
        <p:grpSpPr bwMode="auto">
          <a:xfrm>
            <a:off x="1173163" y="2133600"/>
            <a:ext cx="5684837" cy="876300"/>
            <a:chOff x="1152" y="1344"/>
            <a:chExt cx="3168" cy="473"/>
          </a:xfrm>
        </p:grpSpPr>
        <p:sp>
          <p:nvSpPr>
            <p:cNvPr id="80902" name="Oval 35"/>
            <p:cNvSpPr>
              <a:spLocks noChangeAspect="1" noChangeArrowheads="1"/>
            </p:cNvSpPr>
            <p:nvPr/>
          </p:nvSpPr>
          <p:spPr bwMode="auto">
            <a:xfrm>
              <a:off x="3531" y="1344"/>
              <a:ext cx="142" cy="142"/>
            </a:xfrm>
            <a:prstGeom prst="ellipse">
              <a:avLst/>
            </a:prstGeom>
            <a:solidFill>
              <a:srgbClr val="000000"/>
            </a:solidFill>
            <a:ln w="9525">
              <a:solidFill>
                <a:srgbClr val="000000"/>
              </a:solidFill>
              <a:round/>
              <a:headEnd/>
              <a:tailEnd/>
            </a:ln>
          </p:spPr>
          <p:txBody>
            <a:bodyPr/>
            <a:lstStyle/>
            <a:p>
              <a:endParaRPr lang="tr-TR" altLang="tr-TR">
                <a:latin typeface="Calibri" pitchFamily="34" charset="0"/>
              </a:endParaRPr>
            </a:p>
          </p:txBody>
        </p:sp>
        <p:sp>
          <p:nvSpPr>
            <p:cNvPr id="80903" name="Line 36"/>
            <p:cNvSpPr>
              <a:spLocks noChangeAspect="1" noChangeShapeType="1"/>
            </p:cNvSpPr>
            <p:nvPr/>
          </p:nvSpPr>
          <p:spPr bwMode="auto">
            <a:xfrm flipH="1">
              <a:off x="2953" y="1451"/>
              <a:ext cx="645" cy="323"/>
            </a:xfrm>
            <a:prstGeom prst="line">
              <a:avLst/>
            </a:prstGeom>
            <a:noFill/>
            <a:ln w="9525">
              <a:solidFill>
                <a:srgbClr val="000000"/>
              </a:solidFill>
              <a:round/>
              <a:headEnd/>
              <a:tailEnd type="triangle" w="med" len="med"/>
            </a:ln>
          </p:spPr>
          <p:txBody>
            <a:bodyPr/>
            <a:lstStyle/>
            <a:p>
              <a:endParaRPr lang="en-IN"/>
            </a:p>
          </p:txBody>
        </p:sp>
        <p:sp>
          <p:nvSpPr>
            <p:cNvPr id="80904" name="Line 37"/>
            <p:cNvSpPr>
              <a:spLocks noChangeAspect="1" noChangeShapeType="1"/>
            </p:cNvSpPr>
            <p:nvPr/>
          </p:nvSpPr>
          <p:spPr bwMode="auto">
            <a:xfrm>
              <a:off x="3678" y="1464"/>
              <a:ext cx="642" cy="353"/>
            </a:xfrm>
            <a:prstGeom prst="line">
              <a:avLst/>
            </a:prstGeom>
            <a:noFill/>
            <a:ln w="9525">
              <a:solidFill>
                <a:srgbClr val="000000"/>
              </a:solidFill>
              <a:round/>
              <a:headEnd/>
              <a:tailEnd type="triangle" w="med" len="med"/>
            </a:ln>
          </p:spPr>
          <p:txBody>
            <a:bodyPr/>
            <a:lstStyle/>
            <a:p>
              <a:endParaRPr lang="en-IN"/>
            </a:p>
          </p:txBody>
        </p:sp>
        <p:sp>
          <p:nvSpPr>
            <p:cNvPr id="80905" name="Text Box 38"/>
            <p:cNvSpPr txBox="1">
              <a:spLocks noChangeAspect="1" noChangeArrowheads="1"/>
            </p:cNvSpPr>
            <p:nvPr/>
          </p:nvSpPr>
          <p:spPr bwMode="auto">
            <a:xfrm>
              <a:off x="1152" y="1344"/>
              <a:ext cx="1007" cy="280"/>
            </a:xfrm>
            <a:prstGeom prst="rect">
              <a:avLst/>
            </a:prstGeom>
            <a:noFill/>
            <a:ln w="9525">
              <a:noFill/>
              <a:miter lim="800000"/>
              <a:headEnd/>
              <a:tailEnd/>
            </a:ln>
          </p:spPr>
          <p:txBody>
            <a:bodyPr lIns="0" tIns="0" rIns="0" bIns="0"/>
            <a:lstStyle/>
            <a:p>
              <a:pPr eaLnBrk="0" hangingPunct="0"/>
              <a:r>
                <a:rPr lang="en-US" altLang="tr-TR">
                  <a:latin typeface="Calibri" pitchFamily="34" charset="0"/>
                </a:rPr>
                <a:t>Root CA</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214290"/>
            <a:ext cx="8588405" cy="5881710"/>
          </a:xfrm>
        </p:spPr>
        <p:txBody>
          <a:bodyPr>
            <a:normAutofit lnSpcReduction="10000"/>
          </a:bodyPr>
          <a:lstStyle/>
          <a:p>
            <a:r>
              <a:rPr lang="en-IN" sz="2400" dirty="0" smtClean="0">
                <a:latin typeface="+mj-lt"/>
              </a:rPr>
              <a:t>PGP has grown explosively and is now widely used. A number of reasons can be cited for this growth.</a:t>
            </a:r>
          </a:p>
          <a:p>
            <a:pPr algn="just">
              <a:buFont typeface="Wingdings" pitchFamily="2" charset="2"/>
              <a:buChar char="Ø"/>
            </a:pPr>
            <a:r>
              <a:rPr lang="en-IN" sz="2400" dirty="0" smtClean="0">
                <a:latin typeface="+mj-lt"/>
              </a:rPr>
              <a:t>It is available free worldwide in versions that run on a variety of platforms, including Windows, UNIX, Macintosh, and many more. In addition, the commercial version satisfies users who want a product that comes with vendor support.</a:t>
            </a:r>
          </a:p>
          <a:p>
            <a:pPr algn="just">
              <a:buFont typeface="Wingdings" pitchFamily="2" charset="2"/>
              <a:buChar char="Ø"/>
            </a:pPr>
            <a:r>
              <a:rPr lang="en-IN" sz="2400" dirty="0" smtClean="0">
                <a:latin typeface="+mj-lt"/>
              </a:rPr>
              <a:t>It is based on algorithms that have survived extensive public review and are considered extremely secure. Specifically, the package includes RSA, DSS, and </a:t>
            </a:r>
            <a:r>
              <a:rPr lang="en-IN" sz="2400" dirty="0" err="1" smtClean="0">
                <a:latin typeface="+mj-lt"/>
              </a:rPr>
              <a:t>Diffie</a:t>
            </a:r>
            <a:r>
              <a:rPr lang="en-IN" sz="2400" dirty="0" smtClean="0">
                <a:latin typeface="+mj-lt"/>
              </a:rPr>
              <a:t>-Hellman for public-key encryption;CAST-128, IDEA, and 3DES for symmetric encryption; and SHA-1 for hash coding.</a:t>
            </a:r>
          </a:p>
          <a:p>
            <a:r>
              <a:rPr lang="en-IN" sz="2400" dirty="0" smtClean="0">
                <a:latin typeface="+mj-lt"/>
              </a:rPr>
              <a:t>3. It has a wide range of applicability, from corporations that wish to select and enforce a standardized scheme for encrypting files and messages to individuals who wish to communicate securely with others worldwide over the Internet and other networks.</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en-US" altLang="tr-TR" smtClean="0"/>
              <a:t>Cross Certificate Based  PKI Example</a:t>
            </a:r>
          </a:p>
        </p:txBody>
      </p:sp>
      <p:grpSp>
        <p:nvGrpSpPr>
          <p:cNvPr id="2" name="Group 3"/>
          <p:cNvGrpSpPr>
            <a:grpSpLocks/>
          </p:cNvGrpSpPr>
          <p:nvPr/>
        </p:nvGrpSpPr>
        <p:grpSpPr bwMode="auto">
          <a:xfrm>
            <a:off x="1295400" y="2514600"/>
            <a:ext cx="6781800" cy="1731963"/>
            <a:chOff x="960" y="1570"/>
            <a:chExt cx="4272" cy="1091"/>
          </a:xfrm>
        </p:grpSpPr>
        <p:sp>
          <p:nvSpPr>
            <p:cNvPr id="81931" name="Oval 4"/>
            <p:cNvSpPr>
              <a:spLocks noChangeAspect="1" noChangeArrowheads="1"/>
            </p:cNvSpPr>
            <p:nvPr/>
          </p:nvSpPr>
          <p:spPr bwMode="auto">
            <a:xfrm>
              <a:off x="2247" y="1575"/>
              <a:ext cx="152" cy="168"/>
            </a:xfrm>
            <a:prstGeom prst="ellipse">
              <a:avLst/>
            </a:prstGeom>
            <a:solidFill>
              <a:srgbClr val="000000"/>
            </a:solidFill>
            <a:ln w="9525">
              <a:solidFill>
                <a:srgbClr val="000000"/>
              </a:solidFill>
              <a:round/>
              <a:headEnd/>
              <a:tailEnd/>
            </a:ln>
          </p:spPr>
          <p:txBody>
            <a:bodyPr/>
            <a:lstStyle/>
            <a:p>
              <a:endParaRPr lang="tr-TR" altLang="tr-TR">
                <a:latin typeface="Calibri" pitchFamily="34" charset="0"/>
              </a:endParaRPr>
            </a:p>
          </p:txBody>
        </p:sp>
        <p:sp>
          <p:nvSpPr>
            <p:cNvPr id="81932" name="Oval 5"/>
            <p:cNvSpPr>
              <a:spLocks noChangeAspect="1" noChangeArrowheads="1"/>
            </p:cNvSpPr>
            <p:nvPr/>
          </p:nvSpPr>
          <p:spPr bwMode="auto">
            <a:xfrm>
              <a:off x="3996" y="1570"/>
              <a:ext cx="155" cy="165"/>
            </a:xfrm>
            <a:prstGeom prst="ellipse">
              <a:avLst/>
            </a:prstGeom>
            <a:solidFill>
              <a:srgbClr val="000000"/>
            </a:solidFill>
            <a:ln w="9525">
              <a:solidFill>
                <a:srgbClr val="000000"/>
              </a:solidFill>
              <a:round/>
              <a:headEnd/>
              <a:tailEnd/>
            </a:ln>
          </p:spPr>
          <p:txBody>
            <a:bodyPr/>
            <a:lstStyle/>
            <a:p>
              <a:endParaRPr lang="tr-TR" altLang="tr-TR">
                <a:latin typeface="Calibri" pitchFamily="34" charset="0"/>
              </a:endParaRPr>
            </a:p>
          </p:txBody>
        </p:sp>
        <p:sp>
          <p:nvSpPr>
            <p:cNvPr id="81933" name="Oval 6"/>
            <p:cNvSpPr>
              <a:spLocks noChangeAspect="1" noChangeArrowheads="1"/>
            </p:cNvSpPr>
            <p:nvPr/>
          </p:nvSpPr>
          <p:spPr bwMode="auto">
            <a:xfrm>
              <a:off x="4823" y="1575"/>
              <a:ext cx="155" cy="168"/>
            </a:xfrm>
            <a:prstGeom prst="ellipse">
              <a:avLst/>
            </a:prstGeom>
            <a:solidFill>
              <a:srgbClr val="000000"/>
            </a:solidFill>
            <a:ln w="9525">
              <a:solidFill>
                <a:srgbClr val="000000"/>
              </a:solidFill>
              <a:round/>
              <a:headEnd/>
              <a:tailEnd/>
            </a:ln>
          </p:spPr>
          <p:txBody>
            <a:bodyPr/>
            <a:lstStyle/>
            <a:p>
              <a:endParaRPr lang="tr-TR" altLang="tr-TR">
                <a:latin typeface="Calibri" pitchFamily="34" charset="0"/>
              </a:endParaRPr>
            </a:p>
          </p:txBody>
        </p:sp>
        <p:sp>
          <p:nvSpPr>
            <p:cNvPr id="81934" name="Text Box 7"/>
            <p:cNvSpPr txBox="1">
              <a:spLocks noChangeAspect="1" noChangeArrowheads="1"/>
            </p:cNvSpPr>
            <p:nvPr/>
          </p:nvSpPr>
          <p:spPr bwMode="auto">
            <a:xfrm>
              <a:off x="1296" y="1584"/>
              <a:ext cx="570" cy="324"/>
            </a:xfrm>
            <a:prstGeom prst="rect">
              <a:avLst/>
            </a:prstGeom>
            <a:noFill/>
            <a:ln w="9525">
              <a:noFill/>
              <a:miter lim="800000"/>
              <a:headEnd/>
              <a:tailEnd/>
            </a:ln>
          </p:spPr>
          <p:txBody>
            <a:bodyPr lIns="0" tIns="0" rIns="0" bIns="0"/>
            <a:lstStyle/>
            <a:p>
              <a:pPr eaLnBrk="0" hangingPunct="0"/>
              <a:r>
                <a:rPr lang="en-US" altLang="tr-TR">
                  <a:latin typeface="Calibri" pitchFamily="34" charset="0"/>
                </a:rPr>
                <a:t>CAs</a:t>
              </a:r>
            </a:p>
          </p:txBody>
        </p:sp>
        <p:sp>
          <p:nvSpPr>
            <p:cNvPr id="81935" name="Line 8"/>
            <p:cNvSpPr>
              <a:spLocks noChangeAspect="1" noChangeShapeType="1"/>
            </p:cNvSpPr>
            <p:nvPr/>
          </p:nvSpPr>
          <p:spPr bwMode="auto">
            <a:xfrm flipH="1">
              <a:off x="3528" y="1758"/>
              <a:ext cx="530" cy="547"/>
            </a:xfrm>
            <a:prstGeom prst="line">
              <a:avLst/>
            </a:prstGeom>
            <a:noFill/>
            <a:ln w="15875">
              <a:solidFill>
                <a:srgbClr val="000000"/>
              </a:solidFill>
              <a:round/>
              <a:headEnd/>
              <a:tailEnd type="triangle" w="med" len="med"/>
            </a:ln>
          </p:spPr>
          <p:txBody>
            <a:bodyPr/>
            <a:lstStyle/>
            <a:p>
              <a:endParaRPr lang="en-IN"/>
            </a:p>
          </p:txBody>
        </p:sp>
        <p:sp>
          <p:nvSpPr>
            <p:cNvPr id="81936" name="Oval 9"/>
            <p:cNvSpPr>
              <a:spLocks noChangeAspect="1" noChangeArrowheads="1"/>
            </p:cNvSpPr>
            <p:nvPr/>
          </p:nvSpPr>
          <p:spPr bwMode="auto">
            <a:xfrm>
              <a:off x="1936" y="2371"/>
              <a:ext cx="121" cy="133"/>
            </a:xfrm>
            <a:prstGeom prst="ellipse">
              <a:avLst/>
            </a:prstGeom>
            <a:solidFill>
              <a:srgbClr val="FFFFFF"/>
            </a:solidFill>
            <a:ln w="9525">
              <a:solidFill>
                <a:srgbClr val="000000"/>
              </a:solidFill>
              <a:round/>
              <a:headEnd/>
              <a:tailEnd/>
            </a:ln>
          </p:spPr>
          <p:txBody>
            <a:bodyPr/>
            <a:lstStyle/>
            <a:p>
              <a:endParaRPr lang="tr-TR" altLang="tr-TR">
                <a:latin typeface="Calibri" pitchFamily="34" charset="0"/>
              </a:endParaRPr>
            </a:p>
          </p:txBody>
        </p:sp>
        <p:sp>
          <p:nvSpPr>
            <p:cNvPr id="81937" name="Oval 10"/>
            <p:cNvSpPr>
              <a:spLocks noChangeAspect="1" noChangeArrowheads="1"/>
            </p:cNvSpPr>
            <p:nvPr/>
          </p:nvSpPr>
          <p:spPr bwMode="auto">
            <a:xfrm>
              <a:off x="3442" y="2330"/>
              <a:ext cx="121" cy="131"/>
            </a:xfrm>
            <a:prstGeom prst="ellipse">
              <a:avLst/>
            </a:prstGeom>
            <a:solidFill>
              <a:srgbClr val="FFFFFF"/>
            </a:solidFill>
            <a:ln w="9525">
              <a:solidFill>
                <a:srgbClr val="000000"/>
              </a:solidFill>
              <a:round/>
              <a:headEnd/>
              <a:tailEnd/>
            </a:ln>
          </p:spPr>
          <p:txBody>
            <a:bodyPr/>
            <a:lstStyle/>
            <a:p>
              <a:endParaRPr lang="tr-TR" altLang="tr-TR">
                <a:latin typeface="Calibri" pitchFamily="34" charset="0"/>
              </a:endParaRPr>
            </a:p>
          </p:txBody>
        </p:sp>
        <p:sp>
          <p:nvSpPr>
            <p:cNvPr id="81938" name="Oval 11"/>
            <p:cNvSpPr>
              <a:spLocks noChangeAspect="1" noChangeArrowheads="1"/>
            </p:cNvSpPr>
            <p:nvPr/>
          </p:nvSpPr>
          <p:spPr bwMode="auto">
            <a:xfrm>
              <a:off x="2538" y="2357"/>
              <a:ext cx="123" cy="133"/>
            </a:xfrm>
            <a:prstGeom prst="ellipse">
              <a:avLst/>
            </a:prstGeom>
            <a:solidFill>
              <a:srgbClr val="FFFFFF"/>
            </a:solidFill>
            <a:ln w="9525">
              <a:solidFill>
                <a:srgbClr val="000000"/>
              </a:solidFill>
              <a:round/>
              <a:headEnd/>
              <a:tailEnd/>
            </a:ln>
          </p:spPr>
          <p:txBody>
            <a:bodyPr/>
            <a:lstStyle/>
            <a:p>
              <a:endParaRPr lang="tr-TR" altLang="tr-TR">
                <a:latin typeface="Calibri" pitchFamily="34" charset="0"/>
              </a:endParaRPr>
            </a:p>
          </p:txBody>
        </p:sp>
        <p:sp>
          <p:nvSpPr>
            <p:cNvPr id="81939" name="Oval 12"/>
            <p:cNvSpPr>
              <a:spLocks noChangeAspect="1" noChangeArrowheads="1"/>
            </p:cNvSpPr>
            <p:nvPr/>
          </p:nvSpPr>
          <p:spPr bwMode="auto">
            <a:xfrm>
              <a:off x="4673" y="2330"/>
              <a:ext cx="123" cy="131"/>
            </a:xfrm>
            <a:prstGeom prst="ellipse">
              <a:avLst/>
            </a:prstGeom>
            <a:solidFill>
              <a:srgbClr val="FFFFFF"/>
            </a:solidFill>
            <a:ln w="9525">
              <a:solidFill>
                <a:srgbClr val="000000"/>
              </a:solidFill>
              <a:round/>
              <a:headEnd/>
              <a:tailEnd/>
            </a:ln>
          </p:spPr>
          <p:txBody>
            <a:bodyPr/>
            <a:lstStyle/>
            <a:p>
              <a:endParaRPr lang="tr-TR" altLang="tr-TR">
                <a:latin typeface="Calibri" pitchFamily="34" charset="0"/>
              </a:endParaRPr>
            </a:p>
          </p:txBody>
        </p:sp>
        <p:sp>
          <p:nvSpPr>
            <p:cNvPr id="81940" name="Line 13"/>
            <p:cNvSpPr>
              <a:spLocks noChangeAspect="1" noChangeShapeType="1"/>
            </p:cNvSpPr>
            <p:nvPr/>
          </p:nvSpPr>
          <p:spPr bwMode="auto">
            <a:xfrm flipH="1">
              <a:off x="2033" y="1749"/>
              <a:ext cx="254" cy="610"/>
            </a:xfrm>
            <a:prstGeom prst="line">
              <a:avLst/>
            </a:prstGeom>
            <a:noFill/>
            <a:ln w="15875">
              <a:solidFill>
                <a:srgbClr val="000000"/>
              </a:solidFill>
              <a:round/>
              <a:headEnd/>
              <a:tailEnd type="triangle" w="med" len="med"/>
            </a:ln>
          </p:spPr>
          <p:txBody>
            <a:bodyPr/>
            <a:lstStyle/>
            <a:p>
              <a:endParaRPr lang="en-IN"/>
            </a:p>
          </p:txBody>
        </p:sp>
        <p:sp>
          <p:nvSpPr>
            <p:cNvPr id="81941" name="Line 14"/>
            <p:cNvSpPr>
              <a:spLocks noChangeAspect="1" noChangeShapeType="1"/>
            </p:cNvSpPr>
            <p:nvPr/>
          </p:nvSpPr>
          <p:spPr bwMode="auto">
            <a:xfrm>
              <a:off x="2356" y="1764"/>
              <a:ext cx="203" cy="618"/>
            </a:xfrm>
            <a:prstGeom prst="line">
              <a:avLst/>
            </a:prstGeom>
            <a:noFill/>
            <a:ln w="15875">
              <a:solidFill>
                <a:srgbClr val="000000"/>
              </a:solidFill>
              <a:round/>
              <a:headEnd/>
              <a:tailEnd type="triangle" w="med" len="med"/>
            </a:ln>
          </p:spPr>
          <p:txBody>
            <a:bodyPr/>
            <a:lstStyle/>
            <a:p>
              <a:endParaRPr lang="en-IN"/>
            </a:p>
          </p:txBody>
        </p:sp>
        <p:sp>
          <p:nvSpPr>
            <p:cNvPr id="81942" name="Oval 15"/>
            <p:cNvSpPr>
              <a:spLocks noChangeAspect="1" noChangeArrowheads="1"/>
            </p:cNvSpPr>
            <p:nvPr/>
          </p:nvSpPr>
          <p:spPr bwMode="auto">
            <a:xfrm>
              <a:off x="2996" y="2330"/>
              <a:ext cx="120" cy="131"/>
            </a:xfrm>
            <a:prstGeom prst="ellipse">
              <a:avLst/>
            </a:prstGeom>
            <a:solidFill>
              <a:srgbClr val="FFFFFF"/>
            </a:solidFill>
            <a:ln w="9525">
              <a:solidFill>
                <a:srgbClr val="000000"/>
              </a:solidFill>
              <a:round/>
              <a:headEnd/>
              <a:tailEnd/>
            </a:ln>
          </p:spPr>
          <p:txBody>
            <a:bodyPr/>
            <a:lstStyle/>
            <a:p>
              <a:endParaRPr lang="tr-TR" altLang="tr-TR">
                <a:latin typeface="Calibri" pitchFamily="34" charset="0"/>
              </a:endParaRPr>
            </a:p>
          </p:txBody>
        </p:sp>
        <p:sp>
          <p:nvSpPr>
            <p:cNvPr id="81943" name="Oval 16"/>
            <p:cNvSpPr>
              <a:spLocks noChangeAspect="1" noChangeArrowheads="1"/>
            </p:cNvSpPr>
            <p:nvPr/>
          </p:nvSpPr>
          <p:spPr bwMode="auto">
            <a:xfrm>
              <a:off x="3846" y="2316"/>
              <a:ext cx="121" cy="130"/>
            </a:xfrm>
            <a:prstGeom prst="ellipse">
              <a:avLst/>
            </a:prstGeom>
            <a:solidFill>
              <a:srgbClr val="FFFFFF"/>
            </a:solidFill>
            <a:ln w="9525">
              <a:solidFill>
                <a:srgbClr val="000000"/>
              </a:solidFill>
              <a:round/>
              <a:headEnd/>
              <a:tailEnd/>
            </a:ln>
          </p:spPr>
          <p:txBody>
            <a:bodyPr/>
            <a:lstStyle/>
            <a:p>
              <a:endParaRPr lang="tr-TR" altLang="tr-TR">
                <a:latin typeface="Calibri" pitchFamily="34" charset="0"/>
              </a:endParaRPr>
            </a:p>
          </p:txBody>
        </p:sp>
        <p:sp>
          <p:nvSpPr>
            <p:cNvPr id="81944" name="Oval 17"/>
            <p:cNvSpPr>
              <a:spLocks noChangeAspect="1" noChangeArrowheads="1"/>
            </p:cNvSpPr>
            <p:nvPr/>
          </p:nvSpPr>
          <p:spPr bwMode="auto">
            <a:xfrm>
              <a:off x="4247" y="2316"/>
              <a:ext cx="121" cy="130"/>
            </a:xfrm>
            <a:prstGeom prst="ellipse">
              <a:avLst/>
            </a:prstGeom>
            <a:solidFill>
              <a:srgbClr val="FFFFFF"/>
            </a:solidFill>
            <a:ln w="9525">
              <a:solidFill>
                <a:srgbClr val="000000"/>
              </a:solidFill>
              <a:round/>
              <a:headEnd/>
              <a:tailEnd/>
            </a:ln>
          </p:spPr>
          <p:txBody>
            <a:bodyPr/>
            <a:lstStyle/>
            <a:p>
              <a:endParaRPr lang="tr-TR" altLang="tr-TR">
                <a:latin typeface="Calibri" pitchFamily="34" charset="0"/>
              </a:endParaRPr>
            </a:p>
          </p:txBody>
        </p:sp>
        <p:sp>
          <p:nvSpPr>
            <p:cNvPr id="81945" name="Line 18"/>
            <p:cNvSpPr>
              <a:spLocks noChangeAspect="1" noChangeShapeType="1"/>
            </p:cNvSpPr>
            <p:nvPr/>
          </p:nvSpPr>
          <p:spPr bwMode="auto">
            <a:xfrm>
              <a:off x="4103" y="1735"/>
              <a:ext cx="206" cy="579"/>
            </a:xfrm>
            <a:prstGeom prst="line">
              <a:avLst/>
            </a:prstGeom>
            <a:noFill/>
            <a:ln w="15875">
              <a:solidFill>
                <a:srgbClr val="000000"/>
              </a:solidFill>
              <a:round/>
              <a:headEnd/>
              <a:tailEnd type="triangle" w="med" len="med"/>
            </a:ln>
          </p:spPr>
          <p:txBody>
            <a:bodyPr/>
            <a:lstStyle/>
            <a:p>
              <a:endParaRPr lang="en-IN"/>
            </a:p>
          </p:txBody>
        </p:sp>
        <p:sp>
          <p:nvSpPr>
            <p:cNvPr id="81946" name="Line 19"/>
            <p:cNvSpPr>
              <a:spLocks noChangeAspect="1" noChangeShapeType="1"/>
            </p:cNvSpPr>
            <p:nvPr/>
          </p:nvSpPr>
          <p:spPr bwMode="auto">
            <a:xfrm>
              <a:off x="2364" y="1741"/>
              <a:ext cx="712" cy="585"/>
            </a:xfrm>
            <a:prstGeom prst="line">
              <a:avLst/>
            </a:prstGeom>
            <a:noFill/>
            <a:ln w="15875">
              <a:solidFill>
                <a:srgbClr val="000000"/>
              </a:solidFill>
              <a:round/>
              <a:headEnd/>
              <a:tailEnd type="triangle" w="med" len="med"/>
            </a:ln>
          </p:spPr>
          <p:txBody>
            <a:bodyPr/>
            <a:lstStyle/>
            <a:p>
              <a:endParaRPr lang="en-IN"/>
            </a:p>
          </p:txBody>
        </p:sp>
        <p:sp>
          <p:nvSpPr>
            <p:cNvPr id="81947" name="Line 20"/>
            <p:cNvSpPr>
              <a:spLocks noChangeAspect="1" noChangeShapeType="1"/>
            </p:cNvSpPr>
            <p:nvPr/>
          </p:nvSpPr>
          <p:spPr bwMode="auto">
            <a:xfrm>
              <a:off x="4952" y="1749"/>
              <a:ext cx="219" cy="550"/>
            </a:xfrm>
            <a:prstGeom prst="line">
              <a:avLst/>
            </a:prstGeom>
            <a:noFill/>
            <a:ln w="15875">
              <a:solidFill>
                <a:srgbClr val="000000"/>
              </a:solidFill>
              <a:round/>
              <a:headEnd/>
              <a:tailEnd type="triangle" w="med" len="med"/>
            </a:ln>
          </p:spPr>
          <p:txBody>
            <a:bodyPr/>
            <a:lstStyle/>
            <a:p>
              <a:endParaRPr lang="en-IN"/>
            </a:p>
          </p:txBody>
        </p:sp>
        <p:sp>
          <p:nvSpPr>
            <p:cNvPr id="81948" name="Oval 21"/>
            <p:cNvSpPr>
              <a:spLocks noChangeAspect="1" noChangeArrowheads="1"/>
            </p:cNvSpPr>
            <p:nvPr/>
          </p:nvSpPr>
          <p:spPr bwMode="auto">
            <a:xfrm>
              <a:off x="5112" y="2316"/>
              <a:ext cx="120" cy="130"/>
            </a:xfrm>
            <a:prstGeom prst="ellipse">
              <a:avLst/>
            </a:prstGeom>
            <a:solidFill>
              <a:srgbClr val="FFFFFF"/>
            </a:solidFill>
            <a:ln w="9525">
              <a:solidFill>
                <a:srgbClr val="000000"/>
              </a:solidFill>
              <a:round/>
              <a:headEnd/>
              <a:tailEnd/>
            </a:ln>
          </p:spPr>
          <p:txBody>
            <a:bodyPr/>
            <a:lstStyle/>
            <a:p>
              <a:endParaRPr lang="tr-TR" altLang="tr-TR">
                <a:latin typeface="Calibri" pitchFamily="34" charset="0"/>
              </a:endParaRPr>
            </a:p>
          </p:txBody>
        </p:sp>
        <p:sp>
          <p:nvSpPr>
            <p:cNvPr id="81949" name="Line 22"/>
            <p:cNvSpPr>
              <a:spLocks noChangeAspect="1" noChangeShapeType="1"/>
            </p:cNvSpPr>
            <p:nvPr/>
          </p:nvSpPr>
          <p:spPr bwMode="auto">
            <a:xfrm flipH="1">
              <a:off x="3924" y="1764"/>
              <a:ext cx="155" cy="550"/>
            </a:xfrm>
            <a:prstGeom prst="line">
              <a:avLst/>
            </a:prstGeom>
            <a:noFill/>
            <a:ln w="15875">
              <a:solidFill>
                <a:srgbClr val="000000"/>
              </a:solidFill>
              <a:round/>
              <a:headEnd/>
              <a:tailEnd type="triangle" w="med" len="med"/>
            </a:ln>
          </p:spPr>
          <p:txBody>
            <a:bodyPr/>
            <a:lstStyle/>
            <a:p>
              <a:endParaRPr lang="en-IN"/>
            </a:p>
          </p:txBody>
        </p:sp>
        <p:sp>
          <p:nvSpPr>
            <p:cNvPr id="81950" name="Line 23"/>
            <p:cNvSpPr>
              <a:spLocks noChangeAspect="1" noChangeShapeType="1"/>
            </p:cNvSpPr>
            <p:nvPr/>
          </p:nvSpPr>
          <p:spPr bwMode="auto">
            <a:xfrm flipH="1">
              <a:off x="4759" y="1778"/>
              <a:ext cx="102" cy="548"/>
            </a:xfrm>
            <a:prstGeom prst="line">
              <a:avLst/>
            </a:prstGeom>
            <a:noFill/>
            <a:ln w="15875">
              <a:solidFill>
                <a:srgbClr val="000000"/>
              </a:solidFill>
              <a:round/>
              <a:headEnd/>
              <a:tailEnd type="triangle" w="med" len="med"/>
            </a:ln>
          </p:spPr>
          <p:txBody>
            <a:bodyPr/>
            <a:lstStyle/>
            <a:p>
              <a:endParaRPr lang="en-IN"/>
            </a:p>
          </p:txBody>
        </p:sp>
        <p:sp>
          <p:nvSpPr>
            <p:cNvPr id="81951" name="Text Box 24"/>
            <p:cNvSpPr txBox="1">
              <a:spLocks noChangeAspect="1" noChangeArrowheads="1"/>
            </p:cNvSpPr>
            <p:nvPr/>
          </p:nvSpPr>
          <p:spPr bwMode="auto">
            <a:xfrm>
              <a:off x="960" y="2352"/>
              <a:ext cx="974" cy="309"/>
            </a:xfrm>
            <a:prstGeom prst="rect">
              <a:avLst/>
            </a:prstGeom>
            <a:noFill/>
            <a:ln w="9525">
              <a:noFill/>
              <a:miter lim="800000"/>
              <a:headEnd/>
              <a:tailEnd/>
            </a:ln>
          </p:spPr>
          <p:txBody>
            <a:bodyPr lIns="0" tIns="0" rIns="0" bIns="0"/>
            <a:lstStyle/>
            <a:p>
              <a:pPr eaLnBrk="0" hangingPunct="0"/>
              <a:r>
                <a:rPr lang="en-US" altLang="tr-TR">
                  <a:latin typeface="Calibri" pitchFamily="34" charset="0"/>
                </a:rPr>
                <a:t>End users</a:t>
              </a:r>
            </a:p>
          </p:txBody>
        </p:sp>
      </p:grpSp>
      <p:grpSp>
        <p:nvGrpSpPr>
          <p:cNvPr id="3" name="Group 25"/>
          <p:cNvGrpSpPr>
            <a:grpSpLocks/>
          </p:cNvGrpSpPr>
          <p:nvPr/>
        </p:nvGrpSpPr>
        <p:grpSpPr bwMode="auto">
          <a:xfrm>
            <a:off x="1447800" y="2286000"/>
            <a:ext cx="6064250" cy="2778125"/>
            <a:chOff x="1016" y="1440"/>
            <a:chExt cx="3820" cy="1750"/>
          </a:xfrm>
        </p:grpSpPr>
        <p:sp>
          <p:nvSpPr>
            <p:cNvPr id="81925" name="Freeform 26"/>
            <p:cNvSpPr>
              <a:spLocks noChangeAspect="1"/>
            </p:cNvSpPr>
            <p:nvPr/>
          </p:nvSpPr>
          <p:spPr bwMode="auto">
            <a:xfrm>
              <a:off x="2409" y="1440"/>
              <a:ext cx="1574" cy="203"/>
            </a:xfrm>
            <a:custGeom>
              <a:avLst/>
              <a:gdLst>
                <a:gd name="T0" fmla="*/ 0 w 1470"/>
                <a:gd name="T1" fmla="*/ 1885 h 175"/>
                <a:gd name="T2" fmla="*/ 2132 w 1470"/>
                <a:gd name="T3" fmla="*/ 75 h 175"/>
                <a:gd name="T4" fmla="*/ 4389 w 1470"/>
                <a:gd name="T5" fmla="*/ 1433 h 175"/>
                <a:gd name="T6" fmla="*/ 0 60000 65536"/>
                <a:gd name="T7" fmla="*/ 0 60000 65536"/>
                <a:gd name="T8" fmla="*/ 0 60000 65536"/>
                <a:gd name="T9" fmla="*/ 0 w 1470"/>
                <a:gd name="T10" fmla="*/ 0 h 175"/>
                <a:gd name="T11" fmla="*/ 1470 w 1470"/>
                <a:gd name="T12" fmla="*/ 175 h 175"/>
              </a:gdLst>
              <a:ahLst/>
              <a:cxnLst>
                <a:cxn ang="T6">
                  <a:pos x="T0" y="T1"/>
                </a:cxn>
                <a:cxn ang="T7">
                  <a:pos x="T2" y="T3"/>
                </a:cxn>
                <a:cxn ang="T8">
                  <a:pos x="T4" y="T5"/>
                </a:cxn>
              </a:cxnLst>
              <a:rect l="T9" t="T10" r="T11" b="T12"/>
              <a:pathLst>
                <a:path w="1470" h="175">
                  <a:moveTo>
                    <a:pt x="0" y="175"/>
                  </a:moveTo>
                  <a:cubicBezTo>
                    <a:pt x="234" y="94"/>
                    <a:pt x="469" y="14"/>
                    <a:pt x="714" y="7"/>
                  </a:cubicBezTo>
                  <a:cubicBezTo>
                    <a:pt x="959" y="0"/>
                    <a:pt x="1214" y="66"/>
                    <a:pt x="1470" y="133"/>
                  </a:cubicBezTo>
                </a:path>
              </a:pathLst>
            </a:custGeom>
            <a:noFill/>
            <a:ln w="15875">
              <a:solidFill>
                <a:srgbClr val="000000"/>
              </a:solidFill>
              <a:prstDash val="sysDot"/>
              <a:round/>
              <a:headEnd/>
              <a:tailEnd type="triangle" w="med" len="med"/>
            </a:ln>
          </p:spPr>
          <p:txBody>
            <a:bodyPr/>
            <a:lstStyle/>
            <a:p>
              <a:endParaRPr lang="en-IN">
                <a:latin typeface="Calibri" pitchFamily="34" charset="0"/>
              </a:endParaRPr>
            </a:p>
          </p:txBody>
        </p:sp>
        <p:sp>
          <p:nvSpPr>
            <p:cNvPr id="81926" name="Freeform 27"/>
            <p:cNvSpPr>
              <a:spLocks noChangeAspect="1"/>
            </p:cNvSpPr>
            <p:nvPr/>
          </p:nvSpPr>
          <p:spPr bwMode="auto">
            <a:xfrm>
              <a:off x="4176" y="1492"/>
              <a:ext cx="660" cy="136"/>
            </a:xfrm>
            <a:custGeom>
              <a:avLst/>
              <a:gdLst>
                <a:gd name="T0" fmla="*/ 0 w 616"/>
                <a:gd name="T1" fmla="*/ 1304 h 117"/>
                <a:gd name="T2" fmla="*/ 1060 w 616"/>
                <a:gd name="T3" fmla="*/ 56 h 117"/>
                <a:gd name="T4" fmla="*/ 1856 w 616"/>
                <a:gd name="T5" fmla="*/ 988 h 117"/>
                <a:gd name="T6" fmla="*/ 0 60000 65536"/>
                <a:gd name="T7" fmla="*/ 0 60000 65536"/>
                <a:gd name="T8" fmla="*/ 0 60000 65536"/>
                <a:gd name="T9" fmla="*/ 0 w 616"/>
                <a:gd name="T10" fmla="*/ 0 h 117"/>
                <a:gd name="T11" fmla="*/ 616 w 616"/>
                <a:gd name="T12" fmla="*/ 117 h 117"/>
              </a:gdLst>
              <a:ahLst/>
              <a:cxnLst>
                <a:cxn ang="T6">
                  <a:pos x="T0" y="T1"/>
                </a:cxn>
                <a:cxn ang="T7">
                  <a:pos x="T2" y="T3"/>
                </a:cxn>
                <a:cxn ang="T8">
                  <a:pos x="T4" y="T5"/>
                </a:cxn>
              </a:cxnLst>
              <a:rect l="T9" t="T10" r="T11" b="T12"/>
              <a:pathLst>
                <a:path w="616" h="117">
                  <a:moveTo>
                    <a:pt x="0" y="117"/>
                  </a:moveTo>
                  <a:cubicBezTo>
                    <a:pt x="123" y="63"/>
                    <a:pt x="247" y="10"/>
                    <a:pt x="350" y="5"/>
                  </a:cubicBezTo>
                  <a:cubicBezTo>
                    <a:pt x="453" y="0"/>
                    <a:pt x="574" y="75"/>
                    <a:pt x="616" y="89"/>
                  </a:cubicBezTo>
                </a:path>
              </a:pathLst>
            </a:custGeom>
            <a:noFill/>
            <a:ln w="15875">
              <a:solidFill>
                <a:srgbClr val="000000"/>
              </a:solidFill>
              <a:prstDash val="sysDot"/>
              <a:round/>
              <a:headEnd/>
              <a:tailEnd type="triangle" w="med" len="med"/>
            </a:ln>
          </p:spPr>
          <p:txBody>
            <a:bodyPr/>
            <a:lstStyle/>
            <a:p>
              <a:endParaRPr lang="en-IN">
                <a:latin typeface="Calibri" pitchFamily="34" charset="0"/>
              </a:endParaRPr>
            </a:p>
          </p:txBody>
        </p:sp>
        <p:sp>
          <p:nvSpPr>
            <p:cNvPr id="81927" name="Freeform 28"/>
            <p:cNvSpPr>
              <a:spLocks noChangeAspect="1"/>
            </p:cNvSpPr>
            <p:nvPr/>
          </p:nvSpPr>
          <p:spPr bwMode="auto">
            <a:xfrm>
              <a:off x="2409" y="1677"/>
              <a:ext cx="1558" cy="81"/>
            </a:xfrm>
            <a:custGeom>
              <a:avLst/>
              <a:gdLst>
                <a:gd name="T0" fmla="*/ 4303 w 1456"/>
                <a:gd name="T1" fmla="*/ 0 h 70"/>
                <a:gd name="T2" fmla="*/ 2277 w 1456"/>
                <a:gd name="T3" fmla="*/ 730 h 70"/>
                <a:gd name="T4" fmla="*/ 0 w 1456"/>
                <a:gd name="T5" fmla="*/ 0 h 70"/>
                <a:gd name="T6" fmla="*/ 0 60000 65536"/>
                <a:gd name="T7" fmla="*/ 0 60000 65536"/>
                <a:gd name="T8" fmla="*/ 0 60000 65536"/>
                <a:gd name="T9" fmla="*/ 0 w 1456"/>
                <a:gd name="T10" fmla="*/ 0 h 70"/>
                <a:gd name="T11" fmla="*/ 1456 w 1456"/>
                <a:gd name="T12" fmla="*/ 70 h 70"/>
              </a:gdLst>
              <a:ahLst/>
              <a:cxnLst>
                <a:cxn ang="T6">
                  <a:pos x="T0" y="T1"/>
                </a:cxn>
                <a:cxn ang="T7">
                  <a:pos x="T2" y="T3"/>
                </a:cxn>
                <a:cxn ang="T8">
                  <a:pos x="T4" y="T5"/>
                </a:cxn>
              </a:cxnLst>
              <a:rect l="T9" t="T10" r="T11" b="T12"/>
              <a:pathLst>
                <a:path w="1456" h="70">
                  <a:moveTo>
                    <a:pt x="1456" y="0"/>
                  </a:moveTo>
                  <a:cubicBezTo>
                    <a:pt x="1234" y="35"/>
                    <a:pt x="1013" y="70"/>
                    <a:pt x="770" y="70"/>
                  </a:cubicBezTo>
                  <a:cubicBezTo>
                    <a:pt x="527" y="70"/>
                    <a:pt x="124" y="16"/>
                    <a:pt x="0" y="0"/>
                  </a:cubicBezTo>
                </a:path>
              </a:pathLst>
            </a:custGeom>
            <a:noFill/>
            <a:ln w="15875">
              <a:solidFill>
                <a:srgbClr val="000000"/>
              </a:solidFill>
              <a:prstDash val="sysDot"/>
              <a:round/>
              <a:headEnd/>
              <a:tailEnd type="triangle" w="med" len="med"/>
            </a:ln>
          </p:spPr>
          <p:txBody>
            <a:bodyPr/>
            <a:lstStyle/>
            <a:p>
              <a:endParaRPr lang="en-IN">
                <a:latin typeface="Calibri" pitchFamily="34" charset="0"/>
              </a:endParaRPr>
            </a:p>
          </p:txBody>
        </p:sp>
        <p:sp>
          <p:nvSpPr>
            <p:cNvPr id="81928" name="Freeform 29"/>
            <p:cNvSpPr>
              <a:spLocks noChangeAspect="1"/>
            </p:cNvSpPr>
            <p:nvPr/>
          </p:nvSpPr>
          <p:spPr bwMode="auto">
            <a:xfrm>
              <a:off x="4146" y="1691"/>
              <a:ext cx="674" cy="67"/>
            </a:xfrm>
            <a:custGeom>
              <a:avLst/>
              <a:gdLst>
                <a:gd name="T0" fmla="*/ 1858 w 630"/>
                <a:gd name="T1" fmla="*/ 137 h 58"/>
                <a:gd name="T2" fmla="*/ 1030 w 630"/>
                <a:gd name="T3" fmla="*/ 569 h 58"/>
                <a:gd name="T4" fmla="*/ 0 w 630"/>
                <a:gd name="T5" fmla="*/ 0 h 58"/>
                <a:gd name="T6" fmla="*/ 0 60000 65536"/>
                <a:gd name="T7" fmla="*/ 0 60000 65536"/>
                <a:gd name="T8" fmla="*/ 0 60000 65536"/>
                <a:gd name="T9" fmla="*/ 0 w 630"/>
                <a:gd name="T10" fmla="*/ 0 h 58"/>
                <a:gd name="T11" fmla="*/ 630 w 630"/>
                <a:gd name="T12" fmla="*/ 58 h 58"/>
              </a:gdLst>
              <a:ahLst/>
              <a:cxnLst>
                <a:cxn ang="T6">
                  <a:pos x="T0" y="T1"/>
                </a:cxn>
                <a:cxn ang="T7">
                  <a:pos x="T2" y="T3"/>
                </a:cxn>
                <a:cxn ang="T8">
                  <a:pos x="T4" y="T5"/>
                </a:cxn>
              </a:cxnLst>
              <a:rect l="T9" t="T10" r="T11" b="T12"/>
              <a:pathLst>
                <a:path w="630" h="58">
                  <a:moveTo>
                    <a:pt x="630" y="14"/>
                  </a:moveTo>
                  <a:cubicBezTo>
                    <a:pt x="542" y="36"/>
                    <a:pt x="455" y="58"/>
                    <a:pt x="350" y="56"/>
                  </a:cubicBezTo>
                  <a:cubicBezTo>
                    <a:pt x="245" y="54"/>
                    <a:pt x="56" y="9"/>
                    <a:pt x="0" y="0"/>
                  </a:cubicBezTo>
                </a:path>
              </a:pathLst>
            </a:custGeom>
            <a:noFill/>
            <a:ln w="15875">
              <a:solidFill>
                <a:srgbClr val="000000"/>
              </a:solidFill>
              <a:prstDash val="sysDot"/>
              <a:round/>
              <a:headEnd/>
              <a:tailEnd type="triangle" w="med" len="med"/>
            </a:ln>
          </p:spPr>
          <p:txBody>
            <a:bodyPr/>
            <a:lstStyle/>
            <a:p>
              <a:endParaRPr lang="en-IN">
                <a:latin typeface="Calibri" pitchFamily="34" charset="0"/>
              </a:endParaRPr>
            </a:p>
          </p:txBody>
        </p:sp>
        <p:sp>
          <p:nvSpPr>
            <p:cNvPr id="81929" name="Line 30"/>
            <p:cNvSpPr>
              <a:spLocks noChangeAspect="1" noChangeShapeType="1"/>
            </p:cNvSpPr>
            <p:nvPr/>
          </p:nvSpPr>
          <p:spPr bwMode="auto">
            <a:xfrm>
              <a:off x="1016" y="3054"/>
              <a:ext cx="763" cy="0"/>
            </a:xfrm>
            <a:prstGeom prst="line">
              <a:avLst/>
            </a:prstGeom>
            <a:noFill/>
            <a:ln w="15875">
              <a:solidFill>
                <a:srgbClr val="000000"/>
              </a:solidFill>
              <a:prstDash val="sysDot"/>
              <a:round/>
              <a:headEnd/>
              <a:tailEnd type="triangle" w="med" len="med"/>
            </a:ln>
          </p:spPr>
          <p:txBody>
            <a:bodyPr/>
            <a:lstStyle/>
            <a:p>
              <a:endParaRPr lang="en-IN"/>
            </a:p>
          </p:txBody>
        </p:sp>
        <p:sp>
          <p:nvSpPr>
            <p:cNvPr id="81930" name="Text Box 31"/>
            <p:cNvSpPr txBox="1">
              <a:spLocks noChangeAspect="1" noChangeArrowheads="1"/>
            </p:cNvSpPr>
            <p:nvPr/>
          </p:nvSpPr>
          <p:spPr bwMode="auto">
            <a:xfrm>
              <a:off x="1968" y="2976"/>
              <a:ext cx="1164" cy="214"/>
            </a:xfrm>
            <a:prstGeom prst="rect">
              <a:avLst/>
            </a:prstGeom>
            <a:noFill/>
            <a:ln w="9525">
              <a:noFill/>
              <a:miter lim="800000"/>
              <a:headEnd/>
              <a:tailEnd/>
            </a:ln>
          </p:spPr>
          <p:txBody>
            <a:bodyPr lIns="0" tIns="0" rIns="0" bIns="0"/>
            <a:lstStyle/>
            <a:p>
              <a:pPr eaLnBrk="0" hangingPunct="0"/>
              <a:r>
                <a:rPr lang="en-US" altLang="tr-TR">
                  <a:latin typeface="Calibri" pitchFamily="34" charset="0"/>
                </a:rPr>
                <a:t>Cross certificates</a:t>
              </a:r>
              <a:r>
                <a:rPr lang="en-US" altLang="tr-TR" sz="1000">
                  <a:latin typeface="Calibri" pitchFamily="34" charset="0"/>
                </a:rPr>
                <a:t> </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r>
              <a:rPr lang="en-US" altLang="tr-TR" smtClean="0"/>
              <a:t>Hybrid PKI example</a:t>
            </a:r>
          </a:p>
        </p:txBody>
      </p:sp>
      <p:graphicFrame>
        <p:nvGraphicFramePr>
          <p:cNvPr id="2050" name="Object 3"/>
          <p:cNvGraphicFramePr>
            <a:graphicFrameLocks noChangeAspect="1"/>
          </p:cNvGraphicFramePr>
          <p:nvPr>
            <p:ph type="body" idx="1"/>
          </p:nvPr>
        </p:nvGraphicFramePr>
        <p:xfrm>
          <a:off x="762000" y="2209800"/>
          <a:ext cx="7924800" cy="2794000"/>
        </p:xfrm>
        <a:graphic>
          <a:graphicData uri="http://schemas.openxmlformats.org/presentationml/2006/ole">
            <p:oleObj spid="_x0000_s105474" name="Picture" r:id="rId3" imgW="3944112" imgH="1391412" progId="Word.Picture.8">
              <p:embed/>
            </p:oleObj>
          </a:graphicData>
        </a:graphic>
      </p:graphicFrame>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en-US" altLang="tr-TR" smtClean="0"/>
              <a:t>Certificate Paths</a:t>
            </a:r>
          </a:p>
        </p:txBody>
      </p:sp>
      <p:grpSp>
        <p:nvGrpSpPr>
          <p:cNvPr id="2" name="Group 3"/>
          <p:cNvGrpSpPr>
            <a:grpSpLocks/>
          </p:cNvGrpSpPr>
          <p:nvPr/>
        </p:nvGrpSpPr>
        <p:grpSpPr bwMode="auto">
          <a:xfrm>
            <a:off x="2133600" y="1905000"/>
            <a:ext cx="5721350" cy="3276600"/>
            <a:chOff x="1344" y="1200"/>
            <a:chExt cx="3604" cy="2064"/>
          </a:xfrm>
        </p:grpSpPr>
        <p:sp>
          <p:nvSpPr>
            <p:cNvPr id="82956" name="Oval 4"/>
            <p:cNvSpPr>
              <a:spLocks noChangeAspect="1" noChangeArrowheads="1"/>
            </p:cNvSpPr>
            <p:nvPr/>
          </p:nvSpPr>
          <p:spPr bwMode="auto">
            <a:xfrm>
              <a:off x="1683" y="2351"/>
              <a:ext cx="167" cy="165"/>
            </a:xfrm>
            <a:prstGeom prst="ellipse">
              <a:avLst/>
            </a:prstGeom>
            <a:solidFill>
              <a:srgbClr val="000000"/>
            </a:solidFill>
            <a:ln w="9525">
              <a:solidFill>
                <a:srgbClr val="000000"/>
              </a:solidFill>
              <a:round/>
              <a:headEnd/>
              <a:tailEnd/>
            </a:ln>
          </p:spPr>
          <p:txBody>
            <a:bodyPr/>
            <a:lstStyle/>
            <a:p>
              <a:endParaRPr lang="tr-TR" altLang="tr-TR">
                <a:latin typeface="Calibri" pitchFamily="34" charset="0"/>
              </a:endParaRPr>
            </a:p>
          </p:txBody>
        </p:sp>
        <p:sp>
          <p:nvSpPr>
            <p:cNvPr id="82957" name="Oval 5"/>
            <p:cNvSpPr>
              <a:spLocks noChangeAspect="1" noChangeArrowheads="1"/>
            </p:cNvSpPr>
            <p:nvPr/>
          </p:nvSpPr>
          <p:spPr bwMode="auto">
            <a:xfrm>
              <a:off x="3596" y="2345"/>
              <a:ext cx="170" cy="163"/>
            </a:xfrm>
            <a:prstGeom prst="ellipse">
              <a:avLst/>
            </a:prstGeom>
            <a:solidFill>
              <a:srgbClr val="000000"/>
            </a:solidFill>
            <a:ln w="9525">
              <a:solidFill>
                <a:srgbClr val="000000"/>
              </a:solidFill>
              <a:round/>
              <a:headEnd/>
              <a:tailEnd/>
            </a:ln>
          </p:spPr>
          <p:txBody>
            <a:bodyPr/>
            <a:lstStyle/>
            <a:p>
              <a:endParaRPr lang="tr-TR" altLang="tr-TR">
                <a:latin typeface="Calibri" pitchFamily="34" charset="0"/>
              </a:endParaRPr>
            </a:p>
          </p:txBody>
        </p:sp>
        <p:sp>
          <p:nvSpPr>
            <p:cNvPr id="82958" name="Oval 6"/>
            <p:cNvSpPr>
              <a:spLocks noChangeAspect="1" noChangeArrowheads="1"/>
            </p:cNvSpPr>
            <p:nvPr/>
          </p:nvSpPr>
          <p:spPr bwMode="auto">
            <a:xfrm>
              <a:off x="4501" y="2351"/>
              <a:ext cx="170" cy="165"/>
            </a:xfrm>
            <a:prstGeom prst="ellipse">
              <a:avLst/>
            </a:prstGeom>
            <a:solidFill>
              <a:srgbClr val="000000"/>
            </a:solidFill>
            <a:ln w="9525">
              <a:solidFill>
                <a:srgbClr val="000000"/>
              </a:solidFill>
              <a:round/>
              <a:headEnd/>
              <a:tailEnd/>
            </a:ln>
          </p:spPr>
          <p:txBody>
            <a:bodyPr/>
            <a:lstStyle/>
            <a:p>
              <a:endParaRPr lang="tr-TR" altLang="tr-TR">
                <a:latin typeface="Calibri" pitchFamily="34" charset="0"/>
              </a:endParaRPr>
            </a:p>
          </p:txBody>
        </p:sp>
        <p:sp>
          <p:nvSpPr>
            <p:cNvPr id="82959" name="Line 7"/>
            <p:cNvSpPr>
              <a:spLocks noChangeAspect="1" noChangeShapeType="1"/>
            </p:cNvSpPr>
            <p:nvPr/>
          </p:nvSpPr>
          <p:spPr bwMode="auto">
            <a:xfrm>
              <a:off x="2874" y="2542"/>
              <a:ext cx="211" cy="525"/>
            </a:xfrm>
            <a:prstGeom prst="line">
              <a:avLst/>
            </a:prstGeom>
            <a:noFill/>
            <a:ln w="9525">
              <a:solidFill>
                <a:srgbClr val="000000"/>
              </a:solidFill>
              <a:round/>
              <a:headEnd/>
              <a:tailEnd type="triangle" w="med" len="med"/>
            </a:ln>
          </p:spPr>
          <p:txBody>
            <a:bodyPr/>
            <a:lstStyle/>
            <a:p>
              <a:endParaRPr lang="en-IN"/>
            </a:p>
          </p:txBody>
        </p:sp>
        <p:sp>
          <p:nvSpPr>
            <p:cNvPr id="82960" name="Oval 8"/>
            <p:cNvSpPr>
              <a:spLocks noChangeAspect="1" noChangeArrowheads="1"/>
            </p:cNvSpPr>
            <p:nvPr/>
          </p:nvSpPr>
          <p:spPr bwMode="auto">
            <a:xfrm>
              <a:off x="1344" y="3133"/>
              <a:ext cx="132" cy="131"/>
            </a:xfrm>
            <a:prstGeom prst="ellipse">
              <a:avLst/>
            </a:prstGeom>
            <a:solidFill>
              <a:srgbClr val="FFFFFF"/>
            </a:solidFill>
            <a:ln w="9525">
              <a:solidFill>
                <a:srgbClr val="000000"/>
              </a:solidFill>
              <a:round/>
              <a:headEnd/>
              <a:tailEnd/>
            </a:ln>
          </p:spPr>
          <p:txBody>
            <a:bodyPr/>
            <a:lstStyle/>
            <a:p>
              <a:endParaRPr lang="tr-TR" altLang="tr-TR">
                <a:latin typeface="Calibri" pitchFamily="34" charset="0"/>
              </a:endParaRPr>
            </a:p>
          </p:txBody>
        </p:sp>
        <p:sp>
          <p:nvSpPr>
            <p:cNvPr id="82961" name="Oval 9"/>
            <p:cNvSpPr>
              <a:spLocks noChangeAspect="1" noChangeArrowheads="1"/>
            </p:cNvSpPr>
            <p:nvPr/>
          </p:nvSpPr>
          <p:spPr bwMode="auto">
            <a:xfrm>
              <a:off x="2991" y="3093"/>
              <a:ext cx="132" cy="128"/>
            </a:xfrm>
            <a:prstGeom prst="ellipse">
              <a:avLst/>
            </a:prstGeom>
            <a:solidFill>
              <a:srgbClr val="FFFFFF"/>
            </a:solidFill>
            <a:ln w="9525">
              <a:solidFill>
                <a:srgbClr val="000000"/>
              </a:solidFill>
              <a:round/>
              <a:headEnd/>
              <a:tailEnd/>
            </a:ln>
          </p:spPr>
          <p:txBody>
            <a:bodyPr/>
            <a:lstStyle/>
            <a:p>
              <a:endParaRPr lang="tr-TR" altLang="tr-TR">
                <a:latin typeface="Calibri" pitchFamily="34" charset="0"/>
              </a:endParaRPr>
            </a:p>
          </p:txBody>
        </p:sp>
        <p:sp>
          <p:nvSpPr>
            <p:cNvPr id="82962" name="Oval 10"/>
            <p:cNvSpPr>
              <a:spLocks noChangeAspect="1" noChangeArrowheads="1"/>
            </p:cNvSpPr>
            <p:nvPr/>
          </p:nvSpPr>
          <p:spPr bwMode="auto">
            <a:xfrm>
              <a:off x="2002" y="3118"/>
              <a:ext cx="134" cy="131"/>
            </a:xfrm>
            <a:prstGeom prst="ellipse">
              <a:avLst/>
            </a:prstGeom>
            <a:solidFill>
              <a:srgbClr val="FFFFFF"/>
            </a:solidFill>
            <a:ln w="9525">
              <a:solidFill>
                <a:srgbClr val="000000"/>
              </a:solidFill>
              <a:round/>
              <a:headEnd/>
              <a:tailEnd/>
            </a:ln>
          </p:spPr>
          <p:txBody>
            <a:bodyPr/>
            <a:lstStyle/>
            <a:p>
              <a:endParaRPr lang="tr-TR" altLang="tr-TR">
                <a:latin typeface="Calibri" pitchFamily="34" charset="0"/>
              </a:endParaRPr>
            </a:p>
          </p:txBody>
        </p:sp>
        <p:sp>
          <p:nvSpPr>
            <p:cNvPr id="82963" name="Oval 11"/>
            <p:cNvSpPr>
              <a:spLocks noChangeAspect="1" noChangeArrowheads="1"/>
            </p:cNvSpPr>
            <p:nvPr/>
          </p:nvSpPr>
          <p:spPr bwMode="auto">
            <a:xfrm>
              <a:off x="4337" y="3093"/>
              <a:ext cx="135" cy="128"/>
            </a:xfrm>
            <a:prstGeom prst="ellipse">
              <a:avLst/>
            </a:prstGeom>
            <a:solidFill>
              <a:srgbClr val="FFFFFF"/>
            </a:solidFill>
            <a:ln w="9525">
              <a:solidFill>
                <a:srgbClr val="000000"/>
              </a:solidFill>
              <a:round/>
              <a:headEnd/>
              <a:tailEnd/>
            </a:ln>
          </p:spPr>
          <p:txBody>
            <a:bodyPr/>
            <a:lstStyle/>
            <a:p>
              <a:endParaRPr lang="tr-TR" altLang="tr-TR">
                <a:latin typeface="Calibri" pitchFamily="34" charset="0"/>
              </a:endParaRPr>
            </a:p>
          </p:txBody>
        </p:sp>
        <p:sp>
          <p:nvSpPr>
            <p:cNvPr id="82964" name="Line 12"/>
            <p:cNvSpPr>
              <a:spLocks noChangeAspect="1" noChangeShapeType="1"/>
            </p:cNvSpPr>
            <p:nvPr/>
          </p:nvSpPr>
          <p:spPr bwMode="auto">
            <a:xfrm flipH="1">
              <a:off x="1449" y="2521"/>
              <a:ext cx="279" cy="601"/>
            </a:xfrm>
            <a:prstGeom prst="line">
              <a:avLst/>
            </a:prstGeom>
            <a:noFill/>
            <a:ln w="9525">
              <a:solidFill>
                <a:srgbClr val="000000"/>
              </a:solidFill>
              <a:round/>
              <a:headEnd/>
              <a:tailEnd type="triangle" w="med" len="med"/>
            </a:ln>
          </p:spPr>
          <p:txBody>
            <a:bodyPr/>
            <a:lstStyle/>
            <a:p>
              <a:endParaRPr lang="en-IN"/>
            </a:p>
          </p:txBody>
        </p:sp>
        <p:sp>
          <p:nvSpPr>
            <p:cNvPr id="82965" name="Line 13"/>
            <p:cNvSpPr>
              <a:spLocks noChangeAspect="1" noChangeShapeType="1"/>
            </p:cNvSpPr>
            <p:nvPr/>
          </p:nvSpPr>
          <p:spPr bwMode="auto">
            <a:xfrm>
              <a:off x="1803" y="2536"/>
              <a:ext cx="222" cy="609"/>
            </a:xfrm>
            <a:prstGeom prst="line">
              <a:avLst/>
            </a:prstGeom>
            <a:noFill/>
            <a:ln w="9525">
              <a:solidFill>
                <a:srgbClr val="000000"/>
              </a:solidFill>
              <a:round/>
              <a:headEnd/>
              <a:tailEnd type="triangle" w="med" len="med"/>
            </a:ln>
          </p:spPr>
          <p:txBody>
            <a:bodyPr/>
            <a:lstStyle/>
            <a:p>
              <a:endParaRPr lang="en-IN"/>
            </a:p>
          </p:txBody>
        </p:sp>
        <p:sp>
          <p:nvSpPr>
            <p:cNvPr id="82966" name="Oval 14"/>
            <p:cNvSpPr>
              <a:spLocks noChangeAspect="1" noChangeArrowheads="1"/>
            </p:cNvSpPr>
            <p:nvPr/>
          </p:nvSpPr>
          <p:spPr bwMode="auto">
            <a:xfrm>
              <a:off x="3432" y="3079"/>
              <a:ext cx="132" cy="128"/>
            </a:xfrm>
            <a:prstGeom prst="ellipse">
              <a:avLst/>
            </a:prstGeom>
            <a:solidFill>
              <a:srgbClr val="FFFFFF"/>
            </a:solidFill>
            <a:ln w="9525">
              <a:solidFill>
                <a:srgbClr val="000000"/>
              </a:solidFill>
              <a:round/>
              <a:headEnd/>
              <a:tailEnd/>
            </a:ln>
          </p:spPr>
          <p:txBody>
            <a:bodyPr/>
            <a:lstStyle/>
            <a:p>
              <a:endParaRPr lang="tr-TR" altLang="tr-TR">
                <a:latin typeface="Calibri" pitchFamily="34" charset="0"/>
              </a:endParaRPr>
            </a:p>
          </p:txBody>
        </p:sp>
        <p:sp>
          <p:nvSpPr>
            <p:cNvPr id="82967" name="Oval 15"/>
            <p:cNvSpPr>
              <a:spLocks noChangeAspect="1" noChangeArrowheads="1"/>
            </p:cNvSpPr>
            <p:nvPr/>
          </p:nvSpPr>
          <p:spPr bwMode="auto">
            <a:xfrm>
              <a:off x="3871" y="3079"/>
              <a:ext cx="132" cy="128"/>
            </a:xfrm>
            <a:prstGeom prst="ellipse">
              <a:avLst/>
            </a:prstGeom>
            <a:solidFill>
              <a:srgbClr val="FFFFFF"/>
            </a:solidFill>
            <a:ln w="9525">
              <a:solidFill>
                <a:srgbClr val="000000"/>
              </a:solidFill>
              <a:round/>
              <a:headEnd/>
              <a:tailEnd/>
            </a:ln>
          </p:spPr>
          <p:txBody>
            <a:bodyPr/>
            <a:lstStyle/>
            <a:p>
              <a:endParaRPr lang="tr-TR" altLang="tr-TR">
                <a:latin typeface="Calibri" pitchFamily="34" charset="0"/>
              </a:endParaRPr>
            </a:p>
          </p:txBody>
        </p:sp>
        <p:sp>
          <p:nvSpPr>
            <p:cNvPr id="82968" name="Line 16"/>
            <p:cNvSpPr>
              <a:spLocks noChangeAspect="1" noChangeShapeType="1"/>
            </p:cNvSpPr>
            <p:nvPr/>
          </p:nvSpPr>
          <p:spPr bwMode="auto">
            <a:xfrm>
              <a:off x="3713" y="2508"/>
              <a:ext cx="226" cy="568"/>
            </a:xfrm>
            <a:prstGeom prst="line">
              <a:avLst/>
            </a:prstGeom>
            <a:noFill/>
            <a:ln w="9525">
              <a:solidFill>
                <a:srgbClr val="000000"/>
              </a:solidFill>
              <a:round/>
              <a:headEnd/>
              <a:tailEnd type="triangle" w="med" len="med"/>
            </a:ln>
          </p:spPr>
          <p:txBody>
            <a:bodyPr/>
            <a:lstStyle/>
            <a:p>
              <a:endParaRPr lang="en-IN"/>
            </a:p>
          </p:txBody>
        </p:sp>
        <p:sp>
          <p:nvSpPr>
            <p:cNvPr id="82969" name="Line 17"/>
            <p:cNvSpPr>
              <a:spLocks noChangeAspect="1" noChangeShapeType="1"/>
            </p:cNvSpPr>
            <p:nvPr/>
          </p:nvSpPr>
          <p:spPr bwMode="auto">
            <a:xfrm>
              <a:off x="4641" y="2521"/>
              <a:ext cx="240" cy="541"/>
            </a:xfrm>
            <a:prstGeom prst="line">
              <a:avLst/>
            </a:prstGeom>
            <a:noFill/>
            <a:ln w="9525">
              <a:solidFill>
                <a:srgbClr val="000000"/>
              </a:solidFill>
              <a:round/>
              <a:headEnd/>
              <a:tailEnd type="triangle" w="med" len="med"/>
            </a:ln>
          </p:spPr>
          <p:txBody>
            <a:bodyPr/>
            <a:lstStyle/>
            <a:p>
              <a:endParaRPr lang="en-IN"/>
            </a:p>
          </p:txBody>
        </p:sp>
        <p:sp>
          <p:nvSpPr>
            <p:cNvPr id="82970" name="Oval 18"/>
            <p:cNvSpPr>
              <a:spLocks noChangeAspect="1" noChangeArrowheads="1"/>
            </p:cNvSpPr>
            <p:nvPr/>
          </p:nvSpPr>
          <p:spPr bwMode="auto">
            <a:xfrm>
              <a:off x="4817" y="3079"/>
              <a:ext cx="131" cy="128"/>
            </a:xfrm>
            <a:prstGeom prst="ellipse">
              <a:avLst/>
            </a:prstGeom>
            <a:solidFill>
              <a:srgbClr val="FFFFFF"/>
            </a:solidFill>
            <a:ln w="9525">
              <a:solidFill>
                <a:srgbClr val="000000"/>
              </a:solidFill>
              <a:round/>
              <a:headEnd/>
              <a:tailEnd/>
            </a:ln>
          </p:spPr>
          <p:txBody>
            <a:bodyPr/>
            <a:lstStyle/>
            <a:p>
              <a:endParaRPr lang="tr-TR" altLang="tr-TR">
                <a:latin typeface="Calibri" pitchFamily="34" charset="0"/>
              </a:endParaRPr>
            </a:p>
          </p:txBody>
        </p:sp>
        <p:sp>
          <p:nvSpPr>
            <p:cNvPr id="82971" name="Line 19"/>
            <p:cNvSpPr>
              <a:spLocks noChangeAspect="1" noChangeShapeType="1"/>
            </p:cNvSpPr>
            <p:nvPr/>
          </p:nvSpPr>
          <p:spPr bwMode="auto">
            <a:xfrm flipH="1">
              <a:off x="3518" y="2536"/>
              <a:ext cx="169" cy="540"/>
            </a:xfrm>
            <a:prstGeom prst="line">
              <a:avLst/>
            </a:prstGeom>
            <a:noFill/>
            <a:ln w="9525">
              <a:solidFill>
                <a:srgbClr val="000000"/>
              </a:solidFill>
              <a:round/>
              <a:headEnd/>
              <a:tailEnd type="triangle" w="med" len="med"/>
            </a:ln>
          </p:spPr>
          <p:txBody>
            <a:bodyPr/>
            <a:lstStyle/>
            <a:p>
              <a:endParaRPr lang="en-IN"/>
            </a:p>
          </p:txBody>
        </p:sp>
        <p:sp>
          <p:nvSpPr>
            <p:cNvPr id="82972" name="Line 20"/>
            <p:cNvSpPr>
              <a:spLocks noChangeAspect="1" noChangeShapeType="1"/>
            </p:cNvSpPr>
            <p:nvPr/>
          </p:nvSpPr>
          <p:spPr bwMode="auto">
            <a:xfrm flipH="1">
              <a:off x="4431" y="2510"/>
              <a:ext cx="119" cy="578"/>
            </a:xfrm>
            <a:prstGeom prst="line">
              <a:avLst/>
            </a:prstGeom>
            <a:noFill/>
            <a:ln w="9525">
              <a:solidFill>
                <a:srgbClr val="000000"/>
              </a:solidFill>
              <a:round/>
              <a:headEnd/>
              <a:tailEnd type="triangle" w="med" len="med"/>
            </a:ln>
          </p:spPr>
          <p:txBody>
            <a:bodyPr/>
            <a:lstStyle/>
            <a:p>
              <a:endParaRPr lang="en-IN"/>
            </a:p>
          </p:txBody>
        </p:sp>
        <p:sp>
          <p:nvSpPr>
            <p:cNvPr id="82973" name="Oval 21"/>
            <p:cNvSpPr>
              <a:spLocks noChangeAspect="1" noChangeArrowheads="1"/>
            </p:cNvSpPr>
            <p:nvPr/>
          </p:nvSpPr>
          <p:spPr bwMode="auto">
            <a:xfrm>
              <a:off x="3994" y="1712"/>
              <a:ext cx="167" cy="161"/>
            </a:xfrm>
            <a:prstGeom prst="ellipse">
              <a:avLst/>
            </a:prstGeom>
            <a:solidFill>
              <a:srgbClr val="000000"/>
            </a:solidFill>
            <a:ln w="9525">
              <a:solidFill>
                <a:srgbClr val="000000"/>
              </a:solidFill>
              <a:round/>
              <a:headEnd/>
              <a:tailEnd/>
            </a:ln>
          </p:spPr>
          <p:txBody>
            <a:bodyPr/>
            <a:lstStyle/>
            <a:p>
              <a:endParaRPr lang="tr-TR" altLang="tr-TR">
                <a:latin typeface="Calibri" pitchFamily="34" charset="0"/>
              </a:endParaRPr>
            </a:p>
          </p:txBody>
        </p:sp>
        <p:sp>
          <p:nvSpPr>
            <p:cNvPr id="82974" name="Line 22"/>
            <p:cNvSpPr>
              <a:spLocks noChangeAspect="1" noChangeShapeType="1"/>
            </p:cNvSpPr>
            <p:nvPr/>
          </p:nvSpPr>
          <p:spPr bwMode="auto">
            <a:xfrm flipH="1">
              <a:off x="1836" y="1839"/>
              <a:ext cx="441" cy="512"/>
            </a:xfrm>
            <a:prstGeom prst="line">
              <a:avLst/>
            </a:prstGeom>
            <a:noFill/>
            <a:ln w="9525">
              <a:solidFill>
                <a:srgbClr val="000000"/>
              </a:solidFill>
              <a:round/>
              <a:headEnd/>
              <a:tailEnd type="triangle" w="med" len="med"/>
            </a:ln>
          </p:spPr>
          <p:txBody>
            <a:bodyPr/>
            <a:lstStyle/>
            <a:p>
              <a:endParaRPr lang="en-IN"/>
            </a:p>
          </p:txBody>
        </p:sp>
        <p:sp>
          <p:nvSpPr>
            <p:cNvPr id="82975" name="Line 23"/>
            <p:cNvSpPr>
              <a:spLocks noChangeAspect="1" noChangeShapeType="1"/>
            </p:cNvSpPr>
            <p:nvPr/>
          </p:nvSpPr>
          <p:spPr bwMode="auto">
            <a:xfrm>
              <a:off x="4150" y="1894"/>
              <a:ext cx="392" cy="457"/>
            </a:xfrm>
            <a:prstGeom prst="line">
              <a:avLst/>
            </a:prstGeom>
            <a:noFill/>
            <a:ln w="9525">
              <a:solidFill>
                <a:srgbClr val="000000"/>
              </a:solidFill>
              <a:round/>
              <a:headEnd/>
              <a:tailEnd type="triangle" w="med" len="med"/>
            </a:ln>
          </p:spPr>
          <p:txBody>
            <a:bodyPr/>
            <a:lstStyle/>
            <a:p>
              <a:endParaRPr lang="en-IN"/>
            </a:p>
          </p:txBody>
        </p:sp>
        <p:sp>
          <p:nvSpPr>
            <p:cNvPr id="82976" name="Line 24"/>
            <p:cNvSpPr>
              <a:spLocks noChangeAspect="1" noChangeShapeType="1"/>
            </p:cNvSpPr>
            <p:nvPr/>
          </p:nvSpPr>
          <p:spPr bwMode="auto">
            <a:xfrm flipH="1">
              <a:off x="3740" y="1873"/>
              <a:ext cx="324" cy="459"/>
            </a:xfrm>
            <a:prstGeom prst="line">
              <a:avLst/>
            </a:prstGeom>
            <a:noFill/>
            <a:ln w="9525">
              <a:solidFill>
                <a:srgbClr val="000000"/>
              </a:solidFill>
              <a:round/>
              <a:headEnd/>
              <a:tailEnd type="triangle" w="med" len="med"/>
            </a:ln>
          </p:spPr>
          <p:txBody>
            <a:bodyPr/>
            <a:lstStyle/>
            <a:p>
              <a:endParaRPr lang="en-IN"/>
            </a:p>
          </p:txBody>
        </p:sp>
        <p:sp>
          <p:nvSpPr>
            <p:cNvPr id="82977" name="Oval 25"/>
            <p:cNvSpPr>
              <a:spLocks noChangeAspect="1" noChangeArrowheads="1"/>
            </p:cNvSpPr>
            <p:nvPr/>
          </p:nvSpPr>
          <p:spPr bwMode="auto">
            <a:xfrm>
              <a:off x="2722" y="2360"/>
              <a:ext cx="169" cy="161"/>
            </a:xfrm>
            <a:prstGeom prst="ellipse">
              <a:avLst/>
            </a:prstGeom>
            <a:solidFill>
              <a:srgbClr val="000000"/>
            </a:solidFill>
            <a:ln w="9525">
              <a:solidFill>
                <a:srgbClr val="000000"/>
              </a:solidFill>
              <a:round/>
              <a:headEnd/>
              <a:tailEnd/>
            </a:ln>
          </p:spPr>
          <p:txBody>
            <a:bodyPr/>
            <a:lstStyle/>
            <a:p>
              <a:endParaRPr lang="tr-TR" altLang="tr-TR">
                <a:latin typeface="Calibri" pitchFamily="34" charset="0"/>
              </a:endParaRPr>
            </a:p>
          </p:txBody>
        </p:sp>
        <p:sp>
          <p:nvSpPr>
            <p:cNvPr id="82978" name="Oval 26"/>
            <p:cNvSpPr>
              <a:spLocks noChangeAspect="1" noChangeArrowheads="1"/>
            </p:cNvSpPr>
            <p:nvPr/>
          </p:nvSpPr>
          <p:spPr bwMode="auto">
            <a:xfrm>
              <a:off x="2503" y="3093"/>
              <a:ext cx="131" cy="128"/>
            </a:xfrm>
            <a:prstGeom prst="ellipse">
              <a:avLst/>
            </a:prstGeom>
            <a:solidFill>
              <a:srgbClr val="FFFFFF"/>
            </a:solidFill>
            <a:ln w="9525">
              <a:solidFill>
                <a:srgbClr val="000000"/>
              </a:solidFill>
              <a:round/>
              <a:headEnd/>
              <a:tailEnd/>
            </a:ln>
          </p:spPr>
          <p:txBody>
            <a:bodyPr/>
            <a:lstStyle/>
            <a:p>
              <a:endParaRPr lang="tr-TR" altLang="tr-TR">
                <a:latin typeface="Calibri" pitchFamily="34" charset="0"/>
              </a:endParaRPr>
            </a:p>
          </p:txBody>
        </p:sp>
        <p:sp>
          <p:nvSpPr>
            <p:cNvPr id="82979" name="Line 27"/>
            <p:cNvSpPr>
              <a:spLocks noChangeAspect="1" noChangeShapeType="1"/>
            </p:cNvSpPr>
            <p:nvPr/>
          </p:nvSpPr>
          <p:spPr bwMode="auto">
            <a:xfrm flipH="1">
              <a:off x="2591" y="2550"/>
              <a:ext cx="210" cy="538"/>
            </a:xfrm>
            <a:prstGeom prst="line">
              <a:avLst/>
            </a:prstGeom>
            <a:noFill/>
            <a:ln w="9525">
              <a:solidFill>
                <a:srgbClr val="000000"/>
              </a:solidFill>
              <a:round/>
              <a:headEnd/>
              <a:tailEnd type="triangle" w="med" len="med"/>
            </a:ln>
          </p:spPr>
          <p:txBody>
            <a:bodyPr/>
            <a:lstStyle/>
            <a:p>
              <a:endParaRPr lang="en-IN"/>
            </a:p>
          </p:txBody>
        </p:sp>
        <p:sp>
          <p:nvSpPr>
            <p:cNvPr id="82980" name="Oval 28"/>
            <p:cNvSpPr>
              <a:spLocks noChangeAspect="1" noChangeArrowheads="1"/>
            </p:cNvSpPr>
            <p:nvPr/>
          </p:nvSpPr>
          <p:spPr bwMode="auto">
            <a:xfrm>
              <a:off x="2210" y="1646"/>
              <a:ext cx="170" cy="162"/>
            </a:xfrm>
            <a:prstGeom prst="ellipse">
              <a:avLst/>
            </a:prstGeom>
            <a:solidFill>
              <a:srgbClr val="000000"/>
            </a:solidFill>
            <a:ln w="9525">
              <a:solidFill>
                <a:srgbClr val="000000"/>
              </a:solidFill>
              <a:round/>
              <a:headEnd/>
              <a:tailEnd/>
            </a:ln>
          </p:spPr>
          <p:txBody>
            <a:bodyPr/>
            <a:lstStyle/>
            <a:p>
              <a:endParaRPr lang="tr-TR" altLang="tr-TR">
                <a:latin typeface="Calibri" pitchFamily="34" charset="0"/>
              </a:endParaRPr>
            </a:p>
          </p:txBody>
        </p:sp>
        <p:sp>
          <p:nvSpPr>
            <p:cNvPr id="82981" name="Line 29"/>
            <p:cNvSpPr>
              <a:spLocks noChangeAspect="1" noChangeShapeType="1"/>
            </p:cNvSpPr>
            <p:nvPr/>
          </p:nvSpPr>
          <p:spPr bwMode="auto">
            <a:xfrm>
              <a:off x="2277" y="1839"/>
              <a:ext cx="460" cy="521"/>
            </a:xfrm>
            <a:prstGeom prst="line">
              <a:avLst/>
            </a:prstGeom>
            <a:noFill/>
            <a:ln w="9525">
              <a:solidFill>
                <a:srgbClr val="000000"/>
              </a:solidFill>
              <a:round/>
              <a:headEnd/>
              <a:tailEnd type="triangle" w="med" len="med"/>
            </a:ln>
          </p:spPr>
          <p:txBody>
            <a:bodyPr/>
            <a:lstStyle/>
            <a:p>
              <a:endParaRPr lang="en-IN"/>
            </a:p>
          </p:txBody>
        </p:sp>
        <p:sp>
          <p:nvSpPr>
            <p:cNvPr id="82982" name="Oval 30"/>
            <p:cNvSpPr>
              <a:spLocks noChangeAspect="1" noChangeArrowheads="1"/>
            </p:cNvSpPr>
            <p:nvPr/>
          </p:nvSpPr>
          <p:spPr bwMode="auto">
            <a:xfrm>
              <a:off x="3065" y="1200"/>
              <a:ext cx="166" cy="161"/>
            </a:xfrm>
            <a:prstGeom prst="ellipse">
              <a:avLst/>
            </a:prstGeom>
            <a:solidFill>
              <a:srgbClr val="000000"/>
            </a:solidFill>
            <a:ln w="9525">
              <a:solidFill>
                <a:srgbClr val="000000"/>
              </a:solidFill>
              <a:round/>
              <a:headEnd/>
              <a:tailEnd/>
            </a:ln>
          </p:spPr>
          <p:txBody>
            <a:bodyPr/>
            <a:lstStyle/>
            <a:p>
              <a:endParaRPr lang="tr-TR" altLang="tr-TR">
                <a:latin typeface="Calibri" pitchFamily="34" charset="0"/>
              </a:endParaRPr>
            </a:p>
          </p:txBody>
        </p:sp>
        <p:sp>
          <p:nvSpPr>
            <p:cNvPr id="82983" name="Line 31"/>
            <p:cNvSpPr>
              <a:spLocks noChangeAspect="1" noChangeShapeType="1"/>
            </p:cNvSpPr>
            <p:nvPr/>
          </p:nvSpPr>
          <p:spPr bwMode="auto">
            <a:xfrm flipH="1">
              <a:off x="2388" y="1322"/>
              <a:ext cx="755" cy="367"/>
            </a:xfrm>
            <a:prstGeom prst="line">
              <a:avLst/>
            </a:prstGeom>
            <a:noFill/>
            <a:ln w="9525">
              <a:solidFill>
                <a:srgbClr val="000000"/>
              </a:solidFill>
              <a:round/>
              <a:headEnd/>
              <a:tailEnd type="triangle" w="med" len="med"/>
            </a:ln>
          </p:spPr>
          <p:txBody>
            <a:bodyPr/>
            <a:lstStyle/>
            <a:p>
              <a:endParaRPr lang="en-IN"/>
            </a:p>
          </p:txBody>
        </p:sp>
        <p:sp>
          <p:nvSpPr>
            <p:cNvPr id="82984" name="Line 32"/>
            <p:cNvSpPr>
              <a:spLocks noChangeAspect="1" noChangeShapeType="1"/>
            </p:cNvSpPr>
            <p:nvPr/>
          </p:nvSpPr>
          <p:spPr bwMode="auto">
            <a:xfrm>
              <a:off x="3237" y="1336"/>
              <a:ext cx="751" cy="402"/>
            </a:xfrm>
            <a:prstGeom prst="line">
              <a:avLst/>
            </a:prstGeom>
            <a:noFill/>
            <a:ln w="9525">
              <a:solidFill>
                <a:srgbClr val="000000"/>
              </a:solidFill>
              <a:round/>
              <a:headEnd/>
              <a:tailEnd type="triangle" w="med" len="med"/>
            </a:ln>
          </p:spPr>
          <p:txBody>
            <a:bodyPr/>
            <a:lstStyle/>
            <a:p>
              <a:endParaRPr lang="en-IN"/>
            </a:p>
          </p:txBody>
        </p:sp>
      </p:grpSp>
      <p:grpSp>
        <p:nvGrpSpPr>
          <p:cNvPr id="3" name="Group 33"/>
          <p:cNvGrpSpPr>
            <a:grpSpLocks/>
          </p:cNvGrpSpPr>
          <p:nvPr/>
        </p:nvGrpSpPr>
        <p:grpSpPr bwMode="auto">
          <a:xfrm>
            <a:off x="3505200" y="1905000"/>
            <a:ext cx="1620838" cy="3208338"/>
            <a:chOff x="2210" y="1200"/>
            <a:chExt cx="1021" cy="2021"/>
          </a:xfrm>
        </p:grpSpPr>
        <p:sp>
          <p:nvSpPr>
            <p:cNvPr id="82949" name="Oval 34"/>
            <p:cNvSpPr>
              <a:spLocks noChangeAspect="1" noChangeArrowheads="1"/>
            </p:cNvSpPr>
            <p:nvPr/>
          </p:nvSpPr>
          <p:spPr bwMode="auto">
            <a:xfrm>
              <a:off x="2722" y="2360"/>
              <a:ext cx="169" cy="161"/>
            </a:xfrm>
            <a:prstGeom prst="ellipse">
              <a:avLst/>
            </a:prstGeom>
            <a:solidFill>
              <a:srgbClr val="FF0000"/>
            </a:solidFill>
            <a:ln w="9525">
              <a:solidFill>
                <a:srgbClr val="FF0000"/>
              </a:solidFill>
              <a:round/>
              <a:headEnd/>
              <a:tailEnd/>
            </a:ln>
          </p:spPr>
          <p:txBody>
            <a:bodyPr/>
            <a:lstStyle/>
            <a:p>
              <a:endParaRPr lang="tr-TR" altLang="tr-TR">
                <a:latin typeface="Calibri" pitchFamily="34" charset="0"/>
              </a:endParaRPr>
            </a:p>
          </p:txBody>
        </p:sp>
        <p:sp>
          <p:nvSpPr>
            <p:cNvPr id="82950" name="Oval 35"/>
            <p:cNvSpPr>
              <a:spLocks noChangeAspect="1" noChangeArrowheads="1"/>
            </p:cNvSpPr>
            <p:nvPr/>
          </p:nvSpPr>
          <p:spPr bwMode="auto">
            <a:xfrm>
              <a:off x="2503" y="3093"/>
              <a:ext cx="131" cy="128"/>
            </a:xfrm>
            <a:prstGeom prst="ellipse">
              <a:avLst/>
            </a:prstGeom>
            <a:solidFill>
              <a:srgbClr val="FFFFFF"/>
            </a:solidFill>
            <a:ln w="9525">
              <a:solidFill>
                <a:srgbClr val="FF0000"/>
              </a:solidFill>
              <a:round/>
              <a:headEnd/>
              <a:tailEnd/>
            </a:ln>
          </p:spPr>
          <p:txBody>
            <a:bodyPr/>
            <a:lstStyle/>
            <a:p>
              <a:endParaRPr lang="tr-TR" altLang="tr-TR">
                <a:latin typeface="Calibri" pitchFamily="34" charset="0"/>
              </a:endParaRPr>
            </a:p>
          </p:txBody>
        </p:sp>
        <p:sp>
          <p:nvSpPr>
            <p:cNvPr id="82951" name="Line 36"/>
            <p:cNvSpPr>
              <a:spLocks noChangeAspect="1" noChangeShapeType="1"/>
            </p:cNvSpPr>
            <p:nvPr/>
          </p:nvSpPr>
          <p:spPr bwMode="auto">
            <a:xfrm flipH="1">
              <a:off x="2591" y="2550"/>
              <a:ext cx="210" cy="538"/>
            </a:xfrm>
            <a:prstGeom prst="line">
              <a:avLst/>
            </a:prstGeom>
            <a:noFill/>
            <a:ln w="9525">
              <a:solidFill>
                <a:srgbClr val="FF0000"/>
              </a:solidFill>
              <a:round/>
              <a:headEnd/>
              <a:tailEnd type="triangle" w="med" len="med"/>
            </a:ln>
          </p:spPr>
          <p:txBody>
            <a:bodyPr/>
            <a:lstStyle/>
            <a:p>
              <a:endParaRPr lang="en-IN"/>
            </a:p>
          </p:txBody>
        </p:sp>
        <p:sp>
          <p:nvSpPr>
            <p:cNvPr id="82952" name="Oval 37"/>
            <p:cNvSpPr>
              <a:spLocks noChangeAspect="1" noChangeArrowheads="1"/>
            </p:cNvSpPr>
            <p:nvPr/>
          </p:nvSpPr>
          <p:spPr bwMode="auto">
            <a:xfrm>
              <a:off x="2210" y="1646"/>
              <a:ext cx="170" cy="162"/>
            </a:xfrm>
            <a:prstGeom prst="ellipse">
              <a:avLst/>
            </a:prstGeom>
            <a:solidFill>
              <a:srgbClr val="FF0000"/>
            </a:solidFill>
            <a:ln w="9525">
              <a:solidFill>
                <a:srgbClr val="FF0000"/>
              </a:solidFill>
              <a:round/>
              <a:headEnd/>
              <a:tailEnd/>
            </a:ln>
          </p:spPr>
          <p:txBody>
            <a:bodyPr/>
            <a:lstStyle/>
            <a:p>
              <a:endParaRPr lang="tr-TR" altLang="tr-TR">
                <a:latin typeface="Calibri" pitchFamily="34" charset="0"/>
              </a:endParaRPr>
            </a:p>
          </p:txBody>
        </p:sp>
        <p:sp>
          <p:nvSpPr>
            <p:cNvPr id="82953" name="Line 38"/>
            <p:cNvSpPr>
              <a:spLocks noChangeAspect="1" noChangeShapeType="1"/>
            </p:cNvSpPr>
            <p:nvPr/>
          </p:nvSpPr>
          <p:spPr bwMode="auto">
            <a:xfrm>
              <a:off x="2277" y="1839"/>
              <a:ext cx="460" cy="521"/>
            </a:xfrm>
            <a:prstGeom prst="line">
              <a:avLst/>
            </a:prstGeom>
            <a:noFill/>
            <a:ln w="9525">
              <a:solidFill>
                <a:srgbClr val="FF0000"/>
              </a:solidFill>
              <a:round/>
              <a:headEnd/>
              <a:tailEnd type="triangle" w="med" len="med"/>
            </a:ln>
          </p:spPr>
          <p:txBody>
            <a:bodyPr/>
            <a:lstStyle/>
            <a:p>
              <a:endParaRPr lang="en-IN"/>
            </a:p>
          </p:txBody>
        </p:sp>
        <p:sp>
          <p:nvSpPr>
            <p:cNvPr id="82954" name="Oval 39"/>
            <p:cNvSpPr>
              <a:spLocks noChangeAspect="1" noChangeArrowheads="1"/>
            </p:cNvSpPr>
            <p:nvPr/>
          </p:nvSpPr>
          <p:spPr bwMode="auto">
            <a:xfrm>
              <a:off x="3065" y="1200"/>
              <a:ext cx="166" cy="161"/>
            </a:xfrm>
            <a:prstGeom prst="ellipse">
              <a:avLst/>
            </a:prstGeom>
            <a:solidFill>
              <a:srgbClr val="FF0000"/>
            </a:solidFill>
            <a:ln w="9525">
              <a:solidFill>
                <a:srgbClr val="FF0000"/>
              </a:solidFill>
              <a:round/>
              <a:headEnd/>
              <a:tailEnd/>
            </a:ln>
          </p:spPr>
          <p:txBody>
            <a:bodyPr/>
            <a:lstStyle/>
            <a:p>
              <a:endParaRPr lang="tr-TR" altLang="tr-TR">
                <a:latin typeface="Calibri" pitchFamily="34" charset="0"/>
              </a:endParaRPr>
            </a:p>
          </p:txBody>
        </p:sp>
        <p:sp>
          <p:nvSpPr>
            <p:cNvPr id="82955" name="Line 40"/>
            <p:cNvSpPr>
              <a:spLocks noChangeAspect="1" noChangeShapeType="1"/>
            </p:cNvSpPr>
            <p:nvPr/>
          </p:nvSpPr>
          <p:spPr bwMode="auto">
            <a:xfrm flipH="1">
              <a:off x="2388" y="1322"/>
              <a:ext cx="755" cy="367"/>
            </a:xfrm>
            <a:prstGeom prst="line">
              <a:avLst/>
            </a:prstGeom>
            <a:noFill/>
            <a:ln w="9525">
              <a:solidFill>
                <a:srgbClr val="FF0000"/>
              </a:solidFill>
              <a:round/>
              <a:headEnd/>
              <a:tailEnd type="triangle" w="med" len="med"/>
            </a:ln>
          </p:spPr>
          <p:txBody>
            <a:bodyPr/>
            <a:lstStyle/>
            <a:p>
              <a:endParaRPr lang="en-IN"/>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subTnLst>
                                    <p:animClr>
                                      <p:cBhvr override="childStyle">
                                        <p:cTn dur="1" fill="hold" display="0" masterRel="nextClick" afterEffect="1"/>
                                        <p:tgtEl>
                                          <p:spTgt spid="2"/>
                                        </p:tgtEl>
                                        <p:attrNameLst>
                                          <p:attrName>ppt_c</p:attrName>
                                        </p:attrNameLst>
                                      </p:cBhvr>
                                      <p:to>
                                        <a:srgbClr val="EAEAEA"/>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pPr eaLnBrk="1" hangingPunct="1"/>
            <a:r>
              <a:rPr lang="en-US" altLang="tr-TR" smtClean="0"/>
              <a:t>Certificate Paths</a:t>
            </a:r>
          </a:p>
        </p:txBody>
      </p:sp>
      <p:sp>
        <p:nvSpPr>
          <p:cNvPr id="3076" name="Rectangle 3"/>
          <p:cNvSpPr>
            <a:spLocks noGrp="1" noChangeArrowheads="1"/>
          </p:cNvSpPr>
          <p:nvPr>
            <p:ph type="body" idx="1"/>
          </p:nvPr>
        </p:nvSpPr>
        <p:spPr>
          <a:xfrm>
            <a:off x="2627313" y="2024063"/>
            <a:ext cx="6073775" cy="3605212"/>
          </a:xfrm>
        </p:spPr>
        <p:txBody>
          <a:bodyPr/>
          <a:lstStyle/>
          <a:p>
            <a:pPr eaLnBrk="1" hangingPunct="1"/>
            <a:r>
              <a:rPr lang="en-US" altLang="tr-TR" smtClean="0"/>
              <a:t>Verifier must know public key of the first CA</a:t>
            </a:r>
          </a:p>
          <a:p>
            <a:pPr eaLnBrk="1" hangingPunct="1"/>
            <a:r>
              <a:rPr lang="en-US" altLang="tr-TR" smtClean="0"/>
              <a:t>Other public keys are found out one by one</a:t>
            </a:r>
          </a:p>
          <a:p>
            <a:pPr eaLnBrk="1" hangingPunct="1"/>
            <a:r>
              <a:rPr lang="en-US" altLang="tr-TR" smtClean="0"/>
              <a:t>All CAs on the path must be trusted by the verifier</a:t>
            </a:r>
          </a:p>
        </p:txBody>
      </p:sp>
      <p:graphicFrame>
        <p:nvGraphicFramePr>
          <p:cNvPr id="3074" name="Object 4"/>
          <p:cNvGraphicFramePr>
            <a:graphicFrameLocks noChangeAspect="1"/>
          </p:cNvGraphicFramePr>
          <p:nvPr/>
        </p:nvGraphicFramePr>
        <p:xfrm>
          <a:off x="712788" y="2322513"/>
          <a:ext cx="1455737" cy="2936875"/>
        </p:xfrm>
        <a:graphic>
          <a:graphicData uri="http://schemas.openxmlformats.org/presentationml/2006/ole">
            <p:oleObj spid="_x0000_s106498" name="Picture" r:id="rId3" imgW="562356" imgH="1133856" progId="Word.Picture.8">
              <p:embed/>
            </p:oleObj>
          </a:graphicData>
        </a:graphic>
      </p:graphicFrame>
    </p:spTree>
  </p:cSld>
  <p:clrMapOvr>
    <a:masterClrMapping/>
  </p:clrMapOvr>
  <p:transition advTm="36608"/>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en-US" altLang="tr-TR" smtClean="0"/>
              <a:t>Certificate Paths with Reverse Certificates</a:t>
            </a:r>
          </a:p>
        </p:txBody>
      </p:sp>
      <p:grpSp>
        <p:nvGrpSpPr>
          <p:cNvPr id="2" name="Group 3"/>
          <p:cNvGrpSpPr>
            <a:grpSpLocks/>
          </p:cNvGrpSpPr>
          <p:nvPr/>
        </p:nvGrpSpPr>
        <p:grpSpPr bwMode="auto">
          <a:xfrm>
            <a:off x="1371600" y="1905000"/>
            <a:ext cx="6483350" cy="4114800"/>
            <a:chOff x="864" y="1200"/>
            <a:chExt cx="4084" cy="2592"/>
          </a:xfrm>
        </p:grpSpPr>
        <p:sp>
          <p:nvSpPr>
            <p:cNvPr id="83986" name="Oval 4"/>
            <p:cNvSpPr>
              <a:spLocks noChangeAspect="1" noChangeArrowheads="1"/>
            </p:cNvSpPr>
            <p:nvPr/>
          </p:nvSpPr>
          <p:spPr bwMode="auto">
            <a:xfrm>
              <a:off x="1683" y="2351"/>
              <a:ext cx="167" cy="165"/>
            </a:xfrm>
            <a:prstGeom prst="ellipse">
              <a:avLst/>
            </a:prstGeom>
            <a:solidFill>
              <a:srgbClr val="000000"/>
            </a:solidFill>
            <a:ln w="9525">
              <a:solidFill>
                <a:srgbClr val="000000"/>
              </a:solidFill>
              <a:round/>
              <a:headEnd/>
              <a:tailEnd/>
            </a:ln>
          </p:spPr>
          <p:txBody>
            <a:bodyPr/>
            <a:lstStyle/>
            <a:p>
              <a:endParaRPr lang="tr-TR" altLang="tr-TR">
                <a:latin typeface="Calibri" pitchFamily="34" charset="0"/>
              </a:endParaRPr>
            </a:p>
          </p:txBody>
        </p:sp>
        <p:sp>
          <p:nvSpPr>
            <p:cNvPr id="83987" name="Oval 5"/>
            <p:cNvSpPr>
              <a:spLocks noChangeAspect="1" noChangeArrowheads="1"/>
            </p:cNvSpPr>
            <p:nvPr/>
          </p:nvSpPr>
          <p:spPr bwMode="auto">
            <a:xfrm>
              <a:off x="4501" y="2351"/>
              <a:ext cx="170" cy="165"/>
            </a:xfrm>
            <a:prstGeom prst="ellipse">
              <a:avLst/>
            </a:prstGeom>
            <a:solidFill>
              <a:srgbClr val="000000"/>
            </a:solidFill>
            <a:ln w="9525">
              <a:solidFill>
                <a:srgbClr val="000000"/>
              </a:solidFill>
              <a:round/>
              <a:headEnd/>
              <a:tailEnd/>
            </a:ln>
          </p:spPr>
          <p:txBody>
            <a:bodyPr/>
            <a:lstStyle/>
            <a:p>
              <a:endParaRPr lang="tr-TR" altLang="tr-TR">
                <a:latin typeface="Calibri" pitchFamily="34" charset="0"/>
              </a:endParaRPr>
            </a:p>
          </p:txBody>
        </p:sp>
        <p:sp>
          <p:nvSpPr>
            <p:cNvPr id="83988" name="Line 6"/>
            <p:cNvSpPr>
              <a:spLocks noChangeAspect="1" noChangeShapeType="1"/>
            </p:cNvSpPr>
            <p:nvPr/>
          </p:nvSpPr>
          <p:spPr bwMode="auto">
            <a:xfrm>
              <a:off x="2874" y="2542"/>
              <a:ext cx="211" cy="525"/>
            </a:xfrm>
            <a:prstGeom prst="line">
              <a:avLst/>
            </a:prstGeom>
            <a:noFill/>
            <a:ln w="9525">
              <a:solidFill>
                <a:srgbClr val="000000"/>
              </a:solidFill>
              <a:round/>
              <a:headEnd/>
              <a:tailEnd type="triangle" w="med" len="med"/>
            </a:ln>
          </p:spPr>
          <p:txBody>
            <a:bodyPr/>
            <a:lstStyle/>
            <a:p>
              <a:endParaRPr lang="en-IN"/>
            </a:p>
          </p:txBody>
        </p:sp>
        <p:sp>
          <p:nvSpPr>
            <p:cNvPr id="83989" name="Oval 7"/>
            <p:cNvSpPr>
              <a:spLocks noChangeAspect="1" noChangeArrowheads="1"/>
            </p:cNvSpPr>
            <p:nvPr/>
          </p:nvSpPr>
          <p:spPr bwMode="auto">
            <a:xfrm>
              <a:off x="1344" y="3133"/>
              <a:ext cx="132" cy="131"/>
            </a:xfrm>
            <a:prstGeom prst="ellipse">
              <a:avLst/>
            </a:prstGeom>
            <a:solidFill>
              <a:srgbClr val="FFFFFF"/>
            </a:solidFill>
            <a:ln w="9525">
              <a:solidFill>
                <a:srgbClr val="000000"/>
              </a:solidFill>
              <a:round/>
              <a:headEnd/>
              <a:tailEnd/>
            </a:ln>
          </p:spPr>
          <p:txBody>
            <a:bodyPr/>
            <a:lstStyle/>
            <a:p>
              <a:endParaRPr lang="tr-TR" altLang="tr-TR">
                <a:latin typeface="Calibri" pitchFamily="34" charset="0"/>
              </a:endParaRPr>
            </a:p>
          </p:txBody>
        </p:sp>
        <p:sp>
          <p:nvSpPr>
            <p:cNvPr id="83990" name="Oval 8"/>
            <p:cNvSpPr>
              <a:spLocks noChangeAspect="1" noChangeArrowheads="1"/>
            </p:cNvSpPr>
            <p:nvPr/>
          </p:nvSpPr>
          <p:spPr bwMode="auto">
            <a:xfrm>
              <a:off x="2991" y="3093"/>
              <a:ext cx="132" cy="128"/>
            </a:xfrm>
            <a:prstGeom prst="ellipse">
              <a:avLst/>
            </a:prstGeom>
            <a:solidFill>
              <a:srgbClr val="FFFFFF"/>
            </a:solidFill>
            <a:ln w="9525">
              <a:solidFill>
                <a:srgbClr val="000000"/>
              </a:solidFill>
              <a:round/>
              <a:headEnd/>
              <a:tailEnd/>
            </a:ln>
          </p:spPr>
          <p:txBody>
            <a:bodyPr/>
            <a:lstStyle/>
            <a:p>
              <a:endParaRPr lang="tr-TR" altLang="tr-TR">
                <a:latin typeface="Calibri" pitchFamily="34" charset="0"/>
              </a:endParaRPr>
            </a:p>
          </p:txBody>
        </p:sp>
        <p:sp>
          <p:nvSpPr>
            <p:cNvPr id="83991" name="Oval 9"/>
            <p:cNvSpPr>
              <a:spLocks noChangeAspect="1" noChangeArrowheads="1"/>
            </p:cNvSpPr>
            <p:nvPr/>
          </p:nvSpPr>
          <p:spPr bwMode="auto">
            <a:xfrm>
              <a:off x="2002" y="3118"/>
              <a:ext cx="134" cy="131"/>
            </a:xfrm>
            <a:prstGeom prst="ellipse">
              <a:avLst/>
            </a:prstGeom>
            <a:solidFill>
              <a:srgbClr val="FFFFFF"/>
            </a:solidFill>
            <a:ln w="9525">
              <a:solidFill>
                <a:srgbClr val="000000"/>
              </a:solidFill>
              <a:round/>
              <a:headEnd/>
              <a:tailEnd/>
            </a:ln>
          </p:spPr>
          <p:txBody>
            <a:bodyPr/>
            <a:lstStyle/>
            <a:p>
              <a:endParaRPr lang="tr-TR" altLang="tr-TR">
                <a:latin typeface="Calibri" pitchFamily="34" charset="0"/>
              </a:endParaRPr>
            </a:p>
          </p:txBody>
        </p:sp>
        <p:sp>
          <p:nvSpPr>
            <p:cNvPr id="83992" name="Oval 10"/>
            <p:cNvSpPr>
              <a:spLocks noChangeAspect="1" noChangeArrowheads="1"/>
            </p:cNvSpPr>
            <p:nvPr/>
          </p:nvSpPr>
          <p:spPr bwMode="auto">
            <a:xfrm>
              <a:off x="4337" y="3093"/>
              <a:ext cx="135" cy="128"/>
            </a:xfrm>
            <a:prstGeom prst="ellipse">
              <a:avLst/>
            </a:prstGeom>
            <a:solidFill>
              <a:srgbClr val="FFFFFF"/>
            </a:solidFill>
            <a:ln w="9525">
              <a:solidFill>
                <a:srgbClr val="000000"/>
              </a:solidFill>
              <a:round/>
              <a:headEnd/>
              <a:tailEnd/>
            </a:ln>
          </p:spPr>
          <p:txBody>
            <a:bodyPr/>
            <a:lstStyle/>
            <a:p>
              <a:endParaRPr lang="tr-TR" altLang="tr-TR">
                <a:latin typeface="Calibri" pitchFamily="34" charset="0"/>
              </a:endParaRPr>
            </a:p>
          </p:txBody>
        </p:sp>
        <p:sp>
          <p:nvSpPr>
            <p:cNvPr id="83993" name="Line 11"/>
            <p:cNvSpPr>
              <a:spLocks noChangeAspect="1" noChangeShapeType="1"/>
            </p:cNvSpPr>
            <p:nvPr/>
          </p:nvSpPr>
          <p:spPr bwMode="auto">
            <a:xfrm flipH="1">
              <a:off x="1449" y="2521"/>
              <a:ext cx="279" cy="601"/>
            </a:xfrm>
            <a:prstGeom prst="line">
              <a:avLst/>
            </a:prstGeom>
            <a:noFill/>
            <a:ln w="9525">
              <a:solidFill>
                <a:srgbClr val="000000"/>
              </a:solidFill>
              <a:round/>
              <a:headEnd/>
              <a:tailEnd type="triangle" w="med" len="med"/>
            </a:ln>
          </p:spPr>
          <p:txBody>
            <a:bodyPr/>
            <a:lstStyle/>
            <a:p>
              <a:endParaRPr lang="en-IN"/>
            </a:p>
          </p:txBody>
        </p:sp>
        <p:sp>
          <p:nvSpPr>
            <p:cNvPr id="83994" name="Line 12"/>
            <p:cNvSpPr>
              <a:spLocks noChangeAspect="1" noChangeShapeType="1"/>
            </p:cNvSpPr>
            <p:nvPr/>
          </p:nvSpPr>
          <p:spPr bwMode="auto">
            <a:xfrm>
              <a:off x="1803" y="2536"/>
              <a:ext cx="222" cy="609"/>
            </a:xfrm>
            <a:prstGeom prst="line">
              <a:avLst/>
            </a:prstGeom>
            <a:noFill/>
            <a:ln w="9525">
              <a:solidFill>
                <a:srgbClr val="000000"/>
              </a:solidFill>
              <a:round/>
              <a:headEnd/>
              <a:tailEnd type="triangle" w="med" len="med"/>
            </a:ln>
          </p:spPr>
          <p:txBody>
            <a:bodyPr/>
            <a:lstStyle/>
            <a:p>
              <a:endParaRPr lang="en-IN"/>
            </a:p>
          </p:txBody>
        </p:sp>
        <p:sp>
          <p:nvSpPr>
            <p:cNvPr id="83995" name="Oval 13"/>
            <p:cNvSpPr>
              <a:spLocks noChangeAspect="1" noChangeArrowheads="1"/>
            </p:cNvSpPr>
            <p:nvPr/>
          </p:nvSpPr>
          <p:spPr bwMode="auto">
            <a:xfrm>
              <a:off x="3432" y="3079"/>
              <a:ext cx="132" cy="128"/>
            </a:xfrm>
            <a:prstGeom prst="ellipse">
              <a:avLst/>
            </a:prstGeom>
            <a:solidFill>
              <a:srgbClr val="FFFFFF"/>
            </a:solidFill>
            <a:ln w="9525">
              <a:solidFill>
                <a:srgbClr val="000000"/>
              </a:solidFill>
              <a:round/>
              <a:headEnd/>
              <a:tailEnd/>
            </a:ln>
          </p:spPr>
          <p:txBody>
            <a:bodyPr/>
            <a:lstStyle/>
            <a:p>
              <a:endParaRPr lang="tr-TR" altLang="tr-TR">
                <a:latin typeface="Calibri" pitchFamily="34" charset="0"/>
              </a:endParaRPr>
            </a:p>
          </p:txBody>
        </p:sp>
        <p:sp>
          <p:nvSpPr>
            <p:cNvPr id="83996" name="Line 14"/>
            <p:cNvSpPr>
              <a:spLocks noChangeAspect="1" noChangeShapeType="1"/>
            </p:cNvSpPr>
            <p:nvPr/>
          </p:nvSpPr>
          <p:spPr bwMode="auto">
            <a:xfrm>
              <a:off x="4641" y="2521"/>
              <a:ext cx="240" cy="541"/>
            </a:xfrm>
            <a:prstGeom prst="line">
              <a:avLst/>
            </a:prstGeom>
            <a:noFill/>
            <a:ln w="9525">
              <a:solidFill>
                <a:srgbClr val="000000"/>
              </a:solidFill>
              <a:round/>
              <a:headEnd/>
              <a:tailEnd type="triangle" w="med" len="med"/>
            </a:ln>
          </p:spPr>
          <p:txBody>
            <a:bodyPr/>
            <a:lstStyle/>
            <a:p>
              <a:endParaRPr lang="en-IN"/>
            </a:p>
          </p:txBody>
        </p:sp>
        <p:sp>
          <p:nvSpPr>
            <p:cNvPr id="83997" name="Oval 15"/>
            <p:cNvSpPr>
              <a:spLocks noChangeAspect="1" noChangeArrowheads="1"/>
            </p:cNvSpPr>
            <p:nvPr/>
          </p:nvSpPr>
          <p:spPr bwMode="auto">
            <a:xfrm>
              <a:off x="4817" y="3079"/>
              <a:ext cx="131" cy="128"/>
            </a:xfrm>
            <a:prstGeom prst="ellipse">
              <a:avLst/>
            </a:prstGeom>
            <a:solidFill>
              <a:srgbClr val="FFFFFF"/>
            </a:solidFill>
            <a:ln w="9525">
              <a:solidFill>
                <a:srgbClr val="000000"/>
              </a:solidFill>
              <a:round/>
              <a:headEnd/>
              <a:tailEnd/>
            </a:ln>
          </p:spPr>
          <p:txBody>
            <a:bodyPr/>
            <a:lstStyle/>
            <a:p>
              <a:endParaRPr lang="tr-TR" altLang="tr-TR">
                <a:latin typeface="Calibri" pitchFamily="34" charset="0"/>
              </a:endParaRPr>
            </a:p>
          </p:txBody>
        </p:sp>
        <p:sp>
          <p:nvSpPr>
            <p:cNvPr id="83998" name="Line 16"/>
            <p:cNvSpPr>
              <a:spLocks noChangeAspect="1" noChangeShapeType="1"/>
            </p:cNvSpPr>
            <p:nvPr/>
          </p:nvSpPr>
          <p:spPr bwMode="auto">
            <a:xfrm flipH="1">
              <a:off x="3518" y="2536"/>
              <a:ext cx="169" cy="540"/>
            </a:xfrm>
            <a:prstGeom prst="line">
              <a:avLst/>
            </a:prstGeom>
            <a:noFill/>
            <a:ln w="9525">
              <a:solidFill>
                <a:srgbClr val="000000"/>
              </a:solidFill>
              <a:round/>
              <a:headEnd/>
              <a:tailEnd type="triangle" w="med" len="med"/>
            </a:ln>
          </p:spPr>
          <p:txBody>
            <a:bodyPr/>
            <a:lstStyle/>
            <a:p>
              <a:endParaRPr lang="en-IN"/>
            </a:p>
          </p:txBody>
        </p:sp>
        <p:sp>
          <p:nvSpPr>
            <p:cNvPr id="83999" name="Line 17"/>
            <p:cNvSpPr>
              <a:spLocks noChangeAspect="1" noChangeShapeType="1"/>
            </p:cNvSpPr>
            <p:nvPr/>
          </p:nvSpPr>
          <p:spPr bwMode="auto">
            <a:xfrm flipH="1">
              <a:off x="4431" y="2510"/>
              <a:ext cx="119" cy="578"/>
            </a:xfrm>
            <a:prstGeom prst="line">
              <a:avLst/>
            </a:prstGeom>
            <a:noFill/>
            <a:ln w="9525">
              <a:solidFill>
                <a:srgbClr val="000000"/>
              </a:solidFill>
              <a:round/>
              <a:headEnd/>
              <a:tailEnd type="triangle" w="med" len="med"/>
            </a:ln>
          </p:spPr>
          <p:txBody>
            <a:bodyPr/>
            <a:lstStyle/>
            <a:p>
              <a:endParaRPr lang="en-IN"/>
            </a:p>
          </p:txBody>
        </p:sp>
        <p:sp>
          <p:nvSpPr>
            <p:cNvPr id="84000" name="Line 18"/>
            <p:cNvSpPr>
              <a:spLocks noChangeAspect="1" noChangeShapeType="1"/>
            </p:cNvSpPr>
            <p:nvPr/>
          </p:nvSpPr>
          <p:spPr bwMode="auto">
            <a:xfrm flipH="1">
              <a:off x="1836" y="1839"/>
              <a:ext cx="441" cy="512"/>
            </a:xfrm>
            <a:prstGeom prst="line">
              <a:avLst/>
            </a:prstGeom>
            <a:noFill/>
            <a:ln w="9525">
              <a:solidFill>
                <a:srgbClr val="000000"/>
              </a:solidFill>
              <a:round/>
              <a:headEnd/>
              <a:tailEnd type="triangle" w="med" len="med"/>
            </a:ln>
          </p:spPr>
          <p:txBody>
            <a:bodyPr/>
            <a:lstStyle/>
            <a:p>
              <a:endParaRPr lang="en-IN"/>
            </a:p>
          </p:txBody>
        </p:sp>
        <p:sp>
          <p:nvSpPr>
            <p:cNvPr id="84001" name="Line 19"/>
            <p:cNvSpPr>
              <a:spLocks noChangeAspect="1" noChangeShapeType="1"/>
            </p:cNvSpPr>
            <p:nvPr/>
          </p:nvSpPr>
          <p:spPr bwMode="auto">
            <a:xfrm>
              <a:off x="4150" y="1894"/>
              <a:ext cx="392" cy="457"/>
            </a:xfrm>
            <a:prstGeom prst="line">
              <a:avLst/>
            </a:prstGeom>
            <a:noFill/>
            <a:ln w="9525">
              <a:solidFill>
                <a:srgbClr val="000000"/>
              </a:solidFill>
              <a:round/>
              <a:headEnd/>
              <a:tailEnd type="triangle" w="med" len="med"/>
            </a:ln>
          </p:spPr>
          <p:txBody>
            <a:bodyPr/>
            <a:lstStyle/>
            <a:p>
              <a:endParaRPr lang="en-IN"/>
            </a:p>
          </p:txBody>
        </p:sp>
        <p:sp>
          <p:nvSpPr>
            <p:cNvPr id="84002" name="Oval 20"/>
            <p:cNvSpPr>
              <a:spLocks noChangeAspect="1" noChangeArrowheads="1"/>
            </p:cNvSpPr>
            <p:nvPr/>
          </p:nvSpPr>
          <p:spPr bwMode="auto">
            <a:xfrm>
              <a:off x="2722" y="2360"/>
              <a:ext cx="169" cy="161"/>
            </a:xfrm>
            <a:prstGeom prst="ellipse">
              <a:avLst/>
            </a:prstGeom>
            <a:solidFill>
              <a:srgbClr val="000000"/>
            </a:solidFill>
            <a:ln w="9525">
              <a:solidFill>
                <a:srgbClr val="000000"/>
              </a:solidFill>
              <a:round/>
              <a:headEnd/>
              <a:tailEnd/>
            </a:ln>
          </p:spPr>
          <p:txBody>
            <a:bodyPr/>
            <a:lstStyle/>
            <a:p>
              <a:endParaRPr lang="tr-TR" altLang="tr-TR">
                <a:latin typeface="Calibri" pitchFamily="34" charset="0"/>
              </a:endParaRPr>
            </a:p>
          </p:txBody>
        </p:sp>
        <p:sp>
          <p:nvSpPr>
            <p:cNvPr id="84003" name="Oval 21"/>
            <p:cNvSpPr>
              <a:spLocks noChangeAspect="1" noChangeArrowheads="1"/>
            </p:cNvSpPr>
            <p:nvPr/>
          </p:nvSpPr>
          <p:spPr bwMode="auto">
            <a:xfrm>
              <a:off x="2503" y="3093"/>
              <a:ext cx="131" cy="128"/>
            </a:xfrm>
            <a:prstGeom prst="ellipse">
              <a:avLst/>
            </a:prstGeom>
            <a:solidFill>
              <a:srgbClr val="FFFFFF"/>
            </a:solidFill>
            <a:ln w="9525">
              <a:solidFill>
                <a:srgbClr val="000000"/>
              </a:solidFill>
              <a:round/>
              <a:headEnd/>
              <a:tailEnd/>
            </a:ln>
          </p:spPr>
          <p:txBody>
            <a:bodyPr/>
            <a:lstStyle/>
            <a:p>
              <a:endParaRPr lang="tr-TR" altLang="tr-TR">
                <a:latin typeface="Calibri" pitchFamily="34" charset="0"/>
              </a:endParaRPr>
            </a:p>
          </p:txBody>
        </p:sp>
        <p:sp>
          <p:nvSpPr>
            <p:cNvPr id="84004" name="Line 22"/>
            <p:cNvSpPr>
              <a:spLocks noChangeAspect="1" noChangeShapeType="1"/>
            </p:cNvSpPr>
            <p:nvPr/>
          </p:nvSpPr>
          <p:spPr bwMode="auto">
            <a:xfrm flipH="1">
              <a:off x="2591" y="2550"/>
              <a:ext cx="210" cy="538"/>
            </a:xfrm>
            <a:prstGeom prst="line">
              <a:avLst/>
            </a:prstGeom>
            <a:noFill/>
            <a:ln w="9525">
              <a:solidFill>
                <a:srgbClr val="000000"/>
              </a:solidFill>
              <a:round/>
              <a:headEnd/>
              <a:tailEnd type="triangle" w="med" len="med"/>
            </a:ln>
          </p:spPr>
          <p:txBody>
            <a:bodyPr/>
            <a:lstStyle/>
            <a:p>
              <a:endParaRPr lang="en-IN"/>
            </a:p>
          </p:txBody>
        </p:sp>
        <p:sp>
          <p:nvSpPr>
            <p:cNvPr id="84005" name="Oval 23"/>
            <p:cNvSpPr>
              <a:spLocks noChangeAspect="1" noChangeArrowheads="1"/>
            </p:cNvSpPr>
            <p:nvPr/>
          </p:nvSpPr>
          <p:spPr bwMode="auto">
            <a:xfrm>
              <a:off x="2210" y="1646"/>
              <a:ext cx="170" cy="162"/>
            </a:xfrm>
            <a:prstGeom prst="ellipse">
              <a:avLst/>
            </a:prstGeom>
            <a:solidFill>
              <a:srgbClr val="000000"/>
            </a:solidFill>
            <a:ln w="9525">
              <a:solidFill>
                <a:srgbClr val="000000"/>
              </a:solidFill>
              <a:round/>
              <a:headEnd/>
              <a:tailEnd/>
            </a:ln>
          </p:spPr>
          <p:txBody>
            <a:bodyPr/>
            <a:lstStyle/>
            <a:p>
              <a:endParaRPr lang="tr-TR" altLang="tr-TR">
                <a:latin typeface="Calibri" pitchFamily="34" charset="0"/>
              </a:endParaRPr>
            </a:p>
          </p:txBody>
        </p:sp>
        <p:sp>
          <p:nvSpPr>
            <p:cNvPr id="84006" name="Line 24"/>
            <p:cNvSpPr>
              <a:spLocks noChangeAspect="1" noChangeShapeType="1"/>
            </p:cNvSpPr>
            <p:nvPr/>
          </p:nvSpPr>
          <p:spPr bwMode="auto">
            <a:xfrm>
              <a:off x="2277" y="1839"/>
              <a:ext cx="460" cy="521"/>
            </a:xfrm>
            <a:prstGeom prst="line">
              <a:avLst/>
            </a:prstGeom>
            <a:noFill/>
            <a:ln w="9525">
              <a:solidFill>
                <a:srgbClr val="000000"/>
              </a:solidFill>
              <a:round/>
              <a:headEnd/>
              <a:tailEnd type="triangle" w="med" len="med"/>
            </a:ln>
          </p:spPr>
          <p:txBody>
            <a:bodyPr/>
            <a:lstStyle/>
            <a:p>
              <a:endParaRPr lang="en-IN"/>
            </a:p>
          </p:txBody>
        </p:sp>
        <p:sp>
          <p:nvSpPr>
            <p:cNvPr id="84007" name="Oval 25"/>
            <p:cNvSpPr>
              <a:spLocks noChangeAspect="1" noChangeArrowheads="1"/>
            </p:cNvSpPr>
            <p:nvPr/>
          </p:nvSpPr>
          <p:spPr bwMode="auto">
            <a:xfrm>
              <a:off x="3065" y="1200"/>
              <a:ext cx="166" cy="161"/>
            </a:xfrm>
            <a:prstGeom prst="ellipse">
              <a:avLst/>
            </a:prstGeom>
            <a:solidFill>
              <a:srgbClr val="000000"/>
            </a:solidFill>
            <a:ln w="9525">
              <a:solidFill>
                <a:srgbClr val="000000"/>
              </a:solidFill>
              <a:round/>
              <a:headEnd/>
              <a:tailEnd/>
            </a:ln>
          </p:spPr>
          <p:txBody>
            <a:bodyPr/>
            <a:lstStyle/>
            <a:p>
              <a:endParaRPr lang="tr-TR" altLang="tr-TR">
                <a:latin typeface="Calibri" pitchFamily="34" charset="0"/>
              </a:endParaRPr>
            </a:p>
          </p:txBody>
        </p:sp>
        <p:sp>
          <p:nvSpPr>
            <p:cNvPr id="84008" name="Line 26"/>
            <p:cNvSpPr>
              <a:spLocks noChangeAspect="1" noChangeShapeType="1"/>
            </p:cNvSpPr>
            <p:nvPr/>
          </p:nvSpPr>
          <p:spPr bwMode="auto">
            <a:xfrm flipH="1">
              <a:off x="2388" y="1322"/>
              <a:ext cx="755" cy="367"/>
            </a:xfrm>
            <a:prstGeom prst="line">
              <a:avLst/>
            </a:prstGeom>
            <a:noFill/>
            <a:ln w="9525">
              <a:solidFill>
                <a:srgbClr val="000000"/>
              </a:solidFill>
              <a:round/>
              <a:headEnd/>
              <a:tailEnd type="triangle" w="med" len="med"/>
            </a:ln>
          </p:spPr>
          <p:txBody>
            <a:bodyPr/>
            <a:lstStyle/>
            <a:p>
              <a:endParaRPr lang="en-IN"/>
            </a:p>
          </p:txBody>
        </p:sp>
        <p:sp>
          <p:nvSpPr>
            <p:cNvPr id="84009" name="Line 27"/>
            <p:cNvSpPr>
              <a:spLocks noChangeAspect="1" noChangeShapeType="1"/>
            </p:cNvSpPr>
            <p:nvPr/>
          </p:nvSpPr>
          <p:spPr bwMode="auto">
            <a:xfrm flipH="1">
              <a:off x="2589" y="2550"/>
              <a:ext cx="210" cy="538"/>
            </a:xfrm>
            <a:prstGeom prst="line">
              <a:avLst/>
            </a:prstGeom>
            <a:noFill/>
            <a:ln w="9525">
              <a:solidFill>
                <a:srgbClr val="000000"/>
              </a:solidFill>
              <a:round/>
              <a:headEnd/>
              <a:tailEnd type="triangle" w="med" len="med"/>
            </a:ln>
          </p:spPr>
          <p:txBody>
            <a:bodyPr/>
            <a:lstStyle/>
            <a:p>
              <a:endParaRPr lang="en-IN"/>
            </a:p>
          </p:txBody>
        </p:sp>
        <p:sp>
          <p:nvSpPr>
            <p:cNvPr id="84010" name="Line 28"/>
            <p:cNvSpPr>
              <a:spLocks noChangeAspect="1" noChangeShapeType="1"/>
            </p:cNvSpPr>
            <p:nvPr/>
          </p:nvSpPr>
          <p:spPr bwMode="auto">
            <a:xfrm>
              <a:off x="2275" y="1839"/>
              <a:ext cx="460" cy="521"/>
            </a:xfrm>
            <a:prstGeom prst="line">
              <a:avLst/>
            </a:prstGeom>
            <a:noFill/>
            <a:ln w="9525">
              <a:solidFill>
                <a:srgbClr val="000000"/>
              </a:solidFill>
              <a:round/>
              <a:headEnd/>
              <a:tailEnd type="triangle" w="med" len="med"/>
            </a:ln>
          </p:spPr>
          <p:txBody>
            <a:bodyPr/>
            <a:lstStyle/>
            <a:p>
              <a:endParaRPr lang="en-IN"/>
            </a:p>
          </p:txBody>
        </p:sp>
        <p:sp>
          <p:nvSpPr>
            <p:cNvPr id="84011" name="Line 29"/>
            <p:cNvSpPr>
              <a:spLocks noChangeAspect="1" noChangeShapeType="1"/>
            </p:cNvSpPr>
            <p:nvPr/>
          </p:nvSpPr>
          <p:spPr bwMode="auto">
            <a:xfrm flipH="1">
              <a:off x="2386" y="1322"/>
              <a:ext cx="755" cy="367"/>
            </a:xfrm>
            <a:prstGeom prst="line">
              <a:avLst/>
            </a:prstGeom>
            <a:noFill/>
            <a:ln w="9525">
              <a:solidFill>
                <a:srgbClr val="000000"/>
              </a:solidFill>
              <a:round/>
              <a:headEnd/>
              <a:tailEnd type="triangle" w="med" len="med"/>
            </a:ln>
          </p:spPr>
          <p:txBody>
            <a:bodyPr/>
            <a:lstStyle/>
            <a:p>
              <a:endParaRPr lang="en-IN"/>
            </a:p>
          </p:txBody>
        </p:sp>
        <p:sp>
          <p:nvSpPr>
            <p:cNvPr id="84012" name="Line 30"/>
            <p:cNvSpPr>
              <a:spLocks noChangeShapeType="1"/>
            </p:cNvSpPr>
            <p:nvPr/>
          </p:nvSpPr>
          <p:spPr bwMode="auto">
            <a:xfrm flipV="1">
              <a:off x="1392" y="2496"/>
              <a:ext cx="288" cy="624"/>
            </a:xfrm>
            <a:prstGeom prst="line">
              <a:avLst/>
            </a:prstGeom>
            <a:noFill/>
            <a:ln w="9525">
              <a:solidFill>
                <a:srgbClr val="FF0000"/>
              </a:solidFill>
              <a:round/>
              <a:headEnd/>
              <a:tailEnd type="triangle" w="med" len="med"/>
            </a:ln>
          </p:spPr>
          <p:txBody>
            <a:bodyPr wrap="none" anchor="ctr"/>
            <a:lstStyle/>
            <a:p>
              <a:endParaRPr lang="en-IN"/>
            </a:p>
          </p:txBody>
        </p:sp>
        <p:sp>
          <p:nvSpPr>
            <p:cNvPr id="84013" name="Line 31"/>
            <p:cNvSpPr>
              <a:spLocks noChangeShapeType="1"/>
            </p:cNvSpPr>
            <p:nvPr/>
          </p:nvSpPr>
          <p:spPr bwMode="auto">
            <a:xfrm flipV="1">
              <a:off x="3504" y="2496"/>
              <a:ext cx="144" cy="528"/>
            </a:xfrm>
            <a:prstGeom prst="line">
              <a:avLst/>
            </a:prstGeom>
            <a:noFill/>
            <a:ln w="9525">
              <a:solidFill>
                <a:srgbClr val="FF0000"/>
              </a:solidFill>
              <a:round/>
              <a:headEnd/>
              <a:tailEnd type="triangle" w="med" len="med"/>
            </a:ln>
          </p:spPr>
          <p:txBody>
            <a:bodyPr wrap="none" anchor="ctr"/>
            <a:lstStyle/>
            <a:p>
              <a:endParaRPr lang="en-IN"/>
            </a:p>
          </p:txBody>
        </p:sp>
        <p:sp>
          <p:nvSpPr>
            <p:cNvPr id="84014" name="Line 32"/>
            <p:cNvSpPr>
              <a:spLocks noChangeShapeType="1"/>
            </p:cNvSpPr>
            <p:nvPr/>
          </p:nvSpPr>
          <p:spPr bwMode="auto">
            <a:xfrm flipV="1">
              <a:off x="4416" y="2544"/>
              <a:ext cx="96" cy="528"/>
            </a:xfrm>
            <a:prstGeom prst="line">
              <a:avLst/>
            </a:prstGeom>
            <a:noFill/>
            <a:ln w="9525">
              <a:solidFill>
                <a:srgbClr val="FF0000"/>
              </a:solidFill>
              <a:round/>
              <a:headEnd/>
              <a:tailEnd type="triangle" w="med" len="med"/>
            </a:ln>
          </p:spPr>
          <p:txBody>
            <a:bodyPr wrap="none" anchor="ctr"/>
            <a:lstStyle/>
            <a:p>
              <a:endParaRPr lang="en-IN"/>
            </a:p>
          </p:txBody>
        </p:sp>
        <p:sp>
          <p:nvSpPr>
            <p:cNvPr id="84015" name="Line 33"/>
            <p:cNvSpPr>
              <a:spLocks noChangeShapeType="1"/>
            </p:cNvSpPr>
            <p:nvPr/>
          </p:nvSpPr>
          <p:spPr bwMode="auto">
            <a:xfrm flipH="1" flipV="1">
              <a:off x="1824" y="2544"/>
              <a:ext cx="240" cy="576"/>
            </a:xfrm>
            <a:prstGeom prst="line">
              <a:avLst/>
            </a:prstGeom>
            <a:noFill/>
            <a:ln w="9525">
              <a:solidFill>
                <a:srgbClr val="FF0000"/>
              </a:solidFill>
              <a:round/>
              <a:headEnd/>
              <a:tailEnd type="triangle" w="med" len="med"/>
            </a:ln>
          </p:spPr>
          <p:txBody>
            <a:bodyPr wrap="none" anchor="ctr"/>
            <a:lstStyle/>
            <a:p>
              <a:endParaRPr lang="en-IN"/>
            </a:p>
          </p:txBody>
        </p:sp>
        <p:sp>
          <p:nvSpPr>
            <p:cNvPr id="84016" name="Line 34"/>
            <p:cNvSpPr>
              <a:spLocks noChangeShapeType="1"/>
            </p:cNvSpPr>
            <p:nvPr/>
          </p:nvSpPr>
          <p:spPr bwMode="auto">
            <a:xfrm flipH="1" flipV="1">
              <a:off x="3744" y="2496"/>
              <a:ext cx="240" cy="576"/>
            </a:xfrm>
            <a:prstGeom prst="line">
              <a:avLst/>
            </a:prstGeom>
            <a:noFill/>
            <a:ln w="9525">
              <a:solidFill>
                <a:srgbClr val="FF0000"/>
              </a:solidFill>
              <a:round/>
              <a:headEnd/>
              <a:tailEnd type="triangle" w="med" len="med"/>
            </a:ln>
          </p:spPr>
          <p:txBody>
            <a:bodyPr wrap="none" anchor="ctr"/>
            <a:lstStyle/>
            <a:p>
              <a:endParaRPr lang="en-IN"/>
            </a:p>
          </p:txBody>
        </p:sp>
        <p:sp>
          <p:nvSpPr>
            <p:cNvPr id="84017" name="Line 35"/>
            <p:cNvSpPr>
              <a:spLocks noChangeShapeType="1"/>
            </p:cNvSpPr>
            <p:nvPr/>
          </p:nvSpPr>
          <p:spPr bwMode="auto">
            <a:xfrm flipH="1" flipV="1">
              <a:off x="2880" y="2496"/>
              <a:ext cx="240" cy="576"/>
            </a:xfrm>
            <a:prstGeom prst="line">
              <a:avLst/>
            </a:prstGeom>
            <a:noFill/>
            <a:ln w="9525">
              <a:solidFill>
                <a:srgbClr val="FF0000"/>
              </a:solidFill>
              <a:round/>
              <a:headEnd/>
              <a:tailEnd type="triangle" w="med" len="med"/>
            </a:ln>
          </p:spPr>
          <p:txBody>
            <a:bodyPr wrap="none" anchor="ctr"/>
            <a:lstStyle/>
            <a:p>
              <a:endParaRPr lang="en-IN"/>
            </a:p>
          </p:txBody>
        </p:sp>
        <p:sp>
          <p:nvSpPr>
            <p:cNvPr id="84018" name="Line 36"/>
            <p:cNvSpPr>
              <a:spLocks noChangeShapeType="1"/>
            </p:cNvSpPr>
            <p:nvPr/>
          </p:nvSpPr>
          <p:spPr bwMode="auto">
            <a:xfrm flipH="1" flipV="1">
              <a:off x="4656" y="2496"/>
              <a:ext cx="240" cy="528"/>
            </a:xfrm>
            <a:prstGeom prst="line">
              <a:avLst/>
            </a:prstGeom>
            <a:noFill/>
            <a:ln w="9525">
              <a:solidFill>
                <a:srgbClr val="FF0000"/>
              </a:solidFill>
              <a:round/>
              <a:headEnd/>
              <a:tailEnd type="triangle" w="med" len="med"/>
            </a:ln>
          </p:spPr>
          <p:txBody>
            <a:bodyPr wrap="none" anchor="ctr"/>
            <a:lstStyle/>
            <a:p>
              <a:endParaRPr lang="en-IN"/>
            </a:p>
          </p:txBody>
        </p:sp>
        <p:sp>
          <p:nvSpPr>
            <p:cNvPr id="84019" name="Line 37"/>
            <p:cNvSpPr>
              <a:spLocks noChangeShapeType="1"/>
            </p:cNvSpPr>
            <p:nvPr/>
          </p:nvSpPr>
          <p:spPr bwMode="auto">
            <a:xfrm flipH="1" flipV="1">
              <a:off x="4176" y="1872"/>
              <a:ext cx="384" cy="480"/>
            </a:xfrm>
            <a:prstGeom prst="line">
              <a:avLst/>
            </a:prstGeom>
            <a:noFill/>
            <a:ln w="9525">
              <a:solidFill>
                <a:srgbClr val="FF0000"/>
              </a:solidFill>
              <a:round/>
              <a:headEnd/>
              <a:tailEnd type="triangle" w="med" len="med"/>
            </a:ln>
          </p:spPr>
          <p:txBody>
            <a:bodyPr wrap="none" anchor="ctr"/>
            <a:lstStyle/>
            <a:p>
              <a:endParaRPr lang="en-IN"/>
            </a:p>
          </p:txBody>
        </p:sp>
        <p:sp>
          <p:nvSpPr>
            <p:cNvPr id="84020" name="Line 38"/>
            <p:cNvSpPr>
              <a:spLocks noChangeShapeType="1"/>
            </p:cNvSpPr>
            <p:nvPr/>
          </p:nvSpPr>
          <p:spPr bwMode="auto">
            <a:xfrm flipH="1" flipV="1">
              <a:off x="3216" y="1296"/>
              <a:ext cx="816" cy="384"/>
            </a:xfrm>
            <a:prstGeom prst="line">
              <a:avLst/>
            </a:prstGeom>
            <a:noFill/>
            <a:ln w="9525">
              <a:solidFill>
                <a:srgbClr val="FF0000"/>
              </a:solidFill>
              <a:round/>
              <a:headEnd/>
              <a:tailEnd type="triangle" w="med" len="med"/>
            </a:ln>
          </p:spPr>
          <p:txBody>
            <a:bodyPr wrap="none" anchor="ctr"/>
            <a:lstStyle/>
            <a:p>
              <a:endParaRPr lang="en-IN"/>
            </a:p>
          </p:txBody>
        </p:sp>
        <p:sp>
          <p:nvSpPr>
            <p:cNvPr id="84021" name="Line 39"/>
            <p:cNvSpPr>
              <a:spLocks noChangeShapeType="1"/>
            </p:cNvSpPr>
            <p:nvPr/>
          </p:nvSpPr>
          <p:spPr bwMode="auto">
            <a:xfrm flipV="1">
              <a:off x="1824" y="1824"/>
              <a:ext cx="432" cy="480"/>
            </a:xfrm>
            <a:prstGeom prst="line">
              <a:avLst/>
            </a:prstGeom>
            <a:noFill/>
            <a:ln w="9525">
              <a:solidFill>
                <a:srgbClr val="FF0000"/>
              </a:solidFill>
              <a:round/>
              <a:headEnd/>
              <a:tailEnd type="triangle" w="med" len="med"/>
            </a:ln>
          </p:spPr>
          <p:txBody>
            <a:bodyPr wrap="none" anchor="ctr"/>
            <a:lstStyle/>
            <a:p>
              <a:endParaRPr lang="en-IN"/>
            </a:p>
          </p:txBody>
        </p:sp>
        <p:sp>
          <p:nvSpPr>
            <p:cNvPr id="84022" name="Line 40"/>
            <p:cNvSpPr>
              <a:spLocks noChangeShapeType="1"/>
            </p:cNvSpPr>
            <p:nvPr/>
          </p:nvSpPr>
          <p:spPr bwMode="auto">
            <a:xfrm flipV="1">
              <a:off x="3696" y="1872"/>
              <a:ext cx="336" cy="432"/>
            </a:xfrm>
            <a:prstGeom prst="line">
              <a:avLst/>
            </a:prstGeom>
            <a:noFill/>
            <a:ln w="9525">
              <a:solidFill>
                <a:srgbClr val="FF0000"/>
              </a:solidFill>
              <a:round/>
              <a:headEnd/>
              <a:tailEnd type="triangle" w="med" len="med"/>
            </a:ln>
          </p:spPr>
          <p:txBody>
            <a:bodyPr wrap="none" anchor="ctr"/>
            <a:lstStyle/>
            <a:p>
              <a:endParaRPr lang="en-IN"/>
            </a:p>
          </p:txBody>
        </p:sp>
        <p:grpSp>
          <p:nvGrpSpPr>
            <p:cNvPr id="3" name="Group 41"/>
            <p:cNvGrpSpPr>
              <a:grpSpLocks/>
            </p:cNvGrpSpPr>
            <p:nvPr/>
          </p:nvGrpSpPr>
          <p:grpSpPr bwMode="auto">
            <a:xfrm>
              <a:off x="2208" y="1200"/>
              <a:ext cx="1953" cy="2021"/>
              <a:chOff x="2208" y="1200"/>
              <a:chExt cx="1953" cy="2021"/>
            </a:xfrm>
          </p:grpSpPr>
          <p:sp>
            <p:nvSpPr>
              <p:cNvPr id="84026" name="Oval 42"/>
              <p:cNvSpPr>
                <a:spLocks noChangeAspect="1" noChangeArrowheads="1"/>
              </p:cNvSpPr>
              <p:nvPr/>
            </p:nvSpPr>
            <p:spPr bwMode="auto">
              <a:xfrm>
                <a:off x="3596" y="2345"/>
                <a:ext cx="170" cy="163"/>
              </a:xfrm>
              <a:prstGeom prst="ellipse">
                <a:avLst/>
              </a:prstGeom>
              <a:solidFill>
                <a:srgbClr val="000000"/>
              </a:solidFill>
              <a:ln w="9525">
                <a:solidFill>
                  <a:srgbClr val="000000"/>
                </a:solidFill>
                <a:round/>
                <a:headEnd/>
                <a:tailEnd/>
              </a:ln>
            </p:spPr>
            <p:txBody>
              <a:bodyPr/>
              <a:lstStyle/>
              <a:p>
                <a:endParaRPr lang="tr-TR" altLang="tr-TR">
                  <a:latin typeface="Calibri" pitchFamily="34" charset="0"/>
                </a:endParaRPr>
              </a:p>
            </p:txBody>
          </p:sp>
          <p:sp>
            <p:nvSpPr>
              <p:cNvPr id="84027" name="Oval 43"/>
              <p:cNvSpPr>
                <a:spLocks noChangeAspect="1" noChangeArrowheads="1"/>
              </p:cNvSpPr>
              <p:nvPr/>
            </p:nvSpPr>
            <p:spPr bwMode="auto">
              <a:xfrm>
                <a:off x="3871" y="3079"/>
                <a:ext cx="132" cy="128"/>
              </a:xfrm>
              <a:prstGeom prst="ellipse">
                <a:avLst/>
              </a:prstGeom>
              <a:solidFill>
                <a:srgbClr val="FFFFFF"/>
              </a:solidFill>
              <a:ln w="9525">
                <a:solidFill>
                  <a:srgbClr val="000000"/>
                </a:solidFill>
                <a:round/>
                <a:headEnd/>
                <a:tailEnd/>
              </a:ln>
            </p:spPr>
            <p:txBody>
              <a:bodyPr/>
              <a:lstStyle/>
              <a:p>
                <a:endParaRPr lang="tr-TR" altLang="tr-TR">
                  <a:latin typeface="Calibri" pitchFamily="34" charset="0"/>
                </a:endParaRPr>
              </a:p>
            </p:txBody>
          </p:sp>
          <p:sp>
            <p:nvSpPr>
              <p:cNvPr id="84028" name="Line 44"/>
              <p:cNvSpPr>
                <a:spLocks noChangeAspect="1" noChangeShapeType="1"/>
              </p:cNvSpPr>
              <p:nvPr/>
            </p:nvSpPr>
            <p:spPr bwMode="auto">
              <a:xfrm>
                <a:off x="3713" y="2508"/>
                <a:ext cx="226" cy="568"/>
              </a:xfrm>
              <a:prstGeom prst="line">
                <a:avLst/>
              </a:prstGeom>
              <a:noFill/>
              <a:ln w="9525">
                <a:solidFill>
                  <a:srgbClr val="000000"/>
                </a:solidFill>
                <a:round/>
                <a:headEnd/>
                <a:tailEnd type="triangle" w="med" len="med"/>
              </a:ln>
            </p:spPr>
            <p:txBody>
              <a:bodyPr/>
              <a:lstStyle/>
              <a:p>
                <a:endParaRPr lang="en-IN"/>
              </a:p>
            </p:txBody>
          </p:sp>
          <p:sp>
            <p:nvSpPr>
              <p:cNvPr id="84029" name="Oval 45"/>
              <p:cNvSpPr>
                <a:spLocks noChangeAspect="1" noChangeArrowheads="1"/>
              </p:cNvSpPr>
              <p:nvPr/>
            </p:nvSpPr>
            <p:spPr bwMode="auto">
              <a:xfrm>
                <a:off x="3994" y="1712"/>
                <a:ext cx="167" cy="161"/>
              </a:xfrm>
              <a:prstGeom prst="ellipse">
                <a:avLst/>
              </a:prstGeom>
              <a:solidFill>
                <a:srgbClr val="000000"/>
              </a:solidFill>
              <a:ln w="9525">
                <a:solidFill>
                  <a:srgbClr val="000000"/>
                </a:solidFill>
                <a:round/>
                <a:headEnd/>
                <a:tailEnd/>
              </a:ln>
            </p:spPr>
            <p:txBody>
              <a:bodyPr/>
              <a:lstStyle/>
              <a:p>
                <a:endParaRPr lang="tr-TR" altLang="tr-TR">
                  <a:latin typeface="Calibri" pitchFamily="34" charset="0"/>
                </a:endParaRPr>
              </a:p>
            </p:txBody>
          </p:sp>
          <p:sp>
            <p:nvSpPr>
              <p:cNvPr id="84030" name="Line 46"/>
              <p:cNvSpPr>
                <a:spLocks noChangeAspect="1" noChangeShapeType="1"/>
              </p:cNvSpPr>
              <p:nvPr/>
            </p:nvSpPr>
            <p:spPr bwMode="auto">
              <a:xfrm flipH="1">
                <a:off x="3740" y="1873"/>
                <a:ext cx="324" cy="459"/>
              </a:xfrm>
              <a:prstGeom prst="line">
                <a:avLst/>
              </a:prstGeom>
              <a:noFill/>
              <a:ln w="9525">
                <a:solidFill>
                  <a:srgbClr val="000000"/>
                </a:solidFill>
                <a:round/>
                <a:headEnd/>
                <a:tailEnd type="triangle" w="med" len="med"/>
              </a:ln>
            </p:spPr>
            <p:txBody>
              <a:bodyPr/>
              <a:lstStyle/>
              <a:p>
                <a:endParaRPr lang="en-IN"/>
              </a:p>
            </p:txBody>
          </p:sp>
          <p:sp>
            <p:nvSpPr>
              <p:cNvPr id="84031" name="Line 47"/>
              <p:cNvSpPr>
                <a:spLocks noChangeAspect="1" noChangeShapeType="1"/>
              </p:cNvSpPr>
              <p:nvPr/>
            </p:nvSpPr>
            <p:spPr bwMode="auto">
              <a:xfrm>
                <a:off x="3237" y="1336"/>
                <a:ext cx="751" cy="402"/>
              </a:xfrm>
              <a:prstGeom prst="line">
                <a:avLst/>
              </a:prstGeom>
              <a:noFill/>
              <a:ln w="9525">
                <a:solidFill>
                  <a:srgbClr val="000000"/>
                </a:solidFill>
                <a:round/>
                <a:headEnd/>
                <a:tailEnd type="triangle" w="med" len="med"/>
              </a:ln>
            </p:spPr>
            <p:txBody>
              <a:bodyPr/>
              <a:lstStyle/>
              <a:p>
                <a:endParaRPr lang="en-IN"/>
              </a:p>
            </p:txBody>
          </p:sp>
          <p:sp>
            <p:nvSpPr>
              <p:cNvPr id="84032" name="Oval 48"/>
              <p:cNvSpPr>
                <a:spLocks noChangeAspect="1" noChangeArrowheads="1"/>
              </p:cNvSpPr>
              <p:nvPr/>
            </p:nvSpPr>
            <p:spPr bwMode="auto">
              <a:xfrm>
                <a:off x="2720" y="2360"/>
                <a:ext cx="169" cy="161"/>
              </a:xfrm>
              <a:prstGeom prst="ellipse">
                <a:avLst/>
              </a:prstGeom>
              <a:solidFill>
                <a:srgbClr val="000000"/>
              </a:solidFill>
              <a:ln w="9525">
                <a:solidFill>
                  <a:srgbClr val="000000"/>
                </a:solidFill>
                <a:round/>
                <a:headEnd/>
                <a:tailEnd/>
              </a:ln>
            </p:spPr>
            <p:txBody>
              <a:bodyPr/>
              <a:lstStyle/>
              <a:p>
                <a:endParaRPr lang="tr-TR" altLang="tr-TR">
                  <a:latin typeface="Calibri" pitchFamily="34" charset="0"/>
                </a:endParaRPr>
              </a:p>
            </p:txBody>
          </p:sp>
          <p:sp>
            <p:nvSpPr>
              <p:cNvPr id="84033" name="Oval 49"/>
              <p:cNvSpPr>
                <a:spLocks noChangeAspect="1" noChangeArrowheads="1"/>
              </p:cNvSpPr>
              <p:nvPr/>
            </p:nvSpPr>
            <p:spPr bwMode="auto">
              <a:xfrm>
                <a:off x="2501" y="3093"/>
                <a:ext cx="131" cy="128"/>
              </a:xfrm>
              <a:prstGeom prst="ellipse">
                <a:avLst/>
              </a:prstGeom>
              <a:solidFill>
                <a:srgbClr val="FFFFFF"/>
              </a:solidFill>
              <a:ln w="9525">
                <a:solidFill>
                  <a:srgbClr val="000000"/>
                </a:solidFill>
                <a:round/>
                <a:headEnd/>
                <a:tailEnd/>
              </a:ln>
            </p:spPr>
            <p:txBody>
              <a:bodyPr/>
              <a:lstStyle/>
              <a:p>
                <a:endParaRPr lang="tr-TR" altLang="tr-TR">
                  <a:latin typeface="Calibri" pitchFamily="34" charset="0"/>
                </a:endParaRPr>
              </a:p>
            </p:txBody>
          </p:sp>
          <p:sp>
            <p:nvSpPr>
              <p:cNvPr id="84034" name="Oval 50"/>
              <p:cNvSpPr>
                <a:spLocks noChangeAspect="1" noChangeArrowheads="1"/>
              </p:cNvSpPr>
              <p:nvPr/>
            </p:nvSpPr>
            <p:spPr bwMode="auto">
              <a:xfrm>
                <a:off x="2208" y="1646"/>
                <a:ext cx="170" cy="162"/>
              </a:xfrm>
              <a:prstGeom prst="ellipse">
                <a:avLst/>
              </a:prstGeom>
              <a:solidFill>
                <a:srgbClr val="000000"/>
              </a:solidFill>
              <a:ln w="9525">
                <a:solidFill>
                  <a:srgbClr val="000000"/>
                </a:solidFill>
                <a:round/>
                <a:headEnd/>
                <a:tailEnd/>
              </a:ln>
            </p:spPr>
            <p:txBody>
              <a:bodyPr/>
              <a:lstStyle/>
              <a:p>
                <a:endParaRPr lang="tr-TR" altLang="tr-TR">
                  <a:latin typeface="Calibri" pitchFamily="34" charset="0"/>
                </a:endParaRPr>
              </a:p>
            </p:txBody>
          </p:sp>
          <p:sp>
            <p:nvSpPr>
              <p:cNvPr id="84035" name="Oval 51"/>
              <p:cNvSpPr>
                <a:spLocks noChangeAspect="1" noChangeArrowheads="1"/>
              </p:cNvSpPr>
              <p:nvPr/>
            </p:nvSpPr>
            <p:spPr bwMode="auto">
              <a:xfrm>
                <a:off x="3063" y="1200"/>
                <a:ext cx="166" cy="161"/>
              </a:xfrm>
              <a:prstGeom prst="ellipse">
                <a:avLst/>
              </a:prstGeom>
              <a:solidFill>
                <a:srgbClr val="000000"/>
              </a:solidFill>
              <a:ln w="9525">
                <a:solidFill>
                  <a:srgbClr val="000000"/>
                </a:solidFill>
                <a:round/>
                <a:headEnd/>
                <a:tailEnd/>
              </a:ln>
            </p:spPr>
            <p:txBody>
              <a:bodyPr/>
              <a:lstStyle/>
              <a:p>
                <a:endParaRPr lang="tr-TR" altLang="tr-TR">
                  <a:latin typeface="Calibri" pitchFamily="34" charset="0"/>
                </a:endParaRPr>
              </a:p>
            </p:txBody>
          </p:sp>
          <p:sp>
            <p:nvSpPr>
              <p:cNvPr id="84036" name="Line 52"/>
              <p:cNvSpPr>
                <a:spLocks noChangeShapeType="1"/>
              </p:cNvSpPr>
              <p:nvPr/>
            </p:nvSpPr>
            <p:spPr bwMode="auto">
              <a:xfrm flipV="1">
                <a:off x="2544" y="2496"/>
                <a:ext cx="240" cy="576"/>
              </a:xfrm>
              <a:prstGeom prst="line">
                <a:avLst/>
              </a:prstGeom>
              <a:noFill/>
              <a:ln w="9525">
                <a:solidFill>
                  <a:srgbClr val="FF0000"/>
                </a:solidFill>
                <a:round/>
                <a:headEnd/>
                <a:tailEnd type="triangle" w="med" len="med"/>
              </a:ln>
            </p:spPr>
            <p:txBody>
              <a:bodyPr wrap="none" anchor="ctr"/>
              <a:lstStyle/>
              <a:p>
                <a:endParaRPr lang="en-IN"/>
              </a:p>
            </p:txBody>
          </p:sp>
          <p:sp>
            <p:nvSpPr>
              <p:cNvPr id="84037" name="Line 53"/>
              <p:cNvSpPr>
                <a:spLocks noChangeShapeType="1"/>
              </p:cNvSpPr>
              <p:nvPr/>
            </p:nvSpPr>
            <p:spPr bwMode="auto">
              <a:xfrm flipH="1" flipV="1">
                <a:off x="2352" y="1824"/>
                <a:ext cx="432" cy="528"/>
              </a:xfrm>
              <a:prstGeom prst="line">
                <a:avLst/>
              </a:prstGeom>
              <a:noFill/>
              <a:ln w="9525">
                <a:solidFill>
                  <a:srgbClr val="FF0000"/>
                </a:solidFill>
                <a:round/>
                <a:headEnd/>
                <a:tailEnd type="triangle" w="med" len="med"/>
              </a:ln>
            </p:spPr>
            <p:txBody>
              <a:bodyPr wrap="none" anchor="ctr"/>
              <a:lstStyle/>
              <a:p>
                <a:endParaRPr lang="en-IN"/>
              </a:p>
            </p:txBody>
          </p:sp>
          <p:sp>
            <p:nvSpPr>
              <p:cNvPr id="84038" name="Line 54"/>
              <p:cNvSpPr>
                <a:spLocks noChangeShapeType="1"/>
              </p:cNvSpPr>
              <p:nvPr/>
            </p:nvSpPr>
            <p:spPr bwMode="auto">
              <a:xfrm flipV="1">
                <a:off x="2352" y="1296"/>
                <a:ext cx="720" cy="336"/>
              </a:xfrm>
              <a:prstGeom prst="line">
                <a:avLst/>
              </a:prstGeom>
              <a:noFill/>
              <a:ln w="9525">
                <a:solidFill>
                  <a:srgbClr val="FF0000"/>
                </a:solidFill>
                <a:round/>
                <a:headEnd/>
                <a:tailEnd type="triangle" w="med" len="med"/>
              </a:ln>
            </p:spPr>
            <p:txBody>
              <a:bodyPr wrap="none" anchor="ctr"/>
              <a:lstStyle/>
              <a:p>
                <a:endParaRPr lang="en-IN"/>
              </a:p>
            </p:txBody>
          </p:sp>
        </p:grpSp>
        <p:sp>
          <p:nvSpPr>
            <p:cNvPr id="84024" name="Line 55"/>
            <p:cNvSpPr>
              <a:spLocks noChangeShapeType="1"/>
            </p:cNvSpPr>
            <p:nvPr/>
          </p:nvSpPr>
          <p:spPr bwMode="auto">
            <a:xfrm flipV="1">
              <a:off x="864" y="3648"/>
              <a:ext cx="720" cy="0"/>
            </a:xfrm>
            <a:prstGeom prst="line">
              <a:avLst/>
            </a:prstGeom>
            <a:noFill/>
            <a:ln w="9525">
              <a:solidFill>
                <a:srgbClr val="FF0000"/>
              </a:solidFill>
              <a:round/>
              <a:headEnd/>
              <a:tailEnd type="triangle" w="med" len="med"/>
            </a:ln>
          </p:spPr>
          <p:txBody>
            <a:bodyPr wrap="none" anchor="ctr"/>
            <a:lstStyle/>
            <a:p>
              <a:endParaRPr lang="en-IN"/>
            </a:p>
          </p:txBody>
        </p:sp>
        <p:sp>
          <p:nvSpPr>
            <p:cNvPr id="84025" name="Text Box 56"/>
            <p:cNvSpPr txBox="1">
              <a:spLocks noChangeArrowheads="1"/>
            </p:cNvSpPr>
            <p:nvPr/>
          </p:nvSpPr>
          <p:spPr bwMode="auto">
            <a:xfrm>
              <a:off x="1632" y="3504"/>
              <a:ext cx="1824" cy="288"/>
            </a:xfrm>
            <a:prstGeom prst="rect">
              <a:avLst/>
            </a:prstGeom>
            <a:noFill/>
            <a:ln w="9525">
              <a:noFill/>
              <a:miter lim="800000"/>
              <a:headEnd/>
              <a:tailEnd/>
            </a:ln>
          </p:spPr>
          <p:txBody>
            <a:bodyPr>
              <a:spAutoFit/>
            </a:bodyPr>
            <a:lstStyle/>
            <a:p>
              <a:pPr eaLnBrk="0" hangingPunct="0">
                <a:spcBef>
                  <a:spcPct val="50000"/>
                </a:spcBef>
              </a:pPr>
              <a:r>
                <a:rPr lang="en-US" altLang="tr-TR">
                  <a:latin typeface="Calibri" pitchFamily="34" charset="0"/>
                </a:rPr>
                <a:t>Reverse certificates </a:t>
              </a:r>
            </a:p>
          </p:txBody>
        </p:sp>
      </p:grpSp>
      <p:grpSp>
        <p:nvGrpSpPr>
          <p:cNvPr id="4" name="Group 57"/>
          <p:cNvGrpSpPr>
            <a:grpSpLocks/>
          </p:cNvGrpSpPr>
          <p:nvPr/>
        </p:nvGrpSpPr>
        <p:grpSpPr bwMode="auto">
          <a:xfrm>
            <a:off x="3505200" y="1905000"/>
            <a:ext cx="3100388" cy="3208338"/>
            <a:chOff x="2208" y="1200"/>
            <a:chExt cx="1953" cy="2021"/>
          </a:xfrm>
        </p:grpSpPr>
        <p:sp>
          <p:nvSpPr>
            <p:cNvPr id="83973" name="Oval 58"/>
            <p:cNvSpPr>
              <a:spLocks noChangeAspect="1" noChangeArrowheads="1"/>
            </p:cNvSpPr>
            <p:nvPr/>
          </p:nvSpPr>
          <p:spPr bwMode="auto">
            <a:xfrm>
              <a:off x="3596" y="2345"/>
              <a:ext cx="170" cy="163"/>
            </a:xfrm>
            <a:prstGeom prst="ellipse">
              <a:avLst/>
            </a:prstGeom>
            <a:solidFill>
              <a:srgbClr val="000000"/>
            </a:solidFill>
            <a:ln w="41275">
              <a:solidFill>
                <a:srgbClr val="000000"/>
              </a:solidFill>
              <a:round/>
              <a:headEnd/>
              <a:tailEnd/>
            </a:ln>
          </p:spPr>
          <p:txBody>
            <a:bodyPr/>
            <a:lstStyle/>
            <a:p>
              <a:endParaRPr lang="tr-TR" altLang="tr-TR">
                <a:latin typeface="Calibri" pitchFamily="34" charset="0"/>
              </a:endParaRPr>
            </a:p>
          </p:txBody>
        </p:sp>
        <p:sp>
          <p:nvSpPr>
            <p:cNvPr id="83974" name="Oval 59"/>
            <p:cNvSpPr>
              <a:spLocks noChangeAspect="1" noChangeArrowheads="1"/>
            </p:cNvSpPr>
            <p:nvPr/>
          </p:nvSpPr>
          <p:spPr bwMode="auto">
            <a:xfrm>
              <a:off x="3871" y="3079"/>
              <a:ext cx="132" cy="128"/>
            </a:xfrm>
            <a:prstGeom prst="ellipse">
              <a:avLst/>
            </a:prstGeom>
            <a:solidFill>
              <a:srgbClr val="FFFFFF"/>
            </a:solidFill>
            <a:ln w="41275">
              <a:solidFill>
                <a:srgbClr val="000000"/>
              </a:solidFill>
              <a:round/>
              <a:headEnd/>
              <a:tailEnd/>
            </a:ln>
          </p:spPr>
          <p:txBody>
            <a:bodyPr/>
            <a:lstStyle/>
            <a:p>
              <a:endParaRPr lang="tr-TR" altLang="tr-TR">
                <a:latin typeface="Calibri" pitchFamily="34" charset="0"/>
              </a:endParaRPr>
            </a:p>
          </p:txBody>
        </p:sp>
        <p:sp>
          <p:nvSpPr>
            <p:cNvPr id="83975" name="Line 60"/>
            <p:cNvSpPr>
              <a:spLocks noChangeAspect="1" noChangeShapeType="1"/>
            </p:cNvSpPr>
            <p:nvPr/>
          </p:nvSpPr>
          <p:spPr bwMode="auto">
            <a:xfrm>
              <a:off x="3713" y="2508"/>
              <a:ext cx="226" cy="568"/>
            </a:xfrm>
            <a:prstGeom prst="line">
              <a:avLst/>
            </a:prstGeom>
            <a:noFill/>
            <a:ln w="41275">
              <a:solidFill>
                <a:srgbClr val="000000"/>
              </a:solidFill>
              <a:round/>
              <a:headEnd/>
              <a:tailEnd type="triangle" w="med" len="med"/>
            </a:ln>
          </p:spPr>
          <p:txBody>
            <a:bodyPr/>
            <a:lstStyle/>
            <a:p>
              <a:endParaRPr lang="en-IN"/>
            </a:p>
          </p:txBody>
        </p:sp>
        <p:sp>
          <p:nvSpPr>
            <p:cNvPr id="83976" name="Oval 61"/>
            <p:cNvSpPr>
              <a:spLocks noChangeAspect="1" noChangeArrowheads="1"/>
            </p:cNvSpPr>
            <p:nvPr/>
          </p:nvSpPr>
          <p:spPr bwMode="auto">
            <a:xfrm>
              <a:off x="3994" y="1712"/>
              <a:ext cx="167" cy="161"/>
            </a:xfrm>
            <a:prstGeom prst="ellipse">
              <a:avLst/>
            </a:prstGeom>
            <a:solidFill>
              <a:srgbClr val="000000"/>
            </a:solidFill>
            <a:ln w="41275">
              <a:solidFill>
                <a:srgbClr val="000000"/>
              </a:solidFill>
              <a:round/>
              <a:headEnd/>
              <a:tailEnd/>
            </a:ln>
          </p:spPr>
          <p:txBody>
            <a:bodyPr/>
            <a:lstStyle/>
            <a:p>
              <a:endParaRPr lang="tr-TR" altLang="tr-TR">
                <a:latin typeface="Calibri" pitchFamily="34" charset="0"/>
              </a:endParaRPr>
            </a:p>
          </p:txBody>
        </p:sp>
        <p:sp>
          <p:nvSpPr>
            <p:cNvPr id="83977" name="Line 62"/>
            <p:cNvSpPr>
              <a:spLocks noChangeAspect="1" noChangeShapeType="1"/>
            </p:cNvSpPr>
            <p:nvPr/>
          </p:nvSpPr>
          <p:spPr bwMode="auto">
            <a:xfrm flipH="1">
              <a:off x="3740" y="1873"/>
              <a:ext cx="324" cy="459"/>
            </a:xfrm>
            <a:prstGeom prst="line">
              <a:avLst/>
            </a:prstGeom>
            <a:noFill/>
            <a:ln w="41275">
              <a:solidFill>
                <a:srgbClr val="000000"/>
              </a:solidFill>
              <a:round/>
              <a:headEnd/>
              <a:tailEnd type="triangle" w="med" len="med"/>
            </a:ln>
          </p:spPr>
          <p:txBody>
            <a:bodyPr/>
            <a:lstStyle/>
            <a:p>
              <a:endParaRPr lang="en-IN"/>
            </a:p>
          </p:txBody>
        </p:sp>
        <p:sp>
          <p:nvSpPr>
            <p:cNvPr id="83978" name="Line 63"/>
            <p:cNvSpPr>
              <a:spLocks noChangeAspect="1" noChangeShapeType="1"/>
            </p:cNvSpPr>
            <p:nvPr/>
          </p:nvSpPr>
          <p:spPr bwMode="auto">
            <a:xfrm>
              <a:off x="3237" y="1336"/>
              <a:ext cx="751" cy="402"/>
            </a:xfrm>
            <a:prstGeom prst="line">
              <a:avLst/>
            </a:prstGeom>
            <a:noFill/>
            <a:ln w="41275">
              <a:solidFill>
                <a:srgbClr val="000000"/>
              </a:solidFill>
              <a:round/>
              <a:headEnd/>
              <a:tailEnd type="triangle" w="med" len="med"/>
            </a:ln>
          </p:spPr>
          <p:txBody>
            <a:bodyPr/>
            <a:lstStyle/>
            <a:p>
              <a:endParaRPr lang="en-IN"/>
            </a:p>
          </p:txBody>
        </p:sp>
        <p:sp>
          <p:nvSpPr>
            <p:cNvPr id="83979" name="Oval 64"/>
            <p:cNvSpPr>
              <a:spLocks noChangeAspect="1" noChangeArrowheads="1"/>
            </p:cNvSpPr>
            <p:nvPr/>
          </p:nvSpPr>
          <p:spPr bwMode="auto">
            <a:xfrm>
              <a:off x="2720" y="2360"/>
              <a:ext cx="169" cy="161"/>
            </a:xfrm>
            <a:prstGeom prst="ellipse">
              <a:avLst/>
            </a:prstGeom>
            <a:solidFill>
              <a:srgbClr val="000000"/>
            </a:solidFill>
            <a:ln w="41275">
              <a:solidFill>
                <a:srgbClr val="000000"/>
              </a:solidFill>
              <a:round/>
              <a:headEnd/>
              <a:tailEnd/>
            </a:ln>
          </p:spPr>
          <p:txBody>
            <a:bodyPr/>
            <a:lstStyle/>
            <a:p>
              <a:endParaRPr lang="tr-TR" altLang="tr-TR">
                <a:latin typeface="Calibri" pitchFamily="34" charset="0"/>
              </a:endParaRPr>
            </a:p>
          </p:txBody>
        </p:sp>
        <p:sp>
          <p:nvSpPr>
            <p:cNvPr id="83980" name="Oval 65"/>
            <p:cNvSpPr>
              <a:spLocks noChangeAspect="1" noChangeArrowheads="1"/>
            </p:cNvSpPr>
            <p:nvPr/>
          </p:nvSpPr>
          <p:spPr bwMode="auto">
            <a:xfrm>
              <a:off x="2501" y="3093"/>
              <a:ext cx="131" cy="128"/>
            </a:xfrm>
            <a:prstGeom prst="ellipse">
              <a:avLst/>
            </a:prstGeom>
            <a:solidFill>
              <a:srgbClr val="FFFFFF"/>
            </a:solidFill>
            <a:ln w="41275">
              <a:solidFill>
                <a:srgbClr val="000000"/>
              </a:solidFill>
              <a:round/>
              <a:headEnd/>
              <a:tailEnd/>
            </a:ln>
          </p:spPr>
          <p:txBody>
            <a:bodyPr/>
            <a:lstStyle/>
            <a:p>
              <a:endParaRPr lang="tr-TR" altLang="tr-TR">
                <a:latin typeface="Calibri" pitchFamily="34" charset="0"/>
              </a:endParaRPr>
            </a:p>
          </p:txBody>
        </p:sp>
        <p:sp>
          <p:nvSpPr>
            <p:cNvPr id="83981" name="Oval 66"/>
            <p:cNvSpPr>
              <a:spLocks noChangeAspect="1" noChangeArrowheads="1"/>
            </p:cNvSpPr>
            <p:nvPr/>
          </p:nvSpPr>
          <p:spPr bwMode="auto">
            <a:xfrm>
              <a:off x="2208" y="1646"/>
              <a:ext cx="170" cy="162"/>
            </a:xfrm>
            <a:prstGeom prst="ellipse">
              <a:avLst/>
            </a:prstGeom>
            <a:solidFill>
              <a:srgbClr val="000000"/>
            </a:solidFill>
            <a:ln w="41275">
              <a:solidFill>
                <a:srgbClr val="000000"/>
              </a:solidFill>
              <a:round/>
              <a:headEnd/>
              <a:tailEnd/>
            </a:ln>
          </p:spPr>
          <p:txBody>
            <a:bodyPr/>
            <a:lstStyle/>
            <a:p>
              <a:endParaRPr lang="tr-TR" altLang="tr-TR">
                <a:latin typeface="Calibri" pitchFamily="34" charset="0"/>
              </a:endParaRPr>
            </a:p>
          </p:txBody>
        </p:sp>
        <p:sp>
          <p:nvSpPr>
            <p:cNvPr id="83982" name="Oval 67"/>
            <p:cNvSpPr>
              <a:spLocks noChangeAspect="1" noChangeArrowheads="1"/>
            </p:cNvSpPr>
            <p:nvPr/>
          </p:nvSpPr>
          <p:spPr bwMode="auto">
            <a:xfrm>
              <a:off x="3063" y="1200"/>
              <a:ext cx="166" cy="161"/>
            </a:xfrm>
            <a:prstGeom prst="ellipse">
              <a:avLst/>
            </a:prstGeom>
            <a:solidFill>
              <a:srgbClr val="000000"/>
            </a:solidFill>
            <a:ln w="41275">
              <a:solidFill>
                <a:srgbClr val="000000"/>
              </a:solidFill>
              <a:round/>
              <a:headEnd/>
              <a:tailEnd/>
            </a:ln>
          </p:spPr>
          <p:txBody>
            <a:bodyPr/>
            <a:lstStyle/>
            <a:p>
              <a:endParaRPr lang="tr-TR" altLang="tr-TR">
                <a:latin typeface="Calibri" pitchFamily="34" charset="0"/>
              </a:endParaRPr>
            </a:p>
          </p:txBody>
        </p:sp>
        <p:sp>
          <p:nvSpPr>
            <p:cNvPr id="83983" name="Line 68"/>
            <p:cNvSpPr>
              <a:spLocks noChangeShapeType="1"/>
            </p:cNvSpPr>
            <p:nvPr/>
          </p:nvSpPr>
          <p:spPr bwMode="auto">
            <a:xfrm flipV="1">
              <a:off x="2544" y="2496"/>
              <a:ext cx="240" cy="576"/>
            </a:xfrm>
            <a:prstGeom prst="line">
              <a:avLst/>
            </a:prstGeom>
            <a:noFill/>
            <a:ln w="41275">
              <a:solidFill>
                <a:srgbClr val="FF0000"/>
              </a:solidFill>
              <a:round/>
              <a:headEnd/>
              <a:tailEnd type="triangle" w="med" len="med"/>
            </a:ln>
          </p:spPr>
          <p:txBody>
            <a:bodyPr wrap="none" anchor="ctr"/>
            <a:lstStyle/>
            <a:p>
              <a:endParaRPr lang="en-IN"/>
            </a:p>
          </p:txBody>
        </p:sp>
        <p:sp>
          <p:nvSpPr>
            <p:cNvPr id="83984" name="Line 69"/>
            <p:cNvSpPr>
              <a:spLocks noChangeShapeType="1"/>
            </p:cNvSpPr>
            <p:nvPr/>
          </p:nvSpPr>
          <p:spPr bwMode="auto">
            <a:xfrm flipH="1" flipV="1">
              <a:off x="2352" y="1824"/>
              <a:ext cx="432" cy="528"/>
            </a:xfrm>
            <a:prstGeom prst="line">
              <a:avLst/>
            </a:prstGeom>
            <a:noFill/>
            <a:ln w="41275">
              <a:solidFill>
                <a:srgbClr val="FF0000"/>
              </a:solidFill>
              <a:round/>
              <a:headEnd/>
              <a:tailEnd type="triangle" w="med" len="med"/>
            </a:ln>
          </p:spPr>
          <p:txBody>
            <a:bodyPr wrap="none" anchor="ctr"/>
            <a:lstStyle/>
            <a:p>
              <a:endParaRPr lang="en-IN"/>
            </a:p>
          </p:txBody>
        </p:sp>
        <p:sp>
          <p:nvSpPr>
            <p:cNvPr id="83985" name="Line 70"/>
            <p:cNvSpPr>
              <a:spLocks noChangeShapeType="1"/>
            </p:cNvSpPr>
            <p:nvPr/>
          </p:nvSpPr>
          <p:spPr bwMode="auto">
            <a:xfrm flipV="1">
              <a:off x="2352" y="1296"/>
              <a:ext cx="720" cy="336"/>
            </a:xfrm>
            <a:prstGeom prst="line">
              <a:avLst/>
            </a:prstGeom>
            <a:noFill/>
            <a:ln w="41275">
              <a:solidFill>
                <a:srgbClr val="FF0000"/>
              </a:solidFill>
              <a:round/>
              <a:headEnd/>
              <a:tailEnd type="triangle" w="med" len="med"/>
            </a:ln>
          </p:spPr>
          <p:txBody>
            <a:bodyPr wrap="none" anchor="ctr"/>
            <a:lstStyle/>
            <a:p>
              <a:endParaRPr lang="en-IN"/>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animClr>
                                      <p:cBhvr override="childStyle">
                                        <p:cTn dur="1" fill="hold" display="0" masterRel="nextClick" afterEffect="1"/>
                                        <p:tgtEl>
                                          <p:spTgt spid="2"/>
                                        </p:tgtEl>
                                        <p:attrNameLst>
                                          <p:attrName>ppt_c</p:attrName>
                                        </p:attrNameLst>
                                      </p:cBhvr>
                                      <p:to>
                                        <a:srgbClr val="DDDDDD"/>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lang="en-US" altLang="tr-TR" smtClean="0"/>
              <a:t>Organization-wide PKI</a:t>
            </a:r>
          </a:p>
        </p:txBody>
      </p:sp>
      <p:sp>
        <p:nvSpPr>
          <p:cNvPr id="84995" name="Rectangle 3"/>
          <p:cNvSpPr>
            <a:spLocks noGrp="1" noChangeArrowheads="1"/>
          </p:cNvSpPr>
          <p:nvPr>
            <p:ph type="body" idx="1"/>
          </p:nvPr>
        </p:nvSpPr>
        <p:spPr/>
        <p:txBody>
          <a:bodyPr/>
          <a:lstStyle/>
          <a:p>
            <a:pPr eaLnBrk="1" hangingPunct="1"/>
            <a:r>
              <a:rPr lang="en-US" altLang="tr-TR" smtClean="0"/>
              <a:t>Local PKI for organizations</a:t>
            </a:r>
          </a:p>
          <a:p>
            <a:pPr lvl="1" eaLnBrk="1" hangingPunct="1"/>
            <a:r>
              <a:rPr lang="en-US" altLang="tr-TR" smtClean="0"/>
              <a:t>may have global connections, but the registration facilities remain local</a:t>
            </a:r>
          </a:p>
          <a:p>
            <a:pPr lvl="1" eaLnBrk="1" hangingPunct="1"/>
            <a:r>
              <a:rPr lang="en-US" altLang="tr-TR" smtClean="0"/>
              <a:t>generally to solve local problems</a:t>
            </a:r>
          </a:p>
          <a:p>
            <a:pPr lvl="2" eaLnBrk="1" hangingPunct="1"/>
            <a:r>
              <a:rPr lang="en-US" altLang="tr-TR" smtClean="0"/>
              <a:t>local secure access to resources</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altLang="tr-TR" smtClean="0"/>
              <a:t>Organization-wide PKI</a:t>
            </a:r>
          </a:p>
        </p:txBody>
      </p:sp>
      <p:grpSp>
        <p:nvGrpSpPr>
          <p:cNvPr id="2" name="Group 254"/>
          <p:cNvGrpSpPr>
            <a:grpSpLocks/>
          </p:cNvGrpSpPr>
          <p:nvPr/>
        </p:nvGrpSpPr>
        <p:grpSpPr bwMode="auto">
          <a:xfrm>
            <a:off x="2560638" y="1573213"/>
            <a:ext cx="4294187" cy="4324350"/>
            <a:chOff x="1613" y="991"/>
            <a:chExt cx="2705" cy="2724"/>
          </a:xfrm>
        </p:grpSpPr>
        <p:sp>
          <p:nvSpPr>
            <p:cNvPr id="86029" name="Rectangle 7"/>
            <p:cNvSpPr>
              <a:spLocks noChangeArrowheads="1"/>
            </p:cNvSpPr>
            <p:nvPr/>
          </p:nvSpPr>
          <p:spPr bwMode="auto">
            <a:xfrm>
              <a:off x="1954" y="1303"/>
              <a:ext cx="856" cy="310"/>
            </a:xfrm>
            <a:prstGeom prst="rect">
              <a:avLst/>
            </a:prstGeom>
            <a:solidFill>
              <a:srgbClr val="FFFFFF"/>
            </a:solidFill>
            <a:ln w="19050">
              <a:solidFill>
                <a:srgbClr val="000000"/>
              </a:solidFill>
              <a:miter lim="800000"/>
              <a:headEnd/>
              <a:tailEnd/>
            </a:ln>
          </p:spPr>
          <p:txBody>
            <a:bodyPr/>
            <a:lstStyle/>
            <a:p>
              <a:endParaRPr lang="tr-TR" altLang="tr-TR">
                <a:latin typeface="Calibri" pitchFamily="34" charset="0"/>
              </a:endParaRPr>
            </a:p>
          </p:txBody>
        </p:sp>
        <p:sp>
          <p:nvSpPr>
            <p:cNvPr id="86030" name="Rectangle 8"/>
            <p:cNvSpPr>
              <a:spLocks noChangeArrowheads="1"/>
            </p:cNvSpPr>
            <p:nvPr/>
          </p:nvSpPr>
          <p:spPr bwMode="auto">
            <a:xfrm>
              <a:off x="2202" y="1394"/>
              <a:ext cx="409" cy="144"/>
            </a:xfrm>
            <a:prstGeom prst="rect">
              <a:avLst/>
            </a:prstGeom>
            <a:noFill/>
            <a:ln w="9525">
              <a:noFill/>
              <a:miter lim="800000"/>
              <a:headEnd/>
              <a:tailEnd/>
            </a:ln>
          </p:spPr>
          <p:txBody>
            <a:bodyPr wrap="none" lIns="0" tIns="0" rIns="0" bIns="0">
              <a:spAutoFit/>
            </a:bodyPr>
            <a:lstStyle/>
            <a:p>
              <a:r>
                <a:rPr lang="en-US" altLang="tr-TR" sz="1300">
                  <a:solidFill>
                    <a:srgbClr val="000000"/>
                  </a:solidFill>
                  <a:latin typeface="Calibri" pitchFamily="34" charset="0"/>
                </a:rPr>
                <a:t>CP (CA)</a:t>
              </a:r>
              <a:endParaRPr lang="en-US" altLang="tr-TR">
                <a:latin typeface="Calibri" pitchFamily="34" charset="0"/>
              </a:endParaRPr>
            </a:p>
          </p:txBody>
        </p:sp>
        <p:sp>
          <p:nvSpPr>
            <p:cNvPr id="86031" name="Rectangle 9"/>
            <p:cNvSpPr>
              <a:spLocks noChangeArrowheads="1"/>
            </p:cNvSpPr>
            <p:nvPr/>
          </p:nvSpPr>
          <p:spPr bwMode="auto">
            <a:xfrm>
              <a:off x="1966" y="1915"/>
              <a:ext cx="856" cy="310"/>
            </a:xfrm>
            <a:prstGeom prst="rect">
              <a:avLst/>
            </a:prstGeom>
            <a:solidFill>
              <a:srgbClr val="FFFFFF"/>
            </a:solidFill>
            <a:ln w="19050">
              <a:solidFill>
                <a:srgbClr val="000000"/>
              </a:solidFill>
              <a:miter lim="800000"/>
              <a:headEnd/>
              <a:tailEnd/>
            </a:ln>
          </p:spPr>
          <p:txBody>
            <a:bodyPr/>
            <a:lstStyle/>
            <a:p>
              <a:endParaRPr lang="tr-TR" altLang="tr-TR">
                <a:latin typeface="Calibri" pitchFamily="34" charset="0"/>
              </a:endParaRPr>
            </a:p>
          </p:txBody>
        </p:sp>
        <p:sp>
          <p:nvSpPr>
            <p:cNvPr id="86032" name="Rectangle 10"/>
            <p:cNvSpPr>
              <a:spLocks noChangeArrowheads="1"/>
            </p:cNvSpPr>
            <p:nvPr/>
          </p:nvSpPr>
          <p:spPr bwMode="auto">
            <a:xfrm>
              <a:off x="2084" y="2006"/>
              <a:ext cx="668" cy="144"/>
            </a:xfrm>
            <a:prstGeom prst="rect">
              <a:avLst/>
            </a:prstGeom>
            <a:noFill/>
            <a:ln w="9525">
              <a:noFill/>
              <a:miter lim="800000"/>
              <a:headEnd/>
              <a:tailEnd/>
            </a:ln>
          </p:spPr>
          <p:txBody>
            <a:bodyPr wrap="none" lIns="0" tIns="0" rIns="0" bIns="0">
              <a:spAutoFit/>
            </a:bodyPr>
            <a:lstStyle/>
            <a:p>
              <a:r>
                <a:rPr lang="en-US" altLang="tr-TR" sz="1300">
                  <a:solidFill>
                    <a:srgbClr val="000000"/>
                  </a:solidFill>
                  <a:latin typeface="Calibri" pitchFamily="34" charset="0"/>
                </a:rPr>
                <a:t>Administration</a:t>
              </a:r>
              <a:endParaRPr lang="en-US" altLang="tr-TR">
                <a:latin typeface="Calibri" pitchFamily="34" charset="0"/>
              </a:endParaRPr>
            </a:p>
          </p:txBody>
        </p:sp>
        <p:sp>
          <p:nvSpPr>
            <p:cNvPr id="86033" name="Rectangle 11"/>
            <p:cNvSpPr>
              <a:spLocks noChangeArrowheads="1"/>
            </p:cNvSpPr>
            <p:nvPr/>
          </p:nvSpPr>
          <p:spPr bwMode="auto">
            <a:xfrm>
              <a:off x="1972" y="2485"/>
              <a:ext cx="856" cy="310"/>
            </a:xfrm>
            <a:prstGeom prst="rect">
              <a:avLst/>
            </a:prstGeom>
            <a:solidFill>
              <a:srgbClr val="FFFFFF"/>
            </a:solidFill>
            <a:ln w="19050">
              <a:solidFill>
                <a:srgbClr val="000000"/>
              </a:solidFill>
              <a:miter lim="800000"/>
              <a:headEnd/>
              <a:tailEnd/>
            </a:ln>
          </p:spPr>
          <p:txBody>
            <a:bodyPr/>
            <a:lstStyle/>
            <a:p>
              <a:endParaRPr lang="tr-TR" altLang="tr-TR">
                <a:latin typeface="Calibri" pitchFamily="34" charset="0"/>
              </a:endParaRPr>
            </a:p>
          </p:txBody>
        </p:sp>
        <p:sp>
          <p:nvSpPr>
            <p:cNvPr id="86034" name="Rectangle 12"/>
            <p:cNvSpPr>
              <a:spLocks noChangeArrowheads="1"/>
            </p:cNvSpPr>
            <p:nvPr/>
          </p:nvSpPr>
          <p:spPr bwMode="auto">
            <a:xfrm>
              <a:off x="2328" y="2576"/>
              <a:ext cx="186" cy="144"/>
            </a:xfrm>
            <a:prstGeom prst="rect">
              <a:avLst/>
            </a:prstGeom>
            <a:noFill/>
            <a:ln w="9525">
              <a:noFill/>
              <a:miter lim="800000"/>
              <a:headEnd/>
              <a:tailEnd/>
            </a:ln>
          </p:spPr>
          <p:txBody>
            <a:bodyPr wrap="none" lIns="0" tIns="0" rIns="0" bIns="0">
              <a:spAutoFit/>
            </a:bodyPr>
            <a:lstStyle/>
            <a:p>
              <a:r>
                <a:rPr lang="en-US" altLang="tr-TR" sz="1300">
                  <a:solidFill>
                    <a:srgbClr val="000000"/>
                  </a:solidFill>
                  <a:latin typeface="Calibri" pitchFamily="34" charset="0"/>
                </a:rPr>
                <a:t>RA</a:t>
              </a:r>
              <a:endParaRPr lang="en-US" altLang="tr-TR">
                <a:latin typeface="Calibri" pitchFamily="34" charset="0"/>
              </a:endParaRPr>
            </a:p>
          </p:txBody>
        </p:sp>
        <p:sp>
          <p:nvSpPr>
            <p:cNvPr id="86035" name="Rectangle 13"/>
            <p:cNvSpPr>
              <a:spLocks noChangeArrowheads="1"/>
            </p:cNvSpPr>
            <p:nvPr/>
          </p:nvSpPr>
          <p:spPr bwMode="auto">
            <a:xfrm>
              <a:off x="3201" y="2479"/>
              <a:ext cx="856" cy="310"/>
            </a:xfrm>
            <a:prstGeom prst="rect">
              <a:avLst/>
            </a:prstGeom>
            <a:solidFill>
              <a:srgbClr val="FFFFFF"/>
            </a:solidFill>
            <a:ln w="19050">
              <a:solidFill>
                <a:srgbClr val="000000"/>
              </a:solidFill>
              <a:miter lim="800000"/>
              <a:headEnd/>
              <a:tailEnd/>
            </a:ln>
          </p:spPr>
          <p:txBody>
            <a:bodyPr/>
            <a:lstStyle/>
            <a:p>
              <a:endParaRPr lang="tr-TR" altLang="tr-TR">
                <a:latin typeface="Calibri" pitchFamily="34" charset="0"/>
              </a:endParaRPr>
            </a:p>
          </p:txBody>
        </p:sp>
        <p:sp>
          <p:nvSpPr>
            <p:cNvPr id="86036" name="Rectangle 14"/>
            <p:cNvSpPr>
              <a:spLocks noChangeArrowheads="1"/>
            </p:cNvSpPr>
            <p:nvPr/>
          </p:nvSpPr>
          <p:spPr bwMode="auto">
            <a:xfrm>
              <a:off x="3558" y="2570"/>
              <a:ext cx="186" cy="144"/>
            </a:xfrm>
            <a:prstGeom prst="rect">
              <a:avLst/>
            </a:prstGeom>
            <a:noFill/>
            <a:ln w="9525">
              <a:noFill/>
              <a:miter lim="800000"/>
              <a:headEnd/>
              <a:tailEnd/>
            </a:ln>
          </p:spPr>
          <p:txBody>
            <a:bodyPr wrap="none" lIns="0" tIns="0" rIns="0" bIns="0">
              <a:spAutoFit/>
            </a:bodyPr>
            <a:lstStyle/>
            <a:p>
              <a:r>
                <a:rPr lang="en-US" altLang="tr-TR" sz="1300">
                  <a:solidFill>
                    <a:srgbClr val="000000"/>
                  </a:solidFill>
                  <a:latin typeface="Calibri" pitchFamily="34" charset="0"/>
                </a:rPr>
                <a:t>CD</a:t>
              </a:r>
              <a:endParaRPr lang="en-US" altLang="tr-TR">
                <a:latin typeface="Calibri" pitchFamily="34" charset="0"/>
              </a:endParaRPr>
            </a:p>
          </p:txBody>
        </p:sp>
        <p:sp>
          <p:nvSpPr>
            <p:cNvPr id="86037" name="Line 15"/>
            <p:cNvSpPr>
              <a:spLocks noChangeShapeType="1"/>
            </p:cNvSpPr>
            <p:nvPr/>
          </p:nvSpPr>
          <p:spPr bwMode="auto">
            <a:xfrm>
              <a:off x="2358" y="1612"/>
              <a:ext cx="1" cy="297"/>
            </a:xfrm>
            <a:prstGeom prst="line">
              <a:avLst/>
            </a:prstGeom>
            <a:noFill/>
            <a:ln w="9525">
              <a:solidFill>
                <a:srgbClr val="000000"/>
              </a:solidFill>
              <a:round/>
              <a:headEnd/>
              <a:tailEnd/>
            </a:ln>
          </p:spPr>
          <p:txBody>
            <a:bodyPr/>
            <a:lstStyle/>
            <a:p>
              <a:endParaRPr lang="en-IN"/>
            </a:p>
          </p:txBody>
        </p:sp>
        <p:sp>
          <p:nvSpPr>
            <p:cNvPr id="86038" name="Line 16"/>
            <p:cNvSpPr>
              <a:spLocks noChangeShapeType="1"/>
            </p:cNvSpPr>
            <p:nvPr/>
          </p:nvSpPr>
          <p:spPr bwMode="auto">
            <a:xfrm>
              <a:off x="2370" y="2224"/>
              <a:ext cx="1" cy="261"/>
            </a:xfrm>
            <a:prstGeom prst="line">
              <a:avLst/>
            </a:prstGeom>
            <a:noFill/>
            <a:ln w="9525">
              <a:solidFill>
                <a:srgbClr val="000000"/>
              </a:solidFill>
              <a:round/>
              <a:headEnd/>
              <a:tailEnd/>
            </a:ln>
          </p:spPr>
          <p:txBody>
            <a:bodyPr/>
            <a:lstStyle/>
            <a:p>
              <a:endParaRPr lang="en-IN"/>
            </a:p>
          </p:txBody>
        </p:sp>
        <p:sp>
          <p:nvSpPr>
            <p:cNvPr id="86039" name="Line 17"/>
            <p:cNvSpPr>
              <a:spLocks noChangeShapeType="1"/>
            </p:cNvSpPr>
            <p:nvPr/>
          </p:nvSpPr>
          <p:spPr bwMode="auto">
            <a:xfrm flipH="1">
              <a:off x="1823" y="1463"/>
              <a:ext cx="131" cy="1"/>
            </a:xfrm>
            <a:prstGeom prst="line">
              <a:avLst/>
            </a:prstGeom>
            <a:noFill/>
            <a:ln w="9525">
              <a:solidFill>
                <a:srgbClr val="000000"/>
              </a:solidFill>
              <a:round/>
              <a:headEnd/>
              <a:tailEnd/>
            </a:ln>
          </p:spPr>
          <p:txBody>
            <a:bodyPr/>
            <a:lstStyle/>
            <a:p>
              <a:endParaRPr lang="en-IN"/>
            </a:p>
          </p:txBody>
        </p:sp>
        <p:sp>
          <p:nvSpPr>
            <p:cNvPr id="86040" name="Line 18"/>
            <p:cNvSpPr>
              <a:spLocks noChangeShapeType="1"/>
            </p:cNvSpPr>
            <p:nvPr/>
          </p:nvSpPr>
          <p:spPr bwMode="auto">
            <a:xfrm flipH="1">
              <a:off x="1830" y="2639"/>
              <a:ext cx="136" cy="1"/>
            </a:xfrm>
            <a:prstGeom prst="line">
              <a:avLst/>
            </a:prstGeom>
            <a:noFill/>
            <a:ln w="9525">
              <a:solidFill>
                <a:srgbClr val="000000"/>
              </a:solidFill>
              <a:round/>
              <a:headEnd/>
              <a:tailEnd/>
            </a:ln>
          </p:spPr>
          <p:txBody>
            <a:bodyPr/>
            <a:lstStyle/>
            <a:p>
              <a:endParaRPr lang="en-IN"/>
            </a:p>
          </p:txBody>
        </p:sp>
        <p:sp>
          <p:nvSpPr>
            <p:cNvPr id="86041" name="Line 19"/>
            <p:cNvSpPr>
              <a:spLocks noChangeShapeType="1"/>
            </p:cNvSpPr>
            <p:nvPr/>
          </p:nvSpPr>
          <p:spPr bwMode="auto">
            <a:xfrm>
              <a:off x="1823" y="1463"/>
              <a:ext cx="1" cy="1176"/>
            </a:xfrm>
            <a:prstGeom prst="line">
              <a:avLst/>
            </a:prstGeom>
            <a:noFill/>
            <a:ln w="9525">
              <a:solidFill>
                <a:srgbClr val="000000"/>
              </a:solidFill>
              <a:round/>
              <a:headEnd/>
              <a:tailEnd/>
            </a:ln>
          </p:spPr>
          <p:txBody>
            <a:bodyPr/>
            <a:lstStyle/>
            <a:p>
              <a:endParaRPr lang="en-IN"/>
            </a:p>
          </p:txBody>
        </p:sp>
        <p:grpSp>
          <p:nvGrpSpPr>
            <p:cNvPr id="3" name="Group 23"/>
            <p:cNvGrpSpPr>
              <a:grpSpLocks/>
            </p:cNvGrpSpPr>
            <p:nvPr/>
          </p:nvGrpSpPr>
          <p:grpSpPr bwMode="auto">
            <a:xfrm>
              <a:off x="3349" y="1832"/>
              <a:ext cx="529" cy="415"/>
              <a:chOff x="3349" y="1832"/>
              <a:chExt cx="529" cy="415"/>
            </a:xfrm>
          </p:grpSpPr>
          <p:sp>
            <p:nvSpPr>
              <p:cNvPr id="86273" name="Freeform 20"/>
              <p:cNvSpPr>
                <a:spLocks/>
              </p:cNvSpPr>
              <p:nvPr/>
            </p:nvSpPr>
            <p:spPr bwMode="auto">
              <a:xfrm>
                <a:off x="3355" y="1838"/>
                <a:ext cx="516" cy="403"/>
              </a:xfrm>
              <a:custGeom>
                <a:avLst/>
                <a:gdLst>
                  <a:gd name="T0" fmla="*/ 259 w 516"/>
                  <a:gd name="T1" fmla="*/ 0 h 403"/>
                  <a:gd name="T2" fmla="*/ 207 w 516"/>
                  <a:gd name="T3" fmla="*/ 1 h 403"/>
                  <a:gd name="T4" fmla="*/ 183 w 516"/>
                  <a:gd name="T5" fmla="*/ 3 h 403"/>
                  <a:gd name="T6" fmla="*/ 158 w 516"/>
                  <a:gd name="T7" fmla="*/ 5 h 403"/>
                  <a:gd name="T8" fmla="*/ 136 w 516"/>
                  <a:gd name="T9" fmla="*/ 8 h 403"/>
                  <a:gd name="T10" fmla="*/ 114 w 516"/>
                  <a:gd name="T11" fmla="*/ 11 h 403"/>
                  <a:gd name="T12" fmla="*/ 95 w 516"/>
                  <a:gd name="T13" fmla="*/ 14 h 403"/>
                  <a:gd name="T14" fmla="*/ 77 w 516"/>
                  <a:gd name="T15" fmla="*/ 18 h 403"/>
                  <a:gd name="T16" fmla="*/ 59 w 516"/>
                  <a:gd name="T17" fmla="*/ 23 h 403"/>
                  <a:gd name="T18" fmla="*/ 44 w 516"/>
                  <a:gd name="T19" fmla="*/ 27 h 403"/>
                  <a:gd name="T20" fmla="*/ 32 w 516"/>
                  <a:gd name="T21" fmla="*/ 33 h 403"/>
                  <a:gd name="T22" fmla="*/ 21 w 516"/>
                  <a:gd name="T23" fmla="*/ 38 h 403"/>
                  <a:gd name="T24" fmla="*/ 12 w 516"/>
                  <a:gd name="T25" fmla="*/ 45 h 403"/>
                  <a:gd name="T26" fmla="*/ 5 w 516"/>
                  <a:gd name="T27" fmla="*/ 51 h 403"/>
                  <a:gd name="T28" fmla="*/ 1 w 516"/>
                  <a:gd name="T29" fmla="*/ 57 h 403"/>
                  <a:gd name="T30" fmla="*/ 0 w 516"/>
                  <a:gd name="T31" fmla="*/ 63 h 403"/>
                  <a:gd name="T32" fmla="*/ 0 w 516"/>
                  <a:gd name="T33" fmla="*/ 340 h 403"/>
                  <a:gd name="T34" fmla="*/ 1 w 516"/>
                  <a:gd name="T35" fmla="*/ 346 h 403"/>
                  <a:gd name="T36" fmla="*/ 5 w 516"/>
                  <a:gd name="T37" fmla="*/ 353 h 403"/>
                  <a:gd name="T38" fmla="*/ 12 w 516"/>
                  <a:gd name="T39" fmla="*/ 359 h 403"/>
                  <a:gd name="T40" fmla="*/ 21 w 516"/>
                  <a:gd name="T41" fmla="*/ 364 h 403"/>
                  <a:gd name="T42" fmla="*/ 32 w 516"/>
                  <a:gd name="T43" fmla="*/ 370 h 403"/>
                  <a:gd name="T44" fmla="*/ 44 w 516"/>
                  <a:gd name="T45" fmla="*/ 375 h 403"/>
                  <a:gd name="T46" fmla="*/ 59 w 516"/>
                  <a:gd name="T47" fmla="*/ 380 h 403"/>
                  <a:gd name="T48" fmla="*/ 77 w 516"/>
                  <a:gd name="T49" fmla="*/ 385 h 403"/>
                  <a:gd name="T50" fmla="*/ 95 w 516"/>
                  <a:gd name="T51" fmla="*/ 389 h 403"/>
                  <a:gd name="T52" fmla="*/ 114 w 516"/>
                  <a:gd name="T53" fmla="*/ 393 h 403"/>
                  <a:gd name="T54" fmla="*/ 136 w 516"/>
                  <a:gd name="T55" fmla="*/ 396 h 403"/>
                  <a:gd name="T56" fmla="*/ 158 w 516"/>
                  <a:gd name="T57" fmla="*/ 398 h 403"/>
                  <a:gd name="T58" fmla="*/ 183 w 516"/>
                  <a:gd name="T59" fmla="*/ 400 h 403"/>
                  <a:gd name="T60" fmla="*/ 207 w 516"/>
                  <a:gd name="T61" fmla="*/ 402 h 403"/>
                  <a:gd name="T62" fmla="*/ 259 w 516"/>
                  <a:gd name="T63" fmla="*/ 403 h 403"/>
                  <a:gd name="T64" fmla="*/ 311 w 516"/>
                  <a:gd name="T65" fmla="*/ 402 h 403"/>
                  <a:gd name="T66" fmla="*/ 335 w 516"/>
                  <a:gd name="T67" fmla="*/ 400 h 403"/>
                  <a:gd name="T68" fmla="*/ 360 w 516"/>
                  <a:gd name="T69" fmla="*/ 398 h 403"/>
                  <a:gd name="T70" fmla="*/ 382 w 516"/>
                  <a:gd name="T71" fmla="*/ 396 h 403"/>
                  <a:gd name="T72" fmla="*/ 403 w 516"/>
                  <a:gd name="T73" fmla="*/ 393 h 403"/>
                  <a:gd name="T74" fmla="*/ 423 w 516"/>
                  <a:gd name="T75" fmla="*/ 389 h 403"/>
                  <a:gd name="T76" fmla="*/ 441 w 516"/>
                  <a:gd name="T77" fmla="*/ 385 h 403"/>
                  <a:gd name="T78" fmla="*/ 457 w 516"/>
                  <a:gd name="T79" fmla="*/ 380 h 403"/>
                  <a:gd name="T80" fmla="*/ 473 w 516"/>
                  <a:gd name="T81" fmla="*/ 375 h 403"/>
                  <a:gd name="T82" fmla="*/ 486 w 516"/>
                  <a:gd name="T83" fmla="*/ 370 h 403"/>
                  <a:gd name="T84" fmla="*/ 496 w 516"/>
                  <a:gd name="T85" fmla="*/ 364 h 403"/>
                  <a:gd name="T86" fmla="*/ 505 w 516"/>
                  <a:gd name="T87" fmla="*/ 359 h 403"/>
                  <a:gd name="T88" fmla="*/ 511 w 516"/>
                  <a:gd name="T89" fmla="*/ 353 h 403"/>
                  <a:gd name="T90" fmla="*/ 515 w 516"/>
                  <a:gd name="T91" fmla="*/ 346 h 403"/>
                  <a:gd name="T92" fmla="*/ 516 w 516"/>
                  <a:gd name="T93" fmla="*/ 340 h 403"/>
                  <a:gd name="T94" fmla="*/ 516 w 516"/>
                  <a:gd name="T95" fmla="*/ 63 h 403"/>
                  <a:gd name="T96" fmla="*/ 515 w 516"/>
                  <a:gd name="T97" fmla="*/ 57 h 403"/>
                  <a:gd name="T98" fmla="*/ 511 w 516"/>
                  <a:gd name="T99" fmla="*/ 51 h 403"/>
                  <a:gd name="T100" fmla="*/ 505 w 516"/>
                  <a:gd name="T101" fmla="*/ 45 h 403"/>
                  <a:gd name="T102" fmla="*/ 496 w 516"/>
                  <a:gd name="T103" fmla="*/ 38 h 403"/>
                  <a:gd name="T104" fmla="*/ 486 w 516"/>
                  <a:gd name="T105" fmla="*/ 33 h 403"/>
                  <a:gd name="T106" fmla="*/ 473 w 516"/>
                  <a:gd name="T107" fmla="*/ 27 h 403"/>
                  <a:gd name="T108" fmla="*/ 457 w 516"/>
                  <a:gd name="T109" fmla="*/ 23 h 403"/>
                  <a:gd name="T110" fmla="*/ 441 w 516"/>
                  <a:gd name="T111" fmla="*/ 18 h 403"/>
                  <a:gd name="T112" fmla="*/ 423 w 516"/>
                  <a:gd name="T113" fmla="*/ 14 h 403"/>
                  <a:gd name="T114" fmla="*/ 403 w 516"/>
                  <a:gd name="T115" fmla="*/ 11 h 403"/>
                  <a:gd name="T116" fmla="*/ 382 w 516"/>
                  <a:gd name="T117" fmla="*/ 8 h 403"/>
                  <a:gd name="T118" fmla="*/ 360 w 516"/>
                  <a:gd name="T119" fmla="*/ 5 h 403"/>
                  <a:gd name="T120" fmla="*/ 335 w 516"/>
                  <a:gd name="T121" fmla="*/ 3 h 403"/>
                  <a:gd name="T122" fmla="*/ 311 w 516"/>
                  <a:gd name="T123" fmla="*/ 1 h 403"/>
                  <a:gd name="T124" fmla="*/ 259 w 516"/>
                  <a:gd name="T125" fmla="*/ 0 h 40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16"/>
                  <a:gd name="T190" fmla="*/ 0 h 403"/>
                  <a:gd name="T191" fmla="*/ 516 w 516"/>
                  <a:gd name="T192" fmla="*/ 403 h 40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16" h="403">
                    <a:moveTo>
                      <a:pt x="259" y="0"/>
                    </a:moveTo>
                    <a:lnTo>
                      <a:pt x="207" y="1"/>
                    </a:lnTo>
                    <a:lnTo>
                      <a:pt x="183" y="3"/>
                    </a:lnTo>
                    <a:lnTo>
                      <a:pt x="158" y="5"/>
                    </a:lnTo>
                    <a:lnTo>
                      <a:pt x="136" y="8"/>
                    </a:lnTo>
                    <a:lnTo>
                      <a:pt x="114" y="11"/>
                    </a:lnTo>
                    <a:lnTo>
                      <a:pt x="95" y="14"/>
                    </a:lnTo>
                    <a:lnTo>
                      <a:pt x="77" y="18"/>
                    </a:lnTo>
                    <a:lnTo>
                      <a:pt x="59" y="23"/>
                    </a:lnTo>
                    <a:lnTo>
                      <a:pt x="44" y="27"/>
                    </a:lnTo>
                    <a:lnTo>
                      <a:pt x="32" y="33"/>
                    </a:lnTo>
                    <a:lnTo>
                      <a:pt x="21" y="38"/>
                    </a:lnTo>
                    <a:lnTo>
                      <a:pt x="12" y="45"/>
                    </a:lnTo>
                    <a:lnTo>
                      <a:pt x="5" y="51"/>
                    </a:lnTo>
                    <a:lnTo>
                      <a:pt x="1" y="57"/>
                    </a:lnTo>
                    <a:lnTo>
                      <a:pt x="0" y="63"/>
                    </a:lnTo>
                    <a:lnTo>
                      <a:pt x="0" y="340"/>
                    </a:lnTo>
                    <a:lnTo>
                      <a:pt x="1" y="346"/>
                    </a:lnTo>
                    <a:lnTo>
                      <a:pt x="5" y="353"/>
                    </a:lnTo>
                    <a:lnTo>
                      <a:pt x="12" y="359"/>
                    </a:lnTo>
                    <a:lnTo>
                      <a:pt x="21" y="364"/>
                    </a:lnTo>
                    <a:lnTo>
                      <a:pt x="32" y="370"/>
                    </a:lnTo>
                    <a:lnTo>
                      <a:pt x="44" y="375"/>
                    </a:lnTo>
                    <a:lnTo>
                      <a:pt x="59" y="380"/>
                    </a:lnTo>
                    <a:lnTo>
                      <a:pt x="77" y="385"/>
                    </a:lnTo>
                    <a:lnTo>
                      <a:pt x="95" y="389"/>
                    </a:lnTo>
                    <a:lnTo>
                      <a:pt x="114" y="393"/>
                    </a:lnTo>
                    <a:lnTo>
                      <a:pt x="136" y="396"/>
                    </a:lnTo>
                    <a:lnTo>
                      <a:pt x="158" y="398"/>
                    </a:lnTo>
                    <a:lnTo>
                      <a:pt x="183" y="400"/>
                    </a:lnTo>
                    <a:lnTo>
                      <a:pt x="207" y="402"/>
                    </a:lnTo>
                    <a:lnTo>
                      <a:pt x="259" y="403"/>
                    </a:lnTo>
                    <a:lnTo>
                      <a:pt x="311" y="402"/>
                    </a:lnTo>
                    <a:lnTo>
                      <a:pt x="335" y="400"/>
                    </a:lnTo>
                    <a:lnTo>
                      <a:pt x="360" y="398"/>
                    </a:lnTo>
                    <a:lnTo>
                      <a:pt x="382" y="396"/>
                    </a:lnTo>
                    <a:lnTo>
                      <a:pt x="403" y="393"/>
                    </a:lnTo>
                    <a:lnTo>
                      <a:pt x="423" y="389"/>
                    </a:lnTo>
                    <a:lnTo>
                      <a:pt x="441" y="385"/>
                    </a:lnTo>
                    <a:lnTo>
                      <a:pt x="457" y="380"/>
                    </a:lnTo>
                    <a:lnTo>
                      <a:pt x="473" y="375"/>
                    </a:lnTo>
                    <a:lnTo>
                      <a:pt x="486" y="370"/>
                    </a:lnTo>
                    <a:lnTo>
                      <a:pt x="496" y="364"/>
                    </a:lnTo>
                    <a:lnTo>
                      <a:pt x="505" y="359"/>
                    </a:lnTo>
                    <a:lnTo>
                      <a:pt x="511" y="353"/>
                    </a:lnTo>
                    <a:lnTo>
                      <a:pt x="515" y="346"/>
                    </a:lnTo>
                    <a:lnTo>
                      <a:pt x="516" y="340"/>
                    </a:lnTo>
                    <a:lnTo>
                      <a:pt x="516" y="63"/>
                    </a:lnTo>
                    <a:lnTo>
                      <a:pt x="515" y="57"/>
                    </a:lnTo>
                    <a:lnTo>
                      <a:pt x="511" y="51"/>
                    </a:lnTo>
                    <a:lnTo>
                      <a:pt x="505" y="45"/>
                    </a:lnTo>
                    <a:lnTo>
                      <a:pt x="496" y="38"/>
                    </a:lnTo>
                    <a:lnTo>
                      <a:pt x="486" y="33"/>
                    </a:lnTo>
                    <a:lnTo>
                      <a:pt x="473" y="27"/>
                    </a:lnTo>
                    <a:lnTo>
                      <a:pt x="457" y="23"/>
                    </a:lnTo>
                    <a:lnTo>
                      <a:pt x="441" y="18"/>
                    </a:lnTo>
                    <a:lnTo>
                      <a:pt x="423" y="14"/>
                    </a:lnTo>
                    <a:lnTo>
                      <a:pt x="403" y="11"/>
                    </a:lnTo>
                    <a:lnTo>
                      <a:pt x="382" y="8"/>
                    </a:lnTo>
                    <a:lnTo>
                      <a:pt x="360" y="5"/>
                    </a:lnTo>
                    <a:lnTo>
                      <a:pt x="335" y="3"/>
                    </a:lnTo>
                    <a:lnTo>
                      <a:pt x="311" y="1"/>
                    </a:lnTo>
                    <a:lnTo>
                      <a:pt x="259" y="0"/>
                    </a:lnTo>
                    <a:close/>
                  </a:path>
                </a:pathLst>
              </a:custGeom>
              <a:solidFill>
                <a:srgbClr val="FFFFFF"/>
              </a:solidFill>
              <a:ln w="9525">
                <a:noFill/>
                <a:round/>
                <a:headEnd/>
                <a:tailEnd/>
              </a:ln>
            </p:spPr>
            <p:txBody>
              <a:bodyPr/>
              <a:lstStyle/>
              <a:p>
                <a:endParaRPr lang="en-IN">
                  <a:latin typeface="Calibri" pitchFamily="34" charset="0"/>
                </a:endParaRPr>
              </a:p>
            </p:txBody>
          </p:sp>
          <p:sp>
            <p:nvSpPr>
              <p:cNvPr id="86274" name="Freeform 21"/>
              <p:cNvSpPr>
                <a:spLocks noEditPoints="1"/>
              </p:cNvSpPr>
              <p:nvPr/>
            </p:nvSpPr>
            <p:spPr bwMode="auto">
              <a:xfrm>
                <a:off x="3349" y="1832"/>
                <a:ext cx="529" cy="415"/>
              </a:xfrm>
              <a:custGeom>
                <a:avLst/>
                <a:gdLst>
                  <a:gd name="T0" fmla="*/ 164 w 529"/>
                  <a:gd name="T1" fmla="*/ 5 h 415"/>
                  <a:gd name="T2" fmla="*/ 101 w 529"/>
                  <a:gd name="T3" fmla="*/ 14 h 415"/>
                  <a:gd name="T4" fmla="*/ 63 w 529"/>
                  <a:gd name="T5" fmla="*/ 23 h 415"/>
                  <a:gd name="T6" fmla="*/ 25 w 529"/>
                  <a:gd name="T7" fmla="*/ 39 h 415"/>
                  <a:gd name="T8" fmla="*/ 7 w 529"/>
                  <a:gd name="T9" fmla="*/ 52 h 415"/>
                  <a:gd name="T10" fmla="*/ 0 w 529"/>
                  <a:gd name="T11" fmla="*/ 69 h 415"/>
                  <a:gd name="T12" fmla="*/ 3 w 529"/>
                  <a:gd name="T13" fmla="*/ 357 h 415"/>
                  <a:gd name="T14" fmla="*/ 23 w 529"/>
                  <a:gd name="T15" fmla="*/ 375 h 415"/>
                  <a:gd name="T16" fmla="*/ 48 w 529"/>
                  <a:gd name="T17" fmla="*/ 387 h 415"/>
                  <a:gd name="T18" fmla="*/ 98 w 529"/>
                  <a:gd name="T19" fmla="*/ 401 h 415"/>
                  <a:gd name="T20" fmla="*/ 142 w 529"/>
                  <a:gd name="T21" fmla="*/ 408 h 415"/>
                  <a:gd name="T22" fmla="*/ 213 w 529"/>
                  <a:gd name="T23" fmla="*/ 414 h 415"/>
                  <a:gd name="T24" fmla="*/ 341 w 529"/>
                  <a:gd name="T25" fmla="*/ 412 h 415"/>
                  <a:gd name="T26" fmla="*/ 409 w 529"/>
                  <a:gd name="T27" fmla="*/ 405 h 415"/>
                  <a:gd name="T28" fmla="*/ 450 w 529"/>
                  <a:gd name="T29" fmla="*/ 397 h 415"/>
                  <a:gd name="T30" fmla="*/ 494 w 529"/>
                  <a:gd name="T31" fmla="*/ 381 h 415"/>
                  <a:gd name="T32" fmla="*/ 515 w 529"/>
                  <a:gd name="T33" fmla="*/ 369 h 415"/>
                  <a:gd name="T34" fmla="*/ 528 w 529"/>
                  <a:gd name="T35" fmla="*/ 352 h 415"/>
                  <a:gd name="T36" fmla="*/ 528 w 529"/>
                  <a:gd name="T37" fmla="*/ 63 h 415"/>
                  <a:gd name="T38" fmla="*/ 515 w 529"/>
                  <a:gd name="T39" fmla="*/ 45 h 415"/>
                  <a:gd name="T40" fmla="*/ 494 w 529"/>
                  <a:gd name="T41" fmla="*/ 33 h 415"/>
                  <a:gd name="T42" fmla="*/ 450 w 529"/>
                  <a:gd name="T43" fmla="*/ 19 h 415"/>
                  <a:gd name="T44" fmla="*/ 409 w 529"/>
                  <a:gd name="T45" fmla="*/ 11 h 415"/>
                  <a:gd name="T46" fmla="*/ 341 w 529"/>
                  <a:gd name="T47" fmla="*/ 3 h 415"/>
                  <a:gd name="T48" fmla="*/ 213 w 529"/>
                  <a:gd name="T49" fmla="*/ 1 h 415"/>
                  <a:gd name="T50" fmla="*/ 341 w 529"/>
                  <a:gd name="T51" fmla="*/ 15 h 415"/>
                  <a:gd name="T52" fmla="*/ 409 w 529"/>
                  <a:gd name="T53" fmla="*/ 23 h 415"/>
                  <a:gd name="T54" fmla="*/ 427 w 529"/>
                  <a:gd name="T55" fmla="*/ 26 h 415"/>
                  <a:gd name="T56" fmla="*/ 476 w 529"/>
                  <a:gd name="T57" fmla="*/ 39 h 415"/>
                  <a:gd name="T58" fmla="*/ 508 w 529"/>
                  <a:gd name="T59" fmla="*/ 56 h 415"/>
                  <a:gd name="T60" fmla="*/ 512 w 529"/>
                  <a:gd name="T61" fmla="*/ 61 h 415"/>
                  <a:gd name="T62" fmla="*/ 515 w 529"/>
                  <a:gd name="T63" fmla="*/ 63 h 415"/>
                  <a:gd name="T64" fmla="*/ 515 w 529"/>
                  <a:gd name="T65" fmla="*/ 352 h 415"/>
                  <a:gd name="T66" fmla="*/ 512 w 529"/>
                  <a:gd name="T67" fmla="*/ 354 h 415"/>
                  <a:gd name="T68" fmla="*/ 502 w 529"/>
                  <a:gd name="T69" fmla="*/ 370 h 415"/>
                  <a:gd name="T70" fmla="*/ 476 w 529"/>
                  <a:gd name="T71" fmla="*/ 376 h 415"/>
                  <a:gd name="T72" fmla="*/ 427 w 529"/>
                  <a:gd name="T73" fmla="*/ 390 h 415"/>
                  <a:gd name="T74" fmla="*/ 409 w 529"/>
                  <a:gd name="T75" fmla="*/ 393 h 415"/>
                  <a:gd name="T76" fmla="*/ 341 w 529"/>
                  <a:gd name="T77" fmla="*/ 400 h 415"/>
                  <a:gd name="T78" fmla="*/ 213 w 529"/>
                  <a:gd name="T79" fmla="*/ 402 h 415"/>
                  <a:gd name="T80" fmla="*/ 142 w 529"/>
                  <a:gd name="T81" fmla="*/ 396 h 415"/>
                  <a:gd name="T82" fmla="*/ 101 w 529"/>
                  <a:gd name="T83" fmla="*/ 395 h 415"/>
                  <a:gd name="T84" fmla="*/ 68 w 529"/>
                  <a:gd name="T85" fmla="*/ 380 h 415"/>
                  <a:gd name="T86" fmla="*/ 30 w 529"/>
                  <a:gd name="T87" fmla="*/ 365 h 415"/>
                  <a:gd name="T88" fmla="*/ 23 w 529"/>
                  <a:gd name="T89" fmla="*/ 360 h 415"/>
                  <a:gd name="T90" fmla="*/ 7 w 529"/>
                  <a:gd name="T91" fmla="*/ 352 h 415"/>
                  <a:gd name="T92" fmla="*/ 12 w 529"/>
                  <a:gd name="T93" fmla="*/ 69 h 415"/>
                  <a:gd name="T94" fmla="*/ 12 w 529"/>
                  <a:gd name="T95" fmla="*/ 67 h 415"/>
                  <a:gd name="T96" fmla="*/ 18 w 529"/>
                  <a:gd name="T97" fmla="*/ 51 h 415"/>
                  <a:gd name="T98" fmla="*/ 40 w 529"/>
                  <a:gd name="T99" fmla="*/ 44 h 415"/>
                  <a:gd name="T100" fmla="*/ 85 w 529"/>
                  <a:gd name="T101" fmla="*/ 30 h 415"/>
                  <a:gd name="T102" fmla="*/ 101 w 529"/>
                  <a:gd name="T103" fmla="*/ 26 h 415"/>
                  <a:gd name="T104" fmla="*/ 164 w 529"/>
                  <a:gd name="T105" fmla="*/ 17 h 415"/>
                  <a:gd name="T106" fmla="*/ 265 w 529"/>
                  <a:gd name="T107" fmla="*/ 12 h 41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529"/>
                  <a:gd name="T163" fmla="*/ 0 h 415"/>
                  <a:gd name="T164" fmla="*/ 529 w 529"/>
                  <a:gd name="T165" fmla="*/ 415 h 41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529" h="415">
                    <a:moveTo>
                      <a:pt x="213" y="1"/>
                    </a:moveTo>
                    <a:lnTo>
                      <a:pt x="189" y="3"/>
                    </a:lnTo>
                    <a:lnTo>
                      <a:pt x="164" y="5"/>
                    </a:lnTo>
                    <a:lnTo>
                      <a:pt x="142" y="8"/>
                    </a:lnTo>
                    <a:lnTo>
                      <a:pt x="120" y="11"/>
                    </a:lnTo>
                    <a:lnTo>
                      <a:pt x="101" y="14"/>
                    </a:lnTo>
                    <a:lnTo>
                      <a:pt x="98" y="15"/>
                    </a:lnTo>
                    <a:lnTo>
                      <a:pt x="80" y="19"/>
                    </a:lnTo>
                    <a:lnTo>
                      <a:pt x="63" y="23"/>
                    </a:lnTo>
                    <a:lnTo>
                      <a:pt x="48" y="28"/>
                    </a:lnTo>
                    <a:lnTo>
                      <a:pt x="35" y="33"/>
                    </a:lnTo>
                    <a:lnTo>
                      <a:pt x="25" y="39"/>
                    </a:lnTo>
                    <a:lnTo>
                      <a:pt x="16" y="44"/>
                    </a:lnTo>
                    <a:lnTo>
                      <a:pt x="13" y="45"/>
                    </a:lnTo>
                    <a:lnTo>
                      <a:pt x="7" y="52"/>
                    </a:lnTo>
                    <a:lnTo>
                      <a:pt x="3" y="58"/>
                    </a:lnTo>
                    <a:lnTo>
                      <a:pt x="1" y="63"/>
                    </a:lnTo>
                    <a:lnTo>
                      <a:pt x="0" y="69"/>
                    </a:lnTo>
                    <a:lnTo>
                      <a:pt x="0" y="346"/>
                    </a:lnTo>
                    <a:lnTo>
                      <a:pt x="1" y="352"/>
                    </a:lnTo>
                    <a:lnTo>
                      <a:pt x="3" y="357"/>
                    </a:lnTo>
                    <a:lnTo>
                      <a:pt x="7" y="363"/>
                    </a:lnTo>
                    <a:lnTo>
                      <a:pt x="13" y="369"/>
                    </a:lnTo>
                    <a:lnTo>
                      <a:pt x="23" y="375"/>
                    </a:lnTo>
                    <a:lnTo>
                      <a:pt x="25" y="376"/>
                    </a:lnTo>
                    <a:lnTo>
                      <a:pt x="35" y="381"/>
                    </a:lnTo>
                    <a:lnTo>
                      <a:pt x="48" y="387"/>
                    </a:lnTo>
                    <a:lnTo>
                      <a:pt x="63" y="392"/>
                    </a:lnTo>
                    <a:lnTo>
                      <a:pt x="80" y="397"/>
                    </a:lnTo>
                    <a:lnTo>
                      <a:pt x="98" y="401"/>
                    </a:lnTo>
                    <a:lnTo>
                      <a:pt x="101" y="401"/>
                    </a:lnTo>
                    <a:lnTo>
                      <a:pt x="120" y="405"/>
                    </a:lnTo>
                    <a:lnTo>
                      <a:pt x="142" y="408"/>
                    </a:lnTo>
                    <a:lnTo>
                      <a:pt x="164" y="410"/>
                    </a:lnTo>
                    <a:lnTo>
                      <a:pt x="189" y="412"/>
                    </a:lnTo>
                    <a:lnTo>
                      <a:pt x="213" y="414"/>
                    </a:lnTo>
                    <a:lnTo>
                      <a:pt x="265" y="415"/>
                    </a:lnTo>
                    <a:lnTo>
                      <a:pt x="317" y="414"/>
                    </a:lnTo>
                    <a:lnTo>
                      <a:pt x="341" y="412"/>
                    </a:lnTo>
                    <a:lnTo>
                      <a:pt x="366" y="410"/>
                    </a:lnTo>
                    <a:lnTo>
                      <a:pt x="388" y="408"/>
                    </a:lnTo>
                    <a:lnTo>
                      <a:pt x="409" y="405"/>
                    </a:lnTo>
                    <a:lnTo>
                      <a:pt x="429" y="401"/>
                    </a:lnTo>
                    <a:lnTo>
                      <a:pt x="432" y="401"/>
                    </a:lnTo>
                    <a:lnTo>
                      <a:pt x="450" y="397"/>
                    </a:lnTo>
                    <a:lnTo>
                      <a:pt x="466" y="392"/>
                    </a:lnTo>
                    <a:lnTo>
                      <a:pt x="481" y="387"/>
                    </a:lnTo>
                    <a:lnTo>
                      <a:pt x="494" y="381"/>
                    </a:lnTo>
                    <a:lnTo>
                      <a:pt x="505" y="376"/>
                    </a:lnTo>
                    <a:lnTo>
                      <a:pt x="507" y="375"/>
                    </a:lnTo>
                    <a:lnTo>
                      <a:pt x="515" y="369"/>
                    </a:lnTo>
                    <a:lnTo>
                      <a:pt x="521" y="363"/>
                    </a:lnTo>
                    <a:lnTo>
                      <a:pt x="525" y="357"/>
                    </a:lnTo>
                    <a:lnTo>
                      <a:pt x="528" y="352"/>
                    </a:lnTo>
                    <a:lnTo>
                      <a:pt x="529" y="346"/>
                    </a:lnTo>
                    <a:lnTo>
                      <a:pt x="529" y="69"/>
                    </a:lnTo>
                    <a:lnTo>
                      <a:pt x="528" y="63"/>
                    </a:lnTo>
                    <a:lnTo>
                      <a:pt x="525" y="58"/>
                    </a:lnTo>
                    <a:lnTo>
                      <a:pt x="521" y="52"/>
                    </a:lnTo>
                    <a:lnTo>
                      <a:pt x="515" y="45"/>
                    </a:lnTo>
                    <a:lnTo>
                      <a:pt x="513" y="44"/>
                    </a:lnTo>
                    <a:lnTo>
                      <a:pt x="505" y="39"/>
                    </a:lnTo>
                    <a:lnTo>
                      <a:pt x="494" y="33"/>
                    </a:lnTo>
                    <a:lnTo>
                      <a:pt x="481" y="28"/>
                    </a:lnTo>
                    <a:lnTo>
                      <a:pt x="466" y="23"/>
                    </a:lnTo>
                    <a:lnTo>
                      <a:pt x="450" y="19"/>
                    </a:lnTo>
                    <a:lnTo>
                      <a:pt x="432" y="15"/>
                    </a:lnTo>
                    <a:lnTo>
                      <a:pt x="429" y="14"/>
                    </a:lnTo>
                    <a:lnTo>
                      <a:pt x="409" y="11"/>
                    </a:lnTo>
                    <a:lnTo>
                      <a:pt x="388" y="8"/>
                    </a:lnTo>
                    <a:lnTo>
                      <a:pt x="366" y="5"/>
                    </a:lnTo>
                    <a:lnTo>
                      <a:pt x="341" y="3"/>
                    </a:lnTo>
                    <a:lnTo>
                      <a:pt x="317" y="1"/>
                    </a:lnTo>
                    <a:lnTo>
                      <a:pt x="265" y="0"/>
                    </a:lnTo>
                    <a:lnTo>
                      <a:pt x="213" y="1"/>
                    </a:lnTo>
                    <a:close/>
                    <a:moveTo>
                      <a:pt x="265" y="12"/>
                    </a:moveTo>
                    <a:lnTo>
                      <a:pt x="317" y="13"/>
                    </a:lnTo>
                    <a:lnTo>
                      <a:pt x="341" y="15"/>
                    </a:lnTo>
                    <a:lnTo>
                      <a:pt x="366" y="17"/>
                    </a:lnTo>
                    <a:lnTo>
                      <a:pt x="388" y="20"/>
                    </a:lnTo>
                    <a:lnTo>
                      <a:pt x="409" y="23"/>
                    </a:lnTo>
                    <a:lnTo>
                      <a:pt x="429" y="26"/>
                    </a:lnTo>
                    <a:lnTo>
                      <a:pt x="429" y="20"/>
                    </a:lnTo>
                    <a:lnTo>
                      <a:pt x="427" y="26"/>
                    </a:lnTo>
                    <a:lnTo>
                      <a:pt x="445" y="30"/>
                    </a:lnTo>
                    <a:lnTo>
                      <a:pt x="461" y="34"/>
                    </a:lnTo>
                    <a:lnTo>
                      <a:pt x="476" y="39"/>
                    </a:lnTo>
                    <a:lnTo>
                      <a:pt x="489" y="44"/>
                    </a:lnTo>
                    <a:lnTo>
                      <a:pt x="500" y="51"/>
                    </a:lnTo>
                    <a:lnTo>
                      <a:pt x="508" y="56"/>
                    </a:lnTo>
                    <a:lnTo>
                      <a:pt x="511" y="51"/>
                    </a:lnTo>
                    <a:lnTo>
                      <a:pt x="506" y="55"/>
                    </a:lnTo>
                    <a:lnTo>
                      <a:pt x="512" y="61"/>
                    </a:lnTo>
                    <a:lnTo>
                      <a:pt x="516" y="67"/>
                    </a:lnTo>
                    <a:lnTo>
                      <a:pt x="521" y="63"/>
                    </a:lnTo>
                    <a:lnTo>
                      <a:pt x="515" y="63"/>
                    </a:lnTo>
                    <a:lnTo>
                      <a:pt x="516" y="69"/>
                    </a:lnTo>
                    <a:lnTo>
                      <a:pt x="516" y="346"/>
                    </a:lnTo>
                    <a:lnTo>
                      <a:pt x="515" y="352"/>
                    </a:lnTo>
                    <a:lnTo>
                      <a:pt x="521" y="352"/>
                    </a:lnTo>
                    <a:lnTo>
                      <a:pt x="516" y="348"/>
                    </a:lnTo>
                    <a:lnTo>
                      <a:pt x="512" y="354"/>
                    </a:lnTo>
                    <a:lnTo>
                      <a:pt x="506" y="360"/>
                    </a:lnTo>
                    <a:lnTo>
                      <a:pt x="498" y="366"/>
                    </a:lnTo>
                    <a:lnTo>
                      <a:pt x="502" y="370"/>
                    </a:lnTo>
                    <a:lnTo>
                      <a:pt x="500" y="365"/>
                    </a:lnTo>
                    <a:lnTo>
                      <a:pt x="489" y="370"/>
                    </a:lnTo>
                    <a:lnTo>
                      <a:pt x="476" y="376"/>
                    </a:lnTo>
                    <a:lnTo>
                      <a:pt x="461" y="380"/>
                    </a:lnTo>
                    <a:lnTo>
                      <a:pt x="445" y="385"/>
                    </a:lnTo>
                    <a:lnTo>
                      <a:pt x="427" y="390"/>
                    </a:lnTo>
                    <a:lnTo>
                      <a:pt x="429" y="395"/>
                    </a:lnTo>
                    <a:lnTo>
                      <a:pt x="429" y="389"/>
                    </a:lnTo>
                    <a:lnTo>
                      <a:pt x="409" y="393"/>
                    </a:lnTo>
                    <a:lnTo>
                      <a:pt x="388" y="396"/>
                    </a:lnTo>
                    <a:lnTo>
                      <a:pt x="366" y="398"/>
                    </a:lnTo>
                    <a:lnTo>
                      <a:pt x="341" y="400"/>
                    </a:lnTo>
                    <a:lnTo>
                      <a:pt x="317" y="402"/>
                    </a:lnTo>
                    <a:lnTo>
                      <a:pt x="265" y="403"/>
                    </a:lnTo>
                    <a:lnTo>
                      <a:pt x="213" y="402"/>
                    </a:lnTo>
                    <a:lnTo>
                      <a:pt x="189" y="400"/>
                    </a:lnTo>
                    <a:lnTo>
                      <a:pt x="164" y="398"/>
                    </a:lnTo>
                    <a:lnTo>
                      <a:pt x="142" y="396"/>
                    </a:lnTo>
                    <a:lnTo>
                      <a:pt x="120" y="393"/>
                    </a:lnTo>
                    <a:lnTo>
                      <a:pt x="101" y="389"/>
                    </a:lnTo>
                    <a:lnTo>
                      <a:pt x="101" y="395"/>
                    </a:lnTo>
                    <a:lnTo>
                      <a:pt x="103" y="390"/>
                    </a:lnTo>
                    <a:lnTo>
                      <a:pt x="85" y="385"/>
                    </a:lnTo>
                    <a:lnTo>
                      <a:pt x="68" y="380"/>
                    </a:lnTo>
                    <a:lnTo>
                      <a:pt x="53" y="376"/>
                    </a:lnTo>
                    <a:lnTo>
                      <a:pt x="40" y="370"/>
                    </a:lnTo>
                    <a:lnTo>
                      <a:pt x="30" y="365"/>
                    </a:lnTo>
                    <a:lnTo>
                      <a:pt x="27" y="370"/>
                    </a:lnTo>
                    <a:lnTo>
                      <a:pt x="32" y="366"/>
                    </a:lnTo>
                    <a:lnTo>
                      <a:pt x="23" y="360"/>
                    </a:lnTo>
                    <a:lnTo>
                      <a:pt x="17" y="354"/>
                    </a:lnTo>
                    <a:lnTo>
                      <a:pt x="12" y="348"/>
                    </a:lnTo>
                    <a:lnTo>
                      <a:pt x="7" y="352"/>
                    </a:lnTo>
                    <a:lnTo>
                      <a:pt x="13" y="352"/>
                    </a:lnTo>
                    <a:lnTo>
                      <a:pt x="12" y="346"/>
                    </a:lnTo>
                    <a:lnTo>
                      <a:pt x="12" y="69"/>
                    </a:lnTo>
                    <a:lnTo>
                      <a:pt x="13" y="63"/>
                    </a:lnTo>
                    <a:lnTo>
                      <a:pt x="7" y="63"/>
                    </a:lnTo>
                    <a:lnTo>
                      <a:pt x="12" y="67"/>
                    </a:lnTo>
                    <a:lnTo>
                      <a:pt x="17" y="61"/>
                    </a:lnTo>
                    <a:lnTo>
                      <a:pt x="23" y="55"/>
                    </a:lnTo>
                    <a:lnTo>
                      <a:pt x="18" y="51"/>
                    </a:lnTo>
                    <a:lnTo>
                      <a:pt x="21" y="56"/>
                    </a:lnTo>
                    <a:lnTo>
                      <a:pt x="30" y="51"/>
                    </a:lnTo>
                    <a:lnTo>
                      <a:pt x="40" y="44"/>
                    </a:lnTo>
                    <a:lnTo>
                      <a:pt x="53" y="39"/>
                    </a:lnTo>
                    <a:lnTo>
                      <a:pt x="68" y="34"/>
                    </a:lnTo>
                    <a:lnTo>
                      <a:pt x="85" y="30"/>
                    </a:lnTo>
                    <a:lnTo>
                      <a:pt x="103" y="26"/>
                    </a:lnTo>
                    <a:lnTo>
                      <a:pt x="101" y="20"/>
                    </a:lnTo>
                    <a:lnTo>
                      <a:pt x="101" y="26"/>
                    </a:lnTo>
                    <a:lnTo>
                      <a:pt x="120" y="23"/>
                    </a:lnTo>
                    <a:lnTo>
                      <a:pt x="142" y="20"/>
                    </a:lnTo>
                    <a:lnTo>
                      <a:pt x="164" y="17"/>
                    </a:lnTo>
                    <a:lnTo>
                      <a:pt x="189" y="15"/>
                    </a:lnTo>
                    <a:lnTo>
                      <a:pt x="213" y="13"/>
                    </a:lnTo>
                    <a:lnTo>
                      <a:pt x="265" y="12"/>
                    </a:lnTo>
                    <a:close/>
                  </a:path>
                </a:pathLst>
              </a:custGeom>
              <a:solidFill>
                <a:srgbClr val="000000"/>
              </a:solidFill>
              <a:ln w="9525">
                <a:noFill/>
                <a:round/>
                <a:headEnd/>
                <a:tailEnd/>
              </a:ln>
            </p:spPr>
            <p:txBody>
              <a:bodyPr/>
              <a:lstStyle/>
              <a:p>
                <a:endParaRPr lang="en-IN">
                  <a:latin typeface="Calibri" pitchFamily="34" charset="0"/>
                </a:endParaRPr>
              </a:p>
            </p:txBody>
          </p:sp>
          <p:sp>
            <p:nvSpPr>
              <p:cNvPr id="86275" name="Freeform 22"/>
              <p:cNvSpPr>
                <a:spLocks/>
              </p:cNvSpPr>
              <p:nvPr/>
            </p:nvSpPr>
            <p:spPr bwMode="auto">
              <a:xfrm>
                <a:off x="3349" y="1901"/>
                <a:ext cx="529" cy="69"/>
              </a:xfrm>
              <a:custGeom>
                <a:avLst/>
                <a:gdLst>
                  <a:gd name="T0" fmla="*/ 0 w 529"/>
                  <a:gd name="T1" fmla="*/ 0 h 69"/>
                  <a:gd name="T2" fmla="*/ 3 w 529"/>
                  <a:gd name="T3" fmla="*/ 11 h 69"/>
                  <a:gd name="T4" fmla="*/ 13 w 529"/>
                  <a:gd name="T5" fmla="*/ 23 h 69"/>
                  <a:gd name="T6" fmla="*/ 25 w 529"/>
                  <a:gd name="T7" fmla="*/ 30 h 69"/>
                  <a:gd name="T8" fmla="*/ 48 w 529"/>
                  <a:gd name="T9" fmla="*/ 42 h 69"/>
                  <a:gd name="T10" fmla="*/ 80 w 529"/>
                  <a:gd name="T11" fmla="*/ 51 h 69"/>
                  <a:gd name="T12" fmla="*/ 101 w 529"/>
                  <a:gd name="T13" fmla="*/ 55 h 69"/>
                  <a:gd name="T14" fmla="*/ 142 w 529"/>
                  <a:gd name="T15" fmla="*/ 62 h 69"/>
                  <a:gd name="T16" fmla="*/ 189 w 529"/>
                  <a:gd name="T17" fmla="*/ 66 h 69"/>
                  <a:gd name="T18" fmla="*/ 265 w 529"/>
                  <a:gd name="T19" fmla="*/ 69 h 69"/>
                  <a:gd name="T20" fmla="*/ 341 w 529"/>
                  <a:gd name="T21" fmla="*/ 66 h 69"/>
                  <a:gd name="T22" fmla="*/ 388 w 529"/>
                  <a:gd name="T23" fmla="*/ 62 h 69"/>
                  <a:gd name="T24" fmla="*/ 429 w 529"/>
                  <a:gd name="T25" fmla="*/ 55 h 69"/>
                  <a:gd name="T26" fmla="*/ 450 w 529"/>
                  <a:gd name="T27" fmla="*/ 51 h 69"/>
                  <a:gd name="T28" fmla="*/ 481 w 529"/>
                  <a:gd name="T29" fmla="*/ 42 h 69"/>
                  <a:gd name="T30" fmla="*/ 505 w 529"/>
                  <a:gd name="T31" fmla="*/ 30 h 69"/>
                  <a:gd name="T32" fmla="*/ 515 w 529"/>
                  <a:gd name="T33" fmla="*/ 23 h 69"/>
                  <a:gd name="T34" fmla="*/ 525 w 529"/>
                  <a:gd name="T35" fmla="*/ 11 h 69"/>
                  <a:gd name="T36" fmla="*/ 529 w 529"/>
                  <a:gd name="T37" fmla="*/ 0 h 69"/>
                  <a:gd name="T38" fmla="*/ 515 w 529"/>
                  <a:gd name="T39" fmla="*/ 6 h 69"/>
                  <a:gd name="T40" fmla="*/ 516 w 529"/>
                  <a:gd name="T41" fmla="*/ 2 h 69"/>
                  <a:gd name="T42" fmla="*/ 506 w 529"/>
                  <a:gd name="T43" fmla="*/ 14 h 69"/>
                  <a:gd name="T44" fmla="*/ 502 w 529"/>
                  <a:gd name="T45" fmla="*/ 24 h 69"/>
                  <a:gd name="T46" fmla="*/ 489 w 529"/>
                  <a:gd name="T47" fmla="*/ 24 h 69"/>
                  <a:gd name="T48" fmla="*/ 461 w 529"/>
                  <a:gd name="T49" fmla="*/ 34 h 69"/>
                  <a:gd name="T50" fmla="*/ 427 w 529"/>
                  <a:gd name="T51" fmla="*/ 44 h 69"/>
                  <a:gd name="T52" fmla="*/ 429 w 529"/>
                  <a:gd name="T53" fmla="*/ 43 h 69"/>
                  <a:gd name="T54" fmla="*/ 388 w 529"/>
                  <a:gd name="T55" fmla="*/ 50 h 69"/>
                  <a:gd name="T56" fmla="*/ 341 w 529"/>
                  <a:gd name="T57" fmla="*/ 54 h 69"/>
                  <a:gd name="T58" fmla="*/ 265 w 529"/>
                  <a:gd name="T59" fmla="*/ 57 h 69"/>
                  <a:gd name="T60" fmla="*/ 189 w 529"/>
                  <a:gd name="T61" fmla="*/ 54 h 69"/>
                  <a:gd name="T62" fmla="*/ 142 w 529"/>
                  <a:gd name="T63" fmla="*/ 50 h 69"/>
                  <a:gd name="T64" fmla="*/ 101 w 529"/>
                  <a:gd name="T65" fmla="*/ 43 h 69"/>
                  <a:gd name="T66" fmla="*/ 103 w 529"/>
                  <a:gd name="T67" fmla="*/ 44 h 69"/>
                  <a:gd name="T68" fmla="*/ 68 w 529"/>
                  <a:gd name="T69" fmla="*/ 34 h 69"/>
                  <a:gd name="T70" fmla="*/ 40 w 529"/>
                  <a:gd name="T71" fmla="*/ 24 h 69"/>
                  <a:gd name="T72" fmla="*/ 27 w 529"/>
                  <a:gd name="T73" fmla="*/ 24 h 69"/>
                  <a:gd name="T74" fmla="*/ 23 w 529"/>
                  <a:gd name="T75" fmla="*/ 14 h 69"/>
                  <a:gd name="T76" fmla="*/ 12 w 529"/>
                  <a:gd name="T77" fmla="*/ 2 h 69"/>
                  <a:gd name="T78" fmla="*/ 13 w 529"/>
                  <a:gd name="T79" fmla="*/ 6 h 6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29"/>
                  <a:gd name="T121" fmla="*/ 0 h 69"/>
                  <a:gd name="T122" fmla="*/ 529 w 529"/>
                  <a:gd name="T123" fmla="*/ 69 h 6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29" h="69">
                    <a:moveTo>
                      <a:pt x="12" y="0"/>
                    </a:moveTo>
                    <a:lnTo>
                      <a:pt x="0" y="0"/>
                    </a:lnTo>
                    <a:lnTo>
                      <a:pt x="1" y="6"/>
                    </a:lnTo>
                    <a:lnTo>
                      <a:pt x="3" y="11"/>
                    </a:lnTo>
                    <a:lnTo>
                      <a:pt x="7" y="17"/>
                    </a:lnTo>
                    <a:lnTo>
                      <a:pt x="13" y="23"/>
                    </a:lnTo>
                    <a:lnTo>
                      <a:pt x="23" y="29"/>
                    </a:lnTo>
                    <a:lnTo>
                      <a:pt x="25" y="30"/>
                    </a:lnTo>
                    <a:lnTo>
                      <a:pt x="35" y="35"/>
                    </a:lnTo>
                    <a:lnTo>
                      <a:pt x="48" y="42"/>
                    </a:lnTo>
                    <a:lnTo>
                      <a:pt x="63" y="46"/>
                    </a:lnTo>
                    <a:lnTo>
                      <a:pt x="80" y="51"/>
                    </a:lnTo>
                    <a:lnTo>
                      <a:pt x="98" y="55"/>
                    </a:lnTo>
                    <a:lnTo>
                      <a:pt x="101" y="55"/>
                    </a:lnTo>
                    <a:lnTo>
                      <a:pt x="120" y="59"/>
                    </a:lnTo>
                    <a:lnTo>
                      <a:pt x="142" y="62"/>
                    </a:lnTo>
                    <a:lnTo>
                      <a:pt x="164" y="64"/>
                    </a:lnTo>
                    <a:lnTo>
                      <a:pt x="189" y="66"/>
                    </a:lnTo>
                    <a:lnTo>
                      <a:pt x="213" y="68"/>
                    </a:lnTo>
                    <a:lnTo>
                      <a:pt x="265" y="69"/>
                    </a:lnTo>
                    <a:lnTo>
                      <a:pt x="317" y="68"/>
                    </a:lnTo>
                    <a:lnTo>
                      <a:pt x="341" y="66"/>
                    </a:lnTo>
                    <a:lnTo>
                      <a:pt x="366" y="64"/>
                    </a:lnTo>
                    <a:lnTo>
                      <a:pt x="388" y="62"/>
                    </a:lnTo>
                    <a:lnTo>
                      <a:pt x="409" y="59"/>
                    </a:lnTo>
                    <a:lnTo>
                      <a:pt x="429" y="55"/>
                    </a:lnTo>
                    <a:lnTo>
                      <a:pt x="432" y="55"/>
                    </a:lnTo>
                    <a:lnTo>
                      <a:pt x="450" y="51"/>
                    </a:lnTo>
                    <a:lnTo>
                      <a:pt x="466" y="46"/>
                    </a:lnTo>
                    <a:lnTo>
                      <a:pt x="481" y="42"/>
                    </a:lnTo>
                    <a:lnTo>
                      <a:pt x="494" y="35"/>
                    </a:lnTo>
                    <a:lnTo>
                      <a:pt x="505" y="30"/>
                    </a:lnTo>
                    <a:lnTo>
                      <a:pt x="507" y="29"/>
                    </a:lnTo>
                    <a:lnTo>
                      <a:pt x="515" y="23"/>
                    </a:lnTo>
                    <a:lnTo>
                      <a:pt x="521" y="17"/>
                    </a:lnTo>
                    <a:lnTo>
                      <a:pt x="525" y="11"/>
                    </a:lnTo>
                    <a:lnTo>
                      <a:pt x="528" y="6"/>
                    </a:lnTo>
                    <a:lnTo>
                      <a:pt x="529" y="0"/>
                    </a:lnTo>
                    <a:lnTo>
                      <a:pt x="516" y="0"/>
                    </a:lnTo>
                    <a:lnTo>
                      <a:pt x="515" y="6"/>
                    </a:lnTo>
                    <a:lnTo>
                      <a:pt x="521" y="6"/>
                    </a:lnTo>
                    <a:lnTo>
                      <a:pt x="516" y="2"/>
                    </a:lnTo>
                    <a:lnTo>
                      <a:pt x="512" y="8"/>
                    </a:lnTo>
                    <a:lnTo>
                      <a:pt x="506" y="14"/>
                    </a:lnTo>
                    <a:lnTo>
                      <a:pt x="498" y="20"/>
                    </a:lnTo>
                    <a:lnTo>
                      <a:pt x="502" y="24"/>
                    </a:lnTo>
                    <a:lnTo>
                      <a:pt x="500" y="19"/>
                    </a:lnTo>
                    <a:lnTo>
                      <a:pt x="489" y="24"/>
                    </a:lnTo>
                    <a:lnTo>
                      <a:pt x="476" y="30"/>
                    </a:lnTo>
                    <a:lnTo>
                      <a:pt x="461" y="34"/>
                    </a:lnTo>
                    <a:lnTo>
                      <a:pt x="445" y="40"/>
                    </a:lnTo>
                    <a:lnTo>
                      <a:pt x="427" y="44"/>
                    </a:lnTo>
                    <a:lnTo>
                      <a:pt x="429" y="49"/>
                    </a:lnTo>
                    <a:lnTo>
                      <a:pt x="429" y="43"/>
                    </a:lnTo>
                    <a:lnTo>
                      <a:pt x="409" y="47"/>
                    </a:lnTo>
                    <a:lnTo>
                      <a:pt x="388" y="50"/>
                    </a:lnTo>
                    <a:lnTo>
                      <a:pt x="366" y="52"/>
                    </a:lnTo>
                    <a:lnTo>
                      <a:pt x="341" y="54"/>
                    </a:lnTo>
                    <a:lnTo>
                      <a:pt x="317" y="56"/>
                    </a:lnTo>
                    <a:lnTo>
                      <a:pt x="265" y="57"/>
                    </a:lnTo>
                    <a:lnTo>
                      <a:pt x="213" y="56"/>
                    </a:lnTo>
                    <a:lnTo>
                      <a:pt x="189" y="54"/>
                    </a:lnTo>
                    <a:lnTo>
                      <a:pt x="164" y="52"/>
                    </a:lnTo>
                    <a:lnTo>
                      <a:pt x="142" y="50"/>
                    </a:lnTo>
                    <a:lnTo>
                      <a:pt x="120" y="47"/>
                    </a:lnTo>
                    <a:lnTo>
                      <a:pt x="101" y="43"/>
                    </a:lnTo>
                    <a:lnTo>
                      <a:pt x="101" y="49"/>
                    </a:lnTo>
                    <a:lnTo>
                      <a:pt x="103" y="44"/>
                    </a:lnTo>
                    <a:lnTo>
                      <a:pt x="85" y="40"/>
                    </a:lnTo>
                    <a:lnTo>
                      <a:pt x="68" y="34"/>
                    </a:lnTo>
                    <a:lnTo>
                      <a:pt x="53" y="30"/>
                    </a:lnTo>
                    <a:lnTo>
                      <a:pt x="40" y="24"/>
                    </a:lnTo>
                    <a:lnTo>
                      <a:pt x="30" y="19"/>
                    </a:lnTo>
                    <a:lnTo>
                      <a:pt x="27" y="24"/>
                    </a:lnTo>
                    <a:lnTo>
                      <a:pt x="32" y="20"/>
                    </a:lnTo>
                    <a:lnTo>
                      <a:pt x="23" y="14"/>
                    </a:lnTo>
                    <a:lnTo>
                      <a:pt x="17" y="8"/>
                    </a:lnTo>
                    <a:lnTo>
                      <a:pt x="12" y="2"/>
                    </a:lnTo>
                    <a:lnTo>
                      <a:pt x="7" y="6"/>
                    </a:lnTo>
                    <a:lnTo>
                      <a:pt x="13" y="6"/>
                    </a:lnTo>
                    <a:lnTo>
                      <a:pt x="12" y="0"/>
                    </a:lnTo>
                    <a:close/>
                  </a:path>
                </a:pathLst>
              </a:custGeom>
              <a:solidFill>
                <a:srgbClr val="000000"/>
              </a:solidFill>
              <a:ln w="9525">
                <a:noFill/>
                <a:round/>
                <a:headEnd/>
                <a:tailEnd/>
              </a:ln>
            </p:spPr>
            <p:txBody>
              <a:bodyPr/>
              <a:lstStyle/>
              <a:p>
                <a:endParaRPr lang="en-IN">
                  <a:latin typeface="Calibri" pitchFamily="34" charset="0"/>
                </a:endParaRPr>
              </a:p>
            </p:txBody>
          </p:sp>
        </p:grpSp>
        <p:sp>
          <p:nvSpPr>
            <p:cNvPr id="86043" name="Line 24"/>
            <p:cNvSpPr>
              <a:spLocks noChangeShapeType="1"/>
            </p:cNvSpPr>
            <p:nvPr/>
          </p:nvSpPr>
          <p:spPr bwMode="auto">
            <a:xfrm>
              <a:off x="2809" y="1446"/>
              <a:ext cx="540" cy="558"/>
            </a:xfrm>
            <a:prstGeom prst="line">
              <a:avLst/>
            </a:prstGeom>
            <a:noFill/>
            <a:ln w="9525">
              <a:solidFill>
                <a:srgbClr val="000000"/>
              </a:solidFill>
              <a:round/>
              <a:headEnd/>
              <a:tailEnd/>
            </a:ln>
          </p:spPr>
          <p:txBody>
            <a:bodyPr/>
            <a:lstStyle/>
            <a:p>
              <a:endParaRPr lang="en-IN"/>
            </a:p>
          </p:txBody>
        </p:sp>
        <p:sp>
          <p:nvSpPr>
            <p:cNvPr id="86044" name="Line 25"/>
            <p:cNvSpPr>
              <a:spLocks noChangeShapeType="1"/>
            </p:cNvSpPr>
            <p:nvPr/>
          </p:nvSpPr>
          <p:spPr bwMode="auto">
            <a:xfrm>
              <a:off x="2821" y="2081"/>
              <a:ext cx="528" cy="1"/>
            </a:xfrm>
            <a:prstGeom prst="line">
              <a:avLst/>
            </a:prstGeom>
            <a:noFill/>
            <a:ln w="9525">
              <a:solidFill>
                <a:srgbClr val="000000"/>
              </a:solidFill>
              <a:round/>
              <a:headEnd/>
              <a:tailEnd/>
            </a:ln>
          </p:spPr>
          <p:txBody>
            <a:bodyPr/>
            <a:lstStyle/>
            <a:p>
              <a:endParaRPr lang="en-IN"/>
            </a:p>
          </p:txBody>
        </p:sp>
        <p:sp>
          <p:nvSpPr>
            <p:cNvPr id="86045" name="Line 26"/>
            <p:cNvSpPr>
              <a:spLocks noChangeShapeType="1"/>
            </p:cNvSpPr>
            <p:nvPr/>
          </p:nvSpPr>
          <p:spPr bwMode="auto">
            <a:xfrm flipV="1">
              <a:off x="2827" y="2134"/>
              <a:ext cx="528" cy="469"/>
            </a:xfrm>
            <a:prstGeom prst="line">
              <a:avLst/>
            </a:prstGeom>
            <a:noFill/>
            <a:ln w="9525">
              <a:solidFill>
                <a:srgbClr val="000000"/>
              </a:solidFill>
              <a:round/>
              <a:headEnd/>
              <a:tailEnd/>
            </a:ln>
          </p:spPr>
          <p:txBody>
            <a:bodyPr/>
            <a:lstStyle/>
            <a:p>
              <a:endParaRPr lang="en-IN"/>
            </a:p>
          </p:txBody>
        </p:sp>
        <p:sp>
          <p:nvSpPr>
            <p:cNvPr id="86046" name="Line 27"/>
            <p:cNvSpPr>
              <a:spLocks noChangeShapeType="1"/>
            </p:cNvSpPr>
            <p:nvPr/>
          </p:nvSpPr>
          <p:spPr bwMode="auto">
            <a:xfrm>
              <a:off x="3622" y="2241"/>
              <a:ext cx="1" cy="238"/>
            </a:xfrm>
            <a:prstGeom prst="line">
              <a:avLst/>
            </a:prstGeom>
            <a:noFill/>
            <a:ln w="9525">
              <a:solidFill>
                <a:srgbClr val="000000"/>
              </a:solidFill>
              <a:round/>
              <a:headEnd/>
              <a:tailEnd/>
            </a:ln>
          </p:spPr>
          <p:txBody>
            <a:bodyPr/>
            <a:lstStyle/>
            <a:p>
              <a:endParaRPr lang="en-IN"/>
            </a:p>
          </p:txBody>
        </p:sp>
        <p:grpSp>
          <p:nvGrpSpPr>
            <p:cNvPr id="4" name="Group 245"/>
            <p:cNvGrpSpPr>
              <a:grpSpLocks/>
            </p:cNvGrpSpPr>
            <p:nvPr/>
          </p:nvGrpSpPr>
          <p:grpSpPr bwMode="auto">
            <a:xfrm>
              <a:off x="1613" y="991"/>
              <a:ext cx="2672" cy="1960"/>
              <a:chOff x="1613" y="991"/>
              <a:chExt cx="2672" cy="1960"/>
            </a:xfrm>
          </p:grpSpPr>
          <p:grpSp>
            <p:nvGrpSpPr>
              <p:cNvPr id="5" name="Group 228"/>
              <p:cNvGrpSpPr>
                <a:grpSpLocks/>
              </p:cNvGrpSpPr>
              <p:nvPr/>
            </p:nvGrpSpPr>
            <p:grpSpPr bwMode="auto">
              <a:xfrm>
                <a:off x="1613" y="991"/>
                <a:ext cx="2672" cy="1960"/>
                <a:chOff x="1613" y="991"/>
                <a:chExt cx="2672" cy="1960"/>
              </a:xfrm>
            </p:grpSpPr>
            <p:sp>
              <p:nvSpPr>
                <p:cNvPr id="86073" name="Freeform 28"/>
                <p:cNvSpPr>
                  <a:spLocks/>
                </p:cNvSpPr>
                <p:nvPr/>
              </p:nvSpPr>
              <p:spPr bwMode="auto">
                <a:xfrm>
                  <a:off x="1613" y="991"/>
                  <a:ext cx="9" cy="27"/>
                </a:xfrm>
                <a:custGeom>
                  <a:avLst/>
                  <a:gdLst>
                    <a:gd name="T0" fmla="*/ 6 w 9"/>
                    <a:gd name="T1" fmla="*/ 3 h 27"/>
                    <a:gd name="T2" fmla="*/ 3 w 9"/>
                    <a:gd name="T3" fmla="*/ 3 h 27"/>
                    <a:gd name="T4" fmla="*/ 3 w 9"/>
                    <a:gd name="T5" fmla="*/ 6 h 27"/>
                    <a:gd name="T6" fmla="*/ 9 w 9"/>
                    <a:gd name="T7" fmla="*/ 6 h 27"/>
                    <a:gd name="T8" fmla="*/ 9 w 9"/>
                    <a:gd name="T9" fmla="*/ 0 h 27"/>
                    <a:gd name="T10" fmla="*/ 3 w 9"/>
                    <a:gd name="T11" fmla="*/ 0 h 27"/>
                    <a:gd name="T12" fmla="*/ 0 w 9"/>
                    <a:gd name="T13" fmla="*/ 0 h 27"/>
                    <a:gd name="T14" fmla="*/ 0 w 9"/>
                    <a:gd name="T15" fmla="*/ 3 h 27"/>
                    <a:gd name="T16" fmla="*/ 0 w 9"/>
                    <a:gd name="T17" fmla="*/ 27 h 27"/>
                    <a:gd name="T18" fmla="*/ 6 w 9"/>
                    <a:gd name="T19" fmla="*/ 27 h 27"/>
                    <a:gd name="T20" fmla="*/ 6 w 9"/>
                    <a:gd name="T21" fmla="*/ 3 h 2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
                    <a:gd name="T34" fmla="*/ 0 h 27"/>
                    <a:gd name="T35" fmla="*/ 9 w 9"/>
                    <a:gd name="T36" fmla="*/ 27 h 2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 h="27">
                      <a:moveTo>
                        <a:pt x="6" y="3"/>
                      </a:moveTo>
                      <a:lnTo>
                        <a:pt x="3" y="3"/>
                      </a:lnTo>
                      <a:lnTo>
                        <a:pt x="3" y="6"/>
                      </a:lnTo>
                      <a:lnTo>
                        <a:pt x="9" y="6"/>
                      </a:lnTo>
                      <a:lnTo>
                        <a:pt x="9" y="0"/>
                      </a:lnTo>
                      <a:lnTo>
                        <a:pt x="3" y="0"/>
                      </a:lnTo>
                      <a:lnTo>
                        <a:pt x="0" y="0"/>
                      </a:lnTo>
                      <a:lnTo>
                        <a:pt x="0" y="3"/>
                      </a:lnTo>
                      <a:lnTo>
                        <a:pt x="0" y="27"/>
                      </a:lnTo>
                      <a:lnTo>
                        <a:pt x="6" y="27"/>
                      </a:lnTo>
                      <a:lnTo>
                        <a:pt x="6" y="3"/>
                      </a:lnTo>
                      <a:close/>
                    </a:path>
                  </a:pathLst>
                </a:custGeom>
                <a:solidFill>
                  <a:srgbClr val="000000"/>
                </a:solidFill>
                <a:ln w="9525">
                  <a:noFill/>
                  <a:round/>
                  <a:headEnd/>
                  <a:tailEnd/>
                </a:ln>
              </p:spPr>
              <p:txBody>
                <a:bodyPr/>
                <a:lstStyle/>
                <a:p>
                  <a:endParaRPr lang="en-IN">
                    <a:latin typeface="Calibri" pitchFamily="34" charset="0"/>
                  </a:endParaRPr>
                </a:p>
              </p:txBody>
            </p:sp>
            <p:sp>
              <p:nvSpPr>
                <p:cNvPr id="86074" name="Rectangle 29"/>
                <p:cNvSpPr>
                  <a:spLocks noChangeArrowheads="1"/>
                </p:cNvSpPr>
                <p:nvPr/>
              </p:nvSpPr>
              <p:spPr bwMode="auto">
                <a:xfrm>
                  <a:off x="1613" y="1037"/>
                  <a:ext cx="6" cy="24"/>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075" name="Rectangle 30"/>
                <p:cNvSpPr>
                  <a:spLocks noChangeArrowheads="1"/>
                </p:cNvSpPr>
                <p:nvPr/>
              </p:nvSpPr>
              <p:spPr bwMode="auto">
                <a:xfrm>
                  <a:off x="1613" y="1079"/>
                  <a:ext cx="6" cy="25"/>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076" name="Rectangle 31"/>
                <p:cNvSpPr>
                  <a:spLocks noChangeArrowheads="1"/>
                </p:cNvSpPr>
                <p:nvPr/>
              </p:nvSpPr>
              <p:spPr bwMode="auto">
                <a:xfrm>
                  <a:off x="1613" y="1122"/>
                  <a:ext cx="6" cy="25"/>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077" name="Rectangle 32"/>
                <p:cNvSpPr>
                  <a:spLocks noChangeArrowheads="1"/>
                </p:cNvSpPr>
                <p:nvPr/>
              </p:nvSpPr>
              <p:spPr bwMode="auto">
                <a:xfrm>
                  <a:off x="1613" y="1165"/>
                  <a:ext cx="6" cy="24"/>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078" name="Rectangle 33"/>
                <p:cNvSpPr>
                  <a:spLocks noChangeArrowheads="1"/>
                </p:cNvSpPr>
                <p:nvPr/>
              </p:nvSpPr>
              <p:spPr bwMode="auto">
                <a:xfrm>
                  <a:off x="1613" y="1208"/>
                  <a:ext cx="6" cy="24"/>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079" name="Rectangle 34"/>
                <p:cNvSpPr>
                  <a:spLocks noChangeArrowheads="1"/>
                </p:cNvSpPr>
                <p:nvPr/>
              </p:nvSpPr>
              <p:spPr bwMode="auto">
                <a:xfrm>
                  <a:off x="1613" y="1250"/>
                  <a:ext cx="6" cy="25"/>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080" name="Rectangle 35"/>
                <p:cNvSpPr>
                  <a:spLocks noChangeArrowheads="1"/>
                </p:cNvSpPr>
                <p:nvPr/>
              </p:nvSpPr>
              <p:spPr bwMode="auto">
                <a:xfrm>
                  <a:off x="1613" y="1293"/>
                  <a:ext cx="6" cy="25"/>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081" name="Rectangle 36"/>
                <p:cNvSpPr>
                  <a:spLocks noChangeArrowheads="1"/>
                </p:cNvSpPr>
                <p:nvPr/>
              </p:nvSpPr>
              <p:spPr bwMode="auto">
                <a:xfrm>
                  <a:off x="1613" y="1336"/>
                  <a:ext cx="6" cy="24"/>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082" name="Rectangle 37"/>
                <p:cNvSpPr>
                  <a:spLocks noChangeArrowheads="1"/>
                </p:cNvSpPr>
                <p:nvPr/>
              </p:nvSpPr>
              <p:spPr bwMode="auto">
                <a:xfrm>
                  <a:off x="1613" y="1379"/>
                  <a:ext cx="6" cy="24"/>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083" name="Rectangle 38"/>
                <p:cNvSpPr>
                  <a:spLocks noChangeArrowheads="1"/>
                </p:cNvSpPr>
                <p:nvPr/>
              </p:nvSpPr>
              <p:spPr bwMode="auto">
                <a:xfrm>
                  <a:off x="1613" y="1421"/>
                  <a:ext cx="6" cy="25"/>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084" name="Rectangle 39"/>
                <p:cNvSpPr>
                  <a:spLocks noChangeArrowheads="1"/>
                </p:cNvSpPr>
                <p:nvPr/>
              </p:nvSpPr>
              <p:spPr bwMode="auto">
                <a:xfrm>
                  <a:off x="1613" y="1464"/>
                  <a:ext cx="6" cy="25"/>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085" name="Rectangle 40"/>
                <p:cNvSpPr>
                  <a:spLocks noChangeArrowheads="1"/>
                </p:cNvSpPr>
                <p:nvPr/>
              </p:nvSpPr>
              <p:spPr bwMode="auto">
                <a:xfrm>
                  <a:off x="1613" y="1507"/>
                  <a:ext cx="6" cy="24"/>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086" name="Rectangle 41"/>
                <p:cNvSpPr>
                  <a:spLocks noChangeArrowheads="1"/>
                </p:cNvSpPr>
                <p:nvPr/>
              </p:nvSpPr>
              <p:spPr bwMode="auto">
                <a:xfrm>
                  <a:off x="1613" y="1550"/>
                  <a:ext cx="6" cy="24"/>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087" name="Rectangle 42"/>
                <p:cNvSpPr>
                  <a:spLocks noChangeArrowheads="1"/>
                </p:cNvSpPr>
                <p:nvPr/>
              </p:nvSpPr>
              <p:spPr bwMode="auto">
                <a:xfrm>
                  <a:off x="1613" y="1592"/>
                  <a:ext cx="6" cy="25"/>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088" name="Rectangle 43"/>
                <p:cNvSpPr>
                  <a:spLocks noChangeArrowheads="1"/>
                </p:cNvSpPr>
                <p:nvPr/>
              </p:nvSpPr>
              <p:spPr bwMode="auto">
                <a:xfrm>
                  <a:off x="1613" y="1635"/>
                  <a:ext cx="6" cy="25"/>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089" name="Rectangle 44"/>
                <p:cNvSpPr>
                  <a:spLocks noChangeArrowheads="1"/>
                </p:cNvSpPr>
                <p:nvPr/>
              </p:nvSpPr>
              <p:spPr bwMode="auto">
                <a:xfrm>
                  <a:off x="1613" y="1678"/>
                  <a:ext cx="6" cy="24"/>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090" name="Rectangle 45"/>
                <p:cNvSpPr>
                  <a:spLocks noChangeArrowheads="1"/>
                </p:cNvSpPr>
                <p:nvPr/>
              </p:nvSpPr>
              <p:spPr bwMode="auto">
                <a:xfrm>
                  <a:off x="1613" y="1721"/>
                  <a:ext cx="6" cy="24"/>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091" name="Rectangle 46"/>
                <p:cNvSpPr>
                  <a:spLocks noChangeArrowheads="1"/>
                </p:cNvSpPr>
                <p:nvPr/>
              </p:nvSpPr>
              <p:spPr bwMode="auto">
                <a:xfrm>
                  <a:off x="1613" y="1763"/>
                  <a:ext cx="6" cy="25"/>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092" name="Rectangle 47"/>
                <p:cNvSpPr>
                  <a:spLocks noChangeArrowheads="1"/>
                </p:cNvSpPr>
                <p:nvPr/>
              </p:nvSpPr>
              <p:spPr bwMode="auto">
                <a:xfrm>
                  <a:off x="1613" y="1806"/>
                  <a:ext cx="6" cy="25"/>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093" name="Rectangle 48"/>
                <p:cNvSpPr>
                  <a:spLocks noChangeArrowheads="1"/>
                </p:cNvSpPr>
                <p:nvPr/>
              </p:nvSpPr>
              <p:spPr bwMode="auto">
                <a:xfrm>
                  <a:off x="1613" y="1849"/>
                  <a:ext cx="6" cy="24"/>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094" name="Rectangle 49"/>
                <p:cNvSpPr>
                  <a:spLocks noChangeArrowheads="1"/>
                </p:cNvSpPr>
                <p:nvPr/>
              </p:nvSpPr>
              <p:spPr bwMode="auto">
                <a:xfrm>
                  <a:off x="1613" y="1892"/>
                  <a:ext cx="6" cy="24"/>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095" name="Rectangle 50"/>
                <p:cNvSpPr>
                  <a:spLocks noChangeArrowheads="1"/>
                </p:cNvSpPr>
                <p:nvPr/>
              </p:nvSpPr>
              <p:spPr bwMode="auto">
                <a:xfrm>
                  <a:off x="1613" y="1934"/>
                  <a:ext cx="6" cy="25"/>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096" name="Rectangle 51"/>
                <p:cNvSpPr>
                  <a:spLocks noChangeArrowheads="1"/>
                </p:cNvSpPr>
                <p:nvPr/>
              </p:nvSpPr>
              <p:spPr bwMode="auto">
                <a:xfrm>
                  <a:off x="1613" y="1977"/>
                  <a:ext cx="6" cy="25"/>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097" name="Rectangle 52"/>
                <p:cNvSpPr>
                  <a:spLocks noChangeArrowheads="1"/>
                </p:cNvSpPr>
                <p:nvPr/>
              </p:nvSpPr>
              <p:spPr bwMode="auto">
                <a:xfrm>
                  <a:off x="1613" y="2020"/>
                  <a:ext cx="6" cy="24"/>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098" name="Rectangle 53"/>
                <p:cNvSpPr>
                  <a:spLocks noChangeArrowheads="1"/>
                </p:cNvSpPr>
                <p:nvPr/>
              </p:nvSpPr>
              <p:spPr bwMode="auto">
                <a:xfrm>
                  <a:off x="1613" y="2063"/>
                  <a:ext cx="6" cy="24"/>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099" name="Rectangle 54"/>
                <p:cNvSpPr>
                  <a:spLocks noChangeArrowheads="1"/>
                </p:cNvSpPr>
                <p:nvPr/>
              </p:nvSpPr>
              <p:spPr bwMode="auto">
                <a:xfrm>
                  <a:off x="1613" y="2105"/>
                  <a:ext cx="6" cy="25"/>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100" name="Rectangle 55"/>
                <p:cNvSpPr>
                  <a:spLocks noChangeArrowheads="1"/>
                </p:cNvSpPr>
                <p:nvPr/>
              </p:nvSpPr>
              <p:spPr bwMode="auto">
                <a:xfrm>
                  <a:off x="1613" y="2148"/>
                  <a:ext cx="6" cy="25"/>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101" name="Rectangle 56"/>
                <p:cNvSpPr>
                  <a:spLocks noChangeArrowheads="1"/>
                </p:cNvSpPr>
                <p:nvPr/>
              </p:nvSpPr>
              <p:spPr bwMode="auto">
                <a:xfrm>
                  <a:off x="1613" y="2191"/>
                  <a:ext cx="6" cy="24"/>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102" name="Rectangle 57"/>
                <p:cNvSpPr>
                  <a:spLocks noChangeArrowheads="1"/>
                </p:cNvSpPr>
                <p:nvPr/>
              </p:nvSpPr>
              <p:spPr bwMode="auto">
                <a:xfrm>
                  <a:off x="1613" y="2234"/>
                  <a:ext cx="6" cy="24"/>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103" name="Rectangle 58"/>
                <p:cNvSpPr>
                  <a:spLocks noChangeArrowheads="1"/>
                </p:cNvSpPr>
                <p:nvPr/>
              </p:nvSpPr>
              <p:spPr bwMode="auto">
                <a:xfrm>
                  <a:off x="1613" y="2277"/>
                  <a:ext cx="6" cy="24"/>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104" name="Rectangle 59"/>
                <p:cNvSpPr>
                  <a:spLocks noChangeArrowheads="1"/>
                </p:cNvSpPr>
                <p:nvPr/>
              </p:nvSpPr>
              <p:spPr bwMode="auto">
                <a:xfrm>
                  <a:off x="1613" y="2319"/>
                  <a:ext cx="6" cy="25"/>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105" name="Rectangle 60"/>
                <p:cNvSpPr>
                  <a:spLocks noChangeArrowheads="1"/>
                </p:cNvSpPr>
                <p:nvPr/>
              </p:nvSpPr>
              <p:spPr bwMode="auto">
                <a:xfrm>
                  <a:off x="1613" y="2362"/>
                  <a:ext cx="6" cy="24"/>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106" name="Rectangle 61"/>
                <p:cNvSpPr>
                  <a:spLocks noChangeArrowheads="1"/>
                </p:cNvSpPr>
                <p:nvPr/>
              </p:nvSpPr>
              <p:spPr bwMode="auto">
                <a:xfrm>
                  <a:off x="1613" y="2405"/>
                  <a:ext cx="6" cy="24"/>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107" name="Rectangle 62"/>
                <p:cNvSpPr>
                  <a:spLocks noChangeArrowheads="1"/>
                </p:cNvSpPr>
                <p:nvPr/>
              </p:nvSpPr>
              <p:spPr bwMode="auto">
                <a:xfrm>
                  <a:off x="1613" y="2448"/>
                  <a:ext cx="6" cy="24"/>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108" name="Rectangle 63"/>
                <p:cNvSpPr>
                  <a:spLocks noChangeArrowheads="1"/>
                </p:cNvSpPr>
                <p:nvPr/>
              </p:nvSpPr>
              <p:spPr bwMode="auto">
                <a:xfrm>
                  <a:off x="1613" y="2490"/>
                  <a:ext cx="6" cy="25"/>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109" name="Rectangle 64"/>
                <p:cNvSpPr>
                  <a:spLocks noChangeArrowheads="1"/>
                </p:cNvSpPr>
                <p:nvPr/>
              </p:nvSpPr>
              <p:spPr bwMode="auto">
                <a:xfrm>
                  <a:off x="1613" y="2533"/>
                  <a:ext cx="6" cy="24"/>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110" name="Rectangle 65"/>
                <p:cNvSpPr>
                  <a:spLocks noChangeArrowheads="1"/>
                </p:cNvSpPr>
                <p:nvPr/>
              </p:nvSpPr>
              <p:spPr bwMode="auto">
                <a:xfrm>
                  <a:off x="1613" y="2576"/>
                  <a:ext cx="6" cy="24"/>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111" name="Rectangle 66"/>
                <p:cNvSpPr>
                  <a:spLocks noChangeArrowheads="1"/>
                </p:cNvSpPr>
                <p:nvPr/>
              </p:nvSpPr>
              <p:spPr bwMode="auto">
                <a:xfrm>
                  <a:off x="1613" y="2619"/>
                  <a:ext cx="6" cy="24"/>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112" name="Rectangle 67"/>
                <p:cNvSpPr>
                  <a:spLocks noChangeArrowheads="1"/>
                </p:cNvSpPr>
                <p:nvPr/>
              </p:nvSpPr>
              <p:spPr bwMode="auto">
                <a:xfrm>
                  <a:off x="1613" y="2661"/>
                  <a:ext cx="6" cy="25"/>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113" name="Rectangle 68"/>
                <p:cNvSpPr>
                  <a:spLocks noChangeArrowheads="1"/>
                </p:cNvSpPr>
                <p:nvPr/>
              </p:nvSpPr>
              <p:spPr bwMode="auto">
                <a:xfrm>
                  <a:off x="1613" y="2704"/>
                  <a:ext cx="6" cy="24"/>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114" name="Rectangle 69"/>
                <p:cNvSpPr>
                  <a:spLocks noChangeArrowheads="1"/>
                </p:cNvSpPr>
                <p:nvPr/>
              </p:nvSpPr>
              <p:spPr bwMode="auto">
                <a:xfrm>
                  <a:off x="1613" y="2747"/>
                  <a:ext cx="6" cy="24"/>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115" name="Rectangle 70"/>
                <p:cNvSpPr>
                  <a:spLocks noChangeArrowheads="1"/>
                </p:cNvSpPr>
                <p:nvPr/>
              </p:nvSpPr>
              <p:spPr bwMode="auto">
                <a:xfrm>
                  <a:off x="1613" y="2790"/>
                  <a:ext cx="6" cy="24"/>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116" name="Rectangle 71"/>
                <p:cNvSpPr>
                  <a:spLocks noChangeArrowheads="1"/>
                </p:cNvSpPr>
                <p:nvPr/>
              </p:nvSpPr>
              <p:spPr bwMode="auto">
                <a:xfrm>
                  <a:off x="1613" y="2832"/>
                  <a:ext cx="6" cy="25"/>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117" name="Rectangle 72"/>
                <p:cNvSpPr>
                  <a:spLocks noChangeArrowheads="1"/>
                </p:cNvSpPr>
                <p:nvPr/>
              </p:nvSpPr>
              <p:spPr bwMode="auto">
                <a:xfrm>
                  <a:off x="1613" y="2875"/>
                  <a:ext cx="6" cy="25"/>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118" name="Rectangle 73"/>
                <p:cNvSpPr>
                  <a:spLocks noChangeArrowheads="1"/>
                </p:cNvSpPr>
                <p:nvPr/>
              </p:nvSpPr>
              <p:spPr bwMode="auto">
                <a:xfrm>
                  <a:off x="1613" y="2918"/>
                  <a:ext cx="6" cy="24"/>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119" name="Rectangle 74"/>
                <p:cNvSpPr>
                  <a:spLocks noChangeArrowheads="1"/>
                </p:cNvSpPr>
                <p:nvPr/>
              </p:nvSpPr>
              <p:spPr bwMode="auto">
                <a:xfrm>
                  <a:off x="1628" y="2945"/>
                  <a:ext cx="24" cy="6"/>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120" name="Rectangle 75"/>
                <p:cNvSpPr>
                  <a:spLocks noChangeArrowheads="1"/>
                </p:cNvSpPr>
                <p:nvPr/>
              </p:nvSpPr>
              <p:spPr bwMode="auto">
                <a:xfrm>
                  <a:off x="1671" y="2945"/>
                  <a:ext cx="24" cy="6"/>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121" name="Rectangle 76"/>
                <p:cNvSpPr>
                  <a:spLocks noChangeArrowheads="1"/>
                </p:cNvSpPr>
                <p:nvPr/>
              </p:nvSpPr>
              <p:spPr bwMode="auto">
                <a:xfrm>
                  <a:off x="1713" y="2945"/>
                  <a:ext cx="25" cy="6"/>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122" name="Rectangle 77"/>
                <p:cNvSpPr>
                  <a:spLocks noChangeArrowheads="1"/>
                </p:cNvSpPr>
                <p:nvPr/>
              </p:nvSpPr>
              <p:spPr bwMode="auto">
                <a:xfrm>
                  <a:off x="1756" y="2945"/>
                  <a:ext cx="25" cy="6"/>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123" name="Rectangle 78"/>
                <p:cNvSpPr>
                  <a:spLocks noChangeArrowheads="1"/>
                </p:cNvSpPr>
                <p:nvPr/>
              </p:nvSpPr>
              <p:spPr bwMode="auto">
                <a:xfrm>
                  <a:off x="1799" y="2945"/>
                  <a:ext cx="24" cy="6"/>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124" name="Rectangle 79"/>
                <p:cNvSpPr>
                  <a:spLocks noChangeArrowheads="1"/>
                </p:cNvSpPr>
                <p:nvPr/>
              </p:nvSpPr>
              <p:spPr bwMode="auto">
                <a:xfrm>
                  <a:off x="1842" y="2945"/>
                  <a:ext cx="24" cy="6"/>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125" name="Rectangle 80"/>
                <p:cNvSpPr>
                  <a:spLocks noChangeArrowheads="1"/>
                </p:cNvSpPr>
                <p:nvPr/>
              </p:nvSpPr>
              <p:spPr bwMode="auto">
                <a:xfrm>
                  <a:off x="1884" y="2945"/>
                  <a:ext cx="25" cy="6"/>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126" name="Rectangle 81"/>
                <p:cNvSpPr>
                  <a:spLocks noChangeArrowheads="1"/>
                </p:cNvSpPr>
                <p:nvPr/>
              </p:nvSpPr>
              <p:spPr bwMode="auto">
                <a:xfrm>
                  <a:off x="1927" y="2945"/>
                  <a:ext cx="25" cy="6"/>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127" name="Rectangle 82"/>
                <p:cNvSpPr>
                  <a:spLocks noChangeArrowheads="1"/>
                </p:cNvSpPr>
                <p:nvPr/>
              </p:nvSpPr>
              <p:spPr bwMode="auto">
                <a:xfrm>
                  <a:off x="1970" y="2945"/>
                  <a:ext cx="24" cy="6"/>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128" name="Rectangle 83"/>
                <p:cNvSpPr>
                  <a:spLocks noChangeArrowheads="1"/>
                </p:cNvSpPr>
                <p:nvPr/>
              </p:nvSpPr>
              <p:spPr bwMode="auto">
                <a:xfrm>
                  <a:off x="2013" y="2945"/>
                  <a:ext cx="24" cy="6"/>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129" name="Rectangle 84"/>
                <p:cNvSpPr>
                  <a:spLocks noChangeArrowheads="1"/>
                </p:cNvSpPr>
                <p:nvPr/>
              </p:nvSpPr>
              <p:spPr bwMode="auto">
                <a:xfrm>
                  <a:off x="2055" y="2945"/>
                  <a:ext cx="25" cy="6"/>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130" name="Rectangle 85"/>
                <p:cNvSpPr>
                  <a:spLocks noChangeArrowheads="1"/>
                </p:cNvSpPr>
                <p:nvPr/>
              </p:nvSpPr>
              <p:spPr bwMode="auto">
                <a:xfrm>
                  <a:off x="2098" y="2945"/>
                  <a:ext cx="25" cy="6"/>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131" name="Rectangle 86"/>
                <p:cNvSpPr>
                  <a:spLocks noChangeArrowheads="1"/>
                </p:cNvSpPr>
                <p:nvPr/>
              </p:nvSpPr>
              <p:spPr bwMode="auto">
                <a:xfrm>
                  <a:off x="2141" y="2945"/>
                  <a:ext cx="24" cy="6"/>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132" name="Rectangle 87"/>
                <p:cNvSpPr>
                  <a:spLocks noChangeArrowheads="1"/>
                </p:cNvSpPr>
                <p:nvPr/>
              </p:nvSpPr>
              <p:spPr bwMode="auto">
                <a:xfrm>
                  <a:off x="2184" y="2945"/>
                  <a:ext cx="24" cy="6"/>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133" name="Rectangle 88"/>
                <p:cNvSpPr>
                  <a:spLocks noChangeArrowheads="1"/>
                </p:cNvSpPr>
                <p:nvPr/>
              </p:nvSpPr>
              <p:spPr bwMode="auto">
                <a:xfrm>
                  <a:off x="2226" y="2945"/>
                  <a:ext cx="25" cy="6"/>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134" name="Rectangle 89"/>
                <p:cNvSpPr>
                  <a:spLocks noChangeArrowheads="1"/>
                </p:cNvSpPr>
                <p:nvPr/>
              </p:nvSpPr>
              <p:spPr bwMode="auto">
                <a:xfrm>
                  <a:off x="2269" y="2945"/>
                  <a:ext cx="25" cy="6"/>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135" name="Rectangle 90"/>
                <p:cNvSpPr>
                  <a:spLocks noChangeArrowheads="1"/>
                </p:cNvSpPr>
                <p:nvPr/>
              </p:nvSpPr>
              <p:spPr bwMode="auto">
                <a:xfrm>
                  <a:off x="2312" y="2945"/>
                  <a:ext cx="24" cy="6"/>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136" name="Rectangle 91"/>
                <p:cNvSpPr>
                  <a:spLocks noChangeArrowheads="1"/>
                </p:cNvSpPr>
                <p:nvPr/>
              </p:nvSpPr>
              <p:spPr bwMode="auto">
                <a:xfrm>
                  <a:off x="2355" y="2945"/>
                  <a:ext cx="24" cy="6"/>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137" name="Rectangle 92"/>
                <p:cNvSpPr>
                  <a:spLocks noChangeArrowheads="1"/>
                </p:cNvSpPr>
                <p:nvPr/>
              </p:nvSpPr>
              <p:spPr bwMode="auto">
                <a:xfrm>
                  <a:off x="2398" y="2945"/>
                  <a:ext cx="24" cy="6"/>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138" name="Rectangle 93"/>
                <p:cNvSpPr>
                  <a:spLocks noChangeArrowheads="1"/>
                </p:cNvSpPr>
                <p:nvPr/>
              </p:nvSpPr>
              <p:spPr bwMode="auto">
                <a:xfrm>
                  <a:off x="2440" y="2945"/>
                  <a:ext cx="25" cy="6"/>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139" name="Rectangle 94"/>
                <p:cNvSpPr>
                  <a:spLocks noChangeArrowheads="1"/>
                </p:cNvSpPr>
                <p:nvPr/>
              </p:nvSpPr>
              <p:spPr bwMode="auto">
                <a:xfrm>
                  <a:off x="2483" y="2945"/>
                  <a:ext cx="24" cy="6"/>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140" name="Rectangle 95"/>
                <p:cNvSpPr>
                  <a:spLocks noChangeArrowheads="1"/>
                </p:cNvSpPr>
                <p:nvPr/>
              </p:nvSpPr>
              <p:spPr bwMode="auto">
                <a:xfrm>
                  <a:off x="2526" y="2945"/>
                  <a:ext cx="24" cy="6"/>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141" name="Rectangle 96"/>
                <p:cNvSpPr>
                  <a:spLocks noChangeArrowheads="1"/>
                </p:cNvSpPr>
                <p:nvPr/>
              </p:nvSpPr>
              <p:spPr bwMode="auto">
                <a:xfrm>
                  <a:off x="2569" y="2945"/>
                  <a:ext cx="24" cy="6"/>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142" name="Rectangle 97"/>
                <p:cNvSpPr>
                  <a:spLocks noChangeArrowheads="1"/>
                </p:cNvSpPr>
                <p:nvPr/>
              </p:nvSpPr>
              <p:spPr bwMode="auto">
                <a:xfrm>
                  <a:off x="2611" y="2945"/>
                  <a:ext cx="25" cy="6"/>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143" name="Rectangle 98"/>
                <p:cNvSpPr>
                  <a:spLocks noChangeArrowheads="1"/>
                </p:cNvSpPr>
                <p:nvPr/>
              </p:nvSpPr>
              <p:spPr bwMode="auto">
                <a:xfrm>
                  <a:off x="2654" y="2945"/>
                  <a:ext cx="24" cy="6"/>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144" name="Rectangle 99"/>
                <p:cNvSpPr>
                  <a:spLocks noChangeArrowheads="1"/>
                </p:cNvSpPr>
                <p:nvPr/>
              </p:nvSpPr>
              <p:spPr bwMode="auto">
                <a:xfrm>
                  <a:off x="2697" y="2945"/>
                  <a:ext cx="24" cy="6"/>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145" name="Rectangle 100"/>
                <p:cNvSpPr>
                  <a:spLocks noChangeArrowheads="1"/>
                </p:cNvSpPr>
                <p:nvPr/>
              </p:nvSpPr>
              <p:spPr bwMode="auto">
                <a:xfrm>
                  <a:off x="2740" y="2945"/>
                  <a:ext cx="24" cy="6"/>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146" name="Rectangle 101"/>
                <p:cNvSpPr>
                  <a:spLocks noChangeArrowheads="1"/>
                </p:cNvSpPr>
                <p:nvPr/>
              </p:nvSpPr>
              <p:spPr bwMode="auto">
                <a:xfrm>
                  <a:off x="2782" y="2945"/>
                  <a:ext cx="25" cy="6"/>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147" name="Rectangle 102"/>
                <p:cNvSpPr>
                  <a:spLocks noChangeArrowheads="1"/>
                </p:cNvSpPr>
                <p:nvPr/>
              </p:nvSpPr>
              <p:spPr bwMode="auto">
                <a:xfrm>
                  <a:off x="2825" y="2945"/>
                  <a:ext cx="24" cy="6"/>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148" name="Rectangle 103"/>
                <p:cNvSpPr>
                  <a:spLocks noChangeArrowheads="1"/>
                </p:cNvSpPr>
                <p:nvPr/>
              </p:nvSpPr>
              <p:spPr bwMode="auto">
                <a:xfrm>
                  <a:off x="2868" y="2945"/>
                  <a:ext cx="24" cy="6"/>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149" name="Rectangle 104"/>
                <p:cNvSpPr>
                  <a:spLocks noChangeArrowheads="1"/>
                </p:cNvSpPr>
                <p:nvPr/>
              </p:nvSpPr>
              <p:spPr bwMode="auto">
                <a:xfrm>
                  <a:off x="2911" y="2945"/>
                  <a:ext cx="24" cy="6"/>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150" name="Rectangle 105"/>
                <p:cNvSpPr>
                  <a:spLocks noChangeArrowheads="1"/>
                </p:cNvSpPr>
                <p:nvPr/>
              </p:nvSpPr>
              <p:spPr bwMode="auto">
                <a:xfrm>
                  <a:off x="2953" y="2945"/>
                  <a:ext cx="25" cy="6"/>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151" name="Rectangle 106"/>
                <p:cNvSpPr>
                  <a:spLocks noChangeArrowheads="1"/>
                </p:cNvSpPr>
                <p:nvPr/>
              </p:nvSpPr>
              <p:spPr bwMode="auto">
                <a:xfrm>
                  <a:off x="2996" y="2945"/>
                  <a:ext cx="24" cy="6"/>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152" name="Rectangle 107"/>
                <p:cNvSpPr>
                  <a:spLocks noChangeArrowheads="1"/>
                </p:cNvSpPr>
                <p:nvPr/>
              </p:nvSpPr>
              <p:spPr bwMode="auto">
                <a:xfrm>
                  <a:off x="3039" y="2945"/>
                  <a:ext cx="24" cy="6"/>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153" name="Rectangle 108"/>
                <p:cNvSpPr>
                  <a:spLocks noChangeArrowheads="1"/>
                </p:cNvSpPr>
                <p:nvPr/>
              </p:nvSpPr>
              <p:spPr bwMode="auto">
                <a:xfrm>
                  <a:off x="3082" y="2945"/>
                  <a:ext cx="24" cy="6"/>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154" name="Rectangle 109"/>
                <p:cNvSpPr>
                  <a:spLocks noChangeArrowheads="1"/>
                </p:cNvSpPr>
                <p:nvPr/>
              </p:nvSpPr>
              <p:spPr bwMode="auto">
                <a:xfrm>
                  <a:off x="3124" y="2945"/>
                  <a:ext cx="25" cy="6"/>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155" name="Rectangle 110"/>
                <p:cNvSpPr>
                  <a:spLocks noChangeArrowheads="1"/>
                </p:cNvSpPr>
                <p:nvPr/>
              </p:nvSpPr>
              <p:spPr bwMode="auto">
                <a:xfrm>
                  <a:off x="3167" y="2945"/>
                  <a:ext cx="24" cy="6"/>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156" name="Rectangle 111"/>
                <p:cNvSpPr>
                  <a:spLocks noChangeArrowheads="1"/>
                </p:cNvSpPr>
                <p:nvPr/>
              </p:nvSpPr>
              <p:spPr bwMode="auto">
                <a:xfrm>
                  <a:off x="3210" y="2945"/>
                  <a:ext cx="24" cy="6"/>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157" name="Rectangle 112"/>
                <p:cNvSpPr>
                  <a:spLocks noChangeArrowheads="1"/>
                </p:cNvSpPr>
                <p:nvPr/>
              </p:nvSpPr>
              <p:spPr bwMode="auto">
                <a:xfrm>
                  <a:off x="3253" y="2945"/>
                  <a:ext cx="24" cy="6"/>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158" name="Rectangle 113"/>
                <p:cNvSpPr>
                  <a:spLocks noChangeArrowheads="1"/>
                </p:cNvSpPr>
                <p:nvPr/>
              </p:nvSpPr>
              <p:spPr bwMode="auto">
                <a:xfrm>
                  <a:off x="3295" y="2945"/>
                  <a:ext cx="25" cy="6"/>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159" name="Rectangle 114"/>
                <p:cNvSpPr>
                  <a:spLocks noChangeArrowheads="1"/>
                </p:cNvSpPr>
                <p:nvPr/>
              </p:nvSpPr>
              <p:spPr bwMode="auto">
                <a:xfrm>
                  <a:off x="3338" y="2945"/>
                  <a:ext cx="24" cy="6"/>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160" name="Rectangle 115"/>
                <p:cNvSpPr>
                  <a:spLocks noChangeArrowheads="1"/>
                </p:cNvSpPr>
                <p:nvPr/>
              </p:nvSpPr>
              <p:spPr bwMode="auto">
                <a:xfrm>
                  <a:off x="3381" y="2945"/>
                  <a:ext cx="24" cy="6"/>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161" name="Rectangle 116"/>
                <p:cNvSpPr>
                  <a:spLocks noChangeArrowheads="1"/>
                </p:cNvSpPr>
                <p:nvPr/>
              </p:nvSpPr>
              <p:spPr bwMode="auto">
                <a:xfrm>
                  <a:off x="3424" y="2945"/>
                  <a:ext cx="24" cy="6"/>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162" name="Rectangle 117"/>
                <p:cNvSpPr>
                  <a:spLocks noChangeArrowheads="1"/>
                </p:cNvSpPr>
                <p:nvPr/>
              </p:nvSpPr>
              <p:spPr bwMode="auto">
                <a:xfrm>
                  <a:off x="3466" y="2945"/>
                  <a:ext cx="25" cy="6"/>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163" name="Rectangle 118"/>
                <p:cNvSpPr>
                  <a:spLocks noChangeArrowheads="1"/>
                </p:cNvSpPr>
                <p:nvPr/>
              </p:nvSpPr>
              <p:spPr bwMode="auto">
                <a:xfrm>
                  <a:off x="3509" y="2945"/>
                  <a:ext cx="24" cy="6"/>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164" name="Rectangle 119"/>
                <p:cNvSpPr>
                  <a:spLocks noChangeArrowheads="1"/>
                </p:cNvSpPr>
                <p:nvPr/>
              </p:nvSpPr>
              <p:spPr bwMode="auto">
                <a:xfrm>
                  <a:off x="3552" y="2945"/>
                  <a:ext cx="24" cy="6"/>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165" name="Rectangle 120"/>
                <p:cNvSpPr>
                  <a:spLocks noChangeArrowheads="1"/>
                </p:cNvSpPr>
                <p:nvPr/>
              </p:nvSpPr>
              <p:spPr bwMode="auto">
                <a:xfrm>
                  <a:off x="3595" y="2945"/>
                  <a:ext cx="24" cy="6"/>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166" name="Rectangle 121"/>
                <p:cNvSpPr>
                  <a:spLocks noChangeArrowheads="1"/>
                </p:cNvSpPr>
                <p:nvPr/>
              </p:nvSpPr>
              <p:spPr bwMode="auto">
                <a:xfrm>
                  <a:off x="3637" y="2945"/>
                  <a:ext cx="25" cy="6"/>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167" name="Rectangle 122"/>
                <p:cNvSpPr>
                  <a:spLocks noChangeArrowheads="1"/>
                </p:cNvSpPr>
                <p:nvPr/>
              </p:nvSpPr>
              <p:spPr bwMode="auto">
                <a:xfrm>
                  <a:off x="3680" y="2945"/>
                  <a:ext cx="24" cy="6"/>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168" name="Rectangle 123"/>
                <p:cNvSpPr>
                  <a:spLocks noChangeArrowheads="1"/>
                </p:cNvSpPr>
                <p:nvPr/>
              </p:nvSpPr>
              <p:spPr bwMode="auto">
                <a:xfrm>
                  <a:off x="3723" y="2945"/>
                  <a:ext cx="24" cy="6"/>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169" name="Rectangle 124"/>
                <p:cNvSpPr>
                  <a:spLocks noChangeArrowheads="1"/>
                </p:cNvSpPr>
                <p:nvPr/>
              </p:nvSpPr>
              <p:spPr bwMode="auto">
                <a:xfrm>
                  <a:off x="3766" y="2945"/>
                  <a:ext cx="24" cy="6"/>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170" name="Rectangle 125"/>
                <p:cNvSpPr>
                  <a:spLocks noChangeArrowheads="1"/>
                </p:cNvSpPr>
                <p:nvPr/>
              </p:nvSpPr>
              <p:spPr bwMode="auto">
                <a:xfrm>
                  <a:off x="3808" y="2945"/>
                  <a:ext cx="25" cy="6"/>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171" name="Rectangle 126"/>
                <p:cNvSpPr>
                  <a:spLocks noChangeArrowheads="1"/>
                </p:cNvSpPr>
                <p:nvPr/>
              </p:nvSpPr>
              <p:spPr bwMode="auto">
                <a:xfrm>
                  <a:off x="3851" y="2945"/>
                  <a:ext cx="25" cy="6"/>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172" name="Rectangle 127"/>
                <p:cNvSpPr>
                  <a:spLocks noChangeArrowheads="1"/>
                </p:cNvSpPr>
                <p:nvPr/>
              </p:nvSpPr>
              <p:spPr bwMode="auto">
                <a:xfrm>
                  <a:off x="3894" y="2945"/>
                  <a:ext cx="24" cy="6"/>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173" name="Rectangle 128"/>
                <p:cNvSpPr>
                  <a:spLocks noChangeArrowheads="1"/>
                </p:cNvSpPr>
                <p:nvPr/>
              </p:nvSpPr>
              <p:spPr bwMode="auto">
                <a:xfrm>
                  <a:off x="3937" y="2945"/>
                  <a:ext cx="24" cy="6"/>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174" name="Rectangle 129"/>
                <p:cNvSpPr>
                  <a:spLocks noChangeArrowheads="1"/>
                </p:cNvSpPr>
                <p:nvPr/>
              </p:nvSpPr>
              <p:spPr bwMode="auto">
                <a:xfrm>
                  <a:off x="3979" y="2945"/>
                  <a:ext cx="25" cy="6"/>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175" name="Rectangle 130"/>
                <p:cNvSpPr>
                  <a:spLocks noChangeArrowheads="1"/>
                </p:cNvSpPr>
                <p:nvPr/>
              </p:nvSpPr>
              <p:spPr bwMode="auto">
                <a:xfrm>
                  <a:off x="4022" y="2945"/>
                  <a:ext cx="25" cy="6"/>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176" name="Rectangle 131"/>
                <p:cNvSpPr>
                  <a:spLocks noChangeArrowheads="1"/>
                </p:cNvSpPr>
                <p:nvPr/>
              </p:nvSpPr>
              <p:spPr bwMode="auto">
                <a:xfrm>
                  <a:off x="4065" y="2945"/>
                  <a:ext cx="24" cy="6"/>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177" name="Rectangle 132"/>
                <p:cNvSpPr>
                  <a:spLocks noChangeArrowheads="1"/>
                </p:cNvSpPr>
                <p:nvPr/>
              </p:nvSpPr>
              <p:spPr bwMode="auto">
                <a:xfrm>
                  <a:off x="4108" y="2945"/>
                  <a:ext cx="24" cy="6"/>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178" name="Rectangle 133"/>
                <p:cNvSpPr>
                  <a:spLocks noChangeArrowheads="1"/>
                </p:cNvSpPr>
                <p:nvPr/>
              </p:nvSpPr>
              <p:spPr bwMode="auto">
                <a:xfrm>
                  <a:off x="4150" y="2945"/>
                  <a:ext cx="25" cy="6"/>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179" name="Rectangle 134"/>
                <p:cNvSpPr>
                  <a:spLocks noChangeArrowheads="1"/>
                </p:cNvSpPr>
                <p:nvPr/>
              </p:nvSpPr>
              <p:spPr bwMode="auto">
                <a:xfrm>
                  <a:off x="4193" y="2945"/>
                  <a:ext cx="25" cy="6"/>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180" name="Rectangle 135"/>
                <p:cNvSpPr>
                  <a:spLocks noChangeArrowheads="1"/>
                </p:cNvSpPr>
                <p:nvPr/>
              </p:nvSpPr>
              <p:spPr bwMode="auto">
                <a:xfrm>
                  <a:off x="4236" y="2945"/>
                  <a:ext cx="24" cy="6"/>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181" name="Freeform 136"/>
                <p:cNvSpPr>
                  <a:spLocks/>
                </p:cNvSpPr>
                <p:nvPr/>
              </p:nvSpPr>
              <p:spPr bwMode="auto">
                <a:xfrm>
                  <a:off x="4279" y="2927"/>
                  <a:ext cx="6" cy="24"/>
                </a:xfrm>
                <a:custGeom>
                  <a:avLst/>
                  <a:gdLst>
                    <a:gd name="T0" fmla="*/ 0 w 6"/>
                    <a:gd name="T1" fmla="*/ 18 h 24"/>
                    <a:gd name="T2" fmla="*/ 0 w 6"/>
                    <a:gd name="T3" fmla="*/ 24 h 24"/>
                    <a:gd name="T4" fmla="*/ 3 w 6"/>
                    <a:gd name="T5" fmla="*/ 24 h 24"/>
                    <a:gd name="T6" fmla="*/ 6 w 6"/>
                    <a:gd name="T7" fmla="*/ 24 h 24"/>
                    <a:gd name="T8" fmla="*/ 6 w 6"/>
                    <a:gd name="T9" fmla="*/ 21 h 24"/>
                    <a:gd name="T10" fmla="*/ 6 w 6"/>
                    <a:gd name="T11" fmla="*/ 0 h 24"/>
                    <a:gd name="T12" fmla="*/ 0 w 6"/>
                    <a:gd name="T13" fmla="*/ 0 h 24"/>
                    <a:gd name="T14" fmla="*/ 0 w 6"/>
                    <a:gd name="T15" fmla="*/ 21 h 24"/>
                    <a:gd name="T16" fmla="*/ 3 w 6"/>
                    <a:gd name="T17" fmla="*/ 21 h 24"/>
                    <a:gd name="T18" fmla="*/ 3 w 6"/>
                    <a:gd name="T19" fmla="*/ 18 h 24"/>
                    <a:gd name="T20" fmla="*/ 0 w 6"/>
                    <a:gd name="T21" fmla="*/ 18 h 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
                    <a:gd name="T34" fmla="*/ 0 h 24"/>
                    <a:gd name="T35" fmla="*/ 6 w 6"/>
                    <a:gd name="T36" fmla="*/ 24 h 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 h="24">
                      <a:moveTo>
                        <a:pt x="0" y="18"/>
                      </a:moveTo>
                      <a:lnTo>
                        <a:pt x="0" y="24"/>
                      </a:lnTo>
                      <a:lnTo>
                        <a:pt x="3" y="24"/>
                      </a:lnTo>
                      <a:lnTo>
                        <a:pt x="6" y="24"/>
                      </a:lnTo>
                      <a:lnTo>
                        <a:pt x="6" y="21"/>
                      </a:lnTo>
                      <a:lnTo>
                        <a:pt x="6" y="0"/>
                      </a:lnTo>
                      <a:lnTo>
                        <a:pt x="0" y="0"/>
                      </a:lnTo>
                      <a:lnTo>
                        <a:pt x="0" y="21"/>
                      </a:lnTo>
                      <a:lnTo>
                        <a:pt x="3" y="21"/>
                      </a:lnTo>
                      <a:lnTo>
                        <a:pt x="3" y="18"/>
                      </a:lnTo>
                      <a:lnTo>
                        <a:pt x="0" y="18"/>
                      </a:lnTo>
                      <a:close/>
                    </a:path>
                  </a:pathLst>
                </a:custGeom>
                <a:solidFill>
                  <a:srgbClr val="000000"/>
                </a:solidFill>
                <a:ln w="9525">
                  <a:noFill/>
                  <a:round/>
                  <a:headEnd/>
                  <a:tailEnd/>
                </a:ln>
              </p:spPr>
              <p:txBody>
                <a:bodyPr/>
                <a:lstStyle/>
                <a:p>
                  <a:endParaRPr lang="en-IN">
                    <a:latin typeface="Calibri" pitchFamily="34" charset="0"/>
                  </a:endParaRPr>
                </a:p>
              </p:txBody>
            </p:sp>
            <p:sp>
              <p:nvSpPr>
                <p:cNvPr id="86182" name="Rectangle 137"/>
                <p:cNvSpPr>
                  <a:spLocks noChangeArrowheads="1"/>
                </p:cNvSpPr>
                <p:nvPr/>
              </p:nvSpPr>
              <p:spPr bwMode="auto">
                <a:xfrm>
                  <a:off x="4279" y="2884"/>
                  <a:ext cx="6" cy="25"/>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183" name="Rectangle 138"/>
                <p:cNvSpPr>
                  <a:spLocks noChangeArrowheads="1"/>
                </p:cNvSpPr>
                <p:nvPr/>
              </p:nvSpPr>
              <p:spPr bwMode="auto">
                <a:xfrm>
                  <a:off x="4279" y="2841"/>
                  <a:ext cx="6" cy="25"/>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184" name="Rectangle 139"/>
                <p:cNvSpPr>
                  <a:spLocks noChangeArrowheads="1"/>
                </p:cNvSpPr>
                <p:nvPr/>
              </p:nvSpPr>
              <p:spPr bwMode="auto">
                <a:xfrm>
                  <a:off x="4279" y="2799"/>
                  <a:ext cx="6" cy="24"/>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185" name="Rectangle 140"/>
                <p:cNvSpPr>
                  <a:spLocks noChangeArrowheads="1"/>
                </p:cNvSpPr>
                <p:nvPr/>
              </p:nvSpPr>
              <p:spPr bwMode="auto">
                <a:xfrm>
                  <a:off x="4279" y="2756"/>
                  <a:ext cx="6" cy="24"/>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186" name="Rectangle 141"/>
                <p:cNvSpPr>
                  <a:spLocks noChangeArrowheads="1"/>
                </p:cNvSpPr>
                <p:nvPr/>
              </p:nvSpPr>
              <p:spPr bwMode="auto">
                <a:xfrm>
                  <a:off x="4279" y="2713"/>
                  <a:ext cx="6" cy="25"/>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187" name="Rectangle 142"/>
                <p:cNvSpPr>
                  <a:spLocks noChangeArrowheads="1"/>
                </p:cNvSpPr>
                <p:nvPr/>
              </p:nvSpPr>
              <p:spPr bwMode="auto">
                <a:xfrm>
                  <a:off x="4279" y="2670"/>
                  <a:ext cx="6" cy="25"/>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188" name="Rectangle 143"/>
                <p:cNvSpPr>
                  <a:spLocks noChangeArrowheads="1"/>
                </p:cNvSpPr>
                <p:nvPr/>
              </p:nvSpPr>
              <p:spPr bwMode="auto">
                <a:xfrm>
                  <a:off x="4279" y="2628"/>
                  <a:ext cx="6" cy="24"/>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189" name="Rectangle 144"/>
                <p:cNvSpPr>
                  <a:spLocks noChangeArrowheads="1"/>
                </p:cNvSpPr>
                <p:nvPr/>
              </p:nvSpPr>
              <p:spPr bwMode="auto">
                <a:xfrm>
                  <a:off x="4279" y="2585"/>
                  <a:ext cx="6" cy="24"/>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190" name="Rectangle 145"/>
                <p:cNvSpPr>
                  <a:spLocks noChangeArrowheads="1"/>
                </p:cNvSpPr>
                <p:nvPr/>
              </p:nvSpPr>
              <p:spPr bwMode="auto">
                <a:xfrm>
                  <a:off x="4279" y="2542"/>
                  <a:ext cx="6" cy="25"/>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191" name="Rectangle 146"/>
                <p:cNvSpPr>
                  <a:spLocks noChangeArrowheads="1"/>
                </p:cNvSpPr>
                <p:nvPr/>
              </p:nvSpPr>
              <p:spPr bwMode="auto">
                <a:xfrm>
                  <a:off x="4279" y="2499"/>
                  <a:ext cx="6" cy="25"/>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192" name="Rectangle 147"/>
                <p:cNvSpPr>
                  <a:spLocks noChangeArrowheads="1"/>
                </p:cNvSpPr>
                <p:nvPr/>
              </p:nvSpPr>
              <p:spPr bwMode="auto">
                <a:xfrm>
                  <a:off x="4279" y="2457"/>
                  <a:ext cx="6" cy="24"/>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193" name="Rectangle 148"/>
                <p:cNvSpPr>
                  <a:spLocks noChangeArrowheads="1"/>
                </p:cNvSpPr>
                <p:nvPr/>
              </p:nvSpPr>
              <p:spPr bwMode="auto">
                <a:xfrm>
                  <a:off x="4279" y="2414"/>
                  <a:ext cx="6" cy="24"/>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194" name="Rectangle 149"/>
                <p:cNvSpPr>
                  <a:spLocks noChangeArrowheads="1"/>
                </p:cNvSpPr>
                <p:nvPr/>
              </p:nvSpPr>
              <p:spPr bwMode="auto">
                <a:xfrm>
                  <a:off x="4279" y="2371"/>
                  <a:ext cx="6" cy="25"/>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195" name="Rectangle 150"/>
                <p:cNvSpPr>
                  <a:spLocks noChangeArrowheads="1"/>
                </p:cNvSpPr>
                <p:nvPr/>
              </p:nvSpPr>
              <p:spPr bwMode="auto">
                <a:xfrm>
                  <a:off x="4279" y="2328"/>
                  <a:ext cx="6" cy="25"/>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196" name="Rectangle 151"/>
                <p:cNvSpPr>
                  <a:spLocks noChangeArrowheads="1"/>
                </p:cNvSpPr>
                <p:nvPr/>
              </p:nvSpPr>
              <p:spPr bwMode="auto">
                <a:xfrm>
                  <a:off x="4279" y="2286"/>
                  <a:ext cx="6" cy="24"/>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197" name="Rectangle 152"/>
                <p:cNvSpPr>
                  <a:spLocks noChangeArrowheads="1"/>
                </p:cNvSpPr>
                <p:nvPr/>
              </p:nvSpPr>
              <p:spPr bwMode="auto">
                <a:xfrm>
                  <a:off x="4279" y="2243"/>
                  <a:ext cx="6" cy="24"/>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198" name="Rectangle 153"/>
                <p:cNvSpPr>
                  <a:spLocks noChangeArrowheads="1"/>
                </p:cNvSpPr>
                <p:nvPr/>
              </p:nvSpPr>
              <p:spPr bwMode="auto">
                <a:xfrm>
                  <a:off x="4279" y="2200"/>
                  <a:ext cx="6" cy="25"/>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199" name="Rectangle 154"/>
                <p:cNvSpPr>
                  <a:spLocks noChangeArrowheads="1"/>
                </p:cNvSpPr>
                <p:nvPr/>
              </p:nvSpPr>
              <p:spPr bwMode="auto">
                <a:xfrm>
                  <a:off x="4279" y="2157"/>
                  <a:ext cx="6" cy="25"/>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200" name="Rectangle 155"/>
                <p:cNvSpPr>
                  <a:spLocks noChangeArrowheads="1"/>
                </p:cNvSpPr>
                <p:nvPr/>
              </p:nvSpPr>
              <p:spPr bwMode="auto">
                <a:xfrm>
                  <a:off x="4279" y="2115"/>
                  <a:ext cx="6" cy="24"/>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201" name="Rectangle 156"/>
                <p:cNvSpPr>
                  <a:spLocks noChangeArrowheads="1"/>
                </p:cNvSpPr>
                <p:nvPr/>
              </p:nvSpPr>
              <p:spPr bwMode="auto">
                <a:xfrm>
                  <a:off x="4279" y="2072"/>
                  <a:ext cx="6" cy="24"/>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202" name="Rectangle 157"/>
                <p:cNvSpPr>
                  <a:spLocks noChangeArrowheads="1"/>
                </p:cNvSpPr>
                <p:nvPr/>
              </p:nvSpPr>
              <p:spPr bwMode="auto">
                <a:xfrm>
                  <a:off x="4279" y="2029"/>
                  <a:ext cx="6" cy="25"/>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203" name="Rectangle 158"/>
                <p:cNvSpPr>
                  <a:spLocks noChangeArrowheads="1"/>
                </p:cNvSpPr>
                <p:nvPr/>
              </p:nvSpPr>
              <p:spPr bwMode="auto">
                <a:xfrm>
                  <a:off x="4279" y="1986"/>
                  <a:ext cx="6" cy="25"/>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204" name="Rectangle 159"/>
                <p:cNvSpPr>
                  <a:spLocks noChangeArrowheads="1"/>
                </p:cNvSpPr>
                <p:nvPr/>
              </p:nvSpPr>
              <p:spPr bwMode="auto">
                <a:xfrm>
                  <a:off x="4279" y="1944"/>
                  <a:ext cx="6" cy="24"/>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205" name="Rectangle 160"/>
                <p:cNvSpPr>
                  <a:spLocks noChangeArrowheads="1"/>
                </p:cNvSpPr>
                <p:nvPr/>
              </p:nvSpPr>
              <p:spPr bwMode="auto">
                <a:xfrm>
                  <a:off x="4279" y="1901"/>
                  <a:ext cx="6" cy="24"/>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206" name="Rectangle 161"/>
                <p:cNvSpPr>
                  <a:spLocks noChangeArrowheads="1"/>
                </p:cNvSpPr>
                <p:nvPr/>
              </p:nvSpPr>
              <p:spPr bwMode="auto">
                <a:xfrm>
                  <a:off x="4279" y="1858"/>
                  <a:ext cx="6" cy="25"/>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207" name="Rectangle 162"/>
                <p:cNvSpPr>
                  <a:spLocks noChangeArrowheads="1"/>
                </p:cNvSpPr>
                <p:nvPr/>
              </p:nvSpPr>
              <p:spPr bwMode="auto">
                <a:xfrm>
                  <a:off x="4279" y="1815"/>
                  <a:ext cx="6" cy="25"/>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208" name="Rectangle 163"/>
                <p:cNvSpPr>
                  <a:spLocks noChangeArrowheads="1"/>
                </p:cNvSpPr>
                <p:nvPr/>
              </p:nvSpPr>
              <p:spPr bwMode="auto">
                <a:xfrm>
                  <a:off x="4279" y="1773"/>
                  <a:ext cx="6" cy="24"/>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209" name="Rectangle 164"/>
                <p:cNvSpPr>
                  <a:spLocks noChangeArrowheads="1"/>
                </p:cNvSpPr>
                <p:nvPr/>
              </p:nvSpPr>
              <p:spPr bwMode="auto">
                <a:xfrm>
                  <a:off x="4279" y="1730"/>
                  <a:ext cx="6" cy="24"/>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210" name="Rectangle 165"/>
                <p:cNvSpPr>
                  <a:spLocks noChangeArrowheads="1"/>
                </p:cNvSpPr>
                <p:nvPr/>
              </p:nvSpPr>
              <p:spPr bwMode="auto">
                <a:xfrm>
                  <a:off x="4279" y="1687"/>
                  <a:ext cx="6" cy="25"/>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211" name="Rectangle 166"/>
                <p:cNvSpPr>
                  <a:spLocks noChangeArrowheads="1"/>
                </p:cNvSpPr>
                <p:nvPr/>
              </p:nvSpPr>
              <p:spPr bwMode="auto">
                <a:xfrm>
                  <a:off x="4279" y="1644"/>
                  <a:ext cx="6" cy="25"/>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212" name="Rectangle 167"/>
                <p:cNvSpPr>
                  <a:spLocks noChangeArrowheads="1"/>
                </p:cNvSpPr>
                <p:nvPr/>
              </p:nvSpPr>
              <p:spPr bwMode="auto">
                <a:xfrm>
                  <a:off x="4279" y="1602"/>
                  <a:ext cx="6" cy="24"/>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213" name="Rectangle 168"/>
                <p:cNvSpPr>
                  <a:spLocks noChangeArrowheads="1"/>
                </p:cNvSpPr>
                <p:nvPr/>
              </p:nvSpPr>
              <p:spPr bwMode="auto">
                <a:xfrm>
                  <a:off x="4279" y="1559"/>
                  <a:ext cx="6" cy="24"/>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214" name="Rectangle 169"/>
                <p:cNvSpPr>
                  <a:spLocks noChangeArrowheads="1"/>
                </p:cNvSpPr>
                <p:nvPr/>
              </p:nvSpPr>
              <p:spPr bwMode="auto">
                <a:xfrm>
                  <a:off x="4279" y="1516"/>
                  <a:ext cx="6" cy="25"/>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215" name="Rectangle 170"/>
                <p:cNvSpPr>
                  <a:spLocks noChangeArrowheads="1"/>
                </p:cNvSpPr>
                <p:nvPr/>
              </p:nvSpPr>
              <p:spPr bwMode="auto">
                <a:xfrm>
                  <a:off x="4279" y="1473"/>
                  <a:ext cx="6" cy="25"/>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216" name="Rectangle 171"/>
                <p:cNvSpPr>
                  <a:spLocks noChangeArrowheads="1"/>
                </p:cNvSpPr>
                <p:nvPr/>
              </p:nvSpPr>
              <p:spPr bwMode="auto">
                <a:xfrm>
                  <a:off x="4279" y="1431"/>
                  <a:ext cx="6" cy="24"/>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217" name="Rectangle 172"/>
                <p:cNvSpPr>
                  <a:spLocks noChangeArrowheads="1"/>
                </p:cNvSpPr>
                <p:nvPr/>
              </p:nvSpPr>
              <p:spPr bwMode="auto">
                <a:xfrm>
                  <a:off x="4279" y="1388"/>
                  <a:ext cx="6" cy="24"/>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218" name="Rectangle 173"/>
                <p:cNvSpPr>
                  <a:spLocks noChangeArrowheads="1"/>
                </p:cNvSpPr>
                <p:nvPr/>
              </p:nvSpPr>
              <p:spPr bwMode="auto">
                <a:xfrm>
                  <a:off x="4279" y="1345"/>
                  <a:ext cx="6" cy="24"/>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219" name="Rectangle 174"/>
                <p:cNvSpPr>
                  <a:spLocks noChangeArrowheads="1"/>
                </p:cNvSpPr>
                <p:nvPr/>
              </p:nvSpPr>
              <p:spPr bwMode="auto">
                <a:xfrm>
                  <a:off x="4279" y="1302"/>
                  <a:ext cx="6" cy="25"/>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220" name="Rectangle 175"/>
                <p:cNvSpPr>
                  <a:spLocks noChangeArrowheads="1"/>
                </p:cNvSpPr>
                <p:nvPr/>
              </p:nvSpPr>
              <p:spPr bwMode="auto">
                <a:xfrm>
                  <a:off x="4279" y="1260"/>
                  <a:ext cx="6" cy="24"/>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221" name="Rectangle 176"/>
                <p:cNvSpPr>
                  <a:spLocks noChangeArrowheads="1"/>
                </p:cNvSpPr>
                <p:nvPr/>
              </p:nvSpPr>
              <p:spPr bwMode="auto">
                <a:xfrm>
                  <a:off x="4279" y="1217"/>
                  <a:ext cx="6" cy="24"/>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222" name="Rectangle 177"/>
                <p:cNvSpPr>
                  <a:spLocks noChangeArrowheads="1"/>
                </p:cNvSpPr>
                <p:nvPr/>
              </p:nvSpPr>
              <p:spPr bwMode="auto">
                <a:xfrm>
                  <a:off x="4279" y="1174"/>
                  <a:ext cx="6" cy="24"/>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223" name="Rectangle 178"/>
                <p:cNvSpPr>
                  <a:spLocks noChangeArrowheads="1"/>
                </p:cNvSpPr>
                <p:nvPr/>
              </p:nvSpPr>
              <p:spPr bwMode="auto">
                <a:xfrm>
                  <a:off x="4279" y="1131"/>
                  <a:ext cx="6" cy="25"/>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224" name="Rectangle 179"/>
                <p:cNvSpPr>
                  <a:spLocks noChangeArrowheads="1"/>
                </p:cNvSpPr>
                <p:nvPr/>
              </p:nvSpPr>
              <p:spPr bwMode="auto">
                <a:xfrm>
                  <a:off x="4279" y="1089"/>
                  <a:ext cx="6" cy="24"/>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225" name="Rectangle 180"/>
                <p:cNvSpPr>
                  <a:spLocks noChangeArrowheads="1"/>
                </p:cNvSpPr>
                <p:nvPr/>
              </p:nvSpPr>
              <p:spPr bwMode="auto">
                <a:xfrm>
                  <a:off x="4279" y="1046"/>
                  <a:ext cx="6" cy="24"/>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226" name="Rectangle 181"/>
                <p:cNvSpPr>
                  <a:spLocks noChangeArrowheads="1"/>
                </p:cNvSpPr>
                <p:nvPr/>
              </p:nvSpPr>
              <p:spPr bwMode="auto">
                <a:xfrm>
                  <a:off x="4279" y="1003"/>
                  <a:ext cx="6" cy="24"/>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227" name="Rectangle 182"/>
                <p:cNvSpPr>
                  <a:spLocks noChangeArrowheads="1"/>
                </p:cNvSpPr>
                <p:nvPr/>
              </p:nvSpPr>
              <p:spPr bwMode="auto">
                <a:xfrm>
                  <a:off x="4248" y="991"/>
                  <a:ext cx="24" cy="6"/>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228" name="Rectangle 183"/>
                <p:cNvSpPr>
                  <a:spLocks noChangeArrowheads="1"/>
                </p:cNvSpPr>
                <p:nvPr/>
              </p:nvSpPr>
              <p:spPr bwMode="auto">
                <a:xfrm>
                  <a:off x="4205" y="991"/>
                  <a:ext cx="25" cy="6"/>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229" name="Rectangle 184"/>
                <p:cNvSpPr>
                  <a:spLocks noChangeArrowheads="1"/>
                </p:cNvSpPr>
                <p:nvPr/>
              </p:nvSpPr>
              <p:spPr bwMode="auto">
                <a:xfrm>
                  <a:off x="4163" y="991"/>
                  <a:ext cx="24" cy="6"/>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230" name="Rectangle 185"/>
                <p:cNvSpPr>
                  <a:spLocks noChangeArrowheads="1"/>
                </p:cNvSpPr>
                <p:nvPr/>
              </p:nvSpPr>
              <p:spPr bwMode="auto">
                <a:xfrm>
                  <a:off x="4120" y="991"/>
                  <a:ext cx="24" cy="6"/>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231" name="Rectangle 186"/>
                <p:cNvSpPr>
                  <a:spLocks noChangeArrowheads="1"/>
                </p:cNvSpPr>
                <p:nvPr/>
              </p:nvSpPr>
              <p:spPr bwMode="auto">
                <a:xfrm>
                  <a:off x="4077" y="991"/>
                  <a:ext cx="24" cy="6"/>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232" name="Rectangle 187"/>
                <p:cNvSpPr>
                  <a:spLocks noChangeArrowheads="1"/>
                </p:cNvSpPr>
                <p:nvPr/>
              </p:nvSpPr>
              <p:spPr bwMode="auto">
                <a:xfrm>
                  <a:off x="4034" y="991"/>
                  <a:ext cx="25" cy="6"/>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233" name="Rectangle 188"/>
                <p:cNvSpPr>
                  <a:spLocks noChangeArrowheads="1"/>
                </p:cNvSpPr>
                <p:nvPr/>
              </p:nvSpPr>
              <p:spPr bwMode="auto">
                <a:xfrm>
                  <a:off x="3992" y="991"/>
                  <a:ext cx="24" cy="6"/>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234" name="Rectangle 189"/>
                <p:cNvSpPr>
                  <a:spLocks noChangeArrowheads="1"/>
                </p:cNvSpPr>
                <p:nvPr/>
              </p:nvSpPr>
              <p:spPr bwMode="auto">
                <a:xfrm>
                  <a:off x="3949" y="991"/>
                  <a:ext cx="24" cy="6"/>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235" name="Rectangle 190"/>
                <p:cNvSpPr>
                  <a:spLocks noChangeArrowheads="1"/>
                </p:cNvSpPr>
                <p:nvPr/>
              </p:nvSpPr>
              <p:spPr bwMode="auto">
                <a:xfrm>
                  <a:off x="3906" y="991"/>
                  <a:ext cx="24" cy="6"/>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236" name="Rectangle 191"/>
                <p:cNvSpPr>
                  <a:spLocks noChangeArrowheads="1"/>
                </p:cNvSpPr>
                <p:nvPr/>
              </p:nvSpPr>
              <p:spPr bwMode="auto">
                <a:xfrm>
                  <a:off x="3863" y="991"/>
                  <a:ext cx="25" cy="6"/>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237" name="Rectangle 192"/>
                <p:cNvSpPr>
                  <a:spLocks noChangeArrowheads="1"/>
                </p:cNvSpPr>
                <p:nvPr/>
              </p:nvSpPr>
              <p:spPr bwMode="auto">
                <a:xfrm>
                  <a:off x="3821" y="991"/>
                  <a:ext cx="24" cy="6"/>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238" name="Rectangle 193"/>
                <p:cNvSpPr>
                  <a:spLocks noChangeArrowheads="1"/>
                </p:cNvSpPr>
                <p:nvPr/>
              </p:nvSpPr>
              <p:spPr bwMode="auto">
                <a:xfrm>
                  <a:off x="3778" y="991"/>
                  <a:ext cx="24" cy="6"/>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239" name="Rectangle 194"/>
                <p:cNvSpPr>
                  <a:spLocks noChangeArrowheads="1"/>
                </p:cNvSpPr>
                <p:nvPr/>
              </p:nvSpPr>
              <p:spPr bwMode="auto">
                <a:xfrm>
                  <a:off x="3735" y="991"/>
                  <a:ext cx="24" cy="6"/>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240" name="Rectangle 195"/>
                <p:cNvSpPr>
                  <a:spLocks noChangeArrowheads="1"/>
                </p:cNvSpPr>
                <p:nvPr/>
              </p:nvSpPr>
              <p:spPr bwMode="auto">
                <a:xfrm>
                  <a:off x="3692" y="991"/>
                  <a:ext cx="25" cy="6"/>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241" name="Rectangle 196"/>
                <p:cNvSpPr>
                  <a:spLocks noChangeArrowheads="1"/>
                </p:cNvSpPr>
                <p:nvPr/>
              </p:nvSpPr>
              <p:spPr bwMode="auto">
                <a:xfrm>
                  <a:off x="3650" y="991"/>
                  <a:ext cx="24" cy="6"/>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242" name="Rectangle 197"/>
                <p:cNvSpPr>
                  <a:spLocks noChangeArrowheads="1"/>
                </p:cNvSpPr>
                <p:nvPr/>
              </p:nvSpPr>
              <p:spPr bwMode="auto">
                <a:xfrm>
                  <a:off x="3607" y="991"/>
                  <a:ext cx="24" cy="6"/>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243" name="Rectangle 198"/>
                <p:cNvSpPr>
                  <a:spLocks noChangeArrowheads="1"/>
                </p:cNvSpPr>
                <p:nvPr/>
              </p:nvSpPr>
              <p:spPr bwMode="auto">
                <a:xfrm>
                  <a:off x="3564" y="991"/>
                  <a:ext cx="24" cy="6"/>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244" name="Rectangle 199"/>
                <p:cNvSpPr>
                  <a:spLocks noChangeArrowheads="1"/>
                </p:cNvSpPr>
                <p:nvPr/>
              </p:nvSpPr>
              <p:spPr bwMode="auto">
                <a:xfrm>
                  <a:off x="3521" y="991"/>
                  <a:ext cx="25" cy="6"/>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245" name="Rectangle 200"/>
                <p:cNvSpPr>
                  <a:spLocks noChangeArrowheads="1"/>
                </p:cNvSpPr>
                <p:nvPr/>
              </p:nvSpPr>
              <p:spPr bwMode="auto">
                <a:xfrm>
                  <a:off x="3479" y="991"/>
                  <a:ext cx="24" cy="6"/>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246" name="Rectangle 201"/>
                <p:cNvSpPr>
                  <a:spLocks noChangeArrowheads="1"/>
                </p:cNvSpPr>
                <p:nvPr/>
              </p:nvSpPr>
              <p:spPr bwMode="auto">
                <a:xfrm>
                  <a:off x="3436" y="991"/>
                  <a:ext cx="24" cy="6"/>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247" name="Rectangle 202"/>
                <p:cNvSpPr>
                  <a:spLocks noChangeArrowheads="1"/>
                </p:cNvSpPr>
                <p:nvPr/>
              </p:nvSpPr>
              <p:spPr bwMode="auto">
                <a:xfrm>
                  <a:off x="3393" y="991"/>
                  <a:ext cx="24" cy="6"/>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248" name="Rectangle 203"/>
                <p:cNvSpPr>
                  <a:spLocks noChangeArrowheads="1"/>
                </p:cNvSpPr>
                <p:nvPr/>
              </p:nvSpPr>
              <p:spPr bwMode="auto">
                <a:xfrm>
                  <a:off x="3350" y="991"/>
                  <a:ext cx="25" cy="6"/>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249" name="Rectangle 204"/>
                <p:cNvSpPr>
                  <a:spLocks noChangeArrowheads="1"/>
                </p:cNvSpPr>
                <p:nvPr/>
              </p:nvSpPr>
              <p:spPr bwMode="auto">
                <a:xfrm>
                  <a:off x="3308" y="991"/>
                  <a:ext cx="24" cy="6"/>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250" name="Rectangle 205"/>
                <p:cNvSpPr>
                  <a:spLocks noChangeArrowheads="1"/>
                </p:cNvSpPr>
                <p:nvPr/>
              </p:nvSpPr>
              <p:spPr bwMode="auto">
                <a:xfrm>
                  <a:off x="3265" y="991"/>
                  <a:ext cx="24" cy="6"/>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251" name="Rectangle 206"/>
                <p:cNvSpPr>
                  <a:spLocks noChangeArrowheads="1"/>
                </p:cNvSpPr>
                <p:nvPr/>
              </p:nvSpPr>
              <p:spPr bwMode="auto">
                <a:xfrm>
                  <a:off x="3222" y="991"/>
                  <a:ext cx="24" cy="6"/>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252" name="Rectangle 207"/>
                <p:cNvSpPr>
                  <a:spLocks noChangeArrowheads="1"/>
                </p:cNvSpPr>
                <p:nvPr/>
              </p:nvSpPr>
              <p:spPr bwMode="auto">
                <a:xfrm>
                  <a:off x="3179" y="991"/>
                  <a:ext cx="25" cy="6"/>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253" name="Rectangle 208"/>
                <p:cNvSpPr>
                  <a:spLocks noChangeArrowheads="1"/>
                </p:cNvSpPr>
                <p:nvPr/>
              </p:nvSpPr>
              <p:spPr bwMode="auto">
                <a:xfrm>
                  <a:off x="3137" y="991"/>
                  <a:ext cx="24" cy="6"/>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254" name="Rectangle 209"/>
                <p:cNvSpPr>
                  <a:spLocks noChangeArrowheads="1"/>
                </p:cNvSpPr>
                <p:nvPr/>
              </p:nvSpPr>
              <p:spPr bwMode="auto">
                <a:xfrm>
                  <a:off x="3094" y="991"/>
                  <a:ext cx="24" cy="6"/>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255" name="Rectangle 210"/>
                <p:cNvSpPr>
                  <a:spLocks noChangeArrowheads="1"/>
                </p:cNvSpPr>
                <p:nvPr/>
              </p:nvSpPr>
              <p:spPr bwMode="auto">
                <a:xfrm>
                  <a:off x="3051" y="991"/>
                  <a:ext cx="24" cy="6"/>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256" name="Rectangle 211"/>
                <p:cNvSpPr>
                  <a:spLocks noChangeArrowheads="1"/>
                </p:cNvSpPr>
                <p:nvPr/>
              </p:nvSpPr>
              <p:spPr bwMode="auto">
                <a:xfrm>
                  <a:off x="3008" y="991"/>
                  <a:ext cx="25" cy="6"/>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257" name="Rectangle 212"/>
                <p:cNvSpPr>
                  <a:spLocks noChangeArrowheads="1"/>
                </p:cNvSpPr>
                <p:nvPr/>
              </p:nvSpPr>
              <p:spPr bwMode="auto">
                <a:xfrm>
                  <a:off x="2965" y="991"/>
                  <a:ext cx="25" cy="6"/>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258" name="Rectangle 213"/>
                <p:cNvSpPr>
                  <a:spLocks noChangeArrowheads="1"/>
                </p:cNvSpPr>
                <p:nvPr/>
              </p:nvSpPr>
              <p:spPr bwMode="auto">
                <a:xfrm>
                  <a:off x="2923" y="991"/>
                  <a:ext cx="24" cy="6"/>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259" name="Rectangle 214"/>
                <p:cNvSpPr>
                  <a:spLocks noChangeArrowheads="1"/>
                </p:cNvSpPr>
                <p:nvPr/>
              </p:nvSpPr>
              <p:spPr bwMode="auto">
                <a:xfrm>
                  <a:off x="2880" y="991"/>
                  <a:ext cx="24" cy="6"/>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260" name="Rectangle 215"/>
                <p:cNvSpPr>
                  <a:spLocks noChangeArrowheads="1"/>
                </p:cNvSpPr>
                <p:nvPr/>
              </p:nvSpPr>
              <p:spPr bwMode="auto">
                <a:xfrm>
                  <a:off x="2837" y="991"/>
                  <a:ext cx="25" cy="6"/>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261" name="Rectangle 216"/>
                <p:cNvSpPr>
                  <a:spLocks noChangeArrowheads="1"/>
                </p:cNvSpPr>
                <p:nvPr/>
              </p:nvSpPr>
              <p:spPr bwMode="auto">
                <a:xfrm>
                  <a:off x="2794" y="991"/>
                  <a:ext cx="25" cy="6"/>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262" name="Rectangle 217"/>
                <p:cNvSpPr>
                  <a:spLocks noChangeArrowheads="1"/>
                </p:cNvSpPr>
                <p:nvPr/>
              </p:nvSpPr>
              <p:spPr bwMode="auto">
                <a:xfrm>
                  <a:off x="2752" y="991"/>
                  <a:ext cx="24" cy="6"/>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263" name="Rectangle 218"/>
                <p:cNvSpPr>
                  <a:spLocks noChangeArrowheads="1"/>
                </p:cNvSpPr>
                <p:nvPr/>
              </p:nvSpPr>
              <p:spPr bwMode="auto">
                <a:xfrm>
                  <a:off x="2709" y="991"/>
                  <a:ext cx="24" cy="6"/>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264" name="Rectangle 219"/>
                <p:cNvSpPr>
                  <a:spLocks noChangeArrowheads="1"/>
                </p:cNvSpPr>
                <p:nvPr/>
              </p:nvSpPr>
              <p:spPr bwMode="auto">
                <a:xfrm>
                  <a:off x="2666" y="991"/>
                  <a:ext cx="25" cy="6"/>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265" name="Rectangle 220"/>
                <p:cNvSpPr>
                  <a:spLocks noChangeArrowheads="1"/>
                </p:cNvSpPr>
                <p:nvPr/>
              </p:nvSpPr>
              <p:spPr bwMode="auto">
                <a:xfrm>
                  <a:off x="2623" y="991"/>
                  <a:ext cx="25" cy="6"/>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266" name="Rectangle 221"/>
                <p:cNvSpPr>
                  <a:spLocks noChangeArrowheads="1"/>
                </p:cNvSpPr>
                <p:nvPr/>
              </p:nvSpPr>
              <p:spPr bwMode="auto">
                <a:xfrm>
                  <a:off x="2581" y="991"/>
                  <a:ext cx="24" cy="6"/>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267" name="Rectangle 222"/>
                <p:cNvSpPr>
                  <a:spLocks noChangeArrowheads="1"/>
                </p:cNvSpPr>
                <p:nvPr/>
              </p:nvSpPr>
              <p:spPr bwMode="auto">
                <a:xfrm>
                  <a:off x="2538" y="991"/>
                  <a:ext cx="24" cy="6"/>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268" name="Rectangle 223"/>
                <p:cNvSpPr>
                  <a:spLocks noChangeArrowheads="1"/>
                </p:cNvSpPr>
                <p:nvPr/>
              </p:nvSpPr>
              <p:spPr bwMode="auto">
                <a:xfrm>
                  <a:off x="2495" y="991"/>
                  <a:ext cx="25" cy="6"/>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269" name="Rectangle 224"/>
                <p:cNvSpPr>
                  <a:spLocks noChangeArrowheads="1"/>
                </p:cNvSpPr>
                <p:nvPr/>
              </p:nvSpPr>
              <p:spPr bwMode="auto">
                <a:xfrm>
                  <a:off x="2452" y="991"/>
                  <a:ext cx="25" cy="6"/>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270" name="Rectangle 225"/>
                <p:cNvSpPr>
                  <a:spLocks noChangeArrowheads="1"/>
                </p:cNvSpPr>
                <p:nvPr/>
              </p:nvSpPr>
              <p:spPr bwMode="auto">
                <a:xfrm>
                  <a:off x="2410" y="991"/>
                  <a:ext cx="24" cy="6"/>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271" name="Rectangle 226"/>
                <p:cNvSpPr>
                  <a:spLocks noChangeArrowheads="1"/>
                </p:cNvSpPr>
                <p:nvPr/>
              </p:nvSpPr>
              <p:spPr bwMode="auto">
                <a:xfrm>
                  <a:off x="2367" y="991"/>
                  <a:ext cx="24" cy="6"/>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272" name="Rectangle 227"/>
                <p:cNvSpPr>
                  <a:spLocks noChangeArrowheads="1"/>
                </p:cNvSpPr>
                <p:nvPr/>
              </p:nvSpPr>
              <p:spPr bwMode="auto">
                <a:xfrm>
                  <a:off x="2324" y="991"/>
                  <a:ext cx="25" cy="6"/>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grpSp>
          <p:sp>
            <p:nvSpPr>
              <p:cNvPr id="86057" name="Rectangle 229"/>
              <p:cNvSpPr>
                <a:spLocks noChangeArrowheads="1"/>
              </p:cNvSpPr>
              <p:nvPr/>
            </p:nvSpPr>
            <p:spPr bwMode="auto">
              <a:xfrm>
                <a:off x="2281" y="991"/>
                <a:ext cx="25" cy="6"/>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058" name="Rectangle 230"/>
              <p:cNvSpPr>
                <a:spLocks noChangeArrowheads="1"/>
              </p:cNvSpPr>
              <p:nvPr/>
            </p:nvSpPr>
            <p:spPr bwMode="auto">
              <a:xfrm>
                <a:off x="2239" y="991"/>
                <a:ext cx="24" cy="6"/>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059" name="Rectangle 231"/>
              <p:cNvSpPr>
                <a:spLocks noChangeArrowheads="1"/>
              </p:cNvSpPr>
              <p:nvPr/>
            </p:nvSpPr>
            <p:spPr bwMode="auto">
              <a:xfrm>
                <a:off x="2196" y="991"/>
                <a:ext cx="24" cy="6"/>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060" name="Rectangle 232"/>
              <p:cNvSpPr>
                <a:spLocks noChangeArrowheads="1"/>
              </p:cNvSpPr>
              <p:nvPr/>
            </p:nvSpPr>
            <p:spPr bwMode="auto">
              <a:xfrm>
                <a:off x="2153" y="991"/>
                <a:ext cx="25" cy="6"/>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061" name="Rectangle 233"/>
              <p:cNvSpPr>
                <a:spLocks noChangeArrowheads="1"/>
              </p:cNvSpPr>
              <p:nvPr/>
            </p:nvSpPr>
            <p:spPr bwMode="auto">
              <a:xfrm>
                <a:off x="2110" y="991"/>
                <a:ext cx="25" cy="6"/>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062" name="Rectangle 234"/>
              <p:cNvSpPr>
                <a:spLocks noChangeArrowheads="1"/>
              </p:cNvSpPr>
              <p:nvPr/>
            </p:nvSpPr>
            <p:spPr bwMode="auto">
              <a:xfrm>
                <a:off x="2068" y="991"/>
                <a:ext cx="24" cy="6"/>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063" name="Rectangle 235"/>
              <p:cNvSpPr>
                <a:spLocks noChangeArrowheads="1"/>
              </p:cNvSpPr>
              <p:nvPr/>
            </p:nvSpPr>
            <p:spPr bwMode="auto">
              <a:xfrm>
                <a:off x="2025" y="991"/>
                <a:ext cx="24" cy="6"/>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064" name="Rectangle 236"/>
              <p:cNvSpPr>
                <a:spLocks noChangeArrowheads="1"/>
              </p:cNvSpPr>
              <p:nvPr/>
            </p:nvSpPr>
            <p:spPr bwMode="auto">
              <a:xfrm>
                <a:off x="1982" y="991"/>
                <a:ext cx="25" cy="6"/>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065" name="Rectangle 237"/>
              <p:cNvSpPr>
                <a:spLocks noChangeArrowheads="1"/>
              </p:cNvSpPr>
              <p:nvPr/>
            </p:nvSpPr>
            <p:spPr bwMode="auto">
              <a:xfrm>
                <a:off x="1939" y="991"/>
                <a:ext cx="25" cy="6"/>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066" name="Rectangle 238"/>
              <p:cNvSpPr>
                <a:spLocks noChangeArrowheads="1"/>
              </p:cNvSpPr>
              <p:nvPr/>
            </p:nvSpPr>
            <p:spPr bwMode="auto">
              <a:xfrm>
                <a:off x="1897" y="991"/>
                <a:ext cx="24" cy="6"/>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067" name="Rectangle 239"/>
              <p:cNvSpPr>
                <a:spLocks noChangeArrowheads="1"/>
              </p:cNvSpPr>
              <p:nvPr/>
            </p:nvSpPr>
            <p:spPr bwMode="auto">
              <a:xfrm>
                <a:off x="1854" y="991"/>
                <a:ext cx="24" cy="6"/>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068" name="Rectangle 240"/>
              <p:cNvSpPr>
                <a:spLocks noChangeArrowheads="1"/>
              </p:cNvSpPr>
              <p:nvPr/>
            </p:nvSpPr>
            <p:spPr bwMode="auto">
              <a:xfrm>
                <a:off x="1811" y="991"/>
                <a:ext cx="25" cy="6"/>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069" name="Rectangle 241"/>
              <p:cNvSpPr>
                <a:spLocks noChangeArrowheads="1"/>
              </p:cNvSpPr>
              <p:nvPr/>
            </p:nvSpPr>
            <p:spPr bwMode="auto">
              <a:xfrm>
                <a:off x="1768" y="991"/>
                <a:ext cx="25" cy="6"/>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070" name="Rectangle 242"/>
              <p:cNvSpPr>
                <a:spLocks noChangeArrowheads="1"/>
              </p:cNvSpPr>
              <p:nvPr/>
            </p:nvSpPr>
            <p:spPr bwMode="auto">
              <a:xfrm>
                <a:off x="1726" y="991"/>
                <a:ext cx="24" cy="6"/>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071" name="Rectangle 243"/>
              <p:cNvSpPr>
                <a:spLocks noChangeArrowheads="1"/>
              </p:cNvSpPr>
              <p:nvPr/>
            </p:nvSpPr>
            <p:spPr bwMode="auto">
              <a:xfrm>
                <a:off x="1683" y="991"/>
                <a:ext cx="24" cy="6"/>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sp>
            <p:nvSpPr>
              <p:cNvPr id="86072" name="Rectangle 244"/>
              <p:cNvSpPr>
                <a:spLocks noChangeArrowheads="1"/>
              </p:cNvSpPr>
              <p:nvPr/>
            </p:nvSpPr>
            <p:spPr bwMode="auto">
              <a:xfrm>
                <a:off x="1640" y="991"/>
                <a:ext cx="25" cy="6"/>
              </a:xfrm>
              <a:prstGeom prst="rect">
                <a:avLst/>
              </a:prstGeom>
              <a:solidFill>
                <a:srgbClr val="000000"/>
              </a:solidFill>
              <a:ln w="9525">
                <a:noFill/>
                <a:miter lim="800000"/>
                <a:headEnd/>
                <a:tailEnd/>
              </a:ln>
            </p:spPr>
            <p:txBody>
              <a:bodyPr/>
              <a:lstStyle/>
              <a:p>
                <a:endParaRPr lang="tr-TR" altLang="tr-TR">
                  <a:latin typeface="Calibri" pitchFamily="34" charset="0"/>
                </a:endParaRPr>
              </a:p>
            </p:txBody>
          </p:sp>
        </p:grpSp>
        <p:sp>
          <p:nvSpPr>
            <p:cNvPr id="86048" name="Rectangle 246"/>
            <p:cNvSpPr>
              <a:spLocks noChangeArrowheads="1"/>
            </p:cNvSpPr>
            <p:nvPr/>
          </p:nvSpPr>
          <p:spPr bwMode="auto">
            <a:xfrm>
              <a:off x="2691" y="1012"/>
              <a:ext cx="642" cy="198"/>
            </a:xfrm>
            <a:prstGeom prst="rect">
              <a:avLst/>
            </a:prstGeom>
            <a:noFill/>
            <a:ln w="9525">
              <a:noFill/>
              <a:miter lim="800000"/>
              <a:headEnd/>
              <a:tailEnd/>
            </a:ln>
          </p:spPr>
          <p:txBody>
            <a:bodyPr/>
            <a:lstStyle/>
            <a:p>
              <a:endParaRPr lang="tr-TR" altLang="tr-TR">
                <a:latin typeface="Calibri" pitchFamily="34" charset="0"/>
              </a:endParaRPr>
            </a:p>
          </p:txBody>
        </p:sp>
        <p:sp>
          <p:nvSpPr>
            <p:cNvPr id="86049" name="Rectangle 247"/>
            <p:cNvSpPr>
              <a:spLocks noChangeArrowheads="1"/>
            </p:cNvSpPr>
            <p:nvPr/>
          </p:nvSpPr>
          <p:spPr bwMode="auto">
            <a:xfrm>
              <a:off x="2691" y="1016"/>
              <a:ext cx="584" cy="164"/>
            </a:xfrm>
            <a:prstGeom prst="rect">
              <a:avLst/>
            </a:prstGeom>
            <a:noFill/>
            <a:ln w="9525">
              <a:noFill/>
              <a:miter lim="800000"/>
              <a:headEnd/>
              <a:tailEnd/>
            </a:ln>
          </p:spPr>
          <p:txBody>
            <a:bodyPr wrap="none" lIns="0" tIns="0" rIns="0" bIns="0">
              <a:spAutoFit/>
            </a:bodyPr>
            <a:lstStyle/>
            <a:p>
              <a:r>
                <a:rPr lang="en-US" altLang="tr-TR" sz="1500">
                  <a:solidFill>
                    <a:srgbClr val="000000"/>
                  </a:solidFill>
                  <a:latin typeface="Calibri" pitchFamily="34" charset="0"/>
                </a:rPr>
                <a:t>PKI Server</a:t>
              </a:r>
              <a:endParaRPr lang="en-US" altLang="tr-TR">
                <a:latin typeface="Calibri" pitchFamily="34" charset="0"/>
              </a:endParaRPr>
            </a:p>
          </p:txBody>
        </p:sp>
        <p:sp>
          <p:nvSpPr>
            <p:cNvPr id="86050" name="Rectangle 248"/>
            <p:cNvSpPr>
              <a:spLocks noChangeArrowheads="1"/>
            </p:cNvSpPr>
            <p:nvPr/>
          </p:nvSpPr>
          <p:spPr bwMode="auto">
            <a:xfrm>
              <a:off x="3314" y="1653"/>
              <a:ext cx="956" cy="156"/>
            </a:xfrm>
            <a:prstGeom prst="rect">
              <a:avLst/>
            </a:prstGeom>
            <a:noFill/>
            <a:ln w="9525">
              <a:noFill/>
              <a:miter lim="800000"/>
              <a:headEnd/>
              <a:tailEnd/>
            </a:ln>
          </p:spPr>
          <p:txBody>
            <a:bodyPr/>
            <a:lstStyle/>
            <a:p>
              <a:endParaRPr lang="tr-TR" altLang="tr-TR">
                <a:latin typeface="Calibri" pitchFamily="34" charset="0"/>
              </a:endParaRPr>
            </a:p>
          </p:txBody>
        </p:sp>
        <p:sp>
          <p:nvSpPr>
            <p:cNvPr id="86051" name="Rectangle 249"/>
            <p:cNvSpPr>
              <a:spLocks noChangeArrowheads="1"/>
            </p:cNvSpPr>
            <p:nvPr/>
          </p:nvSpPr>
          <p:spPr bwMode="auto">
            <a:xfrm>
              <a:off x="3314" y="1657"/>
              <a:ext cx="1004" cy="144"/>
            </a:xfrm>
            <a:prstGeom prst="rect">
              <a:avLst/>
            </a:prstGeom>
            <a:noFill/>
            <a:ln w="9525">
              <a:noFill/>
              <a:miter lim="800000"/>
              <a:headEnd/>
              <a:tailEnd/>
            </a:ln>
          </p:spPr>
          <p:txBody>
            <a:bodyPr wrap="none" lIns="0" tIns="0" rIns="0" bIns="0">
              <a:spAutoFit/>
            </a:bodyPr>
            <a:lstStyle/>
            <a:p>
              <a:r>
                <a:rPr lang="en-US" altLang="tr-TR" sz="1300">
                  <a:solidFill>
                    <a:srgbClr val="000000"/>
                  </a:solidFill>
                  <a:latin typeface="Calibri" pitchFamily="34" charset="0"/>
                </a:rPr>
                <a:t>Databases / Directories</a:t>
              </a:r>
              <a:endParaRPr lang="en-US" altLang="tr-TR">
                <a:latin typeface="Calibri" pitchFamily="34" charset="0"/>
              </a:endParaRPr>
            </a:p>
          </p:txBody>
        </p:sp>
        <p:sp>
          <p:nvSpPr>
            <p:cNvPr id="86052" name="Rectangle 250"/>
            <p:cNvSpPr>
              <a:spLocks noChangeArrowheads="1"/>
            </p:cNvSpPr>
            <p:nvPr/>
          </p:nvSpPr>
          <p:spPr bwMode="auto">
            <a:xfrm>
              <a:off x="2513" y="3405"/>
              <a:ext cx="856" cy="310"/>
            </a:xfrm>
            <a:prstGeom prst="rect">
              <a:avLst/>
            </a:prstGeom>
            <a:solidFill>
              <a:srgbClr val="FFFFFF"/>
            </a:solidFill>
            <a:ln w="19050">
              <a:solidFill>
                <a:srgbClr val="000000"/>
              </a:solidFill>
              <a:miter lim="800000"/>
              <a:headEnd/>
              <a:tailEnd/>
            </a:ln>
          </p:spPr>
          <p:txBody>
            <a:bodyPr/>
            <a:lstStyle/>
            <a:p>
              <a:endParaRPr lang="tr-TR" altLang="tr-TR">
                <a:latin typeface="Calibri" pitchFamily="34" charset="0"/>
              </a:endParaRPr>
            </a:p>
          </p:txBody>
        </p:sp>
        <p:sp>
          <p:nvSpPr>
            <p:cNvPr id="86053" name="Rectangle 251"/>
            <p:cNvSpPr>
              <a:spLocks noChangeArrowheads="1"/>
            </p:cNvSpPr>
            <p:nvPr/>
          </p:nvSpPr>
          <p:spPr bwMode="auto">
            <a:xfrm>
              <a:off x="2720" y="3496"/>
              <a:ext cx="489" cy="144"/>
            </a:xfrm>
            <a:prstGeom prst="rect">
              <a:avLst/>
            </a:prstGeom>
            <a:noFill/>
            <a:ln w="9525">
              <a:noFill/>
              <a:miter lim="800000"/>
              <a:headEnd/>
              <a:tailEnd/>
            </a:ln>
          </p:spPr>
          <p:txBody>
            <a:bodyPr wrap="none" lIns="0" tIns="0" rIns="0" bIns="0">
              <a:spAutoFit/>
            </a:bodyPr>
            <a:lstStyle/>
            <a:p>
              <a:r>
                <a:rPr lang="en-US" altLang="tr-TR" sz="1300">
                  <a:solidFill>
                    <a:srgbClr val="000000"/>
                  </a:solidFill>
                  <a:latin typeface="Calibri" pitchFamily="34" charset="0"/>
                </a:rPr>
                <a:t>PKI Client</a:t>
              </a:r>
              <a:endParaRPr lang="en-US" altLang="tr-TR">
                <a:latin typeface="Calibri" pitchFamily="34" charset="0"/>
              </a:endParaRPr>
            </a:p>
          </p:txBody>
        </p:sp>
        <p:sp>
          <p:nvSpPr>
            <p:cNvPr id="86054" name="Line 252"/>
            <p:cNvSpPr>
              <a:spLocks noChangeShapeType="1"/>
            </p:cNvSpPr>
            <p:nvPr/>
          </p:nvSpPr>
          <p:spPr bwMode="auto">
            <a:xfrm>
              <a:off x="2387" y="2794"/>
              <a:ext cx="298" cy="611"/>
            </a:xfrm>
            <a:prstGeom prst="line">
              <a:avLst/>
            </a:prstGeom>
            <a:noFill/>
            <a:ln w="9525">
              <a:solidFill>
                <a:srgbClr val="000000"/>
              </a:solidFill>
              <a:round/>
              <a:headEnd/>
              <a:tailEnd/>
            </a:ln>
          </p:spPr>
          <p:txBody>
            <a:bodyPr/>
            <a:lstStyle/>
            <a:p>
              <a:endParaRPr lang="en-IN"/>
            </a:p>
          </p:txBody>
        </p:sp>
        <p:sp>
          <p:nvSpPr>
            <p:cNvPr id="86055" name="Line 253"/>
            <p:cNvSpPr>
              <a:spLocks noChangeShapeType="1"/>
            </p:cNvSpPr>
            <p:nvPr/>
          </p:nvSpPr>
          <p:spPr bwMode="auto">
            <a:xfrm flipH="1">
              <a:off x="3165" y="2775"/>
              <a:ext cx="440" cy="624"/>
            </a:xfrm>
            <a:prstGeom prst="line">
              <a:avLst/>
            </a:prstGeom>
            <a:noFill/>
            <a:ln w="9525">
              <a:solidFill>
                <a:srgbClr val="000000"/>
              </a:solidFill>
              <a:round/>
              <a:headEnd/>
              <a:tailEnd/>
            </a:ln>
          </p:spPr>
          <p:txBody>
            <a:bodyPr/>
            <a:lstStyle/>
            <a:p>
              <a:endParaRPr lang="en-IN"/>
            </a:p>
          </p:txBody>
        </p:sp>
      </p:grpSp>
      <p:sp>
        <p:nvSpPr>
          <p:cNvPr id="86020" name="Rectangle 255"/>
          <p:cNvSpPr>
            <a:spLocks noChangeArrowheads="1"/>
          </p:cNvSpPr>
          <p:nvPr/>
        </p:nvSpPr>
        <p:spPr bwMode="auto">
          <a:xfrm>
            <a:off x="6805613" y="5734050"/>
            <a:ext cx="123825" cy="261938"/>
          </a:xfrm>
          <a:prstGeom prst="rect">
            <a:avLst/>
          </a:prstGeom>
          <a:noFill/>
          <a:ln w="9525">
            <a:noFill/>
            <a:miter lim="800000"/>
            <a:headEnd/>
            <a:tailEnd/>
          </a:ln>
        </p:spPr>
        <p:txBody>
          <a:bodyPr wrap="none" lIns="0" tIns="0" rIns="0" bIns="0">
            <a:spAutoFit/>
          </a:bodyPr>
          <a:lstStyle/>
          <a:p>
            <a:r>
              <a:rPr lang="en-US" altLang="tr-TR" sz="1500">
                <a:solidFill>
                  <a:srgbClr val="008000"/>
                </a:solidFill>
                <a:latin typeface="Calibri" pitchFamily="34" charset="0"/>
              </a:rPr>
              <a:t> </a:t>
            </a:r>
            <a:endParaRPr lang="en-US" altLang="tr-TR">
              <a:latin typeface="Calibri" pitchFamily="34" charset="0"/>
            </a:endParaRPr>
          </a:p>
        </p:txBody>
      </p:sp>
      <p:sp>
        <p:nvSpPr>
          <p:cNvPr id="86021" name="Rectangle 256"/>
          <p:cNvSpPr>
            <a:spLocks noChangeArrowheads="1"/>
          </p:cNvSpPr>
          <p:nvPr/>
        </p:nvSpPr>
        <p:spPr bwMode="auto">
          <a:xfrm>
            <a:off x="4683125" y="5905500"/>
            <a:ext cx="123825" cy="261938"/>
          </a:xfrm>
          <a:prstGeom prst="rect">
            <a:avLst/>
          </a:prstGeom>
          <a:noFill/>
          <a:ln w="9525">
            <a:noFill/>
            <a:miter lim="800000"/>
            <a:headEnd/>
            <a:tailEnd/>
          </a:ln>
        </p:spPr>
        <p:txBody>
          <a:bodyPr wrap="none" lIns="0" tIns="0" rIns="0" bIns="0">
            <a:spAutoFit/>
          </a:bodyPr>
          <a:lstStyle/>
          <a:p>
            <a:r>
              <a:rPr lang="en-US" altLang="tr-TR" sz="1500">
                <a:solidFill>
                  <a:srgbClr val="008000"/>
                </a:solidFill>
                <a:latin typeface="Calibri" pitchFamily="34" charset="0"/>
              </a:rPr>
              <a:t> </a:t>
            </a:r>
            <a:endParaRPr lang="en-US" altLang="tr-TR">
              <a:latin typeface="Calibri" pitchFamily="34" charset="0"/>
            </a:endParaRPr>
          </a:p>
        </p:txBody>
      </p:sp>
      <p:sp>
        <p:nvSpPr>
          <p:cNvPr id="86022" name="Rectangle 257"/>
          <p:cNvSpPr>
            <a:spLocks noChangeArrowheads="1"/>
          </p:cNvSpPr>
          <p:nvPr/>
        </p:nvSpPr>
        <p:spPr bwMode="auto">
          <a:xfrm>
            <a:off x="2865438" y="6219825"/>
            <a:ext cx="2914650" cy="261938"/>
          </a:xfrm>
          <a:prstGeom prst="rect">
            <a:avLst/>
          </a:prstGeom>
          <a:noFill/>
          <a:ln w="9525">
            <a:noFill/>
            <a:miter lim="800000"/>
            <a:headEnd/>
            <a:tailEnd/>
          </a:ln>
        </p:spPr>
        <p:txBody>
          <a:bodyPr wrap="none" lIns="0" tIns="0" rIns="0" bIns="0">
            <a:spAutoFit/>
          </a:bodyPr>
          <a:lstStyle/>
          <a:p>
            <a:r>
              <a:rPr lang="en-US" altLang="tr-TR" sz="1500">
                <a:solidFill>
                  <a:srgbClr val="000000"/>
                </a:solidFill>
                <a:latin typeface="Calibri" pitchFamily="34" charset="0"/>
              </a:rPr>
              <a:t>Architecture of a typical organization</a:t>
            </a:r>
            <a:endParaRPr lang="en-US" altLang="tr-TR">
              <a:latin typeface="Calibri" pitchFamily="34" charset="0"/>
            </a:endParaRPr>
          </a:p>
        </p:txBody>
      </p:sp>
      <p:sp>
        <p:nvSpPr>
          <p:cNvPr id="86023" name="Rectangle 258"/>
          <p:cNvSpPr>
            <a:spLocks noChangeArrowheads="1"/>
          </p:cNvSpPr>
          <p:nvPr/>
        </p:nvSpPr>
        <p:spPr bwMode="auto">
          <a:xfrm>
            <a:off x="5718175" y="6219825"/>
            <a:ext cx="138113" cy="261938"/>
          </a:xfrm>
          <a:prstGeom prst="rect">
            <a:avLst/>
          </a:prstGeom>
          <a:noFill/>
          <a:ln w="9525">
            <a:noFill/>
            <a:miter lim="800000"/>
            <a:headEnd/>
            <a:tailEnd/>
          </a:ln>
        </p:spPr>
        <p:txBody>
          <a:bodyPr wrap="none" lIns="0" tIns="0" rIns="0" bIns="0">
            <a:spAutoFit/>
          </a:bodyPr>
          <a:lstStyle/>
          <a:p>
            <a:r>
              <a:rPr lang="en-US" altLang="tr-TR" sz="1500">
                <a:solidFill>
                  <a:srgbClr val="000000"/>
                </a:solidFill>
                <a:latin typeface="Calibri" pitchFamily="34" charset="0"/>
              </a:rPr>
              <a:t>-</a:t>
            </a:r>
            <a:endParaRPr lang="en-US" altLang="tr-TR">
              <a:latin typeface="Calibri" pitchFamily="34" charset="0"/>
            </a:endParaRPr>
          </a:p>
        </p:txBody>
      </p:sp>
      <p:sp>
        <p:nvSpPr>
          <p:cNvPr id="86024" name="Rectangle 259"/>
          <p:cNvSpPr>
            <a:spLocks noChangeArrowheads="1"/>
          </p:cNvSpPr>
          <p:nvPr/>
        </p:nvSpPr>
        <p:spPr bwMode="auto">
          <a:xfrm>
            <a:off x="5781675" y="6219825"/>
            <a:ext cx="795338" cy="261938"/>
          </a:xfrm>
          <a:prstGeom prst="rect">
            <a:avLst/>
          </a:prstGeom>
          <a:noFill/>
          <a:ln w="9525">
            <a:noFill/>
            <a:miter lim="800000"/>
            <a:headEnd/>
            <a:tailEnd/>
          </a:ln>
        </p:spPr>
        <p:txBody>
          <a:bodyPr wrap="none" lIns="0" tIns="0" rIns="0" bIns="0">
            <a:spAutoFit/>
          </a:bodyPr>
          <a:lstStyle/>
          <a:p>
            <a:r>
              <a:rPr lang="en-US" altLang="tr-TR" sz="1500">
                <a:solidFill>
                  <a:srgbClr val="000000"/>
                </a:solidFill>
                <a:latin typeface="Calibri" pitchFamily="34" charset="0"/>
              </a:rPr>
              <a:t>wide PKI</a:t>
            </a:r>
            <a:endParaRPr lang="en-US" altLang="tr-TR">
              <a:latin typeface="Calibri" pitchFamily="34" charset="0"/>
            </a:endParaRPr>
          </a:p>
        </p:txBody>
      </p:sp>
      <p:sp>
        <p:nvSpPr>
          <p:cNvPr id="86025" name="Rectangle 260"/>
          <p:cNvSpPr>
            <a:spLocks noChangeArrowheads="1"/>
          </p:cNvSpPr>
          <p:nvPr/>
        </p:nvSpPr>
        <p:spPr bwMode="auto">
          <a:xfrm>
            <a:off x="6503988" y="6219825"/>
            <a:ext cx="123825" cy="261938"/>
          </a:xfrm>
          <a:prstGeom prst="rect">
            <a:avLst/>
          </a:prstGeom>
          <a:noFill/>
          <a:ln w="9525">
            <a:noFill/>
            <a:miter lim="800000"/>
            <a:headEnd/>
            <a:tailEnd/>
          </a:ln>
        </p:spPr>
        <p:txBody>
          <a:bodyPr wrap="none" lIns="0" tIns="0" rIns="0" bIns="0">
            <a:spAutoFit/>
          </a:bodyPr>
          <a:lstStyle/>
          <a:p>
            <a:r>
              <a:rPr lang="en-US" altLang="tr-TR" sz="1500">
                <a:solidFill>
                  <a:srgbClr val="000000"/>
                </a:solidFill>
                <a:latin typeface="Calibri" pitchFamily="34" charset="0"/>
              </a:rPr>
              <a:t> </a:t>
            </a:r>
            <a:endParaRPr lang="en-US" altLang="tr-TR">
              <a:latin typeface="Calibri" pitchFamily="34" charset="0"/>
            </a:endParaRPr>
          </a:p>
        </p:txBody>
      </p:sp>
      <p:sp>
        <p:nvSpPr>
          <p:cNvPr id="86026" name="Text Box 4"/>
          <p:cNvSpPr txBox="1">
            <a:spLocks noChangeArrowheads="1"/>
          </p:cNvSpPr>
          <p:nvPr/>
        </p:nvSpPr>
        <p:spPr bwMode="auto">
          <a:xfrm>
            <a:off x="304800" y="2057400"/>
            <a:ext cx="2286000" cy="641350"/>
          </a:xfrm>
          <a:prstGeom prst="rect">
            <a:avLst/>
          </a:prstGeom>
          <a:noFill/>
          <a:ln w="9525">
            <a:noFill/>
            <a:miter lim="800000"/>
            <a:headEnd/>
            <a:tailEnd/>
          </a:ln>
        </p:spPr>
        <p:txBody>
          <a:bodyPr>
            <a:spAutoFit/>
          </a:bodyPr>
          <a:lstStyle/>
          <a:p>
            <a:pPr eaLnBrk="0" hangingPunct="0">
              <a:spcBef>
                <a:spcPct val="50000"/>
              </a:spcBef>
            </a:pPr>
            <a:r>
              <a:rPr lang="en-US" altLang="tr-TR">
                <a:latin typeface="Calibri" pitchFamily="34" charset="0"/>
              </a:rPr>
              <a:t>Certificate Processor/Authority</a:t>
            </a:r>
          </a:p>
        </p:txBody>
      </p:sp>
      <p:sp>
        <p:nvSpPr>
          <p:cNvPr id="86027" name="Text Box 5"/>
          <p:cNvSpPr txBox="1">
            <a:spLocks noChangeArrowheads="1"/>
          </p:cNvSpPr>
          <p:nvPr/>
        </p:nvSpPr>
        <p:spPr bwMode="auto">
          <a:xfrm>
            <a:off x="457200" y="3962400"/>
            <a:ext cx="1828800" cy="641350"/>
          </a:xfrm>
          <a:prstGeom prst="rect">
            <a:avLst/>
          </a:prstGeom>
          <a:noFill/>
          <a:ln w="9525">
            <a:noFill/>
            <a:miter lim="800000"/>
            <a:headEnd/>
            <a:tailEnd/>
          </a:ln>
        </p:spPr>
        <p:txBody>
          <a:bodyPr>
            <a:spAutoFit/>
          </a:bodyPr>
          <a:lstStyle/>
          <a:p>
            <a:pPr eaLnBrk="0" hangingPunct="0">
              <a:spcBef>
                <a:spcPct val="50000"/>
              </a:spcBef>
            </a:pPr>
            <a:r>
              <a:rPr lang="en-US" altLang="tr-TR">
                <a:latin typeface="Calibri" pitchFamily="34" charset="0"/>
              </a:rPr>
              <a:t>Registration Authority</a:t>
            </a:r>
          </a:p>
        </p:txBody>
      </p:sp>
      <p:sp>
        <p:nvSpPr>
          <p:cNvPr id="86028" name="Text Box 6"/>
          <p:cNvSpPr txBox="1">
            <a:spLocks noChangeArrowheads="1"/>
          </p:cNvSpPr>
          <p:nvPr/>
        </p:nvSpPr>
        <p:spPr bwMode="auto">
          <a:xfrm>
            <a:off x="6858000" y="3886200"/>
            <a:ext cx="1828800" cy="641350"/>
          </a:xfrm>
          <a:prstGeom prst="rect">
            <a:avLst/>
          </a:prstGeom>
          <a:noFill/>
          <a:ln w="9525">
            <a:noFill/>
            <a:miter lim="800000"/>
            <a:headEnd/>
            <a:tailEnd/>
          </a:ln>
        </p:spPr>
        <p:txBody>
          <a:bodyPr>
            <a:spAutoFit/>
          </a:bodyPr>
          <a:lstStyle/>
          <a:p>
            <a:pPr eaLnBrk="0" hangingPunct="0">
              <a:spcBef>
                <a:spcPct val="50000"/>
              </a:spcBef>
            </a:pPr>
            <a:r>
              <a:rPr lang="en-US" altLang="tr-TR">
                <a:latin typeface="Calibri" pitchFamily="34" charset="0"/>
              </a:rPr>
              <a:t>Certificate Distribution</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lang="en-US" altLang="tr-TR" smtClean="0"/>
              <a:t>Hosted vs. Standalone PKI</a:t>
            </a:r>
          </a:p>
        </p:txBody>
      </p:sp>
      <p:sp>
        <p:nvSpPr>
          <p:cNvPr id="87043" name="Rectangle 3"/>
          <p:cNvSpPr>
            <a:spLocks noGrp="1" noChangeArrowheads="1"/>
          </p:cNvSpPr>
          <p:nvPr>
            <p:ph type="body" idx="1"/>
          </p:nvPr>
        </p:nvSpPr>
        <p:spPr/>
        <p:txBody>
          <a:bodyPr/>
          <a:lstStyle/>
          <a:p>
            <a:pPr eaLnBrk="1" hangingPunct="1"/>
            <a:r>
              <a:rPr lang="en-US" altLang="tr-TR" smtClean="0"/>
              <a:t>Hosted</a:t>
            </a:r>
            <a:r>
              <a:rPr lang="tr-TR" altLang="tr-TR" smtClean="0"/>
              <a:t> (outsourced)</a:t>
            </a:r>
            <a:r>
              <a:rPr lang="en-US" altLang="tr-TR" smtClean="0"/>
              <a:t> PKI</a:t>
            </a:r>
          </a:p>
          <a:p>
            <a:pPr lvl="1" eaLnBrk="1" hangingPunct="1"/>
            <a:r>
              <a:rPr lang="en-US" altLang="tr-TR" smtClean="0"/>
              <a:t>PKI vendor acts as CA</a:t>
            </a:r>
          </a:p>
          <a:p>
            <a:pPr lvl="1" eaLnBrk="1" hangingPunct="1"/>
            <a:r>
              <a:rPr lang="en-US" altLang="tr-TR" smtClean="0"/>
              <a:t>PKI owner is the RA</a:t>
            </a:r>
          </a:p>
          <a:p>
            <a:pPr eaLnBrk="1" hangingPunct="1"/>
            <a:r>
              <a:rPr lang="en-US" altLang="tr-TR" smtClean="0"/>
              <a:t>Standalone PKI</a:t>
            </a:r>
          </a:p>
          <a:p>
            <a:pPr lvl="1" eaLnBrk="1" hangingPunct="1"/>
            <a:r>
              <a:rPr lang="en-US" altLang="tr-TR" smtClean="0"/>
              <a:t>PKI owner is both RA and CA</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a:xfrm>
            <a:off x="685800" y="228600"/>
            <a:ext cx="7772400" cy="304800"/>
          </a:xfrm>
        </p:spPr>
        <p:txBody>
          <a:bodyPr/>
          <a:lstStyle/>
          <a:p>
            <a:pPr eaLnBrk="1" hangingPunct="1"/>
            <a:r>
              <a:rPr lang="en-US" altLang="tr-TR" sz="3200" smtClean="0"/>
              <a:t>Hosted vs. Standalone PKI</a:t>
            </a:r>
          </a:p>
        </p:txBody>
      </p:sp>
      <p:graphicFrame>
        <p:nvGraphicFramePr>
          <p:cNvPr id="4098" name="Object 3"/>
          <p:cNvGraphicFramePr>
            <a:graphicFrameLocks noChangeAspect="1"/>
          </p:cNvGraphicFramePr>
          <p:nvPr/>
        </p:nvGraphicFramePr>
        <p:xfrm>
          <a:off x="609600" y="685800"/>
          <a:ext cx="7926388" cy="2755900"/>
        </p:xfrm>
        <a:graphic>
          <a:graphicData uri="http://schemas.openxmlformats.org/presentationml/2006/ole">
            <p:oleObj spid="_x0000_s107522" name="Document" r:id="rId3" imgW="5657128" imgH="1963527" progId="Word.Document.8">
              <p:embed/>
            </p:oleObj>
          </a:graphicData>
        </a:graphic>
      </p:graphicFrame>
      <p:graphicFrame>
        <p:nvGraphicFramePr>
          <p:cNvPr id="4099" name="Object 4"/>
          <p:cNvGraphicFramePr>
            <a:graphicFrameLocks noChangeAspect="1"/>
          </p:cNvGraphicFramePr>
          <p:nvPr/>
        </p:nvGraphicFramePr>
        <p:xfrm>
          <a:off x="762000" y="3048000"/>
          <a:ext cx="7635875" cy="3605213"/>
        </p:xfrm>
        <a:graphic>
          <a:graphicData uri="http://schemas.openxmlformats.org/presentationml/2006/ole">
            <p:oleObj spid="_x0000_s107523" name="Document" r:id="rId4" imgW="5632704" imgH="2667000" progId="Word.Document.8">
              <p:embed/>
            </p:oleObj>
          </a:graphicData>
        </a:graphic>
      </p:graphicFrame>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838200" y="457200"/>
            <a:ext cx="7772400" cy="1143000"/>
          </a:xfrm>
        </p:spPr>
        <p:txBody>
          <a:bodyPr/>
          <a:lstStyle/>
          <a:p>
            <a:pPr eaLnBrk="1" hangingPunct="1"/>
            <a:r>
              <a:rPr lang="en-US" altLang="tr-TR" smtClean="0"/>
              <a:t>X.509</a:t>
            </a:r>
          </a:p>
        </p:txBody>
      </p:sp>
      <p:sp>
        <p:nvSpPr>
          <p:cNvPr id="88067" name="Rectangle 3"/>
          <p:cNvSpPr>
            <a:spLocks noGrp="1" noChangeArrowheads="1"/>
          </p:cNvSpPr>
          <p:nvPr>
            <p:ph type="body" idx="1"/>
          </p:nvPr>
        </p:nvSpPr>
        <p:spPr>
          <a:xfrm>
            <a:off x="381000" y="1752600"/>
            <a:ext cx="8255000" cy="4572000"/>
          </a:xfrm>
        </p:spPr>
        <p:txBody>
          <a:bodyPr/>
          <a:lstStyle/>
          <a:p>
            <a:pPr eaLnBrk="1" hangingPunct="1"/>
            <a:r>
              <a:rPr lang="en-US" altLang="tr-TR" sz="2800" smtClean="0"/>
              <a:t>ITU-T standard (recommendation)</a:t>
            </a:r>
          </a:p>
          <a:p>
            <a:pPr lvl="1" eaLnBrk="1" hangingPunct="1"/>
            <a:r>
              <a:rPr lang="en-US" altLang="tr-TR" sz="2400" smtClean="0"/>
              <a:t>ISO 9495-2 is the equivalent ISO standard</a:t>
            </a:r>
          </a:p>
          <a:p>
            <a:pPr eaLnBrk="1" hangingPunct="1"/>
            <a:r>
              <a:rPr lang="en-US" altLang="tr-TR" sz="2800" smtClean="0"/>
              <a:t>part of X.500 family for “directory services” </a:t>
            </a:r>
          </a:p>
          <a:p>
            <a:pPr lvl="1" eaLnBrk="1" hangingPunct="1"/>
            <a:r>
              <a:rPr lang="en-US" altLang="tr-TR" sz="2400" smtClean="0"/>
              <a:t>distributed set of servers that store user information</a:t>
            </a:r>
          </a:p>
          <a:p>
            <a:pPr lvl="2" eaLnBrk="1" hangingPunct="1"/>
            <a:r>
              <a:rPr lang="en-US" altLang="tr-TR" sz="2000" smtClean="0"/>
              <a:t>an utopia that has never been carried out</a:t>
            </a:r>
          </a:p>
          <a:p>
            <a:pPr lvl="1" eaLnBrk="1" hangingPunct="1"/>
            <a:r>
              <a:rPr lang="en-US" altLang="tr-TR" sz="2400" smtClean="0"/>
              <a:t>X.509 defines the authentication services and the pubic-key certificate structure (certificates are to be stored in the directory)</a:t>
            </a:r>
          </a:p>
          <a:p>
            <a:pPr lvl="1" eaLnBrk="1" hangingPunct="1"/>
            <a:r>
              <a:rPr lang="en-US" altLang="tr-TR" sz="2400" smtClean="0"/>
              <a:t>so that the directory would contain public keys of the users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TotalTime>
  <Words>7592</Words>
  <Application>Microsoft Office PowerPoint</Application>
  <PresentationFormat>On-screen Show (4:3)</PresentationFormat>
  <Paragraphs>715</Paragraphs>
  <Slides>103</Slides>
  <Notes>6</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103</vt:i4>
      </vt:variant>
    </vt:vector>
  </HeadingPairs>
  <TitlesOfParts>
    <vt:vector size="107" baseType="lpstr">
      <vt:lpstr>Office Theme</vt:lpstr>
      <vt:lpstr>Clip</vt:lpstr>
      <vt:lpstr>Picture</vt:lpstr>
      <vt:lpstr>Document</vt:lpstr>
      <vt:lpstr>UNIT-III</vt:lpstr>
      <vt:lpstr>Content</vt:lpstr>
      <vt:lpstr>Slide 3</vt:lpstr>
      <vt:lpstr>E-mail Security</vt:lpstr>
      <vt:lpstr>Email Security Enhancements</vt:lpstr>
      <vt:lpstr>Pretty Good Privacy (PGP)</vt:lpstr>
      <vt:lpstr>Slide 7</vt:lpstr>
      <vt:lpstr>Slide 8</vt:lpstr>
      <vt:lpstr>Slide 9</vt:lpstr>
      <vt:lpstr>Slide 10</vt:lpstr>
      <vt:lpstr>Slide 11</vt:lpstr>
      <vt:lpstr>PGP OPERATIONS</vt:lpstr>
      <vt:lpstr>PGP Operation – Authentication</vt:lpstr>
      <vt:lpstr>PGP Operation – Confidentiality</vt:lpstr>
      <vt:lpstr>PGP Operation – Confidentiality and Authentication </vt:lpstr>
      <vt:lpstr>PGP Operation – E-mail compatibility radix-64 conversion</vt:lpstr>
      <vt:lpstr>Compression</vt:lpstr>
      <vt:lpstr>Slide 18</vt:lpstr>
      <vt:lpstr>PGP Operation – Summary</vt:lpstr>
      <vt:lpstr>Cryptographic Keys and Key Rings</vt:lpstr>
      <vt:lpstr>Slide 21</vt:lpstr>
      <vt:lpstr>Slide 22</vt:lpstr>
      <vt:lpstr>SESSION KEY GENERATION</vt:lpstr>
      <vt:lpstr>KEY IDENTIFIERS</vt:lpstr>
      <vt:lpstr>Slide 25</vt:lpstr>
      <vt:lpstr>Slide 26</vt:lpstr>
      <vt:lpstr>PGP Key ID concept</vt:lpstr>
      <vt:lpstr>Slide 28</vt:lpstr>
      <vt:lpstr>Slide 29</vt:lpstr>
      <vt:lpstr>PGP Key Rings</vt:lpstr>
      <vt:lpstr>PGP Key Rings</vt:lpstr>
      <vt:lpstr>Private-key ring</vt:lpstr>
      <vt:lpstr>Slide 33</vt:lpstr>
      <vt:lpstr> Public-key ring</vt:lpstr>
      <vt:lpstr>Key rings and message generation</vt:lpstr>
      <vt:lpstr>Key rings and message reception</vt:lpstr>
      <vt:lpstr>PGP Key Management - 1</vt:lpstr>
      <vt:lpstr>PGP Key Management - 2</vt:lpstr>
      <vt:lpstr>Slide 39</vt:lpstr>
      <vt:lpstr>States</vt:lpstr>
      <vt:lpstr>PGP Key Management - 3</vt:lpstr>
      <vt:lpstr>PGP Key Management - 4</vt:lpstr>
      <vt:lpstr>REVOKING PUBLIC KEYS </vt:lpstr>
      <vt:lpstr>S/MIME</vt:lpstr>
      <vt:lpstr>Quick E-mail History</vt:lpstr>
      <vt:lpstr>More on Internet Email Architecture</vt:lpstr>
      <vt:lpstr>RFC 5322 </vt:lpstr>
      <vt:lpstr>Slide 48</vt:lpstr>
      <vt:lpstr>Slide 49</vt:lpstr>
      <vt:lpstr>Limitations of the SMTP/5322 scheme</vt:lpstr>
      <vt:lpstr>Slide 51</vt:lpstr>
      <vt:lpstr>MIME Elements</vt:lpstr>
      <vt:lpstr>More on MIME</vt:lpstr>
      <vt:lpstr>Message Header Fields</vt:lpstr>
      <vt:lpstr>MIME CONTENT TYPES</vt:lpstr>
      <vt:lpstr>Slide 56</vt:lpstr>
      <vt:lpstr>Slide 57</vt:lpstr>
      <vt:lpstr>MIME CONTENT TYPES</vt:lpstr>
      <vt:lpstr>MIME CONTENT TYPES</vt:lpstr>
      <vt:lpstr>MIME CONTENT TYPES</vt:lpstr>
      <vt:lpstr>MIME CONTENT TYPES</vt:lpstr>
      <vt:lpstr>MIME CONTENT TYPES</vt:lpstr>
      <vt:lpstr>MIME TRANSFER ENCODINGS</vt:lpstr>
      <vt:lpstr>Slide 64</vt:lpstr>
      <vt:lpstr>Slide 65</vt:lpstr>
      <vt:lpstr>S/MIME Functions</vt:lpstr>
      <vt:lpstr>S/MIME Cryptographic Algorithms</vt:lpstr>
      <vt:lpstr>S/MIME Security Functionality: Simplified View</vt:lpstr>
      <vt:lpstr>Scope of S/MIME Security </vt:lpstr>
      <vt:lpstr>S/MIME Content Types</vt:lpstr>
      <vt:lpstr>EnvelopedData</vt:lpstr>
      <vt:lpstr>SignedData</vt:lpstr>
      <vt:lpstr>Clear Signing</vt:lpstr>
      <vt:lpstr>S/MIME Certificate Processing</vt:lpstr>
      <vt:lpstr>S/MIME Certificate Processing and CAs</vt:lpstr>
      <vt:lpstr>X.509 Certificates and PKIs</vt:lpstr>
      <vt:lpstr>Certificates  </vt:lpstr>
      <vt:lpstr>Certificates  </vt:lpstr>
      <vt:lpstr>Certificates  </vt:lpstr>
      <vt:lpstr>Certificates</vt:lpstr>
      <vt:lpstr>Issues Related Certificates</vt:lpstr>
      <vt:lpstr>Issues Related Certificates</vt:lpstr>
      <vt:lpstr>Issues Related Certificates</vt:lpstr>
      <vt:lpstr>Issues Related Certificates</vt:lpstr>
      <vt:lpstr>Real World Analogies</vt:lpstr>
      <vt:lpstr>Real World Analogies</vt:lpstr>
      <vt:lpstr>Public Key Infrastructure (PKI)</vt:lpstr>
      <vt:lpstr>PKI</vt:lpstr>
      <vt:lpstr>Hierarchical PKI Example</vt:lpstr>
      <vt:lpstr>Cross Certificate Based  PKI Example</vt:lpstr>
      <vt:lpstr>Hybrid PKI example</vt:lpstr>
      <vt:lpstr>Certificate Paths</vt:lpstr>
      <vt:lpstr>Certificate Paths</vt:lpstr>
      <vt:lpstr>Certificate Paths with Reverse Certificates</vt:lpstr>
      <vt:lpstr>Organization-wide PKI</vt:lpstr>
      <vt:lpstr>Organization-wide PKI</vt:lpstr>
      <vt:lpstr>Hosted vs. Standalone PKI</vt:lpstr>
      <vt:lpstr>Hosted vs. Standalone PKI</vt:lpstr>
      <vt:lpstr>X.509</vt:lpstr>
      <vt:lpstr>X.509</vt:lpstr>
      <vt:lpstr>X.509 Certificate Format</vt:lpstr>
      <vt:lpstr>X.509v3 Extensions</vt:lpstr>
      <vt:lpstr>X.509v3 Extensions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UNIT-III</dc:title>
  <dc:creator>CDS LAB</dc:creator>
  <cp:lastModifiedBy>ITWS</cp:lastModifiedBy>
  <cp:revision>21</cp:revision>
  <dcterms:created xsi:type="dcterms:W3CDTF">2006-08-16T00:00:00Z</dcterms:created>
  <dcterms:modified xsi:type="dcterms:W3CDTF">2018-09-12T03:31:13Z</dcterms:modified>
</cp:coreProperties>
</file>