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D85230-0BAC-4245-90E4-E55D7A372D10}" type="datetimeFigureOut">
              <a:rPr lang="en-US" smtClean="0"/>
              <a:pPr/>
              <a:t>10/22/2018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F58A8-10C5-4648-8FB9-FE733650E1A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90D2BA9-1DE9-4EEB-BD14-FB37A18CCC95}" type="slidenum">
              <a:rPr lang="en-AU" altLang="zh-TW" sz="1200"/>
              <a:pPr algn="r"/>
              <a:t>15</a:t>
            </a:fld>
            <a:endParaRPr lang="en-AU" altLang="zh-TW" sz="1200"/>
          </a:p>
        </p:txBody>
      </p:sp>
      <p:sp>
        <p:nvSpPr>
          <p:cNvPr id="372739" name="Rectangle 2"/>
          <p:cNvSpPr>
            <a:spLocks noGrp="1" noRot="1" noChangeAspect="1" noChangeArrowheads="1" noTextEdit="1"/>
          </p:cNvSpPr>
          <p:nvPr>
            <p:ph type="sldImg"/>
          </p:nvPr>
        </p:nvSpPr>
        <p:spPr>
          <a:solidFill>
            <a:srgbClr val="FFFFFF"/>
          </a:solidFill>
          <a:ln/>
        </p:spPr>
      </p:sp>
      <p:sp>
        <p:nvSpPr>
          <p:cNvPr id="372740" name="Rectangle 3"/>
          <p:cNvSpPr>
            <a:spLocks noGrp="1" noChangeArrowheads="1"/>
          </p:cNvSpPr>
          <p:nvPr>
            <p:ph type="body" idx="1"/>
          </p:nvPr>
        </p:nvSpPr>
        <p:spPr>
          <a:noFill/>
          <a:ln/>
        </p:spPr>
        <p:txBody>
          <a:bodyPr/>
          <a:lstStyle/>
          <a:p>
            <a:pPr eaLnBrk="1" hangingPunct="1"/>
            <a:r>
              <a:rPr lang="en-AU" altLang="zh-TW" smtClean="0">
                <a:latin typeface="Arial" pitchFamily="34" charset="0"/>
                <a:ea typeface="ＭＳ Ｐゴシック" pitchFamily="34" charset="-128"/>
                <a:cs typeface="Arial" pitchFamily="34" charset="0"/>
              </a:rPr>
              <a:t>Stallings </a:t>
            </a:r>
            <a:r>
              <a:rPr lang="en-US" altLang="zh-TW" smtClean="0">
                <a:latin typeface="Arial" pitchFamily="34" charset="0"/>
                <a:ea typeface="ＭＳ Ｐゴシック" pitchFamily="34" charset="-128"/>
                <a:cs typeface="Arial" pitchFamily="34" charset="0"/>
              </a:rPr>
              <a:t>Figure 5.3 shows the overall operation of the SSL Record Protocol. The Record Protocol takes an application message to be transmitted, fragments the data into manageable blocks, optionally compresses the data, computes and appends a MAC (using a hash very similar to HMAC), encrypts (using one of the symmetric algorithms listed on the previous slide), adds a header (with details of the SSL content type, major/minor version, and compressed length), and transmits the resulting unit in a TCP segment. Received data are decrypted, verified, decompressed, and reassembled and then delivered to higher-layer applications. See text for additional details.</a:t>
            </a:r>
            <a:endParaRPr lang="en-AU" altLang="zh-TW"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33A28C0F-BE5A-410F-843E-E437472A1051}" type="slidenum">
              <a:rPr lang="en-US" altLang="en-US"/>
              <a:pPr/>
              <a:t>53</a:t>
            </a:fld>
            <a:endParaRPr lang="en-US" altLang="en-US"/>
          </a:p>
        </p:txBody>
      </p:sp>
      <p:sp>
        <p:nvSpPr>
          <p:cNvPr id="35843" name="Rectangle 2"/>
          <p:cNvSpPr>
            <a:spLocks noGrp="1" noRot="1" noChangeAspect="1" noChangeArrowheads="1" noTextEdit="1"/>
          </p:cNvSpPr>
          <p:nvPr>
            <p:ph type="sldImg"/>
          </p:nvPr>
        </p:nvSpPr>
        <p:spPr>
          <a:xfrm>
            <a:off x="1524000" y="304800"/>
            <a:ext cx="4572000" cy="3429000"/>
          </a:xfrm>
          <a:ln/>
        </p:spPr>
      </p:sp>
      <p:sp>
        <p:nvSpPr>
          <p:cNvPr id="35844" name="Rectangle 3"/>
          <p:cNvSpPr>
            <a:spLocks noGrp="1" noChangeArrowheads="1"/>
          </p:cNvSpPr>
          <p:nvPr>
            <p:ph type="body" idx="1"/>
          </p:nvPr>
        </p:nvSpPr>
        <p:spPr>
          <a:noFill/>
        </p:spPr>
        <p:txBody>
          <a:bodyPr/>
          <a:lstStyle/>
          <a:p>
            <a:pPr eaLnBrk="1" hangingPunct="1"/>
            <a:r>
              <a:rPr lang="en-US" altLang="en-US" sz="1000" b="1" smtClean="0"/>
              <a:t>SET Transaction:</a:t>
            </a:r>
          </a:p>
          <a:p>
            <a:pPr eaLnBrk="1" hangingPunct="1"/>
            <a:endParaRPr lang="en-US" altLang="en-US" sz="1000" b="1" smtClean="0"/>
          </a:p>
          <a:p>
            <a:pPr eaLnBrk="1" hangingPunct="1"/>
            <a:r>
              <a:rPr lang="en-US" altLang="en-US" sz="1000" b="1" smtClean="0"/>
              <a:t>Order and Payment are Sent:</a:t>
            </a:r>
            <a:r>
              <a:rPr lang="en-US" altLang="en-US" sz="1000" smtClean="0"/>
              <a:t>  Customer sends both order and payment information to merchant along with customer’s certificate.</a:t>
            </a:r>
          </a:p>
          <a:p>
            <a:pPr lvl="1" eaLnBrk="1" hangingPunct="1"/>
            <a:r>
              <a:rPr lang="en-US" altLang="en-US" sz="1000" smtClean="0"/>
              <a:t>The order confirms the purchase of items in the order form.</a:t>
            </a:r>
          </a:p>
          <a:p>
            <a:pPr lvl="1" eaLnBrk="1" hangingPunct="1"/>
            <a:r>
              <a:rPr lang="en-US" altLang="en-US" sz="1000" smtClean="0"/>
              <a:t>The payment contains credit card details.</a:t>
            </a:r>
          </a:p>
          <a:p>
            <a:pPr lvl="1" eaLnBrk="1" hangingPunct="1"/>
            <a:r>
              <a:rPr lang="en-US" altLang="en-US" sz="1000" smtClean="0"/>
              <a:t>The payment information is encrypted so that it cannot be read by the merchant.</a:t>
            </a:r>
          </a:p>
          <a:p>
            <a:pPr lvl="1" eaLnBrk="1" hangingPunct="1"/>
            <a:r>
              <a:rPr lang="en-US" altLang="en-US" sz="1000" smtClean="0"/>
              <a:t>The customer’s certificate enables the merchant to verify the customer.</a:t>
            </a:r>
          </a:p>
          <a:p>
            <a:pPr eaLnBrk="1" hangingPunct="1"/>
            <a:endParaRPr lang="en-US" altLang="en-US" sz="1000" smtClean="0"/>
          </a:p>
          <a:p>
            <a:pPr eaLnBrk="1" hangingPunct="1"/>
            <a:r>
              <a:rPr lang="en-US" altLang="en-US" sz="1000" b="1" smtClean="0"/>
              <a:t>Merchant Requests Payment Authorization:</a:t>
            </a:r>
            <a:r>
              <a:rPr lang="en-US" altLang="en-US" sz="1000" smtClean="0"/>
              <a:t>  Merchant sends the payment information to the payment gateway.</a:t>
            </a:r>
          </a:p>
          <a:p>
            <a:pPr lvl="1" eaLnBrk="1" hangingPunct="1"/>
            <a:r>
              <a:rPr lang="en-US" altLang="en-US" sz="1000" smtClean="0"/>
              <a:t>This requests authorization that the customer’s available credit is sufficient for this purchase.</a:t>
            </a:r>
          </a:p>
          <a:p>
            <a:pPr lvl="1" eaLnBrk="1" hangingPunct="1"/>
            <a:endParaRPr lang="en-US" altLang="en-US" sz="1000" smtClean="0"/>
          </a:p>
          <a:p>
            <a:pPr eaLnBrk="1" hangingPunct="1"/>
            <a:r>
              <a:rPr lang="en-US" altLang="en-US" sz="1000" b="1" smtClean="0"/>
              <a:t>Merchant Confirms Order:</a:t>
            </a:r>
            <a:r>
              <a:rPr lang="en-US" altLang="en-US" sz="1000" smtClean="0"/>
              <a:t>  Merchant sends a confirmation of the order to the customer.</a:t>
            </a:r>
          </a:p>
          <a:p>
            <a:pPr eaLnBrk="1" hangingPunct="1"/>
            <a:endParaRPr lang="en-US" altLang="en-US" sz="1000" smtClean="0"/>
          </a:p>
          <a:p>
            <a:pPr eaLnBrk="1" hangingPunct="1"/>
            <a:r>
              <a:rPr lang="en-US" altLang="en-US" sz="1000" b="1" smtClean="0"/>
              <a:t>Merchant Provides Goods or Service:</a:t>
            </a:r>
            <a:r>
              <a:rPr lang="en-US" altLang="en-US" sz="1000" smtClean="0"/>
              <a:t>  Merchant ships the goods or provides the service to the customer.</a:t>
            </a:r>
          </a:p>
          <a:p>
            <a:pPr eaLnBrk="1" hangingPunct="1"/>
            <a:endParaRPr lang="en-US" altLang="en-US" sz="1000" smtClean="0"/>
          </a:p>
          <a:p>
            <a:pPr eaLnBrk="1" hangingPunct="1"/>
            <a:r>
              <a:rPr lang="en-US" altLang="en-US" sz="1000" b="1" smtClean="0"/>
              <a:t>Merchant Requests Payment:</a:t>
            </a:r>
            <a:r>
              <a:rPr lang="en-US" altLang="en-US" sz="1000" smtClean="0"/>
              <a:t>  Request is sent to payment gateway to handle payment processing</a:t>
            </a:r>
          </a:p>
          <a:p>
            <a:pPr eaLnBrk="1" hangingPunct="1"/>
            <a:endParaRPr lang="en-US" altLang="en-US" sz="10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8689D20F-6C00-4713-8AC2-7620CF6C8CAD}" type="slidenum">
              <a:rPr lang="en-US" altLang="en-US"/>
              <a:pPr/>
              <a:t>54</a:t>
            </a:fld>
            <a:endParaRPr lang="en-US" altLang="en-US"/>
          </a:p>
        </p:txBody>
      </p:sp>
      <p:sp>
        <p:nvSpPr>
          <p:cNvPr id="37891" name="Rectangle 2"/>
          <p:cNvSpPr>
            <a:spLocks noGrp="1" noRot="1" noChangeAspect="1" noChangeArrowheads="1" noTextEdit="1"/>
          </p:cNvSpPr>
          <p:nvPr>
            <p:ph type="sldImg"/>
          </p:nvPr>
        </p:nvSpPr>
        <p:spPr>
          <a:xfrm>
            <a:off x="1524000" y="304800"/>
            <a:ext cx="4572000" cy="3429000"/>
          </a:xfrm>
          <a:ln/>
        </p:spPr>
      </p:sp>
      <p:sp>
        <p:nvSpPr>
          <p:cNvPr id="37892" name="Rectangle 3"/>
          <p:cNvSpPr>
            <a:spLocks noGrp="1" noChangeArrowheads="1"/>
          </p:cNvSpPr>
          <p:nvPr>
            <p:ph type="body" idx="1"/>
          </p:nvPr>
        </p:nvSpPr>
        <p:spPr>
          <a:noFill/>
        </p:spPr>
        <p:txBody>
          <a:bodyPr/>
          <a:lstStyle/>
          <a:p>
            <a:pPr eaLnBrk="1" hangingPunct="1"/>
            <a:r>
              <a:rPr lang="en-US" altLang="en-US" sz="1000" b="1" smtClean="0"/>
              <a:t>SET Transaction:</a:t>
            </a:r>
          </a:p>
          <a:p>
            <a:pPr eaLnBrk="1" hangingPunct="1"/>
            <a:endParaRPr lang="en-US" altLang="en-US" sz="1000" b="1" smtClean="0"/>
          </a:p>
          <a:p>
            <a:pPr eaLnBrk="1" hangingPunct="1"/>
            <a:r>
              <a:rPr lang="en-US" altLang="en-US" sz="1000" b="1" smtClean="0"/>
              <a:t>Order and Payment are Sent:</a:t>
            </a:r>
            <a:r>
              <a:rPr lang="en-US" altLang="en-US" sz="1000" smtClean="0"/>
              <a:t>  Customer sends both order and payment information to merchant along with customer’s certificate.</a:t>
            </a:r>
          </a:p>
          <a:p>
            <a:pPr lvl="1" eaLnBrk="1" hangingPunct="1"/>
            <a:r>
              <a:rPr lang="en-US" altLang="en-US" sz="1000" smtClean="0"/>
              <a:t>The order confirms the purchase of items in the order form.</a:t>
            </a:r>
          </a:p>
          <a:p>
            <a:pPr lvl="1" eaLnBrk="1" hangingPunct="1"/>
            <a:r>
              <a:rPr lang="en-US" altLang="en-US" sz="1000" smtClean="0"/>
              <a:t>The payment contains credit card details.</a:t>
            </a:r>
          </a:p>
          <a:p>
            <a:pPr lvl="1" eaLnBrk="1" hangingPunct="1"/>
            <a:r>
              <a:rPr lang="en-US" altLang="en-US" sz="1000" smtClean="0"/>
              <a:t>The payment information is encrypted so that it cannot be read by the merchant.</a:t>
            </a:r>
          </a:p>
          <a:p>
            <a:pPr lvl="1" eaLnBrk="1" hangingPunct="1"/>
            <a:r>
              <a:rPr lang="en-US" altLang="en-US" sz="1000" smtClean="0"/>
              <a:t>The customer’s certificate enables the merchant to verify the customer.</a:t>
            </a:r>
          </a:p>
          <a:p>
            <a:pPr eaLnBrk="1" hangingPunct="1"/>
            <a:endParaRPr lang="en-US" altLang="en-US" sz="1000" smtClean="0"/>
          </a:p>
          <a:p>
            <a:pPr eaLnBrk="1" hangingPunct="1"/>
            <a:r>
              <a:rPr lang="en-US" altLang="en-US" sz="1000" b="1" smtClean="0"/>
              <a:t>Merchant Requests Payment Authorization:</a:t>
            </a:r>
            <a:r>
              <a:rPr lang="en-US" altLang="en-US" sz="1000" smtClean="0"/>
              <a:t>  Merchant sends the payment information to the payment gateway.</a:t>
            </a:r>
          </a:p>
          <a:p>
            <a:pPr lvl="1" eaLnBrk="1" hangingPunct="1"/>
            <a:r>
              <a:rPr lang="en-US" altLang="en-US" sz="1000" smtClean="0"/>
              <a:t>This requests authorization that the customer’s available credit is sufficient for this purchase.</a:t>
            </a:r>
          </a:p>
          <a:p>
            <a:pPr lvl="1" eaLnBrk="1" hangingPunct="1"/>
            <a:endParaRPr lang="en-US" altLang="en-US" sz="1000" smtClean="0"/>
          </a:p>
          <a:p>
            <a:pPr eaLnBrk="1" hangingPunct="1"/>
            <a:r>
              <a:rPr lang="en-US" altLang="en-US" sz="1000" b="1" smtClean="0"/>
              <a:t>Merchant Confirms Order:</a:t>
            </a:r>
            <a:r>
              <a:rPr lang="en-US" altLang="en-US" sz="1000" smtClean="0"/>
              <a:t>  Merchant sends a confirmation of the order to the customer.</a:t>
            </a:r>
          </a:p>
          <a:p>
            <a:pPr eaLnBrk="1" hangingPunct="1"/>
            <a:endParaRPr lang="en-US" altLang="en-US" sz="1000" smtClean="0"/>
          </a:p>
          <a:p>
            <a:pPr eaLnBrk="1" hangingPunct="1"/>
            <a:r>
              <a:rPr lang="en-US" altLang="en-US" sz="1000" b="1" smtClean="0"/>
              <a:t>Merchant Provides Goods or Service:</a:t>
            </a:r>
            <a:r>
              <a:rPr lang="en-US" altLang="en-US" sz="1000" smtClean="0"/>
              <a:t>  Merchant ships the goods or provides the service to the customer.</a:t>
            </a:r>
          </a:p>
          <a:p>
            <a:pPr eaLnBrk="1" hangingPunct="1"/>
            <a:endParaRPr lang="en-US" altLang="en-US" sz="1000" smtClean="0"/>
          </a:p>
          <a:p>
            <a:pPr eaLnBrk="1" hangingPunct="1"/>
            <a:r>
              <a:rPr lang="en-US" altLang="en-US" sz="1000" b="1" smtClean="0"/>
              <a:t>Merchant Requests Payment:</a:t>
            </a:r>
            <a:r>
              <a:rPr lang="en-US" altLang="en-US" sz="1000" smtClean="0"/>
              <a:t>  Request is sent to payment gateway to handle payment processing</a:t>
            </a:r>
          </a:p>
          <a:p>
            <a:pPr eaLnBrk="1" hangingPunct="1"/>
            <a:endParaRPr lang="en-US" altLang="en-US" sz="10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083B14BC-A773-401D-BF82-47E5668CA897}" type="slidenum">
              <a:rPr lang="en-US" altLang="en-US"/>
              <a:pPr/>
              <a:t>55</a:t>
            </a:fld>
            <a:endParaRPr lang="en-US" altLang="en-US"/>
          </a:p>
        </p:txBody>
      </p:sp>
      <p:sp>
        <p:nvSpPr>
          <p:cNvPr id="39939" name="Rectangle 2"/>
          <p:cNvSpPr>
            <a:spLocks noGrp="1" noRot="1" noChangeAspect="1" noChangeArrowheads="1" noTextEdit="1"/>
          </p:cNvSpPr>
          <p:nvPr>
            <p:ph type="sldImg"/>
          </p:nvPr>
        </p:nvSpPr>
        <p:spPr>
          <a:xfrm>
            <a:off x="1524000" y="304800"/>
            <a:ext cx="4572000" cy="3429000"/>
          </a:xfrm>
          <a:ln/>
        </p:spPr>
      </p:sp>
      <p:sp>
        <p:nvSpPr>
          <p:cNvPr id="39940" name="Rectangle 3"/>
          <p:cNvSpPr>
            <a:spLocks noGrp="1" noChangeArrowheads="1"/>
          </p:cNvSpPr>
          <p:nvPr>
            <p:ph type="body" idx="1"/>
          </p:nvPr>
        </p:nvSpPr>
        <p:spPr>
          <a:noFill/>
        </p:spPr>
        <p:txBody>
          <a:bodyPr/>
          <a:lstStyle/>
          <a:p>
            <a:pPr eaLnBrk="1" hangingPunct="1"/>
            <a:r>
              <a:rPr lang="en-US" altLang="en-US" sz="1000" b="1" smtClean="0"/>
              <a:t>SET Transaction:</a:t>
            </a:r>
          </a:p>
          <a:p>
            <a:pPr eaLnBrk="1" hangingPunct="1"/>
            <a:endParaRPr lang="en-US" altLang="en-US" sz="1000" b="1" smtClean="0"/>
          </a:p>
          <a:p>
            <a:pPr eaLnBrk="1" hangingPunct="1"/>
            <a:r>
              <a:rPr lang="en-US" altLang="en-US" sz="1000" b="1" smtClean="0"/>
              <a:t>Order and Payment are Sent:</a:t>
            </a:r>
            <a:r>
              <a:rPr lang="en-US" altLang="en-US" sz="1000" smtClean="0"/>
              <a:t>  Customer sends both order and payment information to merchant along with customer’s certificate.</a:t>
            </a:r>
          </a:p>
          <a:p>
            <a:pPr lvl="1" eaLnBrk="1" hangingPunct="1"/>
            <a:r>
              <a:rPr lang="en-US" altLang="en-US" sz="1000" smtClean="0"/>
              <a:t>The order confirms the purchase of items in the order form.</a:t>
            </a:r>
          </a:p>
          <a:p>
            <a:pPr lvl="1" eaLnBrk="1" hangingPunct="1"/>
            <a:r>
              <a:rPr lang="en-US" altLang="en-US" sz="1000" smtClean="0"/>
              <a:t>The payment contains credit card details.</a:t>
            </a:r>
          </a:p>
          <a:p>
            <a:pPr lvl="1" eaLnBrk="1" hangingPunct="1"/>
            <a:r>
              <a:rPr lang="en-US" altLang="en-US" sz="1000" smtClean="0"/>
              <a:t>The payment information is encrypted so that it cannot be read by the merchant.</a:t>
            </a:r>
          </a:p>
          <a:p>
            <a:pPr lvl="1" eaLnBrk="1" hangingPunct="1"/>
            <a:r>
              <a:rPr lang="en-US" altLang="en-US" sz="1000" smtClean="0"/>
              <a:t>The customer’s certificate enables the merchant to verify the customer.</a:t>
            </a:r>
          </a:p>
          <a:p>
            <a:pPr eaLnBrk="1" hangingPunct="1"/>
            <a:endParaRPr lang="en-US" altLang="en-US" sz="1000" smtClean="0"/>
          </a:p>
          <a:p>
            <a:pPr eaLnBrk="1" hangingPunct="1"/>
            <a:r>
              <a:rPr lang="en-US" altLang="en-US" sz="1000" b="1" smtClean="0"/>
              <a:t>Merchant Requests Payment Authorization:</a:t>
            </a:r>
            <a:r>
              <a:rPr lang="en-US" altLang="en-US" sz="1000" smtClean="0"/>
              <a:t>  Merchant sends the payment information to the payment gateway.</a:t>
            </a:r>
          </a:p>
          <a:p>
            <a:pPr lvl="1" eaLnBrk="1" hangingPunct="1"/>
            <a:r>
              <a:rPr lang="en-US" altLang="en-US" sz="1000" smtClean="0"/>
              <a:t>This requests authorization that the customer’s available credit is sufficient for this purchase.</a:t>
            </a:r>
          </a:p>
          <a:p>
            <a:pPr lvl="1" eaLnBrk="1" hangingPunct="1"/>
            <a:endParaRPr lang="en-US" altLang="en-US" sz="1000" smtClean="0"/>
          </a:p>
          <a:p>
            <a:pPr eaLnBrk="1" hangingPunct="1"/>
            <a:r>
              <a:rPr lang="en-US" altLang="en-US" sz="1000" b="1" smtClean="0"/>
              <a:t>Merchant Confirms Order:</a:t>
            </a:r>
            <a:r>
              <a:rPr lang="en-US" altLang="en-US" sz="1000" smtClean="0"/>
              <a:t>  Merchant sends a confirmation of the order to the customer.</a:t>
            </a:r>
          </a:p>
          <a:p>
            <a:pPr eaLnBrk="1" hangingPunct="1"/>
            <a:endParaRPr lang="en-US" altLang="en-US" sz="1000" smtClean="0"/>
          </a:p>
          <a:p>
            <a:pPr eaLnBrk="1" hangingPunct="1"/>
            <a:r>
              <a:rPr lang="en-US" altLang="en-US" sz="1000" b="1" smtClean="0"/>
              <a:t>Merchant Provides Goods or Service:</a:t>
            </a:r>
            <a:r>
              <a:rPr lang="en-US" altLang="en-US" sz="1000" smtClean="0"/>
              <a:t>  Merchant ships the goods or provides the service to the customer.</a:t>
            </a:r>
          </a:p>
          <a:p>
            <a:pPr eaLnBrk="1" hangingPunct="1"/>
            <a:endParaRPr lang="en-US" altLang="en-US" sz="1000" smtClean="0"/>
          </a:p>
          <a:p>
            <a:pPr eaLnBrk="1" hangingPunct="1"/>
            <a:r>
              <a:rPr lang="en-US" altLang="en-US" sz="1000" b="1" smtClean="0"/>
              <a:t>Merchant Requests Payment:</a:t>
            </a:r>
            <a:r>
              <a:rPr lang="en-US" altLang="en-US" sz="1000" smtClean="0"/>
              <a:t>  Request is sent to payment gateway to handle payment processing</a:t>
            </a:r>
          </a:p>
          <a:p>
            <a:pPr eaLnBrk="1" hangingPunct="1"/>
            <a:endParaRPr lang="en-US" altLang="en-US" sz="10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5E3ED147-9704-490C-AD27-731B9E5E06F4}" type="slidenum">
              <a:rPr lang="en-US" altLang="en-US"/>
              <a:pPr/>
              <a:t>56</a:t>
            </a:fld>
            <a:endParaRPr lang="en-US" altLang="en-US"/>
          </a:p>
        </p:txBody>
      </p:sp>
      <p:sp>
        <p:nvSpPr>
          <p:cNvPr id="41987" name="Rectangle 2"/>
          <p:cNvSpPr>
            <a:spLocks noGrp="1" noRot="1" noChangeAspect="1" noChangeArrowheads="1" noTextEdit="1"/>
          </p:cNvSpPr>
          <p:nvPr>
            <p:ph type="sldImg"/>
          </p:nvPr>
        </p:nvSpPr>
        <p:spPr>
          <a:xfrm>
            <a:off x="1524000" y="304800"/>
            <a:ext cx="4572000" cy="3429000"/>
          </a:xfrm>
          <a:ln/>
        </p:spPr>
      </p:sp>
      <p:sp>
        <p:nvSpPr>
          <p:cNvPr id="41988" name="Rectangle 3"/>
          <p:cNvSpPr>
            <a:spLocks noGrp="1" noChangeArrowheads="1"/>
          </p:cNvSpPr>
          <p:nvPr>
            <p:ph type="body" idx="1"/>
          </p:nvPr>
        </p:nvSpPr>
        <p:spPr>
          <a:noFill/>
        </p:spPr>
        <p:txBody>
          <a:bodyPr/>
          <a:lstStyle/>
          <a:p>
            <a:pPr eaLnBrk="1" hangingPunct="1"/>
            <a:r>
              <a:rPr lang="en-US" altLang="en-US" sz="1000" b="1" smtClean="0"/>
              <a:t>SET Transaction:</a:t>
            </a:r>
          </a:p>
          <a:p>
            <a:pPr eaLnBrk="1" hangingPunct="1"/>
            <a:endParaRPr lang="en-US" altLang="en-US" sz="1000" b="1" smtClean="0"/>
          </a:p>
          <a:p>
            <a:pPr eaLnBrk="1" hangingPunct="1"/>
            <a:r>
              <a:rPr lang="en-US" altLang="en-US" sz="1000" b="1" smtClean="0"/>
              <a:t>Order and Payment are Sent:</a:t>
            </a:r>
            <a:r>
              <a:rPr lang="en-US" altLang="en-US" sz="1000" smtClean="0"/>
              <a:t>  Customer sends both order and payment information to merchant along with customer’s certificate.</a:t>
            </a:r>
          </a:p>
          <a:p>
            <a:pPr lvl="1" eaLnBrk="1" hangingPunct="1"/>
            <a:r>
              <a:rPr lang="en-US" altLang="en-US" sz="1000" smtClean="0"/>
              <a:t>The order confirms the purchase of items in the order form.</a:t>
            </a:r>
          </a:p>
          <a:p>
            <a:pPr lvl="1" eaLnBrk="1" hangingPunct="1"/>
            <a:r>
              <a:rPr lang="en-US" altLang="en-US" sz="1000" smtClean="0"/>
              <a:t>The payment contains credit card details.</a:t>
            </a:r>
          </a:p>
          <a:p>
            <a:pPr lvl="1" eaLnBrk="1" hangingPunct="1"/>
            <a:r>
              <a:rPr lang="en-US" altLang="en-US" sz="1000" smtClean="0"/>
              <a:t>The payment information is encrypted so that it cannot be read by the merchant.</a:t>
            </a:r>
          </a:p>
          <a:p>
            <a:pPr lvl="1" eaLnBrk="1" hangingPunct="1"/>
            <a:r>
              <a:rPr lang="en-US" altLang="en-US" sz="1000" smtClean="0"/>
              <a:t>The customer’s certificate enables the merchant to verify the customer.</a:t>
            </a:r>
          </a:p>
          <a:p>
            <a:pPr eaLnBrk="1" hangingPunct="1"/>
            <a:endParaRPr lang="en-US" altLang="en-US" sz="1000" smtClean="0"/>
          </a:p>
          <a:p>
            <a:pPr eaLnBrk="1" hangingPunct="1"/>
            <a:r>
              <a:rPr lang="en-US" altLang="en-US" sz="1000" b="1" smtClean="0"/>
              <a:t>Merchant Requests Payment Authorization:</a:t>
            </a:r>
            <a:r>
              <a:rPr lang="en-US" altLang="en-US" sz="1000" smtClean="0"/>
              <a:t>  Merchant sends the payment information to the payment gateway.</a:t>
            </a:r>
          </a:p>
          <a:p>
            <a:pPr lvl="1" eaLnBrk="1" hangingPunct="1"/>
            <a:r>
              <a:rPr lang="en-US" altLang="en-US" sz="1000" smtClean="0"/>
              <a:t>This requests authorization that the customer’s available credit is sufficient for this purchase.</a:t>
            </a:r>
          </a:p>
          <a:p>
            <a:pPr lvl="1" eaLnBrk="1" hangingPunct="1"/>
            <a:endParaRPr lang="en-US" altLang="en-US" sz="1000" smtClean="0"/>
          </a:p>
          <a:p>
            <a:pPr eaLnBrk="1" hangingPunct="1"/>
            <a:r>
              <a:rPr lang="en-US" altLang="en-US" sz="1000" b="1" smtClean="0"/>
              <a:t>Merchant Confirms Order:</a:t>
            </a:r>
            <a:r>
              <a:rPr lang="en-US" altLang="en-US" sz="1000" smtClean="0"/>
              <a:t>  Merchant sends a confirmation of the order to the customer.</a:t>
            </a:r>
          </a:p>
          <a:p>
            <a:pPr eaLnBrk="1" hangingPunct="1"/>
            <a:endParaRPr lang="en-US" altLang="en-US" sz="1000" smtClean="0"/>
          </a:p>
          <a:p>
            <a:pPr eaLnBrk="1" hangingPunct="1"/>
            <a:r>
              <a:rPr lang="en-US" altLang="en-US" sz="1000" b="1" smtClean="0"/>
              <a:t>Merchant Provides Goods or Service:</a:t>
            </a:r>
            <a:r>
              <a:rPr lang="en-US" altLang="en-US" sz="1000" smtClean="0"/>
              <a:t>  Merchant ships the goods or provides the service to the customer.</a:t>
            </a:r>
          </a:p>
          <a:p>
            <a:pPr eaLnBrk="1" hangingPunct="1"/>
            <a:endParaRPr lang="en-US" altLang="en-US" sz="1000" smtClean="0"/>
          </a:p>
          <a:p>
            <a:pPr eaLnBrk="1" hangingPunct="1"/>
            <a:r>
              <a:rPr lang="en-US" altLang="en-US" sz="1000" b="1" smtClean="0"/>
              <a:t>Merchant Requests Payment:</a:t>
            </a:r>
            <a:r>
              <a:rPr lang="en-US" altLang="en-US" sz="1000" smtClean="0"/>
              <a:t>  Request is sent to payment gateway to handle payment processing</a:t>
            </a:r>
          </a:p>
          <a:p>
            <a:pPr eaLnBrk="1" hangingPunct="1"/>
            <a:endParaRPr lang="en-US" altLang="en-US" sz="10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AC14D011-A07D-4966-B397-29595A41CB59}" type="slidenum">
              <a:rPr lang="en-US" altLang="en-US"/>
              <a:pPr/>
              <a:t>57</a:t>
            </a:fld>
            <a:endParaRPr lang="en-US" altLang="en-US"/>
          </a:p>
        </p:txBody>
      </p:sp>
      <p:sp>
        <p:nvSpPr>
          <p:cNvPr id="44035"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4036"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48" tIns="0" rIns="19048" bIns="0" anchor="b"/>
          <a:lstStyle/>
          <a:p>
            <a:pPr algn="r"/>
            <a:r>
              <a:rPr lang="en-US" altLang="en-US" sz="1000" i="1"/>
              <a:t>52</a:t>
            </a:r>
          </a:p>
        </p:txBody>
      </p:sp>
      <p:sp>
        <p:nvSpPr>
          <p:cNvPr id="44037"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4038"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4039" name="Rectangle 6"/>
          <p:cNvSpPr>
            <a:spLocks noGrp="1" noRot="1" noChangeAspect="1" noChangeArrowheads="1" noTextEdit="1"/>
          </p:cNvSpPr>
          <p:nvPr>
            <p:ph type="sldImg"/>
          </p:nvPr>
        </p:nvSpPr>
        <p:spPr>
          <a:xfrm>
            <a:off x="1098550" y="676275"/>
            <a:ext cx="4603750" cy="3452813"/>
          </a:xfrm>
          <a:ln w="12700" cap="flat">
            <a:solidFill>
              <a:schemeClr val="tx1"/>
            </a:solidFill>
          </a:ln>
        </p:spPr>
      </p:sp>
      <p:sp>
        <p:nvSpPr>
          <p:cNvPr id="44040" name="Rectangle 7"/>
          <p:cNvSpPr>
            <a:spLocks noGrp="1" noChangeArrowheads="1"/>
          </p:cNvSpPr>
          <p:nvPr>
            <p:ph type="body" idx="1"/>
          </p:nvPr>
        </p:nvSpPr>
        <p:spPr>
          <a:xfrm>
            <a:off x="896938" y="4354513"/>
            <a:ext cx="5083175" cy="4127500"/>
          </a:xfrm>
          <a:noFill/>
        </p:spPr>
        <p:txBody>
          <a:bodyPr lIns="90480" tIns="44446" rIns="90480" bIns="44446"/>
          <a:lstStyle/>
          <a:p>
            <a:pPr>
              <a:lnSpc>
                <a:spcPct val="89000"/>
              </a:lnSpc>
              <a:spcBef>
                <a:spcPct val="0"/>
              </a:spcBef>
            </a:pPr>
            <a:endParaRPr lang="en-US" altLang="en-US" sz="24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9A277FFD-D05E-475A-9236-73B8F94A682F}" type="slidenum">
              <a:rPr lang="en-US" altLang="en-US"/>
              <a:pPr/>
              <a:t>58</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30855E50-6560-4C07-83BE-4ED33F58C95A}" type="slidenum">
              <a:rPr lang="en-US" altLang="en-US"/>
              <a:pPr/>
              <a:t>59</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FE6E05F6-9C8D-4182-B446-7CF5DEE08D26}" type="slidenum">
              <a:rPr lang="en-US" altLang="en-US"/>
              <a:pPr/>
              <a:t>60</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5AF7863A-15DE-4EE3-AF1E-A5B86C971E55}" type="slidenum">
              <a:rPr lang="en-US" altLang="en-US"/>
              <a:pPr/>
              <a:t>61</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EBB33683-C0DA-4DEC-9AEB-D05B90AEE751}" type="slidenum">
              <a:rPr lang="en-US" altLang="en-US"/>
              <a:pPr/>
              <a:t>62</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n-US" altLang="en-US" b="1" smtClean="0"/>
              <a:t>Cardholder Sends Purchase Request Message:</a:t>
            </a:r>
          </a:p>
          <a:p>
            <a:pPr eaLnBrk="1" hangingPunct="1"/>
            <a:endParaRPr lang="en-US" altLang="en-US" b="1" smtClean="0"/>
          </a:p>
          <a:p>
            <a:pPr eaLnBrk="1" hangingPunct="1"/>
            <a:r>
              <a:rPr lang="en-US" altLang="en-US" b="1" smtClean="0"/>
              <a:t>Message Includes</a:t>
            </a:r>
            <a:r>
              <a:rPr lang="en-US" altLang="en-US" smtClean="0"/>
              <a:t>:</a:t>
            </a:r>
          </a:p>
          <a:p>
            <a:pPr lvl="1" eaLnBrk="1" hangingPunct="1"/>
            <a:r>
              <a:rPr lang="en-US" altLang="en-US" b="1" smtClean="0"/>
              <a:t>Purchase-related Information:</a:t>
            </a:r>
            <a:r>
              <a:rPr lang="en-US" altLang="en-US" smtClean="0"/>
              <a:t>  Forwarded to the Payment Gateway by the Merchant</a:t>
            </a:r>
          </a:p>
          <a:p>
            <a:pPr lvl="2" eaLnBrk="1" hangingPunct="1"/>
            <a:r>
              <a:rPr lang="en-US" altLang="en-US" smtClean="0"/>
              <a:t>PI</a:t>
            </a:r>
          </a:p>
          <a:p>
            <a:pPr lvl="2" eaLnBrk="1" hangingPunct="1"/>
            <a:r>
              <a:rPr lang="en-US" altLang="en-US" smtClean="0"/>
              <a:t>Dual Signature calculated over PI and OI and signed with the customer’s private signature key</a:t>
            </a:r>
          </a:p>
          <a:p>
            <a:pPr lvl="2" eaLnBrk="1" hangingPunct="1"/>
            <a:r>
              <a:rPr lang="en-US" altLang="en-US" smtClean="0"/>
              <a:t>OI Message Digest (OIMD)</a:t>
            </a:r>
          </a:p>
          <a:p>
            <a:pPr lvl="2" eaLnBrk="1" hangingPunct="1"/>
            <a:r>
              <a:rPr lang="en-US" altLang="en-US" smtClean="0"/>
              <a:t>Digital Envelope</a:t>
            </a:r>
          </a:p>
          <a:p>
            <a:pPr lvl="1" eaLnBrk="1" hangingPunct="1"/>
            <a:r>
              <a:rPr lang="en-US" altLang="en-US" b="1" smtClean="0"/>
              <a:t>Order-related Information:</a:t>
            </a:r>
            <a:r>
              <a:rPr lang="en-US" altLang="en-US" smtClean="0"/>
              <a:t>  Information needed by Merchant</a:t>
            </a:r>
          </a:p>
          <a:p>
            <a:pPr lvl="2" eaLnBrk="1" hangingPunct="1"/>
            <a:r>
              <a:rPr lang="en-US" altLang="en-US" smtClean="0"/>
              <a:t>OI</a:t>
            </a:r>
          </a:p>
          <a:p>
            <a:pPr lvl="2" eaLnBrk="1" hangingPunct="1"/>
            <a:r>
              <a:rPr lang="en-US" altLang="en-US" smtClean="0"/>
              <a:t>Dual Signature</a:t>
            </a:r>
          </a:p>
          <a:p>
            <a:pPr lvl="2" eaLnBrk="1" hangingPunct="1"/>
            <a:r>
              <a:rPr lang="en-US" altLang="en-US" smtClean="0"/>
              <a:t>PI Message Digest (PIMD)</a:t>
            </a:r>
          </a:p>
          <a:p>
            <a:pPr lvl="1" eaLnBrk="1" hangingPunct="1"/>
            <a:r>
              <a:rPr lang="en-US" altLang="en-US" b="1" smtClean="0"/>
              <a:t>Cardholder Certificate:</a:t>
            </a:r>
            <a:r>
              <a:rPr lang="en-US" altLang="en-US" smtClean="0"/>
              <a:t>  Contains the Cardholder’s public signature key</a:t>
            </a:r>
          </a:p>
          <a:p>
            <a:pPr lvl="2" eaLnBrk="1" hangingPunct="1"/>
            <a:r>
              <a:rPr lang="en-US" altLang="en-US" smtClean="0"/>
              <a:t>Used by Merchant and by Payment Gateway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B7E63EB-3A18-49D2-8F9D-87876F5E890F}" type="slidenum">
              <a:rPr lang="en-AU" altLang="zh-TW" sz="1200"/>
              <a:pPr algn="r"/>
              <a:t>25</a:t>
            </a:fld>
            <a:endParaRPr lang="en-AU" altLang="zh-TW" sz="1200"/>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p:spPr>
        <p:txBody>
          <a:bodyPr/>
          <a:lstStyle/>
          <a:p>
            <a:pPr eaLnBrk="1" hangingPunct="1"/>
            <a:r>
              <a:rPr lang="en-US" altLang="zh-TW" smtClean="0">
                <a:latin typeface="Arial" pitchFamily="34" charset="0"/>
                <a:ea typeface="ＭＳ Ｐゴシック" pitchFamily="34" charset="-128"/>
                <a:cs typeface="Arial" pitchFamily="34" charset="0"/>
              </a:rPr>
              <a:t>Stallings Figure 5.6 shows the initial exchange needed to establish a logical connection between client and server. The exchange can be viewed as having the four phases discussed previously. Additional details on the operation of these phases is given in the text.</a:t>
            </a:r>
            <a:endParaRPr lang="en-AU" altLang="zh-TW"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2B2D79D7-1324-4559-8CEF-FC8E2B104A94}" type="slidenum">
              <a:rPr lang="en-US" altLang="en-US"/>
              <a:pPr/>
              <a:t>63</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en-US" altLang="en-US" b="1" smtClean="0"/>
              <a:t>Merchant Handles Purchase Request Message:</a:t>
            </a:r>
          </a:p>
          <a:p>
            <a:pPr eaLnBrk="1" hangingPunct="1"/>
            <a:endParaRPr lang="en-US" altLang="en-US" smtClean="0"/>
          </a:p>
          <a:p>
            <a:pPr eaLnBrk="1" hangingPunct="1"/>
            <a:r>
              <a:rPr lang="en-US" altLang="en-US" smtClean="0"/>
              <a:t>When Merchant receives the Purchase Request Message:</a:t>
            </a:r>
          </a:p>
          <a:p>
            <a:pPr lvl="1" eaLnBrk="1" hangingPunct="1"/>
            <a:r>
              <a:rPr lang="en-US" altLang="en-US" smtClean="0"/>
              <a:t>Verifies the Cardholder Certificate using its CA Signatures</a:t>
            </a:r>
          </a:p>
          <a:p>
            <a:pPr lvl="1" eaLnBrk="1" hangingPunct="1"/>
            <a:r>
              <a:rPr lang="en-US" altLang="en-US" smtClean="0"/>
              <a:t>Verifies the Dual Signature using the customer’s public signature key.</a:t>
            </a:r>
          </a:p>
          <a:p>
            <a:pPr lvl="2" eaLnBrk="1" hangingPunct="1"/>
            <a:r>
              <a:rPr lang="en-US" altLang="en-US" smtClean="0"/>
              <a:t>This ensures that the order has not been tampered with in transit and that it was signed using the cardholder’s private key.</a:t>
            </a:r>
          </a:p>
          <a:p>
            <a:pPr lvl="1" eaLnBrk="1" hangingPunct="1"/>
            <a:r>
              <a:rPr lang="en-US" altLang="en-US" smtClean="0"/>
              <a:t>Process the order and forward the payment information to the payment gateway for authorization.</a:t>
            </a:r>
          </a:p>
          <a:p>
            <a:pPr lvl="1" eaLnBrk="1" hangingPunct="1"/>
            <a:r>
              <a:rPr lang="en-US" altLang="en-US" smtClean="0"/>
              <a:t>Send a purchase response to cardholder.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73332006-230E-47E2-9EC3-111EA46C976F}" type="slidenum">
              <a:rPr lang="en-US" altLang="en-US"/>
              <a:pPr/>
              <a:t>64</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en-US" altLang="en-US" b="1" smtClean="0"/>
              <a:t>Merchant Handles Purchase Request Message:</a:t>
            </a:r>
          </a:p>
          <a:p>
            <a:pPr eaLnBrk="1" hangingPunct="1"/>
            <a:endParaRPr lang="en-US" altLang="en-US" smtClean="0"/>
          </a:p>
          <a:p>
            <a:pPr eaLnBrk="1" hangingPunct="1"/>
            <a:r>
              <a:rPr lang="en-US" altLang="en-US" smtClean="0"/>
              <a:t>When Merchant receives the Purchase Request Message:</a:t>
            </a:r>
          </a:p>
          <a:p>
            <a:pPr lvl="1" eaLnBrk="1" hangingPunct="1"/>
            <a:r>
              <a:rPr lang="en-US" altLang="en-US" smtClean="0"/>
              <a:t>Verifies the Cardholder Certificate using its CA Signatures</a:t>
            </a:r>
          </a:p>
          <a:p>
            <a:pPr lvl="1" eaLnBrk="1" hangingPunct="1"/>
            <a:r>
              <a:rPr lang="en-US" altLang="en-US" smtClean="0"/>
              <a:t>Verifies the Dual Signature using the customer’s public signature key.</a:t>
            </a:r>
          </a:p>
          <a:p>
            <a:pPr lvl="2" eaLnBrk="1" hangingPunct="1"/>
            <a:r>
              <a:rPr lang="en-US" altLang="en-US" smtClean="0"/>
              <a:t>This ensures that the order has not been tampered with in transit and that it was signed using the cardholder’s private key.</a:t>
            </a:r>
          </a:p>
          <a:p>
            <a:pPr lvl="1" eaLnBrk="1" hangingPunct="1"/>
            <a:r>
              <a:rPr lang="en-US" altLang="en-US" smtClean="0"/>
              <a:t>Process the order and forward the payment information to the payment gateway for authorization.</a:t>
            </a:r>
          </a:p>
          <a:p>
            <a:pPr lvl="1" eaLnBrk="1" hangingPunct="1"/>
            <a:r>
              <a:rPr lang="en-US" altLang="en-US" smtClean="0"/>
              <a:t>Send a purchase response to cardholder.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F9124B7A-7292-4FC9-AABC-DE843111C110}" type="slidenum">
              <a:rPr lang="en-US" altLang="en-US"/>
              <a:pPr/>
              <a:t>65</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97FDF91D-4694-400F-BCDF-648C9ED5205C}" type="slidenum">
              <a:rPr lang="en-US" altLang="en-US"/>
              <a:pPr/>
              <a:t>66</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en-US" altLang="en-US" b="1" smtClean="0"/>
              <a:t>Authorization Request Message:</a:t>
            </a:r>
          </a:p>
          <a:p>
            <a:pPr lvl="1" eaLnBrk="1" hangingPunct="1"/>
            <a:r>
              <a:rPr lang="en-US" altLang="en-US" b="1" smtClean="0"/>
              <a:t>Purchase-related Information:</a:t>
            </a:r>
            <a:r>
              <a:rPr lang="en-US" altLang="en-US" smtClean="0"/>
              <a:t>  Customer Information</a:t>
            </a:r>
          </a:p>
          <a:p>
            <a:pPr lvl="2" eaLnBrk="1" hangingPunct="1"/>
            <a:r>
              <a:rPr lang="en-US" altLang="en-US" smtClean="0"/>
              <a:t>PI</a:t>
            </a:r>
          </a:p>
          <a:p>
            <a:pPr lvl="2" eaLnBrk="1" hangingPunct="1"/>
            <a:r>
              <a:rPr lang="en-US" altLang="en-US" smtClean="0"/>
              <a:t>Dual Signature</a:t>
            </a:r>
          </a:p>
          <a:p>
            <a:pPr lvl="2" eaLnBrk="1" hangingPunct="1"/>
            <a:r>
              <a:rPr lang="en-US" altLang="en-US" smtClean="0"/>
              <a:t>OI Message Digest (OIMD)</a:t>
            </a:r>
          </a:p>
          <a:p>
            <a:pPr lvl="2" eaLnBrk="1" hangingPunct="1"/>
            <a:r>
              <a:rPr lang="en-US" altLang="en-US" smtClean="0"/>
              <a:t>Digital Envelope</a:t>
            </a:r>
          </a:p>
          <a:p>
            <a:pPr lvl="1" eaLnBrk="1" hangingPunct="1"/>
            <a:r>
              <a:rPr lang="en-US" altLang="en-US" b="1" smtClean="0"/>
              <a:t>Authorization-related Information:</a:t>
            </a:r>
            <a:r>
              <a:rPr lang="en-US" altLang="en-US" smtClean="0"/>
              <a:t>  Merchant Information</a:t>
            </a:r>
          </a:p>
          <a:p>
            <a:pPr lvl="2" eaLnBrk="1" hangingPunct="1"/>
            <a:r>
              <a:rPr lang="en-US" altLang="en-US" b="1" smtClean="0"/>
              <a:t>Authorization Block:</a:t>
            </a:r>
          </a:p>
          <a:p>
            <a:pPr lvl="3" eaLnBrk="1" hangingPunct="1"/>
            <a:r>
              <a:rPr lang="en-US" altLang="en-US" smtClean="0"/>
              <a:t>Transaction ID</a:t>
            </a:r>
          </a:p>
          <a:p>
            <a:pPr lvl="3" eaLnBrk="1" hangingPunct="1"/>
            <a:r>
              <a:rPr lang="en-US" altLang="en-US" smtClean="0"/>
              <a:t>Signed with Merchant’s Private Key</a:t>
            </a:r>
          </a:p>
          <a:p>
            <a:pPr lvl="3" eaLnBrk="1" hangingPunct="1"/>
            <a:r>
              <a:rPr lang="en-US" altLang="en-US" smtClean="0"/>
              <a:t>Encrypted with One-time Key Generated by Merchant</a:t>
            </a:r>
          </a:p>
          <a:p>
            <a:pPr lvl="3" eaLnBrk="1" hangingPunct="1"/>
            <a:r>
              <a:rPr lang="en-US" altLang="en-US" smtClean="0"/>
              <a:t>Digital Envelope:  Encrypt One-time Key with Private Key</a:t>
            </a:r>
          </a:p>
          <a:p>
            <a:pPr lvl="1" eaLnBrk="1" hangingPunct="1"/>
            <a:r>
              <a:rPr lang="en-US" altLang="en-US" b="1" smtClean="0"/>
              <a:t>Certificates:  </a:t>
            </a:r>
          </a:p>
          <a:p>
            <a:pPr lvl="1" eaLnBrk="1" hangingPunct="1"/>
            <a:r>
              <a:rPr lang="en-US" altLang="en-US" smtClean="0"/>
              <a:t>	Cardholder’s Signature Key Certificate (Verify Dual Sign.)</a:t>
            </a:r>
          </a:p>
          <a:p>
            <a:pPr lvl="1" eaLnBrk="1" hangingPunct="1"/>
            <a:r>
              <a:rPr lang="en-US" altLang="en-US" smtClean="0"/>
              <a:t>	Merchant’s Signature Key Certificate (Verify Merchant)</a:t>
            </a:r>
          </a:p>
          <a:p>
            <a:pPr lvl="1" eaLnBrk="1" hangingPunct="1"/>
            <a:r>
              <a:rPr lang="en-US" altLang="en-US" smtClean="0"/>
              <a:t>	Merchant’s Key-exchange Certificate (Gateway I/F)</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00D8927F-35E9-4526-B394-ADF668B991CE}" type="slidenum">
              <a:rPr lang="en-US" altLang="en-US"/>
              <a:pPr/>
              <a:t>67</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US" altLang="en-US" b="1" smtClean="0"/>
              <a:t>Authorization Request Message:</a:t>
            </a:r>
          </a:p>
          <a:p>
            <a:pPr lvl="1" eaLnBrk="1" hangingPunct="1"/>
            <a:r>
              <a:rPr lang="en-US" altLang="en-US" b="1" smtClean="0"/>
              <a:t>Purchase-related Information:</a:t>
            </a:r>
            <a:r>
              <a:rPr lang="en-US" altLang="en-US" smtClean="0"/>
              <a:t>  Customer Information</a:t>
            </a:r>
          </a:p>
          <a:p>
            <a:pPr lvl="2" eaLnBrk="1" hangingPunct="1"/>
            <a:r>
              <a:rPr lang="en-US" altLang="en-US" smtClean="0"/>
              <a:t>PI</a:t>
            </a:r>
          </a:p>
          <a:p>
            <a:pPr lvl="2" eaLnBrk="1" hangingPunct="1"/>
            <a:r>
              <a:rPr lang="en-US" altLang="en-US" smtClean="0"/>
              <a:t>Dual Signature</a:t>
            </a:r>
          </a:p>
          <a:p>
            <a:pPr lvl="2" eaLnBrk="1" hangingPunct="1"/>
            <a:r>
              <a:rPr lang="en-US" altLang="en-US" smtClean="0"/>
              <a:t>OI Message Digest (OIMD)</a:t>
            </a:r>
          </a:p>
          <a:p>
            <a:pPr lvl="2" eaLnBrk="1" hangingPunct="1"/>
            <a:r>
              <a:rPr lang="en-US" altLang="en-US" smtClean="0"/>
              <a:t>Digital Envelope</a:t>
            </a:r>
          </a:p>
          <a:p>
            <a:pPr lvl="1" eaLnBrk="1" hangingPunct="1"/>
            <a:r>
              <a:rPr lang="en-US" altLang="en-US" b="1" smtClean="0"/>
              <a:t>Authorization-related Information:</a:t>
            </a:r>
            <a:r>
              <a:rPr lang="en-US" altLang="en-US" smtClean="0"/>
              <a:t>  Merchant Information</a:t>
            </a:r>
          </a:p>
          <a:p>
            <a:pPr lvl="2" eaLnBrk="1" hangingPunct="1"/>
            <a:r>
              <a:rPr lang="en-US" altLang="en-US" b="1" smtClean="0"/>
              <a:t>Authorization Block:</a:t>
            </a:r>
          </a:p>
          <a:p>
            <a:pPr lvl="3" eaLnBrk="1" hangingPunct="1"/>
            <a:r>
              <a:rPr lang="en-US" altLang="en-US" smtClean="0"/>
              <a:t>Transaction ID</a:t>
            </a:r>
          </a:p>
          <a:p>
            <a:pPr lvl="3" eaLnBrk="1" hangingPunct="1"/>
            <a:r>
              <a:rPr lang="en-US" altLang="en-US" smtClean="0"/>
              <a:t>Signed with Merchant’s Private Key</a:t>
            </a:r>
          </a:p>
          <a:p>
            <a:pPr lvl="3" eaLnBrk="1" hangingPunct="1"/>
            <a:r>
              <a:rPr lang="en-US" altLang="en-US" smtClean="0"/>
              <a:t>Encrypted with One-time Key Generated by Merchant</a:t>
            </a:r>
          </a:p>
          <a:p>
            <a:pPr lvl="3" eaLnBrk="1" hangingPunct="1"/>
            <a:r>
              <a:rPr lang="en-US" altLang="en-US" smtClean="0"/>
              <a:t>Digital Envelope:  Encrypt One-time Key with Private Key</a:t>
            </a:r>
          </a:p>
          <a:p>
            <a:pPr lvl="1" eaLnBrk="1" hangingPunct="1"/>
            <a:r>
              <a:rPr lang="en-US" altLang="en-US" b="1" smtClean="0"/>
              <a:t>Certificates:  </a:t>
            </a:r>
          </a:p>
          <a:p>
            <a:pPr lvl="1" eaLnBrk="1" hangingPunct="1"/>
            <a:r>
              <a:rPr lang="en-US" altLang="en-US" smtClean="0"/>
              <a:t>	Cardholder’s Signature Key Certificate (Verify Dual Sign.)</a:t>
            </a:r>
          </a:p>
          <a:p>
            <a:pPr lvl="1" eaLnBrk="1" hangingPunct="1"/>
            <a:r>
              <a:rPr lang="en-US" altLang="en-US" smtClean="0"/>
              <a:t>	Merchant’s Signature Key Certificate (Verify Merchant)</a:t>
            </a:r>
          </a:p>
          <a:p>
            <a:pPr lvl="1" eaLnBrk="1" hangingPunct="1"/>
            <a:r>
              <a:rPr lang="en-US" altLang="en-US" smtClean="0"/>
              <a:t>	Merchant’s Key-exchange Certificate (Gateway I/F)</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4FF52D12-0B63-47D1-B9A9-1BE3B08FB1E2}" type="slidenum">
              <a:rPr lang="en-US" altLang="en-US"/>
              <a:pPr/>
              <a:t>68</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altLang="en-US" b="1" smtClean="0"/>
              <a:t>Authorization Request Message:</a:t>
            </a:r>
          </a:p>
          <a:p>
            <a:pPr lvl="1" eaLnBrk="1" hangingPunct="1"/>
            <a:r>
              <a:rPr lang="en-US" altLang="en-US" b="1" smtClean="0"/>
              <a:t>Purchase-related Information:</a:t>
            </a:r>
            <a:r>
              <a:rPr lang="en-US" altLang="en-US" smtClean="0"/>
              <a:t>  Customer Information</a:t>
            </a:r>
          </a:p>
          <a:p>
            <a:pPr lvl="2" eaLnBrk="1" hangingPunct="1"/>
            <a:r>
              <a:rPr lang="en-US" altLang="en-US" smtClean="0"/>
              <a:t>PI</a:t>
            </a:r>
          </a:p>
          <a:p>
            <a:pPr lvl="2" eaLnBrk="1" hangingPunct="1"/>
            <a:r>
              <a:rPr lang="en-US" altLang="en-US" smtClean="0"/>
              <a:t>Dual Signature</a:t>
            </a:r>
          </a:p>
          <a:p>
            <a:pPr lvl="2" eaLnBrk="1" hangingPunct="1"/>
            <a:r>
              <a:rPr lang="en-US" altLang="en-US" smtClean="0"/>
              <a:t>OI Message Digest (OIMD)</a:t>
            </a:r>
          </a:p>
          <a:p>
            <a:pPr lvl="2" eaLnBrk="1" hangingPunct="1"/>
            <a:r>
              <a:rPr lang="en-US" altLang="en-US" smtClean="0"/>
              <a:t>Digital Envelope</a:t>
            </a:r>
          </a:p>
          <a:p>
            <a:pPr lvl="1" eaLnBrk="1" hangingPunct="1"/>
            <a:r>
              <a:rPr lang="en-US" altLang="en-US" b="1" smtClean="0"/>
              <a:t>Authorization-related Information:</a:t>
            </a:r>
            <a:r>
              <a:rPr lang="en-US" altLang="en-US" smtClean="0"/>
              <a:t>  Merchant Information</a:t>
            </a:r>
          </a:p>
          <a:p>
            <a:pPr lvl="2" eaLnBrk="1" hangingPunct="1"/>
            <a:r>
              <a:rPr lang="en-US" altLang="en-US" b="1" smtClean="0"/>
              <a:t>Authorization Block:</a:t>
            </a:r>
          </a:p>
          <a:p>
            <a:pPr lvl="3" eaLnBrk="1" hangingPunct="1"/>
            <a:r>
              <a:rPr lang="en-US" altLang="en-US" smtClean="0"/>
              <a:t>Transaction ID</a:t>
            </a:r>
          </a:p>
          <a:p>
            <a:pPr lvl="3" eaLnBrk="1" hangingPunct="1"/>
            <a:r>
              <a:rPr lang="en-US" altLang="en-US" smtClean="0"/>
              <a:t>Signed with Merchant’s Private Key</a:t>
            </a:r>
          </a:p>
          <a:p>
            <a:pPr lvl="3" eaLnBrk="1" hangingPunct="1"/>
            <a:r>
              <a:rPr lang="en-US" altLang="en-US" smtClean="0"/>
              <a:t>Encrypted with One-time Key Generated by Merchant</a:t>
            </a:r>
          </a:p>
          <a:p>
            <a:pPr lvl="3" eaLnBrk="1" hangingPunct="1"/>
            <a:r>
              <a:rPr lang="en-US" altLang="en-US" smtClean="0"/>
              <a:t>Digital Envelope:  Encrypt One-time Key with Private Key</a:t>
            </a:r>
          </a:p>
          <a:p>
            <a:pPr lvl="1" eaLnBrk="1" hangingPunct="1"/>
            <a:r>
              <a:rPr lang="en-US" altLang="en-US" b="1" smtClean="0"/>
              <a:t>Certificates:  </a:t>
            </a:r>
          </a:p>
          <a:p>
            <a:pPr lvl="1" eaLnBrk="1" hangingPunct="1"/>
            <a:r>
              <a:rPr lang="en-US" altLang="en-US" smtClean="0"/>
              <a:t>	Cardholder’s Signature Key Certificate (Verify Dual Sign.)</a:t>
            </a:r>
          </a:p>
          <a:p>
            <a:pPr lvl="1" eaLnBrk="1" hangingPunct="1"/>
            <a:r>
              <a:rPr lang="en-US" altLang="en-US" smtClean="0"/>
              <a:t>	Merchant’s Signature Key Certificate (Verify Merchant)</a:t>
            </a:r>
          </a:p>
          <a:p>
            <a:pPr lvl="1" eaLnBrk="1" hangingPunct="1"/>
            <a:r>
              <a:rPr lang="en-US" altLang="en-US" smtClean="0"/>
              <a:t>	Merchant’s Key-exchange Certificate (Gateway I/F)</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8C2842C2-2B9D-433C-96D3-218D86F1B546}" type="slidenum">
              <a:rPr lang="en-US" altLang="en-US"/>
              <a:pPr/>
              <a:t>69</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EFFA23D3-277B-42D7-87F8-878EB63B7E9C}" type="slidenum">
              <a:rPr lang="en-US" altLang="en-US"/>
              <a:pPr/>
              <a:t>70</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en-US" altLang="en-US" b="1" smtClean="0"/>
              <a:t>Authorization Response Message:</a:t>
            </a:r>
          </a:p>
          <a:p>
            <a:pPr eaLnBrk="1" hangingPunct="1"/>
            <a:endParaRPr lang="en-US" altLang="en-US" b="1" smtClean="0"/>
          </a:p>
          <a:p>
            <a:pPr lvl="1" eaLnBrk="1" hangingPunct="1"/>
            <a:r>
              <a:rPr lang="en-US" altLang="en-US" b="1" smtClean="0"/>
              <a:t>Authorization-related Information:</a:t>
            </a:r>
            <a:r>
              <a:rPr lang="en-US" altLang="en-US" smtClean="0"/>
              <a:t>  Authorization blocks</a:t>
            </a:r>
          </a:p>
          <a:p>
            <a:pPr lvl="2" eaLnBrk="1" hangingPunct="1"/>
            <a:r>
              <a:rPr lang="en-US" altLang="en-US" smtClean="0"/>
              <a:t>Signed by Gateway’s private key</a:t>
            </a:r>
          </a:p>
          <a:p>
            <a:pPr lvl="2" eaLnBrk="1" hangingPunct="1"/>
            <a:r>
              <a:rPr lang="en-US" altLang="en-US" smtClean="0"/>
              <a:t>Encrypted with one-time symmetric key generated by Gateway</a:t>
            </a:r>
          </a:p>
          <a:p>
            <a:pPr lvl="2" eaLnBrk="1" hangingPunct="1"/>
            <a:r>
              <a:rPr lang="en-US" altLang="en-US" smtClean="0"/>
              <a:t>Digital envelope containing one-time key encrypted with Merchant’s public key</a:t>
            </a:r>
          </a:p>
          <a:p>
            <a:pPr lvl="2" eaLnBrk="1" hangingPunct="1"/>
            <a:endParaRPr lang="en-US" altLang="en-US" smtClean="0"/>
          </a:p>
          <a:p>
            <a:pPr lvl="1" eaLnBrk="1" hangingPunct="1"/>
            <a:r>
              <a:rPr lang="en-US" altLang="en-US" b="1" smtClean="0"/>
              <a:t>Capture Token Information:</a:t>
            </a:r>
            <a:r>
              <a:rPr lang="en-US" altLang="en-US" smtClean="0"/>
              <a:t>  Information to be used to effect payment.</a:t>
            </a:r>
          </a:p>
          <a:p>
            <a:pPr lvl="2" eaLnBrk="1" hangingPunct="1"/>
            <a:r>
              <a:rPr lang="en-US" altLang="en-US" smtClean="0"/>
              <a:t>Block</a:t>
            </a:r>
          </a:p>
          <a:p>
            <a:pPr lvl="2" eaLnBrk="1" hangingPunct="1"/>
            <a:r>
              <a:rPr lang="en-US" altLang="en-US" smtClean="0"/>
              <a:t>Signed, encrypted Capture Token with Digital Envelope</a:t>
            </a:r>
          </a:p>
          <a:p>
            <a:pPr lvl="2" eaLnBrk="1" hangingPunct="1"/>
            <a:r>
              <a:rPr lang="en-US" altLang="en-US" smtClean="0"/>
              <a:t>Not processed by merchant</a:t>
            </a:r>
          </a:p>
          <a:p>
            <a:pPr lvl="2" eaLnBrk="1" hangingPunct="1"/>
            <a:r>
              <a:rPr lang="en-US" altLang="en-US" smtClean="0"/>
              <a:t>Must be returned with a payment request</a:t>
            </a:r>
          </a:p>
          <a:p>
            <a:pPr lvl="2" eaLnBrk="1" hangingPunct="1"/>
            <a:endParaRPr lang="en-US" altLang="en-US" smtClean="0"/>
          </a:p>
          <a:p>
            <a:pPr lvl="1" eaLnBrk="1" hangingPunct="1"/>
            <a:r>
              <a:rPr lang="en-US" altLang="en-US" b="1" smtClean="0"/>
              <a:t>Certificate:</a:t>
            </a:r>
            <a:r>
              <a:rPr lang="en-US" altLang="en-US" smtClean="0"/>
              <a:t>  The Gateway’s signature key certificate.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13CADEA9-344D-40DC-8459-44806A6BF262}" type="slidenum">
              <a:rPr lang="en-US" altLang="en-US"/>
              <a:pPr/>
              <a:t>71</a:t>
            </a:fld>
            <a:endParaRPr lang="en-US" altLang="en-US"/>
          </a:p>
        </p:txBody>
      </p:sp>
      <p:sp>
        <p:nvSpPr>
          <p:cNvPr id="72707"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72708"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48" tIns="0" rIns="19048" bIns="0" anchor="b"/>
          <a:lstStyle/>
          <a:p>
            <a:pPr algn="r"/>
            <a:r>
              <a:rPr lang="en-US" altLang="en-US" sz="1000" i="1"/>
              <a:t>52</a:t>
            </a:r>
          </a:p>
        </p:txBody>
      </p:sp>
      <p:sp>
        <p:nvSpPr>
          <p:cNvPr id="72709"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72710"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72711" name="Rectangle 6"/>
          <p:cNvSpPr>
            <a:spLocks noGrp="1" noRot="1" noChangeAspect="1" noChangeArrowheads="1" noTextEdit="1"/>
          </p:cNvSpPr>
          <p:nvPr>
            <p:ph type="sldImg"/>
          </p:nvPr>
        </p:nvSpPr>
        <p:spPr>
          <a:xfrm>
            <a:off x="1098550" y="676275"/>
            <a:ext cx="4603750" cy="3452813"/>
          </a:xfrm>
          <a:ln w="12700" cap="flat">
            <a:solidFill>
              <a:schemeClr val="tx1"/>
            </a:solidFill>
          </a:ln>
        </p:spPr>
      </p:sp>
      <p:sp>
        <p:nvSpPr>
          <p:cNvPr id="72712" name="Rectangle 7"/>
          <p:cNvSpPr>
            <a:spLocks noGrp="1" noChangeArrowheads="1"/>
          </p:cNvSpPr>
          <p:nvPr>
            <p:ph type="body" idx="1"/>
          </p:nvPr>
        </p:nvSpPr>
        <p:spPr>
          <a:xfrm>
            <a:off x="896938" y="4354513"/>
            <a:ext cx="5083175" cy="4127500"/>
          </a:xfrm>
          <a:noFill/>
        </p:spPr>
        <p:txBody>
          <a:bodyPr lIns="90480" tIns="44446" rIns="90480" bIns="44446"/>
          <a:lstStyle/>
          <a:p>
            <a:pPr>
              <a:lnSpc>
                <a:spcPct val="89000"/>
              </a:lnSpc>
              <a:spcBef>
                <a:spcPct val="0"/>
              </a:spcBef>
            </a:pPr>
            <a:endParaRPr lang="en-US" altLang="en-US" sz="2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miter lim="800000"/>
            <a:headEnd/>
            <a:tailEnd/>
          </a:ln>
        </p:spPr>
        <p:txBody>
          <a:bodyPr/>
          <a:lstStyle/>
          <a:p>
            <a:fld id="{8A0F4533-EB90-4ABD-B3D9-F089CFF0C7D9}" type="slidenum">
              <a:rPr lang="en-US" altLang="en-US"/>
              <a:pPr/>
              <a:t>40</a:t>
            </a:fld>
            <a:endParaRPr lang="en-US" altLang="en-US"/>
          </a:p>
        </p:txBody>
      </p:sp>
      <p:sp>
        <p:nvSpPr>
          <p:cNvPr id="15363"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5364"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48" tIns="0" rIns="19048" bIns="0" anchor="b"/>
          <a:lstStyle/>
          <a:p>
            <a:pPr algn="r"/>
            <a:r>
              <a:rPr lang="en-US" altLang="en-US" sz="1000" i="1"/>
              <a:t>52</a:t>
            </a:r>
          </a:p>
        </p:txBody>
      </p:sp>
      <p:sp>
        <p:nvSpPr>
          <p:cNvPr id="15365"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5366"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5367" name="Rectangle 6"/>
          <p:cNvSpPr>
            <a:spLocks noGrp="1" noRot="1" noChangeAspect="1" noChangeArrowheads="1" noTextEdit="1"/>
          </p:cNvSpPr>
          <p:nvPr>
            <p:ph type="sldImg"/>
          </p:nvPr>
        </p:nvSpPr>
        <p:spPr>
          <a:xfrm>
            <a:off x="1098550" y="676275"/>
            <a:ext cx="4603750" cy="3452813"/>
          </a:xfrm>
          <a:ln w="12700" cap="flat">
            <a:solidFill>
              <a:schemeClr val="tx1"/>
            </a:solidFill>
          </a:ln>
        </p:spPr>
      </p:sp>
      <p:sp>
        <p:nvSpPr>
          <p:cNvPr id="15368" name="Rectangle 7"/>
          <p:cNvSpPr>
            <a:spLocks noGrp="1" noChangeArrowheads="1"/>
          </p:cNvSpPr>
          <p:nvPr>
            <p:ph type="body" idx="1"/>
          </p:nvPr>
        </p:nvSpPr>
        <p:spPr>
          <a:xfrm>
            <a:off x="896938" y="4354513"/>
            <a:ext cx="5083175" cy="4127500"/>
          </a:xfrm>
          <a:noFill/>
        </p:spPr>
        <p:txBody>
          <a:bodyPr lIns="90480" tIns="44446" rIns="90480" bIns="44446"/>
          <a:lstStyle/>
          <a:p>
            <a:pPr>
              <a:lnSpc>
                <a:spcPct val="89000"/>
              </a:lnSpc>
              <a:spcBef>
                <a:spcPct val="0"/>
              </a:spcBef>
            </a:pPr>
            <a:endParaRPr lang="en-US" altLang="en-US" sz="2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miter lim="800000"/>
            <a:headEnd/>
            <a:tailEnd/>
          </a:ln>
        </p:spPr>
        <p:txBody>
          <a:bodyPr/>
          <a:lstStyle/>
          <a:p>
            <a:fld id="{4D74C348-977E-4063-9B53-648690DF870F}" type="slidenum">
              <a:rPr lang="en-US" altLang="en-US"/>
              <a:pPr/>
              <a:t>41</a:t>
            </a:fld>
            <a:endParaRPr lang="en-US" altLang="en-US"/>
          </a:p>
        </p:txBody>
      </p:sp>
      <p:sp>
        <p:nvSpPr>
          <p:cNvPr id="17411"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7412"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48" tIns="0" rIns="19048" bIns="0" anchor="b"/>
          <a:lstStyle/>
          <a:p>
            <a:pPr algn="r"/>
            <a:r>
              <a:rPr lang="en-US" altLang="en-US" sz="1000" i="1"/>
              <a:t>52</a:t>
            </a:r>
          </a:p>
        </p:txBody>
      </p:sp>
      <p:sp>
        <p:nvSpPr>
          <p:cNvPr id="17413"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7414"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7415" name="Rectangle 6"/>
          <p:cNvSpPr>
            <a:spLocks noGrp="1" noRot="1" noChangeAspect="1" noChangeArrowheads="1" noTextEdit="1"/>
          </p:cNvSpPr>
          <p:nvPr>
            <p:ph type="sldImg"/>
          </p:nvPr>
        </p:nvSpPr>
        <p:spPr>
          <a:xfrm>
            <a:off x="1098550" y="676275"/>
            <a:ext cx="4603750" cy="3452813"/>
          </a:xfrm>
          <a:ln w="12700" cap="flat">
            <a:solidFill>
              <a:schemeClr val="tx1"/>
            </a:solidFill>
          </a:ln>
        </p:spPr>
      </p:sp>
      <p:sp>
        <p:nvSpPr>
          <p:cNvPr id="17416" name="Rectangle 7"/>
          <p:cNvSpPr>
            <a:spLocks noGrp="1" noChangeArrowheads="1"/>
          </p:cNvSpPr>
          <p:nvPr>
            <p:ph type="body" idx="1"/>
          </p:nvPr>
        </p:nvSpPr>
        <p:spPr>
          <a:xfrm>
            <a:off x="896938" y="4354513"/>
            <a:ext cx="5083175" cy="4127500"/>
          </a:xfrm>
          <a:noFill/>
        </p:spPr>
        <p:txBody>
          <a:bodyPr lIns="90480" tIns="44446" rIns="90480" bIns="44446"/>
          <a:lstStyle/>
          <a:p>
            <a:pPr>
              <a:lnSpc>
                <a:spcPct val="89000"/>
              </a:lnSpc>
              <a:spcBef>
                <a:spcPct val="0"/>
              </a:spcBef>
            </a:pPr>
            <a:endParaRPr lang="en-US" altLang="en-US" sz="2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miter lim="800000"/>
            <a:headEnd/>
            <a:tailEnd/>
          </a:ln>
        </p:spPr>
        <p:txBody>
          <a:bodyPr/>
          <a:lstStyle/>
          <a:p>
            <a:fld id="{517A5F65-5347-40BA-B8E0-5472CA065B6C}" type="slidenum">
              <a:rPr lang="en-US" altLang="en-US"/>
              <a:pPr/>
              <a:t>47</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altLang="en-US" sz="1000" b="1" smtClean="0"/>
              <a:t>SET Transaction:</a:t>
            </a:r>
          </a:p>
          <a:p>
            <a:pPr eaLnBrk="1" hangingPunct="1"/>
            <a:r>
              <a:rPr lang="en-US" altLang="en-US" sz="1000" b="1" smtClean="0"/>
              <a:t>Customer Opens An Account:</a:t>
            </a:r>
            <a:r>
              <a:rPr lang="en-US" altLang="en-US" sz="1000" smtClean="0"/>
              <a:t>  Customer obtains a credit card account with a bank that supports electronic payment and SET.</a:t>
            </a:r>
          </a:p>
          <a:p>
            <a:pPr eaLnBrk="1" hangingPunct="1"/>
            <a:endParaRPr lang="en-US" altLang="en-US" sz="1000" smtClean="0"/>
          </a:p>
          <a:p>
            <a:pPr eaLnBrk="1" hangingPunct="1"/>
            <a:r>
              <a:rPr lang="en-US" altLang="en-US" sz="1000" b="1" smtClean="0"/>
              <a:t>Customer Receives A Certificate:</a:t>
            </a:r>
            <a:r>
              <a:rPr lang="en-US" altLang="en-US" sz="1000" smtClean="0"/>
              <a:t>  After suitable verification of identity, the customer receives an X.509v3 digital certificate signed by the bank.</a:t>
            </a:r>
          </a:p>
          <a:p>
            <a:pPr lvl="1" eaLnBrk="1" hangingPunct="1"/>
            <a:r>
              <a:rPr lang="en-US" altLang="en-US" sz="1000" smtClean="0"/>
              <a:t>It verifies the customer’s RSA public key and its expiration date.</a:t>
            </a:r>
          </a:p>
          <a:p>
            <a:pPr lvl="1" eaLnBrk="1" hangingPunct="1"/>
            <a:endParaRPr lang="en-US" altLang="en-US" sz="1000" smtClean="0"/>
          </a:p>
          <a:p>
            <a:pPr eaLnBrk="1" hangingPunct="1"/>
            <a:r>
              <a:rPr lang="en-US" altLang="en-US" sz="1000" b="1" smtClean="0"/>
              <a:t>Merchants Have Own Certificates:</a:t>
            </a:r>
            <a:r>
              <a:rPr lang="en-US" altLang="en-US" sz="1000" smtClean="0"/>
              <a:t>  A merchant who accepts a bank card must be in possession of two certificates for the two public keys owned by the merchant:</a:t>
            </a:r>
          </a:p>
          <a:p>
            <a:pPr lvl="1" eaLnBrk="1" hangingPunct="1"/>
            <a:r>
              <a:rPr lang="en-US" altLang="en-US" sz="1000" smtClean="0"/>
              <a:t>One for signing messages</a:t>
            </a:r>
          </a:p>
          <a:p>
            <a:pPr lvl="1" eaLnBrk="1" hangingPunct="1"/>
            <a:r>
              <a:rPr lang="en-US" altLang="en-US" sz="1000" smtClean="0"/>
              <a:t>One for key exchange</a:t>
            </a:r>
          </a:p>
          <a:p>
            <a:pPr lvl="1" eaLnBrk="1" hangingPunct="1"/>
            <a:r>
              <a:rPr lang="en-US" altLang="en-US" sz="1000" smtClean="0"/>
              <a:t>Merchant has a copy of payment gateway’s public-key certificate.</a:t>
            </a:r>
          </a:p>
          <a:p>
            <a:pPr lvl="1" eaLnBrk="1" hangingPunct="1"/>
            <a:endParaRPr lang="en-US" altLang="en-US" sz="1000" smtClean="0"/>
          </a:p>
          <a:p>
            <a:pPr eaLnBrk="1" hangingPunct="1"/>
            <a:r>
              <a:rPr lang="en-US" altLang="en-US" sz="1000" b="1" smtClean="0"/>
              <a:t>Customer Places An Order:</a:t>
            </a:r>
            <a:r>
              <a:rPr lang="en-US" altLang="en-US" sz="1000" smtClean="0"/>
              <a:t>  Customer send a list of items to be purchases to the merchant, who returns an order form containing the list of items to be purchased to the merchant.</a:t>
            </a:r>
          </a:p>
          <a:p>
            <a:pPr lvl="1" eaLnBrk="1" hangingPunct="1"/>
            <a:r>
              <a:rPr lang="en-US" altLang="en-US" sz="1000" smtClean="0"/>
              <a:t>Merchant returns an order form containing the list of items, their price, a total price, and an order number.</a:t>
            </a:r>
          </a:p>
          <a:p>
            <a:pPr lvl="1" eaLnBrk="1" hangingPunct="1"/>
            <a:endParaRPr lang="en-US" altLang="en-US" sz="1000" smtClean="0"/>
          </a:p>
          <a:p>
            <a:pPr eaLnBrk="1" hangingPunct="1"/>
            <a:r>
              <a:rPr lang="en-US" altLang="en-US" sz="1000" b="1" smtClean="0"/>
              <a:t>Merchant is Verified:</a:t>
            </a:r>
            <a:r>
              <a:rPr lang="en-US" altLang="en-US" sz="1000" smtClean="0"/>
              <a:t>  In addition to the order form, the merchant sends a copy of the certificate so that the customer can verify that he or she is dealing with a valid store.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miter lim="800000"/>
            <a:headEnd/>
            <a:tailEnd/>
          </a:ln>
        </p:spPr>
        <p:txBody>
          <a:bodyPr/>
          <a:lstStyle/>
          <a:p>
            <a:fld id="{B6B22DEA-D27B-4C68-936C-118F8CA1F35D}" type="slidenum">
              <a:rPr lang="en-US" altLang="en-US"/>
              <a:pPr/>
              <a:t>48</a:t>
            </a:fld>
            <a:endParaRPr lang="en-US" altLang="en-US"/>
          </a:p>
        </p:txBody>
      </p:sp>
      <p:sp>
        <p:nvSpPr>
          <p:cNvPr id="26627" name="Rectangle 2"/>
          <p:cNvSpPr>
            <a:spLocks noGrp="1" noRot="1" noChangeAspect="1" noChangeArrowheads="1" noTextEdit="1"/>
          </p:cNvSpPr>
          <p:nvPr>
            <p:ph type="sldImg"/>
          </p:nvPr>
        </p:nvSpPr>
        <p:spPr>
          <a:xfrm>
            <a:off x="1524000" y="304800"/>
            <a:ext cx="4572000" cy="3429000"/>
          </a:xfrm>
          <a:ln/>
        </p:spPr>
      </p:sp>
      <p:sp>
        <p:nvSpPr>
          <p:cNvPr id="26628" name="Rectangle 3"/>
          <p:cNvSpPr>
            <a:spLocks noGrp="1" noChangeArrowheads="1"/>
          </p:cNvSpPr>
          <p:nvPr>
            <p:ph type="body" idx="1"/>
          </p:nvPr>
        </p:nvSpPr>
        <p:spPr>
          <a:noFill/>
        </p:spPr>
        <p:txBody>
          <a:bodyPr/>
          <a:lstStyle/>
          <a:p>
            <a:pPr eaLnBrk="1" hangingPunct="1"/>
            <a:r>
              <a:rPr lang="en-US" altLang="en-US" sz="1000" b="1" smtClean="0"/>
              <a:t>SET Transaction:</a:t>
            </a:r>
          </a:p>
          <a:p>
            <a:pPr eaLnBrk="1" hangingPunct="1"/>
            <a:endParaRPr lang="en-US" altLang="en-US" sz="1000" b="1" smtClean="0"/>
          </a:p>
          <a:p>
            <a:pPr eaLnBrk="1" hangingPunct="1"/>
            <a:r>
              <a:rPr lang="en-US" altLang="en-US" sz="1000" b="1" smtClean="0"/>
              <a:t>Order and Payment are Sent:</a:t>
            </a:r>
            <a:r>
              <a:rPr lang="en-US" altLang="en-US" sz="1000" smtClean="0"/>
              <a:t>  Customer sends both order and payment information to merchant along with customer’s certificate.</a:t>
            </a:r>
          </a:p>
          <a:p>
            <a:pPr lvl="1" eaLnBrk="1" hangingPunct="1"/>
            <a:r>
              <a:rPr lang="en-US" altLang="en-US" sz="1000" smtClean="0"/>
              <a:t>The order confirms the purchase of items in the order form.</a:t>
            </a:r>
          </a:p>
          <a:p>
            <a:pPr lvl="1" eaLnBrk="1" hangingPunct="1"/>
            <a:r>
              <a:rPr lang="en-US" altLang="en-US" sz="1000" smtClean="0"/>
              <a:t>The payment contains credit card details.</a:t>
            </a:r>
          </a:p>
          <a:p>
            <a:pPr lvl="1" eaLnBrk="1" hangingPunct="1"/>
            <a:r>
              <a:rPr lang="en-US" altLang="en-US" sz="1000" smtClean="0"/>
              <a:t>The payment information is encrypted so that it cannot be read by the merchant.</a:t>
            </a:r>
          </a:p>
          <a:p>
            <a:pPr lvl="1" eaLnBrk="1" hangingPunct="1"/>
            <a:r>
              <a:rPr lang="en-US" altLang="en-US" sz="1000" smtClean="0"/>
              <a:t>The customer’s certificate enables the merchant to verify the customer.</a:t>
            </a:r>
          </a:p>
          <a:p>
            <a:pPr eaLnBrk="1" hangingPunct="1"/>
            <a:endParaRPr lang="en-US" altLang="en-US" sz="1000" smtClean="0"/>
          </a:p>
          <a:p>
            <a:pPr eaLnBrk="1" hangingPunct="1"/>
            <a:r>
              <a:rPr lang="en-US" altLang="en-US" sz="1000" b="1" smtClean="0"/>
              <a:t>Merchant Requests Payment Authorization:</a:t>
            </a:r>
            <a:r>
              <a:rPr lang="en-US" altLang="en-US" sz="1000" smtClean="0"/>
              <a:t>  Merchant sends the payment information to the payment gateway.</a:t>
            </a:r>
          </a:p>
          <a:p>
            <a:pPr lvl="1" eaLnBrk="1" hangingPunct="1"/>
            <a:r>
              <a:rPr lang="en-US" altLang="en-US" sz="1000" smtClean="0"/>
              <a:t>This requests authorization that the customer’s available credit is sufficient for this purchase.</a:t>
            </a:r>
          </a:p>
          <a:p>
            <a:pPr lvl="1" eaLnBrk="1" hangingPunct="1"/>
            <a:endParaRPr lang="en-US" altLang="en-US" sz="1000" smtClean="0"/>
          </a:p>
          <a:p>
            <a:pPr eaLnBrk="1" hangingPunct="1"/>
            <a:r>
              <a:rPr lang="en-US" altLang="en-US" sz="1000" b="1" smtClean="0"/>
              <a:t>Merchant Confirms Order:</a:t>
            </a:r>
            <a:r>
              <a:rPr lang="en-US" altLang="en-US" sz="1000" smtClean="0"/>
              <a:t>  Merchant sends a confirmation of the order to the customer.</a:t>
            </a:r>
          </a:p>
          <a:p>
            <a:pPr eaLnBrk="1" hangingPunct="1"/>
            <a:endParaRPr lang="en-US" altLang="en-US" sz="1000" smtClean="0"/>
          </a:p>
          <a:p>
            <a:pPr eaLnBrk="1" hangingPunct="1"/>
            <a:r>
              <a:rPr lang="en-US" altLang="en-US" sz="1000" b="1" smtClean="0"/>
              <a:t>Merchant Provides Goods or Service:</a:t>
            </a:r>
            <a:r>
              <a:rPr lang="en-US" altLang="en-US" sz="1000" smtClean="0"/>
              <a:t>  Merchant ships the goods or provides the service to the customer.</a:t>
            </a:r>
          </a:p>
          <a:p>
            <a:pPr eaLnBrk="1" hangingPunct="1"/>
            <a:endParaRPr lang="en-US" altLang="en-US" sz="1000" smtClean="0"/>
          </a:p>
          <a:p>
            <a:pPr eaLnBrk="1" hangingPunct="1"/>
            <a:r>
              <a:rPr lang="en-US" altLang="en-US" sz="1000" b="1" smtClean="0"/>
              <a:t>Merchant Requests Payment:</a:t>
            </a:r>
            <a:r>
              <a:rPr lang="en-US" altLang="en-US" sz="1000" smtClean="0"/>
              <a:t>  Request is sent to payment gateway to handle payment processing</a:t>
            </a:r>
          </a:p>
          <a:p>
            <a:pPr eaLnBrk="1" hangingPunct="1"/>
            <a:endParaRPr lang="en-US" altLang="en-US" sz="10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58A09208-9903-403F-8349-81E1994B98F8}" type="slidenum">
              <a:rPr lang="en-US" altLang="en-US"/>
              <a:pPr/>
              <a:t>50</a:t>
            </a:fld>
            <a:endParaRPr lang="en-US" altLang="en-US"/>
          </a:p>
        </p:txBody>
      </p:sp>
      <p:sp>
        <p:nvSpPr>
          <p:cNvPr id="29699" name="Rectangle 2"/>
          <p:cNvSpPr>
            <a:spLocks noGrp="1" noRot="1" noChangeAspect="1" noChangeArrowheads="1" noTextEdit="1"/>
          </p:cNvSpPr>
          <p:nvPr>
            <p:ph type="sldImg"/>
          </p:nvPr>
        </p:nvSpPr>
        <p:spPr>
          <a:xfrm>
            <a:off x="1152525" y="692150"/>
            <a:ext cx="4554538" cy="3416300"/>
          </a:xfrm>
          <a:ln w="12700"/>
        </p:spPr>
      </p:sp>
      <p:sp>
        <p:nvSpPr>
          <p:cNvPr id="29700" name="Rectangle 3"/>
          <p:cNvSpPr>
            <a:spLocks noGrp="1" noChangeArrowheads="1"/>
          </p:cNvSpPr>
          <p:nvPr>
            <p:ph type="body" idx="1"/>
          </p:nvPr>
        </p:nvSpPr>
        <p:spPr>
          <a:noFill/>
        </p:spPr>
        <p:txBody>
          <a:bodyPr lIns="92067" tIns="46034" rIns="92067" bIns="46034"/>
          <a:lstStyle/>
          <a:p>
            <a:pPr>
              <a:spcBef>
                <a:spcPct val="0"/>
              </a:spcBef>
            </a:pPr>
            <a:endParaRPr lang="en-US" altLang="en-US" sz="24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7C4F8C19-EC0A-43C1-89C3-ED096B3762A5}" type="slidenum">
              <a:rPr lang="en-US" altLang="en-US"/>
              <a:pPr/>
              <a:t>51</a:t>
            </a:fld>
            <a:endParaRPr lang="en-US" altLang="en-US"/>
          </a:p>
        </p:txBody>
      </p:sp>
      <p:sp>
        <p:nvSpPr>
          <p:cNvPr id="31747" name="Rectangle 2"/>
          <p:cNvSpPr>
            <a:spLocks noGrp="1" noRot="1" noChangeAspect="1" noChangeArrowheads="1" noTextEdit="1"/>
          </p:cNvSpPr>
          <p:nvPr>
            <p:ph type="sldImg"/>
          </p:nvPr>
        </p:nvSpPr>
        <p:spPr>
          <a:xfrm>
            <a:off x="1524000" y="304800"/>
            <a:ext cx="4572000" cy="3429000"/>
          </a:xfrm>
          <a:ln/>
        </p:spPr>
      </p:sp>
      <p:sp>
        <p:nvSpPr>
          <p:cNvPr id="31748" name="Rectangle 3"/>
          <p:cNvSpPr>
            <a:spLocks noGrp="1" noChangeArrowheads="1"/>
          </p:cNvSpPr>
          <p:nvPr>
            <p:ph type="body" idx="1"/>
          </p:nvPr>
        </p:nvSpPr>
        <p:spPr>
          <a:noFill/>
        </p:spPr>
        <p:txBody>
          <a:bodyPr/>
          <a:lstStyle/>
          <a:p>
            <a:pPr eaLnBrk="1" hangingPunct="1"/>
            <a:r>
              <a:rPr lang="en-US" altLang="en-US" sz="1000" b="1" smtClean="0"/>
              <a:t>SET Transaction:</a:t>
            </a:r>
          </a:p>
          <a:p>
            <a:pPr eaLnBrk="1" hangingPunct="1"/>
            <a:endParaRPr lang="en-US" altLang="en-US" sz="1000" b="1" smtClean="0"/>
          </a:p>
          <a:p>
            <a:pPr eaLnBrk="1" hangingPunct="1"/>
            <a:r>
              <a:rPr lang="en-US" altLang="en-US" sz="1000" b="1" smtClean="0"/>
              <a:t>Order and Payment are Sent:</a:t>
            </a:r>
            <a:r>
              <a:rPr lang="en-US" altLang="en-US" sz="1000" smtClean="0"/>
              <a:t>  Customer sends both order and payment information to merchant along with customer’s certificate.</a:t>
            </a:r>
          </a:p>
          <a:p>
            <a:pPr lvl="1" eaLnBrk="1" hangingPunct="1"/>
            <a:r>
              <a:rPr lang="en-US" altLang="en-US" sz="1000" smtClean="0"/>
              <a:t>The order confirms the purchase of items in the order form.</a:t>
            </a:r>
          </a:p>
          <a:p>
            <a:pPr lvl="1" eaLnBrk="1" hangingPunct="1"/>
            <a:r>
              <a:rPr lang="en-US" altLang="en-US" sz="1000" smtClean="0"/>
              <a:t>The payment contains credit card details.</a:t>
            </a:r>
          </a:p>
          <a:p>
            <a:pPr lvl="1" eaLnBrk="1" hangingPunct="1"/>
            <a:r>
              <a:rPr lang="en-US" altLang="en-US" sz="1000" smtClean="0"/>
              <a:t>The payment information is encrypted so that it cannot be read by the merchant.</a:t>
            </a:r>
          </a:p>
          <a:p>
            <a:pPr lvl="1" eaLnBrk="1" hangingPunct="1"/>
            <a:r>
              <a:rPr lang="en-US" altLang="en-US" sz="1000" smtClean="0"/>
              <a:t>The customer’s certificate enables the merchant to verify the customer.</a:t>
            </a:r>
          </a:p>
          <a:p>
            <a:pPr eaLnBrk="1" hangingPunct="1"/>
            <a:endParaRPr lang="en-US" altLang="en-US" sz="1000" smtClean="0"/>
          </a:p>
          <a:p>
            <a:pPr eaLnBrk="1" hangingPunct="1"/>
            <a:r>
              <a:rPr lang="en-US" altLang="en-US" sz="1000" b="1" smtClean="0"/>
              <a:t>Merchant Requests Payment Authorization:</a:t>
            </a:r>
            <a:r>
              <a:rPr lang="en-US" altLang="en-US" sz="1000" smtClean="0"/>
              <a:t>  Merchant sends the payment information to the payment gateway.</a:t>
            </a:r>
          </a:p>
          <a:p>
            <a:pPr lvl="1" eaLnBrk="1" hangingPunct="1"/>
            <a:r>
              <a:rPr lang="en-US" altLang="en-US" sz="1000" smtClean="0"/>
              <a:t>This requests authorization that the customer’s available credit is sufficient for this purchase.</a:t>
            </a:r>
          </a:p>
          <a:p>
            <a:pPr lvl="1" eaLnBrk="1" hangingPunct="1"/>
            <a:endParaRPr lang="en-US" altLang="en-US" sz="1000" smtClean="0"/>
          </a:p>
          <a:p>
            <a:pPr eaLnBrk="1" hangingPunct="1"/>
            <a:r>
              <a:rPr lang="en-US" altLang="en-US" sz="1000" b="1" smtClean="0"/>
              <a:t>Merchant Confirms Order:</a:t>
            </a:r>
            <a:r>
              <a:rPr lang="en-US" altLang="en-US" sz="1000" smtClean="0"/>
              <a:t>  Merchant sends a confirmation of the order to the customer.</a:t>
            </a:r>
          </a:p>
          <a:p>
            <a:pPr eaLnBrk="1" hangingPunct="1"/>
            <a:endParaRPr lang="en-US" altLang="en-US" sz="1000" smtClean="0"/>
          </a:p>
          <a:p>
            <a:pPr eaLnBrk="1" hangingPunct="1"/>
            <a:r>
              <a:rPr lang="en-US" altLang="en-US" sz="1000" b="1" smtClean="0"/>
              <a:t>Merchant Provides Goods or Service:</a:t>
            </a:r>
            <a:r>
              <a:rPr lang="en-US" altLang="en-US" sz="1000" smtClean="0"/>
              <a:t>  Merchant ships the goods or provides the service to the customer.</a:t>
            </a:r>
          </a:p>
          <a:p>
            <a:pPr eaLnBrk="1" hangingPunct="1"/>
            <a:endParaRPr lang="en-US" altLang="en-US" sz="1000" smtClean="0"/>
          </a:p>
          <a:p>
            <a:pPr eaLnBrk="1" hangingPunct="1"/>
            <a:r>
              <a:rPr lang="en-US" altLang="en-US" sz="1000" b="1" smtClean="0"/>
              <a:t>Merchant Requests Payment:</a:t>
            </a:r>
            <a:r>
              <a:rPr lang="en-US" altLang="en-US" sz="1000" smtClean="0"/>
              <a:t>  Request is sent to payment gateway to handle payment processing</a:t>
            </a:r>
          </a:p>
          <a:p>
            <a:pPr eaLnBrk="1" hangingPunct="1"/>
            <a:endParaRPr lang="en-US" altLang="en-US" sz="10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F61F0A06-B24D-4706-9C0C-7F74B987CC5E}" type="slidenum">
              <a:rPr lang="en-US" altLang="en-US"/>
              <a:pPr/>
              <a:t>52</a:t>
            </a:fld>
            <a:endParaRPr lang="en-US" altLang="en-US"/>
          </a:p>
        </p:txBody>
      </p:sp>
      <p:sp>
        <p:nvSpPr>
          <p:cNvPr id="33795" name="Rectangle 2"/>
          <p:cNvSpPr>
            <a:spLocks noGrp="1" noRot="1" noChangeAspect="1" noChangeArrowheads="1" noTextEdit="1"/>
          </p:cNvSpPr>
          <p:nvPr>
            <p:ph type="sldImg"/>
          </p:nvPr>
        </p:nvSpPr>
        <p:spPr>
          <a:xfrm>
            <a:off x="1524000" y="304800"/>
            <a:ext cx="4572000" cy="3429000"/>
          </a:xfrm>
          <a:ln/>
        </p:spPr>
      </p:sp>
      <p:sp>
        <p:nvSpPr>
          <p:cNvPr id="33796" name="Rectangle 3"/>
          <p:cNvSpPr>
            <a:spLocks noGrp="1" noChangeArrowheads="1"/>
          </p:cNvSpPr>
          <p:nvPr>
            <p:ph type="body" idx="1"/>
          </p:nvPr>
        </p:nvSpPr>
        <p:spPr>
          <a:noFill/>
        </p:spPr>
        <p:txBody>
          <a:bodyPr/>
          <a:lstStyle/>
          <a:p>
            <a:pPr eaLnBrk="1" hangingPunct="1"/>
            <a:r>
              <a:rPr lang="en-US" altLang="en-US" sz="1000" b="1" smtClean="0"/>
              <a:t>SET Transaction:</a:t>
            </a:r>
          </a:p>
          <a:p>
            <a:pPr eaLnBrk="1" hangingPunct="1"/>
            <a:endParaRPr lang="en-US" altLang="en-US" sz="1000" b="1" smtClean="0"/>
          </a:p>
          <a:p>
            <a:pPr eaLnBrk="1" hangingPunct="1"/>
            <a:r>
              <a:rPr lang="en-US" altLang="en-US" sz="1000" b="1" smtClean="0"/>
              <a:t>Order and Payment are Sent:</a:t>
            </a:r>
            <a:r>
              <a:rPr lang="en-US" altLang="en-US" sz="1000" smtClean="0"/>
              <a:t>  Customer sends both order and payment information to merchant along with customer’s certificate.</a:t>
            </a:r>
          </a:p>
          <a:p>
            <a:pPr lvl="1" eaLnBrk="1" hangingPunct="1"/>
            <a:r>
              <a:rPr lang="en-US" altLang="en-US" sz="1000" smtClean="0"/>
              <a:t>The order confirms the purchase of items in the order form.</a:t>
            </a:r>
          </a:p>
          <a:p>
            <a:pPr lvl="1" eaLnBrk="1" hangingPunct="1"/>
            <a:r>
              <a:rPr lang="en-US" altLang="en-US" sz="1000" smtClean="0"/>
              <a:t>The payment contains credit card details.</a:t>
            </a:r>
          </a:p>
          <a:p>
            <a:pPr lvl="1" eaLnBrk="1" hangingPunct="1"/>
            <a:r>
              <a:rPr lang="en-US" altLang="en-US" sz="1000" smtClean="0"/>
              <a:t>The payment information is encrypted so that it cannot be read by the merchant.</a:t>
            </a:r>
          </a:p>
          <a:p>
            <a:pPr lvl="1" eaLnBrk="1" hangingPunct="1"/>
            <a:r>
              <a:rPr lang="en-US" altLang="en-US" sz="1000" smtClean="0"/>
              <a:t>The customer’s certificate enables the merchant to verify the customer.</a:t>
            </a:r>
          </a:p>
          <a:p>
            <a:pPr eaLnBrk="1" hangingPunct="1"/>
            <a:endParaRPr lang="en-US" altLang="en-US" sz="1000" smtClean="0"/>
          </a:p>
          <a:p>
            <a:pPr eaLnBrk="1" hangingPunct="1"/>
            <a:r>
              <a:rPr lang="en-US" altLang="en-US" sz="1000" b="1" smtClean="0"/>
              <a:t>Merchant Requests Payment Authorization:</a:t>
            </a:r>
            <a:r>
              <a:rPr lang="en-US" altLang="en-US" sz="1000" smtClean="0"/>
              <a:t>  Merchant sends the payment information to the payment gateway.</a:t>
            </a:r>
          </a:p>
          <a:p>
            <a:pPr lvl="1" eaLnBrk="1" hangingPunct="1"/>
            <a:r>
              <a:rPr lang="en-US" altLang="en-US" sz="1000" smtClean="0"/>
              <a:t>This requests authorization that the customer’s available credit is sufficient for this purchase.</a:t>
            </a:r>
          </a:p>
          <a:p>
            <a:pPr lvl="1" eaLnBrk="1" hangingPunct="1"/>
            <a:endParaRPr lang="en-US" altLang="en-US" sz="1000" smtClean="0"/>
          </a:p>
          <a:p>
            <a:pPr eaLnBrk="1" hangingPunct="1"/>
            <a:r>
              <a:rPr lang="en-US" altLang="en-US" sz="1000" b="1" smtClean="0"/>
              <a:t>Merchant Confirms Order:</a:t>
            </a:r>
            <a:r>
              <a:rPr lang="en-US" altLang="en-US" sz="1000" smtClean="0"/>
              <a:t>  Merchant sends a confirmation of the order to the customer.</a:t>
            </a:r>
          </a:p>
          <a:p>
            <a:pPr eaLnBrk="1" hangingPunct="1"/>
            <a:endParaRPr lang="en-US" altLang="en-US" sz="1000" smtClean="0"/>
          </a:p>
          <a:p>
            <a:pPr eaLnBrk="1" hangingPunct="1"/>
            <a:r>
              <a:rPr lang="en-US" altLang="en-US" sz="1000" b="1" smtClean="0"/>
              <a:t>Merchant Provides Goods or Service:</a:t>
            </a:r>
            <a:r>
              <a:rPr lang="en-US" altLang="en-US" sz="1000" smtClean="0"/>
              <a:t>  Merchant ships the goods or provides the service to the customer.</a:t>
            </a:r>
          </a:p>
          <a:p>
            <a:pPr eaLnBrk="1" hangingPunct="1"/>
            <a:endParaRPr lang="en-US" altLang="en-US" sz="1000" smtClean="0"/>
          </a:p>
          <a:p>
            <a:pPr eaLnBrk="1" hangingPunct="1"/>
            <a:r>
              <a:rPr lang="en-US" altLang="en-US" sz="1000" b="1" smtClean="0"/>
              <a:t>Merchant Requests Payment:</a:t>
            </a:r>
            <a:r>
              <a:rPr lang="en-US" altLang="en-US" sz="1000" smtClean="0"/>
              <a:t>  Request is sent to payment gateway to handle payment processing</a:t>
            </a:r>
          </a:p>
          <a:p>
            <a:pPr eaLnBrk="1" hangingPunct="1"/>
            <a:endParaRPr lang="en-US" altLang="en-US" sz="10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3E320B9-C7A7-40ED-9DD0-1FEEEEBB546F}" type="datetime1">
              <a:rPr lang="en-US" altLang="en-US"/>
              <a:pPr>
                <a:defRPr/>
              </a:pPr>
              <a:t>10/22/2018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CSE 5349/7349</a:t>
            </a:r>
          </a:p>
        </p:txBody>
      </p:sp>
      <p:sp>
        <p:nvSpPr>
          <p:cNvPr id="7" name="Rectangle 6"/>
          <p:cNvSpPr>
            <a:spLocks noGrp="1" noChangeArrowheads="1"/>
          </p:cNvSpPr>
          <p:nvPr>
            <p:ph type="sldNum" sz="quarter" idx="12"/>
          </p:nvPr>
        </p:nvSpPr>
        <p:spPr>
          <a:ln/>
        </p:spPr>
        <p:txBody>
          <a:bodyPr/>
          <a:lstStyle>
            <a:lvl1pPr>
              <a:defRPr/>
            </a:lvl1pPr>
          </a:lstStyle>
          <a:p>
            <a:fld id="{66DD2F20-B3D9-45DE-99AE-63930DB49884}"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CC75BDC-B7A1-40C8-9C8E-A95B6F64C012}" type="datetime1">
              <a:rPr lang="en-US" altLang="en-US"/>
              <a:pPr>
                <a:defRPr/>
              </a:pPr>
              <a:t>10/22/2018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CSE 5349/7349</a:t>
            </a:r>
          </a:p>
        </p:txBody>
      </p:sp>
      <p:sp>
        <p:nvSpPr>
          <p:cNvPr id="7" name="Rectangle 6"/>
          <p:cNvSpPr>
            <a:spLocks noGrp="1" noChangeArrowheads="1"/>
          </p:cNvSpPr>
          <p:nvPr>
            <p:ph type="sldNum" sz="quarter" idx="12"/>
          </p:nvPr>
        </p:nvSpPr>
        <p:spPr>
          <a:ln/>
        </p:spPr>
        <p:txBody>
          <a:bodyPr/>
          <a:lstStyle>
            <a:lvl1pPr>
              <a:defRPr/>
            </a:lvl1pPr>
          </a:lstStyle>
          <a:p>
            <a:fld id="{5FA43099-56D1-421F-9900-0CD5DF447FB5}"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UNIT-IV</a:t>
            </a:r>
            <a:endParaRPr lang="en-IN" dirty="0"/>
          </a:p>
        </p:txBody>
      </p:sp>
      <p:sp>
        <p:nvSpPr>
          <p:cNvPr id="3" name="Subtitle 2"/>
          <p:cNvSpPr>
            <a:spLocks noGrp="1"/>
          </p:cNvSpPr>
          <p:nvPr>
            <p:ph type="subTitle" idx="1"/>
          </p:nvPr>
        </p:nvSpPr>
        <p:spPr/>
        <p:txBody>
          <a:bodyPr/>
          <a:lstStyle/>
          <a:p>
            <a:r>
              <a:rPr lang="en-US" dirty="0" smtClean="0"/>
              <a:t>WEB SECURITY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b="1" dirty="0" smtClean="0"/>
              <a:t>SSL Architecture</a:t>
            </a:r>
            <a:endParaRPr lang="en-IN" dirty="0"/>
          </a:p>
        </p:txBody>
      </p:sp>
      <p:sp>
        <p:nvSpPr>
          <p:cNvPr id="3" name="Content Placeholder 2"/>
          <p:cNvSpPr>
            <a:spLocks noGrp="1"/>
          </p:cNvSpPr>
          <p:nvPr>
            <p:ph idx="1"/>
          </p:nvPr>
        </p:nvSpPr>
        <p:spPr>
          <a:xfrm>
            <a:off x="381000" y="838200"/>
            <a:ext cx="8534400" cy="5715000"/>
          </a:xfrm>
        </p:spPr>
        <p:txBody>
          <a:bodyPr>
            <a:normAutofit/>
          </a:bodyPr>
          <a:lstStyle/>
          <a:p>
            <a:r>
              <a:rPr lang="en-IN" sz="2000" dirty="0" smtClean="0">
                <a:latin typeface="Times New Roman" pitchFamily="18" charset="0"/>
                <a:cs typeface="Times New Roman" pitchFamily="18" charset="0"/>
              </a:rPr>
              <a:t>SSL is designed to make use of TCP to provide a reliable end-to-end secure service.</a:t>
            </a:r>
          </a:p>
          <a:p>
            <a:r>
              <a:rPr lang="en-IN" sz="2000" dirty="0" smtClean="0">
                <a:latin typeface="Times New Roman" pitchFamily="18" charset="0"/>
                <a:cs typeface="Times New Roman" pitchFamily="18" charset="0"/>
              </a:rPr>
              <a:t>SSL is not a single protocol but rather two layers of protocols, as illustrated in Figure 5.2.</a:t>
            </a:r>
          </a:p>
          <a:p>
            <a:r>
              <a:rPr lang="en-IN" sz="2000" dirty="0" smtClean="0">
                <a:latin typeface="Times New Roman" pitchFamily="18" charset="0"/>
                <a:cs typeface="Times New Roman" pitchFamily="18" charset="0"/>
              </a:rPr>
              <a:t>The SSL Record Protocol provides basic security services to various higher layer protocols. </a:t>
            </a:r>
          </a:p>
          <a:p>
            <a:r>
              <a:rPr lang="en-IN" sz="2000" dirty="0" smtClean="0">
                <a:latin typeface="Times New Roman" pitchFamily="18" charset="0"/>
                <a:cs typeface="Times New Roman" pitchFamily="18" charset="0"/>
              </a:rPr>
              <a:t>In particular, the Hypertext Transfer Protocol (HTTP), which provides the transfer service for Web client/server interaction, can operate on top of SSL. </a:t>
            </a:r>
          </a:p>
          <a:p>
            <a:pPr algn="just"/>
            <a:r>
              <a:rPr lang="en-IN" sz="2000" b="1" dirty="0" smtClean="0">
                <a:latin typeface="Times New Roman" pitchFamily="18" charset="0"/>
                <a:cs typeface="Times New Roman" pitchFamily="18" charset="0"/>
              </a:rPr>
              <a:t>Three higher-layer protocols are defined as part of SSL: T</a:t>
            </a:r>
            <a:r>
              <a:rPr lang="en-IN" sz="2000" dirty="0" smtClean="0">
                <a:latin typeface="Times New Roman" pitchFamily="18" charset="0"/>
                <a:cs typeface="Times New Roman" pitchFamily="18" charset="0"/>
              </a:rPr>
              <a:t>he Handshake Protocol, The Change Cipher Spec Protocol, and the Alert Protocol. </a:t>
            </a:r>
          </a:p>
          <a:p>
            <a:pPr algn="just"/>
            <a:r>
              <a:rPr lang="en-IN" sz="2000" dirty="0" smtClean="0">
                <a:latin typeface="Times New Roman" pitchFamily="18" charset="0"/>
                <a:cs typeface="Times New Roman" pitchFamily="18" charset="0"/>
              </a:rPr>
              <a:t>These SSL specific protocols are used in the management of SSL exchanges and are examined later in this section.</a:t>
            </a:r>
          </a:p>
          <a:p>
            <a:r>
              <a:rPr lang="en-IN" sz="2000" dirty="0" smtClean="0">
                <a:latin typeface="Times New Roman" pitchFamily="18" charset="0"/>
                <a:cs typeface="Times New Roman" pitchFamily="18" charset="0"/>
              </a:rPr>
              <a:t>Two important SSL concepts are the SSL session and the SSL connection, which are defined in the specification as follows.</a:t>
            </a:r>
            <a:endParaRPr lang="en-IN"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IN" b="1" dirty="0" smtClean="0"/>
              <a:t>Connection: </a:t>
            </a:r>
            <a:r>
              <a:rPr lang="en-IN" sz="2000" dirty="0" smtClean="0">
                <a:latin typeface="Times New Roman" pitchFamily="18" charset="0"/>
                <a:cs typeface="Times New Roman" pitchFamily="18" charset="0"/>
              </a:rPr>
              <a:t>A connection is a transport (in the OSI layering model definition) that provides a suitable type of service. For SSL, such connections are peer-to-peer relationships. The connections are transient. Every connection is associated with one session.</a:t>
            </a:r>
          </a:p>
          <a:p>
            <a:r>
              <a:rPr lang="en-IN" b="1" dirty="0" smtClean="0"/>
              <a:t>Session: </a:t>
            </a:r>
            <a:r>
              <a:rPr lang="en-IN" sz="2000" dirty="0" smtClean="0">
                <a:latin typeface="Times New Roman" pitchFamily="18" charset="0"/>
                <a:cs typeface="Times New Roman" pitchFamily="18" charset="0"/>
              </a:rPr>
              <a:t>An SSL session is an association between a client and a server. Sessions are created by the Handshake Protocol. Sessions define a set of cryptographic </a:t>
            </a:r>
            <a:r>
              <a:rPr lang="en-IN" sz="2000" dirty="0" smtClean="0"/>
              <a:t>security parameters which can be shared among multiple connections. </a:t>
            </a:r>
          </a:p>
          <a:p>
            <a:pPr algn="just"/>
            <a:r>
              <a:rPr lang="en-IN" sz="2000" dirty="0" smtClean="0"/>
              <a:t>Sessions are used to avoid the expensive negotiation of new security parameters for each connection. Between any pair of parties (applications such as HTTP on client and server), there may be multiple secure connections.</a:t>
            </a:r>
          </a:p>
          <a:p>
            <a:pPr algn="just"/>
            <a:r>
              <a:rPr lang="en-IN" sz="2000" dirty="0" smtClean="0"/>
              <a:t>There are a number of states associated with each session.</a:t>
            </a:r>
            <a:endParaRPr lang="en-IN"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a:bodyPr>
          <a:lstStyle/>
          <a:p>
            <a:r>
              <a:rPr lang="en-IN" sz="2000" dirty="0" smtClean="0">
                <a:latin typeface="Times New Roman" pitchFamily="18" charset="0"/>
                <a:cs typeface="Times New Roman" pitchFamily="18" charset="0"/>
              </a:rPr>
              <a:t>A session state is defined by the following parameters</a:t>
            </a:r>
          </a:p>
          <a:p>
            <a:r>
              <a:rPr lang="en-IN" sz="2000" b="1" dirty="0" smtClean="0">
                <a:latin typeface="Times New Roman" pitchFamily="18" charset="0"/>
                <a:cs typeface="Times New Roman" pitchFamily="18" charset="0"/>
              </a:rPr>
              <a:t>Session identifier: </a:t>
            </a:r>
            <a:r>
              <a:rPr lang="en-IN" sz="2000" dirty="0" smtClean="0">
                <a:latin typeface="Times New Roman" pitchFamily="18" charset="0"/>
                <a:cs typeface="Times New Roman" pitchFamily="18" charset="0"/>
              </a:rPr>
              <a:t>An arbitrary byte sequence chosen by the server to identify an active or </a:t>
            </a:r>
            <a:r>
              <a:rPr lang="en-IN" sz="2000" dirty="0" err="1" smtClean="0">
                <a:latin typeface="Times New Roman" pitchFamily="18" charset="0"/>
                <a:cs typeface="Times New Roman" pitchFamily="18" charset="0"/>
              </a:rPr>
              <a:t>resumable</a:t>
            </a:r>
            <a:r>
              <a:rPr lang="en-IN" sz="2000" dirty="0" smtClean="0">
                <a:latin typeface="Times New Roman" pitchFamily="18" charset="0"/>
                <a:cs typeface="Times New Roman" pitchFamily="18" charset="0"/>
              </a:rPr>
              <a:t> session state.</a:t>
            </a:r>
          </a:p>
          <a:p>
            <a:r>
              <a:rPr lang="en-IN" sz="2000" b="1" dirty="0" smtClean="0">
                <a:latin typeface="Times New Roman" pitchFamily="18" charset="0"/>
                <a:cs typeface="Times New Roman" pitchFamily="18" charset="0"/>
              </a:rPr>
              <a:t>Peer certificate: An X509.v3 certificate of the peer. This element of the state </a:t>
            </a:r>
            <a:r>
              <a:rPr lang="en-IN" sz="2000" dirty="0" smtClean="0">
                <a:latin typeface="Times New Roman" pitchFamily="18" charset="0"/>
                <a:cs typeface="Times New Roman" pitchFamily="18" charset="0"/>
              </a:rPr>
              <a:t>may be null.</a:t>
            </a:r>
          </a:p>
          <a:p>
            <a:r>
              <a:rPr lang="en-IN" sz="2000" b="1" dirty="0" smtClean="0">
                <a:latin typeface="Times New Roman" pitchFamily="18" charset="0"/>
                <a:cs typeface="Times New Roman" pitchFamily="18" charset="0"/>
              </a:rPr>
              <a:t>Compression method: </a:t>
            </a:r>
            <a:r>
              <a:rPr lang="en-IN" sz="2000" dirty="0" smtClean="0">
                <a:latin typeface="Times New Roman" pitchFamily="18" charset="0"/>
                <a:cs typeface="Times New Roman" pitchFamily="18" charset="0"/>
              </a:rPr>
              <a:t>The algorithm used to compress data prior to encryption.</a:t>
            </a:r>
          </a:p>
          <a:p>
            <a:pPr algn="just"/>
            <a:r>
              <a:rPr lang="en-IN" sz="2000" b="1" dirty="0" smtClean="0">
                <a:latin typeface="Times New Roman" pitchFamily="18" charset="0"/>
                <a:cs typeface="Times New Roman" pitchFamily="18" charset="0"/>
              </a:rPr>
              <a:t>Cipher spec: </a:t>
            </a:r>
            <a:r>
              <a:rPr lang="en-IN" sz="2000" dirty="0" smtClean="0">
                <a:latin typeface="Times New Roman" pitchFamily="18" charset="0"/>
                <a:cs typeface="Times New Roman" pitchFamily="18" charset="0"/>
              </a:rPr>
              <a:t>Specifies the bulk data encryption algorithm (such as </a:t>
            </a:r>
            <a:r>
              <a:rPr lang="en-IN" sz="2000" dirty="0" err="1" smtClean="0">
                <a:latin typeface="Times New Roman" pitchFamily="18" charset="0"/>
                <a:cs typeface="Times New Roman" pitchFamily="18" charset="0"/>
              </a:rPr>
              <a:t>null,AES</a:t>
            </a:r>
            <a:r>
              <a:rPr lang="en-IN" sz="2000" dirty="0" smtClean="0">
                <a:latin typeface="Times New Roman" pitchFamily="18" charset="0"/>
                <a:cs typeface="Times New Roman" pitchFamily="18" charset="0"/>
              </a:rPr>
              <a:t>, etc.) and a hash algorithm (such as MD5 or SHA-1) used for MAC calculation. It also defines cryptographic attributes such as the </a:t>
            </a:r>
            <a:r>
              <a:rPr lang="en-IN" sz="2000" dirty="0" err="1" smtClean="0">
                <a:latin typeface="Times New Roman" pitchFamily="18" charset="0"/>
                <a:cs typeface="Times New Roman" pitchFamily="18" charset="0"/>
              </a:rPr>
              <a:t>hash_size</a:t>
            </a:r>
            <a:r>
              <a:rPr lang="en-IN" sz="2000" dirty="0" smtClean="0">
                <a:latin typeface="Times New Roman" pitchFamily="18" charset="0"/>
                <a:cs typeface="Times New Roman" pitchFamily="18" charset="0"/>
              </a:rPr>
              <a:t>.</a:t>
            </a:r>
          </a:p>
          <a:p>
            <a:r>
              <a:rPr lang="en-IN" sz="2000" b="1" dirty="0" smtClean="0">
                <a:latin typeface="Times New Roman" pitchFamily="18" charset="0"/>
                <a:cs typeface="Times New Roman" pitchFamily="18" charset="0"/>
              </a:rPr>
              <a:t>Master secret: </a:t>
            </a:r>
            <a:r>
              <a:rPr lang="en-IN" sz="2000" dirty="0" smtClean="0">
                <a:latin typeface="Times New Roman" pitchFamily="18" charset="0"/>
                <a:cs typeface="Times New Roman" pitchFamily="18" charset="0"/>
              </a:rPr>
              <a:t>48-byte secret shared between the client and server.</a:t>
            </a:r>
          </a:p>
          <a:p>
            <a:r>
              <a:rPr lang="en-IN" sz="2000" b="1" dirty="0" smtClean="0">
                <a:latin typeface="Times New Roman" pitchFamily="18" charset="0"/>
                <a:cs typeface="Times New Roman" pitchFamily="18" charset="0"/>
              </a:rPr>
              <a:t>Is </a:t>
            </a:r>
            <a:r>
              <a:rPr lang="en-IN" sz="2000" b="1" dirty="0" err="1" smtClean="0">
                <a:latin typeface="Times New Roman" pitchFamily="18" charset="0"/>
                <a:cs typeface="Times New Roman" pitchFamily="18" charset="0"/>
              </a:rPr>
              <a:t>resumable</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 flag indicating whether the session can be used to initiate new connections.</a:t>
            </a:r>
            <a:endParaRPr lang="en-IN"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534400" cy="6858000"/>
          </a:xfrm>
        </p:spPr>
        <p:txBody>
          <a:bodyPr>
            <a:noAutofit/>
          </a:bodyPr>
          <a:lstStyle/>
          <a:p>
            <a:r>
              <a:rPr lang="en-IN" sz="2000" dirty="0" smtClean="0">
                <a:latin typeface="Times New Roman" pitchFamily="18" charset="0"/>
                <a:cs typeface="Times New Roman" pitchFamily="18" charset="0"/>
              </a:rPr>
              <a:t>A connection state is defined by the following parameters.</a:t>
            </a:r>
          </a:p>
          <a:p>
            <a:r>
              <a:rPr lang="en-IN" sz="2000" b="1" dirty="0" smtClean="0">
                <a:latin typeface="Times New Roman" pitchFamily="18" charset="0"/>
                <a:cs typeface="Times New Roman" pitchFamily="18" charset="0"/>
              </a:rPr>
              <a:t>Server and client random: </a:t>
            </a:r>
            <a:r>
              <a:rPr lang="en-IN" sz="2000" dirty="0" smtClean="0">
                <a:latin typeface="Times New Roman" pitchFamily="18" charset="0"/>
                <a:cs typeface="Times New Roman" pitchFamily="18" charset="0"/>
              </a:rPr>
              <a:t>Byte sequences that are chosen by the server and client for each connection.</a:t>
            </a:r>
          </a:p>
          <a:p>
            <a:r>
              <a:rPr lang="en-IN" sz="2000" b="1" dirty="0" smtClean="0">
                <a:latin typeface="Times New Roman" pitchFamily="18" charset="0"/>
                <a:cs typeface="Times New Roman" pitchFamily="18" charset="0"/>
              </a:rPr>
              <a:t>Server write MAC secret: </a:t>
            </a:r>
            <a:r>
              <a:rPr lang="en-IN" sz="2000" dirty="0" smtClean="0">
                <a:latin typeface="Times New Roman" pitchFamily="18" charset="0"/>
                <a:cs typeface="Times New Roman" pitchFamily="18" charset="0"/>
              </a:rPr>
              <a:t>The secret key used in MAC operations on data sent by the server.</a:t>
            </a:r>
          </a:p>
          <a:p>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Client write MAC secret: </a:t>
            </a:r>
            <a:r>
              <a:rPr lang="en-IN" sz="2000" dirty="0" smtClean="0">
                <a:latin typeface="Times New Roman" pitchFamily="18" charset="0"/>
                <a:cs typeface="Times New Roman" pitchFamily="18" charset="0"/>
              </a:rPr>
              <a:t>The secret key used in MAC operations on data sent by the client.</a:t>
            </a:r>
          </a:p>
          <a:p>
            <a:r>
              <a:rPr lang="en-IN" sz="2000" b="1" dirty="0" smtClean="0">
                <a:latin typeface="Times New Roman" pitchFamily="18" charset="0"/>
                <a:cs typeface="Times New Roman" pitchFamily="18" charset="0"/>
              </a:rPr>
              <a:t>Server write key: </a:t>
            </a:r>
            <a:r>
              <a:rPr lang="en-IN" sz="2000" dirty="0" smtClean="0">
                <a:latin typeface="Times New Roman" pitchFamily="18" charset="0"/>
                <a:cs typeface="Times New Roman" pitchFamily="18" charset="0"/>
              </a:rPr>
              <a:t>The secret encryption key for data encrypted by the server and decrypted by the client.</a:t>
            </a:r>
          </a:p>
          <a:p>
            <a:r>
              <a:rPr lang="en-IN" sz="2000" b="1" dirty="0" smtClean="0">
                <a:latin typeface="Times New Roman" pitchFamily="18" charset="0"/>
                <a:cs typeface="Times New Roman" pitchFamily="18" charset="0"/>
              </a:rPr>
              <a:t>Client write key</a:t>
            </a:r>
            <a:r>
              <a:rPr lang="en-IN" sz="2000" dirty="0" smtClean="0">
                <a:latin typeface="Times New Roman" pitchFamily="18" charset="0"/>
                <a:cs typeface="Times New Roman" pitchFamily="18" charset="0"/>
              </a:rPr>
              <a:t>: The symmetric encryption key for data encrypted by the client and decrypted by the server.</a:t>
            </a:r>
          </a:p>
          <a:p>
            <a:pPr algn="just"/>
            <a:r>
              <a:rPr lang="en-IN" sz="2000" b="1" dirty="0" smtClean="0">
                <a:latin typeface="Times New Roman" pitchFamily="18" charset="0"/>
                <a:cs typeface="Times New Roman" pitchFamily="18" charset="0"/>
              </a:rPr>
              <a:t>Initialization vectors: </a:t>
            </a:r>
            <a:r>
              <a:rPr lang="en-IN" sz="2000" dirty="0" smtClean="0">
                <a:latin typeface="Times New Roman" pitchFamily="18" charset="0"/>
                <a:cs typeface="Times New Roman" pitchFamily="18" charset="0"/>
              </a:rPr>
              <a:t>When a block cipher in CBC mode is used, an initialization vector (IV) is maintained for each key. This field is first initialized by the SSL Handshake Protocol.  Thereafter, the final </a:t>
            </a:r>
            <a:r>
              <a:rPr lang="en-IN" sz="2000" dirty="0" err="1" smtClean="0">
                <a:latin typeface="Times New Roman" pitchFamily="18" charset="0"/>
                <a:cs typeface="Times New Roman" pitchFamily="18" charset="0"/>
              </a:rPr>
              <a:t>ciphertext</a:t>
            </a:r>
            <a:r>
              <a:rPr lang="en-IN" sz="2000" dirty="0" smtClean="0">
                <a:latin typeface="Times New Roman" pitchFamily="18" charset="0"/>
                <a:cs typeface="Times New Roman" pitchFamily="18" charset="0"/>
              </a:rPr>
              <a:t> block from each record is preserved for use as the IV with the following record.</a:t>
            </a:r>
          </a:p>
          <a:p>
            <a:pPr algn="just"/>
            <a:r>
              <a:rPr lang="en-IN" sz="2000" b="1" dirty="0" smtClean="0">
                <a:latin typeface="Times New Roman" pitchFamily="18" charset="0"/>
                <a:cs typeface="Times New Roman" pitchFamily="18" charset="0"/>
              </a:rPr>
              <a:t>Sequence numbers: </a:t>
            </a:r>
            <a:r>
              <a:rPr lang="en-IN" sz="2000" dirty="0" smtClean="0">
                <a:latin typeface="Times New Roman" pitchFamily="18" charset="0"/>
                <a:cs typeface="Times New Roman" pitchFamily="18" charset="0"/>
              </a:rPr>
              <a:t>Each party maintains separate sequence numbers for</a:t>
            </a:r>
          </a:p>
          <a:p>
            <a:pPr algn="just">
              <a:buNone/>
            </a:pPr>
            <a:r>
              <a:rPr lang="en-IN" sz="2000" dirty="0" smtClean="0">
                <a:latin typeface="Times New Roman" pitchFamily="18" charset="0"/>
                <a:cs typeface="Times New Roman" pitchFamily="18" charset="0"/>
              </a:rPr>
              <a:t>	transmitted and received messages for each connection. When a party sends or receives a change cipher spec message, the appropriate sequence number is set to zero. Sequence numbers may not exceed 264 – 1.</a:t>
            </a:r>
            <a:endParaRPr lang="en-IN"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IN" b="1" dirty="0" smtClean="0"/>
              <a:t>SSL Record Protocol</a:t>
            </a:r>
            <a:endParaRPr lang="en-IN" dirty="0"/>
          </a:p>
        </p:txBody>
      </p:sp>
      <p:sp>
        <p:nvSpPr>
          <p:cNvPr id="3" name="Content Placeholder 2"/>
          <p:cNvSpPr>
            <a:spLocks noGrp="1"/>
          </p:cNvSpPr>
          <p:nvPr>
            <p:ph idx="1"/>
          </p:nvPr>
        </p:nvSpPr>
        <p:spPr>
          <a:xfrm>
            <a:off x="457200" y="914400"/>
            <a:ext cx="8305800" cy="5791200"/>
          </a:xfrm>
        </p:spPr>
        <p:txBody>
          <a:bodyPr>
            <a:normAutofit/>
          </a:bodyPr>
          <a:lstStyle/>
          <a:p>
            <a:r>
              <a:rPr lang="en-IN" sz="2000" dirty="0" smtClean="0">
                <a:latin typeface="Times New Roman" pitchFamily="18" charset="0"/>
                <a:cs typeface="Times New Roman" pitchFamily="18" charset="0"/>
              </a:rPr>
              <a:t>The SSL Record Protocol provides two services for SSL connections:</a:t>
            </a:r>
          </a:p>
          <a:p>
            <a:r>
              <a:rPr lang="en-IN" sz="2000" b="1" dirty="0" smtClean="0">
                <a:latin typeface="Times New Roman" pitchFamily="18" charset="0"/>
                <a:cs typeface="Times New Roman" pitchFamily="18" charset="0"/>
              </a:rPr>
              <a:t>Confidentiality: The Handshake Protocol defines a shared secret key that is </a:t>
            </a:r>
            <a:r>
              <a:rPr lang="en-IN" sz="2000" dirty="0" smtClean="0">
                <a:latin typeface="Times New Roman" pitchFamily="18" charset="0"/>
                <a:cs typeface="Times New Roman" pitchFamily="18" charset="0"/>
              </a:rPr>
              <a:t>used for conventional encryption of SSL payloads.</a:t>
            </a:r>
          </a:p>
          <a:p>
            <a:r>
              <a:rPr lang="en-IN" sz="2000" b="1" dirty="0" smtClean="0">
                <a:latin typeface="Times New Roman" pitchFamily="18" charset="0"/>
                <a:cs typeface="Times New Roman" pitchFamily="18" charset="0"/>
              </a:rPr>
              <a:t>Message Integrity: The Handshake Protocol also defines a shared secret key </a:t>
            </a:r>
            <a:r>
              <a:rPr lang="en-IN" sz="2000" dirty="0" smtClean="0">
                <a:latin typeface="Times New Roman" pitchFamily="18" charset="0"/>
                <a:cs typeface="Times New Roman" pitchFamily="18" charset="0"/>
              </a:rPr>
              <a:t>that is used to form a message authentication code (MAC).</a:t>
            </a:r>
          </a:p>
          <a:p>
            <a:r>
              <a:rPr lang="en-IN" sz="2000" dirty="0" smtClean="0">
                <a:latin typeface="Times New Roman" pitchFamily="18" charset="0"/>
                <a:cs typeface="Times New Roman" pitchFamily="18" charset="0"/>
              </a:rPr>
              <a:t>Figure 5.3 indicates the overall operation of the SSL Record Protocol.</a:t>
            </a:r>
          </a:p>
          <a:p>
            <a:pPr algn="just"/>
            <a:r>
              <a:rPr lang="en-IN" sz="2000" dirty="0" smtClean="0">
                <a:latin typeface="Times New Roman" pitchFamily="18" charset="0"/>
                <a:cs typeface="Times New Roman" pitchFamily="18" charset="0"/>
              </a:rPr>
              <a:t>Record Protocol takes an application message to be transmitted, fragments the data into manageable blocks, optionally compresses the data, applies a MAC, encrypts, adds a header, and transmits the resulting unit in a TCP segment. Received data are decrypted, verified, decompressed, and reassembled before being delivered to higher-level users.</a:t>
            </a:r>
          </a:p>
          <a:p>
            <a:pPr algn="just"/>
            <a:r>
              <a:rPr lang="en-IN" sz="2000" dirty="0" smtClean="0">
                <a:latin typeface="Times New Roman" pitchFamily="18" charset="0"/>
                <a:cs typeface="Times New Roman" pitchFamily="18" charset="0"/>
              </a:rPr>
              <a:t>The first step is </a:t>
            </a:r>
            <a:r>
              <a:rPr lang="en-IN" sz="2000" b="1" dirty="0" smtClean="0">
                <a:latin typeface="Times New Roman" pitchFamily="18" charset="0"/>
                <a:cs typeface="Times New Roman" pitchFamily="18" charset="0"/>
              </a:rPr>
              <a:t>fragmentation. Each upper-layer message is fragmented </a:t>
            </a:r>
            <a:r>
              <a:rPr lang="en-IN" sz="2000" dirty="0" smtClean="0">
                <a:latin typeface="Times New Roman" pitchFamily="18" charset="0"/>
                <a:cs typeface="Times New Roman" pitchFamily="18" charset="0"/>
              </a:rPr>
              <a:t>into blocks of 214 bytes (16384 bytes) or less. </a:t>
            </a:r>
          </a:p>
          <a:p>
            <a:pPr algn="just"/>
            <a:r>
              <a:rPr lang="en-IN" sz="2000" dirty="0" smtClean="0">
                <a:latin typeface="Times New Roman" pitchFamily="18" charset="0"/>
                <a:cs typeface="Times New Roman" pitchFamily="18" charset="0"/>
              </a:rPr>
              <a:t>Next, </a:t>
            </a:r>
            <a:r>
              <a:rPr lang="en-IN" sz="2000" b="1" dirty="0" smtClean="0">
                <a:latin typeface="Times New Roman" pitchFamily="18" charset="0"/>
                <a:cs typeface="Times New Roman" pitchFamily="18" charset="0"/>
              </a:rPr>
              <a:t>compression is optionally </a:t>
            </a:r>
            <a:r>
              <a:rPr lang="en-IN" sz="2000" dirty="0" smtClean="0">
                <a:latin typeface="Times New Roman" pitchFamily="18" charset="0"/>
                <a:cs typeface="Times New Roman" pitchFamily="18" charset="0"/>
              </a:rPr>
              <a:t>applied. Compression must be lossless and may not increase the content length by more than 1024 bytes.1 In SSLv3 (as well as the current version of TLS), no compression algorithm is specified, so the default compression algorithm is null.</a:t>
            </a:r>
          </a:p>
          <a:p>
            <a:pPr algn="just"/>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pPr eaLnBrk="1" hangingPunct="1"/>
            <a:r>
              <a:rPr lang="en-US" altLang="zh-TW" smtClean="0">
                <a:ea typeface="ＭＳ Ｐゴシック" pitchFamily="34" charset="-128"/>
              </a:rPr>
              <a:t>SSL Record Protocol Operation</a:t>
            </a:r>
            <a:endParaRPr lang="en-AU" altLang="zh-TW" smtClean="0">
              <a:ea typeface="ＭＳ Ｐゴシック" pitchFamily="34" charset="-128"/>
            </a:endParaRPr>
          </a:p>
        </p:txBody>
      </p:sp>
      <p:pic>
        <p:nvPicPr>
          <p:cNvPr id="371715" name="Picture 6" descr="Ch17. SSL Protocol O#1A558B.pdf                                00156198  Mnementh                      BEAE7A2F:"/>
          <p:cNvPicPr>
            <a:picLocks noChangeAspect="1" noChangeArrowheads="1"/>
          </p:cNvPicPr>
          <p:nvPr/>
        </p:nvPicPr>
        <p:blipFill>
          <a:blip r:embed="rId3"/>
          <a:srcRect t="9265" b="18529"/>
          <a:stretch>
            <a:fillRect/>
          </a:stretch>
        </p:blipFill>
        <p:spPr bwMode="auto">
          <a:xfrm>
            <a:off x="533400" y="1905000"/>
            <a:ext cx="8043863" cy="448786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6553200"/>
          </a:xfrm>
        </p:spPr>
        <p:txBody>
          <a:bodyPr>
            <a:noAutofit/>
          </a:bodyPr>
          <a:lstStyle/>
          <a:p>
            <a:r>
              <a:rPr lang="en-IN" sz="2000" dirty="0" smtClean="0">
                <a:latin typeface="Times New Roman" pitchFamily="18" charset="0"/>
                <a:cs typeface="Times New Roman" pitchFamily="18" charset="0"/>
              </a:rPr>
              <a:t>The next step in processing is to compute a </a:t>
            </a:r>
            <a:r>
              <a:rPr lang="en-IN" sz="2000" b="1" dirty="0" smtClean="0">
                <a:latin typeface="Times New Roman" pitchFamily="18" charset="0"/>
                <a:cs typeface="Times New Roman" pitchFamily="18" charset="0"/>
              </a:rPr>
              <a:t>message authentication code over </a:t>
            </a:r>
            <a:r>
              <a:rPr lang="en-IN" sz="2000" dirty="0" smtClean="0">
                <a:latin typeface="Times New Roman" pitchFamily="18" charset="0"/>
                <a:cs typeface="Times New Roman" pitchFamily="18" charset="0"/>
              </a:rPr>
              <a:t>the compressed data. </a:t>
            </a:r>
          </a:p>
          <a:p>
            <a:r>
              <a:rPr lang="en-IN" sz="2000" dirty="0" smtClean="0">
                <a:latin typeface="Times New Roman" pitchFamily="18" charset="0"/>
                <a:cs typeface="Times New Roman" pitchFamily="18" charset="0"/>
              </a:rPr>
              <a:t>For this purpose, a shared secret key is used. The calculation is defined as</a:t>
            </a:r>
          </a:p>
          <a:p>
            <a:pPr>
              <a:buNone/>
            </a:pPr>
            <a:r>
              <a:rPr lang="en-IN" sz="2000" b="1" dirty="0" smtClean="0">
                <a:latin typeface="Times New Roman" pitchFamily="18" charset="0"/>
                <a:cs typeface="Times New Roman" pitchFamily="18" charset="0"/>
              </a:rPr>
              <a:t>hash(</a:t>
            </a:r>
            <a:r>
              <a:rPr lang="en-IN" sz="2000" b="1" dirty="0" err="1" smtClean="0">
                <a:latin typeface="Times New Roman" pitchFamily="18" charset="0"/>
                <a:cs typeface="Times New Roman" pitchFamily="18" charset="0"/>
              </a:rPr>
              <a:t>MAC_write_secret</a:t>
            </a:r>
            <a:r>
              <a:rPr lang="en-IN" sz="2000" b="1" dirty="0" smtClean="0">
                <a:latin typeface="Times New Roman" pitchFamily="18" charset="0"/>
                <a:cs typeface="Times New Roman" pitchFamily="18" charset="0"/>
              </a:rPr>
              <a:t> || pad_2|| hash(</a:t>
            </a:r>
            <a:r>
              <a:rPr lang="en-IN" sz="2000" b="1" dirty="0" err="1" smtClean="0">
                <a:latin typeface="Times New Roman" pitchFamily="18" charset="0"/>
                <a:cs typeface="Times New Roman" pitchFamily="18" charset="0"/>
              </a:rPr>
              <a:t>MAC_write_secret</a:t>
            </a:r>
            <a:r>
              <a:rPr lang="en-IN" sz="2000" b="1" dirty="0" smtClean="0">
                <a:latin typeface="Times New Roman" pitchFamily="18" charset="0"/>
                <a:cs typeface="Times New Roman" pitchFamily="18" charset="0"/>
              </a:rPr>
              <a:t> || pad_1||</a:t>
            </a:r>
            <a:r>
              <a:rPr lang="en-IN" sz="2000" b="1" dirty="0" err="1" smtClean="0">
                <a:latin typeface="Times New Roman" pitchFamily="18" charset="0"/>
                <a:cs typeface="Times New Roman" pitchFamily="18" charset="0"/>
              </a:rPr>
              <a:t>seq_num</a:t>
            </a:r>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SSLCompressed.type</a:t>
            </a:r>
            <a:r>
              <a:rPr lang="en-IN" sz="2000" b="1" dirty="0" smtClean="0">
                <a:latin typeface="Times New Roman" pitchFamily="18" charset="0"/>
                <a:cs typeface="Times New Roman" pitchFamily="18" charset="0"/>
              </a:rPr>
              <a:t> || </a:t>
            </a:r>
            <a:r>
              <a:rPr lang="en-IN" sz="2000" b="1" dirty="0" err="1" smtClean="0">
                <a:latin typeface="Times New Roman" pitchFamily="18" charset="0"/>
                <a:cs typeface="Times New Roman" pitchFamily="18" charset="0"/>
              </a:rPr>
              <a:t>SSLCompressed.length</a:t>
            </a:r>
            <a:r>
              <a:rPr lang="en-IN" sz="2000" b="1" dirty="0" smtClean="0">
                <a:latin typeface="Times New Roman" pitchFamily="18" charset="0"/>
                <a:cs typeface="Times New Roman" pitchFamily="18" charset="0"/>
              </a:rPr>
              <a:t> || </a:t>
            </a:r>
            <a:r>
              <a:rPr lang="en-IN" sz="2000" b="1" dirty="0" err="1" smtClean="0">
                <a:latin typeface="Times New Roman" pitchFamily="18" charset="0"/>
                <a:cs typeface="Times New Roman" pitchFamily="18" charset="0"/>
              </a:rPr>
              <a:t>SSLCompressed.fragment</a:t>
            </a:r>
            <a:r>
              <a:rPr lang="en-IN" sz="2000" b="1" dirty="0" smtClean="0">
                <a:latin typeface="Times New Roman" pitchFamily="18" charset="0"/>
                <a:cs typeface="Times New Roman" pitchFamily="18" charset="0"/>
              </a:rPr>
              <a:t>))</a:t>
            </a:r>
          </a:p>
          <a:p>
            <a:pPr>
              <a:buNone/>
            </a:pPr>
            <a:r>
              <a:rPr lang="en-IN" sz="2000" dirty="0" smtClean="0">
                <a:latin typeface="Times New Roman" pitchFamily="18" charset="0"/>
                <a:cs typeface="Times New Roman" pitchFamily="18" charset="0"/>
              </a:rPr>
              <a:t>Where, || = concatenation,  </a:t>
            </a:r>
          </a:p>
          <a:p>
            <a:pPr>
              <a:buNone/>
            </a:pPr>
            <a:r>
              <a:rPr lang="en-IN" sz="2000" dirty="0" err="1" smtClean="0">
                <a:latin typeface="Times New Roman" pitchFamily="18" charset="0"/>
                <a:cs typeface="Times New Roman" pitchFamily="18" charset="0"/>
              </a:rPr>
              <a:t>MAC_write_secret</a:t>
            </a:r>
            <a:r>
              <a:rPr lang="en-IN" sz="2000" dirty="0" smtClean="0">
                <a:latin typeface="Times New Roman" pitchFamily="18" charset="0"/>
                <a:cs typeface="Times New Roman" pitchFamily="18" charset="0"/>
              </a:rPr>
              <a:t> = shared secret key</a:t>
            </a:r>
          </a:p>
          <a:p>
            <a:pPr>
              <a:buNone/>
            </a:pPr>
            <a:r>
              <a:rPr lang="en-IN" sz="2000" dirty="0" smtClean="0">
                <a:latin typeface="Times New Roman" pitchFamily="18" charset="0"/>
                <a:cs typeface="Times New Roman" pitchFamily="18" charset="0"/>
              </a:rPr>
              <a:t>hash = cryptographic hash algorithm; either MD5 or SHA-1</a:t>
            </a:r>
          </a:p>
          <a:p>
            <a:pPr>
              <a:buNone/>
            </a:pPr>
            <a:r>
              <a:rPr lang="en-IN" sz="2000" dirty="0" smtClean="0">
                <a:latin typeface="Times New Roman" pitchFamily="18" charset="0"/>
                <a:cs typeface="Times New Roman" pitchFamily="18" charset="0"/>
              </a:rPr>
              <a:t>pad_1 = the byte 0x36 (0011 0110) repeated 48 times (384 bits) for MD5 and 40 times (320 bits) for SHA-1</a:t>
            </a:r>
          </a:p>
          <a:p>
            <a:pPr>
              <a:buNone/>
            </a:pPr>
            <a:r>
              <a:rPr lang="en-IN" sz="2000" dirty="0" smtClean="0">
                <a:latin typeface="Times New Roman" pitchFamily="18" charset="0"/>
                <a:cs typeface="Times New Roman" pitchFamily="18" charset="0"/>
              </a:rPr>
              <a:t>pad_2 = the byte 0x5C (0101 1100) repeated 48 times for MD5 and 40 times for SHA-1</a:t>
            </a:r>
          </a:p>
          <a:p>
            <a:pPr>
              <a:buNone/>
            </a:pPr>
            <a:r>
              <a:rPr lang="en-IN" sz="2000" dirty="0" err="1" smtClean="0">
                <a:latin typeface="Times New Roman" pitchFamily="18" charset="0"/>
                <a:cs typeface="Times New Roman" pitchFamily="18" charset="0"/>
              </a:rPr>
              <a:t>seq_num</a:t>
            </a:r>
            <a:r>
              <a:rPr lang="en-IN" sz="2000" dirty="0" smtClean="0">
                <a:latin typeface="Times New Roman" pitchFamily="18" charset="0"/>
                <a:cs typeface="Times New Roman" pitchFamily="18" charset="0"/>
              </a:rPr>
              <a:t> = the sequence number for this message</a:t>
            </a:r>
          </a:p>
          <a:p>
            <a:pPr>
              <a:buNone/>
            </a:pPr>
            <a:r>
              <a:rPr lang="en-IN" sz="2000" dirty="0" err="1" smtClean="0">
                <a:latin typeface="Times New Roman" pitchFamily="18" charset="0"/>
                <a:cs typeface="Times New Roman" pitchFamily="18" charset="0"/>
              </a:rPr>
              <a:t>SSLCompressed.type</a:t>
            </a:r>
            <a:r>
              <a:rPr lang="en-IN" sz="2000" dirty="0" smtClean="0">
                <a:latin typeface="Times New Roman" pitchFamily="18" charset="0"/>
                <a:cs typeface="Times New Roman" pitchFamily="18" charset="0"/>
              </a:rPr>
              <a:t> = the higher-level protocol used to process this fragment</a:t>
            </a:r>
          </a:p>
          <a:p>
            <a:pPr>
              <a:buNone/>
            </a:pPr>
            <a:r>
              <a:rPr lang="en-IN" sz="2000" dirty="0" err="1" smtClean="0">
                <a:latin typeface="Times New Roman" pitchFamily="18" charset="0"/>
                <a:cs typeface="Times New Roman" pitchFamily="18" charset="0"/>
              </a:rPr>
              <a:t>SSLCompressed.length</a:t>
            </a:r>
            <a:r>
              <a:rPr lang="en-IN" sz="2000" dirty="0" smtClean="0">
                <a:latin typeface="Times New Roman" pitchFamily="18" charset="0"/>
                <a:cs typeface="Times New Roman" pitchFamily="18" charset="0"/>
              </a:rPr>
              <a:t> = the length of the compressed fragment</a:t>
            </a:r>
          </a:p>
          <a:p>
            <a:pPr>
              <a:buNone/>
            </a:pPr>
            <a:r>
              <a:rPr lang="en-IN" sz="2000" dirty="0" err="1" smtClean="0">
                <a:latin typeface="Times New Roman" pitchFamily="18" charset="0"/>
                <a:cs typeface="Times New Roman" pitchFamily="18" charset="0"/>
              </a:rPr>
              <a:t>SSLCompressed.fragment</a:t>
            </a:r>
            <a:r>
              <a:rPr lang="en-IN" sz="2000" dirty="0" smtClean="0">
                <a:latin typeface="Times New Roman" pitchFamily="18" charset="0"/>
                <a:cs typeface="Times New Roman" pitchFamily="18" charset="0"/>
              </a:rPr>
              <a:t> = the compressed fragment (if compression is not used, this is the plaintext fragment)</a:t>
            </a:r>
            <a:endParaRPr lang="en-IN"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a:bodyPr>
          <a:lstStyle/>
          <a:p>
            <a:pPr algn="just"/>
            <a:r>
              <a:rPr lang="en-IN" sz="2000" dirty="0" smtClean="0">
                <a:latin typeface="Times New Roman" pitchFamily="18" charset="0"/>
                <a:cs typeface="Times New Roman" pitchFamily="18" charset="0"/>
              </a:rPr>
              <a:t>Next, the compressed message plus the MAC are </a:t>
            </a:r>
            <a:r>
              <a:rPr lang="en-IN" sz="2000" b="1" dirty="0" smtClean="0">
                <a:latin typeface="Times New Roman" pitchFamily="18" charset="0"/>
                <a:cs typeface="Times New Roman" pitchFamily="18" charset="0"/>
              </a:rPr>
              <a:t>encrypted using symmetric </a:t>
            </a:r>
            <a:r>
              <a:rPr lang="en-IN" sz="2000" dirty="0" smtClean="0">
                <a:latin typeface="Times New Roman" pitchFamily="18" charset="0"/>
                <a:cs typeface="Times New Roman" pitchFamily="18" charset="0"/>
              </a:rPr>
              <a:t>encryption. Encryption may not increase the content length by more than 1024 bytes, so that the total length may not exceed 214 + 2048. The following encryption algorithms are permitted:</a:t>
            </a:r>
          </a:p>
          <a:p>
            <a:pPr algn="just"/>
            <a:endParaRPr lang="en-IN" sz="20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l="35970" t="50509" r="14030" b="19186"/>
          <a:stretch>
            <a:fillRect/>
          </a:stretch>
        </p:blipFill>
        <p:spPr bwMode="auto">
          <a:xfrm>
            <a:off x="1143000" y="1828800"/>
            <a:ext cx="7155632" cy="3581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304800"/>
            <a:ext cx="8382000" cy="5821363"/>
          </a:xfrm>
        </p:spPr>
        <p:txBody>
          <a:bodyPr>
            <a:normAutofit/>
          </a:bodyPr>
          <a:lstStyle/>
          <a:p>
            <a:r>
              <a:rPr lang="en-IN" sz="2000" dirty="0" smtClean="0">
                <a:latin typeface="Times New Roman" pitchFamily="18" charset="0"/>
                <a:cs typeface="Times New Roman" pitchFamily="18" charset="0"/>
              </a:rPr>
              <a:t>The final step of SSL Record Protocol processing is to prepare a header consisting of the following fields:</a:t>
            </a:r>
          </a:p>
          <a:p>
            <a:r>
              <a:rPr lang="en-IN" sz="2000" b="1" dirty="0" smtClean="0">
                <a:latin typeface="Times New Roman" pitchFamily="18" charset="0"/>
                <a:cs typeface="Times New Roman" pitchFamily="18" charset="0"/>
              </a:rPr>
              <a:t>Content Type (8 bits): The higher-layer protocol used to process the enclosed </a:t>
            </a:r>
            <a:r>
              <a:rPr lang="en-IN" sz="2000" dirty="0" smtClean="0">
                <a:latin typeface="Times New Roman" pitchFamily="18" charset="0"/>
                <a:cs typeface="Times New Roman" pitchFamily="18" charset="0"/>
              </a:rPr>
              <a:t>fragment.</a:t>
            </a:r>
          </a:p>
          <a:p>
            <a:r>
              <a:rPr lang="en-IN" sz="2000" b="1" dirty="0" smtClean="0">
                <a:latin typeface="Times New Roman" pitchFamily="18" charset="0"/>
                <a:cs typeface="Times New Roman" pitchFamily="18" charset="0"/>
              </a:rPr>
              <a:t>Major Version (8 bits): Indicates major version of SSL in use. For SSLv3, the </a:t>
            </a:r>
            <a:r>
              <a:rPr lang="en-IN" sz="2000" dirty="0" smtClean="0">
                <a:latin typeface="Times New Roman" pitchFamily="18" charset="0"/>
                <a:cs typeface="Times New Roman" pitchFamily="18" charset="0"/>
              </a:rPr>
              <a:t>value is 3.</a:t>
            </a:r>
          </a:p>
          <a:p>
            <a:r>
              <a:rPr lang="en-IN" sz="2000" b="1" dirty="0" smtClean="0">
                <a:latin typeface="Times New Roman" pitchFamily="18" charset="0"/>
                <a:cs typeface="Times New Roman" pitchFamily="18" charset="0"/>
              </a:rPr>
              <a:t>Minor Version (8 bits): Indicates minor version in use. For SSLv3, the value is 0.</a:t>
            </a:r>
          </a:p>
          <a:p>
            <a:r>
              <a:rPr lang="en-IN" sz="2000" b="1" dirty="0" smtClean="0">
                <a:latin typeface="Times New Roman" pitchFamily="18" charset="0"/>
                <a:cs typeface="Times New Roman" pitchFamily="18" charset="0"/>
              </a:rPr>
              <a:t>Compressed Length (16 bits): The length in bytes of the plaintext fragment (or </a:t>
            </a:r>
            <a:r>
              <a:rPr lang="en-IN" sz="2000" dirty="0" smtClean="0">
                <a:latin typeface="Times New Roman" pitchFamily="18" charset="0"/>
                <a:cs typeface="Times New Roman" pitchFamily="18" charset="0"/>
              </a:rPr>
              <a:t>compressed fragment if compression is used).The maximum value is 2^14+2048</a:t>
            </a:r>
          </a:p>
          <a:p>
            <a:pPr algn="just"/>
            <a:r>
              <a:rPr lang="en-IN" sz="2000" dirty="0" smtClean="0">
                <a:latin typeface="Times New Roman" pitchFamily="18" charset="0"/>
                <a:cs typeface="Times New Roman" pitchFamily="18" charset="0"/>
              </a:rPr>
              <a:t>The content types that have been defined are </a:t>
            </a:r>
            <a:r>
              <a:rPr lang="en-IN" sz="2000" dirty="0" err="1" smtClean="0">
                <a:latin typeface="Times New Roman" pitchFamily="18" charset="0"/>
                <a:cs typeface="Times New Roman" pitchFamily="18" charset="0"/>
              </a:rPr>
              <a:t>change_cipher_spec</a:t>
            </a:r>
            <a:r>
              <a:rPr lang="en-IN" sz="2000" dirty="0" smtClean="0">
                <a:latin typeface="Times New Roman" pitchFamily="18" charset="0"/>
                <a:cs typeface="Times New Roman" pitchFamily="18" charset="0"/>
              </a:rPr>
              <a:t>, alert, handshake, and </a:t>
            </a:r>
            <a:r>
              <a:rPr lang="en-IN" sz="2000" dirty="0" err="1" smtClean="0">
                <a:latin typeface="Times New Roman" pitchFamily="18" charset="0"/>
                <a:cs typeface="Times New Roman" pitchFamily="18" charset="0"/>
              </a:rPr>
              <a:t>application_data</a:t>
            </a:r>
            <a:r>
              <a:rPr lang="en-IN" sz="2000" dirty="0" smtClean="0">
                <a:latin typeface="Times New Roman" pitchFamily="18" charset="0"/>
                <a:cs typeface="Times New Roman" pitchFamily="18" charset="0"/>
              </a:rPr>
              <a:t>. The first three are the SSL-specific protocols, discussed 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p:txBody>
          <a:bodyPr/>
          <a:lstStyle/>
          <a:p>
            <a:r>
              <a:rPr lang="en-US" altLang="zh-TW" smtClean="0">
                <a:ea typeface="ＭＳ Ｐゴシック" pitchFamily="34" charset="-128"/>
              </a:rPr>
              <a:t>SSL Record Format</a:t>
            </a:r>
            <a:endParaRPr lang="zh-TW" altLang="en-US" smtClean="0">
              <a:ea typeface="ＭＳ Ｐゴシック" pitchFamily="34" charset="-128"/>
            </a:endParaRPr>
          </a:p>
        </p:txBody>
      </p:sp>
      <p:pic>
        <p:nvPicPr>
          <p:cNvPr id="373763" name="Picture 2"/>
          <p:cNvPicPr>
            <a:picLocks noGrp="1" noChangeAspect="1" noChangeArrowheads="1"/>
          </p:cNvPicPr>
          <p:nvPr>
            <p:ph idx="4294967295"/>
          </p:nvPr>
        </p:nvPicPr>
        <p:blipFill>
          <a:blip r:embed="rId2"/>
          <a:srcRect/>
          <a:stretch>
            <a:fillRect/>
          </a:stretch>
        </p:blipFill>
        <p:spPr bwMode="auto">
          <a:xfrm>
            <a:off x="1893888" y="1676400"/>
            <a:ext cx="5356225" cy="4454525"/>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IN" dirty="0"/>
          </a:p>
        </p:txBody>
      </p:sp>
      <p:sp>
        <p:nvSpPr>
          <p:cNvPr id="3" name="Content Placeholder 2"/>
          <p:cNvSpPr>
            <a:spLocks noGrp="1"/>
          </p:cNvSpPr>
          <p:nvPr>
            <p:ph idx="1"/>
          </p:nvPr>
        </p:nvSpPr>
        <p:spPr/>
        <p:txBody>
          <a:bodyPr/>
          <a:lstStyle/>
          <a:p>
            <a:r>
              <a:rPr lang="en-US" dirty="0" smtClean="0"/>
              <a:t>Requirements</a:t>
            </a:r>
          </a:p>
          <a:p>
            <a:r>
              <a:rPr lang="en-US" dirty="0" smtClean="0"/>
              <a:t>SSL</a:t>
            </a:r>
          </a:p>
          <a:p>
            <a:r>
              <a:rPr lang="en-US" dirty="0" smtClean="0"/>
              <a:t>TLS</a:t>
            </a:r>
          </a:p>
          <a:p>
            <a:r>
              <a:rPr lang="en-US" dirty="0" smtClean="0"/>
              <a:t>SET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Change Cipher Spec Protocol</a:t>
            </a:r>
            <a:endParaRPr lang="en-IN" dirty="0"/>
          </a:p>
        </p:txBody>
      </p:sp>
      <p:sp>
        <p:nvSpPr>
          <p:cNvPr id="3" name="Content Placeholder 2"/>
          <p:cNvSpPr>
            <a:spLocks noGrp="1"/>
          </p:cNvSpPr>
          <p:nvPr>
            <p:ph idx="1"/>
          </p:nvPr>
        </p:nvSpPr>
        <p:spPr/>
        <p:txBody>
          <a:bodyPr>
            <a:normAutofit/>
          </a:bodyPr>
          <a:lstStyle/>
          <a:p>
            <a:pPr algn="just"/>
            <a:r>
              <a:rPr lang="en-IN" sz="2000" dirty="0" smtClean="0">
                <a:latin typeface="Times New Roman" pitchFamily="18" charset="0"/>
                <a:cs typeface="Times New Roman" pitchFamily="18" charset="0"/>
              </a:rPr>
              <a:t>The Change Cipher Spec Protocol is one of the three SSL-specific protocols that use the SSL Record Protocol, and it is the simplest. </a:t>
            </a:r>
          </a:p>
          <a:p>
            <a:pPr algn="just"/>
            <a:r>
              <a:rPr lang="en-IN" sz="2000" dirty="0" smtClean="0">
                <a:latin typeface="Times New Roman" pitchFamily="18" charset="0"/>
                <a:cs typeface="Times New Roman" pitchFamily="18" charset="0"/>
              </a:rPr>
              <a:t>This protocol consists of a single message (Figure 5.5a), which consists of a single byte with the value 1.</a:t>
            </a:r>
          </a:p>
          <a:p>
            <a:pPr algn="just"/>
            <a:r>
              <a:rPr lang="en-IN" sz="2000" dirty="0" smtClean="0">
                <a:latin typeface="Times New Roman" pitchFamily="18" charset="0"/>
                <a:cs typeface="Times New Roman" pitchFamily="18" charset="0"/>
              </a:rPr>
              <a:t>The sole purpose of this message is to cause the pending state to be copied into the current state, which updates the cipher suite to be used on this connection.</a:t>
            </a:r>
          </a:p>
          <a:p>
            <a:pPr algn="just">
              <a:buNone/>
            </a:pPr>
            <a:endParaRPr lang="en-IN" sz="2000" dirty="0">
              <a:latin typeface="Times New Roman" pitchFamily="18" charset="0"/>
              <a:cs typeface="Times New Roman" pitchFamily="18" charset="0"/>
            </a:endParaRPr>
          </a:p>
        </p:txBody>
      </p:sp>
      <p:pic>
        <p:nvPicPr>
          <p:cNvPr id="4" name="Picture 5"/>
          <p:cNvPicPr>
            <a:picLocks noChangeAspect="1"/>
          </p:cNvPicPr>
          <p:nvPr/>
        </p:nvPicPr>
        <p:blipFill>
          <a:blip r:embed="rId2"/>
          <a:srcRect/>
          <a:stretch>
            <a:fillRect/>
          </a:stretch>
        </p:blipFill>
        <p:spPr bwMode="auto">
          <a:xfrm>
            <a:off x="3429000" y="4114800"/>
            <a:ext cx="2362200" cy="1409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Alert Protocol</a:t>
            </a:r>
            <a:endParaRPr lang="en-IN" dirty="0"/>
          </a:p>
        </p:txBody>
      </p:sp>
      <p:sp>
        <p:nvSpPr>
          <p:cNvPr id="3" name="Content Placeholder 2"/>
          <p:cNvSpPr>
            <a:spLocks noGrp="1"/>
          </p:cNvSpPr>
          <p:nvPr>
            <p:ph idx="1"/>
          </p:nvPr>
        </p:nvSpPr>
        <p:spPr/>
        <p:txBody>
          <a:bodyPr>
            <a:normAutofit/>
          </a:bodyPr>
          <a:lstStyle/>
          <a:p>
            <a:pPr algn="just"/>
            <a:r>
              <a:rPr lang="en-IN" sz="2000" dirty="0" smtClean="0">
                <a:latin typeface="Times New Roman" pitchFamily="18" charset="0"/>
                <a:cs typeface="Times New Roman" pitchFamily="18" charset="0"/>
              </a:rPr>
              <a:t>The Alert Protocol is used to convey SSL-related alerts to the peer entity. </a:t>
            </a:r>
          </a:p>
          <a:p>
            <a:pPr algn="just"/>
            <a:r>
              <a:rPr lang="en-IN" sz="2000" dirty="0" smtClean="0">
                <a:latin typeface="Times New Roman" pitchFamily="18" charset="0"/>
                <a:cs typeface="Times New Roman" pitchFamily="18" charset="0"/>
              </a:rPr>
              <a:t>As with other applications that use SSL, alert messages are compressed and encrypted, as specified by the current state.</a:t>
            </a:r>
          </a:p>
          <a:p>
            <a:pPr algn="just"/>
            <a:r>
              <a:rPr lang="en-IN" sz="2000" dirty="0" smtClean="0">
                <a:latin typeface="Times New Roman" pitchFamily="18" charset="0"/>
                <a:cs typeface="Times New Roman" pitchFamily="18" charset="0"/>
              </a:rPr>
              <a:t>Each message in this protocol consists of two bytes (Figure 5.5b).The first byte takes the value warning (1) or fatal (2) to convey the severity of the message. </a:t>
            </a:r>
          </a:p>
          <a:p>
            <a:pPr algn="just"/>
            <a:r>
              <a:rPr lang="en-IN" sz="2000" dirty="0" smtClean="0">
                <a:latin typeface="Times New Roman" pitchFamily="18" charset="0"/>
                <a:cs typeface="Times New Roman" pitchFamily="18" charset="0"/>
              </a:rPr>
              <a:t>If the level is fatal, SSL immediately terminates the connection. Other connections on the same session may continue, but no new connections on this session may be established.</a:t>
            </a:r>
          </a:p>
          <a:p>
            <a:pPr algn="just"/>
            <a:r>
              <a:rPr lang="en-IN" sz="2000" dirty="0" smtClean="0">
                <a:latin typeface="Times New Roman" pitchFamily="18" charset="0"/>
                <a:cs typeface="Times New Roman" pitchFamily="18" charset="0"/>
              </a:rPr>
              <a:t>The second byte contains a code that indicates the specific alert. First, we list those alerts that are always fatal (definitions from the SSL specification):</a:t>
            </a:r>
          </a:p>
          <a:p>
            <a:pPr algn="just"/>
            <a:endParaRPr lang="en-IN" sz="2000" dirty="0">
              <a:latin typeface="Times New Roman" pitchFamily="18" charset="0"/>
              <a:cs typeface="Times New Roman" pitchFamily="18" charset="0"/>
            </a:endParaRPr>
          </a:p>
        </p:txBody>
      </p:sp>
      <p:pic>
        <p:nvPicPr>
          <p:cNvPr id="4" name="Picture 5"/>
          <p:cNvPicPr>
            <a:picLocks noChangeAspect="1"/>
          </p:cNvPicPr>
          <p:nvPr/>
        </p:nvPicPr>
        <p:blipFill>
          <a:blip r:embed="rId2"/>
          <a:srcRect/>
          <a:stretch>
            <a:fillRect/>
          </a:stretch>
        </p:blipFill>
        <p:spPr bwMode="auto">
          <a:xfrm>
            <a:off x="3276600" y="5334000"/>
            <a:ext cx="2514600" cy="12573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IN" sz="2000" b="1" dirty="0" err="1" smtClean="0">
                <a:latin typeface="Times New Roman" pitchFamily="18" charset="0"/>
                <a:cs typeface="Times New Roman" pitchFamily="18" charset="0"/>
              </a:rPr>
              <a:t>unexpected_message</a:t>
            </a:r>
            <a:r>
              <a:rPr lang="en-IN" sz="2000" b="1" dirty="0" smtClean="0">
                <a:latin typeface="Times New Roman" pitchFamily="18" charset="0"/>
                <a:cs typeface="Times New Roman" pitchFamily="18" charset="0"/>
              </a:rPr>
              <a:t>: An inappropriate message was received.</a:t>
            </a:r>
          </a:p>
          <a:p>
            <a:r>
              <a:rPr lang="en-IN" sz="2000" b="1" dirty="0" err="1" smtClean="0">
                <a:latin typeface="Times New Roman" pitchFamily="18" charset="0"/>
                <a:cs typeface="Times New Roman" pitchFamily="18" charset="0"/>
              </a:rPr>
              <a:t>bad_record_mac</a:t>
            </a:r>
            <a:r>
              <a:rPr lang="en-IN" sz="2000" b="1" dirty="0" smtClean="0">
                <a:latin typeface="Times New Roman" pitchFamily="18" charset="0"/>
                <a:cs typeface="Times New Roman" pitchFamily="18" charset="0"/>
              </a:rPr>
              <a:t>: An incorrect MAC was received.</a:t>
            </a:r>
          </a:p>
          <a:p>
            <a:r>
              <a:rPr lang="en-IN" sz="2000" b="1" dirty="0" err="1" smtClean="0">
                <a:latin typeface="Times New Roman" pitchFamily="18" charset="0"/>
                <a:cs typeface="Times New Roman" pitchFamily="18" charset="0"/>
              </a:rPr>
              <a:t>decompression_failure</a:t>
            </a:r>
            <a:r>
              <a:rPr lang="en-IN" sz="2000" b="1" dirty="0" smtClean="0">
                <a:latin typeface="Times New Roman" pitchFamily="18" charset="0"/>
                <a:cs typeface="Times New Roman" pitchFamily="18" charset="0"/>
              </a:rPr>
              <a:t>: The decompression function received improper </a:t>
            </a:r>
            <a:r>
              <a:rPr lang="en-IN" sz="2000" dirty="0" smtClean="0">
                <a:latin typeface="Times New Roman" pitchFamily="18" charset="0"/>
                <a:cs typeface="Times New Roman" pitchFamily="18" charset="0"/>
              </a:rPr>
              <a:t>input (e.g., unable to decompress or decompress to greater than maximum allowable length).</a:t>
            </a:r>
          </a:p>
          <a:p>
            <a:r>
              <a:rPr lang="en-IN" sz="2000" b="1" dirty="0" err="1" smtClean="0">
                <a:latin typeface="Times New Roman" pitchFamily="18" charset="0"/>
                <a:cs typeface="Times New Roman" pitchFamily="18" charset="0"/>
              </a:rPr>
              <a:t>handshake_failure</a:t>
            </a:r>
            <a:r>
              <a:rPr lang="en-IN" sz="2000" b="1" dirty="0" smtClean="0">
                <a:latin typeface="Times New Roman" pitchFamily="18" charset="0"/>
                <a:cs typeface="Times New Roman" pitchFamily="18" charset="0"/>
              </a:rPr>
              <a:t>: Sender was unable to negotiate an acceptable set of </a:t>
            </a:r>
            <a:r>
              <a:rPr lang="en-IN" sz="2000" dirty="0" smtClean="0">
                <a:latin typeface="Times New Roman" pitchFamily="18" charset="0"/>
                <a:cs typeface="Times New Roman" pitchFamily="18" charset="0"/>
              </a:rPr>
              <a:t>security parameters given the options available.</a:t>
            </a:r>
          </a:p>
          <a:p>
            <a:r>
              <a:rPr lang="en-IN" sz="2000" b="1" dirty="0" err="1" smtClean="0">
                <a:latin typeface="Times New Roman" pitchFamily="18" charset="0"/>
                <a:cs typeface="Times New Roman" pitchFamily="18" charset="0"/>
              </a:rPr>
              <a:t>illegal_parameter</a:t>
            </a:r>
            <a:r>
              <a:rPr lang="en-IN" sz="2000" b="1" dirty="0" smtClean="0">
                <a:latin typeface="Times New Roman" pitchFamily="18" charset="0"/>
                <a:cs typeface="Times New Roman" pitchFamily="18" charset="0"/>
              </a:rPr>
              <a:t>: A field in a handshake message was out of range or </a:t>
            </a:r>
            <a:r>
              <a:rPr lang="en-IN" sz="2000" dirty="0" smtClean="0">
                <a:latin typeface="Times New Roman" pitchFamily="18" charset="0"/>
                <a:cs typeface="Times New Roman" pitchFamily="18" charset="0"/>
              </a:rPr>
              <a:t>inconsistent with other fields. The remaining alerts are the following.</a:t>
            </a:r>
          </a:p>
          <a:p>
            <a:r>
              <a:rPr lang="en-IN" sz="2000" b="1" dirty="0" err="1" smtClean="0">
                <a:latin typeface="Times New Roman" pitchFamily="18" charset="0"/>
                <a:cs typeface="Times New Roman" pitchFamily="18" charset="0"/>
              </a:rPr>
              <a:t>close_notify</a:t>
            </a:r>
            <a:r>
              <a:rPr lang="en-IN" sz="2000" b="1" dirty="0" smtClean="0">
                <a:latin typeface="Times New Roman" pitchFamily="18" charset="0"/>
                <a:cs typeface="Times New Roman" pitchFamily="18" charset="0"/>
              </a:rPr>
              <a:t>: Notifies the recipient that the sender will not send any </a:t>
            </a:r>
            <a:r>
              <a:rPr lang="en-IN" sz="2000" dirty="0" smtClean="0">
                <a:latin typeface="Times New Roman" pitchFamily="18" charset="0"/>
                <a:cs typeface="Times New Roman" pitchFamily="18" charset="0"/>
              </a:rPr>
              <a:t>more messages on this connection. Each party is required to send a</a:t>
            </a:r>
          </a:p>
          <a:p>
            <a:r>
              <a:rPr lang="en-IN" sz="2000" b="1" dirty="0" err="1" smtClean="0">
                <a:latin typeface="Times New Roman" pitchFamily="18" charset="0"/>
                <a:cs typeface="Times New Roman" pitchFamily="18" charset="0"/>
              </a:rPr>
              <a:t>close_notify</a:t>
            </a:r>
            <a:r>
              <a:rPr lang="en-IN" sz="2000" b="1" dirty="0" smtClean="0">
                <a:latin typeface="Times New Roman" pitchFamily="18" charset="0"/>
                <a:cs typeface="Times New Roman" pitchFamily="18" charset="0"/>
              </a:rPr>
              <a:t> alert before closing the write side of a connection.</a:t>
            </a:r>
          </a:p>
          <a:p>
            <a:r>
              <a:rPr lang="en-IN" sz="2000" b="1" dirty="0" err="1" smtClean="0">
                <a:latin typeface="Times New Roman" pitchFamily="18" charset="0"/>
                <a:cs typeface="Times New Roman" pitchFamily="18" charset="0"/>
              </a:rPr>
              <a:t>no_certificate</a:t>
            </a:r>
            <a:r>
              <a:rPr lang="en-IN" sz="2000" b="1" dirty="0" smtClean="0">
                <a:latin typeface="Times New Roman" pitchFamily="18" charset="0"/>
                <a:cs typeface="Times New Roman" pitchFamily="18" charset="0"/>
              </a:rPr>
              <a:t>: May be sent in response to a certificate request if no </a:t>
            </a:r>
            <a:r>
              <a:rPr lang="en-IN" sz="2000" dirty="0" smtClean="0">
                <a:latin typeface="Times New Roman" pitchFamily="18" charset="0"/>
                <a:cs typeface="Times New Roman" pitchFamily="18" charset="0"/>
              </a:rPr>
              <a:t>appropriate certificate is available.</a:t>
            </a:r>
          </a:p>
          <a:p>
            <a:r>
              <a:rPr lang="en-IN" sz="2000" b="1" dirty="0" err="1" smtClean="0">
                <a:latin typeface="Times New Roman" pitchFamily="18" charset="0"/>
                <a:cs typeface="Times New Roman" pitchFamily="18" charset="0"/>
              </a:rPr>
              <a:t>bad_certificate</a:t>
            </a:r>
            <a:r>
              <a:rPr lang="en-IN" sz="2000" b="1" dirty="0" smtClean="0">
                <a:latin typeface="Times New Roman" pitchFamily="18" charset="0"/>
                <a:cs typeface="Times New Roman" pitchFamily="18" charset="0"/>
              </a:rPr>
              <a:t>: A received certificate was corrupt (e.g., contained a </a:t>
            </a:r>
            <a:r>
              <a:rPr lang="en-IN" sz="2000" dirty="0" smtClean="0">
                <a:latin typeface="Times New Roman" pitchFamily="18" charset="0"/>
                <a:cs typeface="Times New Roman" pitchFamily="18" charset="0"/>
              </a:rPr>
              <a:t>signature that did not verify).</a:t>
            </a:r>
          </a:p>
          <a:p>
            <a:r>
              <a:rPr lang="en-IN" sz="2000" b="1" dirty="0" err="1" smtClean="0">
                <a:latin typeface="Times New Roman" pitchFamily="18" charset="0"/>
                <a:cs typeface="Times New Roman" pitchFamily="18" charset="0"/>
              </a:rPr>
              <a:t>unsupported_certificate</a:t>
            </a:r>
            <a:r>
              <a:rPr lang="en-IN" sz="2000" b="1" dirty="0" smtClean="0">
                <a:latin typeface="Times New Roman" pitchFamily="18" charset="0"/>
                <a:cs typeface="Times New Roman" pitchFamily="18" charset="0"/>
              </a:rPr>
              <a:t>: The type of the received certificate is not </a:t>
            </a:r>
            <a:r>
              <a:rPr lang="en-IN" sz="2000" dirty="0" smtClean="0">
                <a:latin typeface="Times New Roman" pitchFamily="18" charset="0"/>
                <a:cs typeface="Times New Roman" pitchFamily="18" charset="0"/>
              </a:rPr>
              <a:t>supported.</a:t>
            </a:r>
          </a:p>
          <a:p>
            <a:r>
              <a:rPr lang="en-IN" sz="2000" b="1" dirty="0" err="1" smtClean="0">
                <a:latin typeface="Times New Roman" pitchFamily="18" charset="0"/>
                <a:cs typeface="Times New Roman" pitchFamily="18" charset="0"/>
              </a:rPr>
              <a:t>certificate_revoked</a:t>
            </a:r>
            <a:r>
              <a:rPr lang="en-IN" sz="2000" b="1" dirty="0" smtClean="0">
                <a:latin typeface="Times New Roman" pitchFamily="18" charset="0"/>
                <a:cs typeface="Times New Roman" pitchFamily="18" charset="0"/>
              </a:rPr>
              <a:t>: A certificate has been revoked by its signer.</a:t>
            </a:r>
          </a:p>
          <a:p>
            <a:r>
              <a:rPr lang="en-IN" sz="2000" b="1" dirty="0" err="1" smtClean="0">
                <a:latin typeface="Times New Roman" pitchFamily="18" charset="0"/>
                <a:cs typeface="Times New Roman" pitchFamily="18" charset="0"/>
              </a:rPr>
              <a:t>certificate_expired</a:t>
            </a:r>
            <a:r>
              <a:rPr lang="en-IN" sz="2000" b="1" dirty="0" smtClean="0">
                <a:latin typeface="Times New Roman" pitchFamily="18" charset="0"/>
                <a:cs typeface="Times New Roman" pitchFamily="18" charset="0"/>
              </a:rPr>
              <a:t>: A certificate has expired.</a:t>
            </a:r>
          </a:p>
          <a:p>
            <a:r>
              <a:rPr lang="en-IN" sz="2000" b="1" dirty="0" err="1" smtClean="0">
                <a:latin typeface="Times New Roman" pitchFamily="18" charset="0"/>
                <a:cs typeface="Times New Roman" pitchFamily="18" charset="0"/>
              </a:rPr>
              <a:t>certificate_unknown</a:t>
            </a:r>
            <a:r>
              <a:rPr lang="en-IN" sz="2000" b="1" dirty="0" smtClean="0">
                <a:latin typeface="Times New Roman" pitchFamily="18" charset="0"/>
                <a:cs typeface="Times New Roman" pitchFamily="18" charset="0"/>
              </a:rPr>
              <a:t>: Some other unspecified issue arose in processing </a:t>
            </a:r>
            <a:r>
              <a:rPr lang="en-IN" sz="2000" dirty="0" smtClean="0">
                <a:latin typeface="Times New Roman" pitchFamily="18" charset="0"/>
                <a:cs typeface="Times New Roman" pitchFamily="18" charset="0"/>
              </a:rPr>
              <a:t>the </a:t>
            </a:r>
            <a:r>
              <a:rPr lang="en-IN" sz="2000" dirty="0" err="1" smtClean="0">
                <a:latin typeface="Times New Roman" pitchFamily="18" charset="0"/>
                <a:cs typeface="Times New Roman" pitchFamily="18" charset="0"/>
              </a:rPr>
              <a:t>ertificate</a:t>
            </a:r>
            <a:r>
              <a:rPr lang="en-IN" sz="2000" dirty="0" smtClean="0">
                <a:latin typeface="Times New Roman" pitchFamily="18" charset="0"/>
                <a:cs typeface="Times New Roman" pitchFamily="18" charset="0"/>
              </a:rPr>
              <a:t>, rendering it unacceptable.</a:t>
            </a:r>
            <a:endParaRPr lang="en-IN"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IN" b="1" dirty="0" smtClean="0"/>
              <a:t>Handshake Protocol</a:t>
            </a:r>
            <a:endParaRPr lang="en-IN" dirty="0"/>
          </a:p>
        </p:txBody>
      </p:sp>
      <p:sp>
        <p:nvSpPr>
          <p:cNvPr id="3" name="Content Placeholder 2"/>
          <p:cNvSpPr>
            <a:spLocks noGrp="1"/>
          </p:cNvSpPr>
          <p:nvPr>
            <p:ph idx="1"/>
          </p:nvPr>
        </p:nvSpPr>
        <p:spPr>
          <a:xfrm>
            <a:off x="228600" y="838200"/>
            <a:ext cx="8458200" cy="5287963"/>
          </a:xfrm>
        </p:spPr>
        <p:txBody>
          <a:bodyPr>
            <a:normAutofit/>
          </a:bodyPr>
          <a:lstStyle/>
          <a:p>
            <a:r>
              <a:rPr lang="en-IN" sz="2000" dirty="0" smtClean="0">
                <a:latin typeface="Times New Roman" pitchFamily="18" charset="0"/>
                <a:cs typeface="Times New Roman" pitchFamily="18" charset="0"/>
              </a:rPr>
              <a:t>The most complex part of SSL is the Handshake Protocol. </a:t>
            </a:r>
          </a:p>
          <a:p>
            <a:r>
              <a:rPr lang="en-IN" sz="2000" dirty="0" smtClean="0">
                <a:latin typeface="Times New Roman" pitchFamily="18" charset="0"/>
                <a:cs typeface="Times New Roman" pitchFamily="18" charset="0"/>
              </a:rPr>
              <a:t>This protocol allows the server and client to authenticate each other and to negotiate an encryption and MAC algorithm and cryptographic keys to be used to protect data sent in an SSL record.</a:t>
            </a:r>
          </a:p>
          <a:p>
            <a:r>
              <a:rPr lang="en-IN" sz="2000" dirty="0" smtClean="0">
                <a:latin typeface="Times New Roman" pitchFamily="18" charset="0"/>
                <a:cs typeface="Times New Roman" pitchFamily="18" charset="0"/>
              </a:rPr>
              <a:t>The Handshake Protocol is used before any application data is transmitted.</a:t>
            </a:r>
          </a:p>
          <a:p>
            <a:r>
              <a:rPr lang="en-IN" sz="2000" dirty="0" smtClean="0">
                <a:latin typeface="Times New Roman" pitchFamily="18" charset="0"/>
                <a:cs typeface="Times New Roman" pitchFamily="18" charset="0"/>
              </a:rPr>
              <a:t>The Handshake Protocol consists of a series of messages exchanged by client and server.</a:t>
            </a:r>
          </a:p>
          <a:p>
            <a:r>
              <a:rPr lang="en-IN" sz="2000" dirty="0" smtClean="0">
                <a:latin typeface="Times New Roman" pitchFamily="18" charset="0"/>
                <a:cs typeface="Times New Roman" pitchFamily="18" charset="0"/>
              </a:rPr>
              <a:t>All of these have the format shown in Figure 5.5c. Each message has three fields:</a:t>
            </a:r>
          </a:p>
          <a:p>
            <a:pPr lvl="1"/>
            <a:r>
              <a:rPr lang="en-IN" sz="2000" b="1" dirty="0" smtClean="0">
                <a:latin typeface="Times New Roman" pitchFamily="18" charset="0"/>
                <a:cs typeface="Times New Roman" pitchFamily="18" charset="0"/>
              </a:rPr>
              <a:t>Type (1 byte): Indicates one of 10 messages. Table 5.2 lists the defined </a:t>
            </a:r>
            <a:r>
              <a:rPr lang="en-IN" sz="2000" dirty="0" smtClean="0">
                <a:latin typeface="Times New Roman" pitchFamily="18" charset="0"/>
                <a:cs typeface="Times New Roman" pitchFamily="18" charset="0"/>
              </a:rPr>
              <a:t>message types.</a:t>
            </a:r>
          </a:p>
          <a:p>
            <a:pPr lvl="1"/>
            <a:r>
              <a:rPr lang="en-IN" sz="2000" b="1" dirty="0" smtClean="0">
                <a:latin typeface="Times New Roman" pitchFamily="18" charset="0"/>
                <a:cs typeface="Times New Roman" pitchFamily="18" charset="0"/>
              </a:rPr>
              <a:t>Length (3 bytes): The length of the message in bytes.</a:t>
            </a:r>
          </a:p>
          <a:p>
            <a:pPr lvl="1"/>
            <a:r>
              <a:rPr lang="en-IN" sz="2000" b="1" dirty="0" smtClean="0">
                <a:latin typeface="Times New Roman" pitchFamily="18" charset="0"/>
                <a:cs typeface="Times New Roman" pitchFamily="18" charset="0"/>
              </a:rPr>
              <a:t>Content ( bytes): The parameters associated with this message; these are </a:t>
            </a:r>
            <a:r>
              <a:rPr lang="en-IN" sz="2000" dirty="0" smtClean="0">
                <a:latin typeface="Times New Roman" pitchFamily="18" charset="0"/>
                <a:cs typeface="Times New Roman" pitchFamily="18" charset="0"/>
              </a:rPr>
              <a:t>listed in Table 5.2.</a:t>
            </a:r>
            <a:endParaRPr lang="en-IN"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IN" sz="2800" b="1" i="1" dirty="0" smtClean="0">
                <a:latin typeface="Times New Roman" pitchFamily="18" charset="0"/>
                <a:cs typeface="Times New Roman" pitchFamily="18" charset="0"/>
              </a:rPr>
              <a:t>PHASE 1. ESTABLISH SECURITY CAPABILITIES</a:t>
            </a:r>
            <a:endParaRPr lang="en-IN" sz="2800"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srcRect l="34259" t="36499" r="12963" b="10800"/>
          <a:stretch>
            <a:fillRect/>
          </a:stretch>
        </p:blipFill>
        <p:spPr bwMode="auto">
          <a:xfrm>
            <a:off x="914400" y="1219199"/>
            <a:ext cx="7467600" cy="472440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304800"/>
            <a:ext cx="3505200" cy="6172200"/>
          </a:xfrm>
        </p:spPr>
        <p:txBody>
          <a:bodyPr/>
          <a:lstStyle/>
          <a:p>
            <a:pPr eaLnBrk="1" hangingPunct="1"/>
            <a:r>
              <a:rPr lang="en-US" altLang="zh-TW" smtClean="0">
                <a:ea typeface="ＭＳ Ｐゴシック" pitchFamily="34" charset="-128"/>
              </a:rPr>
              <a:t>SSL Handshake Protocol</a:t>
            </a:r>
            <a:endParaRPr lang="en-AU" altLang="zh-TW" smtClean="0">
              <a:ea typeface="ＭＳ Ｐゴシック" pitchFamily="34" charset="-128"/>
            </a:endParaRPr>
          </a:p>
        </p:txBody>
      </p:sp>
      <p:pic>
        <p:nvPicPr>
          <p:cNvPr id="380931" name="Picture 5"/>
          <p:cNvPicPr>
            <a:picLocks noChangeAspect="1"/>
          </p:cNvPicPr>
          <p:nvPr/>
        </p:nvPicPr>
        <p:blipFill>
          <a:blip r:embed="rId3"/>
          <a:srcRect/>
          <a:stretch>
            <a:fillRect/>
          </a:stretch>
        </p:blipFill>
        <p:spPr bwMode="auto">
          <a:xfrm>
            <a:off x="3495675" y="0"/>
            <a:ext cx="5648325" cy="688816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a:bodyPr>
          <a:lstStyle/>
          <a:p>
            <a:r>
              <a:rPr lang="en-IN" sz="2000" dirty="0" smtClean="0">
                <a:latin typeface="Times New Roman" pitchFamily="18" charset="0"/>
                <a:cs typeface="Times New Roman" pitchFamily="18" charset="0"/>
              </a:rPr>
              <a:t>This phase is used to initiate a logical connection and to establish the security capabilities that will be associated with it.</a:t>
            </a:r>
          </a:p>
          <a:p>
            <a:r>
              <a:rPr lang="en-IN" sz="2000" dirty="0" smtClean="0">
                <a:latin typeface="Times New Roman" pitchFamily="18" charset="0"/>
                <a:cs typeface="Times New Roman" pitchFamily="18" charset="0"/>
              </a:rPr>
              <a:t>The exchange is initiated by the client, which sends a </a:t>
            </a:r>
            <a:r>
              <a:rPr lang="en-IN" sz="2000" dirty="0" err="1" smtClean="0">
                <a:latin typeface="Times New Roman" pitchFamily="18" charset="0"/>
                <a:cs typeface="Times New Roman" pitchFamily="18" charset="0"/>
              </a:rPr>
              <a:t>client_hello</a:t>
            </a:r>
            <a:r>
              <a:rPr lang="en-IN" sz="2000" dirty="0" smtClean="0">
                <a:latin typeface="Times New Roman" pitchFamily="18" charset="0"/>
                <a:cs typeface="Times New Roman" pitchFamily="18" charset="0"/>
              </a:rPr>
              <a:t> message with the following parameters:</a:t>
            </a:r>
          </a:p>
          <a:p>
            <a:pPr algn="just"/>
            <a:r>
              <a:rPr lang="en-IN" sz="2000" b="1" dirty="0" smtClean="0"/>
              <a:t>Version: </a:t>
            </a:r>
            <a:r>
              <a:rPr lang="en-IN" sz="2000" dirty="0" smtClean="0"/>
              <a:t>The highest SSL version understood by the client.</a:t>
            </a:r>
          </a:p>
          <a:p>
            <a:pPr algn="just"/>
            <a:r>
              <a:rPr lang="en-IN" sz="2000" b="1" dirty="0" smtClean="0"/>
              <a:t>Random: </a:t>
            </a:r>
            <a:r>
              <a:rPr lang="en-IN" sz="2000" dirty="0" smtClean="0"/>
              <a:t>A client-generated random structure consisting of a 32-bit timestamp and 28 bytes generated by a secure random number generator. These values serve as </a:t>
            </a:r>
            <a:r>
              <a:rPr lang="en-IN" sz="2000" dirty="0" err="1" smtClean="0"/>
              <a:t>nonces</a:t>
            </a:r>
            <a:r>
              <a:rPr lang="en-IN" sz="2000" dirty="0" smtClean="0"/>
              <a:t> and are used during key exchange to prevent replay attacks.</a:t>
            </a:r>
          </a:p>
          <a:p>
            <a:r>
              <a:rPr lang="en-IN" sz="2000" b="1" dirty="0" smtClean="0"/>
              <a:t>Session ID: </a:t>
            </a:r>
            <a:r>
              <a:rPr lang="en-IN" sz="2000" dirty="0" smtClean="0"/>
              <a:t>A variable-length session identifier. A nonzero value indicates that the client wishes to update the parameters of an existing connection or to create a new connection on this session. A zero value indicates that the client wishes to establish a new connection on a new session.</a:t>
            </a:r>
          </a:p>
          <a:p>
            <a:r>
              <a:rPr lang="en-IN" sz="2000" b="1" dirty="0" err="1" smtClean="0"/>
              <a:t>CipherSuite</a:t>
            </a:r>
            <a:r>
              <a:rPr lang="en-IN" sz="2000" b="1" dirty="0" smtClean="0"/>
              <a:t>: </a:t>
            </a:r>
            <a:r>
              <a:rPr lang="en-IN" sz="2000" dirty="0" smtClean="0"/>
              <a:t>This is a list that contains the combinations of cryptographic algorithms supported by the client, in decreasing order of preference. Each element of the list (each cipher suite) defines both a key exchange algorithm and a </a:t>
            </a:r>
            <a:r>
              <a:rPr lang="en-IN" sz="2000" dirty="0" err="1" smtClean="0"/>
              <a:t>CipherSpec</a:t>
            </a:r>
            <a:r>
              <a:rPr lang="en-IN" sz="2000" dirty="0" smtClean="0"/>
              <a:t>; these are discussed subsequently.</a:t>
            </a:r>
          </a:p>
          <a:p>
            <a:r>
              <a:rPr lang="en-IN" sz="2000" b="1" dirty="0" smtClean="0"/>
              <a:t>Compression Method: </a:t>
            </a:r>
            <a:r>
              <a:rPr lang="en-IN" sz="2000" dirty="0" smtClean="0"/>
              <a:t>This is a list of the compression methods the client supports.</a:t>
            </a:r>
            <a:endParaRPr lang="en-IN"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a:bodyPr>
          <a:lstStyle/>
          <a:p>
            <a:r>
              <a:rPr lang="en-IN" sz="2000" dirty="0" smtClean="0">
                <a:latin typeface="Times New Roman" pitchFamily="18" charset="0"/>
                <a:cs typeface="Times New Roman" pitchFamily="18" charset="0"/>
              </a:rPr>
              <a:t>The first element of the </a:t>
            </a:r>
            <a:r>
              <a:rPr lang="en-IN" sz="2000" dirty="0" err="1" smtClean="0">
                <a:latin typeface="Times New Roman" pitchFamily="18" charset="0"/>
                <a:cs typeface="Times New Roman" pitchFamily="18" charset="0"/>
              </a:rPr>
              <a:t>CipherSuite</a:t>
            </a:r>
            <a:r>
              <a:rPr lang="en-IN" sz="2000" dirty="0" smtClean="0">
                <a:latin typeface="Times New Roman" pitchFamily="18" charset="0"/>
                <a:cs typeface="Times New Roman" pitchFamily="18" charset="0"/>
              </a:rPr>
              <a:t> parameter is the key exchange method. The following key exchange methods are supported.</a:t>
            </a:r>
          </a:p>
          <a:p>
            <a:r>
              <a:rPr lang="en-IN" sz="2000" b="1" dirty="0" smtClean="0"/>
              <a:t>RSA: The secret key is encrypted with the receiver’s RSA public </a:t>
            </a:r>
            <a:r>
              <a:rPr lang="en-IN" sz="2000" b="1" dirty="0" err="1" smtClean="0"/>
              <a:t>key.A</a:t>
            </a:r>
            <a:r>
              <a:rPr lang="en-IN" sz="2000" b="1" dirty="0" smtClean="0"/>
              <a:t> </a:t>
            </a:r>
            <a:r>
              <a:rPr lang="en-IN" sz="2000" b="1" dirty="0" err="1" smtClean="0"/>
              <a:t>publickey</a:t>
            </a:r>
            <a:r>
              <a:rPr lang="en-IN" sz="2000" b="1" dirty="0" smtClean="0"/>
              <a:t> </a:t>
            </a:r>
            <a:r>
              <a:rPr lang="en-IN" sz="2000" dirty="0" smtClean="0"/>
              <a:t>certificate for the receiver’s key must be made available.</a:t>
            </a:r>
          </a:p>
          <a:p>
            <a:r>
              <a:rPr lang="en-IN" sz="2000" b="1" dirty="0" smtClean="0"/>
              <a:t>Fixed </a:t>
            </a:r>
            <a:r>
              <a:rPr lang="en-IN" sz="2000" b="1" dirty="0" err="1" smtClean="0"/>
              <a:t>Diffie</a:t>
            </a:r>
            <a:r>
              <a:rPr lang="en-IN" sz="2000" b="1" dirty="0" smtClean="0"/>
              <a:t>-Hellman: This is a </a:t>
            </a:r>
            <a:r>
              <a:rPr lang="en-IN" sz="2000" b="1" dirty="0" err="1" smtClean="0"/>
              <a:t>Diffie</a:t>
            </a:r>
            <a:r>
              <a:rPr lang="en-IN" sz="2000" b="1" dirty="0" smtClean="0"/>
              <a:t>-Hellman key exchange in which the</a:t>
            </a:r>
          </a:p>
          <a:p>
            <a:r>
              <a:rPr lang="en-IN" sz="2000" dirty="0" smtClean="0"/>
              <a:t>server’s certificate contains the </a:t>
            </a:r>
            <a:r>
              <a:rPr lang="en-IN" sz="2000" dirty="0" err="1" smtClean="0"/>
              <a:t>Diffie</a:t>
            </a:r>
            <a:r>
              <a:rPr lang="en-IN" sz="2000" dirty="0" smtClean="0"/>
              <a:t>-Hellman public parameters signed by</a:t>
            </a:r>
          </a:p>
          <a:p>
            <a:r>
              <a:rPr lang="en-IN" sz="2000" dirty="0" smtClean="0"/>
              <a:t>the certificate authority (CA). That is, the public-key certificate contains the</a:t>
            </a:r>
          </a:p>
          <a:p>
            <a:r>
              <a:rPr lang="en-IN" sz="2000" dirty="0" err="1" smtClean="0"/>
              <a:t>Diffie</a:t>
            </a:r>
            <a:r>
              <a:rPr lang="en-IN" sz="2000" dirty="0" smtClean="0"/>
              <a:t>-Hellman public-key parameters. The client provides its </a:t>
            </a:r>
            <a:r>
              <a:rPr lang="en-IN" sz="2000" dirty="0" err="1" smtClean="0"/>
              <a:t>Diffie</a:t>
            </a:r>
            <a:r>
              <a:rPr lang="en-IN" sz="2000" dirty="0" smtClean="0"/>
              <a:t>-Hellman</a:t>
            </a:r>
          </a:p>
          <a:p>
            <a:r>
              <a:rPr lang="en-IN" sz="2000" dirty="0" smtClean="0"/>
              <a:t>public-key parameters either in a certificate, if client authentication is</a:t>
            </a:r>
          </a:p>
          <a:p>
            <a:r>
              <a:rPr lang="en-IN" sz="2000" dirty="0" smtClean="0"/>
              <a:t>required, or in a key exchange message. This method results in a fixed secret</a:t>
            </a:r>
          </a:p>
          <a:p>
            <a:r>
              <a:rPr lang="en-IN" sz="2000" dirty="0" smtClean="0"/>
              <a:t>key between two peers based on the </a:t>
            </a:r>
            <a:r>
              <a:rPr lang="en-IN" sz="2000" dirty="0" err="1" smtClean="0"/>
              <a:t>Diffie</a:t>
            </a:r>
            <a:r>
              <a:rPr lang="en-IN" sz="2000" dirty="0" smtClean="0"/>
              <a:t>-Hellman calculation using the</a:t>
            </a:r>
          </a:p>
          <a:p>
            <a:r>
              <a:rPr lang="en-IN" sz="2000" dirty="0" smtClean="0"/>
              <a:t>fixed public keys.</a:t>
            </a:r>
            <a:endParaRPr lang="en-IN" sz="20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normAutofit fontScale="92500" lnSpcReduction="20000"/>
          </a:bodyPr>
          <a:lstStyle/>
          <a:p>
            <a:pPr algn="just"/>
            <a:r>
              <a:rPr lang="en-IN" sz="2000" b="1" dirty="0" smtClean="0"/>
              <a:t>RSA: The secret key is encrypted with the receiver’s RSA public </a:t>
            </a:r>
            <a:r>
              <a:rPr lang="en-IN" sz="2000" b="1" dirty="0" err="1" smtClean="0"/>
              <a:t>key.A</a:t>
            </a:r>
            <a:r>
              <a:rPr lang="en-IN" sz="2000" b="1" dirty="0" smtClean="0"/>
              <a:t> </a:t>
            </a:r>
            <a:r>
              <a:rPr lang="en-IN" sz="2000" b="1" dirty="0" err="1" smtClean="0"/>
              <a:t>publickey</a:t>
            </a:r>
            <a:r>
              <a:rPr lang="en-IN" sz="2000" b="1" dirty="0" smtClean="0"/>
              <a:t> </a:t>
            </a:r>
            <a:r>
              <a:rPr lang="en-IN" sz="2000" dirty="0" smtClean="0"/>
              <a:t>certificate for the receiver’s key must be made available.</a:t>
            </a:r>
          </a:p>
          <a:p>
            <a:pPr algn="just"/>
            <a:r>
              <a:rPr lang="en-IN" sz="2000" b="1" dirty="0" smtClean="0"/>
              <a:t>Fixed </a:t>
            </a:r>
            <a:r>
              <a:rPr lang="en-IN" sz="2000" b="1" dirty="0" err="1" smtClean="0"/>
              <a:t>Diffie</a:t>
            </a:r>
            <a:r>
              <a:rPr lang="en-IN" sz="2000" b="1" dirty="0" smtClean="0"/>
              <a:t>-Hellman: This is a </a:t>
            </a:r>
            <a:r>
              <a:rPr lang="en-IN" sz="2000" b="1" dirty="0" err="1" smtClean="0"/>
              <a:t>Diffie</a:t>
            </a:r>
            <a:r>
              <a:rPr lang="en-IN" sz="2000" b="1" dirty="0" smtClean="0"/>
              <a:t>-Hellman key exchange in which the </a:t>
            </a:r>
            <a:r>
              <a:rPr lang="en-IN" sz="2000" dirty="0" smtClean="0"/>
              <a:t>server’s certificate contains the </a:t>
            </a:r>
            <a:r>
              <a:rPr lang="en-IN" sz="2000" dirty="0" err="1" smtClean="0"/>
              <a:t>Diffie</a:t>
            </a:r>
            <a:r>
              <a:rPr lang="en-IN" sz="2000" dirty="0" smtClean="0"/>
              <a:t>-Hellman public parameters signed by the certificate authority (CA). That is, the public-key certificate contains the </a:t>
            </a:r>
            <a:r>
              <a:rPr lang="en-IN" sz="2000" dirty="0" err="1" smtClean="0"/>
              <a:t>Diffie</a:t>
            </a:r>
            <a:r>
              <a:rPr lang="en-IN" sz="2000" dirty="0" smtClean="0"/>
              <a:t>-Hellman public-key parameters. The client provides its </a:t>
            </a:r>
            <a:r>
              <a:rPr lang="en-IN" sz="2000" dirty="0" err="1" smtClean="0"/>
              <a:t>Diffie</a:t>
            </a:r>
            <a:r>
              <a:rPr lang="en-IN" sz="2000" dirty="0" smtClean="0"/>
              <a:t>-Hellman public-key parameters either in a certificate, if client authentication is required, or in a key exchange message. This method results in a fixed secret key between two peers based on the </a:t>
            </a:r>
            <a:r>
              <a:rPr lang="en-IN" sz="2000" dirty="0" err="1" smtClean="0"/>
              <a:t>Diffie</a:t>
            </a:r>
            <a:r>
              <a:rPr lang="en-IN" sz="2000" dirty="0" smtClean="0"/>
              <a:t>-Hellman calculation using the fixed public keys.</a:t>
            </a:r>
          </a:p>
          <a:p>
            <a:pPr algn="just"/>
            <a:r>
              <a:rPr lang="en-IN" sz="2000" b="1" dirty="0" smtClean="0"/>
              <a:t>Ephemeral </a:t>
            </a:r>
            <a:r>
              <a:rPr lang="en-IN" sz="2000" b="1" dirty="0" err="1" smtClean="0"/>
              <a:t>Diffie</a:t>
            </a:r>
            <a:r>
              <a:rPr lang="en-IN" sz="2000" b="1" dirty="0" smtClean="0"/>
              <a:t>-Hellman: This technique is used to create ephemeral </a:t>
            </a:r>
            <a:r>
              <a:rPr lang="en-IN" sz="2000" dirty="0" smtClean="0"/>
              <a:t>(temporary, one-time) secret keys. In this case, the </a:t>
            </a:r>
            <a:r>
              <a:rPr lang="en-IN" sz="2000" dirty="0" err="1" smtClean="0"/>
              <a:t>Diffie</a:t>
            </a:r>
            <a:r>
              <a:rPr lang="en-IN" sz="2000" dirty="0" smtClean="0"/>
              <a:t>-Hellman public keys are exchanged, signed using the sender’s private RSA or DSS key. The receiver can use the corresponding public key to verify the signature. Certificates are used to authenticate the public keys. This would appear to be the most secure of the three </a:t>
            </a:r>
            <a:r>
              <a:rPr lang="en-IN" sz="2000" dirty="0" err="1" smtClean="0"/>
              <a:t>Diffie</a:t>
            </a:r>
            <a:r>
              <a:rPr lang="en-IN" sz="2000" dirty="0" smtClean="0"/>
              <a:t>-Hellman options, because it results in a temporary, authenticated key.</a:t>
            </a:r>
          </a:p>
          <a:p>
            <a:pPr algn="just"/>
            <a:r>
              <a:rPr lang="en-IN" sz="2000" b="1" dirty="0" smtClean="0"/>
              <a:t>Anonymous </a:t>
            </a:r>
            <a:r>
              <a:rPr lang="en-IN" sz="2000" b="1" dirty="0" err="1" smtClean="0"/>
              <a:t>Diffie</a:t>
            </a:r>
            <a:r>
              <a:rPr lang="en-IN" sz="2000" b="1" dirty="0" smtClean="0"/>
              <a:t>-Hellman: The base </a:t>
            </a:r>
            <a:r>
              <a:rPr lang="en-IN" sz="2000" b="1" dirty="0" err="1" smtClean="0"/>
              <a:t>Diffie</a:t>
            </a:r>
            <a:r>
              <a:rPr lang="en-IN" sz="2000" b="1" dirty="0" smtClean="0"/>
              <a:t>-Hellman algorithm is used with </a:t>
            </a:r>
            <a:r>
              <a:rPr lang="en-IN" sz="2000" dirty="0" smtClean="0"/>
              <a:t>no </a:t>
            </a:r>
            <a:r>
              <a:rPr lang="en-IN" sz="2000" dirty="0" err="1" smtClean="0"/>
              <a:t>authentication.That</a:t>
            </a:r>
            <a:r>
              <a:rPr lang="en-IN" sz="2000" dirty="0" smtClean="0"/>
              <a:t> is, each side sends its public </a:t>
            </a:r>
            <a:r>
              <a:rPr lang="en-IN" sz="2000" dirty="0" err="1" smtClean="0"/>
              <a:t>Diffie</a:t>
            </a:r>
            <a:r>
              <a:rPr lang="en-IN" sz="2000" dirty="0" smtClean="0"/>
              <a:t>-Hellman parameters to the other with no </a:t>
            </a:r>
            <a:r>
              <a:rPr lang="en-IN" sz="2000" dirty="0" err="1" smtClean="0"/>
              <a:t>authentication.This</a:t>
            </a:r>
            <a:r>
              <a:rPr lang="en-IN" sz="2000" dirty="0" smtClean="0"/>
              <a:t> approach is vulnerable to man-in-</a:t>
            </a:r>
            <a:r>
              <a:rPr lang="en-IN" sz="2000" dirty="0" err="1" smtClean="0"/>
              <a:t>themiddle</a:t>
            </a:r>
            <a:r>
              <a:rPr lang="en-IN" sz="2000" dirty="0" smtClean="0"/>
              <a:t> attacks, in which the attacker conducts anonymous </a:t>
            </a:r>
            <a:r>
              <a:rPr lang="en-IN" sz="2000" dirty="0" err="1" smtClean="0"/>
              <a:t>Diffie</a:t>
            </a:r>
            <a:r>
              <a:rPr lang="en-IN" sz="2000" dirty="0" smtClean="0"/>
              <a:t>-Hellman with both parties.</a:t>
            </a:r>
          </a:p>
          <a:p>
            <a:pPr algn="just"/>
            <a:r>
              <a:rPr lang="en-IN" sz="2000" b="1" dirty="0" err="1" smtClean="0"/>
              <a:t>Fortezza</a:t>
            </a:r>
            <a:r>
              <a:rPr lang="en-IN" sz="2000" b="1" dirty="0" smtClean="0"/>
              <a:t>: The technique defined for the </a:t>
            </a:r>
            <a:r>
              <a:rPr lang="en-IN" sz="2000" b="1" dirty="0" err="1" smtClean="0"/>
              <a:t>Fortezza</a:t>
            </a:r>
            <a:r>
              <a:rPr lang="en-IN" sz="2000" b="1" dirty="0" smtClean="0"/>
              <a:t> scheme.</a:t>
            </a:r>
            <a:endParaRPr lang="en-I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mtClean="0"/>
              <a:t>TRANSPORT LAYER SECURITY</a:t>
            </a:r>
          </a:p>
        </p:txBody>
      </p:sp>
      <p:sp>
        <p:nvSpPr>
          <p:cNvPr id="3075" name="Content Placeholder 2"/>
          <p:cNvSpPr>
            <a:spLocks noGrp="1"/>
          </p:cNvSpPr>
          <p:nvPr>
            <p:ph idx="1"/>
          </p:nvPr>
        </p:nvSpPr>
        <p:spPr/>
        <p:txBody>
          <a:bodyPr/>
          <a:lstStyle/>
          <a:p>
            <a:r>
              <a:rPr lang="en-US" altLang="en-US" sz="2000" smtClean="0">
                <a:solidFill>
                  <a:schemeClr val="tx1"/>
                </a:solidFill>
                <a:latin typeface="Times New Roman" pitchFamily="18" charset="0"/>
                <a:cs typeface="Times New Roman" pitchFamily="18" charset="0"/>
              </a:rPr>
              <a:t>TLS is an IETF standardization initiative whose goal is to produce an Internet standard version of SSL.TLS is defined as a Proposed Internet Standard in RFC 5246. RFC 5246 is very similar to SSLv3. In this section, we highlight the differences.</a:t>
            </a:r>
          </a:p>
          <a:p>
            <a:r>
              <a:rPr lang="en-US" altLang="en-US" sz="2000" smtClean="0">
                <a:solidFill>
                  <a:srgbClr val="FF0000"/>
                </a:solidFill>
                <a:latin typeface="Times New Roman" pitchFamily="18" charset="0"/>
                <a:cs typeface="Times New Roman" pitchFamily="18" charset="0"/>
              </a:rPr>
              <a:t>Version Number </a:t>
            </a:r>
            <a:r>
              <a:rPr lang="en-US" altLang="en-US" sz="2000" smtClean="0">
                <a:solidFill>
                  <a:schemeClr val="tx1"/>
                </a:solidFill>
                <a:latin typeface="Times New Roman" pitchFamily="18" charset="0"/>
                <a:cs typeface="Times New Roman" pitchFamily="18" charset="0"/>
              </a:rPr>
              <a:t>The TLS Record Format is the same as that of the SSL Record Format (Figure5.4), and the fields in the header have the same meanings. The one difference is in version values. For the current version of TLS, the major version is 3 and the minor version is 3.</a:t>
            </a:r>
          </a:p>
          <a:p>
            <a:endParaRPr lang="en-US" altLang="en-US" sz="2000" smtClean="0">
              <a:solidFill>
                <a:schemeClr val="tx1"/>
              </a:solidFill>
              <a:latin typeface="Times New Roman" pitchFamily="18" charset="0"/>
              <a:cs typeface="Times New Roman" pitchFamily="18" charset="0"/>
            </a:endParaRPr>
          </a:p>
        </p:txBody>
      </p:sp>
      <p:sp>
        <p:nvSpPr>
          <p:cNvPr id="3076" name="Date Placeholder 3"/>
          <p:cNvSpPr>
            <a:spLocks noGrp="1"/>
          </p:cNvSpPr>
          <p:nvPr>
            <p:ph type="dt" sz="quarter" idx="10"/>
          </p:nvPr>
        </p:nvSpPr>
        <p:spPr>
          <a:noFill/>
          <a:ln>
            <a:miter lim="800000"/>
            <a:headEnd/>
            <a:tailEnd/>
          </a:ln>
        </p:spPr>
        <p:txBody>
          <a:bodyPr/>
          <a:lstStyle/>
          <a:p>
            <a:fld id="{817BEF35-77A0-450D-B702-C9A0D2AF174E}" type="datetime1">
              <a:rPr lang="en-US" altLang="en-US" smtClean="0"/>
              <a:pPr/>
              <a:t>10/22/2018</a:t>
            </a:fld>
            <a:endParaRPr lang="en-US"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Security Considerations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The World Wide Web is fundamentally a client/server application running over the Internet and TCP/IP intranets. </a:t>
            </a:r>
          </a:p>
          <a:p>
            <a:r>
              <a:rPr lang="en-US" dirty="0" smtClean="0">
                <a:latin typeface="Times New Roman" pitchFamily="18" charset="0"/>
                <a:cs typeface="Times New Roman" pitchFamily="18" charset="0"/>
              </a:rPr>
              <a:t>As such, the security tools and approaches discussed so far in this book are relevant to the issue of Web security. </a:t>
            </a:r>
          </a:p>
          <a:p>
            <a:r>
              <a:rPr lang="en-US" dirty="0" smtClean="0">
                <a:latin typeface="Times New Roman" pitchFamily="18" charset="0"/>
                <a:cs typeface="Times New Roman" pitchFamily="18" charset="0"/>
              </a:rPr>
              <a:t>But, the Web presents new challenges not generally appreciated in the context of computer and network security:</a:t>
            </a:r>
            <a:endParaRPr lang="en-IN" dirty="0" smtClean="0">
              <a:latin typeface="Times New Roman" pitchFamily="18" charset="0"/>
              <a:cs typeface="Times New Roman" pitchFamily="18" charset="0"/>
            </a:endParaRPr>
          </a:p>
          <a:p>
            <a:pPr lvl="1">
              <a:buNone/>
            </a:pPr>
            <a:r>
              <a:rPr lang="en-IN" dirty="0" smtClean="0">
                <a:latin typeface="Times New Roman" pitchFamily="18" charset="0"/>
                <a:cs typeface="Times New Roman" pitchFamily="18" charset="0"/>
              </a:rPr>
              <a:t>•	The Internet is two way. Web is vulnerable to attacks on the Web servers over the Internet.</a:t>
            </a:r>
          </a:p>
          <a:p>
            <a:pPr lvl="1">
              <a:buNone/>
            </a:pPr>
            <a:r>
              <a:rPr lang="en-IN" dirty="0" smtClean="0">
                <a:latin typeface="Times New Roman" pitchFamily="18" charset="0"/>
                <a:cs typeface="Times New Roman" pitchFamily="18" charset="0"/>
              </a:rPr>
              <a:t>•	The Web is increasingly serving as a highly visible outlet for corporate and product information and as the platform for business transactions. Reputations can be damaged and money can be lost if the Web servers are subverted.</a:t>
            </a:r>
          </a:p>
          <a:p>
            <a:pPr lvl="1">
              <a:buNone/>
            </a:pPr>
            <a:r>
              <a:rPr lang="en-IN" dirty="0" smtClean="0">
                <a:latin typeface="Times New Roman" pitchFamily="18" charset="0"/>
                <a:cs typeface="Times New Roman" pitchFamily="18" charset="0"/>
              </a:rPr>
              <a:t>•	Although Web browsers are very easy to use, Web servers are relatively easy to configure and manage, and Web content is increasingly easy to develop, the underlying software is extraordinarily complex. This complex software may hide many potential security flaws. </a:t>
            </a:r>
          </a:p>
          <a:p>
            <a:pPr>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5800" y="-28575"/>
            <a:ext cx="7772400" cy="1143000"/>
          </a:xfrm>
        </p:spPr>
        <p:txBody>
          <a:bodyPr/>
          <a:lstStyle/>
          <a:p>
            <a:r>
              <a:rPr lang="en-US" altLang="en-US" smtClean="0"/>
              <a:t>Message Authentication Code </a:t>
            </a:r>
          </a:p>
        </p:txBody>
      </p:sp>
      <p:sp>
        <p:nvSpPr>
          <p:cNvPr id="3" name="Content Placeholder 2"/>
          <p:cNvSpPr>
            <a:spLocks noGrp="1"/>
          </p:cNvSpPr>
          <p:nvPr>
            <p:ph idx="1"/>
          </p:nvPr>
        </p:nvSpPr>
        <p:spPr>
          <a:xfrm>
            <a:off x="152400" y="914400"/>
            <a:ext cx="8839200" cy="5943600"/>
          </a:xfrm>
        </p:spPr>
        <p:txBody>
          <a:bodyPr/>
          <a:lstStyle/>
          <a:p>
            <a:pPr>
              <a:defRPr/>
            </a:pPr>
            <a:r>
              <a:rPr lang="en-US" sz="2000" dirty="0" smtClean="0">
                <a:solidFill>
                  <a:srgbClr val="FF0000"/>
                </a:solidFill>
                <a:latin typeface="Times New Roman" panose="02020603050405020304" pitchFamily="18" charset="0"/>
                <a:cs typeface="Times New Roman" panose="02020603050405020304" pitchFamily="18" charset="0"/>
              </a:rPr>
              <a:t>There are two differences between the SSLv3 and TLS MAC schemes: </a:t>
            </a:r>
            <a:r>
              <a:rPr lang="en-US" sz="2000" dirty="0" smtClean="0">
                <a:solidFill>
                  <a:schemeClr val="tx1"/>
                </a:solidFill>
                <a:latin typeface="Times New Roman" panose="02020603050405020304" pitchFamily="18" charset="0"/>
                <a:cs typeface="Times New Roman" panose="02020603050405020304" pitchFamily="18" charset="0"/>
              </a:rPr>
              <a:t>the actual algorithm and the scope of the MAC calculation. TLS makes use of the HMAC algorithm defined in RFC 2104.Recall from Chapter 3 that HMAC is defined as</a:t>
            </a:r>
          </a:p>
          <a:p>
            <a:pPr marL="0" indent="0">
              <a:buFontTx/>
              <a:buNone/>
              <a:defRPr/>
            </a:pPr>
            <a:r>
              <a:rPr lang="en-US" sz="2000" dirty="0" smtClean="0">
                <a:solidFill>
                  <a:schemeClr val="tx1"/>
                </a:solidFill>
                <a:latin typeface="Times New Roman" panose="02020603050405020304" pitchFamily="18" charset="0"/>
                <a:cs typeface="Times New Roman" panose="02020603050405020304" pitchFamily="18" charset="0"/>
              </a:rPr>
              <a:t>HMAC K ( M )= H[( K + </a:t>
            </a:r>
            <a:r>
              <a:rPr lang="en-US" sz="2000" dirty="0" err="1" smtClean="0">
                <a:solidFill>
                  <a:schemeClr val="tx1"/>
                </a:solidFill>
                <a:latin typeface="Times New Roman" panose="02020603050405020304" pitchFamily="18" charset="0"/>
                <a:cs typeface="Times New Roman" panose="02020603050405020304" pitchFamily="18" charset="0"/>
              </a:rPr>
              <a:t>opad</a:t>
            </a:r>
            <a:r>
              <a:rPr lang="en-US" sz="2000" dirty="0" smtClean="0">
                <a:solidFill>
                  <a:schemeClr val="tx1"/>
                </a:solidFill>
                <a:latin typeface="Times New Roman" panose="02020603050405020304" pitchFamily="18" charset="0"/>
                <a:cs typeface="Times New Roman" panose="02020603050405020304" pitchFamily="18" charset="0"/>
              </a:rPr>
              <a:t>)||H[( K + </a:t>
            </a:r>
            <a:r>
              <a:rPr lang="en-US" sz="2000" dirty="0" err="1" smtClean="0">
                <a:solidFill>
                  <a:schemeClr val="tx1"/>
                </a:solidFill>
                <a:latin typeface="Times New Roman" panose="02020603050405020304" pitchFamily="18" charset="0"/>
                <a:cs typeface="Times New Roman" panose="02020603050405020304" pitchFamily="18" charset="0"/>
              </a:rPr>
              <a:t>ipad</a:t>
            </a:r>
            <a:r>
              <a:rPr lang="en-US" sz="2000" dirty="0" smtClean="0">
                <a:solidFill>
                  <a:schemeClr val="tx1"/>
                </a:solidFill>
                <a:latin typeface="Times New Roman" panose="02020603050405020304" pitchFamily="18" charset="0"/>
                <a:cs typeface="Times New Roman" panose="02020603050405020304" pitchFamily="18" charset="0"/>
              </a:rPr>
              <a:t>)|| M ]]</a:t>
            </a:r>
          </a:p>
          <a:p>
            <a:pPr marL="0" indent="0">
              <a:buFontTx/>
              <a:buNone/>
              <a:defRPr/>
            </a:pPr>
            <a:r>
              <a:rPr lang="en-US" sz="2000" dirty="0" smtClean="0">
                <a:solidFill>
                  <a:schemeClr val="tx1"/>
                </a:solidFill>
                <a:latin typeface="Times New Roman" panose="02020603050405020304" pitchFamily="18" charset="0"/>
                <a:cs typeface="Times New Roman" panose="02020603050405020304" pitchFamily="18" charset="0"/>
              </a:rPr>
              <a:t>where</a:t>
            </a:r>
          </a:p>
          <a:p>
            <a:pPr marL="0" indent="0">
              <a:buFontTx/>
              <a:buNone/>
              <a:defRPr/>
            </a:pPr>
            <a:r>
              <a:rPr lang="en-US" sz="2000" dirty="0" smtClean="0">
                <a:solidFill>
                  <a:schemeClr val="tx1"/>
                </a:solidFill>
                <a:latin typeface="Times New Roman" panose="02020603050405020304" pitchFamily="18" charset="0"/>
                <a:cs typeface="Times New Roman" panose="02020603050405020304" pitchFamily="18" charset="0"/>
              </a:rPr>
              <a:t>H = embedded hash function (for </a:t>
            </a:r>
            <a:r>
              <a:rPr lang="en-US" sz="2000" dirty="0" err="1" smtClean="0">
                <a:solidFill>
                  <a:schemeClr val="tx1"/>
                </a:solidFill>
                <a:latin typeface="Times New Roman" panose="02020603050405020304" pitchFamily="18" charset="0"/>
                <a:cs typeface="Times New Roman" panose="02020603050405020304" pitchFamily="18" charset="0"/>
              </a:rPr>
              <a:t>TLS,either</a:t>
            </a:r>
            <a:r>
              <a:rPr lang="en-US" sz="2000" dirty="0" smtClean="0">
                <a:solidFill>
                  <a:schemeClr val="tx1"/>
                </a:solidFill>
                <a:latin typeface="Times New Roman" panose="02020603050405020304" pitchFamily="18" charset="0"/>
                <a:cs typeface="Times New Roman" panose="02020603050405020304" pitchFamily="18" charset="0"/>
              </a:rPr>
              <a:t> MD5 or SHA-1) </a:t>
            </a:r>
          </a:p>
          <a:p>
            <a:pPr marL="0" indent="0">
              <a:buFontTx/>
              <a:buNone/>
              <a:defRPr/>
            </a:pPr>
            <a:r>
              <a:rPr lang="en-US" sz="2000" dirty="0" smtClean="0">
                <a:solidFill>
                  <a:schemeClr val="tx1"/>
                </a:solidFill>
                <a:latin typeface="Times New Roman" panose="02020603050405020304" pitchFamily="18" charset="0"/>
                <a:cs typeface="Times New Roman" panose="02020603050405020304" pitchFamily="18" charset="0"/>
              </a:rPr>
              <a:t>M = message input to HMAC </a:t>
            </a:r>
          </a:p>
          <a:p>
            <a:pPr marL="0" indent="0">
              <a:buFontTx/>
              <a:buNone/>
              <a:defRPr/>
            </a:pPr>
            <a:r>
              <a:rPr lang="en-US" sz="2000" dirty="0" smtClean="0">
                <a:solidFill>
                  <a:schemeClr val="tx1"/>
                </a:solidFill>
                <a:latin typeface="Times New Roman" panose="02020603050405020304" pitchFamily="18" charset="0"/>
                <a:cs typeface="Times New Roman" panose="02020603050405020304" pitchFamily="18" charset="0"/>
              </a:rPr>
              <a:t>K + = secret key padded with </a:t>
            </a:r>
            <a:r>
              <a:rPr lang="en-US" sz="2000" dirty="0" err="1" smtClean="0">
                <a:solidFill>
                  <a:schemeClr val="tx1"/>
                </a:solidFill>
                <a:latin typeface="Times New Roman" panose="02020603050405020304" pitchFamily="18" charset="0"/>
                <a:cs typeface="Times New Roman" panose="02020603050405020304" pitchFamily="18" charset="0"/>
              </a:rPr>
              <a:t>zeros</a:t>
            </a:r>
            <a:r>
              <a:rPr lang="en-US" sz="2000" dirty="0" smtClean="0">
                <a:solidFill>
                  <a:schemeClr val="tx1"/>
                </a:solidFill>
                <a:latin typeface="Times New Roman" panose="02020603050405020304" pitchFamily="18" charset="0"/>
                <a:cs typeface="Times New Roman" panose="02020603050405020304" pitchFamily="18" charset="0"/>
              </a:rPr>
              <a:t> on the left so that the result is equal to the block length of the hash code (for MD5 and SHA-1,block length = 512 bits) </a:t>
            </a:r>
          </a:p>
          <a:p>
            <a:pPr marL="0" indent="0">
              <a:buFontTx/>
              <a:buNone/>
              <a:defRPr/>
            </a:pPr>
            <a:r>
              <a:rPr lang="en-US" sz="2000" dirty="0" err="1" smtClean="0">
                <a:solidFill>
                  <a:schemeClr val="tx1"/>
                </a:solidFill>
                <a:latin typeface="Times New Roman" panose="02020603050405020304" pitchFamily="18" charset="0"/>
                <a:cs typeface="Times New Roman" panose="02020603050405020304" pitchFamily="18" charset="0"/>
              </a:rPr>
              <a:t>ipad</a:t>
            </a:r>
            <a:r>
              <a:rPr lang="en-US" sz="2000" dirty="0" smtClean="0">
                <a:solidFill>
                  <a:schemeClr val="tx1"/>
                </a:solidFill>
                <a:latin typeface="Times New Roman" panose="02020603050405020304" pitchFamily="18" charset="0"/>
                <a:cs typeface="Times New Roman" panose="02020603050405020304" pitchFamily="18" charset="0"/>
              </a:rPr>
              <a:t> = 00110110 (36 in hexadecimal) repeated 64 times (512 bits) </a:t>
            </a:r>
          </a:p>
          <a:p>
            <a:pPr marL="0" indent="0">
              <a:buFontTx/>
              <a:buNone/>
              <a:defRPr/>
            </a:pPr>
            <a:r>
              <a:rPr lang="en-US" sz="2000" dirty="0" err="1" smtClean="0">
                <a:solidFill>
                  <a:schemeClr val="tx1"/>
                </a:solidFill>
                <a:latin typeface="Times New Roman" panose="02020603050405020304" pitchFamily="18" charset="0"/>
                <a:cs typeface="Times New Roman" panose="02020603050405020304" pitchFamily="18" charset="0"/>
              </a:rPr>
              <a:t>opad</a:t>
            </a:r>
            <a:r>
              <a:rPr lang="en-US" sz="2000" dirty="0" smtClean="0">
                <a:solidFill>
                  <a:schemeClr val="tx1"/>
                </a:solidFill>
                <a:latin typeface="Times New Roman" panose="02020603050405020304" pitchFamily="18" charset="0"/>
                <a:cs typeface="Times New Roman" panose="02020603050405020304" pitchFamily="18" charset="0"/>
              </a:rPr>
              <a:t> = 01011100 (5C in hexadecimal) repeated 64 times (512 bits)</a:t>
            </a:r>
          </a:p>
          <a:p>
            <a:pPr>
              <a:defRPr/>
            </a:pPr>
            <a:r>
              <a:rPr lang="en-US" sz="2000" dirty="0" smtClean="0">
                <a:latin typeface="Times New Roman" panose="02020603050405020304" pitchFamily="18" charset="0"/>
                <a:cs typeface="Times New Roman" panose="02020603050405020304" pitchFamily="18" charset="0"/>
              </a:rPr>
              <a:t>SSLv3 uses the same algorithm, except that the padding bytes are concatenated with the secret key rather than being </a:t>
            </a:r>
            <a:r>
              <a:rPr lang="en-US" sz="2000" dirty="0" err="1" smtClean="0">
                <a:latin typeface="Times New Roman" panose="02020603050405020304" pitchFamily="18" charset="0"/>
                <a:cs typeface="Times New Roman" panose="02020603050405020304" pitchFamily="18" charset="0"/>
              </a:rPr>
              <a:t>XORed</a:t>
            </a:r>
            <a:r>
              <a:rPr lang="en-US" sz="2000" dirty="0" smtClean="0">
                <a:latin typeface="Times New Roman" panose="02020603050405020304" pitchFamily="18" charset="0"/>
                <a:cs typeface="Times New Roman" panose="02020603050405020304" pitchFamily="18" charset="0"/>
              </a:rPr>
              <a:t> with the secret key padded to the block length. The level of security should be about the same in both cases. </a:t>
            </a:r>
            <a:endParaRPr lang="en-US" sz="2000" dirty="0">
              <a:latin typeface="Times New Roman" panose="02020603050405020304" pitchFamily="18" charset="0"/>
              <a:cs typeface="Times New Roman" panose="02020603050405020304" pitchFamily="18" charset="0"/>
            </a:endParaRPr>
          </a:p>
        </p:txBody>
      </p:sp>
      <p:sp>
        <p:nvSpPr>
          <p:cNvPr id="4100" name="Date Placeholder 3"/>
          <p:cNvSpPr>
            <a:spLocks noGrp="1"/>
          </p:cNvSpPr>
          <p:nvPr>
            <p:ph type="dt" sz="quarter" idx="10"/>
          </p:nvPr>
        </p:nvSpPr>
        <p:spPr>
          <a:noFill/>
          <a:ln>
            <a:miter lim="800000"/>
            <a:headEnd/>
            <a:tailEnd/>
          </a:ln>
        </p:spPr>
        <p:txBody>
          <a:bodyPr/>
          <a:lstStyle/>
          <a:p>
            <a:fld id="{6B9B34B9-739C-45E6-8D0A-01BCD094044B}" type="datetime1">
              <a:rPr lang="en-US" altLang="en-US" smtClean="0"/>
              <a:pPr/>
              <a:t>10/22/2018</a:t>
            </a:fld>
            <a:endParaRPr lang="en-US" alt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57200"/>
            <a:ext cx="7772400" cy="5638800"/>
          </a:xfrm>
        </p:spPr>
        <p:txBody>
          <a:bodyPr/>
          <a:lstStyle/>
          <a:p>
            <a:pPr>
              <a:defRPr/>
            </a:pPr>
            <a:r>
              <a:rPr lang="en-US" sz="2000" dirty="0" smtClean="0">
                <a:solidFill>
                  <a:schemeClr val="tx1"/>
                </a:solidFill>
                <a:latin typeface="Times New Roman" panose="02020603050405020304" pitchFamily="18" charset="0"/>
                <a:cs typeface="Times New Roman" panose="02020603050405020304" pitchFamily="18" charset="0"/>
              </a:rPr>
              <a:t>For TLS, the MAC calculation encompasses the fields indicated in the following expression:</a:t>
            </a:r>
          </a:p>
          <a:p>
            <a:pPr marL="0" indent="0">
              <a:buFontTx/>
              <a:buNone/>
              <a:defRPr/>
            </a:pPr>
            <a:r>
              <a:rPr lang="en-US" sz="2000" dirty="0" smtClean="0">
                <a:solidFill>
                  <a:srgbClr val="FF0000"/>
                </a:solidFill>
                <a:latin typeface="Times New Roman" panose="02020603050405020304" pitchFamily="18" charset="0"/>
                <a:cs typeface="Times New Roman" panose="02020603050405020304" pitchFamily="18" charset="0"/>
              </a:rPr>
              <a:t>MAC(</a:t>
            </a:r>
            <a:r>
              <a:rPr lang="en-US" sz="2000" dirty="0" err="1" smtClean="0">
                <a:solidFill>
                  <a:srgbClr val="FF0000"/>
                </a:solidFill>
                <a:latin typeface="Times New Roman" panose="02020603050405020304" pitchFamily="18" charset="0"/>
                <a:cs typeface="Times New Roman" panose="02020603050405020304" pitchFamily="18" charset="0"/>
              </a:rPr>
              <a:t>MAC_write_secret,seq_num</a:t>
            </a:r>
            <a:r>
              <a:rPr lang="en-US" sz="2000" dirty="0" smtClean="0">
                <a:solidFill>
                  <a:srgbClr val="FF0000"/>
                </a:solidFill>
                <a:latin typeface="Times New Roman" panose="02020603050405020304" pitchFamily="18" charset="0"/>
                <a:cs typeface="Times New Roman" panose="02020603050405020304" pitchFamily="18" charset="0"/>
              </a:rPr>
              <a:t> || </a:t>
            </a:r>
            <a:r>
              <a:rPr lang="en-US" sz="2000" dirty="0" err="1" smtClean="0">
                <a:solidFill>
                  <a:srgbClr val="FF0000"/>
                </a:solidFill>
                <a:latin typeface="Times New Roman" panose="02020603050405020304" pitchFamily="18" charset="0"/>
                <a:cs typeface="Times New Roman" panose="02020603050405020304" pitchFamily="18" charset="0"/>
              </a:rPr>
              <a:t>TLSCompressed.type</a:t>
            </a:r>
            <a:r>
              <a:rPr lang="en-US" sz="2000" dirty="0" smtClean="0">
                <a:solidFill>
                  <a:srgbClr val="FF0000"/>
                </a:solidFill>
                <a:latin typeface="Times New Roman" panose="02020603050405020304" pitchFamily="18" charset="0"/>
                <a:cs typeface="Times New Roman" panose="02020603050405020304" pitchFamily="18" charset="0"/>
              </a:rPr>
              <a:t> || </a:t>
            </a:r>
            <a:r>
              <a:rPr lang="en-US" sz="2000" dirty="0" err="1" smtClean="0">
                <a:solidFill>
                  <a:srgbClr val="FF0000"/>
                </a:solidFill>
                <a:latin typeface="Times New Roman" panose="02020603050405020304" pitchFamily="18" charset="0"/>
                <a:cs typeface="Times New Roman" panose="02020603050405020304" pitchFamily="18" charset="0"/>
              </a:rPr>
              <a:t>TLSCompressed.version</a:t>
            </a:r>
            <a:r>
              <a:rPr lang="en-US" sz="2000" dirty="0" smtClean="0">
                <a:solidFill>
                  <a:srgbClr val="FF0000"/>
                </a:solidFill>
                <a:latin typeface="Times New Roman" panose="02020603050405020304" pitchFamily="18" charset="0"/>
                <a:cs typeface="Times New Roman" panose="02020603050405020304" pitchFamily="18" charset="0"/>
              </a:rPr>
              <a:t> || </a:t>
            </a:r>
            <a:r>
              <a:rPr lang="en-US" sz="2000" dirty="0" err="1" smtClean="0">
                <a:solidFill>
                  <a:srgbClr val="FF0000"/>
                </a:solidFill>
                <a:latin typeface="Times New Roman" panose="02020603050405020304" pitchFamily="18" charset="0"/>
                <a:cs typeface="Times New Roman" panose="02020603050405020304" pitchFamily="18" charset="0"/>
              </a:rPr>
              <a:t>TLSCompressed.length</a:t>
            </a:r>
            <a:r>
              <a:rPr lang="en-US" sz="2000" dirty="0" smtClean="0">
                <a:solidFill>
                  <a:srgbClr val="FF0000"/>
                </a:solidFill>
                <a:latin typeface="Times New Roman" panose="02020603050405020304" pitchFamily="18" charset="0"/>
                <a:cs typeface="Times New Roman" panose="02020603050405020304" pitchFamily="18" charset="0"/>
              </a:rPr>
              <a:t> || </a:t>
            </a:r>
            <a:r>
              <a:rPr lang="en-US" sz="2000" dirty="0" err="1" smtClean="0">
                <a:solidFill>
                  <a:srgbClr val="FF0000"/>
                </a:solidFill>
                <a:latin typeface="Times New Roman" panose="02020603050405020304" pitchFamily="18" charset="0"/>
                <a:cs typeface="Times New Roman" panose="02020603050405020304" pitchFamily="18" charset="0"/>
              </a:rPr>
              <a:t>TLSCompressed.fragment</a:t>
            </a:r>
            <a:r>
              <a:rPr lang="en-US" sz="2000" dirty="0" smtClean="0">
                <a:solidFill>
                  <a:srgbClr val="FF0000"/>
                </a:solidFill>
                <a:latin typeface="Times New Roman" panose="02020603050405020304" pitchFamily="18" charset="0"/>
                <a:cs typeface="Times New Roman" panose="02020603050405020304" pitchFamily="18" charset="0"/>
              </a:rPr>
              <a:t>)</a:t>
            </a:r>
          </a:p>
          <a:p>
            <a:pPr>
              <a:defRPr/>
            </a:pPr>
            <a:r>
              <a:rPr lang="en-US" sz="2000" dirty="0" smtClean="0">
                <a:solidFill>
                  <a:schemeClr val="tx1"/>
                </a:solidFill>
                <a:latin typeface="Times New Roman" panose="02020603050405020304" pitchFamily="18" charset="0"/>
                <a:cs typeface="Times New Roman" panose="02020603050405020304" pitchFamily="18" charset="0"/>
              </a:rPr>
              <a:t>The MAC calculation covers all of the fields covered by the SSLv3 calculation, plus the field </a:t>
            </a:r>
            <a:r>
              <a:rPr lang="en-US" sz="2000" dirty="0" err="1" smtClean="0">
                <a:solidFill>
                  <a:schemeClr val="tx1"/>
                </a:solidFill>
                <a:latin typeface="Times New Roman" panose="02020603050405020304" pitchFamily="18" charset="0"/>
                <a:cs typeface="Times New Roman" panose="02020603050405020304" pitchFamily="18" charset="0"/>
              </a:rPr>
              <a:t>TLSCompressed.version</a:t>
            </a:r>
            <a:r>
              <a:rPr lang="en-US" sz="2000" dirty="0" smtClean="0">
                <a:solidFill>
                  <a:schemeClr val="tx1"/>
                </a:solidFill>
                <a:latin typeface="Times New Roman" panose="02020603050405020304" pitchFamily="18" charset="0"/>
                <a:cs typeface="Times New Roman" panose="02020603050405020304" pitchFamily="18" charset="0"/>
              </a:rPr>
              <a:t>, which is the version of the protocol being employed.</a:t>
            </a:r>
          </a:p>
          <a:p>
            <a:pPr>
              <a:defRPr/>
            </a:pPr>
            <a:endParaRPr lang="en-US" sz="2000" dirty="0" smtClean="0">
              <a:solidFill>
                <a:schemeClr val="tx1"/>
              </a:solidFill>
              <a:latin typeface="Times New Roman" panose="02020603050405020304" pitchFamily="18" charset="0"/>
              <a:cs typeface="Times New Roman" panose="02020603050405020304" pitchFamily="18" charset="0"/>
            </a:endParaRPr>
          </a:p>
          <a:p>
            <a:pPr>
              <a:defRPr/>
            </a:pPr>
            <a:endParaRPr lang="en-US" dirty="0" smtClean="0">
              <a:latin typeface="Times New Roman" panose="02020603050405020304" pitchFamily="18" charset="0"/>
              <a:cs typeface="Times New Roman" panose="02020603050405020304" pitchFamily="18" charset="0"/>
            </a:endParaRPr>
          </a:p>
          <a:p>
            <a:pPr>
              <a:defRPr/>
            </a:pPr>
            <a:endParaRPr lang="en-US" dirty="0"/>
          </a:p>
        </p:txBody>
      </p:sp>
      <p:sp>
        <p:nvSpPr>
          <p:cNvPr id="5123" name="Date Placeholder 3"/>
          <p:cNvSpPr>
            <a:spLocks noGrp="1"/>
          </p:cNvSpPr>
          <p:nvPr>
            <p:ph type="dt" sz="quarter" idx="10"/>
          </p:nvPr>
        </p:nvSpPr>
        <p:spPr>
          <a:noFill/>
          <a:ln>
            <a:miter lim="800000"/>
            <a:headEnd/>
            <a:tailEnd/>
          </a:ln>
        </p:spPr>
        <p:txBody>
          <a:bodyPr/>
          <a:lstStyle/>
          <a:p>
            <a:fld id="{C8920051-78A7-4B86-ACD8-D09F84BA50E9}" type="datetime1">
              <a:rPr lang="en-US" altLang="en-US" smtClean="0"/>
              <a:pPr/>
              <a:t>10/22/2018</a:t>
            </a:fld>
            <a:endParaRPr lang="en-US" alt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5800" y="19050"/>
            <a:ext cx="7772400" cy="1143000"/>
          </a:xfrm>
        </p:spPr>
        <p:txBody>
          <a:bodyPr/>
          <a:lstStyle/>
          <a:p>
            <a:r>
              <a:rPr lang="en-US" altLang="en-US" smtClean="0"/>
              <a:t>Pseudorandom Function </a:t>
            </a:r>
          </a:p>
        </p:txBody>
      </p:sp>
      <p:sp>
        <p:nvSpPr>
          <p:cNvPr id="3" name="Content Placeholder 2"/>
          <p:cNvSpPr>
            <a:spLocks noGrp="1"/>
          </p:cNvSpPr>
          <p:nvPr>
            <p:ph idx="1"/>
          </p:nvPr>
        </p:nvSpPr>
        <p:spPr>
          <a:xfrm>
            <a:off x="685800" y="914400"/>
            <a:ext cx="8001000" cy="5181600"/>
          </a:xfrm>
        </p:spPr>
        <p:txBody>
          <a:bodyPr/>
          <a:lstStyle/>
          <a:p>
            <a:pPr algn="just">
              <a:defRPr/>
            </a:pPr>
            <a:r>
              <a:rPr lang="en-US" sz="2000" dirty="0" smtClean="0">
                <a:solidFill>
                  <a:schemeClr val="tx1"/>
                </a:solidFill>
                <a:latin typeface="Times New Roman" panose="02020603050405020304" pitchFamily="18" charset="0"/>
                <a:cs typeface="Times New Roman" panose="02020603050405020304" pitchFamily="18" charset="0"/>
              </a:rPr>
              <a:t>TLS makes use of a pseudorandom function referred to as PRF to expand secrets into blocks of data for purposes of key generation or validation.</a:t>
            </a:r>
          </a:p>
          <a:p>
            <a:pPr algn="just">
              <a:defRPr/>
            </a:pPr>
            <a:r>
              <a:rPr lang="en-US" sz="2000" dirty="0" smtClean="0">
                <a:solidFill>
                  <a:schemeClr val="tx1"/>
                </a:solidFill>
                <a:latin typeface="Times New Roman" panose="02020603050405020304" pitchFamily="18" charset="0"/>
                <a:cs typeface="Times New Roman" panose="02020603050405020304" pitchFamily="18" charset="0"/>
              </a:rPr>
              <a:t>The objective is to make use of a relatively small shared secret value but to generate longer blocks of data in a way that is secure from the kinds of attacks made on hash functions and MACs.</a:t>
            </a:r>
          </a:p>
          <a:p>
            <a:pPr algn="just">
              <a:defRPr/>
            </a:pPr>
            <a:r>
              <a:rPr lang="en-US" sz="2000" dirty="0" smtClean="0">
                <a:solidFill>
                  <a:schemeClr val="tx1"/>
                </a:solidFill>
                <a:latin typeface="Times New Roman" panose="02020603050405020304" pitchFamily="18" charset="0"/>
                <a:cs typeface="Times New Roman" panose="02020603050405020304" pitchFamily="18" charset="0"/>
              </a:rPr>
              <a:t>The PRF is based on the data expansion function (Figure 5.7) given as</a:t>
            </a:r>
          </a:p>
          <a:p>
            <a:pPr marL="0" indent="0">
              <a:buFontTx/>
              <a:buNone/>
              <a:defRPr/>
            </a:pPr>
            <a:r>
              <a:rPr lang="en-US" sz="2000" dirty="0" err="1" smtClean="0">
                <a:solidFill>
                  <a:srgbClr val="FF0000"/>
                </a:solidFill>
                <a:latin typeface="Times New Roman" panose="02020603050405020304" pitchFamily="18" charset="0"/>
                <a:cs typeface="Times New Roman" panose="02020603050405020304" pitchFamily="18" charset="0"/>
              </a:rPr>
              <a:t>P_hash</a:t>
            </a:r>
            <a:r>
              <a:rPr lang="en-US" sz="2000" dirty="0" smtClean="0">
                <a:solidFill>
                  <a:srgbClr val="FF0000"/>
                </a:solidFill>
                <a:latin typeface="Times New Roman" panose="02020603050405020304" pitchFamily="18" charset="0"/>
                <a:cs typeface="Times New Roman" panose="02020603050405020304" pitchFamily="18" charset="0"/>
              </a:rPr>
              <a:t>(secret, seed)= </a:t>
            </a:r>
            <a:r>
              <a:rPr lang="en-US" sz="2000" dirty="0" err="1" smtClean="0">
                <a:solidFill>
                  <a:srgbClr val="FF0000"/>
                </a:solidFill>
                <a:latin typeface="Times New Roman" panose="02020603050405020304" pitchFamily="18" charset="0"/>
                <a:cs typeface="Times New Roman" panose="02020603050405020304" pitchFamily="18" charset="0"/>
              </a:rPr>
              <a:t>HMAC_hash</a:t>
            </a:r>
            <a:r>
              <a:rPr lang="en-US" sz="2000" dirty="0" smtClean="0">
                <a:solidFill>
                  <a:srgbClr val="FF0000"/>
                </a:solidFill>
                <a:latin typeface="Times New Roman" panose="02020603050405020304" pitchFamily="18" charset="0"/>
                <a:cs typeface="Times New Roman" panose="02020603050405020304" pitchFamily="18" charset="0"/>
              </a:rPr>
              <a:t>(</a:t>
            </a:r>
            <a:r>
              <a:rPr lang="en-US" sz="2000" dirty="0" err="1" smtClean="0">
                <a:solidFill>
                  <a:srgbClr val="FF0000"/>
                </a:solidFill>
                <a:latin typeface="Times New Roman" panose="02020603050405020304" pitchFamily="18" charset="0"/>
                <a:cs typeface="Times New Roman" panose="02020603050405020304" pitchFamily="18" charset="0"/>
              </a:rPr>
              <a:t>secret,A</a:t>
            </a:r>
            <a:r>
              <a:rPr lang="en-US" sz="2000" dirty="0" smtClean="0">
                <a:solidFill>
                  <a:srgbClr val="FF0000"/>
                </a:solidFill>
                <a:latin typeface="Times New Roman" panose="02020603050405020304" pitchFamily="18" charset="0"/>
                <a:cs typeface="Times New Roman" panose="02020603050405020304" pitchFamily="18" charset="0"/>
              </a:rPr>
              <a:t>(1) || seed) || </a:t>
            </a:r>
            <a:r>
              <a:rPr lang="en-US" sz="2000" dirty="0" err="1" smtClean="0">
                <a:solidFill>
                  <a:srgbClr val="FF0000"/>
                </a:solidFill>
                <a:latin typeface="Times New Roman" panose="02020603050405020304" pitchFamily="18" charset="0"/>
                <a:cs typeface="Times New Roman" panose="02020603050405020304" pitchFamily="18" charset="0"/>
              </a:rPr>
              <a:t>HMAC_hash</a:t>
            </a:r>
            <a:r>
              <a:rPr lang="en-US" sz="2000" dirty="0" smtClean="0">
                <a:solidFill>
                  <a:srgbClr val="FF0000"/>
                </a:solidFill>
                <a:latin typeface="Times New Roman" panose="02020603050405020304" pitchFamily="18" charset="0"/>
                <a:cs typeface="Times New Roman" panose="02020603050405020304" pitchFamily="18" charset="0"/>
              </a:rPr>
              <a:t>(secret, A(2) || seed) || </a:t>
            </a:r>
            <a:r>
              <a:rPr lang="en-US" sz="2000" dirty="0" err="1" smtClean="0">
                <a:solidFill>
                  <a:srgbClr val="FF0000"/>
                </a:solidFill>
                <a:latin typeface="Times New Roman" panose="02020603050405020304" pitchFamily="18" charset="0"/>
                <a:cs typeface="Times New Roman" panose="02020603050405020304" pitchFamily="18" charset="0"/>
              </a:rPr>
              <a:t>HMAC_hash</a:t>
            </a:r>
            <a:r>
              <a:rPr lang="en-US" sz="2000" dirty="0" smtClean="0">
                <a:solidFill>
                  <a:srgbClr val="FF0000"/>
                </a:solidFill>
                <a:latin typeface="Times New Roman" panose="02020603050405020304" pitchFamily="18" charset="0"/>
                <a:cs typeface="Times New Roman" panose="02020603050405020304" pitchFamily="18" charset="0"/>
              </a:rPr>
              <a:t>(secret, A(3) || seed) || . . .</a:t>
            </a:r>
          </a:p>
          <a:p>
            <a:pPr marL="0" indent="0">
              <a:buFontTx/>
              <a:buNone/>
              <a:defRPr/>
            </a:pPr>
            <a:endParaRPr lang="en-US" sz="2000" dirty="0" smtClean="0">
              <a:latin typeface="Times New Roman" panose="02020603050405020304" pitchFamily="18" charset="0"/>
              <a:cs typeface="Times New Roman" panose="02020603050405020304" pitchFamily="18" charset="0"/>
            </a:endParaRPr>
          </a:p>
          <a:p>
            <a:pPr marL="0" indent="0">
              <a:buFontTx/>
              <a:buNone/>
              <a:defRPr/>
            </a:pPr>
            <a:r>
              <a:rPr lang="en-US" sz="2000" dirty="0" smtClean="0">
                <a:latin typeface="Times New Roman" panose="02020603050405020304" pitchFamily="18" charset="0"/>
                <a:cs typeface="Times New Roman" panose="02020603050405020304" pitchFamily="18" charset="0"/>
              </a:rPr>
              <a:t>where </a:t>
            </a:r>
          </a:p>
          <a:p>
            <a:pPr marL="0" indent="0">
              <a:buFontTx/>
              <a:buNone/>
              <a:defRPr/>
            </a:pPr>
            <a:r>
              <a:rPr lang="en-US" sz="2000" dirty="0" smtClean="0">
                <a:latin typeface="Times New Roman" panose="02020603050405020304" pitchFamily="18" charset="0"/>
                <a:cs typeface="Times New Roman" panose="02020603050405020304" pitchFamily="18" charset="0"/>
              </a:rPr>
              <a:t>A() is defined as</a:t>
            </a:r>
          </a:p>
          <a:p>
            <a:pPr marL="0" indent="0">
              <a:buFontTx/>
              <a:buNone/>
              <a:defRPr/>
            </a:pPr>
            <a:r>
              <a:rPr lang="en-US" sz="2000" dirty="0" smtClean="0">
                <a:latin typeface="Times New Roman" panose="02020603050405020304" pitchFamily="18" charset="0"/>
                <a:cs typeface="Times New Roman" panose="02020603050405020304" pitchFamily="18" charset="0"/>
              </a:rPr>
              <a:t>A(0)= seed </a:t>
            </a:r>
          </a:p>
          <a:p>
            <a:pPr marL="0" indent="0">
              <a:buFontTx/>
              <a:buNone/>
              <a:defRPr/>
            </a:pPr>
            <a:r>
              <a:rPr lang="en-US" sz="2000" dirty="0" smtClean="0">
                <a:latin typeface="Times New Roman" panose="02020603050405020304" pitchFamily="18" charset="0"/>
                <a:cs typeface="Times New Roman" panose="02020603050405020304" pitchFamily="18" charset="0"/>
              </a:rPr>
              <a:t>A(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HMAC_hash</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secret,A</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1))</a:t>
            </a:r>
          </a:p>
          <a:p>
            <a:pPr>
              <a:defRPr/>
            </a:pPr>
            <a:endParaRPr lang="en-US" dirty="0"/>
          </a:p>
        </p:txBody>
      </p:sp>
      <p:sp>
        <p:nvSpPr>
          <p:cNvPr id="6148" name="Date Placeholder 3"/>
          <p:cNvSpPr>
            <a:spLocks noGrp="1"/>
          </p:cNvSpPr>
          <p:nvPr>
            <p:ph type="dt" sz="quarter" idx="10"/>
          </p:nvPr>
        </p:nvSpPr>
        <p:spPr>
          <a:noFill/>
          <a:ln>
            <a:miter lim="800000"/>
            <a:headEnd/>
            <a:tailEnd/>
          </a:ln>
        </p:spPr>
        <p:txBody>
          <a:bodyPr/>
          <a:lstStyle/>
          <a:p>
            <a:fld id="{B150BE2C-03B7-439F-AFA0-0B1DDC816379}" type="datetime1">
              <a:rPr lang="en-US" altLang="en-US" smtClean="0"/>
              <a:pPr/>
              <a:t>10/22/2018</a:t>
            </a:fld>
            <a:endParaRPr lang="en-US" alt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533400" y="304800"/>
            <a:ext cx="7924800" cy="5791200"/>
          </a:xfrm>
        </p:spPr>
        <p:txBody>
          <a:bodyPr/>
          <a:lstStyle/>
          <a:p>
            <a:pPr marL="0" indent="0">
              <a:buFontTx/>
              <a:buNone/>
            </a:pPr>
            <a:endParaRPr lang="en-US" altLang="en-US" smtClean="0"/>
          </a:p>
        </p:txBody>
      </p:sp>
      <p:sp>
        <p:nvSpPr>
          <p:cNvPr id="7171" name="Date Placeholder 3"/>
          <p:cNvSpPr>
            <a:spLocks noGrp="1"/>
          </p:cNvSpPr>
          <p:nvPr>
            <p:ph type="dt" sz="quarter" idx="10"/>
          </p:nvPr>
        </p:nvSpPr>
        <p:spPr>
          <a:noFill/>
          <a:ln>
            <a:miter lim="800000"/>
            <a:headEnd/>
            <a:tailEnd/>
          </a:ln>
        </p:spPr>
        <p:txBody>
          <a:bodyPr/>
          <a:lstStyle/>
          <a:p>
            <a:fld id="{19D52DCE-6FCF-4B8F-8A64-4F3300CF5B33}" type="datetime1">
              <a:rPr lang="en-US" altLang="en-US" smtClean="0"/>
              <a:pPr/>
              <a:t>10/22/2018</a:t>
            </a:fld>
            <a:endParaRPr lang="en-US" altLang="en-US" smtClean="0"/>
          </a:p>
        </p:txBody>
      </p:sp>
      <p:pic>
        <p:nvPicPr>
          <p:cNvPr id="7172" name="Picture 4"/>
          <p:cNvPicPr>
            <a:picLocks noChangeAspect="1"/>
          </p:cNvPicPr>
          <p:nvPr/>
        </p:nvPicPr>
        <p:blipFill>
          <a:blip r:embed="rId2"/>
          <a:srcRect l="36530" t="38542" r="33015" b="9373"/>
          <a:stretch>
            <a:fillRect/>
          </a:stretch>
        </p:blipFill>
        <p:spPr bwMode="auto">
          <a:xfrm>
            <a:off x="557213" y="331788"/>
            <a:ext cx="7900987" cy="637381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68338" y="0"/>
            <a:ext cx="7772400" cy="1143000"/>
          </a:xfrm>
        </p:spPr>
        <p:txBody>
          <a:bodyPr/>
          <a:lstStyle/>
          <a:p>
            <a:r>
              <a:rPr lang="en-US" altLang="en-US" smtClean="0"/>
              <a:t>Alert Codes </a:t>
            </a:r>
          </a:p>
        </p:txBody>
      </p:sp>
      <p:sp>
        <p:nvSpPr>
          <p:cNvPr id="8195" name="Content Placeholder 2"/>
          <p:cNvSpPr>
            <a:spLocks noGrp="1"/>
          </p:cNvSpPr>
          <p:nvPr>
            <p:ph idx="1"/>
          </p:nvPr>
        </p:nvSpPr>
        <p:spPr>
          <a:xfrm>
            <a:off x="668338" y="990600"/>
            <a:ext cx="7789862" cy="5105400"/>
          </a:xfrm>
        </p:spPr>
        <p:txBody>
          <a:bodyPr/>
          <a:lstStyle/>
          <a:p>
            <a:r>
              <a:rPr lang="en-US" altLang="en-US" sz="2000" smtClean="0">
                <a:solidFill>
                  <a:schemeClr val="tx1"/>
                </a:solidFill>
                <a:latin typeface="Times New Roman" pitchFamily="18" charset="0"/>
                <a:cs typeface="Times New Roman" pitchFamily="18" charset="0"/>
              </a:rPr>
              <a:t>TLS supports all of the alert codes defined in SSLv3 with the exception of no_certificate. A number of additional codes are defined in TLS;of these,the following are always fatal.</a:t>
            </a:r>
          </a:p>
          <a:p>
            <a:r>
              <a:rPr lang="en-US" altLang="en-US" sz="2000" smtClean="0">
                <a:solidFill>
                  <a:schemeClr val="tx1"/>
                </a:solidFill>
                <a:latin typeface="Times New Roman" pitchFamily="18" charset="0"/>
                <a:cs typeface="Times New Roman" pitchFamily="18" charset="0"/>
              </a:rPr>
              <a:t> record_overflow: A TLS record was received with a payload (ciphertext) whose length exceeds bytes,or the ciphertext decrypted to a length of greater than bytes. </a:t>
            </a:r>
          </a:p>
          <a:p>
            <a:r>
              <a:rPr lang="en-US" altLang="en-US" sz="2000" smtClean="0">
                <a:solidFill>
                  <a:schemeClr val="tx1"/>
                </a:solidFill>
                <a:latin typeface="Times New Roman" pitchFamily="18" charset="0"/>
                <a:cs typeface="Times New Roman" pitchFamily="18" charset="0"/>
              </a:rPr>
              <a:t>unknown_ca: A valid certificate chain or partial chain was received, but the certificate was not accepted because the CA certificate could not be located or could not be matched with a known,trusted CA. </a:t>
            </a:r>
          </a:p>
          <a:p>
            <a:r>
              <a:rPr lang="en-US" altLang="en-US" sz="2000" smtClean="0">
                <a:solidFill>
                  <a:schemeClr val="tx1"/>
                </a:solidFill>
                <a:latin typeface="Times New Roman" pitchFamily="18" charset="0"/>
                <a:cs typeface="Times New Roman" pitchFamily="18" charset="0"/>
              </a:rPr>
              <a:t>access_denied: A valid certificate was received, but when access control was applied, the sender decided not to proceed with the negotiation.</a:t>
            </a:r>
          </a:p>
          <a:p>
            <a:r>
              <a:rPr lang="en-US" altLang="en-US" sz="2000" smtClean="0">
                <a:solidFill>
                  <a:schemeClr val="tx1"/>
                </a:solidFill>
                <a:latin typeface="Times New Roman" pitchFamily="18" charset="0"/>
                <a:cs typeface="Times New Roman" pitchFamily="18" charset="0"/>
              </a:rPr>
              <a:t>decode_error: A message could not be decoded, because either a field was out of its specified range or the length of the message was incorrect. </a:t>
            </a:r>
          </a:p>
        </p:txBody>
      </p:sp>
      <p:sp>
        <p:nvSpPr>
          <p:cNvPr id="8196" name="Date Placeholder 3"/>
          <p:cNvSpPr>
            <a:spLocks noGrp="1"/>
          </p:cNvSpPr>
          <p:nvPr>
            <p:ph type="dt" sz="quarter" idx="10"/>
          </p:nvPr>
        </p:nvSpPr>
        <p:spPr>
          <a:noFill/>
          <a:ln>
            <a:miter lim="800000"/>
            <a:headEnd/>
            <a:tailEnd/>
          </a:ln>
        </p:spPr>
        <p:txBody>
          <a:bodyPr/>
          <a:lstStyle/>
          <a:p>
            <a:fld id="{8D4411BF-557F-4EE0-9241-B526A1BD3FFD}" type="datetime1">
              <a:rPr lang="en-US" altLang="en-US" smtClean="0"/>
              <a:pPr/>
              <a:t>10/22/2018</a:t>
            </a:fld>
            <a:endParaRPr lang="en-US"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304800"/>
            <a:ext cx="8610600" cy="6400800"/>
          </a:xfrm>
        </p:spPr>
        <p:txBody>
          <a:bodyPr/>
          <a:lstStyle/>
          <a:p>
            <a:r>
              <a:rPr lang="en-US" altLang="en-US" sz="2000" smtClean="0">
                <a:solidFill>
                  <a:schemeClr val="tx1"/>
                </a:solidFill>
                <a:latin typeface="Times New Roman" pitchFamily="18" charset="0"/>
                <a:cs typeface="Times New Roman" pitchFamily="18" charset="0"/>
              </a:rPr>
              <a:t>protocol_version: The protocol version the client attempted to negotiate is recognized but not supported. </a:t>
            </a:r>
          </a:p>
          <a:p>
            <a:r>
              <a:rPr lang="en-US" altLang="en-US" sz="2000" smtClean="0">
                <a:solidFill>
                  <a:schemeClr val="tx1"/>
                </a:solidFill>
                <a:latin typeface="Times New Roman" pitchFamily="18" charset="0"/>
                <a:cs typeface="Times New Roman" pitchFamily="18" charset="0"/>
              </a:rPr>
              <a:t>insufficient_security: Returned instead of handshake_failure when a negotiation has failed specifically because the server requires ciphers more secure than those supported by the client.</a:t>
            </a:r>
          </a:p>
          <a:p>
            <a:r>
              <a:rPr lang="en-US" altLang="en-US" sz="2000" smtClean="0">
                <a:solidFill>
                  <a:schemeClr val="tx1"/>
                </a:solidFill>
                <a:latin typeface="Times New Roman" pitchFamily="18" charset="0"/>
                <a:cs typeface="Times New Roman" pitchFamily="18" charset="0"/>
              </a:rPr>
              <a:t>unsupported_extension: Sent by clients that receive an extended server hello containing an extension not in the corresponding client hello. </a:t>
            </a:r>
          </a:p>
          <a:p>
            <a:r>
              <a:rPr lang="en-US" altLang="en-US" sz="2000" smtClean="0">
                <a:solidFill>
                  <a:schemeClr val="tx1"/>
                </a:solidFill>
                <a:latin typeface="Times New Roman" pitchFamily="18" charset="0"/>
                <a:cs typeface="Times New Roman" pitchFamily="18" charset="0"/>
              </a:rPr>
              <a:t>internal_error: An internal error unrelated to the peer or the correctness of the protocol makes it impossible to continue. </a:t>
            </a:r>
          </a:p>
          <a:p>
            <a:r>
              <a:rPr lang="en-US" altLang="en-US" sz="2000" smtClean="0">
                <a:solidFill>
                  <a:schemeClr val="tx1"/>
                </a:solidFill>
                <a:latin typeface="Times New Roman" pitchFamily="18" charset="0"/>
                <a:cs typeface="Times New Roman" pitchFamily="18" charset="0"/>
              </a:rPr>
              <a:t>decrypt_error: A handshake cryptographic operation failed, including being unable to verify a signature, decrypt a key exchange, or validate a finished message. </a:t>
            </a:r>
          </a:p>
          <a:p>
            <a:r>
              <a:rPr lang="en-US" altLang="en-US" sz="2000" smtClean="0">
                <a:solidFill>
                  <a:schemeClr val="tx1"/>
                </a:solidFill>
                <a:latin typeface="Times New Roman" pitchFamily="18" charset="0"/>
                <a:cs typeface="Times New Roman" pitchFamily="18" charset="0"/>
              </a:rPr>
              <a:t> user_canceled: This handshake is being canceled for some reason unrelated to a protocol failure.</a:t>
            </a:r>
          </a:p>
          <a:p>
            <a:r>
              <a:rPr lang="en-US" altLang="en-US" sz="2000" smtClean="0">
                <a:solidFill>
                  <a:schemeClr val="tx1"/>
                </a:solidFill>
                <a:latin typeface="Times New Roman" pitchFamily="18" charset="0"/>
                <a:cs typeface="Times New Roman" pitchFamily="18" charset="0"/>
              </a:rPr>
              <a:t>no_renegotiation: Sent by a client in response to a hello request or by the server in response to a client hello after initial handshaking. </a:t>
            </a:r>
          </a:p>
          <a:p>
            <a:r>
              <a:rPr lang="en-US" altLang="en-US" sz="2000" smtClean="0">
                <a:solidFill>
                  <a:schemeClr val="tx1"/>
                </a:solidFill>
                <a:latin typeface="Times New Roman" pitchFamily="18" charset="0"/>
                <a:cs typeface="Times New Roman" pitchFamily="18" charset="0"/>
              </a:rPr>
              <a:t>Either of these messages would normally result in renegotiation, but this alert indicates that the sender is not able to renegotiate.</a:t>
            </a:r>
          </a:p>
          <a:p>
            <a:r>
              <a:rPr lang="en-US" altLang="en-US" sz="2000" smtClean="0">
                <a:solidFill>
                  <a:schemeClr val="tx1"/>
                </a:solidFill>
                <a:latin typeface="Times New Roman" pitchFamily="18" charset="0"/>
                <a:cs typeface="Times New Roman" pitchFamily="18" charset="0"/>
              </a:rPr>
              <a:t>This message is always a warning.</a:t>
            </a:r>
          </a:p>
          <a:p>
            <a:endParaRPr lang="en-US" altLang="en-US" sz="2000" smtClean="0">
              <a:solidFill>
                <a:schemeClr val="tx1"/>
              </a:solidFill>
              <a:latin typeface="Times New Roman" pitchFamily="18" charset="0"/>
              <a:cs typeface="Times New Roman" pitchFamily="18" charset="0"/>
            </a:endParaRPr>
          </a:p>
          <a:p>
            <a:endParaRPr lang="en-US" altLang="en-US" sz="2000" smtClean="0"/>
          </a:p>
        </p:txBody>
      </p:sp>
      <p:sp>
        <p:nvSpPr>
          <p:cNvPr id="9219" name="Date Placeholder 3"/>
          <p:cNvSpPr>
            <a:spLocks noGrp="1"/>
          </p:cNvSpPr>
          <p:nvPr>
            <p:ph type="dt" sz="quarter" idx="10"/>
          </p:nvPr>
        </p:nvSpPr>
        <p:spPr>
          <a:noFill/>
          <a:ln>
            <a:miter lim="800000"/>
            <a:headEnd/>
            <a:tailEnd/>
          </a:ln>
        </p:spPr>
        <p:txBody>
          <a:bodyPr/>
          <a:lstStyle/>
          <a:p>
            <a:fld id="{8F9A04C0-2202-46CD-AF7D-5550A7CAC93A}" type="datetime1">
              <a:rPr lang="en-US" altLang="en-US" smtClean="0"/>
              <a:pPr/>
              <a:t>10/22/2018</a:t>
            </a:fld>
            <a:endParaRPr lang="en-US" alt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Cipher Suites </a:t>
            </a:r>
          </a:p>
        </p:txBody>
      </p:sp>
      <p:sp>
        <p:nvSpPr>
          <p:cNvPr id="10243" name="Content Placeholder 2"/>
          <p:cNvSpPr>
            <a:spLocks noGrp="1"/>
          </p:cNvSpPr>
          <p:nvPr>
            <p:ph idx="1"/>
          </p:nvPr>
        </p:nvSpPr>
        <p:spPr/>
        <p:txBody>
          <a:bodyPr/>
          <a:lstStyle/>
          <a:p>
            <a:r>
              <a:rPr lang="en-US" altLang="en-US" sz="2000" smtClean="0">
                <a:solidFill>
                  <a:schemeClr val="tx1"/>
                </a:solidFill>
                <a:latin typeface="Times New Roman" pitchFamily="18" charset="0"/>
                <a:cs typeface="Times New Roman" pitchFamily="18" charset="0"/>
              </a:rPr>
              <a:t>There are several small differences between the cipher suites available under SSLv3 and under TLS:</a:t>
            </a:r>
          </a:p>
          <a:p>
            <a:r>
              <a:rPr lang="en-US" altLang="en-US" sz="2000" smtClean="0">
                <a:solidFill>
                  <a:schemeClr val="tx1"/>
                </a:solidFill>
                <a:latin typeface="Times New Roman" pitchFamily="18" charset="0"/>
                <a:cs typeface="Times New Roman" pitchFamily="18" charset="0"/>
              </a:rPr>
              <a:t>Key Exchange: TLS supports all of the key exchange techniques of SSLv3 with the exception of Fortezza.</a:t>
            </a:r>
          </a:p>
          <a:p>
            <a:r>
              <a:rPr lang="en-US" altLang="en-US" sz="2000" smtClean="0">
                <a:solidFill>
                  <a:schemeClr val="tx1"/>
                </a:solidFill>
                <a:latin typeface="Times New Roman" pitchFamily="18" charset="0"/>
                <a:cs typeface="Times New Roman" pitchFamily="18" charset="0"/>
              </a:rPr>
              <a:t> Symmetric Encryption Algorithms: TLS includes all of the symmetric encryption algorithms found in SSLv3,with the exception of Fortezza.</a:t>
            </a:r>
          </a:p>
          <a:p>
            <a:endParaRPr lang="en-US" altLang="en-US" smtClean="0"/>
          </a:p>
        </p:txBody>
      </p:sp>
      <p:sp>
        <p:nvSpPr>
          <p:cNvPr id="10244" name="Date Placeholder 3"/>
          <p:cNvSpPr>
            <a:spLocks noGrp="1"/>
          </p:cNvSpPr>
          <p:nvPr>
            <p:ph type="dt" sz="quarter" idx="10"/>
          </p:nvPr>
        </p:nvSpPr>
        <p:spPr>
          <a:noFill/>
          <a:ln>
            <a:miter lim="800000"/>
            <a:headEnd/>
            <a:tailEnd/>
          </a:ln>
        </p:spPr>
        <p:txBody>
          <a:bodyPr/>
          <a:lstStyle/>
          <a:p>
            <a:fld id="{76254AE6-CF81-40CC-9595-5294DBCBC38C}" type="datetime1">
              <a:rPr lang="en-US" altLang="en-US" smtClean="0"/>
              <a:pPr/>
              <a:t>10/22/2018</a:t>
            </a:fld>
            <a:endParaRPr lang="en-US" alt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Client Certificate Types </a:t>
            </a:r>
          </a:p>
        </p:txBody>
      </p:sp>
      <p:sp>
        <p:nvSpPr>
          <p:cNvPr id="11267" name="Content Placeholder 2"/>
          <p:cNvSpPr>
            <a:spLocks noGrp="1"/>
          </p:cNvSpPr>
          <p:nvPr>
            <p:ph idx="1"/>
          </p:nvPr>
        </p:nvSpPr>
        <p:spPr/>
        <p:txBody>
          <a:bodyPr/>
          <a:lstStyle/>
          <a:p>
            <a:r>
              <a:rPr lang="en-US" altLang="en-US" sz="2000" smtClean="0">
                <a:solidFill>
                  <a:schemeClr val="tx1"/>
                </a:solidFill>
                <a:latin typeface="Times New Roman" pitchFamily="18" charset="0"/>
                <a:cs typeface="Times New Roman" pitchFamily="18" charset="0"/>
              </a:rPr>
              <a:t>TLS defines the following certificate types to be requested in a certificate_request message: rsa_sign, dss_sign, rsa_fixed_dh, and dss_fixed_dh. </a:t>
            </a:r>
          </a:p>
          <a:p>
            <a:r>
              <a:rPr lang="en-US" altLang="en-US" sz="2000" smtClean="0">
                <a:solidFill>
                  <a:schemeClr val="tx1"/>
                </a:solidFill>
                <a:latin typeface="Times New Roman" pitchFamily="18" charset="0"/>
                <a:cs typeface="Times New Roman" pitchFamily="18" charset="0"/>
              </a:rPr>
              <a:t>These are all defined in SSLv3.</a:t>
            </a:r>
          </a:p>
          <a:p>
            <a:r>
              <a:rPr lang="en-US" altLang="en-US" sz="2000" smtClean="0">
                <a:solidFill>
                  <a:schemeClr val="tx1"/>
                </a:solidFill>
                <a:latin typeface="Times New Roman" pitchFamily="18" charset="0"/>
                <a:cs typeface="Times New Roman" pitchFamily="18" charset="0"/>
              </a:rPr>
              <a:t> In addition, SSLv3 includes rsa_ephemeral_dh, dss_ephemeral_dh, and fortezza_kea. </a:t>
            </a:r>
          </a:p>
          <a:p>
            <a:r>
              <a:rPr lang="en-US" altLang="en-US" sz="2000" smtClean="0">
                <a:solidFill>
                  <a:schemeClr val="tx1"/>
                </a:solidFill>
                <a:latin typeface="Times New Roman" pitchFamily="18" charset="0"/>
                <a:cs typeface="Times New Roman" pitchFamily="18" charset="0"/>
              </a:rPr>
              <a:t>Ephemeral Diffie-Hellman involves signing the Diffie-Hellman parameters with either RSA or DSS.</a:t>
            </a:r>
          </a:p>
          <a:p>
            <a:r>
              <a:rPr lang="en-US" altLang="en-US" sz="2000" smtClean="0">
                <a:solidFill>
                  <a:schemeClr val="tx1"/>
                </a:solidFill>
                <a:latin typeface="Times New Roman" pitchFamily="18" charset="0"/>
                <a:cs typeface="Times New Roman" pitchFamily="18" charset="0"/>
              </a:rPr>
              <a:t> For TLS, the rsa_sign and dss_sign types are used for that function; a separate signing type is not needed to sign Diffie-Hellman parameters.</a:t>
            </a:r>
          </a:p>
          <a:p>
            <a:r>
              <a:rPr lang="en-US" altLang="en-US" sz="2000" smtClean="0">
                <a:solidFill>
                  <a:schemeClr val="tx1"/>
                </a:solidFill>
                <a:latin typeface="Times New Roman" pitchFamily="18" charset="0"/>
                <a:cs typeface="Times New Roman" pitchFamily="18" charset="0"/>
              </a:rPr>
              <a:t>TLS does not include the Fortezza scheme.</a:t>
            </a:r>
          </a:p>
          <a:p>
            <a:endParaRPr lang="en-US" altLang="en-US" smtClean="0"/>
          </a:p>
        </p:txBody>
      </p:sp>
      <p:sp>
        <p:nvSpPr>
          <p:cNvPr id="11268" name="Date Placeholder 3"/>
          <p:cNvSpPr>
            <a:spLocks noGrp="1"/>
          </p:cNvSpPr>
          <p:nvPr>
            <p:ph type="dt" sz="quarter" idx="10"/>
          </p:nvPr>
        </p:nvSpPr>
        <p:spPr>
          <a:noFill/>
          <a:ln>
            <a:miter lim="800000"/>
            <a:headEnd/>
            <a:tailEnd/>
          </a:ln>
        </p:spPr>
        <p:txBody>
          <a:bodyPr/>
          <a:lstStyle/>
          <a:p>
            <a:fld id="{8F9815FF-D3A9-404E-A369-BB47FEFB6B28}" type="datetime1">
              <a:rPr lang="en-US" altLang="en-US" smtClean="0"/>
              <a:pPr/>
              <a:t>10/22/2018</a:t>
            </a:fld>
            <a:endParaRPr lang="en-US" alt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TLS (Transport Layer Security)</a:t>
            </a:r>
            <a:endParaRPr lang="en-AU" altLang="en-US" smtClean="0"/>
          </a:p>
        </p:txBody>
      </p:sp>
      <p:sp>
        <p:nvSpPr>
          <p:cNvPr id="12291" name="Rectangle 3"/>
          <p:cNvSpPr>
            <a:spLocks noGrp="1" noChangeArrowheads="1"/>
          </p:cNvSpPr>
          <p:nvPr>
            <p:ph type="body" idx="1"/>
          </p:nvPr>
        </p:nvSpPr>
        <p:spPr/>
        <p:txBody>
          <a:bodyPr/>
          <a:lstStyle/>
          <a:p>
            <a:pPr>
              <a:lnSpc>
                <a:spcPct val="90000"/>
              </a:lnSpc>
            </a:pPr>
            <a:r>
              <a:rPr lang="en-US" altLang="en-US" smtClean="0"/>
              <a:t>IETF standard RFC 2246 similar to SSLv3</a:t>
            </a:r>
          </a:p>
          <a:p>
            <a:pPr>
              <a:lnSpc>
                <a:spcPct val="90000"/>
              </a:lnSpc>
            </a:pPr>
            <a:r>
              <a:rPr lang="en-US" altLang="en-US" smtClean="0"/>
              <a:t>with minor differences</a:t>
            </a:r>
          </a:p>
          <a:p>
            <a:pPr lvl="1">
              <a:lnSpc>
                <a:spcPct val="90000"/>
              </a:lnSpc>
            </a:pPr>
            <a:r>
              <a:rPr lang="en-US" altLang="en-US" smtClean="0"/>
              <a:t>in record format version number</a:t>
            </a:r>
          </a:p>
          <a:p>
            <a:pPr lvl="1">
              <a:lnSpc>
                <a:spcPct val="90000"/>
              </a:lnSpc>
            </a:pPr>
            <a:r>
              <a:rPr lang="en-US" altLang="en-US" smtClean="0"/>
              <a:t>uses HMAC for MAC</a:t>
            </a:r>
          </a:p>
          <a:p>
            <a:pPr lvl="1">
              <a:lnSpc>
                <a:spcPct val="90000"/>
              </a:lnSpc>
            </a:pPr>
            <a:r>
              <a:rPr lang="en-US" altLang="en-US" smtClean="0"/>
              <a:t>a pseudo-random function expands secrets</a:t>
            </a:r>
          </a:p>
          <a:p>
            <a:pPr lvl="1">
              <a:lnSpc>
                <a:spcPct val="90000"/>
              </a:lnSpc>
            </a:pPr>
            <a:r>
              <a:rPr lang="en-US" altLang="en-US" smtClean="0"/>
              <a:t>has additional alert codes</a:t>
            </a:r>
          </a:p>
          <a:p>
            <a:pPr lvl="1">
              <a:lnSpc>
                <a:spcPct val="90000"/>
              </a:lnSpc>
            </a:pPr>
            <a:r>
              <a:rPr lang="en-US" altLang="en-US" smtClean="0"/>
              <a:t>some changes in supported ciphers</a:t>
            </a:r>
          </a:p>
          <a:p>
            <a:pPr lvl="1">
              <a:lnSpc>
                <a:spcPct val="90000"/>
              </a:lnSpc>
            </a:pPr>
            <a:r>
              <a:rPr lang="en-US" altLang="en-US" smtClean="0"/>
              <a:t>changes in certificate negotiations</a:t>
            </a:r>
          </a:p>
          <a:p>
            <a:pPr lvl="1">
              <a:lnSpc>
                <a:spcPct val="90000"/>
              </a:lnSpc>
            </a:pPr>
            <a:r>
              <a:rPr lang="en-US" altLang="en-US" smtClean="0"/>
              <a:t>changes in use of padding</a:t>
            </a:r>
            <a:endParaRPr lang="en-AU"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miter lim="800000"/>
            <a:headEnd/>
            <a:tailEnd/>
          </a:ln>
        </p:spPr>
        <p:txBody>
          <a:bodyPr/>
          <a:lstStyle/>
          <a:p>
            <a:fld id="{44290D90-7076-4D25-97A9-89964CC369BC}" type="datetime1">
              <a:rPr lang="en-US" altLang="en-US" smtClean="0"/>
              <a:pPr/>
              <a:t>10/22/2018</a:t>
            </a:fld>
            <a:endParaRPr lang="en-US" altLang="en-US" smtClean="0"/>
          </a:p>
        </p:txBody>
      </p:sp>
      <p:sp>
        <p:nvSpPr>
          <p:cNvPr id="13315" name="Rectangle 2"/>
          <p:cNvSpPr>
            <a:spLocks noGrp="1" noChangeArrowheads="1"/>
          </p:cNvSpPr>
          <p:nvPr>
            <p:ph type="ctrTitle"/>
          </p:nvPr>
        </p:nvSpPr>
        <p:spPr>
          <a:xfrm>
            <a:off x="685800" y="2286000"/>
            <a:ext cx="7772400" cy="1143000"/>
          </a:xfrm>
        </p:spPr>
        <p:txBody>
          <a:bodyPr anchor="ctr"/>
          <a:lstStyle/>
          <a:p>
            <a:pPr eaLnBrk="1" hangingPunct="1"/>
            <a:r>
              <a:rPr lang="en-US" altLang="en-US" sz="4000" smtClean="0"/>
              <a:t>Secure Electronic Transaction</a:t>
            </a:r>
          </a:p>
        </p:txBody>
      </p:sp>
      <p:sp>
        <p:nvSpPr>
          <p:cNvPr id="13316" name="Rectangle 3"/>
          <p:cNvSpPr>
            <a:spLocks noGrp="1" noChangeArrowheads="1"/>
          </p:cNvSpPr>
          <p:nvPr>
            <p:ph type="subTitle" idx="1"/>
          </p:nvPr>
        </p:nvSpPr>
        <p:spPr>
          <a:xfrm>
            <a:off x="1371600" y="3886200"/>
            <a:ext cx="6400800" cy="1752600"/>
          </a:xfrm>
        </p:spPr>
        <p:txBody>
          <a:bodyPr/>
          <a:lstStyle/>
          <a:p>
            <a:pPr eaLnBrk="1" hangingPunct="1"/>
            <a:r>
              <a:rPr lang="en-US" altLang="en-US" sz="2800" smtClean="0"/>
              <a:t>(SET)</a:t>
            </a:r>
          </a:p>
          <a:p>
            <a:pPr eaLnBrk="1" hangingPunct="1"/>
            <a:endParaRPr lang="en-US" altLang="en-US" sz="28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4525963"/>
          </a:xfrm>
        </p:spPr>
        <p:txBody>
          <a:bodyPr>
            <a:normAutofit/>
          </a:bodyPr>
          <a:lstStyle/>
          <a:p>
            <a:pPr lvl="1">
              <a:buNone/>
            </a:pPr>
            <a:r>
              <a:rPr lang="en-IN" dirty="0" smtClean="0"/>
              <a:t>•	</a:t>
            </a:r>
            <a:r>
              <a:rPr lang="en-IN" sz="2200" dirty="0" smtClean="0">
                <a:latin typeface="Times New Roman" pitchFamily="18" charset="0"/>
                <a:cs typeface="Times New Roman" pitchFamily="18" charset="0"/>
              </a:rPr>
              <a:t>The short history of the Web is filled with examples of new and upgraded systems, properly installed, that are vulnerable to a variety of security attacks.</a:t>
            </a:r>
          </a:p>
          <a:p>
            <a:pPr lvl="1">
              <a:buFont typeface="Arial" pitchFamily="34" charset="0"/>
              <a:buChar char="•"/>
            </a:pPr>
            <a:r>
              <a:rPr lang="en-IN" sz="2200" dirty="0" smtClean="0">
                <a:latin typeface="Times New Roman" pitchFamily="18" charset="0"/>
                <a:cs typeface="Times New Roman" pitchFamily="18" charset="0"/>
              </a:rPr>
              <a:t>Once the Web server is subverted, an attacker may be able to gain access to data and systems not part of the Web itself but connected to the server at the local site.</a:t>
            </a:r>
          </a:p>
          <a:p>
            <a:pPr lvl="1">
              <a:buNone/>
            </a:pPr>
            <a:r>
              <a:rPr lang="en-IN" sz="2200" dirty="0" smtClean="0">
                <a:latin typeface="Times New Roman" pitchFamily="18" charset="0"/>
                <a:cs typeface="Times New Roman" pitchFamily="18" charset="0"/>
              </a:rPr>
              <a:t>•	Casual and untrained (in security matters) users are common clients for Web-based services. Such users are not necessarily aware of the security risks that exist and do not have the tools or knowledge to take effective countermeasures.</a:t>
            </a:r>
          </a:p>
          <a:p>
            <a:pPr>
              <a:buNone/>
            </a:pP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miter lim="800000"/>
            <a:headEnd/>
            <a:tailEnd/>
          </a:ln>
        </p:spPr>
        <p:txBody>
          <a:bodyPr/>
          <a:lstStyle/>
          <a:p>
            <a:fld id="{9873649B-B27B-4FA0-B6C3-56F89ECF624A}" type="datetime1">
              <a:rPr lang="en-US" altLang="en-US" smtClean="0"/>
              <a:pPr/>
              <a:t>10/22/2018</a:t>
            </a:fld>
            <a:endParaRPr lang="en-US" altLang="en-US" smtClean="0"/>
          </a:p>
        </p:txBody>
      </p:sp>
      <p:sp>
        <p:nvSpPr>
          <p:cNvPr id="14339"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4340"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4341" name="Rectangle 4"/>
          <p:cNvSpPr>
            <a:spLocks noGrp="1" noChangeArrowheads="1"/>
          </p:cNvSpPr>
          <p:nvPr>
            <p:ph type="title"/>
          </p:nvPr>
        </p:nvSpPr>
        <p:spPr>
          <a:xfrm>
            <a:off x="685800" y="0"/>
            <a:ext cx="7772400" cy="762000"/>
          </a:xfrm>
          <a:noFill/>
        </p:spPr>
        <p:txBody>
          <a:bodyPr lIns="82550" tIns="41275" rIns="82550" bIns="41275" anchor="b"/>
          <a:lstStyle/>
          <a:p>
            <a:pPr eaLnBrk="1" hangingPunct="1">
              <a:lnSpc>
                <a:spcPct val="90000"/>
              </a:lnSpc>
            </a:pPr>
            <a:r>
              <a:rPr lang="en-US" altLang="en-US" smtClean="0"/>
              <a:t>Credit Cards on the Internet</a:t>
            </a:r>
          </a:p>
        </p:txBody>
      </p:sp>
      <p:sp>
        <p:nvSpPr>
          <p:cNvPr id="14342" name="Rectangle 5"/>
          <p:cNvSpPr>
            <a:spLocks noGrp="1" noChangeArrowheads="1"/>
          </p:cNvSpPr>
          <p:nvPr>
            <p:ph type="body" idx="1"/>
          </p:nvPr>
        </p:nvSpPr>
        <p:spPr>
          <a:xfrm>
            <a:off x="711200" y="1368425"/>
            <a:ext cx="7896225" cy="4343400"/>
          </a:xfrm>
          <a:noFill/>
        </p:spPr>
        <p:txBody>
          <a:bodyPr lIns="82550" tIns="41275" rIns="82550" bIns="41275"/>
          <a:lstStyle/>
          <a:p>
            <a:pPr eaLnBrk="1" hangingPunct="1">
              <a:spcBef>
                <a:spcPts val="500"/>
              </a:spcBef>
            </a:pPr>
            <a:r>
              <a:rPr lang="en-US" altLang="en-US" sz="2400" smtClean="0"/>
              <a:t>Problem: communicate credit card and purchasing data securely to gain consumer trust</a:t>
            </a:r>
            <a:endParaRPr lang="en-US" altLang="en-US" sz="2000" smtClean="0"/>
          </a:p>
          <a:p>
            <a:pPr lvl="1" eaLnBrk="1" hangingPunct="1">
              <a:spcBef>
                <a:spcPts val="500"/>
              </a:spcBef>
            </a:pPr>
            <a:r>
              <a:rPr lang="en-US" altLang="en-US" sz="2000" smtClean="0"/>
              <a:t>Authentication of buyer and merchant</a:t>
            </a:r>
          </a:p>
          <a:p>
            <a:pPr lvl="1" eaLnBrk="1" hangingPunct="1">
              <a:spcBef>
                <a:spcPts val="500"/>
              </a:spcBef>
            </a:pPr>
            <a:r>
              <a:rPr lang="en-US" altLang="en-US" sz="2000" smtClean="0"/>
              <a:t>Confidential transmissions</a:t>
            </a:r>
          </a:p>
          <a:p>
            <a:pPr eaLnBrk="1" hangingPunct="1">
              <a:spcBef>
                <a:spcPts val="500"/>
              </a:spcBef>
            </a:pPr>
            <a:r>
              <a:rPr lang="en-US" altLang="en-US" sz="2400" smtClean="0"/>
              <a:t>Systems vary by</a:t>
            </a:r>
          </a:p>
          <a:p>
            <a:pPr lvl="1" eaLnBrk="1" hangingPunct="1">
              <a:spcBef>
                <a:spcPts val="500"/>
              </a:spcBef>
            </a:pPr>
            <a:r>
              <a:rPr lang="en-US" altLang="en-US" sz="2000" smtClean="0"/>
              <a:t>Type of public-key encryption</a:t>
            </a:r>
          </a:p>
          <a:p>
            <a:pPr lvl="1" eaLnBrk="1" hangingPunct="1">
              <a:spcBef>
                <a:spcPts val="500"/>
              </a:spcBef>
            </a:pPr>
            <a:r>
              <a:rPr lang="en-US" altLang="en-US" sz="2000" smtClean="0"/>
              <a:t>Type of symmetric encryption</a:t>
            </a:r>
          </a:p>
          <a:p>
            <a:pPr lvl="1" eaLnBrk="1" hangingPunct="1">
              <a:spcBef>
                <a:spcPts val="500"/>
              </a:spcBef>
            </a:pPr>
            <a:r>
              <a:rPr lang="en-US" altLang="en-US" sz="2000" smtClean="0"/>
              <a:t>Message digest algorithm</a:t>
            </a:r>
          </a:p>
          <a:p>
            <a:pPr lvl="1" eaLnBrk="1" hangingPunct="1">
              <a:spcBef>
                <a:spcPts val="500"/>
              </a:spcBef>
            </a:pPr>
            <a:r>
              <a:rPr lang="en-US" altLang="en-US" sz="2000" smtClean="0"/>
              <a:t>Number of parties having private keys</a:t>
            </a:r>
          </a:p>
          <a:p>
            <a:pPr lvl="1" eaLnBrk="1" hangingPunct="1">
              <a:spcBef>
                <a:spcPts val="500"/>
              </a:spcBef>
            </a:pPr>
            <a:r>
              <a:rPr lang="en-US" altLang="en-US" sz="2000" smtClean="0"/>
              <a:t>Number of parties having certificates</a:t>
            </a:r>
            <a:endParaRPr lang="en-US" altLang="en-US" sz="1800" smtClean="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miter lim="800000"/>
            <a:headEnd/>
            <a:tailEnd/>
          </a:ln>
        </p:spPr>
        <p:txBody>
          <a:bodyPr/>
          <a:lstStyle/>
          <a:p>
            <a:fld id="{F8B7DC60-2291-4D5D-ACD4-467975B64D5A}" type="datetime1">
              <a:rPr lang="en-US" altLang="en-US" smtClean="0"/>
              <a:pPr/>
              <a:t>10/22/2018</a:t>
            </a:fld>
            <a:endParaRPr lang="en-US" altLang="en-US" smtClean="0"/>
          </a:p>
        </p:txBody>
      </p:sp>
      <p:sp>
        <p:nvSpPr>
          <p:cNvPr id="16387" name="Rectangle 2"/>
          <p:cNvSpPr>
            <a:spLocks noChangeArrowheads="1"/>
          </p:cNvSpPr>
          <p:nvPr/>
        </p:nvSpPr>
        <p:spPr bwMode="auto">
          <a:xfrm>
            <a:off x="828675" y="2759075"/>
            <a:ext cx="5368925" cy="2016125"/>
          </a:xfrm>
          <a:prstGeom prst="rect">
            <a:avLst/>
          </a:prstGeom>
          <a:solidFill>
            <a:srgbClr val="DDDDDD"/>
          </a:solidFill>
          <a:ln w="9525">
            <a:solidFill>
              <a:srgbClr val="000000"/>
            </a:solidFill>
            <a:miter lim="800000"/>
            <a:headEnd/>
            <a:tailEnd/>
          </a:ln>
          <a:effectLst/>
        </p:spPr>
        <p:txBody>
          <a:bodyPr wrap="none" lIns="92075" tIns="46038" rIns="92075" bIns="46038" anchor="ctr">
            <a:spAutoFit/>
          </a:bodyPr>
          <a:lstStyle/>
          <a:p>
            <a:pPr eaLnBrk="1" hangingPunct="1"/>
            <a:endParaRPr lang="en-US" altLang="en-US"/>
          </a:p>
        </p:txBody>
      </p:sp>
      <p:sp>
        <p:nvSpPr>
          <p:cNvPr id="16388" name="Rectangle 3"/>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6389"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16390" name="Rectangle 5"/>
          <p:cNvSpPr>
            <a:spLocks noGrp="1" noChangeArrowheads="1"/>
          </p:cNvSpPr>
          <p:nvPr>
            <p:ph type="title"/>
          </p:nvPr>
        </p:nvSpPr>
        <p:spPr>
          <a:xfrm>
            <a:off x="685800" y="609600"/>
            <a:ext cx="7772400" cy="762000"/>
          </a:xfrm>
          <a:noFill/>
        </p:spPr>
        <p:txBody>
          <a:bodyPr lIns="82550" tIns="41275" rIns="82550" bIns="41275" anchor="b"/>
          <a:lstStyle/>
          <a:p>
            <a:pPr eaLnBrk="1" hangingPunct="1">
              <a:lnSpc>
                <a:spcPct val="90000"/>
              </a:lnSpc>
            </a:pPr>
            <a:r>
              <a:rPr lang="en-US" altLang="en-US" smtClean="0"/>
              <a:t>Credit Card Protocols</a:t>
            </a:r>
          </a:p>
        </p:txBody>
      </p:sp>
      <p:sp>
        <p:nvSpPr>
          <p:cNvPr id="16391" name="Rectangle 6"/>
          <p:cNvSpPr>
            <a:spLocks noGrp="1" noChangeArrowheads="1"/>
          </p:cNvSpPr>
          <p:nvPr>
            <p:ph type="body" idx="1"/>
          </p:nvPr>
        </p:nvSpPr>
        <p:spPr>
          <a:xfrm>
            <a:off x="463550" y="1368425"/>
            <a:ext cx="8440738" cy="4343400"/>
          </a:xfrm>
          <a:noFill/>
        </p:spPr>
        <p:txBody>
          <a:bodyPr lIns="82550" tIns="41275" rIns="82550" bIns="41275"/>
          <a:lstStyle/>
          <a:p>
            <a:pPr eaLnBrk="1" hangingPunct="1">
              <a:lnSpc>
                <a:spcPct val="90000"/>
              </a:lnSpc>
              <a:spcBef>
                <a:spcPts val="500"/>
              </a:spcBef>
            </a:pPr>
            <a:r>
              <a:rPr lang="en-US" altLang="en-US" smtClean="0"/>
              <a:t>SSL  </a:t>
            </a:r>
            <a:r>
              <a:rPr lang="en-US" altLang="en-US" sz="2400" smtClean="0">
                <a:solidFill>
                  <a:schemeClr val="hlink"/>
                </a:solidFill>
              </a:rPr>
              <a:t>1 or 2 parties have private keys</a:t>
            </a:r>
            <a:endParaRPr lang="en-US" altLang="en-US" smtClean="0"/>
          </a:p>
          <a:p>
            <a:pPr eaLnBrk="1" hangingPunct="1">
              <a:lnSpc>
                <a:spcPct val="90000"/>
              </a:lnSpc>
              <a:spcBef>
                <a:spcPts val="500"/>
              </a:spcBef>
            </a:pPr>
            <a:r>
              <a:rPr lang="en-US" altLang="en-US" smtClean="0"/>
              <a:t>TLS </a:t>
            </a:r>
            <a:r>
              <a:rPr lang="en-US" altLang="en-US" sz="2400" smtClean="0"/>
              <a:t>(Transport Layer Security)</a:t>
            </a:r>
          </a:p>
          <a:p>
            <a:pPr lvl="1" eaLnBrk="1" hangingPunct="1">
              <a:lnSpc>
                <a:spcPct val="90000"/>
              </a:lnSpc>
              <a:spcBef>
                <a:spcPts val="500"/>
              </a:spcBef>
            </a:pPr>
            <a:r>
              <a:rPr lang="en-US" altLang="en-US" sz="2000" smtClean="0">
                <a:solidFill>
                  <a:schemeClr val="hlink"/>
                </a:solidFill>
              </a:rPr>
              <a:t>IETF version of SSL</a:t>
            </a:r>
            <a:br>
              <a:rPr lang="en-US" altLang="en-US" sz="2000" smtClean="0">
                <a:solidFill>
                  <a:schemeClr val="hlink"/>
                </a:solidFill>
              </a:rPr>
            </a:br>
            <a:endParaRPr lang="en-US" altLang="en-US" sz="1400" smtClean="0"/>
          </a:p>
          <a:p>
            <a:pPr eaLnBrk="1" hangingPunct="1">
              <a:lnSpc>
                <a:spcPct val="90000"/>
              </a:lnSpc>
              <a:spcBef>
                <a:spcPts val="500"/>
              </a:spcBef>
            </a:pPr>
            <a:r>
              <a:rPr lang="en-US" altLang="en-US" i="1" smtClean="0"/>
              <a:t>i</a:t>
            </a:r>
            <a:r>
              <a:rPr lang="en-US" altLang="en-US" sz="1200" i="1" smtClean="0"/>
              <a:t> </a:t>
            </a:r>
            <a:r>
              <a:rPr lang="en-US" altLang="en-US" sz="1800" smtClean="0"/>
              <a:t>KP (IBM)</a:t>
            </a:r>
          </a:p>
          <a:p>
            <a:pPr eaLnBrk="1" hangingPunct="1">
              <a:lnSpc>
                <a:spcPct val="90000"/>
              </a:lnSpc>
              <a:spcBef>
                <a:spcPts val="500"/>
              </a:spcBef>
            </a:pPr>
            <a:r>
              <a:rPr lang="en-US" altLang="en-US" sz="1800" smtClean="0"/>
              <a:t>SEPP (Secure Encryption Payment Protocol)</a:t>
            </a:r>
          </a:p>
          <a:p>
            <a:pPr lvl="1" eaLnBrk="1" hangingPunct="1">
              <a:lnSpc>
                <a:spcPct val="90000"/>
              </a:lnSpc>
              <a:spcBef>
                <a:spcPts val="500"/>
              </a:spcBef>
            </a:pPr>
            <a:r>
              <a:rPr lang="en-US" altLang="en-US" sz="1800" smtClean="0"/>
              <a:t>MasterCard, IBM, Netscape</a:t>
            </a:r>
          </a:p>
          <a:p>
            <a:pPr eaLnBrk="1" hangingPunct="1">
              <a:lnSpc>
                <a:spcPct val="90000"/>
              </a:lnSpc>
              <a:spcBef>
                <a:spcPts val="500"/>
              </a:spcBef>
            </a:pPr>
            <a:r>
              <a:rPr lang="en-US" altLang="en-US" sz="1800" smtClean="0"/>
              <a:t>STT (Secure Transaction Technology)</a:t>
            </a:r>
          </a:p>
          <a:p>
            <a:pPr lvl="1" eaLnBrk="1" hangingPunct="1">
              <a:lnSpc>
                <a:spcPct val="90000"/>
              </a:lnSpc>
              <a:spcBef>
                <a:spcPts val="500"/>
              </a:spcBef>
            </a:pPr>
            <a:r>
              <a:rPr lang="en-US" altLang="en-US" sz="1800" smtClean="0"/>
              <a:t>VISA, Microsoft</a:t>
            </a:r>
          </a:p>
          <a:p>
            <a:pPr eaLnBrk="1" hangingPunct="1">
              <a:lnSpc>
                <a:spcPct val="90000"/>
              </a:lnSpc>
              <a:spcBef>
                <a:spcPts val="500"/>
              </a:spcBef>
            </a:pPr>
            <a:endParaRPr lang="en-US" altLang="en-US" sz="1800" smtClean="0"/>
          </a:p>
          <a:p>
            <a:pPr eaLnBrk="1" hangingPunct="1">
              <a:lnSpc>
                <a:spcPct val="90000"/>
              </a:lnSpc>
              <a:spcBef>
                <a:spcPts val="500"/>
              </a:spcBef>
            </a:pPr>
            <a:r>
              <a:rPr lang="en-US" altLang="en-US" sz="1800" smtClean="0"/>
              <a:t>SET (Secure Electronic Transactions)</a:t>
            </a:r>
          </a:p>
          <a:p>
            <a:pPr lvl="1" eaLnBrk="1" hangingPunct="1">
              <a:lnSpc>
                <a:spcPct val="90000"/>
              </a:lnSpc>
              <a:spcBef>
                <a:spcPts val="500"/>
              </a:spcBef>
            </a:pPr>
            <a:r>
              <a:rPr lang="en-US" altLang="en-US" sz="1800" smtClean="0"/>
              <a:t>MasterCard, VISA </a:t>
            </a:r>
            <a:r>
              <a:rPr lang="en-US" altLang="en-US" sz="1800" smtClean="0">
                <a:solidFill>
                  <a:schemeClr val="hlink"/>
                </a:solidFill>
              </a:rPr>
              <a:t>all parties have certificates</a:t>
            </a:r>
            <a:r>
              <a:rPr lang="en-US" altLang="en-US" smtClean="0"/>
              <a:t> </a:t>
            </a:r>
          </a:p>
          <a:p>
            <a:pPr eaLnBrk="1" hangingPunct="1">
              <a:lnSpc>
                <a:spcPct val="90000"/>
              </a:lnSpc>
              <a:spcBef>
                <a:spcPts val="500"/>
              </a:spcBef>
            </a:pPr>
            <a:endParaRPr lang="en-US" altLang="en-US" sz="2400" smtClean="0"/>
          </a:p>
        </p:txBody>
      </p:sp>
      <p:sp>
        <p:nvSpPr>
          <p:cNvPr id="16392" name="AutoShape 7"/>
          <p:cNvSpPr>
            <a:spLocks/>
          </p:cNvSpPr>
          <p:nvPr/>
        </p:nvSpPr>
        <p:spPr bwMode="auto">
          <a:xfrm>
            <a:off x="6283325" y="2771775"/>
            <a:ext cx="173038" cy="2005013"/>
          </a:xfrm>
          <a:prstGeom prst="rightBrace">
            <a:avLst>
              <a:gd name="adj1" fmla="val 96559"/>
              <a:gd name="adj2" fmla="val 50000"/>
            </a:avLst>
          </a:prstGeom>
          <a:noFill/>
          <a:ln w="19050">
            <a:solidFill>
              <a:schemeClr val="hlink"/>
            </a:solidFill>
            <a:round/>
            <a:headEnd/>
            <a:tailEnd/>
          </a:ln>
          <a:effectLst/>
        </p:spPr>
        <p:txBody>
          <a:bodyPr lIns="92075" tIns="46038" rIns="92075" bIns="46038" anchor="ctr">
            <a:spAutoFit/>
          </a:bodyPr>
          <a:lstStyle/>
          <a:p>
            <a:pPr eaLnBrk="1" hangingPunct="1"/>
            <a:endParaRPr lang="en-US" altLang="en-US"/>
          </a:p>
        </p:txBody>
      </p:sp>
      <p:sp>
        <p:nvSpPr>
          <p:cNvPr id="16393" name="Rectangle 8"/>
          <p:cNvSpPr>
            <a:spLocks noChangeArrowheads="1"/>
          </p:cNvSpPr>
          <p:nvPr/>
        </p:nvSpPr>
        <p:spPr bwMode="auto">
          <a:xfrm>
            <a:off x="6416675" y="3275013"/>
            <a:ext cx="1858963" cy="457200"/>
          </a:xfrm>
          <a:prstGeom prst="rect">
            <a:avLst/>
          </a:prstGeom>
          <a:noFill/>
          <a:ln w="9525">
            <a:noFill/>
            <a:miter lim="800000"/>
            <a:headEnd/>
            <a:tailEnd/>
          </a:ln>
          <a:effectLst/>
        </p:spPr>
        <p:txBody>
          <a:bodyPr wrap="none" lIns="92075" tIns="46038" rIns="92075" bIns="46038" anchor="ctr">
            <a:spAutoFit/>
          </a:bodyPr>
          <a:lstStyle/>
          <a:p>
            <a:pPr algn="ctr"/>
            <a:r>
              <a:rPr lang="en-US" altLang="en-US" b="1">
                <a:solidFill>
                  <a:schemeClr val="hlink"/>
                </a:solidFill>
                <a:latin typeface="Arial" charset="0"/>
              </a:rPr>
              <a:t>OBSOLETE</a:t>
            </a:r>
            <a:endParaRPr lang="en-US" altLang="en-US" sz="1800">
              <a:solidFill>
                <a:schemeClr val="hlink"/>
              </a:solidFill>
            </a:endParaRPr>
          </a:p>
        </p:txBody>
      </p:sp>
      <p:sp>
        <p:nvSpPr>
          <p:cNvPr id="16394" name="AutoShape 9"/>
          <p:cNvSpPr>
            <a:spLocks/>
          </p:cNvSpPr>
          <p:nvPr/>
        </p:nvSpPr>
        <p:spPr bwMode="auto">
          <a:xfrm>
            <a:off x="6264275" y="1577975"/>
            <a:ext cx="185738" cy="754063"/>
          </a:xfrm>
          <a:prstGeom prst="rightBrace">
            <a:avLst>
              <a:gd name="adj1" fmla="val 33832"/>
              <a:gd name="adj2" fmla="val 50000"/>
            </a:avLst>
          </a:prstGeom>
          <a:noFill/>
          <a:ln w="19050">
            <a:solidFill>
              <a:schemeClr val="hlink"/>
            </a:solidFill>
            <a:round/>
            <a:headEnd/>
            <a:tailEnd/>
          </a:ln>
          <a:effectLst/>
        </p:spPr>
        <p:txBody>
          <a:bodyPr lIns="92075" tIns="46038" rIns="92075" bIns="46038" anchor="ctr">
            <a:spAutoFit/>
          </a:bodyPr>
          <a:lstStyle/>
          <a:p>
            <a:pPr eaLnBrk="1" hangingPunct="1"/>
            <a:endParaRPr lang="en-US" altLang="en-US"/>
          </a:p>
        </p:txBody>
      </p:sp>
      <p:sp>
        <p:nvSpPr>
          <p:cNvPr id="16395" name="AutoShape 11"/>
          <p:cNvSpPr>
            <a:spLocks/>
          </p:cNvSpPr>
          <p:nvPr/>
        </p:nvSpPr>
        <p:spPr bwMode="auto">
          <a:xfrm>
            <a:off x="6294438" y="5032375"/>
            <a:ext cx="185737" cy="754063"/>
          </a:xfrm>
          <a:prstGeom prst="rightBrace">
            <a:avLst>
              <a:gd name="adj1" fmla="val 33832"/>
              <a:gd name="adj2" fmla="val 50000"/>
            </a:avLst>
          </a:prstGeom>
          <a:noFill/>
          <a:ln w="19050">
            <a:solidFill>
              <a:schemeClr val="hlink"/>
            </a:solidFill>
            <a:round/>
            <a:headEnd/>
            <a:tailEnd/>
          </a:ln>
          <a:effectLst/>
        </p:spPr>
        <p:txBody>
          <a:bodyPr lIns="92075" tIns="46038" rIns="92075" bIns="46038" anchor="ctr">
            <a:spAutoFit/>
          </a:bodyPr>
          <a:lstStyle/>
          <a:p>
            <a:pPr eaLnBrk="1" hangingPunct="1"/>
            <a:endParaRPr lang="en-US" altLang="en-US"/>
          </a:p>
        </p:txBody>
      </p:sp>
      <p:sp>
        <p:nvSpPr>
          <p:cNvPr id="16396" name="Rectangle 12"/>
          <p:cNvSpPr>
            <a:spLocks noChangeArrowheads="1"/>
          </p:cNvSpPr>
          <p:nvPr/>
        </p:nvSpPr>
        <p:spPr bwMode="auto">
          <a:xfrm>
            <a:off x="6530975" y="5051425"/>
            <a:ext cx="1746250" cy="641350"/>
          </a:xfrm>
          <a:prstGeom prst="rect">
            <a:avLst/>
          </a:prstGeom>
          <a:noFill/>
          <a:ln w="9525">
            <a:noFill/>
            <a:miter lim="800000"/>
            <a:headEnd/>
            <a:tailEnd/>
          </a:ln>
          <a:effectLst/>
        </p:spPr>
        <p:txBody>
          <a:bodyPr wrap="none" lIns="92075" tIns="46038" rIns="92075" bIns="46038" anchor="ctr">
            <a:spAutoFit/>
          </a:bodyPr>
          <a:lstStyle/>
          <a:p>
            <a:pPr algn="ctr"/>
            <a:r>
              <a:rPr lang="en-US" altLang="en-US" sz="1800">
                <a:solidFill>
                  <a:schemeClr val="hlink"/>
                </a:solidFill>
                <a:latin typeface="Arial" charset="0"/>
              </a:rPr>
              <a:t>VERY SLOW</a:t>
            </a:r>
          </a:p>
          <a:p>
            <a:pPr algn="ctr"/>
            <a:r>
              <a:rPr lang="en-US" altLang="en-US" sz="1800">
                <a:solidFill>
                  <a:schemeClr val="hlink"/>
                </a:solidFill>
                <a:latin typeface="Arial" charset="0"/>
              </a:rPr>
              <a:t>ACCEPTANCE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miter lim="800000"/>
            <a:headEnd/>
            <a:tailEnd/>
          </a:ln>
        </p:spPr>
        <p:txBody>
          <a:bodyPr/>
          <a:lstStyle/>
          <a:p>
            <a:fld id="{3D352AAC-E315-4ABB-95C5-7F63FA5472C2}" type="datetime1">
              <a:rPr lang="en-US" altLang="en-US" smtClean="0"/>
              <a:pPr/>
              <a:t>10/22/2018</a:t>
            </a:fld>
            <a:endParaRPr lang="en-US" altLang="en-US" smtClean="0"/>
          </a:p>
        </p:txBody>
      </p:sp>
      <p:sp>
        <p:nvSpPr>
          <p:cNvPr id="18435" name="Rectangle 2"/>
          <p:cNvSpPr>
            <a:spLocks noGrp="1" noChangeArrowheads="1"/>
          </p:cNvSpPr>
          <p:nvPr>
            <p:ph type="title"/>
          </p:nvPr>
        </p:nvSpPr>
        <p:spPr>
          <a:xfrm>
            <a:off x="381000" y="609600"/>
            <a:ext cx="8458200" cy="1143000"/>
          </a:xfrm>
        </p:spPr>
        <p:txBody>
          <a:bodyPr/>
          <a:lstStyle/>
          <a:p>
            <a:pPr eaLnBrk="1" hangingPunct="1"/>
            <a:r>
              <a:rPr lang="en-US" altLang="zh-TW" smtClean="0">
                <a:ea typeface="新細明體" pitchFamily="18" charset="-120"/>
              </a:rPr>
              <a:t>Secure Electronic Transaction (SET)</a:t>
            </a:r>
          </a:p>
        </p:txBody>
      </p:sp>
      <p:sp>
        <p:nvSpPr>
          <p:cNvPr id="18436" name="Rectangle 3"/>
          <p:cNvSpPr>
            <a:spLocks noGrp="1" noChangeArrowheads="1"/>
          </p:cNvSpPr>
          <p:nvPr>
            <p:ph type="body" idx="1"/>
          </p:nvPr>
        </p:nvSpPr>
        <p:spPr/>
        <p:txBody>
          <a:bodyPr/>
          <a:lstStyle/>
          <a:p>
            <a:pPr eaLnBrk="1" hangingPunct="1"/>
            <a:r>
              <a:rPr lang="en-US" altLang="zh-TW" smtClean="0">
                <a:ea typeface="新細明體" pitchFamily="18" charset="-120"/>
              </a:rPr>
              <a:t>Developed by Visa and MasterCard</a:t>
            </a:r>
          </a:p>
          <a:p>
            <a:pPr eaLnBrk="1" hangingPunct="1"/>
            <a:r>
              <a:rPr lang="en-US" altLang="zh-TW" smtClean="0">
                <a:ea typeface="新細明體" pitchFamily="18" charset="-120"/>
              </a:rPr>
              <a:t>Designed to protect credit card transactions</a:t>
            </a:r>
          </a:p>
          <a:p>
            <a:pPr eaLnBrk="1" hangingPunct="1"/>
            <a:r>
              <a:rPr lang="en-US" altLang="zh-TW" smtClean="0">
                <a:ea typeface="新細明體" pitchFamily="18" charset="-120"/>
              </a:rPr>
              <a:t>Confidentiality: all messages encrypted</a:t>
            </a:r>
          </a:p>
          <a:p>
            <a:pPr eaLnBrk="1" hangingPunct="1"/>
            <a:r>
              <a:rPr lang="en-US" altLang="zh-TW" smtClean="0">
                <a:ea typeface="新細明體" pitchFamily="18" charset="-120"/>
              </a:rPr>
              <a:t>Trust: all parties must have digital certificates</a:t>
            </a:r>
          </a:p>
          <a:p>
            <a:pPr eaLnBrk="1" hangingPunct="1"/>
            <a:r>
              <a:rPr lang="en-US" altLang="zh-TW" smtClean="0">
                <a:ea typeface="新細明體" pitchFamily="18" charset="-120"/>
              </a:rPr>
              <a:t>Privacy: information made available only when and where necessary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1"/>
          <p:cNvSpPr>
            <a:spLocks noGrp="1"/>
          </p:cNvSpPr>
          <p:nvPr>
            <p:ph type="dt" sz="quarter" idx="10"/>
          </p:nvPr>
        </p:nvSpPr>
        <p:spPr>
          <a:noFill/>
          <a:ln>
            <a:miter lim="800000"/>
            <a:headEnd/>
            <a:tailEnd/>
          </a:ln>
        </p:spPr>
        <p:txBody>
          <a:bodyPr/>
          <a:lstStyle/>
          <a:p>
            <a:fld id="{CB299E95-44F1-4966-9D60-BAF853040891}" type="datetime1">
              <a:rPr lang="en-US" altLang="en-US" smtClean="0"/>
              <a:pPr/>
              <a:t>10/22/2018</a:t>
            </a:fld>
            <a:endParaRPr lang="en-US" altLang="en-US" smtClean="0"/>
          </a:p>
        </p:txBody>
      </p:sp>
      <p:sp>
        <p:nvSpPr>
          <p:cNvPr id="19459" name="Text Box 3"/>
          <p:cNvSpPr txBox="1">
            <a:spLocks noChangeArrowheads="1"/>
          </p:cNvSpPr>
          <p:nvPr/>
        </p:nvSpPr>
        <p:spPr bwMode="auto">
          <a:xfrm>
            <a:off x="2601913" y="304800"/>
            <a:ext cx="3667125" cy="457200"/>
          </a:xfrm>
          <a:prstGeom prst="rect">
            <a:avLst/>
          </a:prstGeom>
          <a:noFill/>
          <a:ln w="9525">
            <a:noFill/>
            <a:miter lim="800000"/>
            <a:headEnd/>
            <a:tailEnd/>
          </a:ln>
          <a:effectLst/>
        </p:spPr>
        <p:txBody>
          <a:bodyPr wrap="none">
            <a:spAutoFit/>
          </a:bodyPr>
          <a:lstStyle/>
          <a:p>
            <a:pPr eaLnBrk="1" hangingPunct="1"/>
            <a:r>
              <a:rPr lang="en-US" altLang="zh-TW">
                <a:ea typeface="新細明體" pitchFamily="18" charset="-120"/>
              </a:rPr>
              <a:t>Participants in the SET System</a:t>
            </a:r>
          </a:p>
        </p:txBody>
      </p:sp>
      <p:pic>
        <p:nvPicPr>
          <p:cNvPr id="19460" name="Picture 4"/>
          <p:cNvPicPr>
            <a:picLocks noChangeAspect="1" noChangeArrowheads="1"/>
          </p:cNvPicPr>
          <p:nvPr/>
        </p:nvPicPr>
        <p:blipFill>
          <a:blip r:embed="rId2"/>
          <a:srcRect/>
          <a:stretch>
            <a:fillRect/>
          </a:stretch>
        </p:blipFill>
        <p:spPr bwMode="auto">
          <a:xfrm>
            <a:off x="914400" y="1066800"/>
            <a:ext cx="7461250" cy="493077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miter lim="800000"/>
            <a:headEnd/>
            <a:tailEnd/>
          </a:ln>
        </p:spPr>
        <p:txBody>
          <a:bodyPr/>
          <a:lstStyle/>
          <a:p>
            <a:fld id="{6D8F9764-4F97-4070-8017-2A175182F48E}" type="datetime1">
              <a:rPr lang="en-US" altLang="en-US" smtClean="0"/>
              <a:pPr/>
              <a:t>10/22/2018</a:t>
            </a:fld>
            <a:endParaRPr lang="en-US" altLang="en-US" smtClean="0"/>
          </a:p>
        </p:txBody>
      </p:sp>
      <p:sp>
        <p:nvSpPr>
          <p:cNvPr id="20483" name="Rectangle 2"/>
          <p:cNvSpPr>
            <a:spLocks noGrp="1" noChangeArrowheads="1"/>
          </p:cNvSpPr>
          <p:nvPr>
            <p:ph type="title"/>
          </p:nvPr>
        </p:nvSpPr>
        <p:spPr/>
        <p:txBody>
          <a:bodyPr/>
          <a:lstStyle/>
          <a:p>
            <a:pPr eaLnBrk="1" hangingPunct="1"/>
            <a:r>
              <a:rPr lang="en-US" altLang="zh-TW" smtClean="0">
                <a:ea typeface="新細明體" pitchFamily="18" charset="-120"/>
              </a:rPr>
              <a:t>SET Business Requirements</a:t>
            </a:r>
          </a:p>
        </p:txBody>
      </p:sp>
      <p:sp>
        <p:nvSpPr>
          <p:cNvPr id="20484" name="Rectangle 3"/>
          <p:cNvSpPr>
            <a:spLocks noGrp="1" noChangeArrowheads="1"/>
          </p:cNvSpPr>
          <p:nvPr>
            <p:ph type="body" idx="1"/>
          </p:nvPr>
        </p:nvSpPr>
        <p:spPr/>
        <p:txBody>
          <a:bodyPr/>
          <a:lstStyle/>
          <a:p>
            <a:pPr eaLnBrk="1" hangingPunct="1">
              <a:lnSpc>
                <a:spcPct val="90000"/>
              </a:lnSpc>
            </a:pPr>
            <a:r>
              <a:rPr lang="en-US" altLang="zh-TW" smtClean="0">
                <a:ea typeface="新細明體" pitchFamily="18" charset="-120"/>
              </a:rPr>
              <a:t>Provide confidentiality of payment and ordering information</a:t>
            </a:r>
          </a:p>
          <a:p>
            <a:pPr eaLnBrk="1" hangingPunct="1">
              <a:lnSpc>
                <a:spcPct val="90000"/>
              </a:lnSpc>
            </a:pPr>
            <a:r>
              <a:rPr lang="en-US" altLang="zh-TW" smtClean="0">
                <a:ea typeface="新細明體" pitchFamily="18" charset="-120"/>
              </a:rPr>
              <a:t>Ensure the integrity of all transmitted data</a:t>
            </a:r>
          </a:p>
          <a:p>
            <a:pPr eaLnBrk="1" hangingPunct="1">
              <a:lnSpc>
                <a:spcPct val="90000"/>
              </a:lnSpc>
            </a:pPr>
            <a:r>
              <a:rPr lang="en-US" altLang="zh-TW" smtClean="0">
                <a:ea typeface="新細明體" pitchFamily="18" charset="-120"/>
              </a:rPr>
              <a:t>Provide authentication that a cardholder is a legitimate user of a credit card account</a:t>
            </a:r>
          </a:p>
          <a:p>
            <a:pPr eaLnBrk="1" hangingPunct="1">
              <a:lnSpc>
                <a:spcPct val="90000"/>
              </a:lnSpc>
            </a:pPr>
            <a:r>
              <a:rPr lang="en-US" altLang="zh-TW" smtClean="0">
                <a:ea typeface="新細明體" pitchFamily="18" charset="-120"/>
              </a:rPr>
              <a:t>Provide authentication that a merchant can accept credit card transactions through its relationship with a financial institution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miter lim="800000"/>
            <a:headEnd/>
            <a:tailEnd/>
          </a:ln>
        </p:spPr>
        <p:txBody>
          <a:bodyPr/>
          <a:lstStyle/>
          <a:p>
            <a:fld id="{E4E639DF-0357-42A5-8F6D-8E540176592F}" type="datetime1">
              <a:rPr lang="en-US" altLang="en-US" smtClean="0"/>
              <a:pPr/>
              <a:t>10/22/2018</a:t>
            </a:fld>
            <a:endParaRPr lang="en-US" altLang="en-US" smtClean="0"/>
          </a:p>
        </p:txBody>
      </p:sp>
      <p:sp>
        <p:nvSpPr>
          <p:cNvPr id="21507" name="Rectangle 2"/>
          <p:cNvSpPr>
            <a:spLocks noGrp="1" noChangeArrowheads="1"/>
          </p:cNvSpPr>
          <p:nvPr>
            <p:ph type="title"/>
          </p:nvPr>
        </p:nvSpPr>
        <p:spPr/>
        <p:txBody>
          <a:bodyPr/>
          <a:lstStyle/>
          <a:p>
            <a:pPr eaLnBrk="1" hangingPunct="1"/>
            <a:r>
              <a:rPr lang="en-US" altLang="zh-TW" sz="2800" smtClean="0">
                <a:ea typeface="新細明體" pitchFamily="18" charset="-120"/>
              </a:rPr>
              <a:t>SET Business Requirements (cont</a:t>
            </a:r>
            <a:r>
              <a:rPr lang="en-US" altLang="zh-TW" sz="2800" smtClean="0">
                <a:latin typeface="Times New Roman" pitchFamily="18" charset="0"/>
                <a:ea typeface="新細明體" pitchFamily="18" charset="-120"/>
              </a:rPr>
              <a:t>’</a:t>
            </a:r>
            <a:r>
              <a:rPr lang="en-US" altLang="zh-TW" sz="2800" smtClean="0">
                <a:ea typeface="新細明體" pitchFamily="18" charset="-120"/>
              </a:rPr>
              <a:t>d)</a:t>
            </a:r>
          </a:p>
        </p:txBody>
      </p:sp>
      <p:sp>
        <p:nvSpPr>
          <p:cNvPr id="21508" name="Rectangle 3"/>
          <p:cNvSpPr>
            <a:spLocks noGrp="1" noChangeArrowheads="1"/>
          </p:cNvSpPr>
          <p:nvPr>
            <p:ph type="body" idx="1"/>
          </p:nvPr>
        </p:nvSpPr>
        <p:spPr>
          <a:xfrm>
            <a:off x="685800" y="1905000"/>
            <a:ext cx="7772400" cy="4572000"/>
          </a:xfrm>
        </p:spPr>
        <p:txBody>
          <a:bodyPr/>
          <a:lstStyle/>
          <a:p>
            <a:pPr eaLnBrk="1" hangingPunct="1"/>
            <a:r>
              <a:rPr lang="en-US" altLang="zh-TW" smtClean="0">
                <a:ea typeface="新細明體" pitchFamily="18" charset="-120"/>
              </a:rPr>
              <a:t>Ensure the use of the best security practices and system design techniques to protect all legitimate parties in an electronic commerce transaction</a:t>
            </a:r>
          </a:p>
          <a:p>
            <a:pPr eaLnBrk="1" hangingPunct="1"/>
            <a:r>
              <a:rPr lang="en-US" altLang="zh-TW" smtClean="0">
                <a:ea typeface="新細明體" pitchFamily="18" charset="-120"/>
              </a:rPr>
              <a:t>Create a protocol that neither depends on transport security mechanisms nor prevents their use</a:t>
            </a:r>
          </a:p>
          <a:p>
            <a:pPr eaLnBrk="1" hangingPunct="1"/>
            <a:r>
              <a:rPr lang="en-US" altLang="zh-TW" smtClean="0">
                <a:ea typeface="新細明體" pitchFamily="18" charset="-120"/>
              </a:rPr>
              <a:t>Facilitate and encourage interoperability among software and network providers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a:spLocks noGrp="1"/>
          </p:cNvSpPr>
          <p:nvPr>
            <p:ph type="dt" sz="quarter" idx="10"/>
          </p:nvPr>
        </p:nvSpPr>
        <p:spPr>
          <a:noFill/>
          <a:ln>
            <a:miter lim="800000"/>
            <a:headEnd/>
            <a:tailEnd/>
          </a:ln>
        </p:spPr>
        <p:txBody>
          <a:bodyPr/>
          <a:lstStyle/>
          <a:p>
            <a:fld id="{790598D6-CA30-4648-9E13-21A2B0DFFB0C}" type="datetime1">
              <a:rPr lang="en-US" altLang="en-US" smtClean="0"/>
              <a:pPr/>
              <a:t>10/22/2018</a:t>
            </a:fld>
            <a:endParaRPr lang="en-US" altLang="en-US" smtClean="0"/>
          </a:p>
        </p:txBody>
      </p:sp>
      <p:sp>
        <p:nvSpPr>
          <p:cNvPr id="22531" name="Text Box 3"/>
          <p:cNvSpPr txBox="1">
            <a:spLocks noChangeArrowheads="1"/>
          </p:cNvSpPr>
          <p:nvPr/>
        </p:nvSpPr>
        <p:spPr bwMode="auto">
          <a:xfrm>
            <a:off x="2813050" y="228600"/>
            <a:ext cx="2357438" cy="457200"/>
          </a:xfrm>
          <a:prstGeom prst="rect">
            <a:avLst/>
          </a:prstGeom>
          <a:noFill/>
          <a:ln w="9525">
            <a:noFill/>
            <a:miter lim="800000"/>
            <a:headEnd/>
            <a:tailEnd/>
          </a:ln>
          <a:effectLst/>
        </p:spPr>
        <p:txBody>
          <a:bodyPr wrap="none">
            <a:spAutoFit/>
          </a:bodyPr>
          <a:lstStyle/>
          <a:p>
            <a:pPr eaLnBrk="1" hangingPunct="1"/>
            <a:r>
              <a:rPr lang="en-US" altLang="zh-TW">
                <a:ea typeface="新細明體" pitchFamily="18" charset="-120"/>
              </a:rPr>
              <a:t>SET Transactions</a:t>
            </a:r>
          </a:p>
        </p:txBody>
      </p:sp>
      <p:pic>
        <p:nvPicPr>
          <p:cNvPr id="22532" name="Picture 4" descr="figure"/>
          <p:cNvPicPr>
            <a:picLocks noChangeAspect="1" noChangeArrowheads="1"/>
          </p:cNvPicPr>
          <p:nvPr/>
        </p:nvPicPr>
        <p:blipFill>
          <a:blip r:embed="rId2"/>
          <a:srcRect/>
          <a:stretch>
            <a:fillRect/>
          </a:stretch>
        </p:blipFill>
        <p:spPr bwMode="auto">
          <a:xfrm>
            <a:off x="352425" y="1066800"/>
            <a:ext cx="8466138" cy="49053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a:ln>
            <a:miter lim="800000"/>
            <a:headEnd/>
            <a:tailEnd/>
          </a:ln>
        </p:spPr>
        <p:txBody>
          <a:bodyPr/>
          <a:lstStyle/>
          <a:p>
            <a:fld id="{13D88543-BC54-4499-88C2-7D165F416B5B}" type="datetime1">
              <a:rPr lang="en-US" altLang="en-US" smtClean="0"/>
              <a:pPr/>
              <a:t>10/22/2018</a:t>
            </a:fld>
            <a:endParaRPr lang="en-US" altLang="en-US" smtClean="0"/>
          </a:p>
        </p:txBody>
      </p:sp>
      <p:sp>
        <p:nvSpPr>
          <p:cNvPr id="23555" name="Rectangle 2"/>
          <p:cNvSpPr>
            <a:spLocks noGrp="1" noChangeArrowheads="1"/>
          </p:cNvSpPr>
          <p:nvPr>
            <p:ph type="title"/>
          </p:nvPr>
        </p:nvSpPr>
        <p:spPr>
          <a:xfrm>
            <a:off x="609600" y="228600"/>
            <a:ext cx="7772400" cy="609600"/>
          </a:xfrm>
        </p:spPr>
        <p:txBody>
          <a:bodyPr/>
          <a:lstStyle/>
          <a:p>
            <a:pPr eaLnBrk="1" hangingPunct="1"/>
            <a:r>
              <a:rPr lang="en-US" altLang="en-US" sz="2800" smtClean="0"/>
              <a:t>SET Transactions</a:t>
            </a:r>
          </a:p>
        </p:txBody>
      </p:sp>
      <p:sp>
        <p:nvSpPr>
          <p:cNvPr id="23556" name="Rectangle 3"/>
          <p:cNvSpPr>
            <a:spLocks noGrp="1" noChangeArrowheads="1"/>
          </p:cNvSpPr>
          <p:nvPr>
            <p:ph type="body" idx="1"/>
          </p:nvPr>
        </p:nvSpPr>
        <p:spPr/>
        <p:txBody>
          <a:bodyPr/>
          <a:lstStyle/>
          <a:p>
            <a:pPr eaLnBrk="1" hangingPunct="1">
              <a:lnSpc>
                <a:spcPct val="80000"/>
              </a:lnSpc>
            </a:pPr>
            <a:r>
              <a:rPr lang="en-US" altLang="en-US" sz="1700" smtClean="0"/>
              <a:t>The customer opens an account with a card issuer.</a:t>
            </a:r>
          </a:p>
          <a:p>
            <a:pPr lvl="1" eaLnBrk="1" hangingPunct="1">
              <a:lnSpc>
                <a:spcPct val="80000"/>
              </a:lnSpc>
            </a:pPr>
            <a:r>
              <a:rPr lang="en-US" altLang="en-US" sz="1600" smtClean="0"/>
              <a:t>MasterCard, Visa, etc.</a:t>
            </a:r>
          </a:p>
          <a:p>
            <a:pPr lvl="1" eaLnBrk="1" hangingPunct="1">
              <a:lnSpc>
                <a:spcPct val="80000"/>
              </a:lnSpc>
            </a:pPr>
            <a:endParaRPr lang="en-US" altLang="en-US" sz="1600" smtClean="0"/>
          </a:p>
          <a:p>
            <a:pPr eaLnBrk="1" hangingPunct="1">
              <a:lnSpc>
                <a:spcPct val="80000"/>
              </a:lnSpc>
            </a:pPr>
            <a:r>
              <a:rPr lang="en-US" altLang="en-US" sz="1700" smtClean="0"/>
              <a:t>The customer receives a  X.509 V3 certificate signed by a bank.</a:t>
            </a:r>
          </a:p>
          <a:p>
            <a:pPr lvl="1" eaLnBrk="1" hangingPunct="1">
              <a:lnSpc>
                <a:spcPct val="80000"/>
              </a:lnSpc>
            </a:pPr>
            <a:r>
              <a:rPr lang="en-US" altLang="en-US" sz="1600" smtClean="0"/>
              <a:t>X.509 V3</a:t>
            </a:r>
          </a:p>
          <a:p>
            <a:pPr lvl="1" eaLnBrk="1" hangingPunct="1">
              <a:lnSpc>
                <a:spcPct val="80000"/>
              </a:lnSpc>
            </a:pPr>
            <a:endParaRPr lang="en-US" altLang="en-US" sz="1600" smtClean="0"/>
          </a:p>
          <a:p>
            <a:pPr eaLnBrk="1" hangingPunct="1">
              <a:lnSpc>
                <a:spcPct val="80000"/>
              </a:lnSpc>
            </a:pPr>
            <a:r>
              <a:rPr lang="en-US" altLang="en-US" sz="1700" smtClean="0"/>
              <a:t>A merchant who accepts a certain brand of card must possess two X.509 V3 certificates.</a:t>
            </a:r>
          </a:p>
          <a:p>
            <a:pPr lvl="1" eaLnBrk="1" hangingPunct="1">
              <a:lnSpc>
                <a:spcPct val="80000"/>
              </a:lnSpc>
            </a:pPr>
            <a:r>
              <a:rPr lang="en-US" altLang="en-US" sz="1600" smtClean="0"/>
              <a:t>One for signing &amp; one for key exchange</a:t>
            </a:r>
          </a:p>
          <a:p>
            <a:pPr lvl="1" eaLnBrk="1" hangingPunct="1">
              <a:lnSpc>
                <a:spcPct val="80000"/>
              </a:lnSpc>
            </a:pPr>
            <a:endParaRPr lang="en-US" altLang="en-US" sz="1600" smtClean="0"/>
          </a:p>
          <a:p>
            <a:pPr eaLnBrk="1" hangingPunct="1">
              <a:lnSpc>
                <a:spcPct val="80000"/>
              </a:lnSpc>
            </a:pPr>
            <a:r>
              <a:rPr lang="en-US" altLang="en-US" sz="1700" smtClean="0"/>
              <a:t>The customer places an order for a product or service with a merchant.</a:t>
            </a:r>
          </a:p>
          <a:p>
            <a:pPr eaLnBrk="1" hangingPunct="1">
              <a:lnSpc>
                <a:spcPct val="80000"/>
              </a:lnSpc>
            </a:pPr>
            <a:endParaRPr lang="en-US" altLang="en-US" sz="1700" smtClean="0"/>
          </a:p>
          <a:p>
            <a:pPr eaLnBrk="1" hangingPunct="1">
              <a:lnSpc>
                <a:spcPct val="80000"/>
              </a:lnSpc>
            </a:pPr>
            <a:r>
              <a:rPr lang="en-US" altLang="en-US" sz="1700" smtClean="0"/>
              <a:t>The merchant sends a copy of its certificate for verification.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a:ln>
            <a:miter lim="800000"/>
            <a:headEnd/>
            <a:tailEnd/>
          </a:ln>
        </p:spPr>
        <p:txBody>
          <a:bodyPr/>
          <a:lstStyle/>
          <a:p>
            <a:fld id="{17EBF130-EAEA-4728-8477-25DA0D1F2802}" type="datetime1">
              <a:rPr lang="en-US" altLang="en-US" smtClean="0"/>
              <a:pPr/>
              <a:t>10/22/2018</a:t>
            </a:fld>
            <a:endParaRPr lang="en-US" altLang="en-US" smtClean="0"/>
          </a:p>
        </p:txBody>
      </p:sp>
      <p:sp>
        <p:nvSpPr>
          <p:cNvPr id="25603" name="Rectangle 2"/>
          <p:cNvSpPr>
            <a:spLocks noGrp="1" noChangeArrowheads="1"/>
          </p:cNvSpPr>
          <p:nvPr>
            <p:ph type="title"/>
          </p:nvPr>
        </p:nvSpPr>
        <p:spPr>
          <a:xfrm>
            <a:off x="762000" y="228600"/>
            <a:ext cx="7772400" cy="762000"/>
          </a:xfrm>
        </p:spPr>
        <p:txBody>
          <a:bodyPr/>
          <a:lstStyle/>
          <a:p>
            <a:pPr eaLnBrk="1" hangingPunct="1"/>
            <a:r>
              <a:rPr lang="en-US" altLang="en-US" sz="2800" smtClean="0"/>
              <a:t>SET Transactions</a:t>
            </a:r>
          </a:p>
        </p:txBody>
      </p:sp>
      <p:sp>
        <p:nvSpPr>
          <p:cNvPr id="25604" name="Rectangle 3"/>
          <p:cNvSpPr>
            <a:spLocks noGrp="1" noChangeArrowheads="1"/>
          </p:cNvSpPr>
          <p:nvPr>
            <p:ph type="body" idx="1"/>
          </p:nvPr>
        </p:nvSpPr>
        <p:spPr>
          <a:xfrm>
            <a:off x="685800" y="1143000"/>
            <a:ext cx="7772400" cy="4114800"/>
          </a:xfrm>
        </p:spPr>
        <p:txBody>
          <a:bodyPr/>
          <a:lstStyle/>
          <a:p>
            <a:pPr eaLnBrk="1" hangingPunct="1"/>
            <a:r>
              <a:rPr lang="en-US" altLang="en-US" sz="2600" smtClean="0"/>
              <a:t>The customer sends order and payment information to the merchant.</a:t>
            </a:r>
          </a:p>
          <a:p>
            <a:pPr eaLnBrk="1" hangingPunct="1"/>
            <a:r>
              <a:rPr lang="en-US" altLang="en-US" sz="2600" smtClean="0"/>
              <a:t>The merchant requests payment authorization from the payment gateway prior to shipment.</a:t>
            </a:r>
          </a:p>
          <a:p>
            <a:pPr eaLnBrk="1" hangingPunct="1"/>
            <a:r>
              <a:rPr lang="en-US" altLang="en-US" sz="2600" smtClean="0"/>
              <a:t>The merchant confirms order to the customer.</a:t>
            </a:r>
          </a:p>
          <a:p>
            <a:pPr eaLnBrk="1" hangingPunct="1"/>
            <a:r>
              <a:rPr lang="en-US" altLang="en-US" sz="2600" smtClean="0"/>
              <a:t>The merchant provides the goods or service to the customer.</a:t>
            </a:r>
          </a:p>
          <a:p>
            <a:pPr eaLnBrk="1" hangingPunct="1"/>
            <a:r>
              <a:rPr lang="en-US" altLang="en-US" sz="2600" smtClean="0"/>
              <a:t>The merchant requests payment from the payment gateway.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miter lim="800000"/>
            <a:headEnd/>
            <a:tailEnd/>
          </a:ln>
        </p:spPr>
        <p:txBody>
          <a:bodyPr/>
          <a:lstStyle/>
          <a:p>
            <a:fld id="{02295BCD-427E-4449-8162-6D23A1F86E05}" type="datetime1">
              <a:rPr lang="en-US" altLang="en-US" smtClean="0"/>
              <a:pPr/>
              <a:t>10/22/2018</a:t>
            </a:fld>
            <a:endParaRPr lang="en-US" altLang="en-US" smtClean="0"/>
          </a:p>
        </p:txBody>
      </p:sp>
      <p:sp>
        <p:nvSpPr>
          <p:cNvPr id="27651" name="Rectangle 2"/>
          <p:cNvSpPr>
            <a:spLocks noGrp="1" noChangeArrowheads="1"/>
          </p:cNvSpPr>
          <p:nvPr>
            <p:ph type="title"/>
          </p:nvPr>
        </p:nvSpPr>
        <p:spPr/>
        <p:txBody>
          <a:bodyPr/>
          <a:lstStyle/>
          <a:p>
            <a:pPr eaLnBrk="1" hangingPunct="1"/>
            <a:r>
              <a:rPr lang="en-US" altLang="zh-TW" smtClean="0">
                <a:ea typeface="新細明體" pitchFamily="18" charset="-120"/>
              </a:rPr>
              <a:t>Key Technologies of SET</a:t>
            </a:r>
          </a:p>
        </p:txBody>
      </p:sp>
      <p:sp>
        <p:nvSpPr>
          <p:cNvPr id="27652" name="Rectangle 3"/>
          <p:cNvSpPr>
            <a:spLocks noGrp="1" noChangeArrowheads="1"/>
          </p:cNvSpPr>
          <p:nvPr>
            <p:ph type="body" idx="1"/>
          </p:nvPr>
        </p:nvSpPr>
        <p:spPr>
          <a:xfrm>
            <a:off x="685800" y="1905000"/>
            <a:ext cx="7772400" cy="4572000"/>
          </a:xfrm>
        </p:spPr>
        <p:txBody>
          <a:bodyPr/>
          <a:lstStyle/>
          <a:p>
            <a:pPr eaLnBrk="1" hangingPunct="1">
              <a:lnSpc>
                <a:spcPct val="90000"/>
              </a:lnSpc>
            </a:pPr>
            <a:r>
              <a:rPr lang="en-US" altLang="zh-TW" smtClean="0">
                <a:ea typeface="新細明體" pitchFamily="18" charset="-120"/>
              </a:rPr>
              <a:t>Confidentiality of information: DES</a:t>
            </a:r>
          </a:p>
          <a:p>
            <a:pPr eaLnBrk="1" hangingPunct="1">
              <a:lnSpc>
                <a:spcPct val="90000"/>
              </a:lnSpc>
            </a:pPr>
            <a:r>
              <a:rPr lang="en-US" altLang="zh-TW" smtClean="0">
                <a:ea typeface="新細明體" pitchFamily="18" charset="-120"/>
              </a:rPr>
              <a:t>Integrity of data: RSA digital signatures with SHA-1 hash codes</a:t>
            </a:r>
          </a:p>
          <a:p>
            <a:pPr eaLnBrk="1" hangingPunct="1">
              <a:lnSpc>
                <a:spcPct val="90000"/>
              </a:lnSpc>
            </a:pPr>
            <a:r>
              <a:rPr lang="en-US" altLang="zh-TW" smtClean="0">
                <a:ea typeface="新細明體" pitchFamily="18" charset="-120"/>
              </a:rPr>
              <a:t>Cardholder account authentication: X.509v3 digital certificates with RSA signatures </a:t>
            </a:r>
          </a:p>
          <a:p>
            <a:pPr eaLnBrk="1" hangingPunct="1">
              <a:lnSpc>
                <a:spcPct val="90000"/>
              </a:lnSpc>
            </a:pPr>
            <a:r>
              <a:rPr lang="en-US" altLang="zh-TW" smtClean="0">
                <a:ea typeface="新細明體" pitchFamily="18" charset="-120"/>
              </a:rPr>
              <a:t>Merchant authentication: X.509v3 digital certificates with RSA signatures</a:t>
            </a:r>
          </a:p>
          <a:p>
            <a:pPr eaLnBrk="1" hangingPunct="1">
              <a:lnSpc>
                <a:spcPct val="90000"/>
              </a:lnSpc>
            </a:pPr>
            <a:r>
              <a:rPr lang="en-US" altLang="zh-TW" smtClean="0">
                <a:ea typeface="新細明體" pitchFamily="18" charset="-120"/>
              </a:rPr>
              <a:t>Privacy: separation of order and payment information using dual signatures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Web Security Threats</a:t>
            </a:r>
            <a:endParaRPr lang="en-IN" b="1" dirty="0" smtClean="0"/>
          </a:p>
        </p:txBody>
      </p:sp>
      <p:sp>
        <p:nvSpPr>
          <p:cNvPr id="3" name="Content Placeholder 2"/>
          <p:cNvSpPr>
            <a:spLocks noGrp="1"/>
          </p:cNvSpPr>
          <p:nvPr>
            <p:ph idx="1"/>
          </p:nvPr>
        </p:nvSpPr>
        <p:spPr/>
        <p:txBody>
          <a:bodyPr>
            <a:normAutofit fontScale="85000" lnSpcReduction="10000"/>
          </a:bodyPr>
          <a:lstStyle/>
          <a:p>
            <a:pPr algn="just"/>
            <a:r>
              <a:rPr lang="en-US" dirty="0" smtClean="0"/>
              <a:t>Table 1.1 provides a summary of the types of security threats faced in using the Web. One way to group these threats is in terms of passive and active attacks. </a:t>
            </a:r>
          </a:p>
          <a:p>
            <a:pPr algn="just"/>
            <a:r>
              <a:rPr lang="en-US" dirty="0" smtClean="0"/>
              <a:t>Passive attacks include eavesdropping on network traffic between browser and server and gaining access to information on a Web site that is supposed to be restricted. </a:t>
            </a:r>
          </a:p>
          <a:p>
            <a:pPr algn="just"/>
            <a:r>
              <a:rPr lang="en-US" dirty="0" smtClean="0"/>
              <a:t>Active attacks include impersonating another user, altering messages in transit between client and server, and altering information on a Web site.</a:t>
            </a:r>
            <a:endParaRPr lang="en-IN" dirty="0" smtClean="0"/>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a:ln>
            <a:miter lim="800000"/>
            <a:headEnd/>
            <a:tailEnd/>
          </a:ln>
        </p:spPr>
        <p:txBody>
          <a:bodyPr/>
          <a:lstStyle/>
          <a:p>
            <a:fld id="{02298BA7-6EA0-4A45-BADC-CE0EAB599DD4}" type="datetime1">
              <a:rPr lang="en-US" altLang="en-US" smtClean="0"/>
              <a:pPr/>
              <a:t>10/22/2018</a:t>
            </a:fld>
            <a:endParaRPr lang="en-US" altLang="en-US" smtClean="0"/>
          </a:p>
        </p:txBody>
      </p:sp>
      <p:sp>
        <p:nvSpPr>
          <p:cNvPr id="28675" name="Rectangle 2"/>
          <p:cNvSpPr>
            <a:spLocks noGrp="1" noChangeArrowheads="1"/>
          </p:cNvSpPr>
          <p:nvPr>
            <p:ph type="title"/>
          </p:nvPr>
        </p:nvSpPr>
        <p:spPr>
          <a:xfrm>
            <a:off x="698500" y="157163"/>
            <a:ext cx="7772400" cy="1143000"/>
          </a:xfrm>
          <a:noFill/>
        </p:spPr>
        <p:txBody>
          <a:bodyPr lIns="90488" tIns="44450" rIns="90488" bIns="44450"/>
          <a:lstStyle/>
          <a:p>
            <a:pPr eaLnBrk="1" hangingPunct="1"/>
            <a:r>
              <a:rPr lang="en-US" altLang="en-US" smtClean="0"/>
              <a:t>Dual Signatures</a:t>
            </a:r>
            <a:endParaRPr lang="en-US" altLang="en-US" sz="3600" smtClean="0"/>
          </a:p>
        </p:txBody>
      </p:sp>
      <p:sp>
        <p:nvSpPr>
          <p:cNvPr id="28676" name="Rectangle 3"/>
          <p:cNvSpPr>
            <a:spLocks noGrp="1" noChangeArrowheads="1"/>
          </p:cNvSpPr>
          <p:nvPr>
            <p:ph type="body" idx="1"/>
          </p:nvPr>
        </p:nvSpPr>
        <p:spPr>
          <a:xfrm>
            <a:off x="698500" y="1247775"/>
            <a:ext cx="7772400" cy="4343400"/>
          </a:xfrm>
          <a:noFill/>
        </p:spPr>
        <p:txBody>
          <a:bodyPr lIns="90488" tIns="44450" rIns="90488" bIns="44450"/>
          <a:lstStyle/>
          <a:p>
            <a:pPr eaLnBrk="1" hangingPunct="1"/>
            <a:r>
              <a:rPr lang="en-US" altLang="en-US" sz="2000" smtClean="0"/>
              <a:t>Links two messages securely but allows only one party to read each.  </a:t>
            </a:r>
            <a:endParaRPr lang="en-US" altLang="en-US" sz="2400" smtClean="0"/>
          </a:p>
        </p:txBody>
      </p:sp>
      <p:sp>
        <p:nvSpPr>
          <p:cNvPr id="28677" name="Text Box 4"/>
          <p:cNvSpPr txBox="1">
            <a:spLocks noChangeArrowheads="1"/>
          </p:cNvSpPr>
          <p:nvPr/>
        </p:nvSpPr>
        <p:spPr bwMode="auto">
          <a:xfrm>
            <a:off x="768350" y="2139950"/>
            <a:ext cx="3176588" cy="346075"/>
          </a:xfrm>
          <a:prstGeom prst="rect">
            <a:avLst/>
          </a:prstGeom>
          <a:noFill/>
          <a:ln w="9525">
            <a:solidFill>
              <a:schemeClr val="tx1"/>
            </a:solidFill>
            <a:miter lim="800000"/>
            <a:headEnd/>
            <a:tailEnd/>
          </a:ln>
          <a:effectLst/>
        </p:spPr>
        <p:txBody>
          <a:bodyPr lIns="92075" tIns="46038" rIns="92075" bIns="46038" anchor="ctr">
            <a:spAutoFit/>
          </a:bodyPr>
          <a:lstStyle/>
          <a:p>
            <a:pPr algn="ctr"/>
            <a:r>
              <a:rPr lang="en-US" altLang="en-US" sz="1600" b="1">
                <a:latin typeface="Arial" charset="0"/>
              </a:rPr>
              <a:t>MESSAGE 1</a:t>
            </a:r>
          </a:p>
        </p:txBody>
      </p:sp>
      <p:sp>
        <p:nvSpPr>
          <p:cNvPr id="28678" name="Text Box 5"/>
          <p:cNvSpPr txBox="1">
            <a:spLocks noChangeArrowheads="1"/>
          </p:cNvSpPr>
          <p:nvPr/>
        </p:nvSpPr>
        <p:spPr bwMode="auto">
          <a:xfrm>
            <a:off x="2803525" y="3232150"/>
            <a:ext cx="1309688" cy="346075"/>
          </a:xfrm>
          <a:prstGeom prst="rect">
            <a:avLst/>
          </a:prstGeom>
          <a:noFill/>
          <a:ln w="9525">
            <a:solidFill>
              <a:schemeClr val="tx1"/>
            </a:solidFill>
            <a:miter lim="800000"/>
            <a:headEnd/>
            <a:tailEnd/>
          </a:ln>
          <a:effectLst/>
        </p:spPr>
        <p:txBody>
          <a:bodyPr lIns="92075" tIns="46038" rIns="92075" bIns="46038" anchor="ctr">
            <a:spAutoFit/>
          </a:bodyPr>
          <a:lstStyle/>
          <a:p>
            <a:pPr algn="ctr"/>
            <a:r>
              <a:rPr lang="en-US" altLang="en-US" sz="1600" b="1">
                <a:latin typeface="Arial" charset="0"/>
              </a:rPr>
              <a:t>DIGEST 1</a:t>
            </a:r>
          </a:p>
        </p:txBody>
      </p:sp>
      <p:sp>
        <p:nvSpPr>
          <p:cNvPr id="28679" name="Text Box 6"/>
          <p:cNvSpPr txBox="1">
            <a:spLocks noChangeArrowheads="1"/>
          </p:cNvSpPr>
          <p:nvPr/>
        </p:nvSpPr>
        <p:spPr bwMode="auto">
          <a:xfrm>
            <a:off x="3309938" y="4151313"/>
            <a:ext cx="1804987" cy="346075"/>
          </a:xfrm>
          <a:prstGeom prst="rect">
            <a:avLst/>
          </a:prstGeom>
          <a:noFill/>
          <a:ln w="9525">
            <a:solidFill>
              <a:schemeClr val="tx1"/>
            </a:solidFill>
            <a:miter lim="800000"/>
            <a:headEnd/>
            <a:tailEnd/>
          </a:ln>
          <a:effectLst/>
        </p:spPr>
        <p:txBody>
          <a:bodyPr lIns="92075" tIns="46038" rIns="92075" bIns="46038" anchor="ctr">
            <a:spAutoFit/>
          </a:bodyPr>
          <a:lstStyle/>
          <a:p>
            <a:pPr algn="ctr"/>
            <a:r>
              <a:rPr lang="en-US" altLang="en-US" sz="1600" b="1">
                <a:latin typeface="Arial" charset="0"/>
              </a:rPr>
              <a:t>NEW DIGEST</a:t>
            </a:r>
          </a:p>
        </p:txBody>
      </p:sp>
      <p:sp>
        <p:nvSpPr>
          <p:cNvPr id="28680" name="Line 7"/>
          <p:cNvSpPr>
            <a:spLocks noChangeShapeType="1"/>
          </p:cNvSpPr>
          <p:nvPr/>
        </p:nvSpPr>
        <p:spPr bwMode="auto">
          <a:xfrm>
            <a:off x="3203575" y="2487613"/>
            <a:ext cx="0" cy="765175"/>
          </a:xfrm>
          <a:prstGeom prst="line">
            <a:avLst/>
          </a:prstGeom>
          <a:noFill/>
          <a:ln w="9525">
            <a:solidFill>
              <a:schemeClr val="tx1"/>
            </a:solidFill>
            <a:round/>
            <a:headEnd/>
            <a:tailEnd type="triangle" w="med" len="med"/>
          </a:ln>
          <a:effectLst/>
        </p:spPr>
        <p:txBody>
          <a:bodyPr lIns="92075" tIns="46038" rIns="92075" bIns="46038" anchor="ctr">
            <a:spAutoFit/>
          </a:bodyPr>
          <a:lstStyle/>
          <a:p>
            <a:endParaRPr lang="en-IN"/>
          </a:p>
        </p:txBody>
      </p:sp>
      <p:sp>
        <p:nvSpPr>
          <p:cNvPr id="28681" name="Text Box 8"/>
          <p:cNvSpPr txBox="1">
            <a:spLocks noChangeArrowheads="1"/>
          </p:cNvSpPr>
          <p:nvPr/>
        </p:nvSpPr>
        <p:spPr bwMode="auto">
          <a:xfrm>
            <a:off x="3544888" y="2551113"/>
            <a:ext cx="1162050" cy="517525"/>
          </a:xfrm>
          <a:prstGeom prst="rect">
            <a:avLst/>
          </a:prstGeom>
          <a:noFill/>
          <a:ln w="9525">
            <a:noFill/>
            <a:miter lim="800000"/>
            <a:headEnd/>
            <a:tailEnd/>
          </a:ln>
          <a:effectLst/>
        </p:spPr>
        <p:txBody>
          <a:bodyPr wrap="none" lIns="92075" tIns="46038" rIns="92075" bIns="46038" anchor="ctr">
            <a:spAutoFit/>
          </a:bodyPr>
          <a:lstStyle/>
          <a:p>
            <a:pPr algn="ctr"/>
            <a:r>
              <a:rPr lang="en-US" altLang="en-US" sz="1400" b="1">
                <a:solidFill>
                  <a:srgbClr val="FF3300"/>
                </a:solidFill>
                <a:latin typeface="Arial" charset="0"/>
              </a:rPr>
              <a:t>HASH 1 &amp; 2</a:t>
            </a:r>
          </a:p>
          <a:p>
            <a:pPr algn="ctr"/>
            <a:r>
              <a:rPr lang="en-US" altLang="en-US" sz="1400" b="1">
                <a:solidFill>
                  <a:srgbClr val="FF3300"/>
                </a:solidFill>
                <a:latin typeface="Arial" charset="0"/>
              </a:rPr>
              <a:t>WITH SHA</a:t>
            </a:r>
            <a:endParaRPr lang="en-US" altLang="en-US" sz="1000" b="1">
              <a:solidFill>
                <a:srgbClr val="FF3300"/>
              </a:solidFill>
              <a:latin typeface="Arial" charset="0"/>
            </a:endParaRPr>
          </a:p>
        </p:txBody>
      </p:sp>
      <p:sp>
        <p:nvSpPr>
          <p:cNvPr id="28682" name="Line 9"/>
          <p:cNvSpPr>
            <a:spLocks noChangeShapeType="1"/>
          </p:cNvSpPr>
          <p:nvPr/>
        </p:nvSpPr>
        <p:spPr bwMode="auto">
          <a:xfrm flipH="1">
            <a:off x="4110038" y="3592513"/>
            <a:ext cx="1587" cy="577850"/>
          </a:xfrm>
          <a:prstGeom prst="line">
            <a:avLst/>
          </a:prstGeom>
          <a:noFill/>
          <a:ln w="9525">
            <a:solidFill>
              <a:schemeClr val="tx1"/>
            </a:solidFill>
            <a:round/>
            <a:headEnd/>
            <a:tailEnd type="triangle" w="med" len="med"/>
          </a:ln>
          <a:effectLst/>
        </p:spPr>
        <p:txBody>
          <a:bodyPr lIns="92075" tIns="46038" rIns="92075" bIns="46038" anchor="ctr">
            <a:spAutoFit/>
          </a:bodyPr>
          <a:lstStyle/>
          <a:p>
            <a:endParaRPr lang="en-IN"/>
          </a:p>
        </p:txBody>
      </p:sp>
      <p:sp>
        <p:nvSpPr>
          <p:cNvPr id="28683" name="Line 10"/>
          <p:cNvSpPr>
            <a:spLocks noChangeShapeType="1"/>
          </p:cNvSpPr>
          <p:nvPr/>
        </p:nvSpPr>
        <p:spPr bwMode="auto">
          <a:xfrm flipH="1">
            <a:off x="5530850" y="3271838"/>
            <a:ext cx="593725" cy="109537"/>
          </a:xfrm>
          <a:prstGeom prst="line">
            <a:avLst/>
          </a:prstGeom>
          <a:noFill/>
          <a:ln w="9525">
            <a:solidFill>
              <a:schemeClr val="hlink"/>
            </a:solidFill>
            <a:round/>
            <a:headEnd/>
            <a:tailEnd type="triangle" w="med" len="med"/>
          </a:ln>
          <a:effectLst/>
        </p:spPr>
        <p:txBody>
          <a:bodyPr lIns="92075" tIns="46038" rIns="92075" bIns="46038" anchor="ctr">
            <a:spAutoFit/>
          </a:bodyPr>
          <a:lstStyle/>
          <a:p>
            <a:endParaRPr lang="en-IN"/>
          </a:p>
        </p:txBody>
      </p:sp>
      <p:sp>
        <p:nvSpPr>
          <p:cNvPr id="28684" name="Text Box 11"/>
          <p:cNvSpPr txBox="1">
            <a:spLocks noChangeArrowheads="1"/>
          </p:cNvSpPr>
          <p:nvPr/>
        </p:nvSpPr>
        <p:spPr bwMode="auto">
          <a:xfrm>
            <a:off x="4284663" y="2144713"/>
            <a:ext cx="3176587" cy="346075"/>
          </a:xfrm>
          <a:prstGeom prst="rect">
            <a:avLst/>
          </a:prstGeom>
          <a:noFill/>
          <a:ln w="9525">
            <a:solidFill>
              <a:schemeClr val="tx1"/>
            </a:solidFill>
            <a:miter lim="800000"/>
            <a:headEnd/>
            <a:tailEnd/>
          </a:ln>
          <a:effectLst/>
        </p:spPr>
        <p:txBody>
          <a:bodyPr lIns="92075" tIns="46038" rIns="92075" bIns="46038" anchor="ctr">
            <a:spAutoFit/>
          </a:bodyPr>
          <a:lstStyle/>
          <a:p>
            <a:pPr algn="ctr"/>
            <a:r>
              <a:rPr lang="en-US" altLang="en-US" sz="1600" b="1">
                <a:latin typeface="Arial" charset="0"/>
              </a:rPr>
              <a:t>MESSAGE 2</a:t>
            </a:r>
          </a:p>
        </p:txBody>
      </p:sp>
      <p:sp>
        <p:nvSpPr>
          <p:cNvPr id="28685" name="Text Box 12"/>
          <p:cNvSpPr txBox="1">
            <a:spLocks noChangeArrowheads="1"/>
          </p:cNvSpPr>
          <p:nvPr/>
        </p:nvSpPr>
        <p:spPr bwMode="auto">
          <a:xfrm>
            <a:off x="4106863" y="3224213"/>
            <a:ext cx="1346200" cy="346075"/>
          </a:xfrm>
          <a:prstGeom prst="rect">
            <a:avLst/>
          </a:prstGeom>
          <a:noFill/>
          <a:ln w="9525">
            <a:solidFill>
              <a:schemeClr val="tx1"/>
            </a:solidFill>
            <a:miter lim="800000"/>
            <a:headEnd/>
            <a:tailEnd/>
          </a:ln>
          <a:effectLst/>
        </p:spPr>
        <p:txBody>
          <a:bodyPr lIns="92075" tIns="46038" rIns="92075" bIns="46038" anchor="ctr">
            <a:spAutoFit/>
          </a:bodyPr>
          <a:lstStyle/>
          <a:p>
            <a:pPr algn="ctr"/>
            <a:r>
              <a:rPr lang="en-US" altLang="en-US" sz="1600" b="1">
                <a:latin typeface="Arial" charset="0"/>
              </a:rPr>
              <a:t>DIGEST 2</a:t>
            </a:r>
          </a:p>
        </p:txBody>
      </p:sp>
      <p:sp>
        <p:nvSpPr>
          <p:cNvPr id="28686" name="Line 13"/>
          <p:cNvSpPr>
            <a:spLocks noChangeShapeType="1"/>
          </p:cNvSpPr>
          <p:nvPr/>
        </p:nvSpPr>
        <p:spPr bwMode="auto">
          <a:xfrm flipH="1">
            <a:off x="5037138" y="2503488"/>
            <a:ext cx="1587" cy="754062"/>
          </a:xfrm>
          <a:prstGeom prst="line">
            <a:avLst/>
          </a:prstGeom>
          <a:noFill/>
          <a:ln w="9525">
            <a:solidFill>
              <a:schemeClr val="tx1"/>
            </a:solidFill>
            <a:round/>
            <a:headEnd/>
            <a:tailEnd type="triangle" w="med" len="med"/>
          </a:ln>
          <a:effectLst/>
        </p:spPr>
        <p:txBody>
          <a:bodyPr lIns="92075" tIns="46038" rIns="92075" bIns="46038" anchor="ctr">
            <a:spAutoFit/>
          </a:bodyPr>
          <a:lstStyle/>
          <a:p>
            <a:endParaRPr lang="en-IN"/>
          </a:p>
        </p:txBody>
      </p:sp>
      <p:sp>
        <p:nvSpPr>
          <p:cNvPr id="28687" name="Rectangle 14"/>
          <p:cNvSpPr>
            <a:spLocks noChangeArrowheads="1"/>
          </p:cNvSpPr>
          <p:nvPr/>
        </p:nvSpPr>
        <p:spPr bwMode="auto">
          <a:xfrm>
            <a:off x="6140450" y="2909888"/>
            <a:ext cx="2378075" cy="517525"/>
          </a:xfrm>
          <a:prstGeom prst="rect">
            <a:avLst/>
          </a:prstGeom>
          <a:noFill/>
          <a:ln w="9525">
            <a:noFill/>
            <a:miter lim="800000"/>
            <a:headEnd/>
            <a:tailEnd/>
          </a:ln>
          <a:effectLst/>
        </p:spPr>
        <p:txBody>
          <a:bodyPr wrap="none" lIns="92075" tIns="46038" rIns="92075" bIns="46038" anchor="ctr">
            <a:spAutoFit/>
          </a:bodyPr>
          <a:lstStyle/>
          <a:p>
            <a:r>
              <a:rPr lang="en-US" altLang="en-US" sz="1400" b="1">
                <a:solidFill>
                  <a:srgbClr val="FF3300"/>
                </a:solidFill>
                <a:latin typeface="Arial" charset="0"/>
              </a:rPr>
              <a:t>CONCATENATE DIGESTS</a:t>
            </a:r>
          </a:p>
          <a:p>
            <a:r>
              <a:rPr lang="en-US" altLang="en-US" sz="1400" b="1">
                <a:solidFill>
                  <a:srgbClr val="FF3300"/>
                </a:solidFill>
                <a:latin typeface="Arial" charset="0"/>
              </a:rPr>
              <a:t>TOGETHER</a:t>
            </a:r>
          </a:p>
        </p:txBody>
      </p:sp>
      <p:sp>
        <p:nvSpPr>
          <p:cNvPr id="28688" name="Rectangle 15"/>
          <p:cNvSpPr>
            <a:spLocks noChangeArrowheads="1"/>
          </p:cNvSpPr>
          <p:nvPr/>
        </p:nvSpPr>
        <p:spPr bwMode="auto">
          <a:xfrm>
            <a:off x="6092825" y="3689350"/>
            <a:ext cx="2092325" cy="517525"/>
          </a:xfrm>
          <a:prstGeom prst="rect">
            <a:avLst/>
          </a:prstGeom>
          <a:noFill/>
          <a:ln w="9525">
            <a:noFill/>
            <a:miter lim="800000"/>
            <a:headEnd/>
            <a:tailEnd/>
          </a:ln>
          <a:effectLst/>
        </p:spPr>
        <p:txBody>
          <a:bodyPr wrap="none" lIns="92075" tIns="46038" rIns="92075" bIns="46038" anchor="ctr">
            <a:spAutoFit/>
          </a:bodyPr>
          <a:lstStyle/>
          <a:p>
            <a:r>
              <a:rPr lang="en-US" altLang="en-US" sz="1400" b="1">
                <a:solidFill>
                  <a:srgbClr val="FF3300"/>
                </a:solidFill>
                <a:latin typeface="Arial" charset="0"/>
              </a:rPr>
              <a:t>HASH WITH SHA TO</a:t>
            </a:r>
          </a:p>
          <a:p>
            <a:r>
              <a:rPr lang="en-US" altLang="en-US" sz="1400" b="1">
                <a:solidFill>
                  <a:srgbClr val="FF3300"/>
                </a:solidFill>
                <a:latin typeface="Arial" charset="0"/>
              </a:rPr>
              <a:t>CREATE NEW DIGEST</a:t>
            </a:r>
          </a:p>
        </p:txBody>
      </p:sp>
      <p:sp>
        <p:nvSpPr>
          <p:cNvPr id="28689" name="Line 16"/>
          <p:cNvSpPr>
            <a:spLocks noChangeShapeType="1"/>
          </p:cNvSpPr>
          <p:nvPr/>
        </p:nvSpPr>
        <p:spPr bwMode="auto">
          <a:xfrm flipH="1" flipV="1">
            <a:off x="4224338" y="3743325"/>
            <a:ext cx="1570037" cy="188913"/>
          </a:xfrm>
          <a:prstGeom prst="line">
            <a:avLst/>
          </a:prstGeom>
          <a:noFill/>
          <a:ln w="9525">
            <a:solidFill>
              <a:schemeClr val="hlink"/>
            </a:solidFill>
            <a:round/>
            <a:headEnd/>
            <a:tailEnd type="triangle" w="med" len="med"/>
          </a:ln>
          <a:effectLst/>
        </p:spPr>
        <p:txBody>
          <a:bodyPr lIns="92075" tIns="46038" rIns="92075" bIns="46038" anchor="ctr">
            <a:spAutoFit/>
          </a:bodyPr>
          <a:lstStyle/>
          <a:p>
            <a:endParaRPr lang="en-IN"/>
          </a:p>
        </p:txBody>
      </p:sp>
      <p:sp>
        <p:nvSpPr>
          <p:cNvPr id="28690" name="Text Box 17"/>
          <p:cNvSpPr txBox="1">
            <a:spLocks noChangeArrowheads="1"/>
          </p:cNvSpPr>
          <p:nvPr/>
        </p:nvSpPr>
        <p:spPr bwMode="auto">
          <a:xfrm>
            <a:off x="3092450" y="5243513"/>
            <a:ext cx="2311400" cy="346075"/>
          </a:xfrm>
          <a:prstGeom prst="rect">
            <a:avLst/>
          </a:prstGeom>
          <a:noFill/>
          <a:ln w="9525">
            <a:solidFill>
              <a:schemeClr val="tx1"/>
            </a:solidFill>
            <a:miter lim="800000"/>
            <a:headEnd/>
            <a:tailEnd/>
          </a:ln>
          <a:effectLst/>
        </p:spPr>
        <p:txBody>
          <a:bodyPr lIns="92075" tIns="46038" rIns="92075" bIns="46038" anchor="ctr">
            <a:spAutoFit/>
          </a:bodyPr>
          <a:lstStyle/>
          <a:p>
            <a:pPr algn="ctr"/>
            <a:r>
              <a:rPr lang="en-US" altLang="en-US" sz="1600" b="1">
                <a:latin typeface="Arial" charset="0"/>
              </a:rPr>
              <a:t>DUAL SIGNATURE</a:t>
            </a:r>
          </a:p>
        </p:txBody>
      </p:sp>
      <p:sp>
        <p:nvSpPr>
          <p:cNvPr id="28691" name="Text Box 18"/>
          <p:cNvSpPr txBox="1">
            <a:spLocks noChangeArrowheads="1"/>
          </p:cNvSpPr>
          <p:nvPr/>
        </p:nvSpPr>
        <p:spPr bwMode="auto">
          <a:xfrm>
            <a:off x="1022350" y="4694238"/>
            <a:ext cx="1597025" cy="346075"/>
          </a:xfrm>
          <a:prstGeom prst="rect">
            <a:avLst/>
          </a:prstGeom>
          <a:noFill/>
          <a:ln w="9525">
            <a:solidFill>
              <a:schemeClr val="tx1"/>
            </a:solidFill>
            <a:miter lim="800000"/>
            <a:headEnd/>
            <a:tailEnd/>
          </a:ln>
          <a:effectLst/>
        </p:spPr>
        <p:txBody>
          <a:bodyPr lIns="92075" tIns="46038" rIns="92075" bIns="46038" anchor="ctr">
            <a:spAutoFit/>
          </a:bodyPr>
          <a:lstStyle/>
          <a:p>
            <a:pPr algn="ctr"/>
            <a:r>
              <a:rPr lang="en-US" altLang="en-US" sz="1600" b="1">
                <a:latin typeface="Arial" charset="0"/>
              </a:rPr>
              <a:t>PRIVATE KEY</a:t>
            </a:r>
          </a:p>
        </p:txBody>
      </p:sp>
      <p:sp>
        <p:nvSpPr>
          <p:cNvPr id="28692" name="Line 19"/>
          <p:cNvSpPr>
            <a:spLocks noChangeShapeType="1"/>
          </p:cNvSpPr>
          <p:nvPr/>
        </p:nvSpPr>
        <p:spPr bwMode="auto">
          <a:xfrm>
            <a:off x="4119563" y="4491038"/>
            <a:ext cx="0" cy="754062"/>
          </a:xfrm>
          <a:prstGeom prst="line">
            <a:avLst/>
          </a:prstGeom>
          <a:noFill/>
          <a:ln w="9525">
            <a:solidFill>
              <a:schemeClr val="tx1"/>
            </a:solidFill>
            <a:round/>
            <a:headEnd/>
            <a:tailEnd type="triangle" w="med" len="med"/>
          </a:ln>
          <a:effectLst/>
        </p:spPr>
        <p:txBody>
          <a:bodyPr wrap="none" lIns="92075" tIns="46038" rIns="92075" bIns="46038" anchor="ctr">
            <a:spAutoFit/>
          </a:bodyPr>
          <a:lstStyle/>
          <a:p>
            <a:endParaRPr lang="en-IN"/>
          </a:p>
        </p:txBody>
      </p:sp>
      <p:sp>
        <p:nvSpPr>
          <p:cNvPr id="28693" name="Line 20"/>
          <p:cNvSpPr>
            <a:spLocks noChangeShapeType="1"/>
          </p:cNvSpPr>
          <p:nvPr/>
        </p:nvSpPr>
        <p:spPr bwMode="auto">
          <a:xfrm>
            <a:off x="2622550" y="4824413"/>
            <a:ext cx="1497013" cy="0"/>
          </a:xfrm>
          <a:prstGeom prst="line">
            <a:avLst/>
          </a:prstGeom>
          <a:noFill/>
          <a:ln w="9525">
            <a:solidFill>
              <a:schemeClr val="tx1"/>
            </a:solidFill>
            <a:round/>
            <a:headEnd/>
            <a:tailEnd type="triangle" w="med" len="med"/>
          </a:ln>
          <a:effectLst/>
        </p:spPr>
        <p:txBody>
          <a:bodyPr wrap="none" lIns="92075" tIns="46038" rIns="92075" bIns="46038" anchor="ctr">
            <a:spAutoFit/>
          </a:bodyPr>
          <a:lstStyle/>
          <a:p>
            <a:endParaRPr lang="en-IN"/>
          </a:p>
        </p:txBody>
      </p:sp>
      <p:sp>
        <p:nvSpPr>
          <p:cNvPr id="28694" name="Rectangle 21"/>
          <p:cNvSpPr>
            <a:spLocks noChangeArrowheads="1"/>
          </p:cNvSpPr>
          <p:nvPr/>
        </p:nvSpPr>
        <p:spPr bwMode="auto">
          <a:xfrm>
            <a:off x="5591175" y="4559300"/>
            <a:ext cx="2774950" cy="517525"/>
          </a:xfrm>
          <a:prstGeom prst="rect">
            <a:avLst/>
          </a:prstGeom>
          <a:noFill/>
          <a:ln w="9525">
            <a:noFill/>
            <a:miter lim="800000"/>
            <a:headEnd/>
            <a:tailEnd/>
          </a:ln>
          <a:effectLst/>
        </p:spPr>
        <p:txBody>
          <a:bodyPr wrap="none" lIns="92075" tIns="46038" rIns="92075" bIns="46038" anchor="ctr">
            <a:spAutoFit/>
          </a:bodyPr>
          <a:lstStyle/>
          <a:p>
            <a:r>
              <a:rPr lang="en-US" altLang="en-US" sz="1400" b="1">
                <a:solidFill>
                  <a:srgbClr val="FF3300"/>
                </a:solidFill>
                <a:latin typeface="Arial" charset="0"/>
              </a:rPr>
              <a:t>ENCRYPT NEW DIGEST</a:t>
            </a:r>
          </a:p>
          <a:p>
            <a:r>
              <a:rPr lang="en-US" altLang="en-US" sz="1400" b="1">
                <a:solidFill>
                  <a:srgbClr val="FF3300"/>
                </a:solidFill>
                <a:latin typeface="Arial" charset="0"/>
              </a:rPr>
              <a:t>WITH SIGNER’S PRIVATE KEY</a:t>
            </a:r>
          </a:p>
        </p:txBody>
      </p:sp>
      <p:sp>
        <p:nvSpPr>
          <p:cNvPr id="28695" name="Line 22"/>
          <p:cNvSpPr>
            <a:spLocks noChangeShapeType="1"/>
          </p:cNvSpPr>
          <p:nvPr/>
        </p:nvSpPr>
        <p:spPr bwMode="auto">
          <a:xfrm flipH="1">
            <a:off x="4227513" y="4827588"/>
            <a:ext cx="1274762" cy="131762"/>
          </a:xfrm>
          <a:prstGeom prst="line">
            <a:avLst/>
          </a:prstGeom>
          <a:noFill/>
          <a:ln w="9525">
            <a:solidFill>
              <a:schemeClr val="hlink"/>
            </a:solidFill>
            <a:round/>
            <a:headEnd/>
            <a:tailEnd type="triangle" w="med" len="med"/>
          </a:ln>
          <a:effectLst/>
        </p:spPr>
        <p:txBody>
          <a:bodyPr lIns="92075" tIns="46038" rIns="92075" bIns="46038" anchor="ctr">
            <a:spAutoFit/>
          </a:bodyPr>
          <a:lstStyle/>
          <a:p>
            <a:endParaRPr lang="en-IN"/>
          </a:p>
        </p:txBody>
      </p:sp>
      <p:sp>
        <p:nvSpPr>
          <p:cNvPr id="28696" name="Line 23"/>
          <p:cNvSpPr>
            <a:spLocks noChangeShapeType="1"/>
          </p:cNvSpPr>
          <p:nvPr/>
        </p:nvSpPr>
        <p:spPr bwMode="auto">
          <a:xfrm flipH="1">
            <a:off x="3308350" y="2781300"/>
            <a:ext cx="296863" cy="147638"/>
          </a:xfrm>
          <a:prstGeom prst="line">
            <a:avLst/>
          </a:prstGeom>
          <a:noFill/>
          <a:ln w="9525">
            <a:solidFill>
              <a:schemeClr val="hlink"/>
            </a:solidFill>
            <a:round/>
            <a:headEnd/>
            <a:tailEnd type="triangle" w="med" len="med"/>
          </a:ln>
          <a:effectLst/>
        </p:spPr>
        <p:txBody>
          <a:bodyPr lIns="92075" tIns="46038" rIns="92075" bIns="46038" anchor="ctr">
            <a:spAutoFit/>
          </a:bodyPr>
          <a:lstStyle/>
          <a:p>
            <a:endParaRPr lang="en-IN"/>
          </a:p>
        </p:txBody>
      </p:sp>
      <p:sp>
        <p:nvSpPr>
          <p:cNvPr id="28697" name="Line 24"/>
          <p:cNvSpPr>
            <a:spLocks noChangeShapeType="1"/>
          </p:cNvSpPr>
          <p:nvPr/>
        </p:nvSpPr>
        <p:spPr bwMode="auto">
          <a:xfrm>
            <a:off x="4645025" y="2805113"/>
            <a:ext cx="322263" cy="122237"/>
          </a:xfrm>
          <a:prstGeom prst="line">
            <a:avLst/>
          </a:prstGeom>
          <a:noFill/>
          <a:ln w="9525">
            <a:solidFill>
              <a:schemeClr val="hlink"/>
            </a:solidFill>
            <a:round/>
            <a:headEnd/>
            <a:tailEnd type="triangle" w="med" len="med"/>
          </a:ln>
          <a:effectLst/>
        </p:spPr>
        <p:txBody>
          <a:bodyPr lIns="92075" tIns="46038" rIns="92075" bIns="46038" anchor="ctr">
            <a:spAutoFit/>
          </a:bodyPr>
          <a:lstStyle/>
          <a:p>
            <a:endParaRPr lang="en-I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a:ln>
            <a:miter lim="800000"/>
            <a:headEnd/>
            <a:tailEnd/>
          </a:ln>
        </p:spPr>
        <p:txBody>
          <a:bodyPr/>
          <a:lstStyle/>
          <a:p>
            <a:fld id="{4C7215B9-5F4B-41D7-B63D-1684F9F3E010}" type="datetime1">
              <a:rPr lang="en-US" altLang="en-US" smtClean="0"/>
              <a:pPr/>
              <a:t>10/22/2018</a:t>
            </a:fld>
            <a:endParaRPr lang="en-US" altLang="en-US" smtClean="0"/>
          </a:p>
        </p:txBody>
      </p:sp>
      <p:sp>
        <p:nvSpPr>
          <p:cNvPr id="30723" name="Rectangle 2"/>
          <p:cNvSpPr>
            <a:spLocks noGrp="1" noChangeArrowheads="1"/>
          </p:cNvSpPr>
          <p:nvPr>
            <p:ph type="title"/>
          </p:nvPr>
        </p:nvSpPr>
        <p:spPr>
          <a:xfrm>
            <a:off x="685800" y="304800"/>
            <a:ext cx="7772400" cy="914400"/>
          </a:xfrm>
        </p:spPr>
        <p:txBody>
          <a:bodyPr/>
          <a:lstStyle/>
          <a:p>
            <a:pPr eaLnBrk="1" hangingPunct="1"/>
            <a:r>
              <a:rPr lang="en-US" altLang="en-US" sz="2800" smtClean="0"/>
              <a:t>Dual Signature for SET</a:t>
            </a:r>
          </a:p>
        </p:txBody>
      </p:sp>
      <p:sp>
        <p:nvSpPr>
          <p:cNvPr id="30724" name="Rectangle 3"/>
          <p:cNvSpPr>
            <a:spLocks noGrp="1" noChangeArrowheads="1"/>
          </p:cNvSpPr>
          <p:nvPr>
            <p:ph type="body" idx="1"/>
          </p:nvPr>
        </p:nvSpPr>
        <p:spPr/>
        <p:txBody>
          <a:bodyPr/>
          <a:lstStyle/>
          <a:p>
            <a:pPr eaLnBrk="1" hangingPunct="1">
              <a:lnSpc>
                <a:spcPct val="90000"/>
              </a:lnSpc>
            </a:pPr>
            <a:r>
              <a:rPr lang="en-US" altLang="en-US" sz="2200" smtClean="0">
                <a:solidFill>
                  <a:schemeClr val="tx2"/>
                </a:solidFill>
              </a:rPr>
              <a:t>Concept:</a:t>
            </a:r>
            <a:r>
              <a:rPr lang="en-US" altLang="en-US" sz="2200" smtClean="0"/>
              <a:t>  Link Two Messages Intended for Two Different Receivers:</a:t>
            </a:r>
          </a:p>
          <a:p>
            <a:pPr marL="669925" lvl="1" indent="-325438" eaLnBrk="1" hangingPunct="1">
              <a:lnSpc>
                <a:spcPct val="90000"/>
              </a:lnSpc>
            </a:pPr>
            <a:r>
              <a:rPr lang="en-US" altLang="en-US" sz="2200" smtClean="0"/>
              <a:t>Order Information (OI):  Customer to Merchant</a:t>
            </a:r>
          </a:p>
          <a:p>
            <a:pPr marL="669925" lvl="1" indent="-325438" eaLnBrk="1" hangingPunct="1">
              <a:lnSpc>
                <a:spcPct val="90000"/>
              </a:lnSpc>
            </a:pPr>
            <a:r>
              <a:rPr lang="en-US" altLang="en-US" sz="2200" smtClean="0"/>
              <a:t>Payment Information (PI):  Customer to Bank</a:t>
            </a:r>
          </a:p>
          <a:p>
            <a:pPr eaLnBrk="1" hangingPunct="1">
              <a:lnSpc>
                <a:spcPct val="90000"/>
              </a:lnSpc>
            </a:pPr>
            <a:r>
              <a:rPr lang="en-US" altLang="en-US" sz="2200" smtClean="0">
                <a:solidFill>
                  <a:schemeClr val="tx2"/>
                </a:solidFill>
              </a:rPr>
              <a:t>Goal:</a:t>
            </a:r>
            <a:r>
              <a:rPr lang="en-US" altLang="en-US" sz="2200" smtClean="0"/>
              <a:t>  Limit Information to A “Need-to-Know” Basis:</a:t>
            </a:r>
          </a:p>
          <a:p>
            <a:pPr marL="669925" lvl="1" indent="-325438" eaLnBrk="1" hangingPunct="1">
              <a:lnSpc>
                <a:spcPct val="90000"/>
              </a:lnSpc>
            </a:pPr>
            <a:r>
              <a:rPr lang="en-US" altLang="en-US" sz="2200" smtClean="0"/>
              <a:t>Merchant does not need credit card number.</a:t>
            </a:r>
          </a:p>
          <a:p>
            <a:pPr marL="669925" lvl="1" indent="-325438" eaLnBrk="1" hangingPunct="1">
              <a:lnSpc>
                <a:spcPct val="90000"/>
              </a:lnSpc>
            </a:pPr>
            <a:r>
              <a:rPr lang="en-US" altLang="en-US" sz="2200" smtClean="0"/>
              <a:t>Bank does not need details of customer order.</a:t>
            </a:r>
          </a:p>
          <a:p>
            <a:pPr marL="669925" lvl="1" indent="-325438" eaLnBrk="1" hangingPunct="1">
              <a:lnSpc>
                <a:spcPct val="90000"/>
              </a:lnSpc>
            </a:pPr>
            <a:r>
              <a:rPr lang="en-US" altLang="en-US" sz="2200" smtClean="0"/>
              <a:t>Afford the customer extra protection in terms of privacy by keeping these items separate.</a:t>
            </a:r>
          </a:p>
          <a:p>
            <a:pPr eaLnBrk="1" hangingPunct="1">
              <a:lnSpc>
                <a:spcPct val="90000"/>
              </a:lnSpc>
            </a:pPr>
            <a:r>
              <a:rPr lang="en-US" altLang="en-US" sz="2200" smtClean="0"/>
              <a:t>This link is needed to prove that payment is intended for this order and not some other one.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miter lim="800000"/>
            <a:headEnd/>
            <a:tailEnd/>
          </a:ln>
        </p:spPr>
        <p:txBody>
          <a:bodyPr/>
          <a:lstStyle/>
          <a:p>
            <a:fld id="{797D289F-12D0-4443-A730-C00267AB4ACF}" type="datetime1">
              <a:rPr lang="en-US" altLang="en-US" smtClean="0"/>
              <a:pPr/>
              <a:t>10/22/2018</a:t>
            </a:fld>
            <a:endParaRPr lang="en-US" altLang="en-US" smtClean="0"/>
          </a:p>
        </p:txBody>
      </p:sp>
      <p:sp>
        <p:nvSpPr>
          <p:cNvPr id="32771" name="Rectangle 2"/>
          <p:cNvSpPr>
            <a:spLocks noGrp="1" noChangeArrowheads="1"/>
          </p:cNvSpPr>
          <p:nvPr>
            <p:ph type="title"/>
          </p:nvPr>
        </p:nvSpPr>
        <p:spPr/>
        <p:txBody>
          <a:bodyPr/>
          <a:lstStyle/>
          <a:p>
            <a:pPr eaLnBrk="1" hangingPunct="1"/>
            <a:r>
              <a:rPr lang="en-US" altLang="en-US" sz="2800" smtClean="0"/>
              <a:t>Why Dual Signature?</a:t>
            </a:r>
          </a:p>
        </p:txBody>
      </p:sp>
      <p:sp>
        <p:nvSpPr>
          <p:cNvPr id="32772" name="Rectangle 3"/>
          <p:cNvSpPr>
            <a:spLocks noGrp="1" noChangeArrowheads="1"/>
          </p:cNvSpPr>
          <p:nvPr>
            <p:ph type="body" idx="1"/>
          </p:nvPr>
        </p:nvSpPr>
        <p:spPr/>
        <p:txBody>
          <a:bodyPr/>
          <a:lstStyle/>
          <a:p>
            <a:pPr eaLnBrk="1" hangingPunct="1"/>
            <a:r>
              <a:rPr lang="en-US" altLang="en-US" sz="2200" smtClean="0">
                <a:solidFill>
                  <a:schemeClr val="tx1"/>
                </a:solidFill>
              </a:rPr>
              <a:t>Suppose that customers send the merchant two messages:</a:t>
            </a:r>
          </a:p>
          <a:p>
            <a:pPr lvl="2" eaLnBrk="1" hangingPunct="1"/>
            <a:r>
              <a:rPr lang="en-US" altLang="en-US" sz="2200" smtClean="0"/>
              <a:t>The signed order information (OI).</a:t>
            </a:r>
          </a:p>
          <a:p>
            <a:pPr lvl="2" eaLnBrk="1" hangingPunct="1"/>
            <a:r>
              <a:rPr lang="en-US" altLang="en-US" sz="2200" smtClean="0"/>
              <a:t>The signed payment information (PI).</a:t>
            </a:r>
          </a:p>
          <a:p>
            <a:pPr lvl="2" eaLnBrk="1" hangingPunct="1"/>
            <a:r>
              <a:rPr lang="en-US" altLang="en-US" sz="2200" smtClean="0"/>
              <a:t>In addition, the merchant passes the payment information (PI) to the bank.</a:t>
            </a:r>
            <a:endParaRPr lang="en-US" altLang="en-US" sz="1700" smtClean="0"/>
          </a:p>
          <a:p>
            <a:pPr eaLnBrk="1" hangingPunct="1"/>
            <a:r>
              <a:rPr lang="en-US" altLang="en-US" sz="2200" smtClean="0">
                <a:solidFill>
                  <a:schemeClr val="tx1"/>
                </a:solidFill>
              </a:rPr>
              <a:t>If the merchant can capture another order information (OI) from this customer, the merchant could claim this order goes with the payment information (PI) rather than the original.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4"/>
          <p:cNvSpPr>
            <a:spLocks noGrp="1"/>
          </p:cNvSpPr>
          <p:nvPr>
            <p:ph type="dt" sz="quarter" idx="10"/>
          </p:nvPr>
        </p:nvSpPr>
        <p:spPr>
          <a:noFill/>
          <a:ln>
            <a:miter lim="800000"/>
            <a:headEnd/>
            <a:tailEnd/>
          </a:ln>
        </p:spPr>
        <p:txBody>
          <a:bodyPr/>
          <a:lstStyle/>
          <a:p>
            <a:fld id="{18AF28D8-3725-45F4-9C73-FC415260F777}" type="datetime1">
              <a:rPr lang="en-US" altLang="en-US" smtClean="0"/>
              <a:pPr/>
              <a:t>10/22/2018</a:t>
            </a:fld>
            <a:endParaRPr lang="en-US" altLang="en-US" smtClean="0"/>
          </a:p>
        </p:txBody>
      </p:sp>
      <p:sp>
        <p:nvSpPr>
          <p:cNvPr id="34819" name="Rectangle 2"/>
          <p:cNvSpPr>
            <a:spLocks noGrp="1" noChangeArrowheads="1"/>
          </p:cNvSpPr>
          <p:nvPr>
            <p:ph type="title"/>
          </p:nvPr>
        </p:nvSpPr>
        <p:spPr>
          <a:xfrm>
            <a:off x="609600" y="152400"/>
            <a:ext cx="7772400" cy="1143000"/>
          </a:xfrm>
        </p:spPr>
        <p:txBody>
          <a:bodyPr/>
          <a:lstStyle/>
          <a:p>
            <a:pPr eaLnBrk="1" hangingPunct="1"/>
            <a:r>
              <a:rPr lang="en-US" altLang="en-US" sz="2800" smtClean="0"/>
              <a:t>Dual Signature Operation</a:t>
            </a:r>
          </a:p>
        </p:txBody>
      </p:sp>
      <p:sp>
        <p:nvSpPr>
          <p:cNvPr id="34820" name="Rectangle 3"/>
          <p:cNvSpPr>
            <a:spLocks noGrp="1" noChangeArrowheads="1"/>
          </p:cNvSpPr>
          <p:nvPr>
            <p:ph type="body" sz="half" idx="2"/>
          </p:nvPr>
        </p:nvSpPr>
        <p:spPr>
          <a:xfrm>
            <a:off x="762000" y="3581400"/>
            <a:ext cx="7772400" cy="2438400"/>
          </a:xfrm>
        </p:spPr>
        <p:txBody>
          <a:bodyPr/>
          <a:lstStyle/>
          <a:p>
            <a:pPr eaLnBrk="1" hangingPunct="1"/>
            <a:r>
              <a:rPr lang="en-US" altLang="en-US" sz="1800" smtClean="0">
                <a:solidFill>
                  <a:schemeClr val="tx1"/>
                </a:solidFill>
              </a:rPr>
              <a:t>The operation for dual signature is as follows:</a:t>
            </a:r>
          </a:p>
          <a:p>
            <a:pPr lvl="1" eaLnBrk="1" hangingPunct="1"/>
            <a:r>
              <a:rPr lang="en-US" altLang="en-US" sz="1800" smtClean="0"/>
              <a:t>Take the hash (SHA-1) of the payment and order information.</a:t>
            </a:r>
          </a:p>
          <a:p>
            <a:pPr lvl="1" eaLnBrk="1" hangingPunct="1"/>
            <a:r>
              <a:rPr lang="en-US" altLang="en-US" sz="1800" smtClean="0"/>
              <a:t>These two hash values are concatenated [H(PI) || H(OI)] and then the result is hashed.</a:t>
            </a:r>
          </a:p>
          <a:p>
            <a:pPr lvl="1" eaLnBrk="1" hangingPunct="1"/>
            <a:r>
              <a:rPr lang="en-US" altLang="en-US" sz="1800" smtClean="0"/>
              <a:t>C</a:t>
            </a:r>
            <a:r>
              <a:rPr lang="en-US" altLang="en-US" sz="1700" smtClean="0"/>
              <a:t>u</a:t>
            </a:r>
            <a:r>
              <a:rPr lang="en-US" altLang="en-US" sz="1700" b="1" smtClean="0"/>
              <a:t>stomer encrypts the final hash with a private key creating the dual signature</a:t>
            </a:r>
            <a:r>
              <a:rPr lang="en-US" altLang="en-US" sz="1700" smtClean="0"/>
              <a:t>.</a:t>
            </a:r>
          </a:p>
          <a:p>
            <a:pPr eaLnBrk="1" hangingPunct="1">
              <a:buFontTx/>
              <a:buNone/>
            </a:pPr>
            <a:r>
              <a:rPr lang="en-US" altLang="en-US" sz="2200" smtClean="0">
                <a:solidFill>
                  <a:schemeClr val="tx1"/>
                </a:solidFill>
              </a:rPr>
              <a:t>		</a:t>
            </a:r>
            <a:r>
              <a:rPr lang="en-US" altLang="en-US" sz="1800" smtClean="0">
                <a:solidFill>
                  <a:schemeClr val="tx1"/>
                </a:solidFill>
              </a:rPr>
              <a:t>DS =  E</a:t>
            </a:r>
            <a:r>
              <a:rPr lang="en-US" altLang="en-US" sz="1800" baseline="-25000" smtClean="0">
                <a:solidFill>
                  <a:schemeClr val="tx1"/>
                </a:solidFill>
              </a:rPr>
              <a:t>KRC</a:t>
            </a:r>
            <a:r>
              <a:rPr lang="en-US" altLang="en-US" sz="1800" smtClean="0">
                <a:solidFill>
                  <a:schemeClr val="tx1"/>
                </a:solidFill>
              </a:rPr>
              <a:t> [ H(H(PI) || H(OI)) ]</a:t>
            </a:r>
            <a:endParaRPr lang="en-US" altLang="en-US" sz="2000" smtClean="0"/>
          </a:p>
        </p:txBody>
      </p:sp>
      <p:pic>
        <p:nvPicPr>
          <p:cNvPr id="34821" name="Picture 4"/>
          <p:cNvPicPr>
            <a:picLocks noGrp="1" noChangeAspect="1" noChangeArrowheads="1"/>
          </p:cNvPicPr>
          <p:nvPr>
            <p:ph sz="half" idx="1"/>
          </p:nvPr>
        </p:nvPicPr>
        <p:blipFill>
          <a:blip r:embed="rId3"/>
          <a:srcRect/>
          <a:stretch>
            <a:fillRect/>
          </a:stretch>
        </p:blipFill>
        <p:spPr>
          <a:xfrm>
            <a:off x="1371600" y="1066800"/>
            <a:ext cx="6343650" cy="2466975"/>
          </a:xfr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a:noFill/>
          <a:ln>
            <a:miter lim="800000"/>
            <a:headEnd/>
            <a:tailEnd/>
          </a:ln>
        </p:spPr>
        <p:txBody>
          <a:bodyPr/>
          <a:lstStyle/>
          <a:p>
            <a:fld id="{14E4923E-67F8-4181-AD3E-2BD6B8A21DF8}" type="datetime1">
              <a:rPr lang="en-US" altLang="en-US" smtClean="0"/>
              <a:pPr/>
              <a:t>10/22/2018</a:t>
            </a:fld>
            <a:endParaRPr lang="en-US" altLang="en-US" smtClean="0"/>
          </a:p>
        </p:txBody>
      </p:sp>
      <p:sp>
        <p:nvSpPr>
          <p:cNvPr id="36867" name="Rectangle 2"/>
          <p:cNvSpPr>
            <a:spLocks noGrp="1" noChangeArrowheads="1"/>
          </p:cNvSpPr>
          <p:nvPr>
            <p:ph type="title"/>
          </p:nvPr>
        </p:nvSpPr>
        <p:spPr/>
        <p:txBody>
          <a:bodyPr/>
          <a:lstStyle/>
          <a:p>
            <a:pPr eaLnBrk="1" hangingPunct="1"/>
            <a:r>
              <a:rPr lang="en-US" altLang="en-US" sz="2800" smtClean="0"/>
              <a:t>DS Verification by Merchant</a:t>
            </a:r>
          </a:p>
        </p:txBody>
      </p:sp>
      <p:sp>
        <p:nvSpPr>
          <p:cNvPr id="36868" name="Rectangle 3"/>
          <p:cNvSpPr>
            <a:spLocks noGrp="1" noChangeArrowheads="1"/>
          </p:cNvSpPr>
          <p:nvPr>
            <p:ph type="body" sz="half" idx="2"/>
          </p:nvPr>
        </p:nvSpPr>
        <p:spPr>
          <a:xfrm>
            <a:off x="685800" y="2057400"/>
            <a:ext cx="7772400" cy="4038600"/>
          </a:xfrm>
        </p:spPr>
        <p:txBody>
          <a:bodyPr/>
          <a:lstStyle/>
          <a:p>
            <a:pPr eaLnBrk="1" hangingPunct="1"/>
            <a:r>
              <a:rPr lang="en-US" altLang="en-US" sz="2200" smtClean="0">
                <a:solidFill>
                  <a:schemeClr val="tx1"/>
                </a:solidFill>
              </a:rPr>
              <a:t>The merchant has the public key of the customer obtained from the customer’s certificate.</a:t>
            </a:r>
          </a:p>
          <a:p>
            <a:pPr eaLnBrk="1" hangingPunct="1"/>
            <a:r>
              <a:rPr lang="en-US" altLang="en-US" sz="2200" smtClean="0">
                <a:solidFill>
                  <a:schemeClr val="tx1"/>
                </a:solidFill>
              </a:rPr>
              <a:t>Now, the merchant can compute two values:</a:t>
            </a:r>
          </a:p>
          <a:p>
            <a:pPr eaLnBrk="1" hangingPunct="1">
              <a:buFontTx/>
              <a:buNone/>
            </a:pPr>
            <a:r>
              <a:rPr lang="en-US" altLang="en-US" sz="2200" smtClean="0">
                <a:solidFill>
                  <a:schemeClr val="tx1"/>
                </a:solidFill>
              </a:rPr>
              <a:t>		H(PIMD || H(OI))</a:t>
            </a:r>
          </a:p>
          <a:p>
            <a:pPr eaLnBrk="1" hangingPunct="1">
              <a:buFontTx/>
              <a:buNone/>
            </a:pPr>
            <a:r>
              <a:rPr lang="en-US" altLang="en-US" sz="2200" smtClean="0">
                <a:solidFill>
                  <a:schemeClr val="tx1"/>
                </a:solidFill>
              </a:rPr>
              <a:t>		D</a:t>
            </a:r>
            <a:r>
              <a:rPr lang="en-US" altLang="en-US" sz="2200" baseline="-25000" smtClean="0">
                <a:solidFill>
                  <a:schemeClr val="tx1"/>
                </a:solidFill>
              </a:rPr>
              <a:t>KUC</a:t>
            </a:r>
            <a:r>
              <a:rPr lang="en-US" altLang="en-US" sz="2200" smtClean="0">
                <a:solidFill>
                  <a:schemeClr val="tx1"/>
                </a:solidFill>
              </a:rPr>
              <a:t>[DS]</a:t>
            </a:r>
          </a:p>
          <a:p>
            <a:pPr eaLnBrk="1" hangingPunct="1"/>
            <a:r>
              <a:rPr lang="en-US" altLang="en-US" sz="2200" smtClean="0">
                <a:solidFill>
                  <a:schemeClr val="tx1"/>
                </a:solidFill>
              </a:rPr>
              <a:t>Should be equal!</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4"/>
          <p:cNvSpPr>
            <a:spLocks noGrp="1"/>
          </p:cNvSpPr>
          <p:nvPr>
            <p:ph type="dt" sz="quarter" idx="10"/>
          </p:nvPr>
        </p:nvSpPr>
        <p:spPr>
          <a:noFill/>
          <a:ln>
            <a:miter lim="800000"/>
            <a:headEnd/>
            <a:tailEnd/>
          </a:ln>
        </p:spPr>
        <p:txBody>
          <a:bodyPr/>
          <a:lstStyle/>
          <a:p>
            <a:fld id="{78810B19-992D-4B72-AC5C-AE8431286242}" type="datetime1">
              <a:rPr lang="en-US" altLang="en-US" smtClean="0"/>
              <a:pPr/>
              <a:t>10/22/2018</a:t>
            </a:fld>
            <a:endParaRPr lang="en-US" altLang="en-US" smtClean="0"/>
          </a:p>
        </p:txBody>
      </p:sp>
      <p:sp>
        <p:nvSpPr>
          <p:cNvPr id="38915" name="Rectangle 2"/>
          <p:cNvSpPr>
            <a:spLocks noGrp="1" noChangeArrowheads="1"/>
          </p:cNvSpPr>
          <p:nvPr>
            <p:ph type="title"/>
          </p:nvPr>
        </p:nvSpPr>
        <p:spPr/>
        <p:txBody>
          <a:bodyPr/>
          <a:lstStyle/>
          <a:p>
            <a:pPr eaLnBrk="1" hangingPunct="1"/>
            <a:r>
              <a:rPr lang="en-US" altLang="en-US" sz="2800" smtClean="0"/>
              <a:t>DS Verification by Bank</a:t>
            </a:r>
          </a:p>
        </p:txBody>
      </p:sp>
      <p:sp>
        <p:nvSpPr>
          <p:cNvPr id="38916" name="Rectangle 3"/>
          <p:cNvSpPr>
            <a:spLocks noGrp="1" noChangeArrowheads="1"/>
          </p:cNvSpPr>
          <p:nvPr>
            <p:ph type="body" sz="half" idx="2"/>
          </p:nvPr>
        </p:nvSpPr>
        <p:spPr>
          <a:xfrm>
            <a:off x="685800" y="1828800"/>
            <a:ext cx="7772400" cy="4267200"/>
          </a:xfrm>
        </p:spPr>
        <p:txBody>
          <a:bodyPr/>
          <a:lstStyle/>
          <a:p>
            <a:pPr eaLnBrk="1" hangingPunct="1"/>
            <a:r>
              <a:rPr lang="en-US" altLang="en-US" sz="2000" smtClean="0">
                <a:solidFill>
                  <a:schemeClr val="tx1"/>
                </a:solidFill>
              </a:rPr>
              <a:t>The bank is in possession of DS, PI, the message digest for OI (OIMD), and the customer’s public key, then the bank can compute the following:</a:t>
            </a:r>
          </a:p>
          <a:p>
            <a:pPr eaLnBrk="1" hangingPunct="1">
              <a:buFontTx/>
              <a:buNone/>
            </a:pPr>
            <a:r>
              <a:rPr lang="en-US" altLang="en-US" sz="2000" smtClean="0">
                <a:solidFill>
                  <a:schemeClr val="tx1"/>
                </a:solidFill>
              </a:rPr>
              <a:t>		H(H(PI) || OIMD)</a:t>
            </a:r>
          </a:p>
          <a:p>
            <a:pPr eaLnBrk="1" hangingPunct="1">
              <a:buFontTx/>
              <a:buNone/>
            </a:pPr>
            <a:r>
              <a:rPr lang="en-US" altLang="en-US" sz="2000" smtClean="0">
                <a:solidFill>
                  <a:schemeClr val="tx1"/>
                </a:solidFill>
              </a:rPr>
              <a:t>		D</a:t>
            </a:r>
            <a:r>
              <a:rPr lang="en-US" altLang="en-US" sz="2000" baseline="-25000" smtClean="0">
                <a:solidFill>
                  <a:schemeClr val="tx1"/>
                </a:solidFill>
              </a:rPr>
              <a:t>KUC</a:t>
            </a:r>
            <a:r>
              <a:rPr lang="en-US" altLang="en-US" sz="2000" smtClean="0">
                <a:solidFill>
                  <a:schemeClr val="tx1"/>
                </a:solidFill>
              </a:rPr>
              <a:t> [ DS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4"/>
          <p:cNvSpPr>
            <a:spLocks noGrp="1"/>
          </p:cNvSpPr>
          <p:nvPr>
            <p:ph type="dt" sz="quarter" idx="10"/>
          </p:nvPr>
        </p:nvSpPr>
        <p:spPr>
          <a:noFill/>
          <a:ln>
            <a:miter lim="800000"/>
            <a:headEnd/>
            <a:tailEnd/>
          </a:ln>
        </p:spPr>
        <p:txBody>
          <a:bodyPr/>
          <a:lstStyle/>
          <a:p>
            <a:fld id="{AAC4F1FA-82F0-4627-9E6E-BAD48CA76B52}" type="datetime1">
              <a:rPr lang="en-US" altLang="en-US" smtClean="0"/>
              <a:pPr/>
              <a:t>10/22/2018</a:t>
            </a:fld>
            <a:endParaRPr lang="en-US" altLang="en-US" smtClean="0"/>
          </a:p>
        </p:txBody>
      </p:sp>
      <p:sp>
        <p:nvSpPr>
          <p:cNvPr id="40963" name="Rectangle 2"/>
          <p:cNvSpPr>
            <a:spLocks noGrp="1" noChangeArrowheads="1"/>
          </p:cNvSpPr>
          <p:nvPr>
            <p:ph type="title"/>
          </p:nvPr>
        </p:nvSpPr>
        <p:spPr/>
        <p:txBody>
          <a:bodyPr/>
          <a:lstStyle/>
          <a:p>
            <a:pPr eaLnBrk="1" hangingPunct="1"/>
            <a:r>
              <a:rPr lang="en-US" altLang="en-US" sz="2800" smtClean="0"/>
              <a:t>What did we accomplish?</a:t>
            </a:r>
          </a:p>
        </p:txBody>
      </p:sp>
      <p:sp>
        <p:nvSpPr>
          <p:cNvPr id="40964" name="Rectangle 3"/>
          <p:cNvSpPr>
            <a:spLocks noGrp="1" noChangeArrowheads="1"/>
          </p:cNvSpPr>
          <p:nvPr>
            <p:ph type="body" sz="half" idx="2"/>
          </p:nvPr>
        </p:nvSpPr>
        <p:spPr>
          <a:xfrm>
            <a:off x="685800" y="1828800"/>
            <a:ext cx="7772400" cy="4267200"/>
          </a:xfrm>
        </p:spPr>
        <p:txBody>
          <a:bodyPr/>
          <a:lstStyle/>
          <a:p>
            <a:pPr eaLnBrk="1" hangingPunct="1"/>
            <a:r>
              <a:rPr lang="en-US" altLang="en-US" sz="2000" smtClean="0"/>
              <a:t>The merchant has received OI and verified the signature.</a:t>
            </a:r>
          </a:p>
          <a:p>
            <a:pPr eaLnBrk="1" hangingPunct="1"/>
            <a:r>
              <a:rPr lang="en-US" altLang="en-US" sz="2000" smtClean="0"/>
              <a:t>The bank has received PI and verified the signature.</a:t>
            </a:r>
          </a:p>
          <a:p>
            <a:pPr eaLnBrk="1" hangingPunct="1"/>
            <a:r>
              <a:rPr lang="en-US" altLang="en-US" sz="2000" smtClean="0"/>
              <a:t>The customer has linked the OI and PI and can prove the linkage.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a:ln>
            <a:miter lim="800000"/>
            <a:headEnd/>
            <a:tailEnd/>
          </a:ln>
        </p:spPr>
        <p:txBody>
          <a:bodyPr/>
          <a:lstStyle/>
          <a:p>
            <a:fld id="{2C5EF848-6C32-4B20-940B-6BCE3E290C51}" type="datetime1">
              <a:rPr lang="en-US" altLang="en-US" smtClean="0"/>
              <a:pPr/>
              <a:t>10/22/2018</a:t>
            </a:fld>
            <a:endParaRPr lang="en-US" altLang="en-US" smtClean="0"/>
          </a:p>
        </p:txBody>
      </p:sp>
      <p:sp>
        <p:nvSpPr>
          <p:cNvPr id="43011"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3012"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43013" name="Rectangle 4"/>
          <p:cNvSpPr>
            <a:spLocks noGrp="1" noChangeArrowheads="1"/>
          </p:cNvSpPr>
          <p:nvPr>
            <p:ph type="title"/>
          </p:nvPr>
        </p:nvSpPr>
        <p:spPr>
          <a:xfrm>
            <a:off x="685800" y="609600"/>
            <a:ext cx="7772400" cy="762000"/>
          </a:xfrm>
          <a:noFill/>
        </p:spPr>
        <p:txBody>
          <a:bodyPr lIns="82550" tIns="41275" rIns="82550" bIns="41275" anchor="b"/>
          <a:lstStyle/>
          <a:p>
            <a:pPr eaLnBrk="1" hangingPunct="1">
              <a:lnSpc>
                <a:spcPct val="90000"/>
              </a:lnSpc>
            </a:pPr>
            <a:r>
              <a:rPr lang="en-US" altLang="en-US" sz="3600" smtClean="0"/>
              <a:t>SET Supported Transactions</a:t>
            </a:r>
            <a:endParaRPr lang="en-US" altLang="en-US" smtClean="0"/>
          </a:p>
        </p:txBody>
      </p:sp>
      <p:sp>
        <p:nvSpPr>
          <p:cNvPr id="43014" name="Rectangle 5"/>
          <p:cNvSpPr>
            <a:spLocks noGrp="1" noChangeArrowheads="1"/>
          </p:cNvSpPr>
          <p:nvPr>
            <p:ph type="body" idx="1"/>
          </p:nvPr>
        </p:nvSpPr>
        <p:spPr>
          <a:xfrm>
            <a:off x="401638" y="1676400"/>
            <a:ext cx="5002212" cy="2970213"/>
          </a:xfrm>
          <a:noFill/>
        </p:spPr>
        <p:txBody>
          <a:bodyPr lIns="82550" tIns="41275" rIns="82550" bIns="41275"/>
          <a:lstStyle/>
          <a:p>
            <a:pPr lvl="3" eaLnBrk="1" hangingPunct="1">
              <a:lnSpc>
                <a:spcPct val="90000"/>
              </a:lnSpc>
              <a:spcBef>
                <a:spcPts val="500"/>
              </a:spcBef>
              <a:spcAft>
                <a:spcPts val="500"/>
              </a:spcAft>
              <a:buFont typeface="Symbol" pitchFamily="18" charset="2"/>
              <a:buChar char="·"/>
            </a:pPr>
            <a:r>
              <a:rPr lang="en-US" altLang="en-US" smtClean="0"/>
              <a:t>card holder registration </a:t>
            </a:r>
          </a:p>
          <a:p>
            <a:pPr lvl="3" eaLnBrk="1" hangingPunct="1">
              <a:lnSpc>
                <a:spcPct val="90000"/>
              </a:lnSpc>
              <a:spcBef>
                <a:spcPts val="500"/>
              </a:spcBef>
              <a:spcAft>
                <a:spcPts val="500"/>
              </a:spcAft>
              <a:buFont typeface="Symbol" pitchFamily="18" charset="2"/>
              <a:buChar char="·"/>
            </a:pPr>
            <a:r>
              <a:rPr lang="en-US" altLang="en-US" smtClean="0"/>
              <a:t>merchant registration </a:t>
            </a:r>
          </a:p>
          <a:p>
            <a:pPr lvl="3" eaLnBrk="1" hangingPunct="1">
              <a:lnSpc>
                <a:spcPct val="90000"/>
              </a:lnSpc>
              <a:spcBef>
                <a:spcPts val="500"/>
              </a:spcBef>
              <a:spcAft>
                <a:spcPts val="500"/>
              </a:spcAft>
              <a:buFont typeface="Symbol" pitchFamily="18" charset="2"/>
              <a:buChar char="·"/>
            </a:pPr>
            <a:r>
              <a:rPr lang="en-US" altLang="en-US" smtClean="0"/>
              <a:t>purchase request </a:t>
            </a:r>
          </a:p>
          <a:p>
            <a:pPr lvl="3" eaLnBrk="1" hangingPunct="1">
              <a:lnSpc>
                <a:spcPct val="90000"/>
              </a:lnSpc>
              <a:spcBef>
                <a:spcPts val="500"/>
              </a:spcBef>
              <a:spcAft>
                <a:spcPts val="500"/>
              </a:spcAft>
              <a:buFont typeface="Symbol" pitchFamily="18" charset="2"/>
              <a:buChar char="·"/>
            </a:pPr>
            <a:r>
              <a:rPr lang="en-US" altLang="en-US" smtClean="0"/>
              <a:t>payment authorization </a:t>
            </a:r>
          </a:p>
          <a:p>
            <a:pPr lvl="3" eaLnBrk="1" hangingPunct="1">
              <a:lnSpc>
                <a:spcPct val="90000"/>
              </a:lnSpc>
              <a:spcBef>
                <a:spcPts val="500"/>
              </a:spcBef>
              <a:spcAft>
                <a:spcPts val="500"/>
              </a:spcAft>
              <a:buFont typeface="Symbol" pitchFamily="18" charset="2"/>
              <a:buChar char="·"/>
            </a:pPr>
            <a:r>
              <a:rPr lang="en-US" altLang="en-US" smtClean="0"/>
              <a:t>payment capture </a:t>
            </a:r>
          </a:p>
          <a:p>
            <a:pPr lvl="3" eaLnBrk="1" hangingPunct="1">
              <a:lnSpc>
                <a:spcPct val="90000"/>
              </a:lnSpc>
              <a:spcBef>
                <a:spcPts val="500"/>
              </a:spcBef>
              <a:spcAft>
                <a:spcPts val="500"/>
              </a:spcAft>
              <a:buFont typeface="Symbol" pitchFamily="18" charset="2"/>
              <a:buChar char="·"/>
            </a:pPr>
            <a:r>
              <a:rPr lang="en-US" altLang="en-US" smtClean="0"/>
              <a:t>certificate query </a:t>
            </a:r>
          </a:p>
          <a:p>
            <a:pPr lvl="3" eaLnBrk="1" hangingPunct="1">
              <a:lnSpc>
                <a:spcPct val="90000"/>
              </a:lnSpc>
              <a:spcBef>
                <a:spcPts val="500"/>
              </a:spcBef>
              <a:spcAft>
                <a:spcPts val="500"/>
              </a:spcAft>
              <a:buFont typeface="Symbol" pitchFamily="18" charset="2"/>
              <a:buChar char="·"/>
            </a:pPr>
            <a:r>
              <a:rPr lang="en-US" altLang="en-US" smtClean="0"/>
              <a:t>purchase inquiry </a:t>
            </a:r>
          </a:p>
          <a:p>
            <a:pPr lvl="3" eaLnBrk="1" hangingPunct="1">
              <a:lnSpc>
                <a:spcPct val="90000"/>
              </a:lnSpc>
              <a:spcBef>
                <a:spcPts val="500"/>
              </a:spcBef>
              <a:spcAft>
                <a:spcPts val="500"/>
              </a:spcAft>
              <a:buFont typeface="Symbol" pitchFamily="18" charset="2"/>
              <a:buChar char="·"/>
            </a:pPr>
            <a:endParaRPr lang="en-US" altLang="en-US" smtClean="0"/>
          </a:p>
        </p:txBody>
      </p:sp>
      <p:sp>
        <p:nvSpPr>
          <p:cNvPr id="43015" name="Rectangle 6"/>
          <p:cNvSpPr>
            <a:spLocks noChangeArrowheads="1"/>
          </p:cNvSpPr>
          <p:nvPr/>
        </p:nvSpPr>
        <p:spPr bwMode="auto">
          <a:xfrm>
            <a:off x="4038600" y="1676400"/>
            <a:ext cx="4225925" cy="1973263"/>
          </a:xfrm>
          <a:prstGeom prst="rect">
            <a:avLst/>
          </a:prstGeom>
          <a:noFill/>
          <a:ln w="9525">
            <a:noFill/>
            <a:miter lim="800000"/>
            <a:headEnd/>
            <a:tailEnd/>
          </a:ln>
          <a:effectLst/>
        </p:spPr>
        <p:txBody>
          <a:bodyPr lIns="92075" tIns="46038" rIns="92075" bIns="46038" anchor="ctr">
            <a:spAutoFit/>
          </a:bodyPr>
          <a:lstStyle/>
          <a:p>
            <a:pPr lvl="3">
              <a:spcBef>
                <a:spcPts val="500"/>
              </a:spcBef>
              <a:spcAft>
                <a:spcPts val="500"/>
              </a:spcAft>
              <a:buFont typeface="Symbol" pitchFamily="18" charset="2"/>
              <a:buChar char="·"/>
            </a:pPr>
            <a:r>
              <a:rPr lang="en-US" altLang="en-US" sz="1800">
                <a:latin typeface="Arial" charset="0"/>
              </a:rPr>
              <a:t>  </a:t>
            </a:r>
            <a:r>
              <a:rPr lang="en-US" altLang="en-US" sz="1800" b="1">
                <a:latin typeface="Arial" charset="0"/>
              </a:rPr>
              <a:t>purchase notification </a:t>
            </a:r>
          </a:p>
          <a:p>
            <a:pPr lvl="3">
              <a:spcBef>
                <a:spcPts val="500"/>
              </a:spcBef>
              <a:spcAft>
                <a:spcPts val="500"/>
              </a:spcAft>
              <a:buFont typeface="Symbol" pitchFamily="18" charset="2"/>
              <a:buChar char="·"/>
            </a:pPr>
            <a:r>
              <a:rPr lang="en-US" altLang="en-US" sz="1800" b="1">
                <a:latin typeface="Arial" charset="0"/>
              </a:rPr>
              <a:t>  sale transaction </a:t>
            </a:r>
          </a:p>
          <a:p>
            <a:pPr lvl="3">
              <a:spcBef>
                <a:spcPts val="500"/>
              </a:spcBef>
              <a:spcAft>
                <a:spcPts val="500"/>
              </a:spcAft>
              <a:buFont typeface="Symbol" pitchFamily="18" charset="2"/>
              <a:buChar char="·"/>
            </a:pPr>
            <a:r>
              <a:rPr lang="en-US" altLang="en-US" sz="1800" b="1">
                <a:latin typeface="Arial" charset="0"/>
              </a:rPr>
              <a:t>  authorization reversal </a:t>
            </a:r>
          </a:p>
          <a:p>
            <a:pPr lvl="3">
              <a:spcBef>
                <a:spcPts val="500"/>
              </a:spcBef>
              <a:spcAft>
                <a:spcPts val="500"/>
              </a:spcAft>
              <a:buFont typeface="Symbol" pitchFamily="18" charset="2"/>
              <a:buChar char="·"/>
            </a:pPr>
            <a:r>
              <a:rPr lang="en-US" altLang="en-US" sz="1800" b="1">
                <a:latin typeface="Arial" charset="0"/>
              </a:rPr>
              <a:t>  capture reversal </a:t>
            </a:r>
          </a:p>
          <a:p>
            <a:pPr lvl="3">
              <a:spcBef>
                <a:spcPts val="500"/>
              </a:spcBef>
              <a:spcAft>
                <a:spcPts val="500"/>
              </a:spcAft>
              <a:buFont typeface="Symbol" pitchFamily="18" charset="2"/>
              <a:buChar char="·"/>
            </a:pPr>
            <a:r>
              <a:rPr lang="en-US" altLang="en-US" sz="1800" b="1">
                <a:latin typeface="Arial" charset="0"/>
              </a:rPr>
              <a:t>  credit reversal</a:t>
            </a:r>
            <a:endParaRPr lang="en-US" altLang="en-US" sz="1800" b="1"/>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a:ln>
            <a:miter lim="800000"/>
            <a:headEnd/>
            <a:tailEnd/>
          </a:ln>
        </p:spPr>
        <p:txBody>
          <a:bodyPr/>
          <a:lstStyle/>
          <a:p>
            <a:fld id="{3A46D8FD-D295-466C-897F-4C257F8E0AA4}" type="datetime1">
              <a:rPr lang="en-US" altLang="en-US" smtClean="0"/>
              <a:pPr/>
              <a:t>10/22/2018</a:t>
            </a:fld>
            <a:endParaRPr lang="en-US" altLang="en-US" smtClean="0"/>
          </a:p>
        </p:txBody>
      </p:sp>
      <p:sp>
        <p:nvSpPr>
          <p:cNvPr id="45059" name="Rectangle 2"/>
          <p:cNvSpPr>
            <a:spLocks noGrp="1" noChangeArrowheads="1"/>
          </p:cNvSpPr>
          <p:nvPr>
            <p:ph type="title"/>
          </p:nvPr>
        </p:nvSpPr>
        <p:spPr>
          <a:xfrm>
            <a:off x="762000" y="838200"/>
            <a:ext cx="7772400" cy="685800"/>
          </a:xfrm>
        </p:spPr>
        <p:txBody>
          <a:bodyPr/>
          <a:lstStyle/>
          <a:p>
            <a:pPr eaLnBrk="1" hangingPunct="1"/>
            <a:r>
              <a:rPr lang="en-US" altLang="en-US" sz="2800" smtClean="0"/>
              <a:t>Purchase Request</a:t>
            </a:r>
          </a:p>
        </p:txBody>
      </p:sp>
      <p:sp>
        <p:nvSpPr>
          <p:cNvPr id="45060" name="Rectangle 3"/>
          <p:cNvSpPr>
            <a:spLocks noGrp="1" noChangeArrowheads="1"/>
          </p:cNvSpPr>
          <p:nvPr>
            <p:ph type="body" idx="1"/>
          </p:nvPr>
        </p:nvSpPr>
        <p:spPr/>
        <p:txBody>
          <a:bodyPr/>
          <a:lstStyle/>
          <a:p>
            <a:pPr eaLnBrk="1" hangingPunct="1"/>
            <a:r>
              <a:rPr lang="en-US" altLang="en-US" sz="2000" smtClean="0"/>
              <a:t>Browsing, Selecting, and Ordering is Done</a:t>
            </a:r>
          </a:p>
          <a:p>
            <a:pPr eaLnBrk="1" hangingPunct="1"/>
            <a:r>
              <a:rPr lang="en-US" altLang="en-US" sz="2000" smtClean="0"/>
              <a:t>Purchasing Involves 4 Messages:</a:t>
            </a:r>
          </a:p>
          <a:p>
            <a:pPr lvl="1" eaLnBrk="1" hangingPunct="1"/>
            <a:r>
              <a:rPr lang="en-US" altLang="en-US" sz="2000" smtClean="0"/>
              <a:t>Initiate Request</a:t>
            </a:r>
          </a:p>
          <a:p>
            <a:pPr lvl="1" eaLnBrk="1" hangingPunct="1"/>
            <a:r>
              <a:rPr lang="en-US" altLang="en-US" sz="2000" smtClean="0"/>
              <a:t>Initiate Response</a:t>
            </a:r>
          </a:p>
          <a:p>
            <a:pPr lvl="1" eaLnBrk="1" hangingPunct="1"/>
            <a:r>
              <a:rPr lang="en-US" altLang="en-US" sz="2000" smtClean="0"/>
              <a:t>Purchase Request</a:t>
            </a:r>
          </a:p>
          <a:p>
            <a:pPr lvl="1" eaLnBrk="1" hangingPunct="1"/>
            <a:r>
              <a:rPr lang="en-US" altLang="en-US" sz="2000" smtClean="0"/>
              <a:t>Purchase Response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a:ln>
            <a:miter lim="800000"/>
            <a:headEnd/>
            <a:tailEnd/>
          </a:ln>
        </p:spPr>
        <p:txBody>
          <a:bodyPr/>
          <a:lstStyle/>
          <a:p>
            <a:fld id="{2A2F411E-2A95-4439-98B8-BECE2BA3771C}" type="datetime1">
              <a:rPr lang="en-US" altLang="en-US" smtClean="0"/>
              <a:pPr/>
              <a:t>10/22/2018</a:t>
            </a:fld>
            <a:endParaRPr lang="en-US" altLang="en-US" smtClean="0"/>
          </a:p>
        </p:txBody>
      </p:sp>
      <p:sp>
        <p:nvSpPr>
          <p:cNvPr id="47107" name="Rectangle 2"/>
          <p:cNvSpPr>
            <a:spLocks noGrp="1" noChangeArrowheads="1"/>
          </p:cNvSpPr>
          <p:nvPr>
            <p:ph type="title"/>
          </p:nvPr>
        </p:nvSpPr>
        <p:spPr/>
        <p:txBody>
          <a:bodyPr/>
          <a:lstStyle/>
          <a:p>
            <a:pPr eaLnBrk="1" hangingPunct="1"/>
            <a:r>
              <a:rPr lang="en-US" altLang="en-US" sz="2800" smtClean="0"/>
              <a:t>Purchase Request:  Initiate Request</a:t>
            </a:r>
          </a:p>
        </p:txBody>
      </p:sp>
      <p:sp>
        <p:nvSpPr>
          <p:cNvPr id="47108" name="Rectangle 3"/>
          <p:cNvSpPr>
            <a:spLocks noGrp="1" noChangeArrowheads="1"/>
          </p:cNvSpPr>
          <p:nvPr>
            <p:ph type="body" idx="1"/>
          </p:nvPr>
        </p:nvSpPr>
        <p:spPr/>
        <p:txBody>
          <a:bodyPr/>
          <a:lstStyle/>
          <a:p>
            <a:pPr eaLnBrk="1" hangingPunct="1"/>
            <a:r>
              <a:rPr lang="en-US" altLang="en-US" sz="2400" smtClean="0"/>
              <a:t>Basic Requirements:</a:t>
            </a:r>
          </a:p>
          <a:p>
            <a:pPr lvl="1" eaLnBrk="1" hangingPunct="1"/>
            <a:r>
              <a:rPr lang="en-US" altLang="en-US" smtClean="0"/>
              <a:t>Cardholder Must Have Copy of Certificates for Merchant and Payment Gateway</a:t>
            </a:r>
          </a:p>
          <a:p>
            <a:pPr eaLnBrk="1" hangingPunct="1"/>
            <a:r>
              <a:rPr lang="en-US" altLang="en-US" sz="2400" smtClean="0"/>
              <a:t>Customer Requests the Certificates in the Initiate Request Message to Merchant</a:t>
            </a:r>
          </a:p>
          <a:p>
            <a:pPr lvl="1" eaLnBrk="1" hangingPunct="1"/>
            <a:r>
              <a:rPr lang="en-US" altLang="en-US" smtClean="0"/>
              <a:t>Brand of Credit Card</a:t>
            </a:r>
          </a:p>
          <a:p>
            <a:pPr lvl="1" eaLnBrk="1" hangingPunct="1"/>
            <a:r>
              <a:rPr lang="en-US" altLang="en-US" smtClean="0"/>
              <a:t>ID Assigned to this Request/response pair by customer</a:t>
            </a:r>
          </a:p>
          <a:p>
            <a:pPr lvl="1" eaLnBrk="1" hangingPunct="1"/>
            <a:r>
              <a:rPr lang="en-US" altLang="en-US" smtClean="0"/>
              <a:t>Nonce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 Comparison of Threats on the Web</a:t>
            </a:r>
            <a:r>
              <a:rPr lang="en-IN" b="1" dirty="0" smtClean="0"/>
              <a:t/>
            </a:r>
            <a:br>
              <a:rPr lang="en-IN" b="1" dirty="0" smtClean="0"/>
            </a:br>
            <a:endParaRPr lang="en-IN" dirty="0"/>
          </a:p>
        </p:txBody>
      </p:sp>
      <p:pic>
        <p:nvPicPr>
          <p:cNvPr id="1026" name="Picture 2"/>
          <p:cNvPicPr>
            <a:picLocks noGrp="1" noChangeAspect="1" noChangeArrowheads="1"/>
          </p:cNvPicPr>
          <p:nvPr>
            <p:ph idx="1"/>
          </p:nvPr>
        </p:nvPicPr>
        <p:blipFill>
          <a:blip r:embed="rId2"/>
          <a:srcRect l="24442" t="21887" r="21603" b="15819"/>
          <a:stretch>
            <a:fillRect/>
          </a:stretch>
        </p:blipFill>
        <p:spPr bwMode="auto">
          <a:xfrm>
            <a:off x="609601" y="1066800"/>
            <a:ext cx="8005118" cy="54864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miter lim="800000"/>
            <a:headEnd/>
            <a:tailEnd/>
          </a:ln>
        </p:spPr>
        <p:txBody>
          <a:bodyPr/>
          <a:lstStyle/>
          <a:p>
            <a:fld id="{1E11F2BC-DD10-46BA-B1E3-24C3D33AF05E}" type="datetime1">
              <a:rPr lang="en-US" altLang="en-US" smtClean="0"/>
              <a:pPr/>
              <a:t>10/22/2018</a:t>
            </a:fld>
            <a:endParaRPr lang="en-US" altLang="en-US" smtClean="0"/>
          </a:p>
        </p:txBody>
      </p:sp>
      <p:sp>
        <p:nvSpPr>
          <p:cNvPr id="49155" name="Rectangle 2"/>
          <p:cNvSpPr>
            <a:spLocks noGrp="1" noChangeArrowheads="1"/>
          </p:cNvSpPr>
          <p:nvPr>
            <p:ph type="title"/>
          </p:nvPr>
        </p:nvSpPr>
        <p:spPr/>
        <p:txBody>
          <a:bodyPr/>
          <a:lstStyle/>
          <a:p>
            <a:pPr eaLnBrk="1" hangingPunct="1"/>
            <a:r>
              <a:rPr lang="en-US" altLang="en-US" sz="2800" smtClean="0"/>
              <a:t>Purchase Request:  Initiate Response</a:t>
            </a:r>
          </a:p>
        </p:txBody>
      </p:sp>
      <p:sp>
        <p:nvSpPr>
          <p:cNvPr id="49156" name="Rectangle 3"/>
          <p:cNvSpPr>
            <a:spLocks noGrp="1" noChangeArrowheads="1"/>
          </p:cNvSpPr>
          <p:nvPr>
            <p:ph type="body" idx="1"/>
          </p:nvPr>
        </p:nvSpPr>
        <p:spPr/>
        <p:txBody>
          <a:bodyPr/>
          <a:lstStyle/>
          <a:p>
            <a:pPr eaLnBrk="1" hangingPunct="1"/>
            <a:r>
              <a:rPr lang="en-US" altLang="en-US" sz="2400" smtClean="0"/>
              <a:t>Merchant Generates a Response</a:t>
            </a:r>
          </a:p>
          <a:p>
            <a:pPr lvl="1" eaLnBrk="1" hangingPunct="1"/>
            <a:r>
              <a:rPr lang="en-US" altLang="en-US" smtClean="0"/>
              <a:t>Signs with Private Signature Key</a:t>
            </a:r>
          </a:p>
          <a:p>
            <a:pPr lvl="1" eaLnBrk="1" hangingPunct="1"/>
            <a:r>
              <a:rPr lang="en-US" altLang="en-US" smtClean="0"/>
              <a:t>Include Customer Nonce</a:t>
            </a:r>
          </a:p>
          <a:p>
            <a:pPr lvl="1" eaLnBrk="1" hangingPunct="1"/>
            <a:r>
              <a:rPr lang="en-US" altLang="en-US" smtClean="0"/>
              <a:t>Include Merchant Nonce (Returned in Next Message)</a:t>
            </a:r>
          </a:p>
          <a:p>
            <a:pPr lvl="1" eaLnBrk="1" hangingPunct="1"/>
            <a:r>
              <a:rPr lang="en-US" altLang="en-US" smtClean="0"/>
              <a:t>Transaction ID for Purchase Transaction</a:t>
            </a:r>
          </a:p>
          <a:p>
            <a:pPr eaLnBrk="1" hangingPunct="1"/>
            <a:r>
              <a:rPr lang="en-US" altLang="en-US" sz="2400" smtClean="0"/>
              <a:t>In Addition …</a:t>
            </a:r>
          </a:p>
          <a:p>
            <a:pPr lvl="1" eaLnBrk="1" hangingPunct="1"/>
            <a:r>
              <a:rPr lang="en-US" altLang="en-US" smtClean="0"/>
              <a:t>Merchant’s Signature Certificate</a:t>
            </a:r>
          </a:p>
          <a:p>
            <a:pPr lvl="1" eaLnBrk="1" hangingPunct="1"/>
            <a:r>
              <a:rPr lang="en-US" altLang="en-US" smtClean="0"/>
              <a:t>Payment Gateway’s Key Exchange Certificate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a:ln>
            <a:miter lim="800000"/>
            <a:headEnd/>
            <a:tailEnd/>
          </a:ln>
        </p:spPr>
        <p:txBody>
          <a:bodyPr/>
          <a:lstStyle/>
          <a:p>
            <a:fld id="{53B2E1C6-76F0-4249-9BAF-64E208806A12}" type="datetime1">
              <a:rPr lang="en-US" altLang="en-US" smtClean="0"/>
              <a:pPr/>
              <a:t>10/22/2018</a:t>
            </a:fld>
            <a:endParaRPr lang="en-US" altLang="en-US" smtClean="0"/>
          </a:p>
        </p:txBody>
      </p:sp>
      <p:sp>
        <p:nvSpPr>
          <p:cNvPr id="51203" name="Rectangle 2"/>
          <p:cNvSpPr>
            <a:spLocks noGrp="1" noChangeArrowheads="1"/>
          </p:cNvSpPr>
          <p:nvPr>
            <p:ph type="title"/>
          </p:nvPr>
        </p:nvSpPr>
        <p:spPr/>
        <p:txBody>
          <a:bodyPr/>
          <a:lstStyle/>
          <a:p>
            <a:pPr eaLnBrk="1" hangingPunct="1"/>
            <a:r>
              <a:rPr lang="en-US" altLang="en-US" sz="2800" smtClean="0"/>
              <a:t>Purchase Request:  Purchase Request</a:t>
            </a:r>
          </a:p>
        </p:txBody>
      </p:sp>
      <p:sp>
        <p:nvSpPr>
          <p:cNvPr id="51204" name="Rectangle 3"/>
          <p:cNvSpPr>
            <a:spLocks noGrp="1" noChangeArrowheads="1"/>
          </p:cNvSpPr>
          <p:nvPr>
            <p:ph type="body" idx="1"/>
          </p:nvPr>
        </p:nvSpPr>
        <p:spPr/>
        <p:txBody>
          <a:bodyPr/>
          <a:lstStyle/>
          <a:p>
            <a:pPr eaLnBrk="1" hangingPunct="1"/>
            <a:r>
              <a:rPr lang="en-US" altLang="en-US" sz="2000" smtClean="0"/>
              <a:t>Cardholder Verifies Two Certificates Using Their CAs and Creates the OI and PI.</a:t>
            </a:r>
          </a:p>
          <a:p>
            <a:pPr eaLnBrk="1" hangingPunct="1"/>
            <a:r>
              <a:rPr lang="en-US" altLang="en-US" sz="2000" smtClean="0"/>
              <a:t>Message Includes:</a:t>
            </a:r>
          </a:p>
          <a:p>
            <a:pPr lvl="1" eaLnBrk="1" hangingPunct="1"/>
            <a:r>
              <a:rPr lang="en-US" altLang="en-US" sz="2000" smtClean="0"/>
              <a:t>Purchase-related Information</a:t>
            </a:r>
          </a:p>
          <a:p>
            <a:pPr lvl="1" eaLnBrk="1" hangingPunct="1"/>
            <a:r>
              <a:rPr lang="en-US" altLang="en-US" sz="2000" smtClean="0"/>
              <a:t>Order-related Information</a:t>
            </a:r>
          </a:p>
          <a:p>
            <a:pPr lvl="1" eaLnBrk="1" hangingPunct="1"/>
            <a:r>
              <a:rPr lang="en-US" altLang="en-US" sz="2000" smtClean="0"/>
              <a:t>Cardholder Certificate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4"/>
          <p:cNvSpPr>
            <a:spLocks noGrp="1"/>
          </p:cNvSpPr>
          <p:nvPr>
            <p:ph type="dt" sz="quarter" idx="10"/>
          </p:nvPr>
        </p:nvSpPr>
        <p:spPr>
          <a:noFill/>
          <a:ln>
            <a:miter lim="800000"/>
            <a:headEnd/>
            <a:tailEnd/>
          </a:ln>
        </p:spPr>
        <p:txBody>
          <a:bodyPr/>
          <a:lstStyle/>
          <a:p>
            <a:fld id="{E6F90694-9FDF-4A83-8A56-8B11FF93F14C}" type="datetime1">
              <a:rPr lang="en-US" altLang="en-US" smtClean="0"/>
              <a:pPr/>
              <a:t>10/22/2018</a:t>
            </a:fld>
            <a:endParaRPr lang="en-US" altLang="en-US" smtClean="0"/>
          </a:p>
        </p:txBody>
      </p:sp>
      <p:sp>
        <p:nvSpPr>
          <p:cNvPr id="53251" name="Rectangle 2"/>
          <p:cNvSpPr>
            <a:spLocks noGrp="1" noChangeArrowheads="1"/>
          </p:cNvSpPr>
          <p:nvPr>
            <p:ph type="title"/>
          </p:nvPr>
        </p:nvSpPr>
        <p:spPr>
          <a:xfrm>
            <a:off x="685800" y="152400"/>
            <a:ext cx="7772400" cy="1143000"/>
          </a:xfrm>
        </p:spPr>
        <p:txBody>
          <a:bodyPr/>
          <a:lstStyle/>
          <a:p>
            <a:pPr eaLnBrk="1" hangingPunct="1"/>
            <a:r>
              <a:rPr lang="en-US" altLang="en-US" sz="2800" smtClean="0"/>
              <a:t>Purchase Request</a:t>
            </a:r>
          </a:p>
        </p:txBody>
      </p:sp>
      <p:sp>
        <p:nvSpPr>
          <p:cNvPr id="53252" name="Rectangle 3"/>
          <p:cNvSpPr>
            <a:spLocks noGrp="1" noChangeArrowheads="1"/>
          </p:cNvSpPr>
          <p:nvPr>
            <p:ph type="body" sz="half" idx="1"/>
          </p:nvPr>
        </p:nvSpPr>
        <p:spPr>
          <a:xfrm>
            <a:off x="685800" y="1600200"/>
            <a:ext cx="7696200" cy="762000"/>
          </a:xfrm>
        </p:spPr>
        <p:txBody>
          <a:bodyPr/>
          <a:lstStyle/>
          <a:p>
            <a:pPr eaLnBrk="1" hangingPunct="1"/>
            <a:r>
              <a:rPr lang="en-US" altLang="en-US" sz="2200" smtClean="0"/>
              <a:t>The cardholder generates a one-time symmetric encryption key, KS, </a:t>
            </a:r>
          </a:p>
        </p:txBody>
      </p:sp>
      <p:pic>
        <p:nvPicPr>
          <p:cNvPr id="53253" name="Picture 4"/>
          <p:cNvPicPr>
            <a:picLocks noGrp="1" noChangeAspect="1" noChangeArrowheads="1"/>
          </p:cNvPicPr>
          <p:nvPr>
            <p:ph sz="half" idx="2"/>
          </p:nvPr>
        </p:nvPicPr>
        <p:blipFill>
          <a:blip r:embed="rId3"/>
          <a:srcRect/>
          <a:stretch>
            <a:fillRect/>
          </a:stretch>
        </p:blipFill>
        <p:spPr>
          <a:xfrm>
            <a:off x="1828800" y="2743200"/>
            <a:ext cx="4835525" cy="3144838"/>
          </a:xfr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4"/>
          <p:cNvSpPr>
            <a:spLocks noGrp="1"/>
          </p:cNvSpPr>
          <p:nvPr>
            <p:ph type="dt" sz="quarter" idx="10"/>
          </p:nvPr>
        </p:nvSpPr>
        <p:spPr>
          <a:noFill/>
          <a:ln>
            <a:miter lim="800000"/>
            <a:headEnd/>
            <a:tailEnd/>
          </a:ln>
        </p:spPr>
        <p:txBody>
          <a:bodyPr/>
          <a:lstStyle/>
          <a:p>
            <a:fld id="{004FC867-ECD9-4FCE-87D1-A4E42FC27E8E}" type="datetime1">
              <a:rPr lang="en-US" altLang="en-US" smtClean="0"/>
              <a:pPr/>
              <a:t>10/22/2018</a:t>
            </a:fld>
            <a:endParaRPr lang="en-US" altLang="en-US" smtClean="0"/>
          </a:p>
        </p:txBody>
      </p:sp>
      <p:sp>
        <p:nvSpPr>
          <p:cNvPr id="55299" name="Rectangle 2"/>
          <p:cNvSpPr>
            <a:spLocks noGrp="1" noChangeArrowheads="1"/>
          </p:cNvSpPr>
          <p:nvPr>
            <p:ph type="title"/>
          </p:nvPr>
        </p:nvSpPr>
        <p:spPr/>
        <p:txBody>
          <a:bodyPr/>
          <a:lstStyle/>
          <a:p>
            <a:pPr eaLnBrk="1" hangingPunct="1"/>
            <a:r>
              <a:rPr lang="en-US" altLang="en-US" sz="2800" smtClean="0"/>
              <a:t>Merchant Verifies Purchase Request</a:t>
            </a:r>
          </a:p>
        </p:txBody>
      </p:sp>
      <p:sp>
        <p:nvSpPr>
          <p:cNvPr id="55300" name="Rectangle 3"/>
          <p:cNvSpPr>
            <a:spLocks noGrp="1" noChangeArrowheads="1"/>
          </p:cNvSpPr>
          <p:nvPr>
            <p:ph type="body" sz="half" idx="1"/>
          </p:nvPr>
        </p:nvSpPr>
        <p:spPr>
          <a:xfrm>
            <a:off x="685800" y="1981200"/>
            <a:ext cx="3814763" cy="4114800"/>
          </a:xfrm>
        </p:spPr>
        <p:txBody>
          <a:bodyPr/>
          <a:lstStyle/>
          <a:p>
            <a:pPr eaLnBrk="1" hangingPunct="1">
              <a:lnSpc>
                <a:spcPct val="90000"/>
              </a:lnSpc>
            </a:pPr>
            <a:r>
              <a:rPr lang="en-US" altLang="en-US" sz="2000" smtClean="0"/>
              <a:t>When the merchant receives the </a:t>
            </a:r>
            <a:r>
              <a:rPr lang="en-US" altLang="en-US" sz="2000" smtClean="0">
                <a:solidFill>
                  <a:schemeClr val="tx2"/>
                </a:solidFill>
              </a:rPr>
              <a:t>Purchase Request message</a:t>
            </a:r>
            <a:r>
              <a:rPr lang="en-US" altLang="en-US" sz="2000" smtClean="0"/>
              <a:t>, it performs the following actions:</a:t>
            </a:r>
          </a:p>
          <a:p>
            <a:pPr lvl="1" eaLnBrk="1" hangingPunct="1">
              <a:lnSpc>
                <a:spcPct val="90000"/>
              </a:lnSpc>
            </a:pPr>
            <a:r>
              <a:rPr lang="en-US" altLang="en-US" sz="2000" smtClean="0"/>
              <a:t>Verify the cardholder certificates by means of its CA signatures.</a:t>
            </a:r>
          </a:p>
          <a:p>
            <a:pPr lvl="1" eaLnBrk="1" hangingPunct="1">
              <a:lnSpc>
                <a:spcPct val="90000"/>
              </a:lnSpc>
            </a:pPr>
            <a:endParaRPr lang="en-US" altLang="en-US" sz="2000" smtClean="0"/>
          </a:p>
          <a:p>
            <a:pPr lvl="1" eaLnBrk="1" hangingPunct="1">
              <a:lnSpc>
                <a:spcPct val="90000"/>
              </a:lnSpc>
            </a:pPr>
            <a:r>
              <a:rPr lang="en-US" altLang="en-US" sz="2000" smtClean="0"/>
              <a:t>Verifies the dual signature using the customer’s public key signature.</a:t>
            </a:r>
          </a:p>
        </p:txBody>
      </p:sp>
      <p:pic>
        <p:nvPicPr>
          <p:cNvPr id="55301" name="Picture 4"/>
          <p:cNvPicPr>
            <a:picLocks noGrp="1" noChangeAspect="1" noChangeArrowheads="1"/>
          </p:cNvPicPr>
          <p:nvPr>
            <p:ph sz="half" idx="2"/>
          </p:nvPr>
        </p:nvPicPr>
        <p:blipFill>
          <a:blip r:embed="rId3"/>
          <a:srcRect/>
          <a:stretch>
            <a:fillRect/>
          </a:stretch>
        </p:blipFill>
        <p:spPr>
          <a:xfrm>
            <a:off x="4787900" y="2051050"/>
            <a:ext cx="3670300" cy="3321050"/>
          </a:xfr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4"/>
          <p:cNvSpPr>
            <a:spLocks noGrp="1"/>
          </p:cNvSpPr>
          <p:nvPr>
            <p:ph type="dt" sz="quarter" idx="10"/>
          </p:nvPr>
        </p:nvSpPr>
        <p:spPr>
          <a:noFill/>
          <a:ln>
            <a:miter lim="800000"/>
            <a:headEnd/>
            <a:tailEnd/>
          </a:ln>
        </p:spPr>
        <p:txBody>
          <a:bodyPr/>
          <a:lstStyle/>
          <a:p>
            <a:fld id="{0875E809-9D4C-442D-BBA1-F9BD671D7C20}" type="datetime1">
              <a:rPr lang="en-US" altLang="en-US" smtClean="0"/>
              <a:pPr/>
              <a:t>10/22/2018</a:t>
            </a:fld>
            <a:endParaRPr lang="en-US" altLang="en-US" smtClean="0"/>
          </a:p>
        </p:txBody>
      </p:sp>
      <p:sp>
        <p:nvSpPr>
          <p:cNvPr id="57347" name="Rectangle 2"/>
          <p:cNvSpPr>
            <a:spLocks noGrp="1" noChangeArrowheads="1"/>
          </p:cNvSpPr>
          <p:nvPr>
            <p:ph type="title"/>
          </p:nvPr>
        </p:nvSpPr>
        <p:spPr/>
        <p:txBody>
          <a:bodyPr/>
          <a:lstStyle/>
          <a:p>
            <a:pPr eaLnBrk="1" hangingPunct="1"/>
            <a:r>
              <a:rPr lang="en-US" altLang="en-US" sz="2800" smtClean="0"/>
              <a:t>Merchant Verification (cont’d)</a:t>
            </a:r>
          </a:p>
        </p:txBody>
      </p:sp>
      <p:sp>
        <p:nvSpPr>
          <p:cNvPr id="57348" name="Rectangle 3"/>
          <p:cNvSpPr>
            <a:spLocks noGrp="1" noChangeArrowheads="1"/>
          </p:cNvSpPr>
          <p:nvPr>
            <p:ph type="body" sz="half" idx="1"/>
          </p:nvPr>
        </p:nvSpPr>
        <p:spPr>
          <a:xfrm>
            <a:off x="685800" y="1981200"/>
            <a:ext cx="3814763" cy="4114800"/>
          </a:xfrm>
        </p:spPr>
        <p:txBody>
          <a:bodyPr/>
          <a:lstStyle/>
          <a:p>
            <a:pPr lvl="1" eaLnBrk="1" hangingPunct="1"/>
            <a:r>
              <a:rPr lang="en-US" altLang="en-US" sz="2200" smtClean="0"/>
              <a:t>Processes the order and forwards the payment information to the payment gateway for authorization.</a:t>
            </a:r>
          </a:p>
          <a:p>
            <a:pPr lvl="1" eaLnBrk="1" hangingPunct="1"/>
            <a:endParaRPr lang="en-US" altLang="en-US" sz="2200" smtClean="0"/>
          </a:p>
          <a:p>
            <a:pPr lvl="1" eaLnBrk="1" hangingPunct="1"/>
            <a:r>
              <a:rPr lang="en-US" altLang="en-US" sz="2200" smtClean="0"/>
              <a:t>Sends a purchase response to the cardholder.</a:t>
            </a:r>
          </a:p>
        </p:txBody>
      </p:sp>
      <p:pic>
        <p:nvPicPr>
          <p:cNvPr id="57349" name="Picture 4"/>
          <p:cNvPicPr>
            <a:picLocks noGrp="1" noChangeAspect="1" noChangeArrowheads="1"/>
          </p:cNvPicPr>
          <p:nvPr>
            <p:ph sz="half" idx="2"/>
          </p:nvPr>
        </p:nvPicPr>
        <p:blipFill>
          <a:blip r:embed="rId3"/>
          <a:srcRect/>
          <a:stretch>
            <a:fillRect/>
          </a:stretch>
        </p:blipFill>
        <p:spPr>
          <a:xfrm>
            <a:off x="4787900" y="2051050"/>
            <a:ext cx="3670300" cy="3321050"/>
          </a:xfr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a:ln>
            <a:miter lim="800000"/>
            <a:headEnd/>
            <a:tailEnd/>
          </a:ln>
        </p:spPr>
        <p:txBody>
          <a:bodyPr/>
          <a:lstStyle/>
          <a:p>
            <a:fld id="{D1F6F08A-1A52-41C0-975B-AACC73071838}" type="datetime1">
              <a:rPr lang="en-US" altLang="en-US" smtClean="0"/>
              <a:pPr/>
              <a:t>10/22/2018</a:t>
            </a:fld>
            <a:endParaRPr lang="en-US" altLang="en-US" smtClean="0"/>
          </a:p>
        </p:txBody>
      </p:sp>
      <p:sp>
        <p:nvSpPr>
          <p:cNvPr id="59395" name="Rectangle 2"/>
          <p:cNvSpPr>
            <a:spLocks noGrp="1" noChangeArrowheads="1"/>
          </p:cNvSpPr>
          <p:nvPr>
            <p:ph type="title"/>
          </p:nvPr>
        </p:nvSpPr>
        <p:spPr/>
        <p:txBody>
          <a:bodyPr/>
          <a:lstStyle/>
          <a:p>
            <a:pPr eaLnBrk="1" hangingPunct="1"/>
            <a:r>
              <a:rPr lang="en-US" altLang="en-US" sz="2800" smtClean="0"/>
              <a:t>Purchase Response Message</a:t>
            </a:r>
          </a:p>
        </p:txBody>
      </p:sp>
      <p:sp>
        <p:nvSpPr>
          <p:cNvPr id="59396" name="Rectangle 3"/>
          <p:cNvSpPr>
            <a:spLocks noGrp="1" noChangeArrowheads="1"/>
          </p:cNvSpPr>
          <p:nvPr>
            <p:ph type="body" idx="1"/>
          </p:nvPr>
        </p:nvSpPr>
        <p:spPr/>
        <p:txBody>
          <a:bodyPr/>
          <a:lstStyle/>
          <a:p>
            <a:pPr eaLnBrk="1" hangingPunct="1">
              <a:lnSpc>
                <a:spcPct val="90000"/>
              </a:lnSpc>
            </a:pPr>
            <a:r>
              <a:rPr lang="en-US" altLang="en-US" sz="2000" smtClean="0"/>
              <a:t>Message that Acknowledges the Order and References Corresponding Transaction Number</a:t>
            </a:r>
          </a:p>
          <a:p>
            <a:pPr eaLnBrk="1" hangingPunct="1">
              <a:lnSpc>
                <a:spcPct val="90000"/>
              </a:lnSpc>
            </a:pPr>
            <a:r>
              <a:rPr lang="en-US" altLang="en-US" sz="2000" smtClean="0"/>
              <a:t>Block is</a:t>
            </a:r>
          </a:p>
          <a:p>
            <a:pPr lvl="1" eaLnBrk="1" hangingPunct="1">
              <a:lnSpc>
                <a:spcPct val="90000"/>
              </a:lnSpc>
            </a:pPr>
            <a:r>
              <a:rPr lang="en-US" altLang="en-US" sz="2000" smtClean="0"/>
              <a:t>Signed by Merchant Using its Private Key</a:t>
            </a:r>
          </a:p>
          <a:p>
            <a:pPr lvl="1" eaLnBrk="1" hangingPunct="1">
              <a:lnSpc>
                <a:spcPct val="90000"/>
              </a:lnSpc>
            </a:pPr>
            <a:r>
              <a:rPr lang="en-US" altLang="en-US" sz="2000" smtClean="0"/>
              <a:t>Block and Signature Are Sent to Customer Along with Merchant’s Signature Certificate</a:t>
            </a:r>
          </a:p>
          <a:p>
            <a:pPr eaLnBrk="1" hangingPunct="1">
              <a:lnSpc>
                <a:spcPct val="90000"/>
              </a:lnSpc>
            </a:pPr>
            <a:r>
              <a:rPr lang="en-US" altLang="en-US" sz="2000" smtClean="0"/>
              <a:t>Upon Reception</a:t>
            </a:r>
          </a:p>
          <a:p>
            <a:pPr lvl="1" eaLnBrk="1" hangingPunct="1">
              <a:lnSpc>
                <a:spcPct val="90000"/>
              </a:lnSpc>
            </a:pPr>
            <a:r>
              <a:rPr lang="en-US" altLang="en-US" sz="2000" smtClean="0"/>
              <a:t>Verifies Merchant Certificate</a:t>
            </a:r>
          </a:p>
          <a:p>
            <a:pPr lvl="1" eaLnBrk="1" hangingPunct="1">
              <a:lnSpc>
                <a:spcPct val="90000"/>
              </a:lnSpc>
            </a:pPr>
            <a:r>
              <a:rPr lang="en-US" altLang="en-US" sz="2000" smtClean="0"/>
              <a:t>Verifies Signature on Response Block</a:t>
            </a:r>
          </a:p>
          <a:p>
            <a:pPr lvl="1" eaLnBrk="1" hangingPunct="1">
              <a:lnSpc>
                <a:spcPct val="90000"/>
              </a:lnSpc>
            </a:pPr>
            <a:r>
              <a:rPr lang="en-US" altLang="en-US" sz="2000" smtClean="0"/>
              <a:t>Takes the Appropriate Action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a:ln>
            <a:miter lim="800000"/>
            <a:headEnd/>
            <a:tailEnd/>
          </a:ln>
        </p:spPr>
        <p:txBody>
          <a:bodyPr/>
          <a:lstStyle/>
          <a:p>
            <a:fld id="{CFDB5E7A-0A53-4B12-BBC6-40EDAEA3434F}" type="datetime1">
              <a:rPr lang="en-US" altLang="en-US" smtClean="0"/>
              <a:pPr/>
              <a:t>10/22/2018</a:t>
            </a:fld>
            <a:endParaRPr lang="en-US" altLang="en-US" smtClean="0"/>
          </a:p>
        </p:txBody>
      </p:sp>
      <p:sp>
        <p:nvSpPr>
          <p:cNvPr id="61443" name="Rectangle 2"/>
          <p:cNvSpPr>
            <a:spLocks noGrp="1" noChangeArrowheads="1"/>
          </p:cNvSpPr>
          <p:nvPr>
            <p:ph type="title"/>
          </p:nvPr>
        </p:nvSpPr>
        <p:spPr/>
        <p:txBody>
          <a:bodyPr/>
          <a:lstStyle/>
          <a:p>
            <a:pPr eaLnBrk="1" hangingPunct="1"/>
            <a:r>
              <a:rPr lang="en-US" altLang="en-US" sz="2800" smtClean="0"/>
              <a:t>Payment Process</a:t>
            </a:r>
          </a:p>
        </p:txBody>
      </p:sp>
      <p:sp>
        <p:nvSpPr>
          <p:cNvPr id="61444" name="Rectangle 3"/>
          <p:cNvSpPr>
            <a:spLocks noGrp="1" noChangeArrowheads="1"/>
          </p:cNvSpPr>
          <p:nvPr>
            <p:ph type="body" idx="1"/>
          </p:nvPr>
        </p:nvSpPr>
        <p:spPr/>
        <p:txBody>
          <a:bodyPr/>
          <a:lstStyle/>
          <a:p>
            <a:pPr eaLnBrk="1" hangingPunct="1"/>
            <a:r>
              <a:rPr lang="en-US" altLang="en-US" sz="2000" smtClean="0"/>
              <a:t>The payment process is broken down into two steps:</a:t>
            </a:r>
          </a:p>
          <a:p>
            <a:pPr lvl="1" eaLnBrk="1" hangingPunct="1"/>
            <a:r>
              <a:rPr lang="en-US" altLang="en-US" sz="2000" smtClean="0"/>
              <a:t>Payment authorization</a:t>
            </a:r>
          </a:p>
          <a:p>
            <a:pPr lvl="1" eaLnBrk="1" hangingPunct="1"/>
            <a:r>
              <a:rPr lang="en-US" altLang="en-US" sz="2000" smtClean="0"/>
              <a:t>Payment capture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a:ln>
            <a:miter lim="800000"/>
            <a:headEnd/>
            <a:tailEnd/>
          </a:ln>
        </p:spPr>
        <p:txBody>
          <a:bodyPr/>
          <a:lstStyle/>
          <a:p>
            <a:fld id="{F2AD0E4C-0A4D-4E59-9A95-14E7C99F2BC2}" type="datetime1">
              <a:rPr lang="en-US" altLang="en-US" smtClean="0"/>
              <a:pPr/>
              <a:t>10/22/2018</a:t>
            </a:fld>
            <a:endParaRPr lang="en-US" altLang="en-US" smtClean="0"/>
          </a:p>
        </p:txBody>
      </p:sp>
      <p:sp>
        <p:nvSpPr>
          <p:cNvPr id="63491" name="Rectangle 2"/>
          <p:cNvSpPr>
            <a:spLocks noGrp="1" noChangeArrowheads="1"/>
          </p:cNvSpPr>
          <p:nvPr>
            <p:ph type="title"/>
          </p:nvPr>
        </p:nvSpPr>
        <p:spPr/>
        <p:txBody>
          <a:bodyPr/>
          <a:lstStyle/>
          <a:p>
            <a:pPr eaLnBrk="1" hangingPunct="1"/>
            <a:r>
              <a:rPr lang="en-US" altLang="en-US" sz="2800" smtClean="0"/>
              <a:t>Payment Authorization</a:t>
            </a:r>
          </a:p>
        </p:txBody>
      </p:sp>
      <p:sp>
        <p:nvSpPr>
          <p:cNvPr id="63492" name="Rectangle 3"/>
          <p:cNvSpPr>
            <a:spLocks noGrp="1" noChangeArrowheads="1"/>
          </p:cNvSpPr>
          <p:nvPr>
            <p:ph type="body" idx="1"/>
          </p:nvPr>
        </p:nvSpPr>
        <p:spPr/>
        <p:txBody>
          <a:bodyPr/>
          <a:lstStyle/>
          <a:p>
            <a:pPr eaLnBrk="1" hangingPunct="1"/>
            <a:r>
              <a:rPr lang="en-US" altLang="en-US" sz="2100" smtClean="0"/>
              <a:t>The merchant sends an </a:t>
            </a:r>
            <a:r>
              <a:rPr lang="en-US" altLang="en-US" sz="2100" smtClean="0">
                <a:solidFill>
                  <a:schemeClr val="tx2"/>
                </a:solidFill>
              </a:rPr>
              <a:t>authorization request message</a:t>
            </a:r>
            <a:r>
              <a:rPr lang="en-US" altLang="en-US" sz="2100" smtClean="0"/>
              <a:t> to the payment gateway consisting of the following:</a:t>
            </a:r>
          </a:p>
          <a:p>
            <a:pPr lvl="1" eaLnBrk="1" hangingPunct="1"/>
            <a:r>
              <a:rPr lang="en-US" altLang="en-US" sz="2000" smtClean="0"/>
              <a:t>Purchase-related information</a:t>
            </a:r>
          </a:p>
          <a:p>
            <a:pPr lvl="2" eaLnBrk="1" hangingPunct="1"/>
            <a:r>
              <a:rPr lang="en-US" altLang="en-US" smtClean="0"/>
              <a:t>PI</a:t>
            </a:r>
          </a:p>
          <a:p>
            <a:pPr lvl="2" eaLnBrk="1" hangingPunct="1"/>
            <a:r>
              <a:rPr lang="en-US" altLang="en-US" smtClean="0"/>
              <a:t>Dual signature calculated over the PI &amp; OI and signed with customer’s private key.</a:t>
            </a:r>
          </a:p>
          <a:p>
            <a:pPr lvl="2" eaLnBrk="1" hangingPunct="1"/>
            <a:r>
              <a:rPr lang="en-US" altLang="en-US" smtClean="0"/>
              <a:t>The OI message digest (OIMD)</a:t>
            </a:r>
          </a:p>
          <a:p>
            <a:pPr lvl="2" eaLnBrk="1" hangingPunct="1"/>
            <a:r>
              <a:rPr lang="en-US" altLang="en-US" smtClean="0"/>
              <a:t>The digital envelop</a:t>
            </a:r>
            <a:endParaRPr lang="en-US" altLang="en-US" sz="1800" smtClean="0"/>
          </a:p>
          <a:p>
            <a:pPr lvl="1" eaLnBrk="1" hangingPunct="1"/>
            <a:r>
              <a:rPr lang="en-US" altLang="en-US" sz="2000" smtClean="0"/>
              <a:t>Authorization-related information</a:t>
            </a:r>
          </a:p>
          <a:p>
            <a:pPr lvl="1" eaLnBrk="1" hangingPunct="1"/>
            <a:r>
              <a:rPr lang="en-US" altLang="en-US" sz="2000" smtClean="0"/>
              <a:t>Certificates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a:ln>
            <a:miter lim="800000"/>
            <a:headEnd/>
            <a:tailEnd/>
          </a:ln>
        </p:spPr>
        <p:txBody>
          <a:bodyPr/>
          <a:lstStyle/>
          <a:p>
            <a:fld id="{85E2361C-A659-4EBF-9DC8-7AAE353254E2}" type="datetime1">
              <a:rPr lang="en-US" altLang="en-US" smtClean="0"/>
              <a:pPr/>
              <a:t>10/22/2018</a:t>
            </a:fld>
            <a:endParaRPr lang="en-US" altLang="en-US" smtClean="0"/>
          </a:p>
        </p:txBody>
      </p:sp>
      <p:sp>
        <p:nvSpPr>
          <p:cNvPr id="65539" name="Rectangle 2"/>
          <p:cNvSpPr>
            <a:spLocks noGrp="1" noChangeArrowheads="1"/>
          </p:cNvSpPr>
          <p:nvPr>
            <p:ph type="title"/>
          </p:nvPr>
        </p:nvSpPr>
        <p:spPr/>
        <p:txBody>
          <a:bodyPr/>
          <a:lstStyle/>
          <a:p>
            <a:pPr eaLnBrk="1" hangingPunct="1"/>
            <a:r>
              <a:rPr lang="en-US" altLang="en-US" sz="2800" smtClean="0"/>
              <a:t>Payment Authorization (cont’d)</a:t>
            </a:r>
          </a:p>
        </p:txBody>
      </p:sp>
      <p:sp>
        <p:nvSpPr>
          <p:cNvPr id="65540" name="Rectangle 3"/>
          <p:cNvSpPr>
            <a:spLocks noGrp="1" noChangeArrowheads="1"/>
          </p:cNvSpPr>
          <p:nvPr>
            <p:ph type="body" idx="1"/>
          </p:nvPr>
        </p:nvSpPr>
        <p:spPr/>
        <p:txBody>
          <a:bodyPr/>
          <a:lstStyle/>
          <a:p>
            <a:pPr lvl="1" eaLnBrk="1" hangingPunct="1">
              <a:lnSpc>
                <a:spcPct val="90000"/>
              </a:lnSpc>
            </a:pPr>
            <a:r>
              <a:rPr lang="en-US" altLang="en-US" sz="2200" smtClean="0"/>
              <a:t>Authorization-related information</a:t>
            </a:r>
          </a:p>
          <a:p>
            <a:pPr lvl="2" eaLnBrk="1" hangingPunct="1">
              <a:lnSpc>
                <a:spcPct val="90000"/>
              </a:lnSpc>
            </a:pPr>
            <a:r>
              <a:rPr lang="en-US" altLang="en-US" sz="2200" smtClean="0"/>
              <a:t>An authorization block including:</a:t>
            </a:r>
          </a:p>
          <a:p>
            <a:pPr lvl="3" eaLnBrk="1" hangingPunct="1">
              <a:lnSpc>
                <a:spcPct val="90000"/>
              </a:lnSpc>
            </a:pPr>
            <a:r>
              <a:rPr lang="en-US" altLang="en-US" sz="2400" smtClean="0"/>
              <a:t>A transaction ID</a:t>
            </a:r>
          </a:p>
          <a:p>
            <a:pPr lvl="3" eaLnBrk="1" hangingPunct="1">
              <a:lnSpc>
                <a:spcPct val="90000"/>
              </a:lnSpc>
            </a:pPr>
            <a:r>
              <a:rPr lang="en-US" altLang="en-US" sz="2400" smtClean="0"/>
              <a:t>Signed with merchant’s private key</a:t>
            </a:r>
          </a:p>
          <a:p>
            <a:pPr lvl="3" eaLnBrk="1" hangingPunct="1">
              <a:lnSpc>
                <a:spcPct val="90000"/>
              </a:lnSpc>
            </a:pPr>
            <a:r>
              <a:rPr lang="en-US" altLang="en-US" sz="2400" smtClean="0"/>
              <a:t>Encrypted one-time session key</a:t>
            </a:r>
          </a:p>
          <a:p>
            <a:pPr lvl="1" eaLnBrk="1" hangingPunct="1">
              <a:lnSpc>
                <a:spcPct val="90000"/>
              </a:lnSpc>
            </a:pPr>
            <a:endParaRPr lang="en-US" altLang="en-US" sz="2200" smtClean="0"/>
          </a:p>
          <a:p>
            <a:pPr lvl="1" eaLnBrk="1" hangingPunct="1">
              <a:lnSpc>
                <a:spcPct val="90000"/>
              </a:lnSpc>
            </a:pPr>
            <a:r>
              <a:rPr lang="en-US" altLang="en-US" sz="2200" smtClean="0"/>
              <a:t>Certificates</a:t>
            </a:r>
          </a:p>
          <a:p>
            <a:pPr lvl="2" eaLnBrk="1" hangingPunct="1">
              <a:lnSpc>
                <a:spcPct val="90000"/>
              </a:lnSpc>
            </a:pPr>
            <a:r>
              <a:rPr lang="en-US" altLang="en-US" sz="2200" smtClean="0"/>
              <a:t>Cardholder’s signature key certificate</a:t>
            </a:r>
          </a:p>
          <a:p>
            <a:pPr lvl="2" eaLnBrk="1" hangingPunct="1">
              <a:lnSpc>
                <a:spcPct val="90000"/>
              </a:lnSpc>
            </a:pPr>
            <a:r>
              <a:rPr lang="en-US" altLang="en-US" sz="2200" smtClean="0"/>
              <a:t>Merchant’s signature key certificate</a:t>
            </a:r>
          </a:p>
          <a:p>
            <a:pPr lvl="2" eaLnBrk="1" hangingPunct="1">
              <a:lnSpc>
                <a:spcPct val="90000"/>
              </a:lnSpc>
            </a:pPr>
            <a:r>
              <a:rPr lang="en-US" altLang="en-US" sz="2200" smtClean="0"/>
              <a:t>Merchant’s key exchange certificate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a:ln>
            <a:miter lim="800000"/>
            <a:headEnd/>
            <a:tailEnd/>
          </a:ln>
        </p:spPr>
        <p:txBody>
          <a:bodyPr/>
          <a:lstStyle/>
          <a:p>
            <a:fld id="{AAB45277-17D5-4045-A553-B8B5A953C632}" type="datetime1">
              <a:rPr lang="en-US" altLang="en-US" smtClean="0"/>
              <a:pPr/>
              <a:t>10/22/2018</a:t>
            </a:fld>
            <a:endParaRPr lang="en-US" altLang="en-US" smtClean="0"/>
          </a:p>
        </p:txBody>
      </p:sp>
      <p:sp>
        <p:nvSpPr>
          <p:cNvPr id="67587" name="Rectangle 2"/>
          <p:cNvSpPr>
            <a:spLocks noGrp="1" noChangeArrowheads="1"/>
          </p:cNvSpPr>
          <p:nvPr>
            <p:ph type="title"/>
          </p:nvPr>
        </p:nvSpPr>
        <p:spPr/>
        <p:txBody>
          <a:bodyPr/>
          <a:lstStyle/>
          <a:p>
            <a:pPr eaLnBrk="1" hangingPunct="1"/>
            <a:r>
              <a:rPr lang="en-US" altLang="en-US" sz="2800" smtClean="0"/>
              <a:t>Payment:  Payment Gateway</a:t>
            </a:r>
          </a:p>
        </p:txBody>
      </p:sp>
      <p:sp>
        <p:nvSpPr>
          <p:cNvPr id="67588" name="Rectangle 3"/>
          <p:cNvSpPr>
            <a:spLocks noGrp="1" noChangeArrowheads="1"/>
          </p:cNvSpPr>
          <p:nvPr>
            <p:ph type="body" idx="1"/>
          </p:nvPr>
        </p:nvSpPr>
        <p:spPr/>
        <p:txBody>
          <a:bodyPr/>
          <a:lstStyle/>
          <a:p>
            <a:pPr eaLnBrk="1" hangingPunct="1">
              <a:lnSpc>
                <a:spcPct val="90000"/>
              </a:lnSpc>
            </a:pPr>
            <a:r>
              <a:rPr lang="en-US" altLang="en-US" sz="2000" smtClean="0"/>
              <a:t>Verify All Certificates</a:t>
            </a:r>
          </a:p>
          <a:p>
            <a:pPr eaLnBrk="1" hangingPunct="1">
              <a:lnSpc>
                <a:spcPct val="90000"/>
              </a:lnSpc>
            </a:pPr>
            <a:r>
              <a:rPr lang="en-US" altLang="en-US" sz="2000" smtClean="0"/>
              <a:t>Decrypt Authorization Block Digital Envelope to Obtain Symmetric Key and Decrypt Block</a:t>
            </a:r>
          </a:p>
          <a:p>
            <a:pPr eaLnBrk="1" hangingPunct="1">
              <a:lnSpc>
                <a:spcPct val="90000"/>
              </a:lnSpc>
            </a:pPr>
            <a:r>
              <a:rPr lang="en-US" altLang="en-US" sz="2000" smtClean="0"/>
              <a:t>Verify Merchant Signature on Authorization Block</a:t>
            </a:r>
          </a:p>
          <a:p>
            <a:pPr eaLnBrk="1" hangingPunct="1">
              <a:lnSpc>
                <a:spcPct val="90000"/>
              </a:lnSpc>
            </a:pPr>
            <a:r>
              <a:rPr lang="en-US" altLang="en-US" sz="2000" smtClean="0"/>
              <a:t>Decrypt Payment Block Digital Envelope to Obtain Symmetric Key and Decrypt Block</a:t>
            </a:r>
          </a:p>
          <a:p>
            <a:pPr eaLnBrk="1" hangingPunct="1">
              <a:lnSpc>
                <a:spcPct val="90000"/>
              </a:lnSpc>
            </a:pPr>
            <a:r>
              <a:rPr lang="en-US" altLang="en-US" sz="2000" smtClean="0"/>
              <a:t>Verify Dual Signature on Payment Block</a:t>
            </a:r>
          </a:p>
          <a:p>
            <a:pPr eaLnBrk="1" hangingPunct="1">
              <a:lnSpc>
                <a:spcPct val="90000"/>
              </a:lnSpc>
            </a:pPr>
            <a:r>
              <a:rPr lang="en-US" altLang="en-US" sz="2000" smtClean="0"/>
              <a:t>Verify Received Transaction ID Received from Merchant Matches PI Received from Customer</a:t>
            </a:r>
          </a:p>
          <a:p>
            <a:pPr eaLnBrk="1" hangingPunct="1">
              <a:lnSpc>
                <a:spcPct val="90000"/>
              </a:lnSpc>
            </a:pPr>
            <a:r>
              <a:rPr lang="en-US" altLang="en-US" sz="2000" smtClean="0"/>
              <a:t>Request and Receive Issuer Authorization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Traffic Security Approaches</a:t>
            </a:r>
            <a:endParaRPr lang="en-IN" dirty="0"/>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A number of approaches to providing Web security are possible. </a:t>
            </a:r>
          </a:p>
          <a:p>
            <a:r>
              <a:rPr lang="en-US" sz="2200" dirty="0" smtClean="0">
                <a:latin typeface="Times New Roman" pitchFamily="18" charset="0"/>
                <a:cs typeface="Times New Roman" pitchFamily="18" charset="0"/>
              </a:rPr>
              <a:t>The various approaches that</a:t>
            </a:r>
            <a:r>
              <a:rPr lang="en-IN"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have been considered are similar in the services they provide and, to some extent, in the mechanisms that they use, but they differ with respect to their scope of applicability and their relative location within the TCP/IP protocol stack.</a:t>
            </a:r>
            <a:endParaRPr lang="en-IN"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One way to provide Web security is to use IP Security (Figure 1.1a). The advantage of using IPSec is that it is transparent to end users and applications and provides a general-purpose solution. Further, IPSec includes a filtering capability so that only selected traffic need incur the overhead of IPSec processing.</a:t>
            </a:r>
            <a:endParaRPr lang="en-IN" sz="2200" dirty="0" smtClean="0">
              <a:latin typeface="Times New Roman" pitchFamily="18" charset="0"/>
              <a:cs typeface="Times New Roman" pitchFamily="18" charset="0"/>
            </a:endParaRPr>
          </a:p>
          <a:p>
            <a:pPr algn="just"/>
            <a:endParaRPr lang="en-IN" dirty="0" smtClean="0"/>
          </a:p>
          <a:p>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a:ln>
            <a:miter lim="800000"/>
            <a:headEnd/>
            <a:tailEnd/>
          </a:ln>
        </p:spPr>
        <p:txBody>
          <a:bodyPr/>
          <a:lstStyle/>
          <a:p>
            <a:fld id="{C44EA2C5-601C-45D4-B2B3-018947935E1B}" type="datetime1">
              <a:rPr lang="en-US" altLang="en-US" smtClean="0"/>
              <a:pPr/>
              <a:t>10/22/2018</a:t>
            </a:fld>
            <a:endParaRPr lang="en-US" altLang="en-US" smtClean="0"/>
          </a:p>
        </p:txBody>
      </p:sp>
      <p:sp>
        <p:nvSpPr>
          <p:cNvPr id="69635" name="Rectangle 2"/>
          <p:cNvSpPr>
            <a:spLocks noGrp="1" noChangeArrowheads="1"/>
          </p:cNvSpPr>
          <p:nvPr>
            <p:ph type="title"/>
          </p:nvPr>
        </p:nvSpPr>
        <p:spPr/>
        <p:txBody>
          <a:bodyPr/>
          <a:lstStyle/>
          <a:p>
            <a:pPr eaLnBrk="1" hangingPunct="1"/>
            <a:r>
              <a:rPr lang="en-US" altLang="en-US" sz="2800" smtClean="0"/>
              <a:t>Authorization Response</a:t>
            </a:r>
          </a:p>
        </p:txBody>
      </p:sp>
      <p:sp>
        <p:nvSpPr>
          <p:cNvPr id="69636" name="Rectangle 3"/>
          <p:cNvSpPr>
            <a:spLocks noGrp="1" noChangeArrowheads="1"/>
          </p:cNvSpPr>
          <p:nvPr>
            <p:ph type="body" idx="1"/>
          </p:nvPr>
        </p:nvSpPr>
        <p:spPr/>
        <p:txBody>
          <a:bodyPr/>
          <a:lstStyle/>
          <a:p>
            <a:pPr eaLnBrk="1" hangingPunct="1"/>
            <a:r>
              <a:rPr lang="en-US" altLang="en-US" sz="2000" smtClean="0"/>
              <a:t>Authorization Response Message</a:t>
            </a:r>
          </a:p>
          <a:p>
            <a:pPr lvl="1" eaLnBrk="1" hangingPunct="1"/>
            <a:r>
              <a:rPr lang="en-US" altLang="en-US" sz="2000" smtClean="0"/>
              <a:t>Authorization-related Information</a:t>
            </a:r>
          </a:p>
          <a:p>
            <a:pPr lvl="1" eaLnBrk="1" hangingPunct="1"/>
            <a:r>
              <a:rPr lang="en-US" altLang="en-US" sz="2000" smtClean="0"/>
              <a:t>Capture Token Information</a:t>
            </a:r>
          </a:p>
          <a:p>
            <a:pPr lvl="1" eaLnBrk="1" hangingPunct="1"/>
            <a:r>
              <a:rPr lang="en-US" altLang="en-US" sz="2000" smtClean="0"/>
              <a:t>Certificate</a:t>
            </a:r>
            <a:endParaRPr lang="en-US" altLang="en-US" sz="180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a:ln>
            <a:miter lim="800000"/>
            <a:headEnd/>
            <a:tailEnd/>
          </a:ln>
        </p:spPr>
        <p:txBody>
          <a:bodyPr/>
          <a:lstStyle/>
          <a:p>
            <a:fld id="{2E79740D-3294-4580-B8E0-45B21F65B7F7}" type="datetime1">
              <a:rPr lang="en-US" altLang="en-US" smtClean="0"/>
              <a:pPr/>
              <a:t>10/22/2018</a:t>
            </a:fld>
            <a:endParaRPr lang="en-US" altLang="en-US" smtClean="0"/>
          </a:p>
        </p:txBody>
      </p:sp>
      <p:sp>
        <p:nvSpPr>
          <p:cNvPr id="71683"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71684"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eaLnBrk="1" hangingPunct="1"/>
            <a:endParaRPr lang="en-US" altLang="en-US"/>
          </a:p>
        </p:txBody>
      </p:sp>
      <p:sp>
        <p:nvSpPr>
          <p:cNvPr id="71685" name="Rectangle 4"/>
          <p:cNvSpPr>
            <a:spLocks noGrp="1" noChangeArrowheads="1"/>
          </p:cNvSpPr>
          <p:nvPr>
            <p:ph type="title"/>
          </p:nvPr>
        </p:nvSpPr>
        <p:spPr>
          <a:xfrm>
            <a:off x="685800" y="228600"/>
            <a:ext cx="7772400" cy="685800"/>
          </a:xfrm>
          <a:noFill/>
        </p:spPr>
        <p:txBody>
          <a:bodyPr lIns="82550" tIns="41275" rIns="82550" bIns="41275" anchor="b"/>
          <a:lstStyle/>
          <a:p>
            <a:pPr eaLnBrk="1" hangingPunct="1">
              <a:lnSpc>
                <a:spcPct val="90000"/>
              </a:lnSpc>
            </a:pPr>
            <a:r>
              <a:rPr lang="en-US" altLang="en-US" sz="3600" smtClean="0"/>
              <a:t>SET Overhead</a:t>
            </a:r>
          </a:p>
        </p:txBody>
      </p:sp>
      <p:sp>
        <p:nvSpPr>
          <p:cNvPr id="71686" name="Rectangle 5"/>
          <p:cNvSpPr>
            <a:spLocks noGrp="1" noChangeArrowheads="1"/>
          </p:cNvSpPr>
          <p:nvPr>
            <p:ph type="body" idx="1"/>
          </p:nvPr>
        </p:nvSpPr>
        <p:spPr>
          <a:xfrm>
            <a:off x="711200" y="1241425"/>
            <a:ext cx="7896225" cy="4343400"/>
          </a:xfrm>
          <a:noFill/>
        </p:spPr>
        <p:txBody>
          <a:bodyPr lIns="82550" tIns="41275" rIns="82550" bIns="41275"/>
          <a:lstStyle/>
          <a:p>
            <a:pPr eaLnBrk="1" hangingPunct="1">
              <a:lnSpc>
                <a:spcPct val="90000"/>
              </a:lnSpc>
              <a:spcBef>
                <a:spcPts val="500"/>
              </a:spcBef>
              <a:buFontTx/>
              <a:buNone/>
            </a:pPr>
            <a:r>
              <a:rPr lang="en-US" altLang="en-US" smtClean="0"/>
              <a:t>		</a:t>
            </a:r>
            <a:r>
              <a:rPr lang="en-US" altLang="en-US" smtClean="0">
                <a:solidFill>
                  <a:schemeClr val="tx1"/>
                </a:solidFill>
              </a:rPr>
              <a:t>Simple purchase transaction:</a:t>
            </a:r>
            <a:endParaRPr lang="en-US" altLang="en-US" sz="2400" smtClean="0">
              <a:solidFill>
                <a:schemeClr val="tx1"/>
              </a:solidFill>
            </a:endParaRPr>
          </a:p>
          <a:p>
            <a:pPr eaLnBrk="1" hangingPunct="1">
              <a:lnSpc>
                <a:spcPct val="90000"/>
              </a:lnSpc>
              <a:spcBef>
                <a:spcPts val="500"/>
              </a:spcBef>
            </a:pPr>
            <a:r>
              <a:rPr lang="en-US" altLang="en-US" sz="2400" smtClean="0"/>
              <a:t>Four messages between merchant and customer</a:t>
            </a:r>
          </a:p>
          <a:p>
            <a:pPr eaLnBrk="1" hangingPunct="1">
              <a:lnSpc>
                <a:spcPct val="90000"/>
              </a:lnSpc>
              <a:spcBef>
                <a:spcPts val="500"/>
              </a:spcBef>
            </a:pPr>
            <a:r>
              <a:rPr lang="en-US" altLang="en-US" sz="2400" smtClean="0"/>
              <a:t>Two messages between merchant and payment gateway</a:t>
            </a:r>
          </a:p>
          <a:p>
            <a:pPr eaLnBrk="1" hangingPunct="1">
              <a:lnSpc>
                <a:spcPct val="90000"/>
              </a:lnSpc>
              <a:spcBef>
                <a:spcPts val="500"/>
              </a:spcBef>
            </a:pPr>
            <a:r>
              <a:rPr lang="en-US" altLang="en-US" sz="2400" smtClean="0"/>
              <a:t>6 digital signatures</a:t>
            </a:r>
          </a:p>
          <a:p>
            <a:pPr eaLnBrk="1" hangingPunct="1">
              <a:lnSpc>
                <a:spcPct val="90000"/>
              </a:lnSpc>
              <a:spcBef>
                <a:spcPts val="500"/>
              </a:spcBef>
            </a:pPr>
            <a:r>
              <a:rPr lang="en-US" altLang="en-US" sz="2400" smtClean="0"/>
              <a:t>9 RSA encryption/decryption cycles</a:t>
            </a:r>
          </a:p>
          <a:p>
            <a:pPr eaLnBrk="1" hangingPunct="1">
              <a:lnSpc>
                <a:spcPct val="90000"/>
              </a:lnSpc>
              <a:spcBef>
                <a:spcPts val="500"/>
              </a:spcBef>
            </a:pPr>
            <a:r>
              <a:rPr lang="en-US" altLang="en-US" sz="2400" smtClean="0"/>
              <a:t>4 DES encryption/decryption cycles</a:t>
            </a:r>
          </a:p>
          <a:p>
            <a:pPr eaLnBrk="1" hangingPunct="1">
              <a:lnSpc>
                <a:spcPct val="90000"/>
              </a:lnSpc>
              <a:spcBef>
                <a:spcPts val="500"/>
              </a:spcBef>
            </a:pPr>
            <a:r>
              <a:rPr lang="en-US" altLang="en-US" sz="2400" smtClean="0"/>
              <a:t>4 certificate verifications</a:t>
            </a:r>
          </a:p>
          <a:p>
            <a:pPr eaLnBrk="1" hangingPunct="1">
              <a:lnSpc>
                <a:spcPct val="90000"/>
              </a:lnSpc>
              <a:spcBef>
                <a:spcPts val="500"/>
              </a:spcBef>
              <a:buFontTx/>
              <a:buNone/>
            </a:pPr>
            <a:r>
              <a:rPr lang="en-US" altLang="en-US" smtClean="0"/>
              <a:t>		</a:t>
            </a:r>
            <a:r>
              <a:rPr lang="en-US" altLang="en-US" smtClean="0">
                <a:solidFill>
                  <a:schemeClr val="tx1"/>
                </a:solidFill>
              </a:rPr>
              <a:t>Scaling:</a:t>
            </a:r>
            <a:endParaRPr lang="en-US" altLang="en-US" sz="2400" smtClean="0">
              <a:solidFill>
                <a:schemeClr val="tx1"/>
              </a:solidFill>
            </a:endParaRPr>
          </a:p>
          <a:p>
            <a:pPr eaLnBrk="1" hangingPunct="1">
              <a:lnSpc>
                <a:spcPct val="90000"/>
              </a:lnSpc>
              <a:spcBef>
                <a:spcPts val="500"/>
              </a:spcBef>
            </a:pPr>
            <a:r>
              <a:rPr lang="en-US" altLang="en-US" sz="2400" smtClean="0"/>
              <a:t>Multiple servers need copies of all certificates</a:t>
            </a:r>
          </a:p>
          <a:p>
            <a:pPr eaLnBrk="1" hangingPunct="1">
              <a:lnSpc>
                <a:spcPct val="90000"/>
              </a:lnSpc>
              <a:spcBef>
                <a:spcPts val="500"/>
              </a:spcBef>
            </a:pPr>
            <a:endParaRPr lang="en-US" altLang="en-US" sz="2400"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l="25389" t="31989" r="21603" b="42757"/>
          <a:stretch>
            <a:fillRect/>
          </a:stretch>
        </p:blipFill>
        <p:spPr bwMode="auto">
          <a:xfrm>
            <a:off x="774598" y="914400"/>
            <a:ext cx="8084922" cy="3429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305800" cy="5440363"/>
          </a:xfrm>
        </p:spPr>
        <p:txBody>
          <a:bodyPr>
            <a:normAutofit/>
          </a:bodyPr>
          <a:lstStyle/>
          <a:p>
            <a:pPr algn="just"/>
            <a:r>
              <a:rPr lang="en-US" sz="2400" dirty="0" smtClean="0">
                <a:latin typeface="Times New Roman" pitchFamily="18" charset="0"/>
                <a:cs typeface="Times New Roman" pitchFamily="18" charset="0"/>
              </a:rPr>
              <a:t>Another relatively general-purpose solution is to implement security just above TCP (Figure 1.1b). </a:t>
            </a:r>
          </a:p>
          <a:p>
            <a:pPr algn="just"/>
            <a:r>
              <a:rPr lang="en-US" sz="2400" dirty="0" smtClean="0">
                <a:latin typeface="Times New Roman" pitchFamily="18" charset="0"/>
                <a:cs typeface="Times New Roman" pitchFamily="18" charset="0"/>
              </a:rPr>
              <a:t>The foremost example of this approach is the Secure Sockets Layer (SSL) and the follow-on Internet standard known as Transport Layer Security (TLS). </a:t>
            </a:r>
          </a:p>
          <a:p>
            <a:pPr algn="just"/>
            <a:r>
              <a:rPr lang="en-US" sz="2400" dirty="0" smtClean="0">
                <a:latin typeface="Times New Roman" pitchFamily="18" charset="0"/>
                <a:cs typeface="Times New Roman" pitchFamily="18" charset="0"/>
              </a:rPr>
              <a:t>At this level, there are two implementation choices. For full generality, SSL (or TLS) could be provided as part of the underlying protocol suite and therefore be transparent to applications. </a:t>
            </a:r>
          </a:p>
          <a:p>
            <a:pPr algn="just"/>
            <a:r>
              <a:rPr lang="en-US" sz="2400" dirty="0" smtClean="0">
                <a:latin typeface="Times New Roman" pitchFamily="18" charset="0"/>
                <a:cs typeface="Times New Roman" pitchFamily="18" charset="0"/>
              </a:rPr>
              <a:t>Alternatively, SSL can be embedded in specific packages. </a:t>
            </a:r>
          </a:p>
          <a:p>
            <a:pPr algn="just"/>
            <a:r>
              <a:rPr lang="en-US" sz="2400" dirty="0" smtClean="0">
                <a:latin typeface="Times New Roman" pitchFamily="18" charset="0"/>
                <a:cs typeface="Times New Roman" pitchFamily="18" charset="0"/>
              </a:rPr>
              <a:t>In the context of Web security, an important example of this approach is Secure Electronic Transaction (SET).</a:t>
            </a: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6867</Words>
  <Application>Microsoft Office PowerPoint</Application>
  <PresentationFormat>On-screen Show (4:3)</PresentationFormat>
  <Paragraphs>733</Paragraphs>
  <Slides>71</Slides>
  <Notes>28</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UNIT-IV</vt:lpstr>
      <vt:lpstr>CONTENT</vt:lpstr>
      <vt:lpstr>Web Security Considerations</vt:lpstr>
      <vt:lpstr>Slide 4</vt:lpstr>
      <vt:lpstr>Web Security Threats</vt:lpstr>
      <vt:lpstr>A Comparison of Threats on the Web </vt:lpstr>
      <vt:lpstr>Web Traffic Security Approaches</vt:lpstr>
      <vt:lpstr>Slide 8</vt:lpstr>
      <vt:lpstr>Slide 9</vt:lpstr>
      <vt:lpstr>SSL Architecture</vt:lpstr>
      <vt:lpstr>Slide 11</vt:lpstr>
      <vt:lpstr>Slide 12</vt:lpstr>
      <vt:lpstr>Slide 13</vt:lpstr>
      <vt:lpstr>SSL Record Protocol</vt:lpstr>
      <vt:lpstr>SSL Record Protocol Operation</vt:lpstr>
      <vt:lpstr>Slide 16</vt:lpstr>
      <vt:lpstr>Slide 17</vt:lpstr>
      <vt:lpstr>Slide 18</vt:lpstr>
      <vt:lpstr>SSL Record Format</vt:lpstr>
      <vt:lpstr>Change Cipher Spec Protocol</vt:lpstr>
      <vt:lpstr>Alert Protocol</vt:lpstr>
      <vt:lpstr>Slide 22</vt:lpstr>
      <vt:lpstr>Handshake Protocol</vt:lpstr>
      <vt:lpstr>PHASE 1. ESTABLISH SECURITY CAPABILITIES</vt:lpstr>
      <vt:lpstr>SSL Handshake Protocol</vt:lpstr>
      <vt:lpstr>Slide 26</vt:lpstr>
      <vt:lpstr>Slide 27</vt:lpstr>
      <vt:lpstr>Slide 28</vt:lpstr>
      <vt:lpstr>TRANSPORT LAYER SECURITY</vt:lpstr>
      <vt:lpstr>Message Authentication Code </vt:lpstr>
      <vt:lpstr>Slide 31</vt:lpstr>
      <vt:lpstr>Pseudorandom Function </vt:lpstr>
      <vt:lpstr>Slide 33</vt:lpstr>
      <vt:lpstr>Alert Codes </vt:lpstr>
      <vt:lpstr>Slide 35</vt:lpstr>
      <vt:lpstr>Cipher Suites </vt:lpstr>
      <vt:lpstr>Client Certificate Types </vt:lpstr>
      <vt:lpstr>TLS (Transport Layer Security)</vt:lpstr>
      <vt:lpstr>Secure Electronic Transaction</vt:lpstr>
      <vt:lpstr>Credit Cards on the Internet</vt:lpstr>
      <vt:lpstr>Credit Card Protocols</vt:lpstr>
      <vt:lpstr>Secure Electronic Transaction (SET)</vt:lpstr>
      <vt:lpstr>Slide 43</vt:lpstr>
      <vt:lpstr>SET Business Requirements</vt:lpstr>
      <vt:lpstr>SET Business Requirements (cont’d)</vt:lpstr>
      <vt:lpstr>Slide 46</vt:lpstr>
      <vt:lpstr>SET Transactions</vt:lpstr>
      <vt:lpstr>SET Transactions</vt:lpstr>
      <vt:lpstr>Key Technologies of SET</vt:lpstr>
      <vt:lpstr>Dual Signatures</vt:lpstr>
      <vt:lpstr>Dual Signature for SET</vt:lpstr>
      <vt:lpstr>Why Dual Signature?</vt:lpstr>
      <vt:lpstr>Dual Signature Operation</vt:lpstr>
      <vt:lpstr>DS Verification by Merchant</vt:lpstr>
      <vt:lpstr>DS Verification by Bank</vt:lpstr>
      <vt:lpstr>What did we accomplish?</vt:lpstr>
      <vt:lpstr>SET Supported Transactions</vt:lpstr>
      <vt:lpstr>Purchase Request</vt:lpstr>
      <vt:lpstr>Purchase Request:  Initiate Request</vt:lpstr>
      <vt:lpstr>Purchase Request:  Initiate Response</vt:lpstr>
      <vt:lpstr>Purchase Request:  Purchase Request</vt:lpstr>
      <vt:lpstr>Purchase Request</vt:lpstr>
      <vt:lpstr>Merchant Verifies Purchase Request</vt:lpstr>
      <vt:lpstr>Merchant Verification (cont’d)</vt:lpstr>
      <vt:lpstr>Purchase Response Message</vt:lpstr>
      <vt:lpstr>Payment Process</vt:lpstr>
      <vt:lpstr>Payment Authorization</vt:lpstr>
      <vt:lpstr>Payment Authorization (cont’d)</vt:lpstr>
      <vt:lpstr>Payment:  Payment Gateway</vt:lpstr>
      <vt:lpstr>Authorization Response</vt:lpstr>
      <vt:lpstr>SET Overhead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UNIT-IV</dc:title>
  <dc:creator>CDS LAB</dc:creator>
  <cp:lastModifiedBy>ITWS</cp:lastModifiedBy>
  <cp:revision>37</cp:revision>
  <dcterms:created xsi:type="dcterms:W3CDTF">2006-08-16T00:00:00Z</dcterms:created>
  <dcterms:modified xsi:type="dcterms:W3CDTF">2018-10-22T07:43:04Z</dcterms:modified>
</cp:coreProperties>
</file>