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4"/>
  </p:notesMasterIdLst>
  <p:handoutMasterIdLst>
    <p:handoutMasterId r:id="rId25"/>
  </p:handoutMasterIdLst>
  <p:sldIdLst>
    <p:sldId id="256" r:id="rId5"/>
    <p:sldId id="302" r:id="rId6"/>
    <p:sldId id="277" r:id="rId7"/>
    <p:sldId id="282" r:id="rId8"/>
    <p:sldId id="261" r:id="rId9"/>
    <p:sldId id="296" r:id="rId10"/>
    <p:sldId id="264" r:id="rId11"/>
    <p:sldId id="278" r:id="rId12"/>
    <p:sldId id="262" r:id="rId13"/>
    <p:sldId id="295" r:id="rId14"/>
    <p:sldId id="300" r:id="rId15"/>
    <p:sldId id="303" r:id="rId16"/>
    <p:sldId id="289" r:id="rId17"/>
    <p:sldId id="275" r:id="rId18"/>
    <p:sldId id="276" r:id="rId19"/>
    <p:sldId id="304" r:id="rId20"/>
    <p:sldId id="305" r:id="rId21"/>
    <p:sldId id="306" r:id="rId22"/>
    <p:sldId id="30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5" d="100"/>
          <a:sy n="85" d="100"/>
        </p:scale>
        <p:origin x="499" y="6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10/18/2022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10/18/2022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4.png"/><Relationship Id="rId1" Type="http://schemas.openxmlformats.org/officeDocument/2006/relationships/slideLayout" Target="../slideLayouts/slideLayout18.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jp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773963-4D8F-BAE1-EBE2-FF6E831E838C}"/>
              </a:ext>
            </a:extLst>
          </p:cNvPr>
          <p:cNvPicPr>
            <a:picLocks noChangeAspect="1"/>
          </p:cNvPicPr>
          <p:nvPr/>
        </p:nvPicPr>
        <p:blipFill>
          <a:blip r:embed="rId2"/>
          <a:stretch>
            <a:fillRect/>
          </a:stretch>
        </p:blipFill>
        <p:spPr>
          <a:xfrm>
            <a:off x="4308606" y="2538913"/>
            <a:ext cx="3283889" cy="1780174"/>
          </a:xfrm>
          <a:prstGeom prst="rect">
            <a:avLst/>
          </a:prstGeom>
        </p:spPr>
      </p:pic>
      <p:sp>
        <p:nvSpPr>
          <p:cNvPr id="6" name="TextBox 5">
            <a:extLst>
              <a:ext uri="{FF2B5EF4-FFF2-40B4-BE49-F238E27FC236}">
                <a16:creationId xmlns:a16="http://schemas.microsoft.com/office/drawing/2014/main" id="{A468901A-1DB1-4A0B-2F87-EA11AC9EE53B}"/>
              </a:ext>
            </a:extLst>
          </p:cNvPr>
          <p:cNvSpPr txBox="1"/>
          <p:nvPr/>
        </p:nvSpPr>
        <p:spPr>
          <a:xfrm>
            <a:off x="3358427" y="747460"/>
            <a:ext cx="5184251" cy="1077218"/>
          </a:xfrm>
          <a:prstGeom prst="rect">
            <a:avLst/>
          </a:prstGeom>
          <a:noFill/>
        </p:spPr>
        <p:txBody>
          <a:bodyPr wrap="square" rtlCol="0">
            <a:spAutoFit/>
          </a:bodyPr>
          <a:lstStyle/>
          <a:p>
            <a:pPr algn="ctr" rtl="0">
              <a:spcBef>
                <a:spcPts val="0"/>
              </a:spcBef>
              <a:spcAft>
                <a:spcPts val="0"/>
              </a:spcAft>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Detailed Analysis about Sustainability</a:t>
            </a:r>
            <a:endParaRPr lang="en-US"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C374EA4-A52A-1EED-BFFF-1FA145452315}"/>
              </a:ext>
            </a:extLst>
          </p:cNvPr>
          <p:cNvSpPr txBox="1"/>
          <p:nvPr/>
        </p:nvSpPr>
        <p:spPr>
          <a:xfrm>
            <a:off x="5326705" y="2057761"/>
            <a:ext cx="1247693"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of</a:t>
            </a:r>
          </a:p>
        </p:txBody>
      </p:sp>
      <p:sp>
        <p:nvSpPr>
          <p:cNvPr id="8" name="TextBox 7">
            <a:extLst>
              <a:ext uri="{FF2B5EF4-FFF2-40B4-BE49-F238E27FC236}">
                <a16:creationId xmlns:a16="http://schemas.microsoft.com/office/drawing/2014/main" id="{F58BD605-B2D2-8F67-305F-E82B9F14B77B}"/>
              </a:ext>
            </a:extLst>
          </p:cNvPr>
          <p:cNvSpPr txBox="1"/>
          <p:nvPr/>
        </p:nvSpPr>
        <p:spPr>
          <a:xfrm>
            <a:off x="571733" y="4559120"/>
            <a:ext cx="89783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by</a:t>
            </a:r>
          </a:p>
        </p:txBody>
      </p:sp>
      <p:sp>
        <p:nvSpPr>
          <p:cNvPr id="9" name="TextBox 8">
            <a:extLst>
              <a:ext uri="{FF2B5EF4-FFF2-40B4-BE49-F238E27FC236}">
                <a16:creationId xmlns:a16="http://schemas.microsoft.com/office/drawing/2014/main" id="{4F2C2264-5B86-51CB-9D8C-7EE8BA76C76B}"/>
              </a:ext>
            </a:extLst>
          </p:cNvPr>
          <p:cNvSpPr txBox="1"/>
          <p:nvPr/>
        </p:nvSpPr>
        <p:spPr>
          <a:xfrm>
            <a:off x="571733" y="4897674"/>
            <a:ext cx="3283889" cy="135421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Shweta Prasad - pd15_015</a:t>
            </a:r>
          </a:p>
          <a:p>
            <a:r>
              <a:rPr lang="en-US" sz="1600" dirty="0">
                <a:latin typeface="Times New Roman" panose="02020603050405020304" pitchFamily="18" charset="0"/>
                <a:cs typeface="Times New Roman" panose="02020603050405020304" pitchFamily="18" charset="0"/>
              </a:rPr>
              <a:t>Mohit Verma - pd15_084</a:t>
            </a:r>
          </a:p>
          <a:p>
            <a:r>
              <a:rPr lang="en-US" sz="1600" dirty="0">
                <a:latin typeface="Times New Roman" panose="02020603050405020304" pitchFamily="18" charset="0"/>
                <a:cs typeface="Times New Roman" panose="02020603050405020304" pitchFamily="18" charset="0"/>
              </a:rPr>
              <a:t>Vasireddy Adarsh - pd15_170</a:t>
            </a:r>
          </a:p>
          <a:p>
            <a:r>
              <a:rPr lang="en-US" sz="1600" dirty="0">
                <a:latin typeface="Times New Roman" panose="02020603050405020304" pitchFamily="18" charset="0"/>
                <a:cs typeface="Times New Roman" panose="02020603050405020304" pitchFamily="18" charset="0"/>
              </a:rPr>
              <a:t>Robin - pd15_065</a:t>
            </a:r>
          </a:p>
          <a:p>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838201" y="4156405"/>
            <a:ext cx="4190999" cy="1325563"/>
          </a:xfrm>
        </p:spPr>
        <p:txBody>
          <a:bodyPr/>
          <a:lstStyle/>
          <a:p>
            <a:r>
              <a:rPr lang="en-US" b="1" u="sng" dirty="0">
                <a:solidFill>
                  <a:schemeClr val="accent6">
                    <a:lumMod val="75000"/>
                  </a:schemeClr>
                </a:solidFill>
                <a:latin typeface="Times New Roman" panose="02020603050405020304" pitchFamily="18" charset="0"/>
                <a:ea typeface="+mn-ea"/>
                <a:cs typeface="Times New Roman" panose="02020603050405020304" pitchFamily="18" charset="0"/>
              </a:rPr>
              <a:t>PRODUCT/SERVICES ANALYSIS</a:t>
            </a:r>
          </a:p>
        </p:txBody>
      </p:sp>
      <p:pic>
        <p:nvPicPr>
          <p:cNvPr id="12" name="Picture 11">
            <a:extLst>
              <a:ext uri="{FF2B5EF4-FFF2-40B4-BE49-F238E27FC236}">
                <a16:creationId xmlns:a16="http://schemas.microsoft.com/office/drawing/2014/main" id="{DFCAD8D9-4E97-EC61-952F-FBCD536E4EBF}"/>
              </a:ext>
            </a:extLst>
          </p:cNvPr>
          <p:cNvPicPr>
            <a:picLocks noChangeAspect="1"/>
          </p:cNvPicPr>
          <p:nvPr/>
        </p:nvPicPr>
        <p:blipFill>
          <a:blip r:embed="rId2"/>
          <a:stretch>
            <a:fillRect/>
          </a:stretch>
        </p:blipFill>
        <p:spPr>
          <a:xfrm>
            <a:off x="143956" y="325489"/>
            <a:ext cx="6029325" cy="3752850"/>
          </a:xfrm>
          <a:prstGeom prst="rect">
            <a:avLst/>
          </a:prstGeom>
        </p:spPr>
      </p:pic>
      <p:cxnSp>
        <p:nvCxnSpPr>
          <p:cNvPr id="27" name="Straight Connector 26">
            <a:extLst>
              <a:ext uri="{FF2B5EF4-FFF2-40B4-BE49-F238E27FC236}">
                <a16:creationId xmlns:a16="http://schemas.microsoft.com/office/drawing/2014/main" id="{55ACA751-7D93-3473-50BA-F112FF7C56C3}"/>
              </a:ext>
            </a:extLst>
          </p:cNvPr>
          <p:cNvCxnSpPr>
            <a:cxnSpLocks/>
          </p:cNvCxnSpPr>
          <p:nvPr/>
        </p:nvCxnSpPr>
        <p:spPr>
          <a:xfrm>
            <a:off x="8742381" y="968188"/>
            <a:ext cx="71718" cy="4912659"/>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30" name="TextBox 29">
            <a:extLst>
              <a:ext uri="{FF2B5EF4-FFF2-40B4-BE49-F238E27FC236}">
                <a16:creationId xmlns:a16="http://schemas.microsoft.com/office/drawing/2014/main" id="{107F3750-C4E2-9398-116D-C5927DF638BA}"/>
              </a:ext>
            </a:extLst>
          </p:cNvPr>
          <p:cNvSpPr txBox="1"/>
          <p:nvPr/>
        </p:nvSpPr>
        <p:spPr>
          <a:xfrm>
            <a:off x="6902814" y="1089572"/>
            <a:ext cx="1186937" cy="369332"/>
          </a:xfrm>
          <a:prstGeom prst="rect">
            <a:avLst/>
          </a:prstGeom>
          <a:noFill/>
        </p:spPr>
        <p:txBody>
          <a:bodyPr wrap="square" rtlCol="0">
            <a:spAutoFit/>
          </a:bodyPr>
          <a:lstStyle/>
          <a:p>
            <a:pPr algn="r"/>
            <a:r>
              <a:rPr lang="en-US" dirty="0">
                <a:latin typeface="Times New Roman" panose="02020603050405020304" pitchFamily="18" charset="0"/>
                <a:cs typeface="Times New Roman" panose="02020603050405020304" pitchFamily="18" charset="0"/>
              </a:rPr>
              <a:t>Medicines</a:t>
            </a:r>
          </a:p>
        </p:txBody>
      </p:sp>
      <p:sp>
        <p:nvSpPr>
          <p:cNvPr id="31" name="TextBox 30">
            <a:extLst>
              <a:ext uri="{FF2B5EF4-FFF2-40B4-BE49-F238E27FC236}">
                <a16:creationId xmlns:a16="http://schemas.microsoft.com/office/drawing/2014/main" id="{3832B487-85C4-EAE6-3444-F622AC5D249E}"/>
              </a:ext>
            </a:extLst>
          </p:cNvPr>
          <p:cNvSpPr txBox="1"/>
          <p:nvPr/>
        </p:nvSpPr>
        <p:spPr>
          <a:xfrm>
            <a:off x="9354099" y="1976110"/>
            <a:ext cx="180190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Lab</a:t>
            </a:r>
            <a:r>
              <a:rPr lang="en-US" dirty="0"/>
              <a:t> </a:t>
            </a:r>
            <a:r>
              <a:rPr lang="en-US" dirty="0">
                <a:latin typeface="Times New Roman" panose="02020603050405020304" pitchFamily="18" charset="0"/>
                <a:cs typeface="Times New Roman" panose="02020603050405020304" pitchFamily="18" charset="0"/>
              </a:rPr>
              <a:t>Tests</a:t>
            </a:r>
          </a:p>
        </p:txBody>
      </p:sp>
      <p:sp>
        <p:nvSpPr>
          <p:cNvPr id="32" name="TextBox 31">
            <a:extLst>
              <a:ext uri="{FF2B5EF4-FFF2-40B4-BE49-F238E27FC236}">
                <a16:creationId xmlns:a16="http://schemas.microsoft.com/office/drawing/2014/main" id="{FCCB324E-822A-30F4-0A2E-358EC75616B9}"/>
              </a:ext>
            </a:extLst>
          </p:cNvPr>
          <p:cNvSpPr txBox="1"/>
          <p:nvPr/>
        </p:nvSpPr>
        <p:spPr>
          <a:xfrm>
            <a:off x="6462746" y="2683415"/>
            <a:ext cx="1626534" cy="369332"/>
          </a:xfrm>
          <a:prstGeom prst="rect">
            <a:avLst/>
          </a:prstGeom>
          <a:noFill/>
        </p:spPr>
        <p:txBody>
          <a:bodyPr wrap="square" rtlCol="0">
            <a:spAutoFit/>
          </a:bodyPr>
          <a:lstStyle/>
          <a:p>
            <a:pPr algn="r"/>
            <a:r>
              <a:rPr lang="en-US" dirty="0">
                <a:latin typeface="Times New Roman" panose="02020603050405020304" pitchFamily="18" charset="0"/>
                <a:cs typeface="Times New Roman" panose="02020603050405020304" pitchFamily="18" charset="0"/>
              </a:rPr>
              <a:t>Health</a:t>
            </a:r>
            <a:r>
              <a:rPr lang="en-US" dirty="0"/>
              <a:t> </a:t>
            </a:r>
            <a:r>
              <a:rPr lang="en-US" dirty="0">
                <a:latin typeface="Times New Roman" panose="02020603050405020304" pitchFamily="18" charset="0"/>
                <a:cs typeface="Times New Roman" panose="02020603050405020304" pitchFamily="18" charset="0"/>
              </a:rPr>
              <a:t>Care</a:t>
            </a:r>
          </a:p>
        </p:txBody>
      </p:sp>
      <p:sp>
        <p:nvSpPr>
          <p:cNvPr id="33" name="TextBox 32">
            <a:extLst>
              <a:ext uri="{FF2B5EF4-FFF2-40B4-BE49-F238E27FC236}">
                <a16:creationId xmlns:a16="http://schemas.microsoft.com/office/drawing/2014/main" id="{4801718B-878F-6951-7001-FBC85F4818C8}"/>
              </a:ext>
            </a:extLst>
          </p:cNvPr>
          <p:cNvSpPr txBox="1"/>
          <p:nvPr/>
        </p:nvSpPr>
        <p:spPr>
          <a:xfrm>
            <a:off x="9354099" y="3620173"/>
            <a:ext cx="186465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Free</a:t>
            </a:r>
            <a:r>
              <a:rPr lang="en-US" dirty="0"/>
              <a:t> </a:t>
            </a:r>
          </a:p>
          <a:p>
            <a:r>
              <a:rPr lang="en-US" dirty="0">
                <a:latin typeface="Times New Roman" panose="02020603050405020304" pitchFamily="18" charset="0"/>
                <a:cs typeface="Times New Roman" panose="02020603050405020304" pitchFamily="18" charset="0"/>
              </a:rPr>
              <a:t>Consultation</a:t>
            </a:r>
          </a:p>
        </p:txBody>
      </p:sp>
      <p:sp>
        <p:nvSpPr>
          <p:cNvPr id="34" name="TextBox 33">
            <a:extLst>
              <a:ext uri="{FF2B5EF4-FFF2-40B4-BE49-F238E27FC236}">
                <a16:creationId xmlns:a16="http://schemas.microsoft.com/office/drawing/2014/main" id="{9643834B-D893-D85D-F8A6-80F37BDF9635}"/>
              </a:ext>
            </a:extLst>
          </p:cNvPr>
          <p:cNvSpPr txBox="1"/>
          <p:nvPr/>
        </p:nvSpPr>
        <p:spPr>
          <a:xfrm>
            <a:off x="6161244" y="4169713"/>
            <a:ext cx="1921250" cy="923330"/>
          </a:xfrm>
          <a:prstGeom prst="rect">
            <a:avLst/>
          </a:prstGeom>
          <a:noFill/>
        </p:spPr>
        <p:txBody>
          <a:bodyPr wrap="square" rtlCol="0">
            <a:spAutoFit/>
          </a:bodyPr>
          <a:lstStyle/>
          <a:p>
            <a:pPr algn="r"/>
            <a:r>
              <a:rPr lang="en-US" dirty="0">
                <a:latin typeface="Times New Roman" panose="02020603050405020304" pitchFamily="18" charset="0"/>
                <a:cs typeface="Times New Roman" panose="02020603050405020304" pitchFamily="18" charset="0"/>
              </a:rPr>
              <a:t>Medicines</a:t>
            </a:r>
            <a:r>
              <a:rPr lang="en-US" dirty="0"/>
              <a:t> </a:t>
            </a:r>
            <a:r>
              <a:rPr lang="en-US" dirty="0">
                <a:latin typeface="Times New Roman" panose="02020603050405020304" pitchFamily="18" charset="0"/>
                <a:cs typeface="Times New Roman" panose="02020603050405020304" pitchFamily="18" charset="0"/>
              </a:rPr>
              <a:t>Through</a:t>
            </a:r>
            <a:r>
              <a:rPr lang="en-US" dirty="0"/>
              <a:t> </a:t>
            </a:r>
            <a:r>
              <a:rPr lang="en-US" dirty="0">
                <a:latin typeface="Times New Roman" panose="02020603050405020304" pitchFamily="18" charset="0"/>
                <a:cs typeface="Times New Roman" panose="02020603050405020304" pitchFamily="18" charset="0"/>
              </a:rPr>
              <a:t>Prescription</a:t>
            </a:r>
          </a:p>
        </p:txBody>
      </p:sp>
      <p:sp>
        <p:nvSpPr>
          <p:cNvPr id="35" name="Arrow: Right 34">
            <a:extLst>
              <a:ext uri="{FF2B5EF4-FFF2-40B4-BE49-F238E27FC236}">
                <a16:creationId xmlns:a16="http://schemas.microsoft.com/office/drawing/2014/main" id="{93495DFA-E307-B7F4-4325-081819B9DB77}"/>
              </a:ext>
            </a:extLst>
          </p:cNvPr>
          <p:cNvSpPr/>
          <p:nvPr/>
        </p:nvSpPr>
        <p:spPr>
          <a:xfrm flipH="1">
            <a:off x="8202381" y="1139238"/>
            <a:ext cx="540000" cy="270000"/>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DB0B16A7-0F4B-7C03-7660-D74B9ABB36E9}"/>
              </a:ext>
            </a:extLst>
          </p:cNvPr>
          <p:cNvSpPr/>
          <p:nvPr/>
        </p:nvSpPr>
        <p:spPr>
          <a:xfrm flipH="1">
            <a:off x="8224277" y="2779662"/>
            <a:ext cx="540000" cy="270000"/>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030A3ACA-8C93-1D90-723C-4E9CDFA5232F}"/>
              </a:ext>
            </a:extLst>
          </p:cNvPr>
          <p:cNvSpPr/>
          <p:nvPr/>
        </p:nvSpPr>
        <p:spPr>
          <a:xfrm>
            <a:off x="8772413" y="2025776"/>
            <a:ext cx="540000" cy="270000"/>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F6AA0ED-4BE2-8E6B-74BA-5D4F2981A34C}"/>
              </a:ext>
            </a:extLst>
          </p:cNvPr>
          <p:cNvSpPr/>
          <p:nvPr/>
        </p:nvSpPr>
        <p:spPr>
          <a:xfrm>
            <a:off x="6395853" y="1049238"/>
            <a:ext cx="450000" cy="450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4" name="Oval 43">
            <a:extLst>
              <a:ext uri="{FF2B5EF4-FFF2-40B4-BE49-F238E27FC236}">
                <a16:creationId xmlns:a16="http://schemas.microsoft.com/office/drawing/2014/main" id="{0BDF0BEE-B1B5-C2B8-C579-A8B5E76A1570}"/>
              </a:ext>
            </a:extLst>
          </p:cNvPr>
          <p:cNvSpPr/>
          <p:nvPr/>
        </p:nvSpPr>
        <p:spPr>
          <a:xfrm>
            <a:off x="10843199" y="1935776"/>
            <a:ext cx="450000" cy="450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5" name="Oval 44">
            <a:extLst>
              <a:ext uri="{FF2B5EF4-FFF2-40B4-BE49-F238E27FC236}">
                <a16:creationId xmlns:a16="http://schemas.microsoft.com/office/drawing/2014/main" id="{B666B877-5E1A-0903-B5A4-558BBEFAD878}"/>
              </a:ext>
            </a:extLst>
          </p:cNvPr>
          <p:cNvSpPr/>
          <p:nvPr/>
        </p:nvSpPr>
        <p:spPr>
          <a:xfrm>
            <a:off x="6395853" y="2643081"/>
            <a:ext cx="450000" cy="450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46" name="Oval 45">
            <a:extLst>
              <a:ext uri="{FF2B5EF4-FFF2-40B4-BE49-F238E27FC236}">
                <a16:creationId xmlns:a16="http://schemas.microsoft.com/office/drawing/2014/main" id="{1B825A69-C70C-B045-920C-1BB53150A24F}"/>
              </a:ext>
            </a:extLst>
          </p:cNvPr>
          <p:cNvSpPr/>
          <p:nvPr/>
        </p:nvSpPr>
        <p:spPr>
          <a:xfrm>
            <a:off x="10843199" y="3719713"/>
            <a:ext cx="450000" cy="450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47" name="Oval 46">
            <a:extLst>
              <a:ext uri="{FF2B5EF4-FFF2-40B4-BE49-F238E27FC236}">
                <a16:creationId xmlns:a16="http://schemas.microsoft.com/office/drawing/2014/main" id="{649991F1-4728-723E-58EB-A428513C4B3A}"/>
              </a:ext>
            </a:extLst>
          </p:cNvPr>
          <p:cNvSpPr/>
          <p:nvPr/>
        </p:nvSpPr>
        <p:spPr>
          <a:xfrm>
            <a:off x="6395853" y="4406378"/>
            <a:ext cx="450000" cy="450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pic>
        <p:nvPicPr>
          <p:cNvPr id="49" name="Picture 48">
            <a:extLst>
              <a:ext uri="{FF2B5EF4-FFF2-40B4-BE49-F238E27FC236}">
                <a16:creationId xmlns:a16="http://schemas.microsoft.com/office/drawing/2014/main" id="{7D7B8D88-DE4B-4DFD-ED19-85E1467389F9}"/>
              </a:ext>
            </a:extLst>
          </p:cNvPr>
          <p:cNvPicPr>
            <a:picLocks noChangeAspect="1"/>
          </p:cNvPicPr>
          <p:nvPr/>
        </p:nvPicPr>
        <p:blipFill>
          <a:blip r:embed="rId3"/>
          <a:stretch>
            <a:fillRect/>
          </a:stretch>
        </p:blipFill>
        <p:spPr>
          <a:xfrm>
            <a:off x="10360509" y="5681845"/>
            <a:ext cx="1865380" cy="1243587"/>
          </a:xfrm>
          <a:prstGeom prst="rect">
            <a:avLst/>
          </a:prstGeom>
        </p:spPr>
      </p:pic>
      <p:sp>
        <p:nvSpPr>
          <p:cNvPr id="3" name="Arrow: Right 2">
            <a:extLst>
              <a:ext uri="{FF2B5EF4-FFF2-40B4-BE49-F238E27FC236}">
                <a16:creationId xmlns:a16="http://schemas.microsoft.com/office/drawing/2014/main" id="{D36AE047-F5FF-76C0-2559-E7AD39EC284A}"/>
              </a:ext>
            </a:extLst>
          </p:cNvPr>
          <p:cNvSpPr/>
          <p:nvPr/>
        </p:nvSpPr>
        <p:spPr>
          <a:xfrm flipH="1">
            <a:off x="8244067" y="4483103"/>
            <a:ext cx="540000" cy="270000"/>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284B4CBB-7FB9-C4E4-E388-EA53CF880C2A}"/>
              </a:ext>
            </a:extLst>
          </p:cNvPr>
          <p:cNvSpPr/>
          <p:nvPr/>
        </p:nvSpPr>
        <p:spPr>
          <a:xfrm>
            <a:off x="8792203" y="3808339"/>
            <a:ext cx="540000" cy="270000"/>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0180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374A85-65D3-B6C6-9149-D30954BCB349}"/>
              </a:ext>
            </a:extLst>
          </p:cNvPr>
          <p:cNvSpPr txBox="1"/>
          <p:nvPr/>
        </p:nvSpPr>
        <p:spPr>
          <a:xfrm>
            <a:off x="421341" y="519953"/>
            <a:ext cx="4903694" cy="523220"/>
          </a:xfrm>
          <a:prstGeom prst="rect">
            <a:avLst/>
          </a:prstGeom>
        </p:spPr>
        <p:txBody>
          <a:bodyPr wrap="square" rtlCol="0">
            <a:spAutoFit/>
          </a:bodyPr>
          <a:lstStyle/>
          <a:p>
            <a:r>
              <a:rPr lang="en-US" sz="2800" b="1" u="sng" dirty="0">
                <a:solidFill>
                  <a:schemeClr val="accent6">
                    <a:lumMod val="75000"/>
                  </a:schemeClr>
                </a:solidFill>
                <a:latin typeface="Times New Roman" panose="02020603050405020304" pitchFamily="18" charset="0"/>
                <a:cs typeface="Times New Roman" panose="02020603050405020304" pitchFamily="18" charset="0"/>
              </a:rPr>
              <a:t>CUSTOMERS’S ANALYSIS</a:t>
            </a:r>
          </a:p>
        </p:txBody>
      </p:sp>
      <p:pic>
        <p:nvPicPr>
          <p:cNvPr id="8" name="Picture 7">
            <a:extLst>
              <a:ext uri="{FF2B5EF4-FFF2-40B4-BE49-F238E27FC236}">
                <a16:creationId xmlns:a16="http://schemas.microsoft.com/office/drawing/2014/main" id="{0A05FCD8-CA8E-69E4-41EA-A64FDBA24F56}"/>
              </a:ext>
            </a:extLst>
          </p:cNvPr>
          <p:cNvPicPr>
            <a:picLocks noChangeAspect="1"/>
          </p:cNvPicPr>
          <p:nvPr/>
        </p:nvPicPr>
        <p:blipFill rotWithShape="1">
          <a:blip r:embed="rId2"/>
          <a:srcRect t="21057" b="17752"/>
          <a:stretch/>
        </p:blipFill>
        <p:spPr>
          <a:xfrm>
            <a:off x="465903" y="2862441"/>
            <a:ext cx="6341204" cy="2191632"/>
          </a:xfrm>
          <a:prstGeom prst="rect">
            <a:avLst/>
          </a:prstGeom>
        </p:spPr>
      </p:pic>
      <p:pic>
        <p:nvPicPr>
          <p:cNvPr id="10" name="Picture 9">
            <a:extLst>
              <a:ext uri="{FF2B5EF4-FFF2-40B4-BE49-F238E27FC236}">
                <a16:creationId xmlns:a16="http://schemas.microsoft.com/office/drawing/2014/main" id="{83DBA779-BED2-7C78-57B0-253176186B2F}"/>
              </a:ext>
            </a:extLst>
          </p:cNvPr>
          <p:cNvPicPr>
            <a:picLocks noChangeAspect="1"/>
          </p:cNvPicPr>
          <p:nvPr/>
        </p:nvPicPr>
        <p:blipFill rotWithShape="1">
          <a:blip r:embed="rId3"/>
          <a:srcRect l="19766" t="32316" r="22349" b="20470"/>
          <a:stretch/>
        </p:blipFill>
        <p:spPr>
          <a:xfrm>
            <a:off x="8113949" y="2778482"/>
            <a:ext cx="3612148" cy="2359550"/>
          </a:xfrm>
          <a:prstGeom prst="rect">
            <a:avLst/>
          </a:prstGeom>
        </p:spPr>
      </p:pic>
      <p:sp>
        <p:nvSpPr>
          <p:cNvPr id="11" name="TextBox 10">
            <a:extLst>
              <a:ext uri="{FF2B5EF4-FFF2-40B4-BE49-F238E27FC236}">
                <a16:creationId xmlns:a16="http://schemas.microsoft.com/office/drawing/2014/main" id="{BEAD3EA2-874D-5C86-EBF7-0E1F0B79A35C}"/>
              </a:ext>
            </a:extLst>
          </p:cNvPr>
          <p:cNvSpPr txBox="1"/>
          <p:nvPr/>
        </p:nvSpPr>
        <p:spPr>
          <a:xfrm>
            <a:off x="5610319" y="1816313"/>
            <a:ext cx="239357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JULY 2022-SEPT 2022</a:t>
            </a:r>
          </a:p>
        </p:txBody>
      </p:sp>
      <p:sp>
        <p:nvSpPr>
          <p:cNvPr id="3" name="TextBox 2">
            <a:extLst>
              <a:ext uri="{FF2B5EF4-FFF2-40B4-BE49-F238E27FC236}">
                <a16:creationId xmlns:a16="http://schemas.microsoft.com/office/drawing/2014/main" id="{310F6BF2-8101-8A88-C3F9-3A1949D03C04}"/>
              </a:ext>
            </a:extLst>
          </p:cNvPr>
          <p:cNvSpPr txBox="1"/>
          <p:nvPr/>
        </p:nvSpPr>
        <p:spPr>
          <a:xfrm>
            <a:off x="2747117" y="2185645"/>
            <a:ext cx="177877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Age</a:t>
            </a:r>
            <a:r>
              <a:rPr lang="en-IN" dirty="0"/>
              <a:t> </a:t>
            </a:r>
            <a:r>
              <a:rPr lang="en-IN" dirty="0">
                <a:latin typeface="Times New Roman" panose="02020603050405020304" pitchFamily="18" charset="0"/>
                <a:cs typeface="Times New Roman" panose="02020603050405020304" pitchFamily="18" charset="0"/>
              </a:rPr>
              <a:t>Distribution</a:t>
            </a:r>
          </a:p>
        </p:txBody>
      </p:sp>
      <p:sp>
        <p:nvSpPr>
          <p:cNvPr id="7" name="TextBox 6">
            <a:extLst>
              <a:ext uri="{FF2B5EF4-FFF2-40B4-BE49-F238E27FC236}">
                <a16:creationId xmlns:a16="http://schemas.microsoft.com/office/drawing/2014/main" id="{FE3A16B1-0C3F-A180-421A-CB86D00C0572}"/>
              </a:ext>
            </a:extLst>
          </p:cNvPr>
          <p:cNvSpPr txBox="1"/>
          <p:nvPr/>
        </p:nvSpPr>
        <p:spPr>
          <a:xfrm>
            <a:off x="8878623" y="2185645"/>
            <a:ext cx="20828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Gender</a:t>
            </a:r>
            <a:r>
              <a:rPr lang="en-IN" dirty="0"/>
              <a:t> </a:t>
            </a:r>
            <a:r>
              <a:rPr lang="en-IN" dirty="0">
                <a:latin typeface="Times New Roman" panose="02020603050405020304" pitchFamily="18" charset="0"/>
                <a:cs typeface="Times New Roman" panose="02020603050405020304" pitchFamily="18" charset="0"/>
              </a:rPr>
              <a:t>Distribution</a:t>
            </a:r>
          </a:p>
        </p:txBody>
      </p:sp>
      <p:pic>
        <p:nvPicPr>
          <p:cNvPr id="9" name="Picture 8">
            <a:extLst>
              <a:ext uri="{FF2B5EF4-FFF2-40B4-BE49-F238E27FC236}">
                <a16:creationId xmlns:a16="http://schemas.microsoft.com/office/drawing/2014/main" id="{EED68549-1D44-20B8-7FEC-3CFBDDD0E613}"/>
              </a:ext>
            </a:extLst>
          </p:cNvPr>
          <p:cNvPicPr>
            <a:picLocks noChangeAspect="1"/>
          </p:cNvPicPr>
          <p:nvPr/>
        </p:nvPicPr>
        <p:blipFill>
          <a:blip r:embed="rId4"/>
          <a:stretch>
            <a:fillRect/>
          </a:stretch>
        </p:blipFill>
        <p:spPr>
          <a:xfrm>
            <a:off x="10326620" y="5614413"/>
            <a:ext cx="1865380" cy="1243587"/>
          </a:xfrm>
          <a:prstGeom prst="rect">
            <a:avLst/>
          </a:prstGeom>
        </p:spPr>
      </p:pic>
    </p:spTree>
    <p:extLst>
      <p:ext uri="{BB962C8B-B14F-4D97-AF65-F5344CB8AC3E}">
        <p14:creationId xmlns:p14="http://schemas.microsoft.com/office/powerpoint/2010/main" val="2354918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E04947B-6949-4F80-F76D-69FE53871A67}"/>
              </a:ext>
            </a:extLst>
          </p:cNvPr>
          <p:cNvSpPr txBox="1"/>
          <p:nvPr/>
        </p:nvSpPr>
        <p:spPr>
          <a:xfrm>
            <a:off x="172291" y="612681"/>
            <a:ext cx="3251629" cy="523220"/>
          </a:xfrm>
          <a:prstGeom prst="rect">
            <a:avLst/>
          </a:prstGeom>
        </p:spPr>
        <p:txBody>
          <a:bodyPr wrap="square">
            <a:spAutoFit/>
          </a:bodyPr>
          <a:lstStyle/>
          <a:p>
            <a:r>
              <a:rPr lang="en-US" sz="2800" b="1" u="sng" dirty="0">
                <a:solidFill>
                  <a:schemeClr val="accent6">
                    <a:lumMod val="75000"/>
                  </a:schemeClr>
                </a:solidFill>
                <a:latin typeface="Times New Roman" panose="02020603050405020304" pitchFamily="18" charset="0"/>
                <a:cs typeface="Times New Roman" panose="02020603050405020304" pitchFamily="18" charset="0"/>
              </a:rPr>
              <a:t>Direct Competitors</a:t>
            </a:r>
          </a:p>
        </p:txBody>
      </p:sp>
      <p:sp>
        <p:nvSpPr>
          <p:cNvPr id="9" name="Rectangle: Rounded Corners 8">
            <a:extLst>
              <a:ext uri="{FF2B5EF4-FFF2-40B4-BE49-F238E27FC236}">
                <a16:creationId xmlns:a16="http://schemas.microsoft.com/office/drawing/2014/main" id="{B807EF56-C260-C60B-DB3A-35897A085AD1}"/>
              </a:ext>
            </a:extLst>
          </p:cNvPr>
          <p:cNvSpPr/>
          <p:nvPr/>
        </p:nvSpPr>
        <p:spPr>
          <a:xfrm>
            <a:off x="4126219" y="780376"/>
            <a:ext cx="2160000" cy="360000"/>
          </a:xfrm>
          <a:prstGeom prst="roundRect">
            <a:avLst/>
          </a:prstGeom>
          <a:no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Tata</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1MG</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95CA2438-C321-D6FF-8300-4842E20B3F42}"/>
              </a:ext>
            </a:extLst>
          </p:cNvPr>
          <p:cNvSpPr/>
          <p:nvPr/>
        </p:nvSpPr>
        <p:spPr>
          <a:xfrm>
            <a:off x="4126219" y="1544027"/>
            <a:ext cx="2160000" cy="3600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NetMeds</a:t>
            </a:r>
          </a:p>
        </p:txBody>
      </p:sp>
      <p:sp>
        <p:nvSpPr>
          <p:cNvPr id="11" name="Rectangle: Rounded Corners 10">
            <a:extLst>
              <a:ext uri="{FF2B5EF4-FFF2-40B4-BE49-F238E27FC236}">
                <a16:creationId xmlns:a16="http://schemas.microsoft.com/office/drawing/2014/main" id="{BE646AF7-5548-4FE4-DEBA-F778611E2214}"/>
              </a:ext>
            </a:extLst>
          </p:cNvPr>
          <p:cNvSpPr/>
          <p:nvPr/>
        </p:nvSpPr>
        <p:spPr>
          <a:xfrm>
            <a:off x="4126219" y="2302434"/>
            <a:ext cx="2160000" cy="3600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Practo</a:t>
            </a:r>
          </a:p>
        </p:txBody>
      </p:sp>
      <p:sp>
        <p:nvSpPr>
          <p:cNvPr id="13" name="TextBox 12">
            <a:extLst>
              <a:ext uri="{FF2B5EF4-FFF2-40B4-BE49-F238E27FC236}">
                <a16:creationId xmlns:a16="http://schemas.microsoft.com/office/drawing/2014/main" id="{78CEA4A5-6F36-C142-37AC-AF014B513FF1}"/>
              </a:ext>
            </a:extLst>
          </p:cNvPr>
          <p:cNvSpPr txBox="1"/>
          <p:nvPr/>
        </p:nvSpPr>
        <p:spPr>
          <a:xfrm>
            <a:off x="101170" y="3558050"/>
            <a:ext cx="3393869" cy="523220"/>
          </a:xfrm>
          <a:prstGeom prst="rect">
            <a:avLst/>
          </a:prstGeom>
          <a:noFill/>
        </p:spPr>
        <p:txBody>
          <a:bodyPr wrap="square">
            <a:spAutoFit/>
          </a:bodyPr>
          <a:lstStyle/>
          <a:p>
            <a:r>
              <a:rPr lang="en-US" sz="2800" b="1" u="sng" dirty="0">
                <a:solidFill>
                  <a:schemeClr val="accent6">
                    <a:lumMod val="75000"/>
                  </a:schemeClr>
                </a:solidFill>
                <a:latin typeface="Times New Roman" panose="02020603050405020304" pitchFamily="18" charset="0"/>
                <a:cs typeface="Times New Roman" panose="02020603050405020304" pitchFamily="18" charset="0"/>
              </a:rPr>
              <a:t>Indirect Competitors</a:t>
            </a:r>
          </a:p>
        </p:txBody>
      </p:sp>
      <p:sp>
        <p:nvSpPr>
          <p:cNvPr id="15" name="Rectangle: Rounded Corners 14">
            <a:extLst>
              <a:ext uri="{FF2B5EF4-FFF2-40B4-BE49-F238E27FC236}">
                <a16:creationId xmlns:a16="http://schemas.microsoft.com/office/drawing/2014/main" id="{0252AC2B-F941-8C25-FA76-C5A7D1D3C845}"/>
              </a:ext>
            </a:extLst>
          </p:cNvPr>
          <p:cNvSpPr/>
          <p:nvPr/>
        </p:nvSpPr>
        <p:spPr>
          <a:xfrm>
            <a:off x="4126219" y="3721270"/>
            <a:ext cx="2160000" cy="3600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Dunzo</a:t>
            </a:r>
          </a:p>
        </p:txBody>
      </p:sp>
      <p:sp>
        <p:nvSpPr>
          <p:cNvPr id="16" name="Rectangle: Rounded Corners 15">
            <a:extLst>
              <a:ext uri="{FF2B5EF4-FFF2-40B4-BE49-F238E27FC236}">
                <a16:creationId xmlns:a16="http://schemas.microsoft.com/office/drawing/2014/main" id="{C2A1C2C0-0DB9-EBE1-502D-A5569F5F7EA6}"/>
              </a:ext>
            </a:extLst>
          </p:cNvPr>
          <p:cNvSpPr/>
          <p:nvPr/>
        </p:nvSpPr>
        <p:spPr>
          <a:xfrm>
            <a:off x="4126219" y="4479677"/>
            <a:ext cx="2160000" cy="3600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Swiggy</a:t>
            </a:r>
            <a:r>
              <a:rPr lang="en-US"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Genie</a:t>
            </a:r>
          </a:p>
        </p:txBody>
      </p:sp>
      <p:sp>
        <p:nvSpPr>
          <p:cNvPr id="17" name="Rectangle: Rounded Corners 16">
            <a:extLst>
              <a:ext uri="{FF2B5EF4-FFF2-40B4-BE49-F238E27FC236}">
                <a16:creationId xmlns:a16="http://schemas.microsoft.com/office/drawing/2014/main" id="{1705E3F7-EABD-D6B9-4F6E-7FE01B9F97E8}"/>
              </a:ext>
            </a:extLst>
          </p:cNvPr>
          <p:cNvSpPr/>
          <p:nvPr/>
        </p:nvSpPr>
        <p:spPr>
          <a:xfrm>
            <a:off x="4126219" y="5238084"/>
            <a:ext cx="2160000" cy="3600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Local</a:t>
            </a:r>
            <a:r>
              <a:rPr lang="en-US"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Pharmacies</a:t>
            </a:r>
          </a:p>
        </p:txBody>
      </p:sp>
      <p:pic>
        <p:nvPicPr>
          <p:cNvPr id="3" name="Picture 2">
            <a:extLst>
              <a:ext uri="{FF2B5EF4-FFF2-40B4-BE49-F238E27FC236}">
                <a16:creationId xmlns:a16="http://schemas.microsoft.com/office/drawing/2014/main" id="{65C8F796-B5EE-0720-8335-DBA72413A865}"/>
              </a:ext>
            </a:extLst>
          </p:cNvPr>
          <p:cNvPicPr>
            <a:picLocks noChangeAspect="1"/>
          </p:cNvPicPr>
          <p:nvPr/>
        </p:nvPicPr>
        <p:blipFill>
          <a:blip r:embed="rId2"/>
          <a:stretch>
            <a:fillRect/>
          </a:stretch>
        </p:blipFill>
        <p:spPr>
          <a:xfrm>
            <a:off x="5900261" y="47545"/>
            <a:ext cx="5905781" cy="3474522"/>
          </a:xfrm>
          <a:prstGeom prst="rect">
            <a:avLst/>
          </a:prstGeom>
        </p:spPr>
      </p:pic>
      <p:pic>
        <p:nvPicPr>
          <p:cNvPr id="7" name="Picture 6">
            <a:extLst>
              <a:ext uri="{FF2B5EF4-FFF2-40B4-BE49-F238E27FC236}">
                <a16:creationId xmlns:a16="http://schemas.microsoft.com/office/drawing/2014/main" id="{8A2D7A46-68FA-7BCC-CF16-D1375176A2BA}"/>
              </a:ext>
            </a:extLst>
          </p:cNvPr>
          <p:cNvPicPr>
            <a:picLocks noChangeAspect="1"/>
          </p:cNvPicPr>
          <p:nvPr/>
        </p:nvPicPr>
        <p:blipFill>
          <a:blip r:embed="rId3"/>
          <a:stretch>
            <a:fillRect/>
          </a:stretch>
        </p:blipFill>
        <p:spPr>
          <a:xfrm>
            <a:off x="10255622" y="5614413"/>
            <a:ext cx="1865380" cy="1243587"/>
          </a:xfrm>
          <a:prstGeom prst="rect">
            <a:avLst/>
          </a:prstGeom>
        </p:spPr>
      </p:pic>
    </p:spTree>
    <p:extLst>
      <p:ext uri="{BB962C8B-B14F-4D97-AF65-F5344CB8AC3E}">
        <p14:creationId xmlns:p14="http://schemas.microsoft.com/office/powerpoint/2010/main" val="3359450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13</a:t>
            </a:fld>
            <a:endParaRPr lang="en-US" dirty="0"/>
          </a:p>
        </p:txBody>
      </p:sp>
      <p:sp>
        <p:nvSpPr>
          <p:cNvPr id="11" name="TextBox 10">
            <a:extLst>
              <a:ext uri="{FF2B5EF4-FFF2-40B4-BE49-F238E27FC236}">
                <a16:creationId xmlns:a16="http://schemas.microsoft.com/office/drawing/2014/main" id="{0C780AD0-F201-B07E-6695-64C39CF742B5}"/>
              </a:ext>
            </a:extLst>
          </p:cNvPr>
          <p:cNvSpPr txBox="1"/>
          <p:nvPr/>
        </p:nvSpPr>
        <p:spPr>
          <a:xfrm>
            <a:off x="2492188" y="968188"/>
            <a:ext cx="8673584" cy="6047809"/>
          </a:xfrm>
          <a:prstGeom prst="rect">
            <a:avLst/>
          </a:prstGeom>
          <a:noFill/>
        </p:spPr>
        <p:txBody>
          <a:bodyPr wrap="square" rtlCol="0">
            <a:spAutoFit/>
          </a:bodyPr>
          <a:lstStyle/>
          <a:p>
            <a:pPr rtl="0" fontAlgn="base">
              <a:spcBef>
                <a:spcPts val="0"/>
              </a:spcBef>
              <a:spcAft>
                <a:spcPts val="0"/>
              </a:spcAft>
              <a:buFont typeface="+mj-lt"/>
              <a:buAutoNum type="arabicPeriod"/>
            </a:pPr>
            <a:r>
              <a:rPr lang="en-US" sz="2400" b="0" i="0" u="none" strike="noStrike" dirty="0">
                <a:solidFill>
                  <a:schemeClr val="accent6">
                    <a:lumMod val="75000"/>
                  </a:schemeClr>
                </a:solidFill>
                <a:effectLst/>
                <a:latin typeface="Times New Roman" panose="02020603050405020304" pitchFamily="18" charset="0"/>
                <a:cs typeface="Times New Roman" panose="02020603050405020304" pitchFamily="18" charset="0"/>
              </a:rPr>
              <a:t>Strength</a:t>
            </a: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000000"/>
                </a:solidFill>
                <a:effectLst/>
                <a:latin typeface="Times New Roman" panose="02020603050405020304" pitchFamily="18" charset="0"/>
                <a:cs typeface="Times New Roman" panose="02020603050405020304" pitchFamily="18" charset="0"/>
              </a:rPr>
              <a:t>First-mover advantage in a booming sector.</a:t>
            </a: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000000"/>
                </a:solidFill>
                <a:effectLst/>
                <a:latin typeface="Times New Roman" panose="02020603050405020304" pitchFamily="18" charset="0"/>
                <a:cs typeface="Times New Roman" panose="02020603050405020304" pitchFamily="18" charset="0"/>
              </a:rPr>
              <a:t>Added capacity following the merger with Medlife, Thyrocare, aknamed.</a:t>
            </a: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000000"/>
                </a:solidFill>
                <a:effectLst/>
                <a:latin typeface="Times New Roman" panose="02020603050405020304" pitchFamily="18" charset="0"/>
                <a:cs typeface="Times New Roman" panose="02020603050405020304" pitchFamily="18" charset="0"/>
              </a:rPr>
              <a:t>Currently in Series 7 Funding. </a:t>
            </a:r>
          </a:p>
          <a:p>
            <a:pPr marL="742950" lvl="1" indent="-285750" rtl="0" fontAlgn="base">
              <a:spcBef>
                <a:spcPts val="0"/>
              </a:spcBef>
              <a:spcAft>
                <a:spcPts val="0"/>
              </a:spcAft>
              <a:buFont typeface="Arial" panose="020B0604020202020204" pitchFamily="34" charset="0"/>
              <a:buChar char="•"/>
            </a:pPr>
            <a:r>
              <a:rPr lang="en-US" sz="1500" dirty="0">
                <a:solidFill>
                  <a:srgbClr val="000000"/>
                </a:solidFill>
                <a:latin typeface="Times New Roman" panose="02020603050405020304" pitchFamily="18" charset="0"/>
                <a:cs typeface="Times New Roman" panose="02020603050405020304" pitchFamily="18" charset="0"/>
              </a:rPr>
              <a:t>Increase use of mobile health solution.</a:t>
            </a:r>
          </a:p>
          <a:p>
            <a:pPr marL="742950" lvl="1" indent="-285750" rtl="0" fontAlgn="base">
              <a:spcBef>
                <a:spcPts val="0"/>
              </a:spcBef>
              <a:spcAft>
                <a:spcPts val="0"/>
              </a:spcAft>
              <a:buFont typeface="Arial" panose="020B0604020202020204" pitchFamily="34" charset="0"/>
              <a:buChar char="•"/>
            </a:pPr>
            <a:r>
              <a:rPr lang="en-US" sz="1500" dirty="0">
                <a:solidFill>
                  <a:srgbClr val="000000"/>
                </a:solidFill>
                <a:latin typeface="Times New Roman" panose="02020603050405020304" pitchFamily="18" charset="0"/>
                <a:cs typeface="Times New Roman" panose="02020603050405020304" pitchFamily="18" charset="0"/>
              </a:rPr>
              <a:t>Increase use of internet.</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mj-lt"/>
              <a:buAutoNum type="arabicPeriod"/>
            </a:pPr>
            <a:r>
              <a:rPr lang="en-US" sz="2400" b="0" i="0" u="none" strike="noStrike" dirty="0">
                <a:solidFill>
                  <a:schemeClr val="accent6">
                    <a:lumMod val="75000"/>
                  </a:schemeClr>
                </a:solidFill>
                <a:effectLst/>
                <a:latin typeface="Times New Roman" panose="02020603050405020304" pitchFamily="18" charset="0"/>
                <a:cs typeface="Times New Roman" panose="02020603050405020304" pitchFamily="18" charset="0"/>
              </a:rPr>
              <a:t>Weakness</a:t>
            </a: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000000"/>
                </a:solidFill>
                <a:effectLst/>
                <a:latin typeface="Times New Roman" panose="02020603050405020304" pitchFamily="18" charset="0"/>
                <a:cs typeface="Times New Roman" panose="02020603050405020304" pitchFamily="18" charset="0"/>
              </a:rPr>
              <a:t>Limited service portfolio - Services offerings are limited with a scope of expansion.</a:t>
            </a:r>
          </a:p>
          <a:p>
            <a:pPr marL="742950" lvl="1" indent="-285750" rtl="0" fontAlgn="base">
              <a:spcBef>
                <a:spcPts val="0"/>
              </a:spcBef>
              <a:spcAft>
                <a:spcPts val="0"/>
              </a:spcAft>
              <a:buFont typeface="Arial" panose="020B0604020202020204" pitchFamily="34" charset="0"/>
              <a:buChar char="•"/>
            </a:pPr>
            <a:r>
              <a:rPr lang="en-US" sz="1500" dirty="0">
                <a:solidFill>
                  <a:srgbClr val="000000"/>
                </a:solidFill>
                <a:latin typeface="Times New Roman" panose="02020603050405020304" pitchFamily="18" charset="0"/>
                <a:cs typeface="Times New Roman" panose="02020603050405020304" pitchFamily="18" charset="0"/>
              </a:rPr>
              <a:t>Non-trained pharmacists.</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000000"/>
                </a:solidFill>
                <a:effectLst/>
                <a:latin typeface="Times New Roman" panose="02020603050405020304" pitchFamily="18" charset="0"/>
                <a:cs typeface="Times New Roman" panose="02020603050405020304" pitchFamily="18" charset="0"/>
              </a:rPr>
              <a:t>Unavailability of Express shipping facility.</a:t>
            </a:r>
          </a:p>
          <a:p>
            <a:pPr rtl="0" fontAlgn="base">
              <a:spcBef>
                <a:spcPts val="0"/>
              </a:spcBef>
              <a:spcAft>
                <a:spcPts val="0"/>
              </a:spcAft>
              <a:buFont typeface="+mj-lt"/>
              <a:buAutoNum type="arabicPeriod"/>
            </a:pPr>
            <a:r>
              <a:rPr lang="en-US" sz="2400" b="0" i="0" u="none" strike="noStrike" dirty="0">
                <a:solidFill>
                  <a:schemeClr val="accent6">
                    <a:lumMod val="75000"/>
                  </a:schemeClr>
                </a:solidFill>
                <a:effectLst/>
                <a:latin typeface="Times New Roman" panose="02020603050405020304" pitchFamily="18" charset="0"/>
                <a:cs typeface="Times New Roman" panose="02020603050405020304" pitchFamily="18" charset="0"/>
              </a:rPr>
              <a:t>Opportunity</a:t>
            </a: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000000"/>
                </a:solidFill>
                <a:effectLst/>
                <a:latin typeface="Times New Roman" panose="02020603050405020304" pitchFamily="18" charset="0"/>
                <a:cs typeface="Times New Roman" panose="02020603050405020304" pitchFamily="18" charset="0"/>
              </a:rPr>
              <a:t>Internet penetration and reduced data tariffs.</a:t>
            </a: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000000"/>
                </a:solidFill>
                <a:effectLst/>
                <a:latin typeface="Times New Roman" panose="02020603050405020304" pitchFamily="18" charset="0"/>
                <a:cs typeface="Times New Roman" panose="02020603050405020304" pitchFamily="18" charset="0"/>
              </a:rPr>
              <a:t>Increasing preferences for online shopping.</a:t>
            </a: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000000"/>
                </a:solidFill>
                <a:effectLst/>
                <a:latin typeface="Times New Roman" panose="02020603050405020304" pitchFamily="18" charset="0"/>
                <a:cs typeface="Times New Roman" panose="02020603050405020304" pitchFamily="18" charset="0"/>
              </a:rPr>
              <a:t>Changing disease patterns with more focus on NCDs.</a:t>
            </a: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000000"/>
                </a:solidFill>
                <a:effectLst/>
                <a:latin typeface="Times New Roman" panose="02020603050405020304" pitchFamily="18" charset="0"/>
                <a:cs typeface="Times New Roman" panose="02020603050405020304" pitchFamily="18" charset="0"/>
              </a:rPr>
              <a:t>Covid-19 .</a:t>
            </a:r>
          </a:p>
          <a:p>
            <a:pPr rtl="0" fontAlgn="base">
              <a:spcBef>
                <a:spcPts val="0"/>
              </a:spcBef>
              <a:spcAft>
                <a:spcPts val="0"/>
              </a:spcAft>
              <a:buFont typeface="+mj-lt"/>
              <a:buAutoNum type="arabicPeriod"/>
            </a:pPr>
            <a:r>
              <a:rPr lang="en-US" sz="2400" b="0" i="0" u="none" strike="noStrike" dirty="0">
                <a:solidFill>
                  <a:schemeClr val="accent6">
                    <a:lumMod val="75000"/>
                  </a:schemeClr>
                </a:solidFill>
                <a:effectLst/>
                <a:latin typeface="Times New Roman" panose="02020603050405020304" pitchFamily="18" charset="0"/>
                <a:cs typeface="Times New Roman" panose="02020603050405020304" pitchFamily="18" charset="0"/>
              </a:rPr>
              <a:t>Threat</a:t>
            </a: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000000"/>
                </a:solidFill>
                <a:effectLst/>
                <a:latin typeface="Times New Roman" panose="02020603050405020304" pitchFamily="18" charset="0"/>
                <a:cs typeface="Times New Roman" panose="02020603050405020304" pitchFamily="18" charset="0"/>
              </a:rPr>
              <a:t>Prescription fraud.</a:t>
            </a:r>
          </a:p>
          <a:p>
            <a:pPr marL="742950" lvl="1" indent="-285750" rtl="0" fontAlgn="base">
              <a:spcBef>
                <a:spcPts val="0"/>
              </a:spcBef>
              <a:spcAft>
                <a:spcPts val="0"/>
              </a:spcAft>
              <a:buFont typeface="Arial" panose="020B0604020202020204" pitchFamily="34" charset="0"/>
              <a:buChar char="•"/>
            </a:pPr>
            <a:r>
              <a:rPr lang="en-US" sz="1500" dirty="0">
                <a:solidFill>
                  <a:srgbClr val="000000"/>
                </a:solidFill>
                <a:latin typeface="Times New Roman" panose="02020603050405020304" pitchFamily="18" charset="0"/>
                <a:cs typeface="Times New Roman" panose="02020603050405020304" pitchFamily="18" charset="0"/>
              </a:rPr>
              <a:t>Political instability.</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000000"/>
                </a:solidFill>
                <a:effectLst/>
                <a:latin typeface="Times New Roman" panose="02020603050405020304" pitchFamily="18" charset="0"/>
                <a:cs typeface="Times New Roman" panose="02020603050405020304" pitchFamily="18" charset="0"/>
              </a:rPr>
              <a:t>Intense competition from brick and motor shops, other start-ups, and the e-commerce sector.</a:t>
            </a: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000000"/>
                </a:solidFill>
                <a:effectLst/>
                <a:latin typeface="Times New Roman" panose="02020603050405020304" pitchFamily="18" charset="0"/>
                <a:cs typeface="Times New Roman" panose="02020603050405020304" pitchFamily="18" charset="0"/>
              </a:rPr>
              <a:t>Lack of government regulation in the e-pharmacies sector.</a:t>
            </a: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000000"/>
                </a:solidFill>
                <a:effectLst/>
                <a:latin typeface="Times New Roman" panose="02020603050405020304" pitchFamily="18" charset="0"/>
                <a:cs typeface="Times New Roman" panose="02020603050405020304" pitchFamily="18" charset="0"/>
              </a:rPr>
              <a:t>Circulation of tempered and fake drugs without proper storage facilities.</a:t>
            </a:r>
          </a:p>
          <a:p>
            <a:br>
              <a:rPr lang="en-US" dirty="0"/>
            </a:br>
            <a:endParaRPr lang="en-US" dirty="0"/>
          </a:p>
        </p:txBody>
      </p:sp>
      <p:sp>
        <p:nvSpPr>
          <p:cNvPr id="33" name="TextBox 32">
            <a:extLst>
              <a:ext uri="{FF2B5EF4-FFF2-40B4-BE49-F238E27FC236}">
                <a16:creationId xmlns:a16="http://schemas.microsoft.com/office/drawing/2014/main" id="{AD5B6E78-AF72-97C2-C0AB-406C70B05762}"/>
              </a:ext>
            </a:extLst>
          </p:cNvPr>
          <p:cNvSpPr txBox="1"/>
          <p:nvPr/>
        </p:nvSpPr>
        <p:spPr>
          <a:xfrm>
            <a:off x="4684290" y="257617"/>
            <a:ext cx="4365812" cy="800219"/>
          </a:xfrm>
          <a:prstGeom prst="rect">
            <a:avLst/>
          </a:prstGeom>
          <a:noFill/>
        </p:spPr>
        <p:txBody>
          <a:bodyPr wrap="square" rtlCol="0">
            <a:spAutoFit/>
          </a:bodyPr>
          <a:lstStyle/>
          <a:p>
            <a:r>
              <a:rPr lang="en-US" sz="2800" b="1" u="sng" dirty="0">
                <a:solidFill>
                  <a:schemeClr val="accent6">
                    <a:lumMod val="75000"/>
                  </a:schemeClr>
                </a:solidFill>
                <a:latin typeface="Times New Roman" panose="02020603050405020304" pitchFamily="18" charset="0"/>
                <a:cs typeface="Times New Roman" panose="02020603050405020304" pitchFamily="18" charset="0"/>
              </a:rPr>
              <a:t>SWOT Analysis</a:t>
            </a:r>
          </a:p>
          <a:p>
            <a:endParaRPr lang="en-US" dirty="0"/>
          </a:p>
        </p:txBody>
      </p:sp>
      <p:pic>
        <p:nvPicPr>
          <p:cNvPr id="36" name="Picture 35">
            <a:extLst>
              <a:ext uri="{FF2B5EF4-FFF2-40B4-BE49-F238E27FC236}">
                <a16:creationId xmlns:a16="http://schemas.microsoft.com/office/drawing/2014/main" id="{33357AB0-A31D-E171-4194-EC6EC3DC1124}"/>
              </a:ext>
            </a:extLst>
          </p:cNvPr>
          <p:cNvPicPr>
            <a:picLocks noChangeAspect="1"/>
          </p:cNvPicPr>
          <p:nvPr/>
        </p:nvPicPr>
        <p:blipFill>
          <a:blip r:embed="rId2"/>
          <a:stretch>
            <a:fillRect/>
          </a:stretch>
        </p:blipFill>
        <p:spPr>
          <a:xfrm>
            <a:off x="10124015" y="5682234"/>
            <a:ext cx="1865380" cy="1243587"/>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3450F9C-61CA-A226-8AAD-F635DF0DCB2F}"/>
              </a:ext>
            </a:extLst>
          </p:cNvPr>
          <p:cNvSpPr txBox="1"/>
          <p:nvPr/>
        </p:nvSpPr>
        <p:spPr>
          <a:xfrm>
            <a:off x="1187823" y="1327770"/>
            <a:ext cx="10806953" cy="4647426"/>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ETA</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Complaints on change in ETA and quantity of medicines.</a:t>
            </a:r>
          </a:p>
          <a:p>
            <a:r>
              <a:rPr lang="en-US" sz="2400" u="sng" dirty="0">
                <a:latin typeface="Times New Roman" panose="02020603050405020304" pitchFamily="18" charset="0"/>
                <a:cs typeface="Times New Roman" panose="02020603050405020304" pitchFamily="18" charset="0"/>
              </a:rPr>
              <a:t>Glitches</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Payment related glitches and long refund duration.</a:t>
            </a:r>
          </a:p>
          <a:p>
            <a:r>
              <a:rPr lang="en-US" sz="2400" u="sng" dirty="0">
                <a:latin typeface="Times New Roman" panose="02020603050405020304" pitchFamily="18" charset="0"/>
                <a:cs typeface="Times New Roman" panose="02020603050405020304" pitchFamily="18" charset="0"/>
              </a:rPr>
              <a:t>Cash back </a:t>
            </a:r>
          </a:p>
          <a:p>
            <a:r>
              <a:rPr lang="en-US" sz="2400" dirty="0">
                <a:latin typeface="Times New Roman" panose="02020603050405020304" pitchFamily="18" charset="0"/>
                <a:cs typeface="Times New Roman" panose="02020603050405020304" pitchFamily="18" charset="0"/>
              </a:rPr>
              <a:t>The cash back earned has very limited days for use(3 days). People don't order medicines at such frequency. </a:t>
            </a:r>
          </a:p>
          <a:p>
            <a:r>
              <a:rPr lang="en-US" sz="2400" u="sng" dirty="0">
                <a:latin typeface="Times New Roman" panose="02020603050405020304" pitchFamily="18" charset="0"/>
                <a:cs typeface="Times New Roman" panose="02020603050405020304" pitchFamily="18" charset="0"/>
              </a:rPr>
              <a:t>Medication </a:t>
            </a:r>
          </a:p>
          <a:p>
            <a:r>
              <a:rPr lang="en-US" sz="2400" dirty="0">
                <a:latin typeface="Times New Roman" panose="02020603050405020304" pitchFamily="18" charset="0"/>
                <a:cs typeface="Times New Roman" panose="02020603050405020304" pitchFamily="18" charset="0"/>
              </a:rPr>
              <a:t>If prescribed medicine is not available, alternative options are not provided.</a:t>
            </a:r>
          </a:p>
          <a:p>
            <a:r>
              <a:rPr lang="en-US" sz="2400" u="sng" dirty="0">
                <a:latin typeface="Times New Roman" panose="02020603050405020304" pitchFamily="18" charset="0"/>
                <a:cs typeface="Times New Roman" panose="02020603050405020304" pitchFamily="18" charset="0"/>
              </a:rPr>
              <a:t>Delivery</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Cannot be used for urgent needs as delivery takes several days</a:t>
            </a:r>
          </a:p>
          <a:p>
            <a:pPr marL="285750" indent="-285750">
              <a:buFont typeface="Arial" panose="020B0604020202020204" pitchFamily="34" charset="0"/>
              <a:buChar char="•"/>
            </a:pPr>
            <a:endParaRPr lang="en-US" sz="2400" dirty="0"/>
          </a:p>
        </p:txBody>
      </p:sp>
      <p:sp>
        <p:nvSpPr>
          <p:cNvPr id="15" name="TextBox 14">
            <a:extLst>
              <a:ext uri="{FF2B5EF4-FFF2-40B4-BE49-F238E27FC236}">
                <a16:creationId xmlns:a16="http://schemas.microsoft.com/office/drawing/2014/main" id="{98107C3A-91A7-5EB7-3891-16E99B3F024A}"/>
              </a:ext>
            </a:extLst>
          </p:cNvPr>
          <p:cNvSpPr txBox="1"/>
          <p:nvPr/>
        </p:nvSpPr>
        <p:spPr>
          <a:xfrm>
            <a:off x="506278" y="405009"/>
            <a:ext cx="5477435" cy="523220"/>
          </a:xfrm>
          <a:prstGeom prst="rect">
            <a:avLst/>
          </a:prstGeom>
          <a:noFill/>
        </p:spPr>
        <p:txBody>
          <a:bodyPr wrap="square" rtlCol="0">
            <a:spAutoFit/>
          </a:bodyPr>
          <a:lstStyle/>
          <a:p>
            <a:r>
              <a:rPr lang="en-US" sz="2800" b="1" u="sng" dirty="0">
                <a:solidFill>
                  <a:schemeClr val="accent6">
                    <a:lumMod val="75000"/>
                  </a:schemeClr>
                </a:solidFill>
                <a:latin typeface="Times New Roman" panose="02020603050405020304" pitchFamily="18" charset="0"/>
                <a:cs typeface="Times New Roman" panose="02020603050405020304" pitchFamily="18" charset="0"/>
              </a:rPr>
              <a:t>Failure Cause and Effect Analysis</a:t>
            </a:r>
          </a:p>
        </p:txBody>
      </p:sp>
      <p:sp>
        <p:nvSpPr>
          <p:cNvPr id="16" name="Arrow: Right 15">
            <a:extLst>
              <a:ext uri="{FF2B5EF4-FFF2-40B4-BE49-F238E27FC236}">
                <a16:creationId xmlns:a16="http://schemas.microsoft.com/office/drawing/2014/main" id="{F7B1047E-D72F-0930-B924-965860190562}"/>
              </a:ext>
            </a:extLst>
          </p:cNvPr>
          <p:cNvSpPr/>
          <p:nvPr/>
        </p:nvSpPr>
        <p:spPr>
          <a:xfrm>
            <a:off x="519955" y="1412997"/>
            <a:ext cx="360000" cy="270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E1637770-3810-AEA3-5784-A1B0E34752AE}"/>
              </a:ext>
            </a:extLst>
          </p:cNvPr>
          <p:cNvSpPr/>
          <p:nvPr/>
        </p:nvSpPr>
        <p:spPr>
          <a:xfrm>
            <a:off x="518543" y="2165142"/>
            <a:ext cx="360000" cy="2700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EAAF6FC7-6BAE-648C-DA6F-08B389CB559C}"/>
              </a:ext>
            </a:extLst>
          </p:cNvPr>
          <p:cNvSpPr/>
          <p:nvPr/>
        </p:nvSpPr>
        <p:spPr>
          <a:xfrm>
            <a:off x="506278" y="2881458"/>
            <a:ext cx="360000" cy="270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5903F49-2438-E7F0-0CDD-2021DD1D1670}"/>
              </a:ext>
            </a:extLst>
          </p:cNvPr>
          <p:cNvSpPr/>
          <p:nvPr/>
        </p:nvSpPr>
        <p:spPr>
          <a:xfrm>
            <a:off x="518543" y="4022773"/>
            <a:ext cx="360000" cy="2700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75DEA2F2-0AF6-3E74-AEEB-85FC6AF4BA4E}"/>
              </a:ext>
            </a:extLst>
          </p:cNvPr>
          <p:cNvSpPr/>
          <p:nvPr/>
        </p:nvSpPr>
        <p:spPr>
          <a:xfrm>
            <a:off x="506278" y="4739089"/>
            <a:ext cx="360000" cy="26898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017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15</a:t>
            </a:fld>
            <a:endParaRPr lang="en-US" dirty="0"/>
          </a:p>
        </p:txBody>
      </p:sp>
      <p:sp>
        <p:nvSpPr>
          <p:cNvPr id="13" name="TextBox 12">
            <a:extLst>
              <a:ext uri="{FF2B5EF4-FFF2-40B4-BE49-F238E27FC236}">
                <a16:creationId xmlns:a16="http://schemas.microsoft.com/office/drawing/2014/main" id="{636A8216-DE29-DECB-997E-5F65620D2CBF}"/>
              </a:ext>
            </a:extLst>
          </p:cNvPr>
          <p:cNvSpPr txBox="1"/>
          <p:nvPr/>
        </p:nvSpPr>
        <p:spPr>
          <a:xfrm>
            <a:off x="2841812" y="197127"/>
            <a:ext cx="6096000" cy="523220"/>
          </a:xfrm>
          <a:prstGeom prst="rect">
            <a:avLst/>
          </a:prstGeom>
          <a:noFill/>
        </p:spPr>
        <p:txBody>
          <a:bodyPr wrap="square">
            <a:spAutoFit/>
          </a:bodyPr>
          <a:lstStyle/>
          <a:p>
            <a:pPr algn="ctr" rtl="0">
              <a:spcBef>
                <a:spcPts val="0"/>
              </a:spcBef>
              <a:spcAft>
                <a:spcPts val="0"/>
              </a:spcAft>
            </a:pPr>
            <a:r>
              <a:rPr lang="en-US" sz="2800" b="1" u="sng" dirty="0">
                <a:solidFill>
                  <a:schemeClr val="accent6">
                    <a:lumMod val="75000"/>
                  </a:schemeClr>
                </a:solidFill>
                <a:latin typeface="Times New Roman" panose="02020603050405020304" pitchFamily="18" charset="0"/>
                <a:cs typeface="Times New Roman" panose="02020603050405020304" pitchFamily="18" charset="0"/>
              </a:rPr>
              <a:t>Sustainability of pharmeasy</a:t>
            </a:r>
          </a:p>
        </p:txBody>
      </p:sp>
      <p:pic>
        <p:nvPicPr>
          <p:cNvPr id="16" name="Picture 15">
            <a:extLst>
              <a:ext uri="{FF2B5EF4-FFF2-40B4-BE49-F238E27FC236}">
                <a16:creationId xmlns:a16="http://schemas.microsoft.com/office/drawing/2014/main" id="{F145DCB3-AEB5-68FC-2CC8-5EFD8637C5AD}"/>
              </a:ext>
            </a:extLst>
          </p:cNvPr>
          <p:cNvPicPr>
            <a:picLocks noChangeAspect="1"/>
          </p:cNvPicPr>
          <p:nvPr/>
        </p:nvPicPr>
        <p:blipFill>
          <a:blip r:embed="rId2"/>
          <a:stretch>
            <a:fillRect/>
          </a:stretch>
        </p:blipFill>
        <p:spPr>
          <a:xfrm>
            <a:off x="10421109" y="5614413"/>
            <a:ext cx="1865380" cy="1243587"/>
          </a:xfrm>
          <a:prstGeom prst="rect">
            <a:avLst/>
          </a:prstGeom>
        </p:spPr>
      </p:pic>
      <p:sp>
        <p:nvSpPr>
          <p:cNvPr id="17" name="TextBox 16">
            <a:extLst>
              <a:ext uri="{FF2B5EF4-FFF2-40B4-BE49-F238E27FC236}">
                <a16:creationId xmlns:a16="http://schemas.microsoft.com/office/drawing/2014/main" id="{68B9219A-5C5E-6A67-7B22-3F27C0C8FD96}"/>
              </a:ext>
            </a:extLst>
          </p:cNvPr>
          <p:cNvSpPr txBox="1"/>
          <p:nvPr/>
        </p:nvSpPr>
        <p:spPr>
          <a:xfrm>
            <a:off x="636494" y="711957"/>
            <a:ext cx="2572869" cy="400110"/>
          </a:xfrm>
          <a:prstGeom prst="rect">
            <a:avLst/>
          </a:prstGeom>
          <a:noFill/>
        </p:spPr>
        <p:txBody>
          <a:bodyPr wrap="square" rtlCol="0">
            <a:spAutoFit/>
          </a:bodyPr>
          <a:lstStyle/>
          <a:p>
            <a:r>
              <a:rPr lang="en-US" sz="2000" b="1" u="sng" dirty="0">
                <a:solidFill>
                  <a:schemeClr val="accent6">
                    <a:lumMod val="75000"/>
                  </a:schemeClr>
                </a:solidFill>
                <a:latin typeface="Times New Roman" panose="02020603050405020304" pitchFamily="18" charset="0"/>
                <a:cs typeface="Times New Roman" panose="02020603050405020304" pitchFamily="18" charset="0"/>
              </a:rPr>
              <a:t>Wider-Network </a:t>
            </a:r>
            <a:r>
              <a:rPr lang="en-US" sz="2000" b="1" u="sng" dirty="0">
                <a:solidFill>
                  <a:schemeClr val="accent6">
                    <a:lumMod val="75000"/>
                  </a:schemeClr>
                </a:solidFill>
              </a:rPr>
              <a:t> </a:t>
            </a:r>
          </a:p>
        </p:txBody>
      </p:sp>
      <p:pic>
        <p:nvPicPr>
          <p:cNvPr id="23" name="Picture 22">
            <a:extLst>
              <a:ext uri="{FF2B5EF4-FFF2-40B4-BE49-F238E27FC236}">
                <a16:creationId xmlns:a16="http://schemas.microsoft.com/office/drawing/2014/main" id="{12974185-9623-D5DE-B1E8-9B7E792DCDF7}"/>
              </a:ext>
            </a:extLst>
          </p:cNvPr>
          <p:cNvPicPr>
            <a:picLocks noChangeAspect="1"/>
          </p:cNvPicPr>
          <p:nvPr/>
        </p:nvPicPr>
        <p:blipFill rotWithShape="1">
          <a:blip r:embed="rId3"/>
          <a:srcRect l="8603" t="20523" r="6875" b="9281"/>
          <a:stretch/>
        </p:blipFill>
        <p:spPr>
          <a:xfrm>
            <a:off x="737348" y="1405777"/>
            <a:ext cx="10304928" cy="4814048"/>
          </a:xfrm>
          <a:prstGeom prst="rect">
            <a:avLst/>
          </a:prstGeom>
        </p:spPr>
      </p:pic>
      <p:sp>
        <p:nvSpPr>
          <p:cNvPr id="24" name="Star: 5 Points 23">
            <a:extLst>
              <a:ext uri="{FF2B5EF4-FFF2-40B4-BE49-F238E27FC236}">
                <a16:creationId xmlns:a16="http://schemas.microsoft.com/office/drawing/2014/main" id="{1D25D392-BAB2-7584-C945-E61D5F3F4FB6}"/>
              </a:ext>
            </a:extLst>
          </p:cNvPr>
          <p:cNvSpPr/>
          <p:nvPr/>
        </p:nvSpPr>
        <p:spPr>
          <a:xfrm>
            <a:off x="366494" y="777012"/>
            <a:ext cx="270000" cy="270000"/>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493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6799608-CFEA-7F1A-A89C-DE6B37023485}"/>
              </a:ext>
            </a:extLst>
          </p:cNvPr>
          <p:cNvSpPr txBox="1"/>
          <p:nvPr/>
        </p:nvSpPr>
        <p:spPr>
          <a:xfrm>
            <a:off x="837388" y="1170591"/>
            <a:ext cx="1693272" cy="461665"/>
          </a:xfrm>
          <a:prstGeom prst="rect">
            <a:avLst/>
          </a:prstGeom>
          <a:noFill/>
        </p:spPr>
        <p:txBody>
          <a:bodyPr wrap="square" rtlCol="0">
            <a:spAutoFit/>
          </a:bodyPr>
          <a:lstStyle/>
          <a:p>
            <a:r>
              <a:rPr lang="en-US" sz="2400" b="1" u="sng" dirty="0">
                <a:solidFill>
                  <a:schemeClr val="accent6">
                    <a:lumMod val="75000"/>
                  </a:schemeClr>
                </a:solidFill>
                <a:latin typeface="Times New Roman" panose="02020603050405020304" pitchFamily="18" charset="0"/>
                <a:cs typeface="Times New Roman" panose="02020603050405020304" pitchFamily="18" charset="0"/>
              </a:rPr>
              <a:t>Acquisition</a:t>
            </a:r>
          </a:p>
        </p:txBody>
      </p:sp>
      <p:sp>
        <p:nvSpPr>
          <p:cNvPr id="12" name="Star: 5 Points 11">
            <a:extLst>
              <a:ext uri="{FF2B5EF4-FFF2-40B4-BE49-F238E27FC236}">
                <a16:creationId xmlns:a16="http://schemas.microsoft.com/office/drawing/2014/main" id="{998B4D78-A79F-A77C-8DBB-1BDCB24C78EA}"/>
              </a:ext>
            </a:extLst>
          </p:cNvPr>
          <p:cNvSpPr/>
          <p:nvPr/>
        </p:nvSpPr>
        <p:spPr>
          <a:xfrm>
            <a:off x="591143" y="1266424"/>
            <a:ext cx="270000" cy="270000"/>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5811B0A3-145E-31EA-D1AB-BF8E5C471134}"/>
              </a:ext>
            </a:extLst>
          </p:cNvPr>
          <p:cNvSpPr/>
          <p:nvPr/>
        </p:nvSpPr>
        <p:spPr>
          <a:xfrm>
            <a:off x="567388" y="3841510"/>
            <a:ext cx="270000" cy="270000"/>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342A099-1AAE-F3E8-84C9-E8987A2A0514}"/>
              </a:ext>
            </a:extLst>
          </p:cNvPr>
          <p:cNvSpPr txBox="1"/>
          <p:nvPr/>
        </p:nvSpPr>
        <p:spPr>
          <a:xfrm>
            <a:off x="935398" y="3760195"/>
            <a:ext cx="2967318" cy="1107996"/>
          </a:xfrm>
          <a:prstGeom prst="rect">
            <a:avLst/>
          </a:prstGeom>
          <a:noFill/>
        </p:spPr>
        <p:txBody>
          <a:bodyPr wrap="square" rtlCol="0">
            <a:spAutoFit/>
          </a:bodyPr>
          <a:lstStyle/>
          <a:p>
            <a:r>
              <a:rPr lang="en-US" sz="2400" b="1" u="sng" dirty="0">
                <a:solidFill>
                  <a:schemeClr val="accent6">
                    <a:lumMod val="75000"/>
                  </a:schemeClr>
                </a:solidFill>
                <a:latin typeface="Times New Roman" panose="02020603050405020304" pitchFamily="18" charset="0"/>
                <a:cs typeface="Times New Roman" panose="02020603050405020304" pitchFamily="18" charset="0"/>
              </a:rPr>
              <a:t>E-pharmacy Market Size And Forecast</a:t>
            </a:r>
          </a:p>
          <a:p>
            <a:endParaRPr lang="en-US" dirty="0"/>
          </a:p>
        </p:txBody>
      </p:sp>
      <p:sp>
        <p:nvSpPr>
          <p:cNvPr id="15" name="TextBox 14">
            <a:extLst>
              <a:ext uri="{FF2B5EF4-FFF2-40B4-BE49-F238E27FC236}">
                <a16:creationId xmlns:a16="http://schemas.microsoft.com/office/drawing/2014/main" id="{7E03B044-F064-76E4-3BD0-FEE27F750C64}"/>
              </a:ext>
            </a:extLst>
          </p:cNvPr>
          <p:cNvSpPr txBox="1"/>
          <p:nvPr/>
        </p:nvSpPr>
        <p:spPr>
          <a:xfrm>
            <a:off x="3597282" y="1016278"/>
            <a:ext cx="3600000"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Medlife &amp; thyrocare : Diagnostic Business of Thryocare which fetch margin of 70% as to normal online medicine of 10 - 20 % .</a:t>
            </a:r>
          </a:p>
          <a:p>
            <a:endParaRPr lang="en-US" dirty="0"/>
          </a:p>
        </p:txBody>
      </p:sp>
      <p:sp>
        <p:nvSpPr>
          <p:cNvPr id="16" name="Arrow: Right 15">
            <a:extLst>
              <a:ext uri="{FF2B5EF4-FFF2-40B4-BE49-F238E27FC236}">
                <a16:creationId xmlns:a16="http://schemas.microsoft.com/office/drawing/2014/main" id="{DC82036D-65B2-0037-2C3A-7BD1AC788064}"/>
              </a:ext>
            </a:extLst>
          </p:cNvPr>
          <p:cNvSpPr/>
          <p:nvPr/>
        </p:nvSpPr>
        <p:spPr>
          <a:xfrm>
            <a:off x="2883971" y="1266424"/>
            <a:ext cx="360000" cy="27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1BABDB96-37D8-595D-1BDB-1B36F2302FC4}"/>
              </a:ext>
            </a:extLst>
          </p:cNvPr>
          <p:cNvSpPr/>
          <p:nvPr/>
        </p:nvSpPr>
        <p:spPr>
          <a:xfrm>
            <a:off x="4301647" y="3945581"/>
            <a:ext cx="360000" cy="27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DAEABD2-0A05-BBBD-FB42-7C38DDF478F7}"/>
              </a:ext>
            </a:extLst>
          </p:cNvPr>
          <p:cNvSpPr txBox="1"/>
          <p:nvPr/>
        </p:nvSpPr>
        <p:spPr>
          <a:xfrm>
            <a:off x="5060578" y="3567250"/>
            <a:ext cx="3600000"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E-pharmacy market size was valued at USD 52.43 billion in 2020 and is projected to reach USD 157.07 billion by 2028, growing at a CAGR of 14.7 % from 2021 to 2028.</a:t>
            </a:r>
          </a:p>
        </p:txBody>
      </p:sp>
      <p:pic>
        <p:nvPicPr>
          <p:cNvPr id="20" name="Picture 19">
            <a:extLst>
              <a:ext uri="{FF2B5EF4-FFF2-40B4-BE49-F238E27FC236}">
                <a16:creationId xmlns:a16="http://schemas.microsoft.com/office/drawing/2014/main" id="{BC9A1D7A-894B-CA7B-4350-0689F2D36A2C}"/>
              </a:ext>
            </a:extLst>
          </p:cNvPr>
          <p:cNvPicPr>
            <a:picLocks noChangeAspect="1"/>
          </p:cNvPicPr>
          <p:nvPr/>
        </p:nvPicPr>
        <p:blipFill rotWithShape="1">
          <a:blip r:embed="rId2"/>
          <a:srcRect l="114" t="10783" r="14497" b="12810"/>
          <a:stretch/>
        </p:blipFill>
        <p:spPr>
          <a:xfrm>
            <a:off x="8695764" y="2878252"/>
            <a:ext cx="2770093" cy="3218832"/>
          </a:xfrm>
          <a:prstGeom prst="rect">
            <a:avLst/>
          </a:prstGeom>
        </p:spPr>
      </p:pic>
      <p:pic>
        <p:nvPicPr>
          <p:cNvPr id="2" name="Picture 1">
            <a:extLst>
              <a:ext uri="{FF2B5EF4-FFF2-40B4-BE49-F238E27FC236}">
                <a16:creationId xmlns:a16="http://schemas.microsoft.com/office/drawing/2014/main" id="{B48D7A01-B5CF-D518-B3EB-66B8D97BE26C}"/>
              </a:ext>
            </a:extLst>
          </p:cNvPr>
          <p:cNvPicPr>
            <a:picLocks noChangeAspect="1"/>
          </p:cNvPicPr>
          <p:nvPr/>
        </p:nvPicPr>
        <p:blipFill>
          <a:blip r:embed="rId3"/>
          <a:stretch>
            <a:fillRect/>
          </a:stretch>
        </p:blipFill>
        <p:spPr>
          <a:xfrm>
            <a:off x="10326620" y="5732297"/>
            <a:ext cx="1865380" cy="1243587"/>
          </a:xfrm>
          <a:prstGeom prst="rect">
            <a:avLst/>
          </a:prstGeom>
        </p:spPr>
      </p:pic>
      <p:pic>
        <p:nvPicPr>
          <p:cNvPr id="2050" name="Picture 2">
            <a:extLst>
              <a:ext uri="{FF2B5EF4-FFF2-40B4-BE49-F238E27FC236}">
                <a16:creationId xmlns:a16="http://schemas.microsoft.com/office/drawing/2014/main" id="{8921C658-2166-E0F1-1C6F-125A798A9E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96" r="5541" b="5242"/>
          <a:stretch/>
        </p:blipFill>
        <p:spPr bwMode="auto">
          <a:xfrm>
            <a:off x="7572579" y="409914"/>
            <a:ext cx="4163278" cy="2083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800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926614" y="2778779"/>
            <a:ext cx="3223746" cy="650220"/>
          </a:xfrm>
        </p:spPr>
        <p:txBody>
          <a:bodyPr>
            <a:normAutofit/>
          </a:bodyPr>
          <a:lstStyle/>
          <a:p>
            <a:r>
              <a:rPr lang="en-US" b="1" u="sng" dirty="0">
                <a:solidFill>
                  <a:schemeClr val="accent6">
                    <a:lumMod val="75000"/>
                  </a:schemeClr>
                </a:solidFill>
                <a:latin typeface="Times New Roman" panose="02020603050405020304" pitchFamily="18" charset="0"/>
                <a:ea typeface="+mn-ea"/>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4815840" y="721361"/>
            <a:ext cx="6730701" cy="4845722"/>
          </a:xfrm>
        </p:spPr>
        <p:txBody>
          <a:bodyPr vert="horz" lIns="91440" tIns="45720" rIns="91440" bIns="45720" rtlCol="0" anchor="ctr">
            <a:normAutofit/>
          </a:bodyPr>
          <a:lstStyle/>
          <a:p>
            <a:r>
              <a:rPr lang="en-US" sz="1600" b="0" i="0" dirty="0">
                <a:solidFill>
                  <a:schemeClr val="tx1"/>
                </a:solidFill>
                <a:effectLst/>
                <a:latin typeface="Times New Roman" panose="02020603050405020304" pitchFamily="18" charset="0"/>
                <a:cs typeface="Times New Roman" panose="02020603050405020304" pitchFamily="18" charset="0"/>
              </a:rPr>
              <a:t>Given the phenomenal performance of PharmEasy in getting customers to transact on its platform, frequency of serving these customers and the price premium it enjoys, PharmEasy emerges as the clear market leader with over 40% of the market, Medlife also has strong underlying metrics, becoming the second largest player at nearly quarter of transaction value share. While it is still early days in the online pharmacy space the entry of corporate conglomerates and consolidation amongst incumbent.</a:t>
            </a:r>
          </a:p>
          <a:p>
            <a:endParaRPr lang="en-US" sz="1600" b="0" i="0" dirty="0">
              <a:solidFill>
                <a:schemeClr val="tx1"/>
              </a:solidFill>
              <a:effectLst/>
              <a:latin typeface="Times New Roman" panose="02020603050405020304" pitchFamily="18" charset="0"/>
              <a:cs typeface="Times New Roman" panose="02020603050405020304" pitchFamily="18" charset="0"/>
            </a:endParaRPr>
          </a:p>
          <a:p>
            <a:r>
              <a:rPr lang="en-US" sz="1600" dirty="0">
                <a:solidFill>
                  <a:schemeClr val="tx1"/>
                </a:solidFill>
                <a:latin typeface="Times New Roman" panose="02020603050405020304" pitchFamily="18" charset="0"/>
                <a:cs typeface="Times New Roman" panose="02020603050405020304" pitchFamily="18" charset="0"/>
              </a:rPr>
              <a:t>To conclude, the growth of online pharmacy in India depends upon </a:t>
            </a:r>
          </a:p>
          <a:p>
            <a:pPr marL="171450" indent="-1714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Continual growth of digital revolution. </a:t>
            </a:r>
          </a:p>
          <a:p>
            <a:pPr marL="171450" indent="-1714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Serving consumer interests i.e. Safety, Authenticity and Faster access. </a:t>
            </a:r>
          </a:p>
          <a:p>
            <a:pPr marL="171450" indent="-1714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Unbiased regulatory protocols.</a:t>
            </a:r>
          </a:p>
        </p:txBody>
      </p:sp>
      <p:pic>
        <p:nvPicPr>
          <p:cNvPr id="7" name="Picture 6">
            <a:extLst>
              <a:ext uri="{FF2B5EF4-FFF2-40B4-BE49-F238E27FC236}">
                <a16:creationId xmlns:a16="http://schemas.microsoft.com/office/drawing/2014/main" id="{1326264E-78C4-6BDB-70E0-561C7AD0438D}"/>
              </a:ext>
            </a:extLst>
          </p:cNvPr>
          <p:cNvPicPr>
            <a:picLocks noChangeAspect="1"/>
          </p:cNvPicPr>
          <p:nvPr/>
        </p:nvPicPr>
        <p:blipFill>
          <a:blip r:embed="rId2"/>
          <a:stretch>
            <a:fillRect/>
          </a:stretch>
        </p:blipFill>
        <p:spPr>
          <a:xfrm>
            <a:off x="10223886" y="5567082"/>
            <a:ext cx="1865380" cy="1243587"/>
          </a:xfrm>
          <a:prstGeom prst="rect">
            <a:avLst/>
          </a:prstGeom>
        </p:spPr>
      </p:pic>
    </p:spTree>
    <p:extLst>
      <p:ext uri="{BB962C8B-B14F-4D97-AF65-F5344CB8AC3E}">
        <p14:creationId xmlns:p14="http://schemas.microsoft.com/office/powerpoint/2010/main" val="3767863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3B6EC-AD00-06A1-E1F9-357C34A352A6}"/>
              </a:ext>
            </a:extLst>
          </p:cNvPr>
          <p:cNvSpPr>
            <a:spLocks noGrp="1"/>
          </p:cNvSpPr>
          <p:nvPr>
            <p:ph type="title"/>
          </p:nvPr>
        </p:nvSpPr>
        <p:spPr>
          <a:xfrm>
            <a:off x="629285" y="2826543"/>
            <a:ext cx="5111750" cy="1204912"/>
          </a:xfrm>
        </p:spPr>
        <p:txBody>
          <a:bodyPr anchor="ctr"/>
          <a:lstStyle/>
          <a:p>
            <a:r>
              <a:rPr lang="en-US" b="1" u="sng" dirty="0">
                <a:solidFill>
                  <a:schemeClr val="accent6">
                    <a:lumMod val="75000"/>
                  </a:schemeClr>
                </a:solidFill>
                <a:latin typeface="Times New Roman" panose="02020603050405020304" pitchFamily="18" charset="0"/>
                <a:ea typeface="+mn-ea"/>
                <a:cs typeface="Times New Roman" panose="02020603050405020304" pitchFamily="18" charset="0"/>
              </a:rPr>
              <a:t>Challenges &amp; Learnings:</a:t>
            </a:r>
            <a:endParaRPr lang="en-IN" b="1" u="sng" dirty="0">
              <a:solidFill>
                <a:schemeClr val="accent6">
                  <a:lumMod val="75000"/>
                </a:schemeClr>
              </a:solidFill>
              <a:latin typeface="Times New Roman" panose="02020603050405020304" pitchFamily="18" charset="0"/>
              <a:ea typeface="+mn-ea"/>
              <a:cs typeface="Times New Roman" panose="02020603050405020304" pitchFamily="18" charset="0"/>
            </a:endParaRPr>
          </a:p>
        </p:txBody>
      </p:sp>
      <p:sp>
        <p:nvSpPr>
          <p:cNvPr id="3" name="Text Placeholder 2">
            <a:extLst>
              <a:ext uri="{FF2B5EF4-FFF2-40B4-BE49-F238E27FC236}">
                <a16:creationId xmlns:a16="http://schemas.microsoft.com/office/drawing/2014/main" id="{E72F6EDD-724D-588C-EE21-6EEBDC47A459}"/>
              </a:ext>
            </a:extLst>
          </p:cNvPr>
          <p:cNvSpPr>
            <a:spLocks noGrp="1"/>
          </p:cNvSpPr>
          <p:nvPr>
            <p:ph type="body" idx="1"/>
          </p:nvPr>
        </p:nvSpPr>
        <p:spPr>
          <a:xfrm>
            <a:off x="5476875" y="2196353"/>
            <a:ext cx="5111750" cy="2465293"/>
          </a:xfrm>
        </p:spPr>
        <p:txBody>
          <a:bodyPr anchor="ctr">
            <a:noAutofit/>
          </a:bodyPr>
          <a:lstStyle/>
          <a:p>
            <a:r>
              <a:rPr lang="en-US" sz="1800" b="0" i="0" dirty="0">
                <a:solidFill>
                  <a:srgbClr val="1D1C1D"/>
                </a:solidFill>
                <a:effectLst/>
                <a:latin typeface="Times New Roman" panose="02020603050405020304" pitchFamily="18" charset="0"/>
                <a:cs typeface="Times New Roman" panose="02020603050405020304" pitchFamily="18" charset="0"/>
              </a:rPr>
              <a:t>Challenges:</a:t>
            </a:r>
            <a:br>
              <a:rPr lang="en-US" sz="1800" dirty="0">
                <a:latin typeface="Times New Roman" panose="02020603050405020304" pitchFamily="18" charset="0"/>
                <a:cs typeface="Times New Roman" panose="02020603050405020304" pitchFamily="18" charset="0"/>
              </a:rPr>
            </a:br>
            <a:r>
              <a:rPr lang="en-US" sz="1800" b="0" i="0" dirty="0">
                <a:solidFill>
                  <a:srgbClr val="1D1C1D"/>
                </a:solidFill>
                <a:effectLst/>
                <a:latin typeface="Times New Roman" panose="02020603050405020304" pitchFamily="18" charset="0"/>
                <a:cs typeface="Times New Roman" panose="02020603050405020304" pitchFamily="18" charset="0"/>
              </a:rPr>
              <a:t>1: Data is not publicly available.</a:t>
            </a:r>
            <a:br>
              <a:rPr lang="en-US" sz="1800" dirty="0">
                <a:latin typeface="Times New Roman" panose="02020603050405020304" pitchFamily="18" charset="0"/>
                <a:cs typeface="Times New Roman" panose="02020603050405020304" pitchFamily="18" charset="0"/>
              </a:rPr>
            </a:br>
            <a:r>
              <a:rPr lang="en-US" sz="1800" b="0" i="0" dirty="0">
                <a:solidFill>
                  <a:srgbClr val="1D1C1D"/>
                </a:solidFill>
                <a:effectLst/>
                <a:latin typeface="Times New Roman" panose="02020603050405020304" pitchFamily="18" charset="0"/>
                <a:cs typeface="Times New Roman" panose="02020603050405020304" pitchFamily="18" charset="0"/>
              </a:rPr>
              <a:t>2: Difficulties in find right framework to structure                   the ppt.</a:t>
            </a:r>
          </a:p>
          <a:p>
            <a:r>
              <a:rPr lang="en-US" sz="1800" b="0" i="0" dirty="0">
                <a:solidFill>
                  <a:srgbClr val="1D1C1D"/>
                </a:solidFill>
                <a:effectLst/>
                <a:latin typeface="Times New Roman" panose="02020603050405020304" pitchFamily="18" charset="0"/>
                <a:cs typeface="Times New Roman" panose="02020603050405020304" pitchFamily="18" charset="0"/>
              </a:rPr>
              <a:t>Learnings:</a:t>
            </a:r>
            <a:br>
              <a:rPr lang="en-US" sz="1800" dirty="0">
                <a:latin typeface="Times New Roman" panose="02020603050405020304" pitchFamily="18" charset="0"/>
                <a:cs typeface="Times New Roman" panose="02020603050405020304" pitchFamily="18" charset="0"/>
              </a:rPr>
            </a:br>
            <a:r>
              <a:rPr lang="en-US" sz="1800" b="0" i="0" dirty="0">
                <a:solidFill>
                  <a:srgbClr val="1D1C1D"/>
                </a:solidFill>
                <a:effectLst/>
                <a:latin typeface="Times New Roman" panose="02020603050405020304" pitchFamily="18" charset="0"/>
                <a:cs typeface="Times New Roman" panose="02020603050405020304" pitchFamily="18" charset="0"/>
              </a:rPr>
              <a:t>1: Teamwork.</a:t>
            </a:r>
            <a:br>
              <a:rPr lang="en-US" sz="1800" dirty="0">
                <a:latin typeface="Times New Roman" panose="02020603050405020304" pitchFamily="18" charset="0"/>
                <a:cs typeface="Times New Roman" panose="02020603050405020304" pitchFamily="18" charset="0"/>
              </a:rPr>
            </a:br>
            <a:r>
              <a:rPr lang="en-US" sz="1800" b="0" i="0" dirty="0">
                <a:solidFill>
                  <a:srgbClr val="1D1C1D"/>
                </a:solidFill>
                <a:effectLst/>
                <a:latin typeface="Times New Roman" panose="02020603050405020304" pitchFamily="18" charset="0"/>
                <a:cs typeface="Times New Roman" panose="02020603050405020304" pitchFamily="18" charset="0"/>
              </a:rPr>
              <a:t>2: Analytical skills.</a:t>
            </a:r>
            <a:br>
              <a:rPr lang="en-US" sz="1800" dirty="0">
                <a:latin typeface="Times New Roman" panose="02020603050405020304" pitchFamily="18" charset="0"/>
                <a:cs typeface="Times New Roman" panose="02020603050405020304" pitchFamily="18" charset="0"/>
              </a:rPr>
            </a:br>
            <a:r>
              <a:rPr lang="en-US" sz="1800" b="0" i="0" dirty="0">
                <a:solidFill>
                  <a:srgbClr val="1D1C1D"/>
                </a:solidFill>
                <a:effectLst/>
                <a:latin typeface="Times New Roman" panose="02020603050405020304" pitchFamily="18" charset="0"/>
                <a:cs typeface="Times New Roman" panose="02020603050405020304" pitchFamily="18" charset="0"/>
              </a:rPr>
              <a:t>3: Time management</a:t>
            </a: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322438A-EC12-7EAB-AEE3-43F22424F352}"/>
              </a:ext>
            </a:extLst>
          </p:cNvPr>
          <p:cNvPicPr>
            <a:picLocks noChangeAspect="1"/>
          </p:cNvPicPr>
          <p:nvPr/>
        </p:nvPicPr>
        <p:blipFill>
          <a:blip r:embed="rId2"/>
          <a:stretch>
            <a:fillRect/>
          </a:stretch>
        </p:blipFill>
        <p:spPr>
          <a:xfrm>
            <a:off x="10326620" y="5506836"/>
            <a:ext cx="1865380" cy="1243587"/>
          </a:xfrm>
          <a:prstGeom prst="rect">
            <a:avLst/>
          </a:prstGeom>
        </p:spPr>
      </p:pic>
    </p:spTree>
    <p:extLst>
      <p:ext uri="{BB962C8B-B14F-4D97-AF65-F5344CB8AC3E}">
        <p14:creationId xmlns:p14="http://schemas.microsoft.com/office/powerpoint/2010/main" val="526187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D8A36D3A-0767-E6BF-8E95-0153E10A4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8689" y="2141689"/>
            <a:ext cx="2574621" cy="2574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995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6A803441-238B-09E9-2B6D-B250EF349AF0}"/>
              </a:ext>
            </a:extLst>
          </p:cNvPr>
          <p:cNvSpPr/>
          <p:nvPr/>
        </p:nvSpPr>
        <p:spPr>
          <a:xfrm>
            <a:off x="5239871" y="3429000"/>
            <a:ext cx="1712258" cy="16853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PORTER’S</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FIVE</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FORCES</a:t>
            </a:r>
          </a:p>
        </p:txBody>
      </p:sp>
      <p:sp>
        <p:nvSpPr>
          <p:cNvPr id="14" name="Rectangle: Rounded Corners 13">
            <a:extLst>
              <a:ext uri="{FF2B5EF4-FFF2-40B4-BE49-F238E27FC236}">
                <a16:creationId xmlns:a16="http://schemas.microsoft.com/office/drawing/2014/main" id="{6E60487A-C035-14C0-FB8A-3A4A76FF6016}"/>
              </a:ext>
            </a:extLst>
          </p:cNvPr>
          <p:cNvSpPr/>
          <p:nvPr/>
        </p:nvSpPr>
        <p:spPr>
          <a:xfrm>
            <a:off x="5196000" y="1271002"/>
            <a:ext cx="1800000" cy="1368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Rivalry and Existing </a:t>
            </a:r>
          </a:p>
          <a:p>
            <a:pPr algn="ctr"/>
            <a:r>
              <a:rPr lang="en-US" sz="1600" dirty="0">
                <a:solidFill>
                  <a:schemeClr val="tx1"/>
                </a:solidFill>
                <a:latin typeface="Times New Roman" panose="02020603050405020304" pitchFamily="18" charset="0"/>
                <a:cs typeface="Times New Roman" panose="02020603050405020304" pitchFamily="18" charset="0"/>
              </a:rPr>
              <a:t>Competitors:</a:t>
            </a:r>
          </a:p>
          <a:p>
            <a:pPr algn="ctr"/>
            <a:r>
              <a:rPr lang="en-US" sz="1600" dirty="0">
                <a:solidFill>
                  <a:schemeClr val="tx1"/>
                </a:solidFill>
                <a:latin typeface="Times New Roman" panose="02020603050405020304" pitchFamily="18" charset="0"/>
                <a:cs typeface="Times New Roman" panose="02020603050405020304" pitchFamily="18" charset="0"/>
              </a:rPr>
              <a:t>HIGH</a:t>
            </a:r>
          </a:p>
        </p:txBody>
      </p:sp>
      <p:sp>
        <p:nvSpPr>
          <p:cNvPr id="15" name="Rectangle: Rounded Corners 14">
            <a:extLst>
              <a:ext uri="{FF2B5EF4-FFF2-40B4-BE49-F238E27FC236}">
                <a16:creationId xmlns:a16="http://schemas.microsoft.com/office/drawing/2014/main" id="{4CC49DF5-3586-1715-D918-361AB7828876}"/>
              </a:ext>
            </a:extLst>
          </p:cNvPr>
          <p:cNvSpPr/>
          <p:nvPr/>
        </p:nvSpPr>
        <p:spPr>
          <a:xfrm>
            <a:off x="8059575" y="2639002"/>
            <a:ext cx="1800000" cy="1368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Threats of substitutes :</a:t>
            </a:r>
          </a:p>
          <a:p>
            <a:pPr algn="ctr"/>
            <a:r>
              <a:rPr lang="en-US" sz="1600" dirty="0">
                <a:solidFill>
                  <a:schemeClr val="tx1"/>
                </a:solidFill>
                <a:latin typeface="Times New Roman" panose="02020603050405020304" pitchFamily="18" charset="0"/>
                <a:cs typeface="Times New Roman" panose="02020603050405020304" pitchFamily="18" charset="0"/>
              </a:rPr>
              <a:t>MEDIUM</a:t>
            </a:r>
          </a:p>
        </p:txBody>
      </p:sp>
      <p:sp>
        <p:nvSpPr>
          <p:cNvPr id="16" name="Rectangle: Rounded Corners 15">
            <a:extLst>
              <a:ext uri="{FF2B5EF4-FFF2-40B4-BE49-F238E27FC236}">
                <a16:creationId xmlns:a16="http://schemas.microsoft.com/office/drawing/2014/main" id="{6B814728-0872-C9D4-480B-A559B1A946E0}"/>
              </a:ext>
            </a:extLst>
          </p:cNvPr>
          <p:cNvSpPr/>
          <p:nvPr/>
        </p:nvSpPr>
        <p:spPr>
          <a:xfrm>
            <a:off x="8059575" y="4661308"/>
            <a:ext cx="1800000" cy="1368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Threat of New</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Entrants:</a:t>
            </a:r>
          </a:p>
          <a:p>
            <a:pPr algn="ctr"/>
            <a:r>
              <a:rPr lang="en-US" sz="1600" dirty="0">
                <a:solidFill>
                  <a:schemeClr val="tx1"/>
                </a:solidFill>
                <a:latin typeface="Times New Roman" panose="02020603050405020304" pitchFamily="18" charset="0"/>
                <a:cs typeface="Times New Roman" panose="02020603050405020304" pitchFamily="18" charset="0"/>
              </a:rPr>
              <a:t>MEDIUM</a:t>
            </a:r>
          </a:p>
        </p:txBody>
      </p:sp>
      <p:sp>
        <p:nvSpPr>
          <p:cNvPr id="17" name="Rectangle: Rounded Corners 16">
            <a:extLst>
              <a:ext uri="{FF2B5EF4-FFF2-40B4-BE49-F238E27FC236}">
                <a16:creationId xmlns:a16="http://schemas.microsoft.com/office/drawing/2014/main" id="{4F9837A1-9972-E644-2EA9-794EEF03E6C6}"/>
              </a:ext>
            </a:extLst>
          </p:cNvPr>
          <p:cNvSpPr/>
          <p:nvPr/>
        </p:nvSpPr>
        <p:spPr>
          <a:xfrm>
            <a:off x="2332425" y="4661308"/>
            <a:ext cx="1800000" cy="1368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Bargaining Power of Buyers:</a:t>
            </a:r>
          </a:p>
          <a:p>
            <a:pPr algn="ctr"/>
            <a:r>
              <a:rPr lang="en-US" sz="1600" dirty="0">
                <a:solidFill>
                  <a:schemeClr val="tx1"/>
                </a:solidFill>
                <a:latin typeface="Times New Roman" panose="02020603050405020304" pitchFamily="18" charset="0"/>
                <a:cs typeface="Times New Roman" panose="02020603050405020304" pitchFamily="18" charset="0"/>
              </a:rPr>
              <a:t>HIGH</a:t>
            </a:r>
          </a:p>
        </p:txBody>
      </p:sp>
      <p:sp>
        <p:nvSpPr>
          <p:cNvPr id="18" name="Rectangle: Rounded Corners 17">
            <a:extLst>
              <a:ext uri="{FF2B5EF4-FFF2-40B4-BE49-F238E27FC236}">
                <a16:creationId xmlns:a16="http://schemas.microsoft.com/office/drawing/2014/main" id="{C32C9480-FA2F-537E-74E5-CCF41818F7FA}"/>
              </a:ext>
            </a:extLst>
          </p:cNvPr>
          <p:cNvSpPr/>
          <p:nvPr/>
        </p:nvSpPr>
        <p:spPr>
          <a:xfrm>
            <a:off x="2251743" y="2639002"/>
            <a:ext cx="1800000" cy="1368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Bargaining Power of </a:t>
            </a:r>
          </a:p>
          <a:p>
            <a:pPr algn="ctr"/>
            <a:r>
              <a:rPr lang="en-US" sz="1600" dirty="0">
                <a:solidFill>
                  <a:schemeClr val="tx1"/>
                </a:solidFill>
                <a:latin typeface="Times New Roman" panose="02020603050405020304" pitchFamily="18" charset="0"/>
                <a:cs typeface="Times New Roman" panose="02020603050405020304" pitchFamily="18" charset="0"/>
              </a:rPr>
              <a:t>Suppliers:</a:t>
            </a:r>
          </a:p>
          <a:p>
            <a:pPr algn="ctr"/>
            <a:r>
              <a:rPr lang="en-US" sz="1600" dirty="0">
                <a:solidFill>
                  <a:schemeClr val="tx1"/>
                </a:solidFill>
                <a:latin typeface="Times New Roman" panose="02020603050405020304" pitchFamily="18" charset="0"/>
                <a:cs typeface="Times New Roman" panose="02020603050405020304" pitchFamily="18" charset="0"/>
              </a:rPr>
              <a:t>LOW</a:t>
            </a:r>
          </a:p>
        </p:txBody>
      </p:sp>
      <p:sp>
        <p:nvSpPr>
          <p:cNvPr id="19" name="TextBox 18">
            <a:extLst>
              <a:ext uri="{FF2B5EF4-FFF2-40B4-BE49-F238E27FC236}">
                <a16:creationId xmlns:a16="http://schemas.microsoft.com/office/drawing/2014/main" id="{AC6F446D-5FD9-6C28-36E2-0ADEEB57E7BA}"/>
              </a:ext>
            </a:extLst>
          </p:cNvPr>
          <p:cNvSpPr txBox="1"/>
          <p:nvPr/>
        </p:nvSpPr>
        <p:spPr>
          <a:xfrm>
            <a:off x="2533150" y="380952"/>
            <a:ext cx="7117976" cy="523220"/>
          </a:xfrm>
          <a:prstGeom prst="rect">
            <a:avLst/>
          </a:prstGeom>
          <a:noFill/>
        </p:spPr>
        <p:txBody>
          <a:bodyPr wrap="square" rtlCol="0">
            <a:spAutoFit/>
          </a:bodyPr>
          <a:lstStyle/>
          <a:p>
            <a:pPr algn="ctr"/>
            <a:r>
              <a:rPr lang="en-US" sz="2800" b="1" u="sng" dirty="0">
                <a:solidFill>
                  <a:schemeClr val="accent6">
                    <a:lumMod val="75000"/>
                  </a:schemeClr>
                </a:solidFill>
                <a:latin typeface="Times New Roman" panose="02020603050405020304" pitchFamily="18" charset="0"/>
                <a:cs typeface="Times New Roman" panose="02020603050405020304" pitchFamily="18" charset="0"/>
              </a:rPr>
              <a:t>MICRO ECONOMIC ANALYSIS</a:t>
            </a:r>
          </a:p>
        </p:txBody>
      </p:sp>
      <p:sp>
        <p:nvSpPr>
          <p:cNvPr id="21" name="Arrow: Down 20">
            <a:extLst>
              <a:ext uri="{FF2B5EF4-FFF2-40B4-BE49-F238E27FC236}">
                <a16:creationId xmlns:a16="http://schemas.microsoft.com/office/drawing/2014/main" id="{F9CCBC92-96FA-9990-0E66-0A46E499E175}"/>
              </a:ext>
            </a:extLst>
          </p:cNvPr>
          <p:cNvSpPr/>
          <p:nvPr/>
        </p:nvSpPr>
        <p:spPr>
          <a:xfrm rot="10649322">
            <a:off x="5984138" y="2854000"/>
            <a:ext cx="216000" cy="360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F66679F9-E17A-DF8F-4148-84296FFED889}"/>
              </a:ext>
            </a:extLst>
          </p:cNvPr>
          <p:cNvPicPr>
            <a:picLocks noChangeAspect="1"/>
          </p:cNvPicPr>
          <p:nvPr/>
        </p:nvPicPr>
        <p:blipFill>
          <a:blip r:embed="rId2"/>
          <a:stretch>
            <a:fillRect/>
          </a:stretch>
        </p:blipFill>
        <p:spPr>
          <a:xfrm>
            <a:off x="10085293" y="5614413"/>
            <a:ext cx="1865380" cy="1243587"/>
          </a:xfrm>
          <a:prstGeom prst="rect">
            <a:avLst/>
          </a:prstGeom>
        </p:spPr>
      </p:pic>
      <p:sp>
        <p:nvSpPr>
          <p:cNvPr id="3" name="Arrow: Down 2">
            <a:extLst>
              <a:ext uri="{FF2B5EF4-FFF2-40B4-BE49-F238E27FC236}">
                <a16:creationId xmlns:a16="http://schemas.microsoft.com/office/drawing/2014/main" id="{BF258F9F-3F1E-B409-9DD6-1EB72B7AE8F9}"/>
              </a:ext>
            </a:extLst>
          </p:cNvPr>
          <p:cNvSpPr/>
          <p:nvPr/>
        </p:nvSpPr>
        <p:spPr>
          <a:xfrm rot="3463104">
            <a:off x="4679797" y="4639622"/>
            <a:ext cx="216000" cy="360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Arrow: Down 3">
            <a:extLst>
              <a:ext uri="{FF2B5EF4-FFF2-40B4-BE49-F238E27FC236}">
                <a16:creationId xmlns:a16="http://schemas.microsoft.com/office/drawing/2014/main" id="{61DDEFBD-A585-3595-841E-3CBEA28BD946}"/>
              </a:ext>
            </a:extLst>
          </p:cNvPr>
          <p:cNvSpPr/>
          <p:nvPr/>
        </p:nvSpPr>
        <p:spPr>
          <a:xfrm rot="14316712">
            <a:off x="7296251" y="3563717"/>
            <a:ext cx="216000" cy="360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Arrow: Down 4">
            <a:extLst>
              <a:ext uri="{FF2B5EF4-FFF2-40B4-BE49-F238E27FC236}">
                <a16:creationId xmlns:a16="http://schemas.microsoft.com/office/drawing/2014/main" id="{60CCF94D-A945-DBA8-9F61-1D54F1F14999}"/>
              </a:ext>
            </a:extLst>
          </p:cNvPr>
          <p:cNvSpPr/>
          <p:nvPr/>
        </p:nvSpPr>
        <p:spPr>
          <a:xfrm rot="17871708">
            <a:off x="7296554" y="4647462"/>
            <a:ext cx="216000" cy="360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2EAA5D19-538B-E705-80F3-52D89E6ECFDE}"/>
              </a:ext>
            </a:extLst>
          </p:cNvPr>
          <p:cNvSpPr/>
          <p:nvPr/>
        </p:nvSpPr>
        <p:spPr>
          <a:xfrm rot="7117107">
            <a:off x="4679678" y="3606273"/>
            <a:ext cx="216000" cy="360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7168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474139" y="479934"/>
            <a:ext cx="4762501" cy="743438"/>
          </a:xfrm>
        </p:spPr>
        <p:txBody>
          <a:bodyPr>
            <a:normAutofit/>
          </a:bodyPr>
          <a:lstStyle/>
          <a:p>
            <a:r>
              <a:rPr lang="en-US" b="1" u="sng" dirty="0">
                <a:solidFill>
                  <a:schemeClr val="accent6">
                    <a:lumMod val="75000"/>
                  </a:schemeClr>
                </a:solidFill>
                <a:latin typeface="Times New Roman" panose="02020603050405020304" pitchFamily="18" charset="0"/>
                <a:ea typeface="+mn-ea"/>
                <a:cs typeface="Times New Roman" panose="02020603050405020304" pitchFamily="18" charset="0"/>
              </a:rPr>
              <a:t>About</a:t>
            </a:r>
            <a:r>
              <a:rPr lang="en-US" sz="3600" b="1" u="sng" strike="noStrike" dirty="0">
                <a:solidFill>
                  <a:schemeClr val="accent6">
                    <a:lumMod val="75000"/>
                  </a:schemeClr>
                </a:solidFill>
                <a:effectLst/>
                <a:latin typeface="Times New Roman" panose="02020603050405020304" pitchFamily="18" charset="0"/>
                <a:cs typeface="Times New Roman" panose="02020603050405020304" pitchFamily="18" charset="0"/>
              </a:rPr>
              <a:t> </a:t>
            </a:r>
            <a:endParaRPr lang="en-ZA" sz="3600" u="sng"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474139" y="1617314"/>
            <a:ext cx="10124331" cy="4017314"/>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Pharm Easy is India’s leading digital healthcare platform.</a:t>
            </a:r>
          </a:p>
          <a:p>
            <a:r>
              <a:rPr lang="en-US" sz="2000" dirty="0">
                <a:latin typeface="Times New Roman" panose="02020603050405020304" pitchFamily="18" charset="0"/>
                <a:cs typeface="Times New Roman" panose="02020603050405020304" pitchFamily="18" charset="0"/>
              </a:rPr>
              <a:t>It provides information, consultations, diagnostics tests, medicines, healthcare products and services from registered and trusted pharmacies, leading diagnostic laboratories and trusted doctors across India, serving every habitable zip code of the country.</a:t>
            </a:r>
          </a:p>
          <a:p>
            <a:r>
              <a:rPr lang="en-US" sz="2000" dirty="0">
                <a:latin typeface="Times New Roman" panose="02020603050405020304" pitchFamily="18" charset="0"/>
                <a:cs typeface="Times New Roman" panose="02020603050405020304" pitchFamily="18" charset="0"/>
              </a:rPr>
              <a:t>The journey of Pharm Easy was started in 2015, when founders Dharmil Sheth, an MBA from IMT Ghaziabad and Dr Dhaval Shah, MBBS from Rajiv Gandhi Medical College and MBA from XLRI Jamshedpur, came up with the idea of an online pharmacy to make healthcare affordable and accessible to one and all.</a:t>
            </a:r>
          </a:p>
          <a:p>
            <a:endParaRPr lang="en-US" dirty="0"/>
          </a:p>
        </p:txBody>
      </p:sp>
      <p:pic>
        <p:nvPicPr>
          <p:cNvPr id="10" name="Picture 9">
            <a:extLst>
              <a:ext uri="{FF2B5EF4-FFF2-40B4-BE49-F238E27FC236}">
                <a16:creationId xmlns:a16="http://schemas.microsoft.com/office/drawing/2014/main" id="{4C116EAF-2B60-CA55-3ED3-380D5BABAAE2}"/>
              </a:ext>
            </a:extLst>
          </p:cNvPr>
          <p:cNvPicPr>
            <a:picLocks noChangeAspect="1"/>
          </p:cNvPicPr>
          <p:nvPr/>
        </p:nvPicPr>
        <p:blipFill>
          <a:blip r:embed="rId2"/>
          <a:stretch>
            <a:fillRect/>
          </a:stretch>
        </p:blipFill>
        <p:spPr>
          <a:xfrm>
            <a:off x="10075969" y="5634628"/>
            <a:ext cx="1865380" cy="1243587"/>
          </a:xfrm>
          <a:prstGeom prst="rect">
            <a:avLst/>
          </a:prstGeom>
        </p:spPr>
      </p:pic>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124810"/>
            <a:ext cx="8421688" cy="1325563"/>
          </a:xfrm>
        </p:spPr>
        <p:txBody>
          <a:bodyPr/>
          <a:lstStyle/>
          <a:p>
            <a:r>
              <a:rPr lang="en-US" dirty="0">
                <a:latin typeface="Times New Roman" panose="02020603050405020304" pitchFamily="18" charset="0"/>
                <a:cs typeface="Times New Roman" panose="02020603050405020304" pitchFamily="18" charset="0"/>
              </a:rPr>
              <a:t> </a:t>
            </a:r>
            <a:r>
              <a:rPr lang="en-US" b="1" u="sng" dirty="0">
                <a:solidFill>
                  <a:schemeClr val="accent6">
                    <a:lumMod val="75000"/>
                  </a:schemeClr>
                </a:solidFill>
                <a:latin typeface="Times New Roman" panose="02020603050405020304" pitchFamily="18" charset="0"/>
                <a:ea typeface="+mn-ea"/>
                <a:cs typeface="Times New Roman" panose="02020603050405020304" pitchFamily="18" charset="0"/>
              </a:rPr>
              <a:t>Founder’s</a:t>
            </a:r>
            <a:r>
              <a:rPr lang="en-US" sz="2400" dirty="0">
                <a:latin typeface="Times New Roman" panose="02020603050405020304" pitchFamily="18" charset="0"/>
                <a:cs typeface="Times New Roman" panose="02020603050405020304" pitchFamily="18" charset="0"/>
              </a:rPr>
              <a:t> </a:t>
            </a:r>
          </a:p>
        </p:txBody>
      </p:sp>
      <p:pic>
        <p:nvPicPr>
          <p:cNvPr id="40" name="Picture 39">
            <a:extLst>
              <a:ext uri="{FF2B5EF4-FFF2-40B4-BE49-F238E27FC236}">
                <a16:creationId xmlns:a16="http://schemas.microsoft.com/office/drawing/2014/main" id="{FE4CA003-C2AC-F259-F6C5-FB276CD12AC7}"/>
              </a:ext>
            </a:extLst>
          </p:cNvPr>
          <p:cNvPicPr>
            <a:picLocks noChangeAspect="1"/>
          </p:cNvPicPr>
          <p:nvPr/>
        </p:nvPicPr>
        <p:blipFill>
          <a:blip r:embed="rId2"/>
          <a:stretch>
            <a:fillRect/>
          </a:stretch>
        </p:blipFill>
        <p:spPr>
          <a:xfrm>
            <a:off x="2286000" y="1428846"/>
            <a:ext cx="7620000" cy="4286250"/>
          </a:xfrm>
          <a:prstGeom prst="rect">
            <a:avLst/>
          </a:prstGeom>
        </p:spPr>
      </p:pic>
      <p:pic>
        <p:nvPicPr>
          <p:cNvPr id="42" name="Picture 41">
            <a:extLst>
              <a:ext uri="{FF2B5EF4-FFF2-40B4-BE49-F238E27FC236}">
                <a16:creationId xmlns:a16="http://schemas.microsoft.com/office/drawing/2014/main" id="{F02D3BCA-8270-E788-F192-22B07097CF7B}"/>
              </a:ext>
            </a:extLst>
          </p:cNvPr>
          <p:cNvPicPr>
            <a:picLocks noChangeAspect="1"/>
          </p:cNvPicPr>
          <p:nvPr/>
        </p:nvPicPr>
        <p:blipFill>
          <a:blip r:embed="rId3"/>
          <a:stretch>
            <a:fillRect/>
          </a:stretch>
        </p:blipFill>
        <p:spPr>
          <a:xfrm>
            <a:off x="10199268" y="5614413"/>
            <a:ext cx="1865380" cy="1243587"/>
          </a:xfrm>
          <a:prstGeom prst="rect">
            <a:avLst/>
          </a:prstGeom>
        </p:spPr>
      </p:pic>
    </p:spTree>
    <p:extLst>
      <p:ext uri="{BB962C8B-B14F-4D97-AF65-F5344CB8AC3E}">
        <p14:creationId xmlns:p14="http://schemas.microsoft.com/office/powerpoint/2010/main" val="3477453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80123" y="1481137"/>
            <a:ext cx="2141764" cy="514350"/>
          </a:xfrm>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Company SIZE</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latin typeface="Times New Roman" panose="02020603050405020304" pitchFamily="18" charset="0"/>
                <a:cs typeface="Times New Roman" panose="02020603050405020304" pitchFamily="18" charset="0"/>
              </a:rPr>
              <a:t>CUSTOMERS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latin typeface="Times New Roman" panose="02020603050405020304" pitchFamily="18" charset="0"/>
                <a:cs typeface="Times New Roman" panose="02020603050405020304" pitchFamily="18" charset="0"/>
              </a:rPr>
              <a:t>Employees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607113" y="4684248"/>
            <a:ext cx="3569138" cy="514350"/>
          </a:xfrm>
        </p:spPr>
        <p:txBody>
          <a:bodyPr/>
          <a:lstStyle/>
          <a:p>
            <a:r>
              <a:rPr lang="en-US" b="0" i="0" u="none" strike="noStrike" dirty="0">
                <a:solidFill>
                  <a:schemeClr val="tx1">
                    <a:lumMod val="65000"/>
                    <a:lumOff val="35000"/>
                  </a:schemeClr>
                </a:solidFill>
                <a:effectLst/>
                <a:latin typeface="Times New Roman" panose="02020603050405020304" pitchFamily="18" charset="0"/>
                <a:cs typeface="Times New Roman" panose="02020603050405020304" pitchFamily="18" charset="0"/>
              </a:rPr>
              <a:t>Stakeholders and Investors</a:t>
            </a:r>
            <a:endParaRPr lang="en-US"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691522"/>
          </a:xfrm>
        </p:spPr>
        <p:txBody>
          <a:bodyPr>
            <a:normAutofit/>
          </a:bodyPr>
          <a:lstStyle/>
          <a:p>
            <a:r>
              <a:rPr lang="en-US" sz="1600" b="0" i="0" dirty="0">
                <a:solidFill>
                  <a:srgbClr val="333333"/>
                </a:solidFill>
                <a:effectLst/>
                <a:latin typeface="Times New Roman" panose="02020603050405020304" pitchFamily="18" charset="0"/>
                <a:cs typeface="Times New Roman" panose="02020603050405020304" pitchFamily="18" charset="0"/>
              </a:rPr>
              <a:t>Presently, the company extends its supplies to nearly 98% of the Indian pin codes.</a:t>
            </a:r>
            <a:endParaRPr lang="en-US" sz="1600"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795197" y="2418158"/>
            <a:ext cx="5539095" cy="1010842"/>
          </a:xfrm>
        </p:spPr>
        <p:txBody>
          <a:bodyPr>
            <a:normAutofit lnSpcReduction="10000"/>
          </a:bodyPr>
          <a:lstStyle/>
          <a:p>
            <a:pPr algn="l" fontAlgn="base"/>
            <a:r>
              <a:rPr lang="en-US" sz="1600" b="1" i="0" dirty="0">
                <a:solidFill>
                  <a:srgbClr val="3BB896"/>
                </a:solidFill>
                <a:effectLst/>
                <a:latin typeface="Times New Roman" panose="02020603050405020304" pitchFamily="18" charset="0"/>
                <a:cs typeface="Times New Roman" panose="02020603050405020304" pitchFamily="18" charset="0"/>
              </a:rPr>
              <a:t>25 Million </a:t>
            </a:r>
            <a:r>
              <a:rPr lang="en-US" sz="1600" i="0" dirty="0">
                <a:solidFill>
                  <a:srgbClr val="4F585E"/>
                </a:solidFill>
                <a:effectLst/>
                <a:latin typeface="Times New Roman" panose="02020603050405020304" pitchFamily="18" charset="0"/>
                <a:cs typeface="Times New Roman" panose="02020603050405020304" pitchFamily="18" charset="0"/>
              </a:rPr>
              <a:t>Registered Users as of Jun 30, 2021.</a:t>
            </a:r>
          </a:p>
          <a:p>
            <a:pPr algn="l" fontAlgn="base"/>
            <a:r>
              <a:rPr lang="en-US" sz="1600" b="1" i="0" dirty="0">
                <a:solidFill>
                  <a:srgbClr val="3BB896"/>
                </a:solidFill>
                <a:effectLst/>
                <a:latin typeface="Times New Roman" panose="02020603050405020304" pitchFamily="18" charset="0"/>
                <a:cs typeface="Times New Roman" panose="02020603050405020304" pitchFamily="18" charset="0"/>
              </a:rPr>
              <a:t>8.8 Million </a:t>
            </a:r>
            <a:r>
              <a:rPr lang="en-US" sz="1600" i="0" dirty="0">
                <a:solidFill>
                  <a:srgbClr val="4F585E"/>
                </a:solidFill>
                <a:effectLst/>
                <a:latin typeface="Times New Roman" panose="02020603050405020304" pitchFamily="18" charset="0"/>
                <a:cs typeface="Times New Roman" panose="02020603050405020304" pitchFamily="18" charset="0"/>
              </a:rPr>
              <a:t>Pharm Easy Orders as of FY21.</a:t>
            </a:r>
          </a:p>
          <a:p>
            <a:pPr algn="l" fontAlgn="base"/>
            <a:r>
              <a:rPr lang="en-US" sz="1600" b="1" i="0" dirty="0">
                <a:solidFill>
                  <a:srgbClr val="3BB896"/>
                </a:solidFill>
                <a:effectLst/>
                <a:latin typeface="Times New Roman" panose="02020603050405020304" pitchFamily="18" charset="0"/>
                <a:cs typeface="Times New Roman" panose="02020603050405020304" pitchFamily="18" charset="0"/>
              </a:rPr>
              <a:t>2.4 Million </a:t>
            </a:r>
            <a:r>
              <a:rPr lang="en-US" sz="1600" i="0" dirty="0">
                <a:solidFill>
                  <a:srgbClr val="4F585E"/>
                </a:solidFill>
                <a:effectLst/>
                <a:latin typeface="Times New Roman" panose="02020603050405020304" pitchFamily="18" charset="0"/>
                <a:cs typeface="Times New Roman" panose="02020603050405020304" pitchFamily="18" charset="0"/>
              </a:rPr>
              <a:t>Transacting customers as of FY21.</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392744"/>
          </a:xfrm>
        </p:spPr>
        <p:txBody>
          <a:bodyPr/>
          <a:lstStyle/>
          <a:p>
            <a:r>
              <a:rPr lang="en-US" sz="1600" b="1" i="0" u="none" strike="noStrike" dirty="0">
                <a:solidFill>
                  <a:srgbClr val="3BB896"/>
                </a:solidFill>
                <a:effectLst/>
                <a:latin typeface="Times New Roman" panose="02020603050405020304" pitchFamily="18" charset="0"/>
                <a:cs typeface="Times New Roman" panose="02020603050405020304" pitchFamily="18" charset="0"/>
              </a:rPr>
              <a:t>1001-5000 </a:t>
            </a:r>
            <a:r>
              <a:rPr lang="en-US" sz="1600" i="0" u="none" strike="noStrike" dirty="0">
                <a:solidFill>
                  <a:srgbClr val="183444"/>
                </a:solidFill>
                <a:effectLst/>
                <a:latin typeface="Times New Roman" panose="02020603050405020304" pitchFamily="18" charset="0"/>
                <a:cs typeface="Times New Roman" panose="02020603050405020304" pitchFamily="18" charset="0"/>
              </a:rPr>
              <a:t>Employees.</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5912886" y="4541124"/>
            <a:ext cx="5539095" cy="1010842"/>
          </a:xfrm>
        </p:spPr>
        <p:txBody>
          <a:bodyPr>
            <a:noAutofit/>
          </a:bodyPr>
          <a:lstStyle/>
          <a:p>
            <a:r>
              <a:rPr lang="en-US" sz="1600" b="0" i="0" dirty="0">
                <a:solidFill>
                  <a:srgbClr val="333333"/>
                </a:solidFill>
                <a:effectLst/>
                <a:latin typeface="Times New Roman" panose="02020603050405020304" pitchFamily="18" charset="0"/>
                <a:cs typeface="Times New Roman" panose="02020603050405020304" pitchFamily="18" charset="0"/>
              </a:rPr>
              <a:t>Pharm Easy has </a:t>
            </a:r>
            <a:r>
              <a:rPr lang="en-US" sz="1600" b="1" dirty="0">
                <a:solidFill>
                  <a:srgbClr val="3BB896"/>
                </a:solidFill>
                <a:latin typeface="Times New Roman" panose="02020603050405020304" pitchFamily="18" charset="0"/>
                <a:cs typeface="Times New Roman" panose="02020603050405020304" pitchFamily="18" charset="0"/>
              </a:rPr>
              <a:t>12</a:t>
            </a:r>
            <a:r>
              <a:rPr lang="en-US" sz="1600" b="0" i="0" dirty="0">
                <a:solidFill>
                  <a:srgbClr val="333333"/>
                </a:solidFill>
                <a:effectLst/>
                <a:latin typeface="Times New Roman" panose="02020603050405020304" pitchFamily="18" charset="0"/>
                <a:cs typeface="Times New Roman" panose="02020603050405020304" pitchFamily="18" charset="0"/>
              </a:rPr>
              <a:t> lead investors among </a:t>
            </a:r>
            <a:r>
              <a:rPr lang="en-US" sz="1600" b="1" dirty="0">
                <a:solidFill>
                  <a:srgbClr val="3BB896"/>
                </a:solidFill>
                <a:latin typeface="Times New Roman" panose="02020603050405020304" pitchFamily="18" charset="0"/>
                <a:cs typeface="Times New Roman" panose="02020603050405020304" pitchFamily="18" charset="0"/>
              </a:rPr>
              <a:t>43</a:t>
            </a:r>
            <a:r>
              <a:rPr lang="en-US" sz="1600" b="0" i="0" dirty="0">
                <a:solidFill>
                  <a:srgbClr val="333333"/>
                </a:solidFill>
                <a:effectLst/>
                <a:latin typeface="Times New Roman" panose="02020603050405020304" pitchFamily="18" charset="0"/>
                <a:cs typeface="Times New Roman" panose="02020603050405020304" pitchFamily="18" charset="0"/>
              </a:rPr>
              <a:t> total investors that it has</a:t>
            </a:r>
            <a:r>
              <a:rPr lang="en-US" sz="1600" dirty="0">
                <a:solidFill>
                  <a:srgbClr val="333333"/>
                </a:solidFill>
                <a:latin typeface="Times New Roman" panose="02020603050405020304" pitchFamily="18" charset="0"/>
                <a:cs typeface="Times New Roman" panose="02020603050405020304" pitchFamily="18" charset="0"/>
              </a:rPr>
              <a:t> </a:t>
            </a:r>
            <a:r>
              <a:rPr lang="en-US" sz="1600" b="1" dirty="0">
                <a:solidFill>
                  <a:srgbClr val="3BB896"/>
                </a:solidFill>
                <a:latin typeface="Times New Roman" panose="02020603050405020304" pitchFamily="18" charset="0"/>
                <a:cs typeface="Times New Roman" panose="02020603050405020304" pitchFamily="18" charset="0"/>
              </a:rPr>
              <a:t>Vestin Wolf Capital</a:t>
            </a:r>
            <a:r>
              <a:rPr lang="en-US" sz="1600" b="0" i="0" dirty="0">
                <a:solidFill>
                  <a:srgbClr val="333333"/>
                </a:solidFill>
                <a:effectLst/>
                <a:latin typeface="Times New Roman" panose="02020603050405020304" pitchFamily="18" charset="0"/>
                <a:cs typeface="Times New Roman" panose="02020603050405020304" pitchFamily="18" charset="0"/>
              </a:rPr>
              <a:t>, </a:t>
            </a:r>
            <a:r>
              <a:rPr lang="en-US" sz="1600" b="1" dirty="0">
                <a:solidFill>
                  <a:srgbClr val="3BB896"/>
                </a:solidFill>
                <a:latin typeface="Times New Roman" panose="02020603050405020304" pitchFamily="18" charset="0"/>
                <a:cs typeface="Times New Roman" panose="02020603050405020304" pitchFamily="18" charset="0"/>
              </a:rPr>
              <a:t>Trifecta Capital</a:t>
            </a:r>
            <a:r>
              <a:rPr lang="en-US" sz="1600" b="0" i="0" dirty="0">
                <a:solidFill>
                  <a:srgbClr val="333333"/>
                </a:solidFill>
                <a:effectLst/>
                <a:latin typeface="Times New Roman" panose="02020603050405020304" pitchFamily="18" charset="0"/>
                <a:cs typeface="Times New Roman" panose="02020603050405020304" pitchFamily="18" charset="0"/>
              </a:rPr>
              <a:t>, </a:t>
            </a:r>
            <a:r>
              <a:rPr lang="en-US" sz="1600" b="1" dirty="0">
                <a:solidFill>
                  <a:srgbClr val="3BB896"/>
                </a:solidFill>
                <a:latin typeface="Times New Roman" panose="02020603050405020304" pitchFamily="18" charset="0"/>
                <a:cs typeface="Times New Roman" panose="02020603050405020304" pitchFamily="18" charset="0"/>
              </a:rPr>
              <a:t>Stead view Capital</a:t>
            </a:r>
            <a:r>
              <a:rPr lang="en-US" sz="1600" b="0" i="0" dirty="0">
                <a:solidFill>
                  <a:srgbClr val="333333"/>
                </a:solidFill>
                <a:effectLst/>
                <a:latin typeface="Times New Roman" panose="02020603050405020304" pitchFamily="18" charset="0"/>
                <a:cs typeface="Times New Roman" panose="02020603050405020304" pitchFamily="18" charset="0"/>
              </a:rPr>
              <a:t>, </a:t>
            </a:r>
            <a:r>
              <a:rPr lang="en-US" sz="1600" b="1" dirty="0">
                <a:solidFill>
                  <a:srgbClr val="3BB896"/>
                </a:solidFill>
                <a:latin typeface="Times New Roman" panose="02020603050405020304" pitchFamily="18" charset="0"/>
                <a:cs typeface="Times New Roman" panose="02020603050405020304" pitchFamily="18" charset="0"/>
              </a:rPr>
              <a:t>Amansa Capital</a:t>
            </a:r>
            <a:r>
              <a:rPr lang="en-US" sz="1600" b="0" i="0" dirty="0">
                <a:solidFill>
                  <a:srgbClr val="333333"/>
                </a:solidFill>
                <a:effectLst/>
                <a:latin typeface="Times New Roman" panose="02020603050405020304" pitchFamily="18" charset="0"/>
                <a:cs typeface="Times New Roman" panose="02020603050405020304" pitchFamily="18" charset="0"/>
              </a:rPr>
              <a:t>, </a:t>
            </a:r>
            <a:r>
              <a:rPr lang="en-US" sz="1600" b="1" dirty="0">
                <a:solidFill>
                  <a:srgbClr val="3BB896"/>
                </a:solidFill>
                <a:latin typeface="Times New Roman" panose="02020603050405020304" pitchFamily="18" charset="0"/>
                <a:cs typeface="Times New Roman" panose="02020603050405020304" pitchFamily="18" charset="0"/>
              </a:rPr>
              <a:t>IIFL Finance </a:t>
            </a:r>
            <a:r>
              <a:rPr lang="en-US" sz="1600" b="0" i="0" dirty="0">
                <a:solidFill>
                  <a:srgbClr val="333333"/>
                </a:solidFill>
                <a:effectLst/>
                <a:latin typeface="Times New Roman" panose="02020603050405020304" pitchFamily="18" charset="0"/>
                <a:cs typeface="Times New Roman" panose="02020603050405020304" pitchFamily="18" charset="0"/>
              </a:rPr>
              <a:t>and more are among the lead investors of </a:t>
            </a:r>
            <a:r>
              <a:rPr lang="en-US" sz="1600" i="0" dirty="0">
                <a:solidFill>
                  <a:srgbClr val="333333"/>
                </a:solidFill>
                <a:effectLst/>
                <a:latin typeface="Times New Roman" panose="02020603050405020304" pitchFamily="18" charset="0"/>
                <a:cs typeface="Times New Roman" panose="02020603050405020304" pitchFamily="18" charset="0"/>
              </a:rPr>
              <a:t>Pharm Easy</a:t>
            </a:r>
            <a:r>
              <a:rPr lang="en-US" sz="1600" b="0" i="0" dirty="0">
                <a:solidFill>
                  <a:srgbClr val="333333"/>
                </a:solidFill>
                <a:effectLst/>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935D757E-9031-6C00-2F88-B8C0A18BA4D4}"/>
              </a:ext>
            </a:extLst>
          </p:cNvPr>
          <p:cNvPicPr>
            <a:picLocks noChangeAspect="1"/>
          </p:cNvPicPr>
          <p:nvPr/>
        </p:nvPicPr>
        <p:blipFill>
          <a:blip r:embed="rId2"/>
          <a:stretch>
            <a:fillRect/>
          </a:stretch>
        </p:blipFill>
        <p:spPr>
          <a:xfrm>
            <a:off x="10334292" y="5614413"/>
            <a:ext cx="1865380" cy="1243587"/>
          </a:xfrm>
          <a:prstGeom prst="rect">
            <a:avLst/>
          </a:prstGeom>
        </p:spPr>
      </p:pic>
    </p:spTree>
    <p:extLst>
      <p:ext uri="{BB962C8B-B14F-4D97-AF65-F5344CB8AC3E}">
        <p14:creationId xmlns:p14="http://schemas.microsoft.com/office/powerpoint/2010/main" val="1738561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E85DFC1-D9A9-DBAA-0FAE-C10D2DEFDC91}"/>
              </a:ext>
            </a:extLst>
          </p:cNvPr>
          <p:cNvSpPr txBox="1"/>
          <p:nvPr/>
        </p:nvSpPr>
        <p:spPr>
          <a:xfrm>
            <a:off x="2634708" y="474155"/>
            <a:ext cx="2520000" cy="523220"/>
          </a:xfrm>
          <a:prstGeom prst="rect">
            <a:avLst/>
          </a:prstGeom>
          <a:noFill/>
        </p:spPr>
        <p:txBody>
          <a:bodyPr wrap="square" rtlCol="0" anchor="ctr">
            <a:spAutoFit/>
          </a:bodyPr>
          <a:lstStyle/>
          <a:p>
            <a:r>
              <a:rPr lang="en-US" sz="1400" dirty="0">
                <a:solidFill>
                  <a:srgbClr val="333333"/>
                </a:solidFill>
                <a:latin typeface="Times New Roman" panose="02020603050405020304" pitchFamily="18" charset="0"/>
                <a:cs typeface="Times New Roman" panose="02020603050405020304" pitchFamily="18" charset="0"/>
              </a:rPr>
              <a:t>Started the journey in Mumbai and received angel funding.</a:t>
            </a:r>
          </a:p>
        </p:txBody>
      </p:sp>
      <p:sp>
        <p:nvSpPr>
          <p:cNvPr id="8" name="TextBox 7">
            <a:extLst>
              <a:ext uri="{FF2B5EF4-FFF2-40B4-BE49-F238E27FC236}">
                <a16:creationId xmlns:a16="http://schemas.microsoft.com/office/drawing/2014/main" id="{962DF39F-C284-EC45-9E7C-AA56842E6F68}"/>
              </a:ext>
            </a:extLst>
          </p:cNvPr>
          <p:cNvSpPr txBox="1"/>
          <p:nvPr/>
        </p:nvSpPr>
        <p:spPr>
          <a:xfrm>
            <a:off x="6149789" y="555660"/>
            <a:ext cx="720000" cy="360000"/>
          </a:xfrm>
          <a:prstGeom prst="rect">
            <a:avLst/>
          </a:prstGeom>
          <a:noFill/>
        </p:spPr>
        <p:txBody>
          <a:bodyPr wrap="square" rtlCol="0">
            <a:spAutoFit/>
          </a:bodyPr>
          <a:lstStyle/>
          <a:p>
            <a:r>
              <a:rPr lang="en-US" b="1" dirty="0">
                <a:solidFill>
                  <a:srgbClr val="333333"/>
                </a:solidFill>
                <a:latin typeface="Times New Roman" panose="02020603050405020304" pitchFamily="18" charset="0"/>
                <a:cs typeface="Times New Roman" panose="02020603050405020304" pitchFamily="18" charset="0"/>
              </a:rPr>
              <a:t>2015</a:t>
            </a:r>
            <a:endParaRPr lang="en-US" sz="1400" b="1" dirty="0">
              <a:solidFill>
                <a:srgbClr val="333333"/>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868056F-A990-0F11-C197-FDD1324A38E1}"/>
              </a:ext>
            </a:extLst>
          </p:cNvPr>
          <p:cNvSpPr txBox="1"/>
          <p:nvPr/>
        </p:nvSpPr>
        <p:spPr>
          <a:xfrm>
            <a:off x="4434708" y="1427205"/>
            <a:ext cx="720000" cy="369332"/>
          </a:xfrm>
          <a:prstGeom prst="rect">
            <a:avLst/>
          </a:prstGeom>
          <a:noFill/>
        </p:spPr>
        <p:txBody>
          <a:bodyPr wrap="square" rtlCol="0">
            <a:spAutoFit/>
          </a:bodyPr>
          <a:lstStyle/>
          <a:p>
            <a:pPr algn="r"/>
            <a:r>
              <a:rPr lang="en-US" b="1" dirty="0">
                <a:solidFill>
                  <a:srgbClr val="333333"/>
                </a:solidFill>
                <a:latin typeface="Times New Roman" panose="02020603050405020304" pitchFamily="18" charset="0"/>
                <a:cs typeface="Times New Roman" panose="02020603050405020304" pitchFamily="18" charset="0"/>
              </a:rPr>
              <a:t>2016</a:t>
            </a:r>
          </a:p>
        </p:txBody>
      </p:sp>
      <p:sp>
        <p:nvSpPr>
          <p:cNvPr id="10" name="TextBox 9">
            <a:extLst>
              <a:ext uri="{FF2B5EF4-FFF2-40B4-BE49-F238E27FC236}">
                <a16:creationId xmlns:a16="http://schemas.microsoft.com/office/drawing/2014/main" id="{E091D348-B118-EE25-7756-C054F465D573}"/>
              </a:ext>
            </a:extLst>
          </p:cNvPr>
          <p:cNvSpPr txBox="1"/>
          <p:nvPr/>
        </p:nvSpPr>
        <p:spPr>
          <a:xfrm>
            <a:off x="6149787" y="1122243"/>
            <a:ext cx="2994211" cy="954107"/>
          </a:xfrm>
          <a:prstGeom prst="rect">
            <a:avLst/>
          </a:prstGeom>
          <a:noFill/>
        </p:spPr>
        <p:txBody>
          <a:bodyPr wrap="square" rtlCol="0">
            <a:spAutoFit/>
          </a:bodyPr>
          <a:lstStyle/>
          <a:p>
            <a:pPr rtl="0">
              <a:spcBef>
                <a:spcPts val="0"/>
              </a:spcBef>
              <a:spcAft>
                <a:spcPts val="0"/>
              </a:spcAft>
            </a:pPr>
            <a:r>
              <a:rPr lang="en-US" sz="1400" dirty="0">
                <a:solidFill>
                  <a:srgbClr val="333333"/>
                </a:solidFill>
                <a:latin typeface="Times New Roman" panose="02020603050405020304" pitchFamily="18" charset="0"/>
                <a:cs typeface="Times New Roman" panose="02020603050405020304" pitchFamily="18" charset="0"/>
              </a:rPr>
              <a:t>Received Series—A funding and expanded into 5 cities. Some</a:t>
            </a:r>
          </a:p>
          <a:p>
            <a:pPr rtl="0">
              <a:spcBef>
                <a:spcPts val="0"/>
              </a:spcBef>
              <a:spcAft>
                <a:spcPts val="0"/>
              </a:spcAft>
            </a:pPr>
            <a:r>
              <a:rPr lang="en-US" sz="1400" dirty="0">
                <a:solidFill>
                  <a:srgbClr val="333333"/>
                </a:solidFill>
                <a:latin typeface="Times New Roman" panose="02020603050405020304" pitchFamily="18" charset="0"/>
                <a:cs typeface="Times New Roman" panose="02020603050405020304" pitchFamily="18" charset="0"/>
              </a:rPr>
              <a:t>year they started home—diagnostics service.</a:t>
            </a:r>
          </a:p>
        </p:txBody>
      </p:sp>
      <p:sp>
        <p:nvSpPr>
          <p:cNvPr id="11" name="TextBox 10">
            <a:extLst>
              <a:ext uri="{FF2B5EF4-FFF2-40B4-BE49-F238E27FC236}">
                <a16:creationId xmlns:a16="http://schemas.microsoft.com/office/drawing/2014/main" id="{E06F1FED-B019-0DC9-C789-DD895C2B9DCE}"/>
              </a:ext>
            </a:extLst>
          </p:cNvPr>
          <p:cNvSpPr txBox="1"/>
          <p:nvPr/>
        </p:nvSpPr>
        <p:spPr>
          <a:xfrm>
            <a:off x="1800789" y="2129986"/>
            <a:ext cx="3359523" cy="738664"/>
          </a:xfrm>
          <a:prstGeom prst="rect">
            <a:avLst/>
          </a:prstGeom>
          <a:noFill/>
        </p:spPr>
        <p:txBody>
          <a:bodyPr wrap="square" rtlCol="0">
            <a:spAutoFit/>
          </a:bodyPr>
          <a:lstStyle/>
          <a:p>
            <a:r>
              <a:rPr lang="en-US" sz="1400" dirty="0">
                <a:solidFill>
                  <a:srgbClr val="333333"/>
                </a:solidFill>
                <a:latin typeface="Times New Roman" panose="02020603050405020304" pitchFamily="18" charset="0"/>
                <a:cs typeface="Times New Roman" panose="02020603050405020304" pitchFamily="18" charset="0"/>
              </a:rPr>
              <a:t>Received Series - B funding and expanded into 700 cities. Launched online delivery of health care products.</a:t>
            </a:r>
          </a:p>
        </p:txBody>
      </p:sp>
      <p:sp>
        <p:nvSpPr>
          <p:cNvPr id="12" name="TextBox 11">
            <a:extLst>
              <a:ext uri="{FF2B5EF4-FFF2-40B4-BE49-F238E27FC236}">
                <a16:creationId xmlns:a16="http://schemas.microsoft.com/office/drawing/2014/main" id="{3EA80C44-6DE5-C2DD-92A4-CDE56E0CDA0D}"/>
              </a:ext>
            </a:extLst>
          </p:cNvPr>
          <p:cNvSpPr txBox="1"/>
          <p:nvPr/>
        </p:nvSpPr>
        <p:spPr>
          <a:xfrm>
            <a:off x="6149787" y="2311058"/>
            <a:ext cx="720000" cy="360000"/>
          </a:xfrm>
          <a:prstGeom prst="rect">
            <a:avLst/>
          </a:prstGeom>
          <a:noFill/>
        </p:spPr>
        <p:txBody>
          <a:bodyPr wrap="square" rtlCol="0">
            <a:spAutoFit/>
          </a:bodyPr>
          <a:lstStyle/>
          <a:p>
            <a:r>
              <a:rPr lang="en-US" b="1" dirty="0">
                <a:solidFill>
                  <a:srgbClr val="333333"/>
                </a:solidFill>
                <a:latin typeface="Times New Roman" panose="02020603050405020304" pitchFamily="18" charset="0"/>
                <a:cs typeface="Times New Roman" panose="02020603050405020304" pitchFamily="18" charset="0"/>
              </a:rPr>
              <a:t>2017</a:t>
            </a:r>
          </a:p>
        </p:txBody>
      </p:sp>
      <p:sp>
        <p:nvSpPr>
          <p:cNvPr id="13" name="TextBox 12">
            <a:extLst>
              <a:ext uri="{FF2B5EF4-FFF2-40B4-BE49-F238E27FC236}">
                <a16:creationId xmlns:a16="http://schemas.microsoft.com/office/drawing/2014/main" id="{CE84F868-0B3B-CD49-5F17-5F70426AE759}"/>
              </a:ext>
            </a:extLst>
          </p:cNvPr>
          <p:cNvSpPr txBox="1"/>
          <p:nvPr/>
        </p:nvSpPr>
        <p:spPr>
          <a:xfrm>
            <a:off x="4434708" y="3202099"/>
            <a:ext cx="720000" cy="360000"/>
          </a:xfrm>
          <a:prstGeom prst="rect">
            <a:avLst/>
          </a:prstGeom>
          <a:noFill/>
        </p:spPr>
        <p:txBody>
          <a:bodyPr wrap="square" rtlCol="0">
            <a:spAutoFit/>
          </a:bodyPr>
          <a:lstStyle/>
          <a:p>
            <a:r>
              <a:rPr lang="en-US" b="1" dirty="0">
                <a:solidFill>
                  <a:srgbClr val="333333"/>
                </a:solidFill>
                <a:latin typeface="Times New Roman" panose="02020603050405020304" pitchFamily="18" charset="0"/>
                <a:cs typeface="Times New Roman" panose="02020603050405020304" pitchFamily="18" charset="0"/>
              </a:rPr>
              <a:t>2018</a:t>
            </a:r>
          </a:p>
          <a:p>
            <a:endParaRPr lang="en-US" dirty="0"/>
          </a:p>
        </p:txBody>
      </p:sp>
      <p:sp>
        <p:nvSpPr>
          <p:cNvPr id="14" name="TextBox 13">
            <a:extLst>
              <a:ext uri="{FF2B5EF4-FFF2-40B4-BE49-F238E27FC236}">
                <a16:creationId xmlns:a16="http://schemas.microsoft.com/office/drawing/2014/main" id="{E475261C-D938-35BC-3B6C-4EC8D9FB1FEB}"/>
              </a:ext>
            </a:extLst>
          </p:cNvPr>
          <p:cNvSpPr txBox="1"/>
          <p:nvPr/>
        </p:nvSpPr>
        <p:spPr>
          <a:xfrm>
            <a:off x="6149787" y="3129478"/>
            <a:ext cx="2918012" cy="523220"/>
          </a:xfrm>
          <a:prstGeom prst="rect">
            <a:avLst/>
          </a:prstGeom>
          <a:noFill/>
        </p:spPr>
        <p:txBody>
          <a:bodyPr wrap="square" rtlCol="0">
            <a:spAutoFit/>
          </a:bodyPr>
          <a:lstStyle/>
          <a:p>
            <a:r>
              <a:rPr lang="en-US" sz="1400" dirty="0">
                <a:solidFill>
                  <a:srgbClr val="333333"/>
                </a:solidFill>
                <a:latin typeface="Times New Roman" panose="02020603050405020304" pitchFamily="18" charset="0"/>
                <a:cs typeface="Times New Roman" panose="02020603050405020304" pitchFamily="18" charset="0"/>
              </a:rPr>
              <a:t>Received Series— C funding and expanded PAN India presence.</a:t>
            </a:r>
          </a:p>
        </p:txBody>
      </p:sp>
      <p:sp>
        <p:nvSpPr>
          <p:cNvPr id="15" name="Oval 14">
            <a:extLst>
              <a:ext uri="{FF2B5EF4-FFF2-40B4-BE49-F238E27FC236}">
                <a16:creationId xmlns:a16="http://schemas.microsoft.com/office/drawing/2014/main" id="{D3937F65-923E-4405-CBE7-BC6060D10A78}"/>
              </a:ext>
            </a:extLst>
          </p:cNvPr>
          <p:cNvSpPr/>
          <p:nvPr/>
        </p:nvSpPr>
        <p:spPr>
          <a:xfrm>
            <a:off x="5378825" y="467278"/>
            <a:ext cx="546847" cy="548626"/>
          </a:xfrm>
          <a:prstGeom prst="ellipse">
            <a:avLst/>
          </a:prstGeom>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458AE96-6ACF-3DA5-BEE7-3F0290B9A936}"/>
              </a:ext>
            </a:extLst>
          </p:cNvPr>
          <p:cNvSpPr/>
          <p:nvPr/>
        </p:nvSpPr>
        <p:spPr>
          <a:xfrm>
            <a:off x="5369860" y="4058512"/>
            <a:ext cx="546847" cy="548626"/>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4174E08-7F1C-6FB4-14C3-B5E8C576B0E3}"/>
              </a:ext>
            </a:extLst>
          </p:cNvPr>
          <p:cNvSpPr/>
          <p:nvPr/>
        </p:nvSpPr>
        <p:spPr>
          <a:xfrm>
            <a:off x="5378824" y="1322740"/>
            <a:ext cx="546847" cy="548626"/>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75138A4-2F9D-81A0-535A-55758BC85640}"/>
              </a:ext>
            </a:extLst>
          </p:cNvPr>
          <p:cNvSpPr/>
          <p:nvPr/>
        </p:nvSpPr>
        <p:spPr>
          <a:xfrm>
            <a:off x="5383307" y="2219654"/>
            <a:ext cx="546847" cy="548626"/>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4BC5A4C-1842-E3F4-12F5-F3A36AC7DEFE}"/>
              </a:ext>
            </a:extLst>
          </p:cNvPr>
          <p:cNvSpPr/>
          <p:nvPr/>
        </p:nvSpPr>
        <p:spPr>
          <a:xfrm>
            <a:off x="5374342" y="3116775"/>
            <a:ext cx="546847" cy="548626"/>
          </a:xfrm>
          <a:prstGeom prst="ellipse">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657B830-C70F-62F6-86EB-8F6F793A115E}"/>
              </a:ext>
            </a:extLst>
          </p:cNvPr>
          <p:cNvSpPr/>
          <p:nvPr/>
        </p:nvSpPr>
        <p:spPr>
          <a:xfrm flipH="1">
            <a:off x="5567083" y="1515486"/>
            <a:ext cx="152399" cy="1512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F00378D-DF74-8DEF-8963-0879D977A200}"/>
              </a:ext>
            </a:extLst>
          </p:cNvPr>
          <p:cNvSpPr/>
          <p:nvPr/>
        </p:nvSpPr>
        <p:spPr>
          <a:xfrm>
            <a:off x="5567083" y="674307"/>
            <a:ext cx="152400" cy="151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F4B2DEC-593C-06F5-6C57-55A3151618E9}"/>
              </a:ext>
            </a:extLst>
          </p:cNvPr>
          <p:cNvSpPr/>
          <p:nvPr/>
        </p:nvSpPr>
        <p:spPr>
          <a:xfrm>
            <a:off x="5580530" y="2415458"/>
            <a:ext cx="152400" cy="151200"/>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628E300-8023-E87F-261C-E4D57EA29855}"/>
              </a:ext>
            </a:extLst>
          </p:cNvPr>
          <p:cNvSpPr/>
          <p:nvPr/>
        </p:nvSpPr>
        <p:spPr>
          <a:xfrm>
            <a:off x="5562601" y="3310373"/>
            <a:ext cx="152400" cy="151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797B9C-852D-877C-7D82-86267F8B9CAE}"/>
              </a:ext>
            </a:extLst>
          </p:cNvPr>
          <p:cNvSpPr/>
          <p:nvPr/>
        </p:nvSpPr>
        <p:spPr>
          <a:xfrm>
            <a:off x="5562601" y="4262377"/>
            <a:ext cx="152400" cy="1512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CC664E1-9FAE-8D83-CF61-2111DCD0A6B0}"/>
              </a:ext>
            </a:extLst>
          </p:cNvPr>
          <p:cNvSpPr txBox="1"/>
          <p:nvPr/>
        </p:nvSpPr>
        <p:spPr>
          <a:xfrm>
            <a:off x="2563906" y="3939349"/>
            <a:ext cx="2590802" cy="1015663"/>
          </a:xfrm>
          <a:prstGeom prst="rect">
            <a:avLst/>
          </a:prstGeom>
        </p:spPr>
        <p:txBody>
          <a:bodyPr wrap="square" rtlCol="0" anchor="ctr">
            <a:spAutoFit/>
          </a:bodyPr>
          <a:lstStyle/>
          <a:p>
            <a:r>
              <a:rPr lang="en-US" sz="1400" dirty="0">
                <a:solidFill>
                  <a:srgbClr val="333333"/>
                </a:solidFill>
                <a:latin typeface="Times New Roman" panose="02020603050405020304" pitchFamily="18" charset="0"/>
                <a:cs typeface="Times New Roman" panose="02020603050405020304" pitchFamily="18" charset="0"/>
              </a:rPr>
              <a:t>Received Series - D funding and expanded more than 22000+ PIN codes.</a:t>
            </a:r>
          </a:p>
          <a:p>
            <a:endParaRPr lang="en-US" dirty="0"/>
          </a:p>
        </p:txBody>
      </p:sp>
      <p:sp>
        <p:nvSpPr>
          <p:cNvPr id="26" name="TextBox 25">
            <a:extLst>
              <a:ext uri="{FF2B5EF4-FFF2-40B4-BE49-F238E27FC236}">
                <a16:creationId xmlns:a16="http://schemas.microsoft.com/office/drawing/2014/main" id="{35F38BBD-1730-1FCA-E85C-EE8BBA0C9AED}"/>
              </a:ext>
            </a:extLst>
          </p:cNvPr>
          <p:cNvSpPr txBox="1"/>
          <p:nvPr/>
        </p:nvSpPr>
        <p:spPr>
          <a:xfrm>
            <a:off x="6153692" y="4152825"/>
            <a:ext cx="720000" cy="360000"/>
          </a:xfrm>
          <a:prstGeom prst="rect">
            <a:avLst/>
          </a:prstGeom>
          <a:noFill/>
        </p:spPr>
        <p:txBody>
          <a:bodyPr wrap="square" rtlCol="0">
            <a:spAutoFit/>
          </a:bodyPr>
          <a:lstStyle/>
          <a:p>
            <a:r>
              <a:rPr lang="en-US" b="1" dirty="0">
                <a:solidFill>
                  <a:srgbClr val="333333"/>
                </a:solidFill>
                <a:latin typeface="Times New Roman" panose="02020603050405020304" pitchFamily="18" charset="0"/>
                <a:cs typeface="Times New Roman" panose="02020603050405020304" pitchFamily="18" charset="0"/>
              </a:rPr>
              <a:t>2019</a:t>
            </a:r>
          </a:p>
          <a:p>
            <a:endParaRPr lang="en-US" dirty="0"/>
          </a:p>
        </p:txBody>
      </p:sp>
      <p:sp>
        <p:nvSpPr>
          <p:cNvPr id="27" name="Oval 26">
            <a:extLst>
              <a:ext uri="{FF2B5EF4-FFF2-40B4-BE49-F238E27FC236}">
                <a16:creationId xmlns:a16="http://schemas.microsoft.com/office/drawing/2014/main" id="{AAF71B4B-BC5A-E317-6C27-1914FBD2746E}"/>
              </a:ext>
            </a:extLst>
          </p:cNvPr>
          <p:cNvSpPr/>
          <p:nvPr/>
        </p:nvSpPr>
        <p:spPr>
          <a:xfrm>
            <a:off x="5369860" y="5094729"/>
            <a:ext cx="546847" cy="548626"/>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E1E1E18-0F58-9B9A-3CF8-69322044D22D}"/>
              </a:ext>
            </a:extLst>
          </p:cNvPr>
          <p:cNvSpPr/>
          <p:nvPr/>
        </p:nvSpPr>
        <p:spPr>
          <a:xfrm>
            <a:off x="5562601" y="5296985"/>
            <a:ext cx="152400" cy="151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2039D41-A365-5F69-64E6-473E67E069C3}"/>
              </a:ext>
            </a:extLst>
          </p:cNvPr>
          <p:cNvSpPr txBox="1"/>
          <p:nvPr/>
        </p:nvSpPr>
        <p:spPr>
          <a:xfrm>
            <a:off x="4434708" y="5094729"/>
            <a:ext cx="720000" cy="360000"/>
          </a:xfrm>
          <a:prstGeom prst="rect">
            <a:avLst/>
          </a:prstGeom>
          <a:noFill/>
        </p:spPr>
        <p:txBody>
          <a:bodyPr wrap="square" rtlCol="0">
            <a:spAutoFit/>
          </a:bodyPr>
          <a:lstStyle/>
          <a:p>
            <a:r>
              <a:rPr lang="en-US" b="1" dirty="0">
                <a:solidFill>
                  <a:srgbClr val="333333"/>
                </a:solidFill>
                <a:latin typeface="Times New Roman" panose="02020603050405020304" pitchFamily="18" charset="0"/>
                <a:cs typeface="Times New Roman" panose="02020603050405020304" pitchFamily="18" charset="0"/>
              </a:rPr>
              <a:t>2020</a:t>
            </a:r>
          </a:p>
        </p:txBody>
      </p:sp>
      <p:sp>
        <p:nvSpPr>
          <p:cNvPr id="30" name="TextBox 29">
            <a:extLst>
              <a:ext uri="{FF2B5EF4-FFF2-40B4-BE49-F238E27FC236}">
                <a16:creationId xmlns:a16="http://schemas.microsoft.com/office/drawing/2014/main" id="{45121277-4F52-4475-008F-1BDD7E0184C4}"/>
              </a:ext>
            </a:extLst>
          </p:cNvPr>
          <p:cNvSpPr txBox="1"/>
          <p:nvPr/>
        </p:nvSpPr>
        <p:spPr>
          <a:xfrm>
            <a:off x="6149787" y="4891988"/>
            <a:ext cx="4025153" cy="954107"/>
          </a:xfrm>
          <a:prstGeom prst="rect">
            <a:avLst/>
          </a:prstGeom>
          <a:noFill/>
        </p:spPr>
        <p:txBody>
          <a:bodyPr wrap="square" rtlCol="0">
            <a:spAutoFit/>
          </a:bodyPr>
          <a:lstStyle/>
          <a:p>
            <a:pPr rtl="0">
              <a:spcBef>
                <a:spcPts val="0"/>
              </a:spcBef>
              <a:spcAft>
                <a:spcPts val="0"/>
              </a:spcAft>
            </a:pPr>
            <a:r>
              <a:rPr lang="en-US" sz="1400" dirty="0">
                <a:solidFill>
                  <a:srgbClr val="333333"/>
                </a:solidFill>
                <a:latin typeface="Times New Roman" panose="02020603050405020304" pitchFamily="18" charset="0"/>
                <a:cs typeface="Times New Roman" panose="02020603050405020304" pitchFamily="18" charset="0"/>
              </a:rPr>
              <a:t>It has merged with Ascent Health and 5 other companies to form API</a:t>
            </a:r>
          </a:p>
          <a:p>
            <a:pPr rtl="0">
              <a:spcBef>
                <a:spcPts val="0"/>
              </a:spcBef>
              <a:spcAft>
                <a:spcPts val="0"/>
              </a:spcAft>
            </a:pPr>
            <a:r>
              <a:rPr lang="en-US" sz="1400" dirty="0">
                <a:solidFill>
                  <a:srgbClr val="333333"/>
                </a:solidFill>
                <a:latin typeface="Times New Roman" panose="02020603050405020304" pitchFamily="18" charset="0"/>
                <a:cs typeface="Times New Roman" panose="02020603050405020304" pitchFamily="18" charset="0"/>
              </a:rPr>
              <a:t>Holdings, to form India‘s biggest online healthcare company.</a:t>
            </a:r>
          </a:p>
        </p:txBody>
      </p:sp>
      <p:sp>
        <p:nvSpPr>
          <p:cNvPr id="31" name="Oval 30">
            <a:extLst>
              <a:ext uri="{FF2B5EF4-FFF2-40B4-BE49-F238E27FC236}">
                <a16:creationId xmlns:a16="http://schemas.microsoft.com/office/drawing/2014/main" id="{FBBE14C0-9E36-4BA0-AD8F-C6706F2B7DBF}"/>
              </a:ext>
            </a:extLst>
          </p:cNvPr>
          <p:cNvSpPr/>
          <p:nvPr/>
        </p:nvSpPr>
        <p:spPr>
          <a:xfrm>
            <a:off x="5369861" y="6082037"/>
            <a:ext cx="546847" cy="548626"/>
          </a:xfrm>
          <a:prstGeom prst="ellipse">
            <a:avLst/>
          </a:prstGeom>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1447E94-B95B-842E-3565-AA67AEB53BA0}"/>
              </a:ext>
            </a:extLst>
          </p:cNvPr>
          <p:cNvSpPr/>
          <p:nvPr/>
        </p:nvSpPr>
        <p:spPr>
          <a:xfrm>
            <a:off x="5562601" y="6285488"/>
            <a:ext cx="152400" cy="151200"/>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52360B5-B147-7A48-BA8E-E0FD442E70A1}"/>
              </a:ext>
            </a:extLst>
          </p:cNvPr>
          <p:cNvSpPr txBox="1"/>
          <p:nvPr/>
        </p:nvSpPr>
        <p:spPr>
          <a:xfrm>
            <a:off x="1808631" y="5879296"/>
            <a:ext cx="3359523" cy="738664"/>
          </a:xfrm>
          <a:prstGeom prst="rect">
            <a:avLst/>
          </a:prstGeom>
          <a:noFill/>
        </p:spPr>
        <p:txBody>
          <a:bodyPr wrap="square" rtlCol="0">
            <a:spAutoFit/>
          </a:bodyPr>
          <a:lstStyle/>
          <a:p>
            <a:pPr rtl="0">
              <a:spcBef>
                <a:spcPts val="0"/>
              </a:spcBef>
              <a:spcAft>
                <a:spcPts val="0"/>
              </a:spcAft>
            </a:pPr>
            <a:r>
              <a:rPr lang="en-US" sz="1400" dirty="0">
                <a:solidFill>
                  <a:srgbClr val="333333"/>
                </a:solidFill>
                <a:latin typeface="Times New Roman" panose="02020603050405020304" pitchFamily="18" charset="0"/>
                <a:cs typeface="Times New Roman" panose="02020603050405020304" pitchFamily="18" charset="0"/>
              </a:rPr>
              <a:t>It has purchased 66% stakes. in Thyrocare and this is the first listed company to be acquired by any Unicorn in India.</a:t>
            </a:r>
          </a:p>
        </p:txBody>
      </p:sp>
      <p:sp>
        <p:nvSpPr>
          <p:cNvPr id="34" name="TextBox 33">
            <a:extLst>
              <a:ext uri="{FF2B5EF4-FFF2-40B4-BE49-F238E27FC236}">
                <a16:creationId xmlns:a16="http://schemas.microsoft.com/office/drawing/2014/main" id="{2C645E23-F00B-D12B-444A-20B89786AB93}"/>
              </a:ext>
            </a:extLst>
          </p:cNvPr>
          <p:cNvSpPr txBox="1"/>
          <p:nvPr/>
        </p:nvSpPr>
        <p:spPr>
          <a:xfrm>
            <a:off x="6096000" y="6147580"/>
            <a:ext cx="720000" cy="369332"/>
          </a:xfrm>
          <a:prstGeom prst="rect">
            <a:avLst/>
          </a:prstGeom>
          <a:noFill/>
        </p:spPr>
        <p:txBody>
          <a:bodyPr wrap="square" rtlCol="0">
            <a:spAutoFit/>
          </a:bodyPr>
          <a:lstStyle/>
          <a:p>
            <a:r>
              <a:rPr lang="en-US" b="1" dirty="0">
                <a:solidFill>
                  <a:srgbClr val="333333"/>
                </a:solidFill>
                <a:latin typeface="Times New Roman" panose="02020603050405020304" pitchFamily="18" charset="0"/>
                <a:cs typeface="Times New Roman" panose="02020603050405020304" pitchFamily="18" charset="0"/>
              </a:rPr>
              <a:t>2021</a:t>
            </a:r>
          </a:p>
        </p:txBody>
      </p:sp>
      <p:cxnSp>
        <p:nvCxnSpPr>
          <p:cNvPr id="36" name="Straight Connector 35">
            <a:extLst>
              <a:ext uri="{FF2B5EF4-FFF2-40B4-BE49-F238E27FC236}">
                <a16:creationId xmlns:a16="http://schemas.microsoft.com/office/drawing/2014/main" id="{07BA1F9F-67CA-5151-3FA0-5022AEDC19D3}"/>
              </a:ext>
            </a:extLst>
          </p:cNvPr>
          <p:cNvCxnSpPr>
            <a:stCxn id="15" idx="4"/>
            <a:endCxn id="17" idx="0"/>
          </p:cNvCxnSpPr>
          <p:nvPr/>
        </p:nvCxnSpPr>
        <p:spPr>
          <a:xfrm flipH="1">
            <a:off x="5652248" y="1015904"/>
            <a:ext cx="1" cy="306836"/>
          </a:xfrm>
          <a:prstGeom prst="line">
            <a:avLst/>
          </a:prstGeom>
          <a:ln w="3175">
            <a:prstDash val="sysDash"/>
          </a:ln>
        </p:spPr>
        <p:style>
          <a:lnRef idx="1">
            <a:schemeClr val="accent6"/>
          </a:lnRef>
          <a:fillRef idx="0">
            <a:schemeClr val="accent6"/>
          </a:fillRef>
          <a:effectRef idx="0">
            <a:schemeClr val="accent6"/>
          </a:effectRef>
          <a:fontRef idx="minor">
            <a:schemeClr val="tx1"/>
          </a:fontRef>
        </p:style>
      </p:cxnSp>
      <p:cxnSp>
        <p:nvCxnSpPr>
          <p:cNvPr id="37" name="Straight Connector 36">
            <a:extLst>
              <a:ext uri="{FF2B5EF4-FFF2-40B4-BE49-F238E27FC236}">
                <a16:creationId xmlns:a16="http://schemas.microsoft.com/office/drawing/2014/main" id="{4905A84C-750A-BD42-0416-033036AD0C63}"/>
              </a:ext>
            </a:extLst>
          </p:cNvPr>
          <p:cNvCxnSpPr/>
          <p:nvPr/>
        </p:nvCxnSpPr>
        <p:spPr>
          <a:xfrm flipH="1">
            <a:off x="5647764" y="1886027"/>
            <a:ext cx="1" cy="306836"/>
          </a:xfrm>
          <a:prstGeom prst="line">
            <a:avLst/>
          </a:prstGeom>
          <a:ln w="3175">
            <a:prstDash val="sysDash"/>
          </a:ln>
        </p:spPr>
        <p:style>
          <a:lnRef idx="1">
            <a:schemeClr val="accent6"/>
          </a:lnRef>
          <a:fillRef idx="0">
            <a:schemeClr val="accent6"/>
          </a:fillRef>
          <a:effectRef idx="0">
            <a:schemeClr val="accent6"/>
          </a:effectRef>
          <a:fontRef idx="minor">
            <a:schemeClr val="tx1"/>
          </a:fontRef>
        </p:style>
      </p:cxnSp>
      <p:cxnSp>
        <p:nvCxnSpPr>
          <p:cNvPr id="39" name="Straight Connector 38">
            <a:extLst>
              <a:ext uri="{FF2B5EF4-FFF2-40B4-BE49-F238E27FC236}">
                <a16:creationId xmlns:a16="http://schemas.microsoft.com/office/drawing/2014/main" id="{F6C9AAB4-7FA5-93AC-5A80-D0914415DB2B}"/>
              </a:ext>
            </a:extLst>
          </p:cNvPr>
          <p:cNvCxnSpPr/>
          <p:nvPr/>
        </p:nvCxnSpPr>
        <p:spPr>
          <a:xfrm flipH="1">
            <a:off x="5636558" y="2791035"/>
            <a:ext cx="1" cy="306836"/>
          </a:xfrm>
          <a:prstGeom prst="line">
            <a:avLst/>
          </a:prstGeom>
          <a:ln w="3175">
            <a:prstDash val="sysDash"/>
          </a:ln>
        </p:spPr>
        <p:style>
          <a:lnRef idx="1">
            <a:schemeClr val="accent6"/>
          </a:lnRef>
          <a:fillRef idx="0">
            <a:schemeClr val="accent6"/>
          </a:fillRef>
          <a:effectRef idx="0">
            <a:schemeClr val="accent6"/>
          </a:effectRef>
          <a:fontRef idx="minor">
            <a:schemeClr val="tx1"/>
          </a:fontRef>
        </p:style>
      </p:cxnSp>
      <p:cxnSp>
        <p:nvCxnSpPr>
          <p:cNvPr id="40" name="Straight Connector 39">
            <a:extLst>
              <a:ext uri="{FF2B5EF4-FFF2-40B4-BE49-F238E27FC236}">
                <a16:creationId xmlns:a16="http://schemas.microsoft.com/office/drawing/2014/main" id="{3FD8DA60-7869-B263-5D57-7B5BC257124A}"/>
              </a:ext>
            </a:extLst>
          </p:cNvPr>
          <p:cNvCxnSpPr>
            <a:cxnSpLocks/>
            <a:stCxn id="19" idx="4"/>
            <a:endCxn id="16" idx="0"/>
          </p:cNvCxnSpPr>
          <p:nvPr/>
        </p:nvCxnSpPr>
        <p:spPr>
          <a:xfrm flipH="1">
            <a:off x="5643284" y="3665401"/>
            <a:ext cx="4482" cy="393111"/>
          </a:xfrm>
          <a:prstGeom prst="line">
            <a:avLst/>
          </a:prstGeom>
          <a:ln w="3175">
            <a:prstDash val="sysDash"/>
          </a:ln>
        </p:spPr>
        <p:style>
          <a:lnRef idx="1">
            <a:schemeClr val="accent6"/>
          </a:lnRef>
          <a:fillRef idx="0">
            <a:schemeClr val="accent6"/>
          </a:fillRef>
          <a:effectRef idx="0">
            <a:schemeClr val="accent6"/>
          </a:effectRef>
          <a:fontRef idx="minor">
            <a:schemeClr val="tx1"/>
          </a:fontRef>
        </p:style>
      </p:cxnSp>
      <p:cxnSp>
        <p:nvCxnSpPr>
          <p:cNvPr id="43" name="Straight Connector 42">
            <a:extLst>
              <a:ext uri="{FF2B5EF4-FFF2-40B4-BE49-F238E27FC236}">
                <a16:creationId xmlns:a16="http://schemas.microsoft.com/office/drawing/2014/main" id="{B513014E-F336-96A7-5F8B-65A758C31A4C}"/>
              </a:ext>
            </a:extLst>
          </p:cNvPr>
          <p:cNvCxnSpPr>
            <a:cxnSpLocks/>
            <a:stCxn id="16" idx="4"/>
            <a:endCxn id="27" idx="0"/>
          </p:cNvCxnSpPr>
          <p:nvPr/>
        </p:nvCxnSpPr>
        <p:spPr>
          <a:xfrm>
            <a:off x="5643284" y="4607138"/>
            <a:ext cx="0" cy="487591"/>
          </a:xfrm>
          <a:prstGeom prst="line">
            <a:avLst/>
          </a:prstGeom>
          <a:ln w="3175">
            <a:prstDash val="sysDash"/>
          </a:ln>
        </p:spPr>
        <p:style>
          <a:lnRef idx="1">
            <a:schemeClr val="accent6"/>
          </a:lnRef>
          <a:fillRef idx="0">
            <a:schemeClr val="accent6"/>
          </a:fillRef>
          <a:effectRef idx="0">
            <a:schemeClr val="accent6"/>
          </a:effectRef>
          <a:fontRef idx="minor">
            <a:schemeClr val="tx1"/>
          </a:fontRef>
        </p:style>
      </p:cxnSp>
      <p:cxnSp>
        <p:nvCxnSpPr>
          <p:cNvPr id="46" name="Straight Connector 45">
            <a:extLst>
              <a:ext uri="{FF2B5EF4-FFF2-40B4-BE49-F238E27FC236}">
                <a16:creationId xmlns:a16="http://schemas.microsoft.com/office/drawing/2014/main" id="{DDA9E4CC-1E28-387F-89F2-B2B2663583FF}"/>
              </a:ext>
            </a:extLst>
          </p:cNvPr>
          <p:cNvCxnSpPr>
            <a:cxnSpLocks/>
            <a:stCxn id="27" idx="4"/>
            <a:endCxn id="31" idx="0"/>
          </p:cNvCxnSpPr>
          <p:nvPr/>
        </p:nvCxnSpPr>
        <p:spPr>
          <a:xfrm>
            <a:off x="5643284" y="5643355"/>
            <a:ext cx="1" cy="438682"/>
          </a:xfrm>
          <a:prstGeom prst="line">
            <a:avLst/>
          </a:prstGeom>
          <a:ln w="3175">
            <a:prstDash val="sysDash"/>
          </a:ln>
        </p:spPr>
        <p:style>
          <a:lnRef idx="1">
            <a:schemeClr val="accent6"/>
          </a:lnRef>
          <a:fillRef idx="0">
            <a:schemeClr val="accent6"/>
          </a:fillRef>
          <a:effectRef idx="0">
            <a:schemeClr val="accent6"/>
          </a:effectRef>
          <a:fontRef idx="minor">
            <a:schemeClr val="tx1"/>
          </a:fontRef>
        </p:style>
      </p:cxnSp>
      <p:sp>
        <p:nvSpPr>
          <p:cNvPr id="50" name="TextBox 49">
            <a:extLst>
              <a:ext uri="{FF2B5EF4-FFF2-40B4-BE49-F238E27FC236}">
                <a16:creationId xmlns:a16="http://schemas.microsoft.com/office/drawing/2014/main" id="{AC70DB58-CA35-08A7-CB03-F84DF875B326}"/>
              </a:ext>
            </a:extLst>
          </p:cNvPr>
          <p:cNvSpPr txBox="1"/>
          <p:nvPr/>
        </p:nvSpPr>
        <p:spPr>
          <a:xfrm>
            <a:off x="10854017" y="907751"/>
            <a:ext cx="712695" cy="3539430"/>
          </a:xfrm>
          <a:prstGeom prst="rect">
            <a:avLst/>
          </a:prstGeom>
          <a:noFill/>
        </p:spPr>
        <p:txBody>
          <a:bodyPr wrap="square" rtlCol="0">
            <a:spAutoFit/>
          </a:bodyPr>
          <a:lstStyle/>
          <a:p>
            <a:r>
              <a:rPr lang="en-US" sz="3200" b="1" dirty="0">
                <a:solidFill>
                  <a:schemeClr val="accent6">
                    <a:lumMod val="75000"/>
                  </a:schemeClr>
                </a:solidFill>
                <a:latin typeface="Times New Roman" panose="02020603050405020304" pitchFamily="18" charset="0"/>
                <a:cs typeface="Times New Roman" panose="02020603050405020304" pitchFamily="18" charset="0"/>
              </a:rPr>
              <a:t>F</a:t>
            </a:r>
          </a:p>
          <a:p>
            <a:r>
              <a:rPr lang="en-US" sz="3200" b="1" dirty="0">
                <a:solidFill>
                  <a:schemeClr val="accent6">
                    <a:lumMod val="75000"/>
                  </a:schemeClr>
                </a:solidFill>
                <a:latin typeface="Times New Roman" panose="02020603050405020304" pitchFamily="18" charset="0"/>
                <a:cs typeface="Times New Roman" panose="02020603050405020304" pitchFamily="18" charset="0"/>
              </a:rPr>
              <a:t>U</a:t>
            </a:r>
          </a:p>
          <a:p>
            <a:r>
              <a:rPr lang="en-US" sz="3200" b="1" dirty="0">
                <a:solidFill>
                  <a:schemeClr val="accent6">
                    <a:lumMod val="75000"/>
                  </a:schemeClr>
                </a:solidFill>
                <a:latin typeface="Times New Roman" panose="02020603050405020304" pitchFamily="18" charset="0"/>
                <a:cs typeface="Times New Roman" panose="02020603050405020304" pitchFamily="18" charset="0"/>
              </a:rPr>
              <a:t>N</a:t>
            </a:r>
          </a:p>
          <a:p>
            <a:r>
              <a:rPr lang="en-US" sz="3200" b="1" dirty="0">
                <a:solidFill>
                  <a:schemeClr val="accent6">
                    <a:lumMod val="75000"/>
                  </a:schemeClr>
                </a:solidFill>
                <a:latin typeface="Times New Roman" panose="02020603050405020304" pitchFamily="18" charset="0"/>
                <a:cs typeface="Times New Roman" panose="02020603050405020304" pitchFamily="18" charset="0"/>
              </a:rPr>
              <a:t>D</a:t>
            </a:r>
          </a:p>
          <a:p>
            <a:r>
              <a:rPr lang="en-US" sz="3200" b="1" dirty="0">
                <a:solidFill>
                  <a:schemeClr val="accent6">
                    <a:lumMod val="75000"/>
                  </a:schemeClr>
                </a:solidFill>
                <a:latin typeface="Times New Roman" panose="02020603050405020304" pitchFamily="18" charset="0"/>
                <a:cs typeface="Times New Roman" panose="02020603050405020304" pitchFamily="18" charset="0"/>
              </a:rPr>
              <a:t>I</a:t>
            </a:r>
          </a:p>
          <a:p>
            <a:r>
              <a:rPr lang="en-US" sz="3200" b="1" dirty="0">
                <a:solidFill>
                  <a:schemeClr val="accent6">
                    <a:lumMod val="75000"/>
                  </a:schemeClr>
                </a:solidFill>
                <a:latin typeface="Times New Roman" panose="02020603050405020304" pitchFamily="18" charset="0"/>
                <a:cs typeface="Times New Roman" panose="02020603050405020304" pitchFamily="18" charset="0"/>
              </a:rPr>
              <a:t>N</a:t>
            </a:r>
          </a:p>
          <a:p>
            <a:r>
              <a:rPr lang="en-US" sz="3200" b="1" dirty="0">
                <a:solidFill>
                  <a:schemeClr val="accent6">
                    <a:lumMod val="75000"/>
                  </a:schemeClr>
                </a:solidFill>
                <a:latin typeface="Times New Roman" panose="02020603050405020304" pitchFamily="18" charset="0"/>
                <a:cs typeface="Times New Roman" panose="02020603050405020304" pitchFamily="18" charset="0"/>
              </a:rPr>
              <a:t>G</a:t>
            </a:r>
          </a:p>
        </p:txBody>
      </p:sp>
      <p:pic>
        <p:nvPicPr>
          <p:cNvPr id="52" name="Picture 51">
            <a:extLst>
              <a:ext uri="{FF2B5EF4-FFF2-40B4-BE49-F238E27FC236}">
                <a16:creationId xmlns:a16="http://schemas.microsoft.com/office/drawing/2014/main" id="{10C2E053-F3FE-05D9-22E4-74AB3F78ACA3}"/>
              </a:ext>
            </a:extLst>
          </p:cNvPr>
          <p:cNvPicPr>
            <a:picLocks noChangeAspect="1"/>
          </p:cNvPicPr>
          <p:nvPr/>
        </p:nvPicPr>
        <p:blipFill>
          <a:blip r:embed="rId2"/>
          <a:stretch>
            <a:fillRect/>
          </a:stretch>
        </p:blipFill>
        <p:spPr>
          <a:xfrm>
            <a:off x="10326620" y="5643355"/>
            <a:ext cx="1865380" cy="1243587"/>
          </a:xfrm>
          <a:prstGeom prst="rect">
            <a:avLst/>
          </a:prstGeom>
        </p:spPr>
      </p:pic>
      <p:cxnSp>
        <p:nvCxnSpPr>
          <p:cNvPr id="48" name="Straight Connector 47">
            <a:extLst>
              <a:ext uri="{FF2B5EF4-FFF2-40B4-BE49-F238E27FC236}">
                <a16:creationId xmlns:a16="http://schemas.microsoft.com/office/drawing/2014/main" id="{5DEE488E-2AB5-D8AC-BCC7-50528069BB3C}"/>
              </a:ext>
            </a:extLst>
          </p:cNvPr>
          <p:cNvCxnSpPr>
            <a:stCxn id="15" idx="4"/>
            <a:endCxn id="15" idx="4"/>
          </p:cNvCxnSpPr>
          <p:nvPr/>
        </p:nvCxnSpPr>
        <p:spPr>
          <a:xfrm>
            <a:off x="5652249" y="101590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E503048-7110-7221-F201-E7172DCBEAD4}"/>
              </a:ext>
            </a:extLst>
          </p:cNvPr>
          <p:cNvCxnSpPr/>
          <p:nvPr/>
        </p:nvCxnSpPr>
        <p:spPr>
          <a:xfrm flipV="1">
            <a:off x="-206188" y="71718"/>
            <a:ext cx="0" cy="2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EC424B6-8D2A-DAFE-1EB6-508BCE1989E0}"/>
              </a:ext>
            </a:extLst>
          </p:cNvPr>
          <p:cNvCxnSpPr>
            <a:cxnSpLocks/>
            <a:stCxn id="15" idx="4"/>
            <a:endCxn id="17" idx="0"/>
          </p:cNvCxnSpPr>
          <p:nvPr/>
        </p:nvCxnSpPr>
        <p:spPr>
          <a:xfrm flipH="1">
            <a:off x="5652248" y="1015904"/>
            <a:ext cx="1" cy="306836"/>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471120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501463" y="136525"/>
            <a:ext cx="5111750" cy="1204912"/>
          </a:xfrm>
        </p:spPr>
        <p:txBody>
          <a:bodyPr>
            <a:normAutofit/>
          </a:bodyPr>
          <a:lstStyle/>
          <a:p>
            <a:r>
              <a:rPr lang="en-US" b="1" u="sng" dirty="0">
                <a:solidFill>
                  <a:schemeClr val="accent6">
                    <a:lumMod val="75000"/>
                  </a:schemeClr>
                </a:solidFill>
                <a:latin typeface="Times New Roman" panose="02020603050405020304" pitchFamily="18" charset="0"/>
                <a:ea typeface="+mn-ea"/>
                <a:cs typeface="Times New Roman" panose="02020603050405020304" pitchFamily="18" charset="0"/>
              </a:rPr>
              <a:t>About Market</a:t>
            </a:r>
          </a:p>
        </p:txBody>
      </p:sp>
      <p:pic>
        <p:nvPicPr>
          <p:cNvPr id="10" name="Picture 9">
            <a:extLst>
              <a:ext uri="{FF2B5EF4-FFF2-40B4-BE49-F238E27FC236}">
                <a16:creationId xmlns:a16="http://schemas.microsoft.com/office/drawing/2014/main" id="{00FEC53E-C09C-6BB2-C5CC-3BAA6B8A4B35}"/>
              </a:ext>
            </a:extLst>
          </p:cNvPr>
          <p:cNvPicPr>
            <a:picLocks noChangeAspect="1"/>
          </p:cNvPicPr>
          <p:nvPr/>
        </p:nvPicPr>
        <p:blipFill>
          <a:blip r:embed="rId2"/>
          <a:stretch>
            <a:fillRect/>
          </a:stretch>
        </p:blipFill>
        <p:spPr>
          <a:xfrm>
            <a:off x="10225190" y="5614413"/>
            <a:ext cx="1865380" cy="1243587"/>
          </a:xfrm>
          <a:prstGeom prst="rect">
            <a:avLst/>
          </a:prstGeom>
        </p:spPr>
      </p:pic>
      <p:sp>
        <p:nvSpPr>
          <p:cNvPr id="25" name="TextBox 24">
            <a:extLst>
              <a:ext uri="{FF2B5EF4-FFF2-40B4-BE49-F238E27FC236}">
                <a16:creationId xmlns:a16="http://schemas.microsoft.com/office/drawing/2014/main" id="{FFFD98CB-8471-A3FB-4A1C-951DFEFC6F10}"/>
              </a:ext>
            </a:extLst>
          </p:cNvPr>
          <p:cNvSpPr txBox="1"/>
          <p:nvPr/>
        </p:nvSpPr>
        <p:spPr>
          <a:xfrm>
            <a:off x="7664877" y="1715161"/>
            <a:ext cx="2520000" cy="3539430"/>
          </a:xfrm>
          <a:prstGeom prst="rect">
            <a:avLst/>
          </a:prstGeom>
          <a:noFill/>
        </p:spPr>
        <p:txBody>
          <a:bodyPr wrap="square" rtlCol="0">
            <a:spAutoFit/>
          </a:bodyPr>
          <a:lstStyle/>
          <a:p>
            <a:pPr algn="l"/>
            <a:r>
              <a:rPr lang="en-US" sz="2000" b="0" i="0" dirty="0">
                <a:effectLst/>
                <a:latin typeface="Times New Roman" panose="02020603050405020304" pitchFamily="18" charset="0"/>
                <a:cs typeface="Times New Roman" panose="02020603050405020304" pitchFamily="18" charset="0"/>
              </a:rPr>
              <a:t>Total Visits</a:t>
            </a:r>
          </a:p>
          <a:p>
            <a:pPr algn="l"/>
            <a:r>
              <a:rPr lang="en-US" b="0" i="0" dirty="0">
                <a:solidFill>
                  <a:schemeClr val="accent6">
                    <a:lumMod val="75000"/>
                  </a:schemeClr>
                </a:solidFill>
                <a:effectLst/>
                <a:latin typeface="Times New Roman" panose="02020603050405020304" pitchFamily="18" charset="0"/>
                <a:cs typeface="Times New Roman" panose="02020603050405020304" pitchFamily="18" charset="0"/>
              </a:rPr>
              <a:t>11.4M</a:t>
            </a:r>
          </a:p>
          <a:p>
            <a:pPr algn="l"/>
            <a:endParaRPr lang="en-US" b="0" i="0" dirty="0">
              <a:solidFill>
                <a:srgbClr val="092540"/>
              </a:solidFill>
              <a:effectLst/>
              <a:latin typeface="DM Sans" pitchFamily="2" charset="0"/>
            </a:endParaRPr>
          </a:p>
          <a:p>
            <a:pPr algn="l"/>
            <a:r>
              <a:rPr lang="en-US" sz="2000" b="0" i="0" dirty="0">
                <a:effectLst/>
                <a:latin typeface="Times New Roman" panose="02020603050405020304" pitchFamily="18" charset="0"/>
                <a:cs typeface="Times New Roman" panose="02020603050405020304" pitchFamily="18" charset="0"/>
              </a:rPr>
              <a:t>Bounce Rate</a:t>
            </a:r>
          </a:p>
          <a:p>
            <a:pPr algn="l"/>
            <a:r>
              <a:rPr lang="en-US" b="0" i="0" dirty="0">
                <a:solidFill>
                  <a:schemeClr val="accent6">
                    <a:lumMod val="75000"/>
                  </a:schemeClr>
                </a:solidFill>
                <a:effectLst/>
                <a:latin typeface="Times New Roman" panose="02020603050405020304" pitchFamily="18" charset="0"/>
                <a:cs typeface="Times New Roman" panose="02020603050405020304" pitchFamily="18" charset="0"/>
              </a:rPr>
              <a:t>65.04%</a:t>
            </a:r>
          </a:p>
          <a:p>
            <a:pPr algn="l"/>
            <a:endParaRPr lang="en-US" b="0" i="0" dirty="0">
              <a:solidFill>
                <a:srgbClr val="092540"/>
              </a:solidFill>
              <a:effectLst/>
              <a:latin typeface="DM Sans" pitchFamily="2" charset="0"/>
            </a:endParaRPr>
          </a:p>
          <a:p>
            <a:pPr algn="l"/>
            <a:r>
              <a:rPr lang="en-US" sz="2000" b="0" i="0" dirty="0">
                <a:effectLst/>
                <a:latin typeface="Times New Roman" panose="02020603050405020304" pitchFamily="18" charset="0"/>
                <a:cs typeface="Times New Roman" panose="02020603050405020304" pitchFamily="18" charset="0"/>
              </a:rPr>
              <a:t>Pages per Visit</a:t>
            </a:r>
          </a:p>
          <a:p>
            <a:pPr algn="l"/>
            <a:r>
              <a:rPr lang="en-US" b="0" i="0" dirty="0">
                <a:solidFill>
                  <a:schemeClr val="accent6">
                    <a:lumMod val="75000"/>
                  </a:schemeClr>
                </a:solidFill>
                <a:effectLst/>
                <a:latin typeface="Times New Roman" panose="02020603050405020304" pitchFamily="18" charset="0"/>
                <a:cs typeface="Times New Roman" panose="02020603050405020304" pitchFamily="18" charset="0"/>
              </a:rPr>
              <a:t>2.76</a:t>
            </a:r>
          </a:p>
          <a:p>
            <a:pPr algn="l"/>
            <a:endParaRPr lang="en-US" b="0" i="0" dirty="0">
              <a:solidFill>
                <a:srgbClr val="092540"/>
              </a:solidFill>
              <a:effectLst/>
              <a:latin typeface="DM Sans" pitchFamily="2" charset="0"/>
            </a:endParaRPr>
          </a:p>
          <a:p>
            <a:pPr algn="l"/>
            <a:r>
              <a:rPr lang="en-US" sz="2000" b="0" i="0" dirty="0">
                <a:effectLst/>
                <a:latin typeface="Times New Roman" panose="02020603050405020304" pitchFamily="18" charset="0"/>
                <a:cs typeface="Times New Roman" panose="02020603050405020304" pitchFamily="18" charset="0"/>
              </a:rPr>
              <a:t>Avg Visit Duration</a:t>
            </a:r>
          </a:p>
          <a:p>
            <a:pPr algn="l"/>
            <a:r>
              <a:rPr lang="en-US" b="0" i="0" dirty="0">
                <a:solidFill>
                  <a:schemeClr val="accent6">
                    <a:lumMod val="75000"/>
                  </a:schemeClr>
                </a:solidFill>
                <a:effectLst/>
                <a:latin typeface="Times New Roman" panose="02020603050405020304" pitchFamily="18" charset="0"/>
                <a:cs typeface="Times New Roman" panose="02020603050405020304" pitchFamily="18" charset="0"/>
              </a:rPr>
              <a:t>00:01:47</a:t>
            </a:r>
          </a:p>
          <a:p>
            <a:endParaRPr lang="en-US" dirty="0"/>
          </a:p>
        </p:txBody>
      </p:sp>
      <p:pic>
        <p:nvPicPr>
          <p:cNvPr id="26" name="Picture 25">
            <a:extLst>
              <a:ext uri="{FF2B5EF4-FFF2-40B4-BE49-F238E27FC236}">
                <a16:creationId xmlns:a16="http://schemas.microsoft.com/office/drawing/2014/main" id="{342308AC-E476-06F6-7297-D44B4FDDFA1F}"/>
              </a:ext>
            </a:extLst>
          </p:cNvPr>
          <p:cNvPicPr>
            <a:picLocks noChangeAspect="1"/>
          </p:cNvPicPr>
          <p:nvPr/>
        </p:nvPicPr>
        <p:blipFill>
          <a:blip r:embed="rId2"/>
          <a:stretch>
            <a:fillRect/>
          </a:stretch>
        </p:blipFill>
        <p:spPr>
          <a:xfrm>
            <a:off x="4680523" y="2942205"/>
            <a:ext cx="1865380" cy="1243587"/>
          </a:xfrm>
          <a:prstGeom prst="rect">
            <a:avLst/>
          </a:prstGeom>
        </p:spPr>
      </p:pic>
      <p:sp>
        <p:nvSpPr>
          <p:cNvPr id="27" name="Arrow: Right 26">
            <a:extLst>
              <a:ext uri="{FF2B5EF4-FFF2-40B4-BE49-F238E27FC236}">
                <a16:creationId xmlns:a16="http://schemas.microsoft.com/office/drawing/2014/main" id="{2FB4B076-908B-42EF-7535-D1E9DAA63CC1}"/>
              </a:ext>
            </a:extLst>
          </p:cNvPr>
          <p:cNvSpPr/>
          <p:nvPr/>
        </p:nvSpPr>
        <p:spPr>
          <a:xfrm>
            <a:off x="6635902" y="3349877"/>
            <a:ext cx="360000" cy="270931"/>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Arrow: Right 27">
            <a:extLst>
              <a:ext uri="{FF2B5EF4-FFF2-40B4-BE49-F238E27FC236}">
                <a16:creationId xmlns:a16="http://schemas.microsoft.com/office/drawing/2014/main" id="{B780AE22-7228-88F4-8397-4D946C1E295A}"/>
              </a:ext>
            </a:extLst>
          </p:cNvPr>
          <p:cNvSpPr/>
          <p:nvPr/>
        </p:nvSpPr>
        <p:spPr>
          <a:xfrm flipH="1">
            <a:off x="4230524" y="3349877"/>
            <a:ext cx="360000" cy="270000"/>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36CB5FD-4171-92A1-13F6-0433A03DA19B}"/>
              </a:ext>
            </a:extLst>
          </p:cNvPr>
          <p:cNvSpPr txBox="1"/>
          <p:nvPr/>
        </p:nvSpPr>
        <p:spPr>
          <a:xfrm>
            <a:off x="2007123" y="1992160"/>
            <a:ext cx="3155182" cy="2985433"/>
          </a:xfrm>
          <a:prstGeom prst="rect">
            <a:avLst/>
          </a:prstGeom>
          <a:noFill/>
        </p:spPr>
        <p:txBody>
          <a:bodyPr wrap="square" rtlCol="0" anchor="ctr">
            <a:spAutoFit/>
          </a:bodyPr>
          <a:lstStyle/>
          <a:p>
            <a:pPr algn="l"/>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Global Rank</a:t>
            </a:r>
            <a:endPar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l"/>
            <a:r>
              <a:rPr lang="en-US" dirty="0">
                <a:solidFill>
                  <a:schemeClr val="accent6">
                    <a:lumMod val="75000"/>
                  </a:schemeClr>
                </a:solidFill>
                <a:latin typeface="Times New Roman" panose="02020603050405020304" pitchFamily="18" charset="0"/>
                <a:cs typeface="Times New Roman" panose="02020603050405020304" pitchFamily="18" charset="0"/>
              </a:rPr>
              <a:t>#6,010</a:t>
            </a:r>
          </a:p>
          <a:p>
            <a:pPr algn="l"/>
            <a:endParaRPr lang="en-US" dirty="0">
              <a:solidFill>
                <a:srgbClr val="092540"/>
              </a:solidFill>
              <a:latin typeface="DM Sans" pitchFamily="2" charset="0"/>
            </a:endParaRPr>
          </a:p>
          <a:p>
            <a:pPr algn="l"/>
            <a:r>
              <a:rPr lang="en-US" sz="2000" i="0" dirty="0">
                <a:solidFill>
                  <a:srgbClr val="092540"/>
                </a:solidFill>
                <a:effectLst/>
                <a:latin typeface="Times New Roman" panose="02020603050405020304" pitchFamily="18" charset="0"/>
                <a:cs typeface="Times New Roman" panose="02020603050405020304" pitchFamily="18" charset="0"/>
              </a:rPr>
              <a:t>Country Rank</a:t>
            </a:r>
            <a:endParaRPr lang="en-US" sz="2000" i="0" dirty="0">
              <a:solidFill>
                <a:srgbClr val="6A7A8A"/>
              </a:solidFill>
              <a:effectLst/>
              <a:latin typeface="Times New Roman" panose="02020603050405020304" pitchFamily="18" charset="0"/>
              <a:cs typeface="Times New Roman" panose="02020603050405020304" pitchFamily="18" charset="0"/>
            </a:endParaRPr>
          </a:p>
          <a:p>
            <a:r>
              <a:rPr lang="en-US" dirty="0">
                <a:solidFill>
                  <a:schemeClr val="accent6">
                    <a:lumMod val="75000"/>
                  </a:schemeClr>
                </a:solidFill>
                <a:latin typeface="Times New Roman" panose="02020603050405020304" pitchFamily="18" charset="0"/>
                <a:cs typeface="Times New Roman" panose="02020603050405020304" pitchFamily="18" charset="0"/>
              </a:rPr>
              <a:t>#424</a:t>
            </a:r>
          </a:p>
          <a:p>
            <a:pPr algn="l"/>
            <a:endParaRPr lang="en-US" dirty="0">
              <a:solidFill>
                <a:srgbClr val="092540"/>
              </a:solidFill>
              <a:latin typeface="DM Sans" pitchFamily="2" charset="0"/>
            </a:endParaRPr>
          </a:p>
          <a:p>
            <a:pPr algn="l"/>
            <a:r>
              <a:rPr lang="en-US" sz="2000" i="0" dirty="0">
                <a:solidFill>
                  <a:srgbClr val="092540"/>
                </a:solidFill>
                <a:effectLst/>
                <a:latin typeface="Times New Roman" panose="02020603050405020304" pitchFamily="18" charset="0"/>
                <a:cs typeface="Times New Roman" panose="02020603050405020304" pitchFamily="18" charset="0"/>
              </a:rPr>
              <a:t>India</a:t>
            </a:r>
          </a:p>
          <a:p>
            <a:pPr algn="l"/>
            <a:r>
              <a:rPr lang="en-US" sz="2000" dirty="0">
                <a:solidFill>
                  <a:srgbClr val="092540"/>
                </a:solidFill>
                <a:latin typeface="Times New Roman" panose="02020603050405020304" pitchFamily="18" charset="0"/>
                <a:cs typeface="Times New Roman" panose="02020603050405020304" pitchFamily="18" charset="0"/>
              </a:rPr>
              <a:t>Category Rank</a:t>
            </a:r>
            <a:endParaRPr lang="en-US" sz="2000" i="0" dirty="0">
              <a:solidFill>
                <a:srgbClr val="6A7A8A"/>
              </a:solidFill>
              <a:effectLst/>
              <a:latin typeface="Times New Roman" panose="02020603050405020304" pitchFamily="18" charset="0"/>
              <a:cs typeface="Times New Roman" panose="02020603050405020304" pitchFamily="18" charset="0"/>
            </a:endParaRPr>
          </a:p>
          <a:p>
            <a:r>
              <a:rPr lang="en-US" dirty="0">
                <a:solidFill>
                  <a:schemeClr val="accent6">
                    <a:lumMod val="75000"/>
                  </a:schemeClr>
                </a:solidFill>
                <a:latin typeface="Times New Roman" panose="02020603050405020304" pitchFamily="18" charset="0"/>
                <a:cs typeface="Times New Roman" panose="02020603050405020304" pitchFamily="18" charset="0"/>
              </a:rPr>
              <a:t>#3</a:t>
            </a:r>
          </a:p>
          <a:p>
            <a:endParaRPr lang="en-US" dirty="0"/>
          </a:p>
        </p:txBody>
      </p:sp>
    </p:spTree>
    <p:extLst>
      <p:ext uri="{BB962C8B-B14F-4D97-AF65-F5344CB8AC3E}">
        <p14:creationId xmlns:p14="http://schemas.microsoft.com/office/powerpoint/2010/main" val="134637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008557" y="141447"/>
            <a:ext cx="5431971" cy="846301"/>
          </a:xfrm>
        </p:spPr>
        <p:txBody>
          <a:bodyPr anchor="ctr"/>
          <a:lstStyle/>
          <a:p>
            <a:r>
              <a:rPr lang="en-ZA" b="1" u="sng" dirty="0">
                <a:solidFill>
                  <a:schemeClr val="accent6">
                    <a:lumMod val="75000"/>
                  </a:schemeClr>
                </a:solidFill>
                <a:latin typeface="Times New Roman" panose="02020603050405020304" pitchFamily="18" charset="0"/>
                <a:ea typeface="+mn-ea"/>
                <a:cs typeface="Times New Roman" panose="02020603050405020304" pitchFamily="18" charset="0"/>
              </a:rPr>
              <a:t>BUSINESS MODEL</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975058" y="1110381"/>
            <a:ext cx="2255238" cy="365125"/>
          </a:xfrm>
        </p:spPr>
        <p:txBody>
          <a:bodyPr vert="horz" lIns="91440" tIns="45720" rIns="91440" bIns="45720" rtlCol="0" anchor="t">
            <a:noAutofit/>
          </a:bodyPr>
          <a:lstStyle/>
          <a:p>
            <a:r>
              <a:rPr lang="en-US" cap="none" dirty="0">
                <a:latin typeface="Times New Roman" panose="02020603050405020304" pitchFamily="18" charset="0"/>
                <a:cs typeface="Times New Roman" panose="02020603050405020304" pitchFamily="18" charset="0"/>
              </a:rPr>
              <a:t>Target Market</a:t>
            </a:r>
            <a:endParaRPr lang="en-ZA" cap="none" noProof="1">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8</a:t>
            </a:fld>
            <a:endParaRPr lang="en-ZA" dirty="0"/>
          </a:p>
        </p:txBody>
      </p:sp>
      <p:sp>
        <p:nvSpPr>
          <p:cNvPr id="11" name="TextBox 10">
            <a:extLst>
              <a:ext uri="{FF2B5EF4-FFF2-40B4-BE49-F238E27FC236}">
                <a16:creationId xmlns:a16="http://schemas.microsoft.com/office/drawing/2014/main" id="{B640B1B2-5140-6989-BEAE-69448BCEC119}"/>
              </a:ext>
            </a:extLst>
          </p:cNvPr>
          <p:cNvSpPr txBox="1"/>
          <p:nvPr/>
        </p:nvSpPr>
        <p:spPr>
          <a:xfrm>
            <a:off x="4926086" y="1081838"/>
            <a:ext cx="50400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Chronic care segment Males and females above 35 years and the others such as the influencers.</a:t>
            </a:r>
          </a:p>
        </p:txBody>
      </p:sp>
      <p:sp>
        <p:nvSpPr>
          <p:cNvPr id="24" name="TextBox 23">
            <a:extLst>
              <a:ext uri="{FF2B5EF4-FFF2-40B4-BE49-F238E27FC236}">
                <a16:creationId xmlns:a16="http://schemas.microsoft.com/office/drawing/2014/main" id="{6B938004-D9C2-A3E6-A0AC-B124E07B18C2}"/>
              </a:ext>
            </a:extLst>
          </p:cNvPr>
          <p:cNvSpPr txBox="1"/>
          <p:nvPr/>
        </p:nvSpPr>
        <p:spPr>
          <a:xfrm>
            <a:off x="1006283" y="2328721"/>
            <a:ext cx="294938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E-pharmacy Model</a:t>
            </a:r>
          </a:p>
        </p:txBody>
      </p:sp>
      <p:sp>
        <p:nvSpPr>
          <p:cNvPr id="25" name="TextBox 24">
            <a:extLst>
              <a:ext uri="{FF2B5EF4-FFF2-40B4-BE49-F238E27FC236}">
                <a16:creationId xmlns:a16="http://schemas.microsoft.com/office/drawing/2014/main" id="{D4FF1FA8-C6A5-4463-C940-EDE8BB217046}"/>
              </a:ext>
            </a:extLst>
          </p:cNvPr>
          <p:cNvSpPr txBox="1"/>
          <p:nvPr/>
        </p:nvSpPr>
        <p:spPr>
          <a:xfrm>
            <a:off x="4926086" y="2171564"/>
            <a:ext cx="504000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It offers a variety of medicines against a prescription provided to the customer by a registered medical practitioner and also OTC medicines.</a:t>
            </a:r>
          </a:p>
        </p:txBody>
      </p:sp>
      <p:sp>
        <p:nvSpPr>
          <p:cNvPr id="26" name="TextBox 25">
            <a:extLst>
              <a:ext uri="{FF2B5EF4-FFF2-40B4-BE49-F238E27FC236}">
                <a16:creationId xmlns:a16="http://schemas.microsoft.com/office/drawing/2014/main" id="{5E97ACCE-45BC-B503-9971-77CF8557DA01}"/>
              </a:ext>
            </a:extLst>
          </p:cNvPr>
          <p:cNvSpPr txBox="1"/>
          <p:nvPr/>
        </p:nvSpPr>
        <p:spPr>
          <a:xfrm>
            <a:off x="975058" y="3973690"/>
            <a:ext cx="249218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Value Added Services</a:t>
            </a:r>
          </a:p>
        </p:txBody>
      </p:sp>
      <p:sp>
        <p:nvSpPr>
          <p:cNvPr id="27" name="TextBox 26">
            <a:extLst>
              <a:ext uri="{FF2B5EF4-FFF2-40B4-BE49-F238E27FC236}">
                <a16:creationId xmlns:a16="http://schemas.microsoft.com/office/drawing/2014/main" id="{F99DB7B6-738C-AF85-3333-F3E335A5113A}"/>
              </a:ext>
            </a:extLst>
          </p:cNvPr>
          <p:cNvSpPr txBox="1"/>
          <p:nvPr/>
        </p:nvSpPr>
        <p:spPr>
          <a:xfrm>
            <a:off x="4845402" y="3618255"/>
            <a:ext cx="504000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convenient and easy way to buy medicines and delivered at door step. Cheaper medicines as compared to the medical stores. Dosage reminders Discounts and cashback on medicines.</a:t>
            </a:r>
          </a:p>
        </p:txBody>
      </p:sp>
      <p:sp>
        <p:nvSpPr>
          <p:cNvPr id="28" name="TextBox 27">
            <a:extLst>
              <a:ext uri="{FF2B5EF4-FFF2-40B4-BE49-F238E27FC236}">
                <a16:creationId xmlns:a16="http://schemas.microsoft.com/office/drawing/2014/main" id="{133EB8E5-FFEA-7AFE-55A0-75D0EA47D8E4}"/>
              </a:ext>
            </a:extLst>
          </p:cNvPr>
          <p:cNvSpPr txBox="1"/>
          <p:nvPr/>
        </p:nvSpPr>
        <p:spPr>
          <a:xfrm>
            <a:off x="975058" y="5293222"/>
            <a:ext cx="2384612" cy="369332"/>
          </a:xfrm>
          <a:prstGeom prst="rect">
            <a:avLst/>
          </a:prstGeom>
          <a:noFill/>
        </p:spPr>
        <p:txBody>
          <a:bodyPr wrap="square" rtlCol="0">
            <a:spAutoFit/>
          </a:bodyPr>
          <a:lstStyle/>
          <a:p>
            <a:r>
              <a:rPr lang="en-US" dirty="0"/>
              <a:t>Revenue Streams</a:t>
            </a:r>
          </a:p>
        </p:txBody>
      </p:sp>
      <p:sp>
        <p:nvSpPr>
          <p:cNvPr id="29" name="TextBox 28">
            <a:extLst>
              <a:ext uri="{FF2B5EF4-FFF2-40B4-BE49-F238E27FC236}">
                <a16:creationId xmlns:a16="http://schemas.microsoft.com/office/drawing/2014/main" id="{E233D4DC-7504-87E1-1AE9-851A0ACF2EFE}"/>
              </a:ext>
            </a:extLst>
          </p:cNvPr>
          <p:cNvSpPr txBox="1"/>
          <p:nvPr/>
        </p:nvSpPr>
        <p:spPr>
          <a:xfrm>
            <a:off x="4907331" y="5125802"/>
            <a:ext cx="4509247"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Sponsored Listing Advertisements Commissions from the sale from drugs and health equipment Lab and diagnostic tests</a:t>
            </a:r>
          </a:p>
        </p:txBody>
      </p:sp>
      <p:sp>
        <p:nvSpPr>
          <p:cNvPr id="30" name="Arrow: Right 29">
            <a:extLst>
              <a:ext uri="{FF2B5EF4-FFF2-40B4-BE49-F238E27FC236}">
                <a16:creationId xmlns:a16="http://schemas.microsoft.com/office/drawing/2014/main" id="{568CE283-7398-DD00-D41E-40856ED11085}"/>
              </a:ext>
            </a:extLst>
          </p:cNvPr>
          <p:cNvSpPr/>
          <p:nvPr/>
        </p:nvSpPr>
        <p:spPr>
          <a:xfrm>
            <a:off x="3675559" y="1157944"/>
            <a:ext cx="360000" cy="27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6D4FED0E-5EDA-EE00-0CCD-00FB11509564}"/>
              </a:ext>
            </a:extLst>
          </p:cNvPr>
          <p:cNvSpPr/>
          <p:nvPr/>
        </p:nvSpPr>
        <p:spPr>
          <a:xfrm>
            <a:off x="3675649" y="2377986"/>
            <a:ext cx="360000" cy="27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F11E533C-C3E1-D418-4FAD-96F0D5F880BB}"/>
              </a:ext>
            </a:extLst>
          </p:cNvPr>
          <p:cNvSpPr/>
          <p:nvPr/>
        </p:nvSpPr>
        <p:spPr>
          <a:xfrm>
            <a:off x="3680454" y="4038745"/>
            <a:ext cx="360000" cy="27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AA6841CD-9B20-023C-BFBE-1E8E9977F4CC}"/>
              </a:ext>
            </a:extLst>
          </p:cNvPr>
          <p:cNvSpPr/>
          <p:nvPr/>
        </p:nvSpPr>
        <p:spPr>
          <a:xfrm>
            <a:off x="3675559" y="5342888"/>
            <a:ext cx="360000" cy="27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522BB50F-917C-5881-315C-21A5FE52DA50}"/>
              </a:ext>
            </a:extLst>
          </p:cNvPr>
          <p:cNvPicPr>
            <a:picLocks noChangeAspect="1"/>
          </p:cNvPicPr>
          <p:nvPr/>
        </p:nvPicPr>
        <p:blipFill>
          <a:blip r:embed="rId2"/>
          <a:stretch>
            <a:fillRect/>
          </a:stretch>
        </p:blipFill>
        <p:spPr>
          <a:xfrm>
            <a:off x="10326620" y="5477888"/>
            <a:ext cx="1865380" cy="1243587"/>
          </a:xfrm>
          <a:prstGeom prst="rect">
            <a:avLst/>
          </a:prstGeom>
        </p:spPr>
      </p:pic>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060085" y="72991"/>
            <a:ext cx="8421688" cy="1325563"/>
          </a:xfrm>
        </p:spPr>
        <p:txBody>
          <a:bodyPr/>
          <a:lstStyle/>
          <a:p>
            <a:r>
              <a:rPr lang="en-ZA" b="1" u="sng" dirty="0">
                <a:solidFill>
                  <a:schemeClr val="accent6">
                    <a:lumMod val="75000"/>
                  </a:schemeClr>
                </a:solidFill>
                <a:latin typeface="Times New Roman" panose="02020603050405020304" pitchFamily="18" charset="0"/>
                <a:ea typeface="+mn-ea"/>
                <a:cs typeface="Times New Roman" panose="02020603050405020304" pitchFamily="18" charset="0"/>
              </a:rPr>
              <a:t>REVENUE MODEL</a:t>
            </a:r>
            <a:endParaRPr lang="en-US" b="1" u="sng" dirty="0">
              <a:solidFill>
                <a:schemeClr val="accent6">
                  <a:lumMod val="75000"/>
                </a:schemeClr>
              </a:solidFill>
              <a:latin typeface="Times New Roman" panose="02020603050405020304" pitchFamily="18" charset="0"/>
              <a:ea typeface="+mn-ea"/>
              <a:cs typeface="Times New Roman" panose="02020603050405020304" pitchFamily="18" charset="0"/>
            </a:endParaRP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68808" y="1588035"/>
            <a:ext cx="4031030" cy="1057308"/>
          </a:xfrm>
        </p:spPr>
        <p:txBody>
          <a:bodyPr>
            <a:normAutofit/>
          </a:bodyPr>
          <a:lstStyle/>
          <a:p>
            <a:pPr algn="l"/>
            <a:r>
              <a:rPr lang="en-US" b="0" i="0" dirty="0">
                <a:solidFill>
                  <a:srgbClr val="333333"/>
                </a:solidFill>
                <a:effectLst/>
                <a:latin typeface="Times New Roman" panose="02020603050405020304" pitchFamily="18" charset="0"/>
                <a:cs typeface="Times New Roman" panose="02020603050405020304" pitchFamily="18" charset="0"/>
              </a:rPr>
              <a:t>Advertising is a major source of revenue and this e-pharmacy leverages it to the hilt. The brand also earns through the delivery charges that get levied on the products.</a:t>
            </a:r>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845579" y="1924785"/>
            <a:ext cx="4031945" cy="365125"/>
          </a:xfrm>
        </p:spPr>
        <p:txBody>
          <a:bodyPr anchor="ctr">
            <a:normAutofit lnSpcReduction="10000"/>
          </a:bodyPr>
          <a:lstStyle/>
          <a:p>
            <a:pPr algn="l"/>
            <a:r>
              <a:rPr lang="en-US" dirty="0">
                <a:solidFill>
                  <a:schemeClr val="accent6">
                    <a:lumMod val="75000"/>
                  </a:schemeClr>
                </a:solidFill>
                <a:latin typeface="Times New Roman" panose="02020603050405020304" pitchFamily="18" charset="0"/>
                <a:cs typeface="Times New Roman" panose="02020603050405020304" pitchFamily="18" charset="0"/>
              </a:rPr>
              <a:t>TARGET</a:t>
            </a:r>
            <a:r>
              <a:rPr lang="en-US" dirty="0">
                <a:solidFill>
                  <a:schemeClr val="accent6">
                    <a:lumMod val="75000"/>
                  </a:schemeClr>
                </a:solidFill>
              </a:rPr>
              <a:t> </a:t>
            </a:r>
            <a:r>
              <a:rPr lang="en-US" dirty="0">
                <a:solidFill>
                  <a:schemeClr val="accent6">
                    <a:lumMod val="75000"/>
                  </a:schemeClr>
                </a:solidFill>
                <a:latin typeface="Times New Roman" panose="02020603050405020304" pitchFamily="18" charset="0"/>
                <a:cs typeface="Times New Roman" panose="02020603050405020304" pitchFamily="18" charset="0"/>
              </a:rPr>
              <a:t>AUDIENCE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846494" y="2257899"/>
            <a:ext cx="4031030" cy="1057308"/>
          </a:xfrm>
        </p:spPr>
        <p:txBody>
          <a:bodyPr/>
          <a:lstStyle/>
          <a:p>
            <a:pPr algn="l"/>
            <a:r>
              <a:rPr lang="en-US" dirty="0">
                <a:solidFill>
                  <a:srgbClr val="333333"/>
                </a:solidFill>
                <a:latin typeface="Times New Roman" panose="02020603050405020304" pitchFamily="18" charset="0"/>
                <a:cs typeface="Times New Roman" panose="02020603050405020304" pitchFamily="18" charset="0"/>
              </a:rPr>
              <a:t>Patients with chronic illnesses, regular medicine buyers, hospital or local pharmacy store visitors.</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67893" y="2837562"/>
            <a:ext cx="4031945" cy="365125"/>
          </a:xfrm>
        </p:spPr>
        <p:txBody>
          <a:bodyPr>
            <a:normAutofit lnSpcReduction="10000"/>
          </a:bodyPr>
          <a:lstStyle/>
          <a:p>
            <a:pPr algn="r"/>
            <a:r>
              <a:rPr lang="en-US" dirty="0">
                <a:solidFill>
                  <a:schemeClr val="accent6">
                    <a:lumMod val="75000"/>
                  </a:schemeClr>
                </a:solidFill>
                <a:latin typeface="Times New Roman" panose="02020603050405020304" pitchFamily="18" charset="0"/>
                <a:cs typeface="Times New Roman" panose="02020603050405020304" pitchFamily="18" charset="0"/>
              </a:rPr>
              <a:t>DISCOUNTS</a:t>
            </a:r>
          </a:p>
          <a:p>
            <a:endParaRPr lang="en-US" dirty="0"/>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67893" y="3244919"/>
            <a:ext cx="4031030" cy="615553"/>
          </a:xfrm>
        </p:spPr>
        <p:txBody>
          <a:bodyPr/>
          <a:lstStyle/>
          <a:p>
            <a:pPr algn="l"/>
            <a:r>
              <a:rPr lang="en-US" dirty="0">
                <a:solidFill>
                  <a:srgbClr val="333333"/>
                </a:solidFill>
                <a:latin typeface="Times New Roman" panose="02020603050405020304" pitchFamily="18" charset="0"/>
                <a:cs typeface="Times New Roman" panose="02020603050405020304" pitchFamily="18" charset="0"/>
              </a:rPr>
              <a:t>Attractive discounts also contribute to PharmEasy's revenue.</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845579" y="3677909"/>
            <a:ext cx="4031945" cy="365125"/>
          </a:xfrm>
        </p:spPr>
        <p:txBody>
          <a:bodyPr>
            <a:normAutofit lnSpcReduction="10000"/>
          </a:bodyPr>
          <a:lstStyle/>
          <a:p>
            <a:pPr algn="l"/>
            <a:r>
              <a:rPr lang="en-US" dirty="0">
                <a:solidFill>
                  <a:schemeClr val="accent6">
                    <a:lumMod val="75000"/>
                  </a:schemeClr>
                </a:solidFill>
                <a:latin typeface="Times New Roman" panose="02020603050405020304" pitchFamily="18" charset="0"/>
                <a:cs typeface="Times New Roman" panose="02020603050405020304" pitchFamily="18" charset="0"/>
              </a:rPr>
              <a:t>COMMISSION</a:t>
            </a:r>
          </a:p>
          <a:p>
            <a:endParaRPr lang="en-US" dirty="0"/>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846494" y="4024456"/>
            <a:ext cx="4031030" cy="1057308"/>
          </a:xfrm>
        </p:spPr>
        <p:txBody>
          <a:bodyPr/>
          <a:lstStyle/>
          <a:p>
            <a:pPr algn="l"/>
            <a:r>
              <a:rPr lang="en-US" dirty="0">
                <a:solidFill>
                  <a:srgbClr val="333333"/>
                </a:solidFill>
                <a:latin typeface="Times New Roman" panose="02020603050405020304" pitchFamily="18" charset="0"/>
                <a:cs typeface="Times New Roman" panose="02020603050405020304" pitchFamily="18" charset="0"/>
              </a:rPr>
              <a:t>PharmEasy earns from commission from its customers for the healthcare products and medicines that sell via the platform.</a:t>
            </a:r>
          </a:p>
        </p:txBody>
      </p:sp>
      <p:sp>
        <p:nvSpPr>
          <p:cNvPr id="12" name="Text Placeholder 11">
            <a:extLst>
              <a:ext uri="{FF2B5EF4-FFF2-40B4-BE49-F238E27FC236}">
                <a16:creationId xmlns:a16="http://schemas.microsoft.com/office/drawing/2014/main" id="{6BD9A598-CE80-70F0-027E-EBE8B7E6A77D}"/>
              </a:ext>
            </a:extLst>
          </p:cNvPr>
          <p:cNvSpPr>
            <a:spLocks noGrp="1"/>
          </p:cNvSpPr>
          <p:nvPr>
            <p:ph type="body" sz="quarter" idx="13"/>
          </p:nvPr>
        </p:nvSpPr>
        <p:spPr>
          <a:xfrm>
            <a:off x="1512716" y="1213885"/>
            <a:ext cx="4031945" cy="365125"/>
          </a:xfrm>
        </p:spPr>
        <p:txBody>
          <a:bodyPr>
            <a:normAutofit lnSpcReduction="10000"/>
          </a:bodyPr>
          <a:lstStyle/>
          <a:p>
            <a:pPr algn="r"/>
            <a:r>
              <a:rPr lang="en-US" b="0" i="0" dirty="0">
                <a:solidFill>
                  <a:schemeClr val="accent6">
                    <a:lumMod val="75000"/>
                  </a:schemeClr>
                </a:solidFill>
                <a:effectLst/>
                <a:latin typeface="Times New Roman" panose="02020603050405020304" pitchFamily="18" charset="0"/>
                <a:cs typeface="Times New Roman" panose="02020603050405020304" pitchFamily="18" charset="0"/>
              </a:rPr>
              <a:t>ADVERTISING</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AB961F5-DBC5-4B30-0AFB-1D7B8C37BB21}"/>
              </a:ext>
            </a:extLst>
          </p:cNvPr>
          <p:cNvSpPr txBox="1"/>
          <p:nvPr/>
        </p:nvSpPr>
        <p:spPr>
          <a:xfrm>
            <a:off x="1466923" y="4725288"/>
            <a:ext cx="4032000" cy="400110"/>
          </a:xfrm>
          <a:prstGeom prst="rect">
            <a:avLst/>
          </a:prstGeom>
          <a:noFill/>
        </p:spPr>
        <p:txBody>
          <a:bodyPr wrap="square" rtlCol="0">
            <a:spAutoFit/>
          </a:bodyPr>
          <a:lstStyle/>
          <a:p>
            <a:pPr algn="r"/>
            <a:r>
              <a:rPr lang="en-US" sz="2000" spc="150" dirty="0">
                <a:solidFill>
                  <a:schemeClr val="accent6">
                    <a:lumMod val="75000"/>
                  </a:schemeClr>
                </a:solidFill>
                <a:latin typeface="Times New Roman" panose="02020603050405020304" pitchFamily="18" charset="0"/>
                <a:ea typeface="+mj-ea"/>
                <a:cs typeface="Times New Roman" panose="02020603050405020304" pitchFamily="18" charset="0"/>
              </a:rPr>
              <a:t>DELIVERY</a:t>
            </a:r>
            <a:r>
              <a:rPr lang="en-US" dirty="0">
                <a:solidFill>
                  <a:schemeClr val="accent6">
                    <a:lumMod val="75000"/>
                  </a:schemeClr>
                </a:solidFill>
              </a:rPr>
              <a:t> </a:t>
            </a:r>
            <a:r>
              <a:rPr lang="en-US" sz="2000" spc="150" dirty="0">
                <a:solidFill>
                  <a:schemeClr val="accent6">
                    <a:lumMod val="75000"/>
                  </a:schemeClr>
                </a:solidFill>
                <a:latin typeface="Times New Roman" panose="02020603050405020304" pitchFamily="18" charset="0"/>
                <a:ea typeface="+mj-ea"/>
                <a:cs typeface="Times New Roman" panose="02020603050405020304" pitchFamily="18" charset="0"/>
              </a:rPr>
              <a:t>CHARGE</a:t>
            </a:r>
          </a:p>
        </p:txBody>
      </p:sp>
      <p:sp>
        <p:nvSpPr>
          <p:cNvPr id="26" name="TextBox 25">
            <a:extLst>
              <a:ext uri="{FF2B5EF4-FFF2-40B4-BE49-F238E27FC236}">
                <a16:creationId xmlns:a16="http://schemas.microsoft.com/office/drawing/2014/main" id="{CC2A3F5A-5EDF-CD11-3503-B159A79408FD}"/>
              </a:ext>
            </a:extLst>
          </p:cNvPr>
          <p:cNvSpPr txBox="1"/>
          <p:nvPr/>
        </p:nvSpPr>
        <p:spPr>
          <a:xfrm>
            <a:off x="1527347" y="5107215"/>
            <a:ext cx="4031030" cy="523220"/>
          </a:xfrm>
          <a:prstGeom prst="rect">
            <a:avLst/>
          </a:prstGeom>
          <a:noFill/>
        </p:spPr>
        <p:txBody>
          <a:bodyPr wrap="square" rtlCol="0">
            <a:spAutoFit/>
          </a:bodyPr>
          <a:lstStyle/>
          <a:p>
            <a:pPr>
              <a:spcBef>
                <a:spcPts val="1000"/>
              </a:spcBef>
            </a:pPr>
            <a:r>
              <a:rPr lang="en-US" sz="1400" dirty="0">
                <a:solidFill>
                  <a:srgbClr val="333333"/>
                </a:solidFill>
                <a:latin typeface="Times New Roman" panose="02020603050405020304" pitchFamily="18" charset="0"/>
                <a:cs typeface="Times New Roman" panose="02020603050405020304" pitchFamily="18" charset="0"/>
              </a:rPr>
              <a:t>The brand also earns through the delivery charges that get levied on the products.</a:t>
            </a:r>
          </a:p>
        </p:txBody>
      </p:sp>
      <p:cxnSp>
        <p:nvCxnSpPr>
          <p:cNvPr id="28" name="Straight Connector 27">
            <a:extLst>
              <a:ext uri="{FF2B5EF4-FFF2-40B4-BE49-F238E27FC236}">
                <a16:creationId xmlns:a16="http://schemas.microsoft.com/office/drawing/2014/main" id="{91DB4BC3-9944-196F-7908-5451FD3B65E6}"/>
              </a:ext>
            </a:extLst>
          </p:cNvPr>
          <p:cNvCxnSpPr>
            <a:cxnSpLocks/>
          </p:cNvCxnSpPr>
          <p:nvPr/>
        </p:nvCxnSpPr>
        <p:spPr>
          <a:xfrm>
            <a:off x="6122894" y="1088289"/>
            <a:ext cx="53788" cy="4909099"/>
          </a:xfrm>
          <a:prstGeom prst="line">
            <a:avLst/>
          </a:prstGeom>
        </p:spPr>
        <p:style>
          <a:lnRef idx="1">
            <a:schemeClr val="accent6"/>
          </a:lnRef>
          <a:fillRef idx="0">
            <a:schemeClr val="accent6"/>
          </a:fillRef>
          <a:effectRef idx="0">
            <a:schemeClr val="accent6"/>
          </a:effectRef>
          <a:fontRef idx="minor">
            <a:schemeClr val="tx1"/>
          </a:fontRef>
        </p:style>
      </p:cxnSp>
      <p:cxnSp>
        <p:nvCxnSpPr>
          <p:cNvPr id="30" name="Straight Arrow Connector 29">
            <a:extLst>
              <a:ext uri="{FF2B5EF4-FFF2-40B4-BE49-F238E27FC236}">
                <a16:creationId xmlns:a16="http://schemas.microsoft.com/office/drawing/2014/main" id="{E757E38D-55E5-1079-0960-F1B4AF4C7DA0}"/>
              </a:ext>
            </a:extLst>
          </p:cNvPr>
          <p:cNvCxnSpPr>
            <a:cxnSpLocks/>
          </p:cNvCxnSpPr>
          <p:nvPr/>
        </p:nvCxnSpPr>
        <p:spPr>
          <a:xfrm>
            <a:off x="6122894" y="2113977"/>
            <a:ext cx="61602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35" name="Straight Arrow Connector 34">
            <a:extLst>
              <a:ext uri="{FF2B5EF4-FFF2-40B4-BE49-F238E27FC236}">
                <a16:creationId xmlns:a16="http://schemas.microsoft.com/office/drawing/2014/main" id="{D8A9AC81-EE32-C840-D8A9-31FA21347D72}"/>
              </a:ext>
            </a:extLst>
          </p:cNvPr>
          <p:cNvCxnSpPr>
            <a:cxnSpLocks/>
          </p:cNvCxnSpPr>
          <p:nvPr/>
        </p:nvCxnSpPr>
        <p:spPr>
          <a:xfrm flipH="1">
            <a:off x="5499838" y="1407579"/>
            <a:ext cx="623056"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37" name="Straight Arrow Connector 36">
            <a:extLst>
              <a:ext uri="{FF2B5EF4-FFF2-40B4-BE49-F238E27FC236}">
                <a16:creationId xmlns:a16="http://schemas.microsoft.com/office/drawing/2014/main" id="{044CF073-76A7-A381-4C11-503D8E0265D8}"/>
              </a:ext>
            </a:extLst>
          </p:cNvPr>
          <p:cNvCxnSpPr>
            <a:cxnSpLocks/>
          </p:cNvCxnSpPr>
          <p:nvPr/>
        </p:nvCxnSpPr>
        <p:spPr>
          <a:xfrm>
            <a:off x="6149788" y="3860472"/>
            <a:ext cx="61602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39" name="Straight Arrow Connector 38">
            <a:extLst>
              <a:ext uri="{FF2B5EF4-FFF2-40B4-BE49-F238E27FC236}">
                <a16:creationId xmlns:a16="http://schemas.microsoft.com/office/drawing/2014/main" id="{DA8FE418-D66C-0D13-E4B7-6D0AEF1B2605}"/>
              </a:ext>
            </a:extLst>
          </p:cNvPr>
          <p:cNvCxnSpPr>
            <a:cxnSpLocks/>
          </p:cNvCxnSpPr>
          <p:nvPr/>
        </p:nvCxnSpPr>
        <p:spPr>
          <a:xfrm flipH="1">
            <a:off x="6187252" y="1847286"/>
            <a:ext cx="243654" cy="1581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301808E-5D36-1095-BDBC-8562F2B05676}"/>
              </a:ext>
            </a:extLst>
          </p:cNvPr>
          <p:cNvCxnSpPr>
            <a:cxnSpLocks/>
          </p:cNvCxnSpPr>
          <p:nvPr/>
        </p:nvCxnSpPr>
        <p:spPr>
          <a:xfrm flipH="1">
            <a:off x="5544661" y="2995949"/>
            <a:ext cx="605127"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42" name="Straight Arrow Connector 41">
            <a:extLst>
              <a:ext uri="{FF2B5EF4-FFF2-40B4-BE49-F238E27FC236}">
                <a16:creationId xmlns:a16="http://schemas.microsoft.com/office/drawing/2014/main" id="{35DB95C8-19F0-C1D0-E306-58B8A6800B23}"/>
              </a:ext>
            </a:extLst>
          </p:cNvPr>
          <p:cNvCxnSpPr>
            <a:cxnSpLocks/>
          </p:cNvCxnSpPr>
          <p:nvPr/>
        </p:nvCxnSpPr>
        <p:spPr>
          <a:xfrm flipH="1">
            <a:off x="5507196" y="4902628"/>
            <a:ext cx="680056"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pic>
        <p:nvPicPr>
          <p:cNvPr id="45" name="Picture 44">
            <a:extLst>
              <a:ext uri="{FF2B5EF4-FFF2-40B4-BE49-F238E27FC236}">
                <a16:creationId xmlns:a16="http://schemas.microsoft.com/office/drawing/2014/main" id="{FEAD9AFE-A90F-8620-2BB1-11A8D9903975}"/>
              </a:ext>
            </a:extLst>
          </p:cNvPr>
          <p:cNvPicPr>
            <a:picLocks noChangeAspect="1"/>
          </p:cNvPicPr>
          <p:nvPr/>
        </p:nvPicPr>
        <p:blipFill>
          <a:blip r:embed="rId2"/>
          <a:stretch>
            <a:fillRect/>
          </a:stretch>
        </p:blipFill>
        <p:spPr>
          <a:xfrm>
            <a:off x="10326620" y="5614413"/>
            <a:ext cx="1865380" cy="1243587"/>
          </a:xfrm>
          <a:prstGeom prst="rect">
            <a:avLst/>
          </a:prstGeom>
        </p:spPr>
      </p:pic>
    </p:spTree>
    <p:extLst>
      <p:ext uri="{BB962C8B-B14F-4D97-AF65-F5344CB8AC3E}">
        <p14:creationId xmlns:p14="http://schemas.microsoft.com/office/powerpoint/2010/main" val="1593920805"/>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BC90D6-94CF-42F7-AAC4-9CF6824C54D5}">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1025</TotalTime>
  <Words>1116</Words>
  <Application>Microsoft Office PowerPoint</Application>
  <PresentationFormat>Widescreen</PresentationFormat>
  <Paragraphs>179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DM Sans</vt:lpstr>
      <vt:lpstr>Tenorite</vt:lpstr>
      <vt:lpstr>Times New Roman</vt:lpstr>
      <vt:lpstr>Monoline</vt:lpstr>
      <vt:lpstr>PowerPoint Presentation</vt:lpstr>
      <vt:lpstr>PowerPoint Presentation</vt:lpstr>
      <vt:lpstr>About </vt:lpstr>
      <vt:lpstr> Founder’s </vt:lpstr>
      <vt:lpstr>PowerPoint Presentation</vt:lpstr>
      <vt:lpstr>PowerPoint Presentation</vt:lpstr>
      <vt:lpstr>About Market</vt:lpstr>
      <vt:lpstr>BUSINESS MODEL</vt:lpstr>
      <vt:lpstr>REVENUE MODEL</vt:lpstr>
      <vt:lpstr>PRODUCT/SERVICES ANALYSIS</vt:lpstr>
      <vt:lpstr>PowerPoint Presentation</vt:lpstr>
      <vt:lpstr>PowerPoint Presentation</vt:lpstr>
      <vt:lpstr>PowerPoint Presentation</vt:lpstr>
      <vt:lpstr>PowerPoint Presentation</vt:lpstr>
      <vt:lpstr>PowerPoint Presentation</vt:lpstr>
      <vt:lpstr>PowerPoint Presentation</vt:lpstr>
      <vt:lpstr>SUMMARY</vt:lpstr>
      <vt:lpstr>Challenges &amp; Learnings: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shweta.prasad1402@gmail.com</dc:creator>
  <cp:lastModifiedBy>Vasireddy Sai Rishik</cp:lastModifiedBy>
  <cp:revision>23</cp:revision>
  <dcterms:created xsi:type="dcterms:W3CDTF">2022-10-16T07:06:45Z</dcterms:created>
  <dcterms:modified xsi:type="dcterms:W3CDTF">2022-10-18T06:26:33Z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