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3" r:id="rId5"/>
    <p:sldMasterId id="2147483684" r:id="rId6"/>
    <p:sldMasterId id="214748368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8E0804-F3D9-4BD1-AB26-99A634E92065}">
  <a:tblStyle styleId="{E98E0804-F3D9-4BD1-AB26-99A634E920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c3fbb0b33_17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bc3fbb0b33_17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c3fbb0b33_1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bc3fbb0b33_1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c3fbb0b33_1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bc3fbb0b33_1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c3fbb0b33_1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bc3fbb0b33_1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c3fbb0b33_7_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bc3fbb0b33_7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c3fbb0b33_7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bc3fbb0b33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bc3fbb0b33_1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bc3fbb0b33_1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c3fbb0b33_7_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bc3fbb0b33_7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bc3fbb0b33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bc3fbb0b33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c3fbb0b33_1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bc3fbb0b33_1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c3fbb0b33_1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bc3fbb0b33_12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bc3fbb0b33_12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c3fbb0b3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bc3fbb0b3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bc3fbb0b33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907080" y="1808225"/>
            <a:ext cx="7787955" cy="167975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907080" y="3487980"/>
            <a:ext cx="7787955" cy="7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i="0" sz="2800"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01670" y="433880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01670" y="1502815"/>
            <a:ext cx="7940660" cy="33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281425" y="281175"/>
            <a:ext cx="6413610" cy="91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Calibri"/>
              <a:buNone/>
              <a:defRPr sz="3600">
                <a:solidFill>
                  <a:srgbClr val="CC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281425" y="1197405"/>
            <a:ext cx="641361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48965" y="433880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36877" y="179394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536877" y="226634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572000" y="179394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572000" y="226634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907080" y="1808225"/>
            <a:ext cx="7787955" cy="167975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907080" y="3487980"/>
            <a:ext cx="7787955" cy="7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b="0" i="0" sz="2800">
                <a:solidFill>
                  <a:srgbClr val="C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2281425" y="281175"/>
            <a:ext cx="6413610" cy="91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Calibri"/>
              <a:buNone/>
              <a:defRPr sz="3600">
                <a:solidFill>
                  <a:srgbClr val="CC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2281425" y="1197405"/>
            <a:ext cx="6413610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01670" y="433880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01670" y="1502815"/>
            <a:ext cx="7940660" cy="33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48965" y="433880"/>
            <a:ext cx="8246070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536877" y="1793944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30"/>
          <p:cNvSpPr txBox="1"/>
          <p:nvPr>
            <p:ph idx="2" type="body"/>
          </p:nvPr>
        </p:nvSpPr>
        <p:spPr>
          <a:xfrm>
            <a:off x="536877" y="226634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2" name="Google Shape;162;p30"/>
          <p:cNvSpPr txBox="1"/>
          <p:nvPr>
            <p:ph idx="3" type="body"/>
          </p:nvPr>
        </p:nvSpPr>
        <p:spPr>
          <a:xfrm>
            <a:off x="4572000" y="1793944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30"/>
          <p:cNvSpPr txBox="1"/>
          <p:nvPr>
            <p:ph idx="4" type="body"/>
          </p:nvPr>
        </p:nvSpPr>
        <p:spPr>
          <a:xfrm>
            <a:off x="4572000" y="226634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4" name="Google Shape;164;p3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4" name="Google Shape;174;p3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0" name="Google Shape;180;p3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81" name="Google Shape;181;p3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2" name="Google Shape;192;p35"/>
          <p:cNvSpPr txBox="1"/>
          <p:nvPr>
            <p:ph idx="2" type="body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3" name="Google Shape;193;p3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0" name="Google Shape;200;p3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ctrTitle"/>
          </p:nvPr>
        </p:nvSpPr>
        <p:spPr>
          <a:xfrm>
            <a:off x="4261025" y="1058950"/>
            <a:ext cx="4434000" cy="24291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" sz="5000"/>
              <a:t>Doctor’s Fee Prediction</a:t>
            </a:r>
            <a:endParaRPr b="1" sz="5000"/>
          </a:p>
        </p:txBody>
      </p:sp>
      <p:sp>
        <p:nvSpPr>
          <p:cNvPr id="221" name="Google Shape;221;p39"/>
          <p:cNvSpPr txBox="1"/>
          <p:nvPr>
            <p:ph idx="1" type="subTitle"/>
          </p:nvPr>
        </p:nvSpPr>
        <p:spPr>
          <a:xfrm>
            <a:off x="4261029" y="3487975"/>
            <a:ext cx="443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705952" y="314200"/>
            <a:ext cx="43812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40"/>
              <a:buFont typeface="Calibri"/>
              <a:buNone/>
            </a:pPr>
            <a:r>
              <a:rPr b="1" lang="en" sz="4240">
                <a:solidFill>
                  <a:schemeClr val="lt1"/>
                </a:solidFill>
              </a:rPr>
              <a:t>Model Summary</a:t>
            </a:r>
            <a:endParaRPr b="1" sz="4240">
              <a:solidFill>
                <a:schemeClr val="lt1"/>
              </a:solidFill>
            </a:endParaRPr>
          </a:p>
        </p:txBody>
      </p:sp>
      <p:graphicFrame>
        <p:nvGraphicFramePr>
          <p:cNvPr id="278" name="Google Shape;278;p48"/>
          <p:cNvGraphicFramePr/>
          <p:nvPr/>
        </p:nvGraphicFramePr>
        <p:xfrm>
          <a:off x="2466325" y="10529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{E98E0804-F3D9-4BD1-AB26-99A634E92065}</a:tableStyleId>
              </a:tblPr>
              <a:tblGrid>
                <a:gridCol w="2962950"/>
                <a:gridCol w="1215325"/>
                <a:gridCol w="1194350"/>
                <a:gridCol w="1101325"/>
              </a:tblGrid>
              <a:tr h="3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Model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MSE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RMSE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Linear Regression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</a:rPr>
                        <a:t>0.42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</a:rPr>
                        <a:t>115671.015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chemeClr val="dk1"/>
                          </a:solidFill>
                        </a:rPr>
                        <a:t>340.104</a:t>
                      </a:r>
                      <a:endParaRPr b="1"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Regression Tree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0.36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277134.830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526.435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Random Forest Regression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152185.71</a:t>
                      </a:r>
                      <a:r>
                        <a:rPr lang="en" sz="950">
                          <a:solidFill>
                            <a:schemeClr val="dk1"/>
                          </a:solidFill>
                        </a:rPr>
                        <a:t>4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390.109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 Nearest Neighbour 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0.21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159351.094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399.188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Polynomial Regression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0.32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213270.918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461.812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Support Vector Regression (‘rbf’)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0.08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185724.425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430.957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Support Vector Regression (‘linear’)</a:t>
                      </a:r>
                      <a:endParaRPr sz="13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0.19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163653.401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chemeClr val="dk1"/>
                          </a:solidFill>
                        </a:rPr>
                        <a:t>404.541</a:t>
                      </a:r>
                      <a:endParaRPr sz="9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2281425" y="281175"/>
            <a:ext cx="64137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Calibri"/>
              <a:buNone/>
            </a:pPr>
            <a:r>
              <a:rPr b="1" lang="en">
                <a:solidFill>
                  <a:schemeClr val="lt1"/>
                </a:solidFill>
              </a:rPr>
              <a:t>Challenges Faced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2281425" y="1457926"/>
            <a:ext cx="64137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Scraping</a:t>
            </a:r>
            <a:r>
              <a:rPr lang="en"/>
              <a:t> Data from Practo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Data Cleaning and Pre Processing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Data is MultiModal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Applying Encoding on Categorical Variables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Deploying the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/>
        </p:nvSpPr>
        <p:spPr>
          <a:xfrm>
            <a:off x="1103050" y="1995425"/>
            <a:ext cx="7138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 u="sng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52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 u="sng">
                <a:latin typeface="Calibri"/>
                <a:ea typeface="Calibri"/>
                <a:cs typeface="Calibri"/>
                <a:sym typeface="Calibri"/>
              </a:rPr>
              <a:t>Let’s See Live Demo</a:t>
            </a:r>
            <a:endParaRPr b="1" sz="52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072673" y="151275"/>
            <a:ext cx="48948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" sz="6300">
                <a:solidFill>
                  <a:schemeClr val="lt1"/>
                </a:solidFill>
              </a:rPr>
              <a:t>Content</a:t>
            </a:r>
            <a:endParaRPr b="1" sz="6300">
              <a:solidFill>
                <a:schemeClr val="lt1"/>
              </a:solidFill>
            </a:endParaRPr>
          </a:p>
        </p:txBody>
      </p:sp>
      <p:sp>
        <p:nvSpPr>
          <p:cNvPr id="227" name="Google Shape;227;p40"/>
          <p:cNvSpPr txBox="1"/>
          <p:nvPr>
            <p:ph idx="4294967295" type="body"/>
          </p:nvPr>
        </p:nvSpPr>
        <p:spPr>
          <a:xfrm>
            <a:off x="2307075" y="1173025"/>
            <a:ext cx="6094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" sz="2800">
                <a:solidFill>
                  <a:schemeClr val="lt1"/>
                </a:solidFill>
              </a:rPr>
              <a:t>Team</a:t>
            </a:r>
            <a:endParaRPr b="1" sz="2800">
              <a:solidFill>
                <a:schemeClr val="lt1"/>
              </a:solidFill>
            </a:endParaRPr>
          </a:p>
          <a:p>
            <a:pPr indent="-3683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" sz="2800">
                <a:solidFill>
                  <a:schemeClr val="lt1"/>
                </a:solidFill>
              </a:rPr>
              <a:t>Objective</a:t>
            </a:r>
            <a:endParaRPr b="1" sz="2800">
              <a:solidFill>
                <a:schemeClr val="lt1"/>
              </a:solidFill>
            </a:endParaRPr>
          </a:p>
          <a:p>
            <a:pPr indent="-3683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" sz="2800">
                <a:solidFill>
                  <a:schemeClr val="lt1"/>
                </a:solidFill>
              </a:rPr>
              <a:t>Programs, IDE &amp; Libraries Used</a:t>
            </a:r>
            <a:endParaRPr b="1" sz="2800">
              <a:solidFill>
                <a:schemeClr val="lt1"/>
              </a:solidFill>
            </a:endParaRPr>
          </a:p>
          <a:p>
            <a:pPr indent="-3683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" sz="2800">
                <a:solidFill>
                  <a:schemeClr val="lt1"/>
                </a:solidFill>
              </a:rPr>
              <a:t>Input Parameters</a:t>
            </a:r>
            <a:endParaRPr b="1" sz="2800">
              <a:solidFill>
                <a:schemeClr val="lt1"/>
              </a:solidFill>
            </a:endParaRPr>
          </a:p>
          <a:p>
            <a:pPr indent="-3683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" sz="2800">
                <a:solidFill>
                  <a:schemeClr val="lt1"/>
                </a:solidFill>
              </a:rPr>
              <a:t>Exploratory Data Analysis</a:t>
            </a:r>
            <a:endParaRPr b="1" sz="2800">
              <a:solidFill>
                <a:schemeClr val="lt1"/>
              </a:solidFill>
            </a:endParaRPr>
          </a:p>
          <a:p>
            <a:pPr indent="-3683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" sz="2800">
                <a:solidFill>
                  <a:schemeClr val="lt1"/>
                </a:solidFill>
              </a:rPr>
              <a:t>Model Summary</a:t>
            </a:r>
            <a:endParaRPr b="1" sz="2800">
              <a:solidFill>
                <a:schemeClr val="lt1"/>
              </a:solidFill>
            </a:endParaRPr>
          </a:p>
          <a:p>
            <a:pPr indent="-368300" lvl="0" marL="3429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b="1" lang="en" sz="2800">
                <a:solidFill>
                  <a:schemeClr val="lt1"/>
                </a:solidFill>
              </a:rPr>
              <a:t>Challenges Faced</a:t>
            </a:r>
            <a:endParaRPr b="1"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4286252" y="248975"/>
            <a:ext cx="42981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"/>
              <a:t>Team</a:t>
            </a:r>
            <a:endParaRPr b="1"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294150" y="1502825"/>
            <a:ext cx="85977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9781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" sz="3800"/>
              <a:t>Mohit Verma</a:t>
            </a:r>
            <a:endParaRPr b="1" i="1" sz="3800"/>
          </a:p>
          <a:p>
            <a:pPr indent="-29781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i="1" lang="en" sz="3800"/>
              <a:t>Lakkoju Aman</a:t>
            </a:r>
            <a:endParaRPr b="1" i="1" sz="3800"/>
          </a:p>
          <a:p>
            <a:pPr indent="-29781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i="1" lang="en" sz="3800"/>
              <a:t>Adarsh Vasireddy</a:t>
            </a:r>
            <a:endParaRPr b="1" i="1" sz="3800"/>
          </a:p>
          <a:p>
            <a:pPr indent="-29781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i="1" lang="en" sz="3800"/>
              <a:t>Robin Singh</a:t>
            </a:r>
            <a:endParaRPr b="1" i="1" sz="3800"/>
          </a:p>
          <a:p>
            <a:pPr indent="-29781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" sz="3800"/>
              <a:t>Chitra Pandey</a:t>
            </a:r>
            <a:endParaRPr b="1" i="1" sz="3800"/>
          </a:p>
          <a:p>
            <a:pPr indent="-29781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en" sz="3800"/>
              <a:t>Rahul Kumar</a:t>
            </a:r>
            <a:endParaRPr b="1" i="1" sz="3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836450" y="1556900"/>
            <a:ext cx="71100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852"/>
              <a:buNone/>
            </a:pPr>
            <a:r>
              <a:rPr lang="en"/>
              <a:t>Objectives: 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0"/>
          </a:p>
          <a:p>
            <a:pPr indent="-152400" lvl="0" marL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 To scrape the information of doctors from Delhi, Mumbai and Bangalore registered on Practo.</a:t>
            </a:r>
            <a:endParaRPr b="0"/>
          </a:p>
          <a:p>
            <a:pPr indent="0" lvl="0" marL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152400" lvl="0" marL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 To create a machine learning model that predicts the doctor’s consultation fee.</a:t>
            </a:r>
            <a:endParaRPr b="0"/>
          </a:p>
          <a:p>
            <a:pPr indent="0" lvl="0" marL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152400" lvl="0" marL="0" rtl="0" algn="l">
              <a:lnSpc>
                <a:spcPct val="60000"/>
              </a:lnSpc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b="0" lang="en"/>
              <a:t> Deploying the model trained on web.</a:t>
            </a:r>
            <a:endParaRPr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992100" y="433875"/>
            <a:ext cx="51015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2700"/>
              <a:t>Programs, IDE &amp; Libraries Used</a:t>
            </a:r>
            <a:endParaRPr b="1" sz="2100"/>
          </a:p>
        </p:txBody>
      </p:sp>
      <p:sp>
        <p:nvSpPr>
          <p:cNvPr id="244" name="Google Shape;244;p43"/>
          <p:cNvSpPr txBox="1"/>
          <p:nvPr>
            <p:ph idx="2" type="body"/>
          </p:nvPr>
        </p:nvSpPr>
        <p:spPr>
          <a:xfrm>
            <a:off x="531900" y="1862952"/>
            <a:ext cx="4040100" cy="26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Python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Pandas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Flask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HTML &amp; CSS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SKLearn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Beautiful Soup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2281425" y="281175"/>
            <a:ext cx="64137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600"/>
              <a:buFont typeface="Calibri"/>
              <a:buNone/>
            </a:pPr>
            <a:r>
              <a:rPr b="1" lang="en" sz="3800">
                <a:solidFill>
                  <a:schemeClr val="lt1"/>
                </a:solidFill>
              </a:rPr>
              <a:t>Input Parameters</a:t>
            </a:r>
            <a:endParaRPr b="1" sz="3800">
              <a:solidFill>
                <a:schemeClr val="lt1"/>
              </a:solidFill>
            </a:endParaRPr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2344675" y="1463476"/>
            <a:ext cx="64137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City  (DropDown Menu)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Specialization </a:t>
            </a:r>
            <a:r>
              <a:rPr lang="en"/>
              <a:t>(DropDown Menu)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Qualification </a:t>
            </a:r>
            <a:r>
              <a:rPr lang="en"/>
              <a:t>(DropDown Menu)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"/>
              <a:t>Experience (In Numbers Only)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Rating ( In Percentage Only)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Upvotes (In Numbers Only)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4244100" y="0"/>
            <a:ext cx="48999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469"/>
              <a:buFont typeface="Calibri"/>
              <a:buNone/>
            </a:pPr>
            <a:r>
              <a:rPr b="1" lang="en" sz="4900"/>
              <a:t>Exploratory Data Analysis</a:t>
            </a:r>
            <a:endParaRPr b="1" sz="4900"/>
          </a:p>
        </p:txBody>
      </p:sp>
      <p:pic>
        <p:nvPicPr>
          <p:cNvPr id="256" name="Google Shape;25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5" y="1474875"/>
            <a:ext cx="3948975" cy="35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550" y="1409975"/>
            <a:ext cx="4955575" cy="35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idx="4294967295" type="title"/>
          </p:nvPr>
        </p:nvSpPr>
        <p:spPr>
          <a:xfrm>
            <a:off x="4210600" y="33625"/>
            <a:ext cx="48999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469"/>
              <a:buFont typeface="Calibri"/>
              <a:buNone/>
            </a:pPr>
            <a:r>
              <a:rPr b="1" lang="en" sz="4900">
                <a:solidFill>
                  <a:schemeClr val="lt1"/>
                </a:solidFill>
              </a:rPr>
              <a:t>Exploratory Data Analysis</a:t>
            </a:r>
            <a:endParaRPr b="1" sz="4900">
              <a:solidFill>
                <a:schemeClr val="lt1"/>
              </a:solidFill>
            </a:endParaRPr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425"/>
            <a:ext cx="4222675" cy="35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075" y="1502425"/>
            <a:ext cx="4735425" cy="3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idx="4294967295" type="title"/>
          </p:nvPr>
        </p:nvSpPr>
        <p:spPr>
          <a:xfrm>
            <a:off x="4210600" y="33625"/>
            <a:ext cx="48999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3469"/>
              <a:buFont typeface="Calibri"/>
              <a:buNone/>
            </a:pPr>
            <a:r>
              <a:rPr b="1" lang="en" sz="4900">
                <a:solidFill>
                  <a:schemeClr val="lt1"/>
                </a:solidFill>
              </a:rPr>
              <a:t>Exploratory Data Analysis</a:t>
            </a:r>
            <a:endParaRPr b="1" sz="4900">
              <a:solidFill>
                <a:schemeClr val="lt1"/>
              </a:solidFill>
            </a:endParaRPr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75" y="1512925"/>
            <a:ext cx="7487650" cy="36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