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5" r:id="rId4"/>
    <p:sldId id="280" r:id="rId5"/>
    <p:sldId id="281" r:id="rId6"/>
    <p:sldId id="283" r:id="rId7"/>
    <p:sldId id="295" r:id="rId8"/>
    <p:sldId id="284" r:id="rId9"/>
    <p:sldId id="294" r:id="rId10"/>
    <p:sldId id="296" r:id="rId11"/>
    <p:sldId id="297" r:id="rId12"/>
    <p:sldId id="298" r:id="rId13"/>
    <p:sldId id="299" r:id="rId14"/>
    <p:sldId id="28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09" autoAdjust="0"/>
  </p:normalViewPr>
  <p:slideViewPr>
    <p:cSldViewPr snapToGrid="0" snapToObjects="1">
      <p:cViewPr varScale="1">
        <p:scale>
          <a:sx n="83" d="100"/>
          <a:sy n="83" d="100"/>
        </p:scale>
        <p:origin x="643"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[ProjectMasai.xlsx]Q1P!PivotTable26</c:name>
    <c:fmtId val="8"/>
  </c:pivotSource>
  <c:chart>
    <c:autoTitleDeleted val="1"/>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Q1P!$B$3</c:f>
              <c:strCache>
                <c:ptCount val="1"/>
                <c:pt idx="0">
                  <c:v>Sum of Y-2001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Q1P!$B$4:$B$5</c:f>
              <c:numCache>
                <c:formatCode>General</c:formatCode>
                <c:ptCount val="1"/>
                <c:pt idx="0">
                  <c:v>100</c:v>
                </c:pt>
              </c:numCache>
            </c:numRef>
          </c:val>
          <c:extLst>
            <c:ext xmlns:c16="http://schemas.microsoft.com/office/drawing/2014/chart" uri="{C3380CC4-5D6E-409C-BE32-E72D297353CC}">
              <c16:uniqueId val="{00000000-9E5E-456C-95E1-770DCE3E90B4}"/>
            </c:ext>
          </c:extLst>
        </c:ser>
        <c:ser>
          <c:idx val="1"/>
          <c:order val="1"/>
          <c:tx>
            <c:strRef>
              <c:f>Q1P!$C$3</c:f>
              <c:strCache>
                <c:ptCount val="1"/>
                <c:pt idx="0">
                  <c:v>Sum of Y-2002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Q1P!$C$4:$C$5</c:f>
              <c:numCache>
                <c:formatCode>General</c:formatCode>
                <c:ptCount val="1"/>
                <c:pt idx="0">
                  <c:v>99.281394958496094</c:v>
                </c:pt>
              </c:numCache>
            </c:numRef>
          </c:val>
          <c:extLst>
            <c:ext xmlns:c16="http://schemas.microsoft.com/office/drawing/2014/chart" uri="{C3380CC4-5D6E-409C-BE32-E72D297353CC}">
              <c16:uniqueId val="{00000001-9E5E-456C-95E1-770DCE3E90B4}"/>
            </c:ext>
          </c:extLst>
        </c:ser>
        <c:ser>
          <c:idx val="2"/>
          <c:order val="2"/>
          <c:tx>
            <c:strRef>
              <c:f>Q1P!$D$3</c:f>
              <c:strCache>
                <c:ptCount val="1"/>
                <c:pt idx="0">
                  <c:v>Sum of Y-2003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Q1P!$D$4:$D$5</c:f>
              <c:numCache>
                <c:formatCode>General</c:formatCode>
                <c:ptCount val="1"/>
                <c:pt idx="0">
                  <c:v>99.256179809570313</c:v>
                </c:pt>
              </c:numCache>
            </c:numRef>
          </c:val>
          <c:extLst>
            <c:ext xmlns:c16="http://schemas.microsoft.com/office/drawing/2014/chart" uri="{C3380CC4-5D6E-409C-BE32-E72D297353CC}">
              <c16:uniqueId val="{00000002-9E5E-456C-95E1-770DCE3E90B4}"/>
            </c:ext>
          </c:extLst>
        </c:ser>
        <c:ser>
          <c:idx val="3"/>
          <c:order val="3"/>
          <c:tx>
            <c:strRef>
              <c:f>Q1P!$E$3</c:f>
              <c:strCache>
                <c:ptCount val="1"/>
                <c:pt idx="0">
                  <c:v>Sum of Y-2004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Q1P!$E$4:$E$5</c:f>
              <c:numCache>
                <c:formatCode>General</c:formatCode>
                <c:ptCount val="1"/>
                <c:pt idx="0">
                  <c:v>99.2435302734375</c:v>
                </c:pt>
              </c:numCache>
            </c:numRef>
          </c:val>
          <c:extLst>
            <c:ext xmlns:c16="http://schemas.microsoft.com/office/drawing/2014/chart" uri="{C3380CC4-5D6E-409C-BE32-E72D297353CC}">
              <c16:uniqueId val="{00000003-9E5E-456C-95E1-770DCE3E90B4}"/>
            </c:ext>
          </c:extLst>
        </c:ser>
        <c:ser>
          <c:idx val="4"/>
          <c:order val="4"/>
          <c:tx>
            <c:strRef>
              <c:f>Q1P!$F$3</c:f>
              <c:strCache>
                <c:ptCount val="1"/>
                <c:pt idx="0">
                  <c:v>Sum of Y-2005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Q1P!$F$4:$F$5</c:f>
              <c:numCache>
                <c:formatCode>General</c:formatCode>
                <c:ptCount val="1"/>
                <c:pt idx="0">
                  <c:v>99.900001525878906</c:v>
                </c:pt>
              </c:numCache>
            </c:numRef>
          </c:val>
          <c:extLst>
            <c:ext xmlns:c16="http://schemas.microsoft.com/office/drawing/2014/chart" uri="{C3380CC4-5D6E-409C-BE32-E72D297353CC}">
              <c16:uniqueId val="{00000004-9E5E-456C-95E1-770DCE3E90B4}"/>
            </c:ext>
          </c:extLst>
        </c:ser>
        <c:ser>
          <c:idx val="5"/>
          <c:order val="5"/>
          <c:tx>
            <c:strRef>
              <c:f>Q1P!$G$3</c:f>
              <c:strCache>
                <c:ptCount val="1"/>
                <c:pt idx="0">
                  <c:v>Sum of Y-2006</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Q1P!$G$4:$G$5</c:f>
              <c:numCache>
                <c:formatCode>General</c:formatCode>
                <c:ptCount val="1"/>
                <c:pt idx="0">
                  <c:v>99.281600952148438</c:v>
                </c:pt>
              </c:numCache>
            </c:numRef>
          </c:val>
          <c:extLst>
            <c:ext xmlns:c16="http://schemas.microsoft.com/office/drawing/2014/chart" uri="{C3380CC4-5D6E-409C-BE32-E72D297353CC}">
              <c16:uniqueId val="{00000005-9E5E-456C-95E1-770DCE3E90B4}"/>
            </c:ext>
          </c:extLst>
        </c:ser>
        <c:ser>
          <c:idx val="6"/>
          <c:order val="6"/>
          <c:tx>
            <c:strRef>
              <c:f>Q1P!$H$3</c:f>
              <c:strCache>
                <c:ptCount val="1"/>
                <c:pt idx="0">
                  <c:v>Sum of Y-2007</c:v>
                </c:pt>
              </c:strCache>
            </c:strRef>
          </c:tx>
          <c:spPr>
            <a:solidFill>
              <a:schemeClr val="accent1">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Q1P!$H$4:$H$5</c:f>
              <c:numCache>
                <c:formatCode>General</c:formatCode>
                <c:ptCount val="1"/>
                <c:pt idx="0">
                  <c:v>99.333580017089844</c:v>
                </c:pt>
              </c:numCache>
            </c:numRef>
          </c:val>
          <c:extLst>
            <c:ext xmlns:c16="http://schemas.microsoft.com/office/drawing/2014/chart" uri="{C3380CC4-5D6E-409C-BE32-E72D297353CC}">
              <c16:uniqueId val="{00000006-9E5E-456C-95E1-770DCE3E90B4}"/>
            </c:ext>
          </c:extLst>
        </c:ser>
        <c:ser>
          <c:idx val="7"/>
          <c:order val="7"/>
          <c:tx>
            <c:strRef>
              <c:f>Q1P!$I$3</c:f>
              <c:strCache>
                <c:ptCount val="1"/>
                <c:pt idx="0">
                  <c:v>Sum of Y-2008</c:v>
                </c:pt>
              </c:strCache>
            </c:strRef>
          </c:tx>
          <c:spPr>
            <a:solidFill>
              <a:schemeClr val="accent2">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Q1P!$I$4:$I$5</c:f>
              <c:numCache>
                <c:formatCode>General</c:formatCode>
                <c:ptCount val="1"/>
                <c:pt idx="0">
                  <c:v>99.400634765625</c:v>
                </c:pt>
              </c:numCache>
            </c:numRef>
          </c:val>
          <c:extLst>
            <c:ext xmlns:c16="http://schemas.microsoft.com/office/drawing/2014/chart" uri="{C3380CC4-5D6E-409C-BE32-E72D297353CC}">
              <c16:uniqueId val="{00000007-9E5E-456C-95E1-770DCE3E90B4}"/>
            </c:ext>
          </c:extLst>
        </c:ser>
        <c:ser>
          <c:idx val="8"/>
          <c:order val="8"/>
          <c:tx>
            <c:strRef>
              <c:f>Q1P!$J$3</c:f>
              <c:strCache>
                <c:ptCount val="1"/>
                <c:pt idx="0">
                  <c:v>Sum of Y-2009</c:v>
                </c:pt>
              </c:strCache>
            </c:strRef>
          </c:tx>
          <c:spPr>
            <a:solidFill>
              <a:schemeClr val="accent3">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Q1P!$J$4:$J$5</c:f>
              <c:numCache>
                <c:formatCode>General</c:formatCode>
                <c:ptCount val="1"/>
                <c:pt idx="0">
                  <c:v>99.477088928222656</c:v>
                </c:pt>
              </c:numCache>
            </c:numRef>
          </c:val>
          <c:extLst>
            <c:ext xmlns:c16="http://schemas.microsoft.com/office/drawing/2014/chart" uri="{C3380CC4-5D6E-409C-BE32-E72D297353CC}">
              <c16:uniqueId val="{00000008-9E5E-456C-95E1-770DCE3E90B4}"/>
            </c:ext>
          </c:extLst>
        </c:ser>
        <c:ser>
          <c:idx val="9"/>
          <c:order val="9"/>
          <c:tx>
            <c:strRef>
              <c:f>Q1P!$K$3</c:f>
              <c:strCache>
                <c:ptCount val="1"/>
                <c:pt idx="0">
                  <c:v>Sum of Y-2010</c:v>
                </c:pt>
              </c:strCache>
            </c:strRef>
          </c:tx>
          <c:spPr>
            <a:solidFill>
              <a:schemeClr val="accent4">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Q1P!$K$4:$K$5</c:f>
              <c:numCache>
                <c:formatCode>General</c:formatCode>
                <c:ptCount val="1"/>
                <c:pt idx="0">
                  <c:v>99.699996948242188</c:v>
                </c:pt>
              </c:numCache>
            </c:numRef>
          </c:val>
          <c:extLst>
            <c:ext xmlns:c16="http://schemas.microsoft.com/office/drawing/2014/chart" uri="{C3380CC4-5D6E-409C-BE32-E72D297353CC}">
              <c16:uniqueId val="{00000009-9E5E-456C-95E1-770DCE3E90B4}"/>
            </c:ext>
          </c:extLst>
        </c:ser>
        <c:ser>
          <c:idx val="10"/>
          <c:order val="10"/>
          <c:tx>
            <c:strRef>
              <c:f>Q1P!$L$3</c:f>
              <c:strCache>
                <c:ptCount val="1"/>
                <c:pt idx="0">
                  <c:v>Sum of Y-2011</c:v>
                </c:pt>
              </c:strCache>
            </c:strRef>
          </c:tx>
          <c:spPr>
            <a:solidFill>
              <a:schemeClr val="accent5">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Q1P!$L$4:$L$5</c:f>
              <c:numCache>
                <c:formatCode>General</c:formatCode>
                <c:ptCount val="1"/>
                <c:pt idx="0">
                  <c:v>99.635429382324219</c:v>
                </c:pt>
              </c:numCache>
            </c:numRef>
          </c:val>
          <c:extLst>
            <c:ext xmlns:c16="http://schemas.microsoft.com/office/drawing/2014/chart" uri="{C3380CC4-5D6E-409C-BE32-E72D297353CC}">
              <c16:uniqueId val="{0000000A-9E5E-456C-95E1-770DCE3E90B4}"/>
            </c:ext>
          </c:extLst>
        </c:ser>
        <c:ser>
          <c:idx val="11"/>
          <c:order val="11"/>
          <c:tx>
            <c:strRef>
              <c:f>Q1P!$M$3</c:f>
              <c:strCache>
                <c:ptCount val="1"/>
                <c:pt idx="0">
                  <c:v>Sum of Y-2012</c:v>
                </c:pt>
              </c:strCache>
            </c:strRef>
          </c:tx>
          <c:spPr>
            <a:solidFill>
              <a:schemeClr val="accent6">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Q1P!$M$4:$M$5</c:f>
              <c:numCache>
                <c:formatCode>General</c:formatCode>
                <c:ptCount val="1"/>
                <c:pt idx="0">
                  <c:v>99.790672302246094</c:v>
                </c:pt>
              </c:numCache>
            </c:numRef>
          </c:val>
          <c:extLst>
            <c:ext xmlns:c16="http://schemas.microsoft.com/office/drawing/2014/chart" uri="{C3380CC4-5D6E-409C-BE32-E72D297353CC}">
              <c16:uniqueId val="{0000000B-9E5E-456C-95E1-770DCE3E90B4}"/>
            </c:ext>
          </c:extLst>
        </c:ser>
        <c:ser>
          <c:idx val="12"/>
          <c:order val="12"/>
          <c:tx>
            <c:strRef>
              <c:f>Q1P!$N$3</c:f>
              <c:strCache>
                <c:ptCount val="1"/>
                <c:pt idx="0">
                  <c:v>Sum of Y-2013</c:v>
                </c:pt>
              </c:strCache>
            </c:strRef>
          </c:tx>
          <c:spPr>
            <a:solidFill>
              <a:schemeClr val="accent1">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Q1P!$N$4:$N$5</c:f>
              <c:numCache>
                <c:formatCode>General</c:formatCode>
                <c:ptCount val="1"/>
                <c:pt idx="0">
                  <c:v>99.410003662109375</c:v>
                </c:pt>
              </c:numCache>
            </c:numRef>
          </c:val>
          <c:extLst>
            <c:ext xmlns:c16="http://schemas.microsoft.com/office/drawing/2014/chart" uri="{C3380CC4-5D6E-409C-BE32-E72D297353CC}">
              <c16:uniqueId val="{0000000C-9E5E-456C-95E1-770DCE3E90B4}"/>
            </c:ext>
          </c:extLst>
        </c:ser>
        <c:ser>
          <c:idx val="13"/>
          <c:order val="13"/>
          <c:tx>
            <c:strRef>
              <c:f>Q1P!$O$3</c:f>
              <c:strCache>
                <c:ptCount val="1"/>
                <c:pt idx="0">
                  <c:v>Sum of Y-2014</c:v>
                </c:pt>
              </c:strCache>
            </c:strRef>
          </c:tx>
          <c:spPr>
            <a:solidFill>
              <a:schemeClr val="accent2">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Q1P!$O$4:$O$5</c:f>
              <c:numCache>
                <c:formatCode>General</c:formatCode>
                <c:ptCount val="1"/>
                <c:pt idx="0">
                  <c:v>99.660003662109375</c:v>
                </c:pt>
              </c:numCache>
            </c:numRef>
          </c:val>
          <c:extLst>
            <c:ext xmlns:c16="http://schemas.microsoft.com/office/drawing/2014/chart" uri="{C3380CC4-5D6E-409C-BE32-E72D297353CC}">
              <c16:uniqueId val="{0000000D-9E5E-456C-95E1-770DCE3E90B4}"/>
            </c:ext>
          </c:extLst>
        </c:ser>
        <c:ser>
          <c:idx val="14"/>
          <c:order val="14"/>
          <c:tx>
            <c:strRef>
              <c:f>Q1P!$P$3</c:f>
              <c:strCache>
                <c:ptCount val="1"/>
                <c:pt idx="0">
                  <c:v>Sum of Y-2015</c:v>
                </c:pt>
              </c:strCache>
            </c:strRef>
          </c:tx>
          <c:spPr>
            <a:solidFill>
              <a:schemeClr val="accent3">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Q1P!$P$4:$P$5</c:f>
              <c:numCache>
                <c:formatCode>General</c:formatCode>
                <c:ptCount val="1"/>
                <c:pt idx="0">
                  <c:v>100</c:v>
                </c:pt>
              </c:numCache>
            </c:numRef>
          </c:val>
          <c:extLst>
            <c:ext xmlns:c16="http://schemas.microsoft.com/office/drawing/2014/chart" uri="{C3380CC4-5D6E-409C-BE32-E72D297353CC}">
              <c16:uniqueId val="{0000000E-9E5E-456C-95E1-770DCE3E90B4}"/>
            </c:ext>
          </c:extLst>
        </c:ser>
        <c:ser>
          <c:idx val="15"/>
          <c:order val="15"/>
          <c:tx>
            <c:strRef>
              <c:f>Q1P!$Q$3</c:f>
              <c:strCache>
                <c:ptCount val="1"/>
                <c:pt idx="0">
                  <c:v>Sum of Y-2016</c:v>
                </c:pt>
              </c:strCache>
            </c:strRef>
          </c:tx>
          <c:spPr>
            <a:solidFill>
              <a:schemeClr val="accent4">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Q1P!$Q$4:$Q$5</c:f>
              <c:numCache>
                <c:formatCode>General</c:formatCode>
                <c:ptCount val="1"/>
                <c:pt idx="0">
                  <c:v>99.800003051757813</c:v>
                </c:pt>
              </c:numCache>
            </c:numRef>
          </c:val>
          <c:extLst>
            <c:ext xmlns:c16="http://schemas.microsoft.com/office/drawing/2014/chart" uri="{C3380CC4-5D6E-409C-BE32-E72D297353CC}">
              <c16:uniqueId val="{0000000F-9E5E-456C-95E1-770DCE3E90B4}"/>
            </c:ext>
          </c:extLst>
        </c:ser>
        <c:ser>
          <c:idx val="16"/>
          <c:order val="16"/>
          <c:tx>
            <c:strRef>
              <c:f>Q1P!$R$3</c:f>
              <c:strCache>
                <c:ptCount val="1"/>
                <c:pt idx="0">
                  <c:v>Sum of Y-2017</c:v>
                </c:pt>
              </c:strCache>
            </c:strRef>
          </c:tx>
          <c:spPr>
            <a:solidFill>
              <a:schemeClr val="accent5">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Q1P!$R$4:$R$5</c:f>
              <c:numCache>
                <c:formatCode>General</c:formatCode>
                <c:ptCount val="1"/>
                <c:pt idx="0">
                  <c:v>99.800003051757813</c:v>
                </c:pt>
              </c:numCache>
            </c:numRef>
          </c:val>
          <c:extLst>
            <c:ext xmlns:c16="http://schemas.microsoft.com/office/drawing/2014/chart" uri="{C3380CC4-5D6E-409C-BE32-E72D297353CC}">
              <c16:uniqueId val="{00000010-9E5E-456C-95E1-770DCE3E90B4}"/>
            </c:ext>
          </c:extLst>
        </c:ser>
        <c:ser>
          <c:idx val="17"/>
          <c:order val="17"/>
          <c:tx>
            <c:strRef>
              <c:f>Q1P!$S$3</c:f>
              <c:strCache>
                <c:ptCount val="1"/>
                <c:pt idx="0">
                  <c:v>Sum of Y-2018</c:v>
                </c:pt>
              </c:strCache>
            </c:strRef>
          </c:tx>
          <c:spPr>
            <a:solidFill>
              <a:schemeClr val="accent6">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Q1P!$S$4:$S$5</c:f>
              <c:numCache>
                <c:formatCode>General</c:formatCode>
                <c:ptCount val="1"/>
                <c:pt idx="0">
                  <c:v>99.900001525878906</c:v>
                </c:pt>
              </c:numCache>
            </c:numRef>
          </c:val>
          <c:extLst>
            <c:ext xmlns:c16="http://schemas.microsoft.com/office/drawing/2014/chart" uri="{C3380CC4-5D6E-409C-BE32-E72D297353CC}">
              <c16:uniqueId val="{00000011-9E5E-456C-95E1-770DCE3E90B4}"/>
            </c:ext>
          </c:extLst>
        </c:ser>
        <c:ser>
          <c:idx val="18"/>
          <c:order val="18"/>
          <c:tx>
            <c:strRef>
              <c:f>Q1P!$T$3</c:f>
              <c:strCache>
                <c:ptCount val="1"/>
                <c:pt idx="0">
                  <c:v>Sum of Y-2019</c:v>
                </c:pt>
              </c:strCache>
            </c:strRef>
          </c:tx>
          <c:spPr>
            <a:solidFill>
              <a:schemeClr val="accent1">
                <a:lumMod val="8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Q1P!$T$4:$T$5</c:f>
              <c:numCache>
                <c:formatCode>General</c:formatCode>
                <c:ptCount val="1"/>
                <c:pt idx="0">
                  <c:v>100</c:v>
                </c:pt>
              </c:numCache>
            </c:numRef>
          </c:val>
          <c:extLst>
            <c:ext xmlns:c16="http://schemas.microsoft.com/office/drawing/2014/chart" uri="{C3380CC4-5D6E-409C-BE32-E72D297353CC}">
              <c16:uniqueId val="{00000012-9E5E-456C-95E1-770DCE3E90B4}"/>
            </c:ext>
          </c:extLst>
        </c:ser>
        <c:ser>
          <c:idx val="19"/>
          <c:order val="19"/>
          <c:tx>
            <c:strRef>
              <c:f>Q1P!$U$3</c:f>
              <c:strCache>
                <c:ptCount val="1"/>
                <c:pt idx="0">
                  <c:v>Sum of Y-2020</c:v>
                </c:pt>
              </c:strCache>
            </c:strRef>
          </c:tx>
          <c:spPr>
            <a:solidFill>
              <a:schemeClr val="accent2">
                <a:lumMod val="8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Q1P!$U$4:$U$5</c:f>
              <c:numCache>
                <c:formatCode>General</c:formatCode>
                <c:ptCount val="1"/>
                <c:pt idx="0">
                  <c:v>99.95941162109375</c:v>
                </c:pt>
              </c:numCache>
            </c:numRef>
          </c:val>
          <c:extLst>
            <c:ext xmlns:c16="http://schemas.microsoft.com/office/drawing/2014/chart" uri="{C3380CC4-5D6E-409C-BE32-E72D297353CC}">
              <c16:uniqueId val="{00000013-9E5E-456C-95E1-770DCE3E90B4}"/>
            </c:ext>
          </c:extLst>
        </c:ser>
        <c:ser>
          <c:idx val="20"/>
          <c:order val="20"/>
          <c:tx>
            <c:strRef>
              <c:f>Q1P!$V$3</c:f>
              <c:strCache>
                <c:ptCount val="1"/>
                <c:pt idx="0">
                  <c:v>Sum of Y-2021</c:v>
                </c:pt>
              </c:strCache>
            </c:strRef>
          </c:tx>
          <c:spPr>
            <a:solidFill>
              <a:schemeClr val="accent3">
                <a:lumMod val="8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Q1P!$V$4:$V$5</c:f>
              <c:numCache>
                <c:formatCode>General</c:formatCode>
                <c:ptCount val="1"/>
                <c:pt idx="0">
                  <c:v>0</c:v>
                </c:pt>
              </c:numCache>
            </c:numRef>
          </c:val>
          <c:extLst>
            <c:ext xmlns:c16="http://schemas.microsoft.com/office/drawing/2014/chart" uri="{C3380CC4-5D6E-409C-BE32-E72D297353CC}">
              <c16:uniqueId val="{00000014-9E5E-456C-95E1-770DCE3E90B4}"/>
            </c:ext>
          </c:extLst>
        </c:ser>
        <c:dLbls>
          <c:dLblPos val="outEnd"/>
          <c:showLegendKey val="0"/>
          <c:showVal val="1"/>
          <c:showCatName val="0"/>
          <c:showSerName val="0"/>
          <c:showPercent val="0"/>
          <c:showBubbleSize val="0"/>
        </c:dLbls>
        <c:gapWidth val="444"/>
        <c:overlap val="-90"/>
        <c:axId val="1911007408"/>
        <c:axId val="1911008656"/>
      </c:barChart>
      <c:catAx>
        <c:axId val="1911007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MH"/>
          </a:p>
        </c:txPr>
        <c:crossAx val="1911008656"/>
        <c:crosses val="autoZero"/>
        <c:auto val="1"/>
        <c:lblAlgn val="ctr"/>
        <c:lblOffset val="100"/>
        <c:noMultiLvlLbl val="0"/>
      </c:catAx>
      <c:valAx>
        <c:axId val="1911008656"/>
        <c:scaling>
          <c:orientation val="minMax"/>
        </c:scaling>
        <c:delete val="1"/>
        <c:axPos val="l"/>
        <c:numFmt formatCode="General" sourceLinked="1"/>
        <c:majorTickMark val="none"/>
        <c:minorTickMark val="none"/>
        <c:tickLblPos val="nextTo"/>
        <c:crossAx val="19110074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a:noFill/>
    </a:ln>
    <a:effectLst/>
  </c:spPr>
  <c:txPr>
    <a:bodyPr/>
    <a:lstStyle/>
    <a:p>
      <a:pPr>
        <a:defRPr/>
      </a:pPr>
      <a:endParaRPr lang="en-MH"/>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[ProjectMasai.xlsx]Sheet2!PivotTable1</c:name>
    <c:fmtId val="5"/>
  </c:pivotSource>
  <c:chart>
    <c:autoTitleDeleted val="0"/>
    <c:pivotFmts>
      <c:pivotFmt>
        <c:idx val="0"/>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5940516118267745E-2"/>
          <c:y val="0.21474842240464623"/>
          <c:w val="0.81510753979778539"/>
          <c:h val="0.62935500083766127"/>
        </c:manualLayout>
      </c:layout>
      <c:barChart>
        <c:barDir val="col"/>
        <c:grouping val="clustered"/>
        <c:varyColors val="0"/>
        <c:ser>
          <c:idx val="0"/>
          <c:order val="0"/>
          <c:tx>
            <c:strRef>
              <c:f>Sheet2!$B$4:$B$5</c:f>
              <c:strCache>
                <c:ptCount val="1"/>
                <c:pt idx="0">
                  <c:v>Rural</c:v>
                </c:pt>
              </c:strCache>
            </c:strRef>
          </c:tx>
          <c:spPr>
            <a:solidFill>
              <a:srgbClr val="92D050"/>
            </a:solidFill>
            <a:ln>
              <a:noFill/>
            </a:ln>
            <a:effectLst/>
          </c:spPr>
          <c:invertIfNegative val="0"/>
          <c:cat>
            <c:strRef>
              <c:f>Sheet2!$A$6:$A$16</c:f>
              <c:strCache>
                <c:ptCount val="11"/>
                <c:pt idx="0">
                  <c:v>Sum of Y_2010</c:v>
                </c:pt>
                <c:pt idx="1">
                  <c:v>Sum of Y_2011</c:v>
                </c:pt>
                <c:pt idx="2">
                  <c:v>Sum of Y_2012</c:v>
                </c:pt>
                <c:pt idx="3">
                  <c:v>Sum of Y_2013</c:v>
                </c:pt>
                <c:pt idx="4">
                  <c:v>Sum of Y_2014</c:v>
                </c:pt>
                <c:pt idx="5">
                  <c:v>Sum of Y_2015</c:v>
                </c:pt>
                <c:pt idx="6">
                  <c:v>Sum of Y_2016</c:v>
                </c:pt>
                <c:pt idx="7">
                  <c:v>Sum of Y_2017</c:v>
                </c:pt>
                <c:pt idx="8">
                  <c:v>Sum of Y_2018</c:v>
                </c:pt>
                <c:pt idx="9">
                  <c:v>Sum of Y_2019</c:v>
                </c:pt>
                <c:pt idx="10">
                  <c:v>Sum of Y_2020</c:v>
                </c:pt>
              </c:strCache>
            </c:strRef>
          </c:cat>
          <c:val>
            <c:numRef>
              <c:f>Sheet2!$B$6:$B$16</c:f>
              <c:numCache>
                <c:formatCode>General</c:formatCode>
                <c:ptCount val="11"/>
                <c:pt idx="0">
                  <c:v>350.44686585664749</c:v>
                </c:pt>
                <c:pt idx="1">
                  <c:v>375.54277229309076</c:v>
                </c:pt>
                <c:pt idx="2">
                  <c:v>407.48921775817871</c:v>
                </c:pt>
                <c:pt idx="3">
                  <c:v>463.18469709157932</c:v>
                </c:pt>
                <c:pt idx="4">
                  <c:v>496.07473671436298</c:v>
                </c:pt>
                <c:pt idx="5">
                  <c:v>488.82664746046083</c:v>
                </c:pt>
                <c:pt idx="6">
                  <c:v>577.03194284439098</c:v>
                </c:pt>
                <c:pt idx="7">
                  <c:v>603.96202552318573</c:v>
                </c:pt>
                <c:pt idx="8">
                  <c:v>558.05256772041332</c:v>
                </c:pt>
                <c:pt idx="9">
                  <c:v>598.89314281940472</c:v>
                </c:pt>
                <c:pt idx="10">
                  <c:v>708.04072034359001</c:v>
                </c:pt>
              </c:numCache>
            </c:numRef>
          </c:val>
          <c:extLst>
            <c:ext xmlns:c16="http://schemas.microsoft.com/office/drawing/2014/chart" uri="{C3380CC4-5D6E-409C-BE32-E72D297353CC}">
              <c16:uniqueId val="{00000000-A2CC-4454-A12F-60C181F75A51}"/>
            </c:ext>
          </c:extLst>
        </c:ser>
        <c:ser>
          <c:idx val="1"/>
          <c:order val="1"/>
          <c:tx>
            <c:strRef>
              <c:f>Sheet2!$C$4:$C$5</c:f>
              <c:strCache>
                <c:ptCount val="1"/>
                <c:pt idx="0">
                  <c:v>Urban</c:v>
                </c:pt>
              </c:strCache>
            </c:strRef>
          </c:tx>
          <c:spPr>
            <a:solidFill>
              <a:srgbClr val="FFC000"/>
            </a:solidFill>
            <a:ln>
              <a:noFill/>
            </a:ln>
            <a:effectLst/>
          </c:spPr>
          <c:invertIfNegative val="0"/>
          <c:cat>
            <c:strRef>
              <c:f>Sheet2!$A$6:$A$16</c:f>
              <c:strCache>
                <c:ptCount val="11"/>
                <c:pt idx="0">
                  <c:v>Sum of Y_2010</c:v>
                </c:pt>
                <c:pt idx="1">
                  <c:v>Sum of Y_2011</c:v>
                </c:pt>
                <c:pt idx="2">
                  <c:v>Sum of Y_2012</c:v>
                </c:pt>
                <c:pt idx="3">
                  <c:v>Sum of Y_2013</c:v>
                </c:pt>
                <c:pt idx="4">
                  <c:v>Sum of Y_2014</c:v>
                </c:pt>
                <c:pt idx="5">
                  <c:v>Sum of Y_2015</c:v>
                </c:pt>
                <c:pt idx="6">
                  <c:v>Sum of Y_2016</c:v>
                </c:pt>
                <c:pt idx="7">
                  <c:v>Sum of Y_2017</c:v>
                </c:pt>
                <c:pt idx="8">
                  <c:v>Sum of Y_2018</c:v>
                </c:pt>
                <c:pt idx="9">
                  <c:v>Sum of Y_2019</c:v>
                </c:pt>
                <c:pt idx="10">
                  <c:v>Sum of Y_2020</c:v>
                </c:pt>
              </c:strCache>
            </c:strRef>
          </c:cat>
          <c:val>
            <c:numRef>
              <c:f>Sheet2!$C$6:$C$16</c:f>
              <c:numCache>
                <c:formatCode>General</c:formatCode>
                <c:ptCount val="11"/>
                <c:pt idx="0">
                  <c:v>1464.1565837860107</c:v>
                </c:pt>
                <c:pt idx="1">
                  <c:v>1558.7670917510986</c:v>
                </c:pt>
                <c:pt idx="2">
                  <c:v>1641.2589902877805</c:v>
                </c:pt>
                <c:pt idx="3">
                  <c:v>1629.9966821670532</c:v>
                </c:pt>
                <c:pt idx="4">
                  <c:v>1685.3733463287354</c:v>
                </c:pt>
                <c:pt idx="5">
                  <c:v>1710.1266136169434</c:v>
                </c:pt>
                <c:pt idx="6">
                  <c:v>1751.7605829238892</c:v>
                </c:pt>
                <c:pt idx="7">
                  <c:v>1829.0266380310061</c:v>
                </c:pt>
                <c:pt idx="8">
                  <c:v>1514.6546363830566</c:v>
                </c:pt>
                <c:pt idx="9">
                  <c:v>1650.4342765808105</c:v>
                </c:pt>
                <c:pt idx="10">
                  <c:v>1914.5373048782349</c:v>
                </c:pt>
              </c:numCache>
            </c:numRef>
          </c:val>
          <c:extLst>
            <c:ext xmlns:c16="http://schemas.microsoft.com/office/drawing/2014/chart" uri="{C3380CC4-5D6E-409C-BE32-E72D297353CC}">
              <c16:uniqueId val="{00000001-A2CC-4454-A12F-60C181F75A51}"/>
            </c:ext>
          </c:extLst>
        </c:ser>
        <c:dLbls>
          <c:showLegendKey val="0"/>
          <c:showVal val="0"/>
          <c:showCatName val="0"/>
          <c:showSerName val="0"/>
          <c:showPercent val="0"/>
          <c:showBubbleSize val="0"/>
        </c:dLbls>
        <c:gapWidth val="219"/>
        <c:overlap val="-27"/>
        <c:axId val="1638132687"/>
        <c:axId val="1638133103"/>
      </c:barChart>
      <c:catAx>
        <c:axId val="163813268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1638133103"/>
        <c:crosses val="autoZero"/>
        <c:auto val="1"/>
        <c:lblAlgn val="ctr"/>
        <c:lblOffset val="100"/>
        <c:noMultiLvlLbl val="0"/>
      </c:catAx>
      <c:valAx>
        <c:axId val="1638133103"/>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16381326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H"/>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[ProjectMasai.xlsx]Q3P!PivotTable36</c:name>
    <c:fmtId val="8"/>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rgbClr val="92D05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rgbClr val="FFC00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rgbClr val="92D05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rgbClr val="FFC00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rgbClr val="92D05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rgbClr val="FFC00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612819831783974E-2"/>
          <c:y val="3.494603124132814E-2"/>
          <c:w val="0.70411219123505975"/>
          <c:h val="0.8853605926184156"/>
        </c:manualLayout>
      </c:layout>
      <c:barChart>
        <c:barDir val="col"/>
        <c:grouping val="clustered"/>
        <c:varyColors val="0"/>
        <c:ser>
          <c:idx val="0"/>
          <c:order val="0"/>
          <c:tx>
            <c:strRef>
              <c:f>Q3P!$B$1:$B$3</c:f>
              <c:strCache>
                <c:ptCount val="1"/>
                <c:pt idx="0">
                  <c:v>Y_2002 - Sum of Access Percentage</c:v>
                </c:pt>
              </c:strCache>
            </c:strRef>
          </c:tx>
          <c:spPr>
            <a:solidFill>
              <a:srgbClr val="92D050"/>
            </a:solidFill>
            <a:ln>
              <a:noFill/>
            </a:ln>
            <a:effectLst>
              <a:outerShdw blurRad="57150" dist="19050" dir="5400000" algn="ctr" rotWithShape="0">
                <a:srgbClr val="000000">
                  <a:alpha val="63000"/>
                </a:srgbClr>
              </a:outerShdw>
            </a:effectLst>
          </c:spPr>
          <c:invertIfNegative val="0"/>
          <c:cat>
            <c:strRef>
              <c:f>Q3P!$A$4:$A$5</c:f>
              <c:strCache>
                <c:ptCount val="1"/>
                <c:pt idx="0">
                  <c:v>India</c:v>
                </c:pt>
              </c:strCache>
            </c:strRef>
          </c:cat>
          <c:val>
            <c:numRef>
              <c:f>Q3P!$B$4:$B$5</c:f>
              <c:numCache>
                <c:formatCode>General</c:formatCode>
                <c:ptCount val="1"/>
                <c:pt idx="0">
                  <c:v>62.299999237060497</c:v>
                </c:pt>
              </c:numCache>
            </c:numRef>
          </c:val>
          <c:extLst>
            <c:ext xmlns:c16="http://schemas.microsoft.com/office/drawing/2014/chart" uri="{C3380CC4-5D6E-409C-BE32-E72D297353CC}">
              <c16:uniqueId val="{00000000-2C96-4262-8FF2-C8393BEC17C1}"/>
            </c:ext>
          </c:extLst>
        </c:ser>
        <c:ser>
          <c:idx val="1"/>
          <c:order val="1"/>
          <c:tx>
            <c:strRef>
              <c:f>Q3P!$C$1:$C$3</c:f>
              <c:strCache>
                <c:ptCount val="1"/>
                <c:pt idx="0">
                  <c:v>Y_2002 - Sum of World Average Per Year</c:v>
                </c:pt>
              </c:strCache>
            </c:strRef>
          </c:tx>
          <c:spPr>
            <a:solidFill>
              <a:srgbClr val="FFC000"/>
            </a:solidFill>
            <a:ln>
              <a:noFill/>
            </a:ln>
            <a:effectLst>
              <a:outerShdw blurRad="57150" dist="19050" dir="5400000" algn="ctr" rotWithShape="0">
                <a:srgbClr val="000000">
                  <a:alpha val="63000"/>
                </a:srgbClr>
              </a:outerShdw>
            </a:effectLst>
          </c:spPr>
          <c:invertIfNegative val="0"/>
          <c:cat>
            <c:strRef>
              <c:f>Q3P!$A$4:$A$5</c:f>
              <c:strCache>
                <c:ptCount val="1"/>
                <c:pt idx="0">
                  <c:v>India</c:v>
                </c:pt>
              </c:strCache>
            </c:strRef>
          </c:cat>
          <c:val>
            <c:numRef>
              <c:f>Q3P!$C$4:$C$5</c:f>
              <c:numCache>
                <c:formatCode>General</c:formatCode>
                <c:ptCount val="1"/>
                <c:pt idx="0">
                  <c:v>73.700624280406103</c:v>
                </c:pt>
              </c:numCache>
            </c:numRef>
          </c:val>
          <c:extLst>
            <c:ext xmlns:c16="http://schemas.microsoft.com/office/drawing/2014/chart" uri="{C3380CC4-5D6E-409C-BE32-E72D297353CC}">
              <c16:uniqueId val="{00000001-2C96-4262-8FF2-C8393BEC17C1}"/>
            </c:ext>
          </c:extLst>
        </c:ser>
        <c:dLbls>
          <c:showLegendKey val="0"/>
          <c:showVal val="0"/>
          <c:showCatName val="0"/>
          <c:showSerName val="0"/>
          <c:showPercent val="0"/>
          <c:showBubbleSize val="0"/>
        </c:dLbls>
        <c:gapWidth val="100"/>
        <c:overlap val="-24"/>
        <c:axId val="2032644432"/>
        <c:axId val="2032646512"/>
      </c:barChart>
      <c:catAx>
        <c:axId val="20326444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2032646512"/>
        <c:crosses val="autoZero"/>
        <c:auto val="1"/>
        <c:lblAlgn val="ctr"/>
        <c:lblOffset val="100"/>
        <c:noMultiLvlLbl val="0"/>
      </c:catAx>
      <c:valAx>
        <c:axId val="20326465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2032644432"/>
        <c:crosses val="autoZero"/>
        <c:crossBetween val="between"/>
      </c:valAx>
      <c:spPr>
        <a:noFill/>
        <a:ln>
          <a:noFill/>
        </a:ln>
        <a:effectLst/>
      </c:spPr>
    </c:plotArea>
    <c:legend>
      <c:legendPos val="r"/>
      <c:layout>
        <c:manualLayout>
          <c:xMode val="edge"/>
          <c:yMode val="edge"/>
          <c:x val="0.76411722000885351"/>
          <c:y val="0.37272837628271721"/>
          <c:w val="0.23408375387339531"/>
          <c:h val="0.3366436151274858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H"/>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[ProjectMasai.xlsx]Q4P!PivotTable7</c:name>
    <c:fmtId val="5"/>
  </c:pivotSource>
  <c:chart>
    <c:autoTitleDeleted val="1"/>
    <c:pivotFmts>
      <c:pivotFmt>
        <c:idx val="0"/>
        <c:spPr>
          <a:solidFill>
            <a:srgbClr val="7030A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8251979227826349E-2"/>
          <c:y val="8.0637602893035315E-2"/>
          <c:w val="0.89302142901187398"/>
          <c:h val="0.79405442851363972"/>
        </c:manualLayout>
      </c:layout>
      <c:barChart>
        <c:barDir val="col"/>
        <c:grouping val="clustered"/>
        <c:varyColors val="0"/>
        <c:ser>
          <c:idx val="0"/>
          <c:order val="0"/>
          <c:tx>
            <c:strRef>
              <c:f>Q4P!$B$3</c:f>
              <c:strCache>
                <c:ptCount val="1"/>
                <c:pt idx="0">
                  <c:v>Total</c:v>
                </c:pt>
              </c:strCache>
            </c:strRef>
          </c:tx>
          <c:spPr>
            <a:solidFill>
              <a:srgbClr val="7030A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Q4P!$A$4:$A$36</c:f>
              <c:strCache>
                <c:ptCount val="32"/>
                <c:pt idx="0">
                  <c:v>1900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strCache>
            </c:strRef>
          </c:cat>
          <c:val>
            <c:numRef>
              <c:f>Q4P!$B$4:$B$36</c:f>
              <c:numCache>
                <c:formatCode>General</c:formatCode>
                <c:ptCount val="32"/>
                <c:pt idx="0">
                  <c:v>92</c:v>
                </c:pt>
                <c:pt idx="1">
                  <c:v>93</c:v>
                </c:pt>
                <c:pt idx="2">
                  <c:v>98</c:v>
                </c:pt>
                <c:pt idx="3">
                  <c:v>98</c:v>
                </c:pt>
                <c:pt idx="4">
                  <c:v>101</c:v>
                </c:pt>
                <c:pt idx="5">
                  <c:v>104</c:v>
                </c:pt>
                <c:pt idx="6">
                  <c:v>109</c:v>
                </c:pt>
                <c:pt idx="7">
                  <c:v>110</c:v>
                </c:pt>
                <c:pt idx="8">
                  <c:v>114</c:v>
                </c:pt>
                <c:pt idx="9">
                  <c:v>120</c:v>
                </c:pt>
                <c:pt idx="10">
                  <c:v>145</c:v>
                </c:pt>
                <c:pt idx="11">
                  <c:v>148</c:v>
                </c:pt>
                <c:pt idx="12">
                  <c:v>149</c:v>
                </c:pt>
                <c:pt idx="13">
                  <c:v>148</c:v>
                </c:pt>
                <c:pt idx="14">
                  <c:v>152</c:v>
                </c:pt>
                <c:pt idx="15">
                  <c:v>153</c:v>
                </c:pt>
                <c:pt idx="16">
                  <c:v>155</c:v>
                </c:pt>
                <c:pt idx="17">
                  <c:v>155</c:v>
                </c:pt>
                <c:pt idx="18">
                  <c:v>156</c:v>
                </c:pt>
                <c:pt idx="19">
                  <c:v>159</c:v>
                </c:pt>
                <c:pt idx="20">
                  <c:v>165</c:v>
                </c:pt>
                <c:pt idx="21">
                  <c:v>164</c:v>
                </c:pt>
                <c:pt idx="22">
                  <c:v>168</c:v>
                </c:pt>
                <c:pt idx="23">
                  <c:v>169</c:v>
                </c:pt>
                <c:pt idx="24">
                  <c:v>175</c:v>
                </c:pt>
                <c:pt idx="25">
                  <c:v>181</c:v>
                </c:pt>
                <c:pt idx="26">
                  <c:v>184</c:v>
                </c:pt>
                <c:pt idx="27">
                  <c:v>188</c:v>
                </c:pt>
                <c:pt idx="28">
                  <c:v>190</c:v>
                </c:pt>
                <c:pt idx="29">
                  <c:v>192</c:v>
                </c:pt>
                <c:pt idx="30">
                  <c:v>193</c:v>
                </c:pt>
                <c:pt idx="31">
                  <c:v>0</c:v>
                </c:pt>
              </c:numCache>
            </c:numRef>
          </c:val>
          <c:extLst>
            <c:ext xmlns:c16="http://schemas.microsoft.com/office/drawing/2014/chart" uri="{C3380CC4-5D6E-409C-BE32-E72D297353CC}">
              <c16:uniqueId val="{00000000-76C7-445F-BA61-9270F8F31666}"/>
            </c:ext>
          </c:extLst>
        </c:ser>
        <c:dLbls>
          <c:dLblPos val="outEnd"/>
          <c:showLegendKey val="0"/>
          <c:showVal val="1"/>
          <c:showCatName val="0"/>
          <c:showSerName val="0"/>
          <c:showPercent val="0"/>
          <c:showBubbleSize val="0"/>
        </c:dLbls>
        <c:gapWidth val="100"/>
        <c:overlap val="-24"/>
        <c:axId val="460817039"/>
        <c:axId val="460828271"/>
      </c:barChart>
      <c:catAx>
        <c:axId val="460817039"/>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460828271"/>
        <c:crosses val="autoZero"/>
        <c:auto val="1"/>
        <c:lblAlgn val="ctr"/>
        <c:lblOffset val="100"/>
        <c:noMultiLvlLbl val="0"/>
      </c:catAx>
      <c:valAx>
        <c:axId val="460828271"/>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460817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H"/>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[ProjectMasai.xlsx]Q5.1!PivotTable21</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270248575811403E-2"/>
          <c:y val="3.5219016410847903E-2"/>
          <c:w val="0.65946733831970628"/>
          <c:h val="0.77827933430014407"/>
        </c:manualLayout>
      </c:layout>
      <c:barChart>
        <c:barDir val="col"/>
        <c:grouping val="clustered"/>
        <c:varyColors val="0"/>
        <c:ser>
          <c:idx val="1"/>
          <c:order val="1"/>
          <c:tx>
            <c:strRef>
              <c:f>'Q5.1'!$D$3:$D$5</c:f>
              <c:strCache>
                <c:ptCount val="1"/>
                <c:pt idx="0">
                  <c:v>Lower middle income - Europe &amp; Central Asia</c:v>
                </c:pt>
              </c:strCache>
            </c:strRef>
          </c:tx>
          <c:spPr>
            <a:solidFill>
              <a:srgbClr val="92D050"/>
            </a:solidFill>
            <a:ln>
              <a:noFill/>
            </a:ln>
            <a:effectLst/>
          </c:spPr>
          <c:invertIfNegative val="0"/>
          <c:cat>
            <c:strRef>
              <c:f>'Q5.1'!$A$6:$A$67</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'Q5.1'!$D$6:$D$67</c:f>
              <c:numCache>
                <c:formatCode>General</c:formatCode>
                <c:ptCount val="6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25.509834289550781</c:v>
                </c:pt>
                <c:pt idx="31">
                  <c:v>26.980216979980469</c:v>
                </c:pt>
                <c:pt idx="32">
                  <c:v>29.229104995727539</c:v>
                </c:pt>
                <c:pt idx="33">
                  <c:v>32.755931854248047</c:v>
                </c:pt>
                <c:pt idx="34">
                  <c:v>33.963287353515625</c:v>
                </c:pt>
                <c:pt idx="35">
                  <c:v>36.385635375976563</c:v>
                </c:pt>
                <c:pt idx="36">
                  <c:v>43.535846710205078</c:v>
                </c:pt>
                <c:pt idx="37">
                  <c:v>44.6689453125</c:v>
                </c:pt>
                <c:pt idx="38">
                  <c:v>43.579925537109375</c:v>
                </c:pt>
                <c:pt idx="39">
                  <c:v>41.911903381347656</c:v>
                </c:pt>
                <c:pt idx="40">
                  <c:v>45.157615661621094</c:v>
                </c:pt>
                <c:pt idx="41">
                  <c:v>44.078517913818359</c:v>
                </c:pt>
                <c:pt idx="42">
                  <c:v>44.932361602783203</c:v>
                </c:pt>
                <c:pt idx="43">
                  <c:v>45.173355102539063</c:v>
                </c:pt>
                <c:pt idx="44">
                  <c:v>47.806404113769531</c:v>
                </c:pt>
                <c:pt idx="45">
                  <c:v>47.740608215332031</c:v>
                </c:pt>
                <c:pt idx="46">
                  <c:v>46.692337036132813</c:v>
                </c:pt>
                <c:pt idx="47">
                  <c:v>47.154918670654297</c:v>
                </c:pt>
                <c:pt idx="48">
                  <c:v>46.649806976318359</c:v>
                </c:pt>
                <c:pt idx="49">
                  <c:v>47.762054443359375</c:v>
                </c:pt>
                <c:pt idx="50">
                  <c:v>47.213336944580078</c:v>
                </c:pt>
                <c:pt idx="51">
                  <c:v>46.293369293212891</c:v>
                </c:pt>
                <c:pt idx="52">
                  <c:v>45.4404296875</c:v>
                </c:pt>
                <c:pt idx="53">
                  <c:v>42.956336975097656</c:v>
                </c:pt>
                <c:pt idx="54">
                  <c:v>48.572055816650391</c:v>
                </c:pt>
                <c:pt idx="55">
                  <c:v>0</c:v>
                </c:pt>
                <c:pt idx="56">
                  <c:v>0</c:v>
                </c:pt>
                <c:pt idx="57">
                  <c:v>0</c:v>
                </c:pt>
                <c:pt idx="58">
                  <c:v>0</c:v>
                </c:pt>
                <c:pt idx="59">
                  <c:v>0</c:v>
                </c:pt>
                <c:pt idx="60">
                  <c:v>0</c:v>
                </c:pt>
                <c:pt idx="61">
                  <c:v>0</c:v>
                </c:pt>
              </c:numCache>
            </c:numRef>
          </c:val>
          <c:extLst>
            <c:ext xmlns:c16="http://schemas.microsoft.com/office/drawing/2014/chart" uri="{C3380CC4-5D6E-409C-BE32-E72D297353CC}">
              <c16:uniqueId val="{00000000-57A0-45C4-BC48-E48333FCB89A}"/>
            </c:ext>
          </c:extLst>
        </c:ser>
        <c:dLbls>
          <c:showLegendKey val="0"/>
          <c:showVal val="0"/>
          <c:showCatName val="0"/>
          <c:showSerName val="0"/>
          <c:showPercent val="0"/>
          <c:showBubbleSize val="0"/>
        </c:dLbls>
        <c:gapWidth val="219"/>
        <c:axId val="1540139280"/>
        <c:axId val="1540140112"/>
      </c:barChart>
      <c:lineChart>
        <c:grouping val="standard"/>
        <c:varyColors val="0"/>
        <c:ser>
          <c:idx val="2"/>
          <c:order val="2"/>
          <c:tx>
            <c:strRef>
              <c:f>'Q5.1'!$F$3:$F$5</c:f>
              <c:strCache>
                <c:ptCount val="1"/>
                <c:pt idx="0">
                  <c:v>Upper middle income - Europe &amp; Central Asia</c:v>
                </c:pt>
              </c:strCache>
            </c:strRef>
          </c:tx>
          <c:spPr>
            <a:ln w="28575" cap="rnd">
              <a:solidFill>
                <a:srgbClr val="FFC000"/>
              </a:solidFill>
              <a:round/>
            </a:ln>
            <a:effectLst/>
          </c:spPr>
          <c:marker>
            <c:symbol val="none"/>
          </c:marker>
          <c:cat>
            <c:strRef>
              <c:f>'Q5.1'!$A$6:$A$67</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'Q5.1'!$F$6:$F$67</c:f>
              <c:numCache>
                <c:formatCode>General</c:formatCode>
                <c:ptCount val="6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4.0691046714782715</c:v>
                </c:pt>
                <c:pt idx="15">
                  <c:v>10.120061874389648</c:v>
                </c:pt>
                <c:pt idx="16">
                  <c:v>17.980321884155273</c:v>
                </c:pt>
                <c:pt idx="17">
                  <c:v>19.804779052734375</c:v>
                </c:pt>
                <c:pt idx="18">
                  <c:v>18.766670227050781</c:v>
                </c:pt>
                <c:pt idx="19">
                  <c:v>19.092931747436523</c:v>
                </c:pt>
                <c:pt idx="20">
                  <c:v>17.697717666625977</c:v>
                </c:pt>
                <c:pt idx="21">
                  <c:v>24.66461181640625</c:v>
                </c:pt>
                <c:pt idx="22">
                  <c:v>26.560220718383789</c:v>
                </c:pt>
                <c:pt idx="23">
                  <c:v>28.88294792175293</c:v>
                </c:pt>
                <c:pt idx="24">
                  <c:v>28.507789611816406</c:v>
                </c:pt>
                <c:pt idx="25">
                  <c:v>31.540641784667969</c:v>
                </c:pt>
                <c:pt idx="26">
                  <c:v>28.861787796020508</c:v>
                </c:pt>
                <c:pt idx="27">
                  <c:v>28.60626220703125</c:v>
                </c:pt>
                <c:pt idx="28">
                  <c:v>35.605606079101563</c:v>
                </c:pt>
                <c:pt idx="29">
                  <c:v>32.859592437744141</c:v>
                </c:pt>
                <c:pt idx="30">
                  <c:v>45.732221603393555</c:v>
                </c:pt>
                <c:pt idx="31">
                  <c:v>43.4974365234375</c:v>
                </c:pt>
                <c:pt idx="32">
                  <c:v>44.302689552307129</c:v>
                </c:pt>
                <c:pt idx="33">
                  <c:v>49.244998931884766</c:v>
                </c:pt>
                <c:pt idx="34">
                  <c:v>51.395461082458496</c:v>
                </c:pt>
                <c:pt idx="35">
                  <c:v>58.358383655548096</c:v>
                </c:pt>
                <c:pt idx="36">
                  <c:v>92.614869117736816</c:v>
                </c:pt>
                <c:pt idx="37">
                  <c:v>81.325236320495605</c:v>
                </c:pt>
                <c:pt idx="38">
                  <c:v>79.151149749755859</c:v>
                </c:pt>
                <c:pt idx="39">
                  <c:v>92.359767913818359</c:v>
                </c:pt>
                <c:pt idx="40">
                  <c:v>93.288797378540039</c:v>
                </c:pt>
                <c:pt idx="41">
                  <c:v>94.898409843444824</c:v>
                </c:pt>
                <c:pt idx="42">
                  <c:v>105.22841262817383</c:v>
                </c:pt>
                <c:pt idx="43">
                  <c:v>93.587602615356445</c:v>
                </c:pt>
                <c:pt idx="44">
                  <c:v>92.65276050567627</c:v>
                </c:pt>
                <c:pt idx="45">
                  <c:v>101.1272611618042</c:v>
                </c:pt>
                <c:pt idx="46">
                  <c:v>103.01700210571289</c:v>
                </c:pt>
                <c:pt idx="47">
                  <c:v>93.181612014770508</c:v>
                </c:pt>
                <c:pt idx="48">
                  <c:v>93.71680736541748</c:v>
                </c:pt>
                <c:pt idx="49">
                  <c:v>96.498279571533203</c:v>
                </c:pt>
                <c:pt idx="50">
                  <c:v>87.946041107177734</c:v>
                </c:pt>
                <c:pt idx="51">
                  <c:v>83.330034255981445</c:v>
                </c:pt>
                <c:pt idx="52">
                  <c:v>79.249372482299805</c:v>
                </c:pt>
                <c:pt idx="53">
                  <c:v>79.824052810668945</c:v>
                </c:pt>
                <c:pt idx="54">
                  <c:v>82.633642196655273</c:v>
                </c:pt>
                <c:pt idx="55">
                  <c:v>0</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1-57A0-45C4-BC48-E48333FCB89A}"/>
            </c:ext>
          </c:extLst>
        </c:ser>
        <c:dLbls>
          <c:showLegendKey val="0"/>
          <c:showVal val="0"/>
          <c:showCatName val="0"/>
          <c:showSerName val="0"/>
          <c:showPercent val="0"/>
          <c:showBubbleSize val="0"/>
        </c:dLbls>
        <c:marker val="1"/>
        <c:smooth val="0"/>
        <c:axId val="1540139280"/>
        <c:axId val="1540140112"/>
      </c:lineChart>
      <c:lineChart>
        <c:grouping val="standard"/>
        <c:varyColors val="0"/>
        <c:ser>
          <c:idx val="0"/>
          <c:order val="0"/>
          <c:tx>
            <c:strRef>
              <c:f>'Q5.1'!$B$3:$B$5</c:f>
              <c:strCache>
                <c:ptCount val="1"/>
                <c:pt idx="0">
                  <c:v>High income - Europe &amp; Central Asia</c:v>
                </c:pt>
              </c:strCache>
            </c:strRef>
          </c:tx>
          <c:spPr>
            <a:ln w="28575" cap="rnd">
              <a:solidFill>
                <a:srgbClr val="7030A0"/>
              </a:solidFill>
              <a:round/>
            </a:ln>
            <a:effectLst/>
          </c:spPr>
          <c:marker>
            <c:symbol val="none"/>
          </c:marker>
          <c:cat>
            <c:strRef>
              <c:f>'Q5.1'!$A$6:$A$67</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'Q5.1'!$B$6:$B$67</c:f>
              <c:numCache>
                <c:formatCode>General</c:formatCode>
                <c:ptCount val="62"/>
                <c:pt idx="0">
                  <c:v>1.7974196374416351</c:v>
                </c:pt>
                <c:pt idx="1">
                  <c:v>2.0959742739796638</c:v>
                </c:pt>
                <c:pt idx="2">
                  <c:v>2.938067989423871</c:v>
                </c:pt>
                <c:pt idx="3">
                  <c:v>4.8992818892002106</c:v>
                </c:pt>
                <c:pt idx="4">
                  <c:v>8.580117478966713</c:v>
                </c:pt>
                <c:pt idx="5">
                  <c:v>13.08048452436924</c:v>
                </c:pt>
                <c:pt idx="6">
                  <c:v>16.056444052606821</c:v>
                </c:pt>
                <c:pt idx="7">
                  <c:v>18.147517085075378</c:v>
                </c:pt>
                <c:pt idx="8">
                  <c:v>18.540819518268108</c:v>
                </c:pt>
                <c:pt idx="9">
                  <c:v>24.016895167529583</c:v>
                </c:pt>
                <c:pt idx="10">
                  <c:v>27.104710914194584</c:v>
                </c:pt>
                <c:pt idx="11">
                  <c:v>30.971570506691933</c:v>
                </c:pt>
                <c:pt idx="12">
                  <c:v>46.963240692391992</c:v>
                </c:pt>
                <c:pt idx="13">
                  <c:v>56.117392227053642</c:v>
                </c:pt>
                <c:pt idx="14">
                  <c:v>67.129736691713333</c:v>
                </c:pt>
                <c:pt idx="15">
                  <c:v>96.218891978263855</c:v>
                </c:pt>
                <c:pt idx="16">
                  <c:v>110.13845062255859</c:v>
                </c:pt>
                <c:pt idx="17">
                  <c:v>121.95504939556122</c:v>
                </c:pt>
                <c:pt idx="18">
                  <c:v>132.6786105632782</c:v>
                </c:pt>
                <c:pt idx="19">
                  <c:v>153.85921025276184</c:v>
                </c:pt>
                <c:pt idx="20">
                  <c:v>181.9924989938736</c:v>
                </c:pt>
                <c:pt idx="21">
                  <c:v>235.6681672334671</c:v>
                </c:pt>
                <c:pt idx="22">
                  <c:v>258.84060144424438</c:v>
                </c:pt>
                <c:pt idx="23">
                  <c:v>299.95100688934326</c:v>
                </c:pt>
                <c:pt idx="24">
                  <c:v>353.14381074905396</c:v>
                </c:pt>
                <c:pt idx="25">
                  <c:v>399.56227207183838</c:v>
                </c:pt>
                <c:pt idx="26">
                  <c:v>438.9777979850769</c:v>
                </c:pt>
                <c:pt idx="27">
                  <c:v>445.30619134008884</c:v>
                </c:pt>
                <c:pt idx="28">
                  <c:v>465.96080112457275</c:v>
                </c:pt>
                <c:pt idx="29">
                  <c:v>474.36583375930786</c:v>
                </c:pt>
                <c:pt idx="30">
                  <c:v>563.18607234954834</c:v>
                </c:pt>
                <c:pt idx="31">
                  <c:v>560.48841762542725</c:v>
                </c:pt>
                <c:pt idx="32">
                  <c:v>569.3377537727356</c:v>
                </c:pt>
                <c:pt idx="33">
                  <c:v>582.10858154296875</c:v>
                </c:pt>
                <c:pt idx="34">
                  <c:v>574.45554828643799</c:v>
                </c:pt>
                <c:pt idx="35">
                  <c:v>573.28896617889404</c:v>
                </c:pt>
                <c:pt idx="36">
                  <c:v>583.25303840637207</c:v>
                </c:pt>
                <c:pt idx="37">
                  <c:v>583.32225298881531</c:v>
                </c:pt>
                <c:pt idx="38">
                  <c:v>571.0269603729248</c:v>
                </c:pt>
                <c:pt idx="39">
                  <c:v>567.96954393386841</c:v>
                </c:pt>
                <c:pt idx="40">
                  <c:v>565.87532663345337</c:v>
                </c:pt>
                <c:pt idx="41">
                  <c:v>571.59579038619995</c:v>
                </c:pt>
                <c:pt idx="42">
                  <c:v>585.38475561141968</c:v>
                </c:pt>
                <c:pt idx="43">
                  <c:v>581.96172332763672</c:v>
                </c:pt>
                <c:pt idx="44">
                  <c:v>577.98091125488281</c:v>
                </c:pt>
                <c:pt idx="45">
                  <c:v>570.03616333007813</c:v>
                </c:pt>
                <c:pt idx="46">
                  <c:v>566.79938530921936</c:v>
                </c:pt>
                <c:pt idx="47">
                  <c:v>554.30838227272034</c:v>
                </c:pt>
                <c:pt idx="48">
                  <c:v>562.00632953643799</c:v>
                </c:pt>
                <c:pt idx="49">
                  <c:v>565.42966747283936</c:v>
                </c:pt>
                <c:pt idx="50">
                  <c:v>479.11756157875061</c:v>
                </c:pt>
                <c:pt idx="51">
                  <c:v>496.75161266326904</c:v>
                </c:pt>
                <c:pt idx="52">
                  <c:v>484.33702659606934</c:v>
                </c:pt>
                <c:pt idx="53">
                  <c:v>494.19802045822144</c:v>
                </c:pt>
                <c:pt idx="54">
                  <c:v>501.97920942306519</c:v>
                </c:pt>
                <c:pt idx="55">
                  <c:v>457.75141596794128</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2-57A0-45C4-BC48-E48333FCB89A}"/>
            </c:ext>
          </c:extLst>
        </c:ser>
        <c:dLbls>
          <c:showLegendKey val="0"/>
          <c:showVal val="0"/>
          <c:showCatName val="0"/>
          <c:showSerName val="0"/>
          <c:showPercent val="0"/>
          <c:showBubbleSize val="0"/>
        </c:dLbls>
        <c:marker val="1"/>
        <c:smooth val="0"/>
        <c:axId val="695237232"/>
        <c:axId val="695257200"/>
      </c:lineChart>
      <c:catAx>
        <c:axId val="1540139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1540140112"/>
        <c:crosses val="autoZero"/>
        <c:auto val="1"/>
        <c:lblAlgn val="ctr"/>
        <c:lblOffset val="100"/>
        <c:noMultiLvlLbl val="0"/>
      </c:catAx>
      <c:valAx>
        <c:axId val="1540140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1540139280"/>
        <c:crosses val="autoZero"/>
        <c:crossBetween val="between"/>
      </c:valAx>
      <c:valAx>
        <c:axId val="69525720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695237232"/>
        <c:crosses val="max"/>
        <c:crossBetween val="between"/>
      </c:valAx>
      <c:catAx>
        <c:axId val="695237232"/>
        <c:scaling>
          <c:orientation val="minMax"/>
        </c:scaling>
        <c:delete val="1"/>
        <c:axPos val="b"/>
        <c:numFmt formatCode="General" sourceLinked="1"/>
        <c:majorTickMark val="out"/>
        <c:minorTickMark val="none"/>
        <c:tickLblPos val="nextTo"/>
        <c:crossAx val="695257200"/>
        <c:crosses val="autoZero"/>
        <c:auto val="1"/>
        <c:lblAlgn val="ctr"/>
        <c:lblOffset val="100"/>
        <c:noMultiLvlLbl val="0"/>
      </c:catAx>
      <c:spPr>
        <a:noFill/>
        <a:ln>
          <a:noFill/>
        </a:ln>
        <a:effectLst/>
      </c:spPr>
    </c:plotArea>
    <c:legend>
      <c:legendPos val="r"/>
      <c:layout>
        <c:manualLayout>
          <c:xMode val="edge"/>
          <c:yMode val="edge"/>
          <c:x val="0.80322438353674763"/>
          <c:y val="0.30826743818484098"/>
          <c:w val="0.16758056158358089"/>
          <c:h val="0.49072320176825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H"/>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[ProjectMasai.xlsx]Q5.2P!PivotTable19</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dLblPos val="t"/>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dLblPos val="t"/>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28575" cap="rnd">
            <a:solidFill>
              <a:schemeClr val="accent1">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rgbClr val="7030A0"/>
          </a:solidFill>
          <a:ln>
            <a:noFill/>
          </a:ln>
          <a:effectLst/>
        </c:spPr>
      </c:pivotFmt>
      <c:pivotFmt>
        <c:idx val="131"/>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28575" cap="rnd">
            <a:solidFill>
              <a:schemeClr val="accent1">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28575" cap="rnd">
            <a:solidFill>
              <a:schemeClr val="accent1">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7474852805561468E-2"/>
          <c:y val="4.1044474183810027E-2"/>
          <c:w val="0.63778307297386638"/>
          <c:h val="0.75010279965004378"/>
        </c:manualLayout>
      </c:layout>
      <c:barChart>
        <c:barDir val="col"/>
        <c:grouping val="clustered"/>
        <c:varyColors val="0"/>
        <c:ser>
          <c:idx val="2"/>
          <c:order val="2"/>
          <c:tx>
            <c:strRef>
              <c:f>'Q5.2P'!$D$3:$D$4</c:f>
              <c:strCache>
                <c:ptCount val="1"/>
                <c:pt idx="0">
                  <c:v>Middle East &amp; North Africa (IDA &amp; IBRD countries)</c:v>
                </c:pt>
              </c:strCache>
            </c:strRef>
          </c:tx>
          <c:spPr>
            <a:solidFill>
              <a:srgbClr val="7030A0"/>
            </a:solidFill>
            <a:ln>
              <a:noFill/>
            </a:ln>
            <a:effectLst/>
          </c:spPr>
          <c:invertIfNegative val="0"/>
          <c:cat>
            <c:strRef>
              <c:f>'Q5.2P'!$A$5:$A$65</c:f>
              <c:strCache>
                <c:ptCount val="61"/>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1971</c:v>
                </c:pt>
                <c:pt idx="11">
                  <c:v>Sum of 1972</c:v>
                </c:pt>
                <c:pt idx="12">
                  <c:v>Sum of 1973</c:v>
                </c:pt>
                <c:pt idx="13">
                  <c:v>Sum of 1974</c:v>
                </c:pt>
                <c:pt idx="14">
                  <c:v>Sum of 1975</c:v>
                </c:pt>
                <c:pt idx="15">
                  <c:v>Sum of 1976</c:v>
                </c:pt>
                <c:pt idx="16">
                  <c:v>Sum of 1977</c:v>
                </c:pt>
                <c:pt idx="17">
                  <c:v>Sum of 1978</c:v>
                </c:pt>
                <c:pt idx="18">
                  <c:v>Sum of 1979</c:v>
                </c:pt>
                <c:pt idx="19">
                  <c:v>Sum of 1980</c:v>
                </c:pt>
                <c:pt idx="20">
                  <c:v>Sum of 1981</c:v>
                </c:pt>
                <c:pt idx="21">
                  <c:v>Sum of 1982</c:v>
                </c:pt>
                <c:pt idx="22">
                  <c:v>Sum of 1983</c:v>
                </c:pt>
                <c:pt idx="23">
                  <c:v>Sum of 1984</c:v>
                </c:pt>
                <c:pt idx="24">
                  <c:v>Sum of 1985</c:v>
                </c:pt>
                <c:pt idx="25">
                  <c:v>Sum of 1986</c:v>
                </c:pt>
                <c:pt idx="26">
                  <c:v>Sum of 1988</c:v>
                </c:pt>
                <c:pt idx="27">
                  <c:v>Sum of 1989</c:v>
                </c:pt>
                <c:pt idx="28">
                  <c:v>Sum of 1987</c:v>
                </c:pt>
                <c:pt idx="29">
                  <c:v>Sum of 1990</c:v>
                </c:pt>
                <c:pt idx="30">
                  <c:v>Sum of 1991</c:v>
                </c:pt>
                <c:pt idx="31">
                  <c:v>Sum of 1992</c:v>
                </c:pt>
                <c:pt idx="32">
                  <c:v>Sum of 1993</c:v>
                </c:pt>
                <c:pt idx="33">
                  <c:v>Sum of 1994</c:v>
                </c:pt>
                <c:pt idx="34">
                  <c:v>Sum of 1995</c:v>
                </c:pt>
                <c:pt idx="35">
                  <c:v>Sum of 1996</c:v>
                </c:pt>
                <c:pt idx="36">
                  <c:v>Sum of 1997</c:v>
                </c:pt>
                <c:pt idx="37">
                  <c:v>Sum of 1998</c:v>
                </c:pt>
                <c:pt idx="38">
                  <c:v>Sum of 1999</c:v>
                </c:pt>
                <c:pt idx="39">
                  <c:v>Sum of 2000</c:v>
                </c:pt>
                <c:pt idx="40">
                  <c:v>Sum of 2001</c:v>
                </c:pt>
                <c:pt idx="41">
                  <c:v>Sum of 2002</c:v>
                </c:pt>
                <c:pt idx="42">
                  <c:v>Sum of 2003</c:v>
                </c:pt>
                <c:pt idx="43">
                  <c:v>Sum of 2004</c:v>
                </c:pt>
                <c:pt idx="44">
                  <c:v>Sum of 2005</c:v>
                </c:pt>
                <c:pt idx="45">
                  <c:v>Sum of 2006</c:v>
                </c:pt>
                <c:pt idx="46">
                  <c:v>Sum of 2007</c:v>
                </c:pt>
                <c:pt idx="47">
                  <c:v>Sum of 2008</c:v>
                </c:pt>
                <c:pt idx="48">
                  <c:v>Sum of 2009</c:v>
                </c:pt>
                <c:pt idx="49">
                  <c:v>Sum of 2010</c:v>
                </c:pt>
                <c:pt idx="50">
                  <c:v>Sum of 2011</c:v>
                </c:pt>
                <c:pt idx="51">
                  <c:v>Sum of 2012</c:v>
                </c:pt>
                <c:pt idx="52">
                  <c:v>Sum of 2013</c:v>
                </c:pt>
                <c:pt idx="53">
                  <c:v>Sum of 2014</c:v>
                </c:pt>
                <c:pt idx="54">
                  <c:v>Sum of 2015</c:v>
                </c:pt>
                <c:pt idx="55">
                  <c:v>Sum of 2016</c:v>
                </c:pt>
                <c:pt idx="56">
                  <c:v>Sum of 2017</c:v>
                </c:pt>
                <c:pt idx="57">
                  <c:v>Sum of 2018</c:v>
                </c:pt>
                <c:pt idx="58">
                  <c:v>Sum of 2019</c:v>
                </c:pt>
                <c:pt idx="59">
                  <c:v>Sum of 2020</c:v>
                </c:pt>
                <c:pt idx="60">
                  <c:v>Sum of 2021</c:v>
                </c:pt>
              </c:strCache>
            </c:strRef>
          </c:cat>
          <c:val>
            <c:numRef>
              <c:f>'Q5.2P'!$D$5:$D$65</c:f>
              <c:numCache>
                <c:formatCode>General</c:formatCode>
                <c:ptCount val="6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5.0285208970308304E-2</c:v>
                </c:pt>
                <c:pt idx="51">
                  <c:v>0.27292749285697937</c:v>
                </c:pt>
                <c:pt idx="52">
                  <c:v>0.64737850427627563</c:v>
                </c:pt>
                <c:pt idx="53">
                  <c:v>0.60982042551040649</c:v>
                </c:pt>
                <c:pt idx="54">
                  <c:v>0</c:v>
                </c:pt>
                <c:pt idx="55">
                  <c:v>0</c:v>
                </c:pt>
                <c:pt idx="56">
                  <c:v>0</c:v>
                </c:pt>
                <c:pt idx="57">
                  <c:v>0</c:v>
                </c:pt>
                <c:pt idx="58">
                  <c:v>0</c:v>
                </c:pt>
                <c:pt idx="59">
                  <c:v>0</c:v>
                </c:pt>
                <c:pt idx="60">
                  <c:v>0</c:v>
                </c:pt>
              </c:numCache>
            </c:numRef>
          </c:val>
          <c:extLst>
            <c:ext xmlns:c16="http://schemas.microsoft.com/office/drawing/2014/chart" uri="{C3380CC4-5D6E-409C-BE32-E72D297353CC}">
              <c16:uniqueId val="{00000000-FC95-4138-9B7F-7E29B515D6A4}"/>
            </c:ext>
          </c:extLst>
        </c:ser>
        <c:dLbls>
          <c:showLegendKey val="0"/>
          <c:showVal val="0"/>
          <c:showCatName val="0"/>
          <c:showSerName val="0"/>
          <c:showPercent val="0"/>
          <c:showBubbleSize val="0"/>
        </c:dLbls>
        <c:gapWidth val="150"/>
        <c:axId val="1789352384"/>
        <c:axId val="1789338656"/>
      </c:barChart>
      <c:lineChart>
        <c:grouping val="standard"/>
        <c:varyColors val="0"/>
        <c:ser>
          <c:idx val="1"/>
          <c:order val="1"/>
          <c:tx>
            <c:strRef>
              <c:f>'Q5.2P'!$C$3:$C$4</c:f>
              <c:strCache>
                <c:ptCount val="1"/>
                <c:pt idx="0">
                  <c:v>Latin America &amp; the Caribbean (IDA &amp; IBRD countries)</c:v>
                </c:pt>
              </c:strCache>
            </c:strRef>
          </c:tx>
          <c:spPr>
            <a:ln w="28575" cap="rnd">
              <a:solidFill>
                <a:srgbClr val="FFC000"/>
              </a:solidFill>
              <a:round/>
            </a:ln>
            <a:effectLst/>
          </c:spPr>
          <c:marker>
            <c:symbol val="none"/>
          </c:marker>
          <c:cat>
            <c:strRef>
              <c:f>'Q5.2P'!$A$5:$A$65</c:f>
              <c:strCache>
                <c:ptCount val="61"/>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1971</c:v>
                </c:pt>
                <c:pt idx="11">
                  <c:v>Sum of 1972</c:v>
                </c:pt>
                <c:pt idx="12">
                  <c:v>Sum of 1973</c:v>
                </c:pt>
                <c:pt idx="13">
                  <c:v>Sum of 1974</c:v>
                </c:pt>
                <c:pt idx="14">
                  <c:v>Sum of 1975</c:v>
                </c:pt>
                <c:pt idx="15">
                  <c:v>Sum of 1976</c:v>
                </c:pt>
                <c:pt idx="16">
                  <c:v>Sum of 1977</c:v>
                </c:pt>
                <c:pt idx="17">
                  <c:v>Sum of 1978</c:v>
                </c:pt>
                <c:pt idx="18">
                  <c:v>Sum of 1979</c:v>
                </c:pt>
                <c:pt idx="19">
                  <c:v>Sum of 1980</c:v>
                </c:pt>
                <c:pt idx="20">
                  <c:v>Sum of 1981</c:v>
                </c:pt>
                <c:pt idx="21">
                  <c:v>Sum of 1982</c:v>
                </c:pt>
                <c:pt idx="22">
                  <c:v>Sum of 1983</c:v>
                </c:pt>
                <c:pt idx="23">
                  <c:v>Sum of 1984</c:v>
                </c:pt>
                <c:pt idx="24">
                  <c:v>Sum of 1985</c:v>
                </c:pt>
                <c:pt idx="25">
                  <c:v>Sum of 1986</c:v>
                </c:pt>
                <c:pt idx="26">
                  <c:v>Sum of 1988</c:v>
                </c:pt>
                <c:pt idx="27">
                  <c:v>Sum of 1989</c:v>
                </c:pt>
                <c:pt idx="28">
                  <c:v>Sum of 1987</c:v>
                </c:pt>
                <c:pt idx="29">
                  <c:v>Sum of 1990</c:v>
                </c:pt>
                <c:pt idx="30">
                  <c:v>Sum of 1991</c:v>
                </c:pt>
                <c:pt idx="31">
                  <c:v>Sum of 1992</c:v>
                </c:pt>
                <c:pt idx="32">
                  <c:v>Sum of 1993</c:v>
                </c:pt>
                <c:pt idx="33">
                  <c:v>Sum of 1994</c:v>
                </c:pt>
                <c:pt idx="34">
                  <c:v>Sum of 1995</c:v>
                </c:pt>
                <c:pt idx="35">
                  <c:v>Sum of 1996</c:v>
                </c:pt>
                <c:pt idx="36">
                  <c:v>Sum of 1997</c:v>
                </c:pt>
                <c:pt idx="37">
                  <c:v>Sum of 1998</c:v>
                </c:pt>
                <c:pt idx="38">
                  <c:v>Sum of 1999</c:v>
                </c:pt>
                <c:pt idx="39">
                  <c:v>Sum of 2000</c:v>
                </c:pt>
                <c:pt idx="40">
                  <c:v>Sum of 2001</c:v>
                </c:pt>
                <c:pt idx="41">
                  <c:v>Sum of 2002</c:v>
                </c:pt>
                <c:pt idx="42">
                  <c:v>Sum of 2003</c:v>
                </c:pt>
                <c:pt idx="43">
                  <c:v>Sum of 2004</c:v>
                </c:pt>
                <c:pt idx="44">
                  <c:v>Sum of 2005</c:v>
                </c:pt>
                <c:pt idx="45">
                  <c:v>Sum of 2006</c:v>
                </c:pt>
                <c:pt idx="46">
                  <c:v>Sum of 2007</c:v>
                </c:pt>
                <c:pt idx="47">
                  <c:v>Sum of 2008</c:v>
                </c:pt>
                <c:pt idx="48">
                  <c:v>Sum of 2009</c:v>
                </c:pt>
                <c:pt idx="49">
                  <c:v>Sum of 2010</c:v>
                </c:pt>
                <c:pt idx="50">
                  <c:v>Sum of 2011</c:v>
                </c:pt>
                <c:pt idx="51">
                  <c:v>Sum of 2012</c:v>
                </c:pt>
                <c:pt idx="52">
                  <c:v>Sum of 2013</c:v>
                </c:pt>
                <c:pt idx="53">
                  <c:v>Sum of 2014</c:v>
                </c:pt>
                <c:pt idx="54">
                  <c:v>Sum of 2015</c:v>
                </c:pt>
                <c:pt idx="55">
                  <c:v>Sum of 2016</c:v>
                </c:pt>
                <c:pt idx="56">
                  <c:v>Sum of 2017</c:v>
                </c:pt>
                <c:pt idx="57">
                  <c:v>Sum of 2018</c:v>
                </c:pt>
                <c:pt idx="58">
                  <c:v>Sum of 2019</c:v>
                </c:pt>
                <c:pt idx="59">
                  <c:v>Sum of 2020</c:v>
                </c:pt>
                <c:pt idx="60">
                  <c:v>Sum of 2021</c:v>
                </c:pt>
              </c:strCache>
            </c:strRef>
          </c:cat>
          <c:val>
            <c:numRef>
              <c:f>'Q5.2P'!$C$5:$C$65</c:f>
              <c:numCache>
                <c:formatCode>General</c:formatCode>
                <c:ptCount val="61"/>
                <c:pt idx="0">
                  <c:v>0</c:v>
                </c:pt>
                <c:pt idx="1">
                  <c:v>0</c:v>
                </c:pt>
                <c:pt idx="2">
                  <c:v>0</c:v>
                </c:pt>
                <c:pt idx="3">
                  <c:v>0</c:v>
                </c:pt>
                <c:pt idx="4">
                  <c:v>0</c:v>
                </c:pt>
                <c:pt idx="5">
                  <c:v>0</c:v>
                </c:pt>
                <c:pt idx="6">
                  <c:v>0</c:v>
                </c:pt>
                <c:pt idx="7">
                  <c:v>0</c:v>
                </c:pt>
                <c:pt idx="8">
                  <c:v>0</c:v>
                </c:pt>
                <c:pt idx="9">
                  <c:v>0</c:v>
                </c:pt>
                <c:pt idx="10">
                  <c:v>0</c:v>
                </c:pt>
                <c:pt idx="11">
                  <c:v>0</c:v>
                </c:pt>
                <c:pt idx="12">
                  <c:v>0</c:v>
                </c:pt>
                <c:pt idx="13">
                  <c:v>0.50347524881362915</c:v>
                </c:pt>
                <c:pt idx="14">
                  <c:v>1.1503667831420898</c:v>
                </c:pt>
                <c:pt idx="15">
                  <c:v>1.0740971565246582</c:v>
                </c:pt>
                <c:pt idx="16">
                  <c:v>0.61905968189239502</c:v>
                </c:pt>
                <c:pt idx="17">
                  <c:v>1.0025482177734375</c:v>
                </c:pt>
                <c:pt idx="18">
                  <c:v>0.83552443981170654</c:v>
                </c:pt>
                <c:pt idx="19">
                  <c:v>0.6643141508102417</c:v>
                </c:pt>
                <c:pt idx="20">
                  <c:v>0.76967877149581909</c:v>
                </c:pt>
                <c:pt idx="21">
                  <c:v>0.48150312900543213</c:v>
                </c:pt>
                <c:pt idx="22">
                  <c:v>0.82789760828018188</c:v>
                </c:pt>
                <c:pt idx="23">
                  <c:v>1.4201622009277344</c:v>
                </c:pt>
                <c:pt idx="24">
                  <c:v>1.9417498111724854</c:v>
                </c:pt>
                <c:pt idx="25">
                  <c:v>1.1604528427124023</c:v>
                </c:pt>
                <c:pt idx="26">
                  <c:v>1.149134635925293</c:v>
                </c:pt>
                <c:pt idx="27">
                  <c:v>1.2560917139053345</c:v>
                </c:pt>
                <c:pt idx="28">
                  <c:v>1.3961114883422852</c:v>
                </c:pt>
                <c:pt idx="29">
                  <c:v>2.1213691234588623</c:v>
                </c:pt>
                <c:pt idx="30">
                  <c:v>2.1527576446533203</c:v>
                </c:pt>
                <c:pt idx="31">
                  <c:v>1.9776296615600586</c:v>
                </c:pt>
                <c:pt idx="32">
                  <c:v>1.9326012134552002</c:v>
                </c:pt>
                <c:pt idx="33">
                  <c:v>1.7493897676467896</c:v>
                </c:pt>
                <c:pt idx="34">
                  <c:v>2.3922379016876221</c:v>
                </c:pt>
                <c:pt idx="35">
                  <c:v>2.2471063137054443</c:v>
                </c:pt>
                <c:pt idx="36">
                  <c:v>2.5781130790710449</c:v>
                </c:pt>
                <c:pt idx="37">
                  <c:v>2.2650213241577148</c:v>
                </c:pt>
                <c:pt idx="38">
                  <c:v>2.3068139553070068</c:v>
                </c:pt>
                <c:pt idx="39">
                  <c:v>2.1216566562652588</c:v>
                </c:pt>
                <c:pt idx="40">
                  <c:v>3.1445658206939697</c:v>
                </c:pt>
                <c:pt idx="41">
                  <c:v>2.9846665859222412</c:v>
                </c:pt>
                <c:pt idx="42">
                  <c:v>3.0191829204559326</c:v>
                </c:pt>
                <c:pt idx="43">
                  <c:v>2.6352794170379639</c:v>
                </c:pt>
                <c:pt idx="44">
                  <c:v>2.4207077026367188</c:v>
                </c:pt>
                <c:pt idx="45">
                  <c:v>2.7359378337860107</c:v>
                </c:pt>
                <c:pt idx="46">
                  <c:v>2.4304087162017822</c:v>
                </c:pt>
                <c:pt idx="47">
                  <c:v>2.4249222278594971</c:v>
                </c:pt>
                <c:pt idx="48">
                  <c:v>2.4562208652496338</c:v>
                </c:pt>
                <c:pt idx="49">
                  <c:v>2.0383827686309814</c:v>
                </c:pt>
                <c:pt idx="50">
                  <c:v>2.2568128108978271</c:v>
                </c:pt>
                <c:pt idx="51">
                  <c:v>2.1180496215820313</c:v>
                </c:pt>
                <c:pt idx="52">
                  <c:v>2.2216613292694092</c:v>
                </c:pt>
                <c:pt idx="53">
                  <c:v>2.008784294128418</c:v>
                </c:pt>
                <c:pt idx="54">
                  <c:v>0.75032997131347656</c:v>
                </c:pt>
                <c:pt idx="55">
                  <c:v>0</c:v>
                </c:pt>
                <c:pt idx="56">
                  <c:v>0</c:v>
                </c:pt>
                <c:pt idx="57">
                  <c:v>0</c:v>
                </c:pt>
                <c:pt idx="58">
                  <c:v>0</c:v>
                </c:pt>
                <c:pt idx="59">
                  <c:v>0</c:v>
                </c:pt>
                <c:pt idx="60">
                  <c:v>0</c:v>
                </c:pt>
              </c:numCache>
            </c:numRef>
          </c:val>
          <c:smooth val="0"/>
          <c:extLst>
            <c:ext xmlns:c16="http://schemas.microsoft.com/office/drawing/2014/chart" uri="{C3380CC4-5D6E-409C-BE32-E72D297353CC}">
              <c16:uniqueId val="{00000001-FC95-4138-9B7F-7E29B515D6A4}"/>
            </c:ext>
          </c:extLst>
        </c:ser>
        <c:dLbls>
          <c:showLegendKey val="0"/>
          <c:showVal val="0"/>
          <c:showCatName val="0"/>
          <c:showSerName val="0"/>
          <c:showPercent val="0"/>
          <c:showBubbleSize val="0"/>
        </c:dLbls>
        <c:marker val="1"/>
        <c:smooth val="0"/>
        <c:axId val="1789352384"/>
        <c:axId val="1789338656"/>
      </c:lineChart>
      <c:lineChart>
        <c:grouping val="standard"/>
        <c:varyColors val="0"/>
        <c:ser>
          <c:idx val="0"/>
          <c:order val="0"/>
          <c:tx>
            <c:strRef>
              <c:f>'Q5.2P'!$B$3:$B$4</c:f>
              <c:strCache>
                <c:ptCount val="1"/>
                <c:pt idx="0">
                  <c:v>East Asia &amp; Pacific (IDA &amp; IBRD countries)</c:v>
                </c:pt>
              </c:strCache>
            </c:strRef>
          </c:tx>
          <c:spPr>
            <a:ln w="28575" cap="rnd">
              <a:solidFill>
                <a:schemeClr val="bg2">
                  <a:lumMod val="75000"/>
                </a:schemeClr>
              </a:solidFill>
              <a:round/>
            </a:ln>
            <a:effectLst/>
          </c:spPr>
          <c:marker>
            <c:symbol val="none"/>
          </c:marker>
          <c:cat>
            <c:strRef>
              <c:f>'Q5.2P'!$A$5:$A$65</c:f>
              <c:strCache>
                <c:ptCount val="61"/>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1971</c:v>
                </c:pt>
                <c:pt idx="11">
                  <c:v>Sum of 1972</c:v>
                </c:pt>
                <c:pt idx="12">
                  <c:v>Sum of 1973</c:v>
                </c:pt>
                <c:pt idx="13">
                  <c:v>Sum of 1974</c:v>
                </c:pt>
                <c:pt idx="14">
                  <c:v>Sum of 1975</c:v>
                </c:pt>
                <c:pt idx="15">
                  <c:v>Sum of 1976</c:v>
                </c:pt>
                <c:pt idx="16">
                  <c:v>Sum of 1977</c:v>
                </c:pt>
                <c:pt idx="17">
                  <c:v>Sum of 1978</c:v>
                </c:pt>
                <c:pt idx="18">
                  <c:v>Sum of 1979</c:v>
                </c:pt>
                <c:pt idx="19">
                  <c:v>Sum of 1980</c:v>
                </c:pt>
                <c:pt idx="20">
                  <c:v>Sum of 1981</c:v>
                </c:pt>
                <c:pt idx="21">
                  <c:v>Sum of 1982</c:v>
                </c:pt>
                <c:pt idx="22">
                  <c:v>Sum of 1983</c:v>
                </c:pt>
                <c:pt idx="23">
                  <c:v>Sum of 1984</c:v>
                </c:pt>
                <c:pt idx="24">
                  <c:v>Sum of 1985</c:v>
                </c:pt>
                <c:pt idx="25">
                  <c:v>Sum of 1986</c:v>
                </c:pt>
                <c:pt idx="26">
                  <c:v>Sum of 1988</c:v>
                </c:pt>
                <c:pt idx="27">
                  <c:v>Sum of 1989</c:v>
                </c:pt>
                <c:pt idx="28">
                  <c:v>Sum of 1987</c:v>
                </c:pt>
                <c:pt idx="29">
                  <c:v>Sum of 1990</c:v>
                </c:pt>
                <c:pt idx="30">
                  <c:v>Sum of 1991</c:v>
                </c:pt>
                <c:pt idx="31">
                  <c:v>Sum of 1992</c:v>
                </c:pt>
                <c:pt idx="32">
                  <c:v>Sum of 1993</c:v>
                </c:pt>
                <c:pt idx="33">
                  <c:v>Sum of 1994</c:v>
                </c:pt>
                <c:pt idx="34">
                  <c:v>Sum of 1995</c:v>
                </c:pt>
                <c:pt idx="35">
                  <c:v>Sum of 1996</c:v>
                </c:pt>
                <c:pt idx="36">
                  <c:v>Sum of 1997</c:v>
                </c:pt>
                <c:pt idx="37">
                  <c:v>Sum of 1998</c:v>
                </c:pt>
                <c:pt idx="38">
                  <c:v>Sum of 1999</c:v>
                </c:pt>
                <c:pt idx="39">
                  <c:v>Sum of 2000</c:v>
                </c:pt>
                <c:pt idx="40">
                  <c:v>Sum of 2001</c:v>
                </c:pt>
                <c:pt idx="41">
                  <c:v>Sum of 2002</c:v>
                </c:pt>
                <c:pt idx="42">
                  <c:v>Sum of 2003</c:v>
                </c:pt>
                <c:pt idx="43">
                  <c:v>Sum of 2004</c:v>
                </c:pt>
                <c:pt idx="44">
                  <c:v>Sum of 2005</c:v>
                </c:pt>
                <c:pt idx="45">
                  <c:v>Sum of 2006</c:v>
                </c:pt>
                <c:pt idx="46">
                  <c:v>Sum of 2007</c:v>
                </c:pt>
                <c:pt idx="47">
                  <c:v>Sum of 2008</c:v>
                </c:pt>
                <c:pt idx="48">
                  <c:v>Sum of 2009</c:v>
                </c:pt>
                <c:pt idx="49">
                  <c:v>Sum of 2010</c:v>
                </c:pt>
                <c:pt idx="50">
                  <c:v>Sum of 2011</c:v>
                </c:pt>
                <c:pt idx="51">
                  <c:v>Sum of 2012</c:v>
                </c:pt>
                <c:pt idx="52">
                  <c:v>Sum of 2013</c:v>
                </c:pt>
                <c:pt idx="53">
                  <c:v>Sum of 2014</c:v>
                </c:pt>
                <c:pt idx="54">
                  <c:v>Sum of 2015</c:v>
                </c:pt>
                <c:pt idx="55">
                  <c:v>Sum of 2016</c:v>
                </c:pt>
                <c:pt idx="56">
                  <c:v>Sum of 2017</c:v>
                </c:pt>
                <c:pt idx="57">
                  <c:v>Sum of 2018</c:v>
                </c:pt>
                <c:pt idx="58">
                  <c:v>Sum of 2019</c:v>
                </c:pt>
                <c:pt idx="59">
                  <c:v>Sum of 2020</c:v>
                </c:pt>
                <c:pt idx="60">
                  <c:v>Sum of 2021</c:v>
                </c:pt>
              </c:strCache>
            </c:strRef>
          </c:cat>
          <c:val>
            <c:numRef>
              <c:f>'Q5.2P'!$B$5:$B$65</c:f>
              <c:numCache>
                <c:formatCode>General</c:formatCode>
                <c:ptCount val="6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0.15586543083190918</c:v>
                </c:pt>
                <c:pt idx="33">
                  <c:v>1.2906213998794556</c:v>
                </c:pt>
                <c:pt idx="34">
                  <c:v>1.0247187614440918</c:v>
                </c:pt>
                <c:pt idx="35">
                  <c:v>1.0584087371826172</c:v>
                </c:pt>
                <c:pt idx="36">
                  <c:v>1.0059734582901001</c:v>
                </c:pt>
                <c:pt idx="37">
                  <c:v>0.95777410268783569</c:v>
                </c:pt>
                <c:pt idx="38">
                  <c:v>0.95844447612762451</c:v>
                </c:pt>
                <c:pt idx="39">
                  <c:v>0.98400789499282837</c:v>
                </c:pt>
                <c:pt idx="40">
                  <c:v>0.94526827335357666</c:v>
                </c:pt>
                <c:pt idx="41">
                  <c:v>1.227908730506897</c:v>
                </c:pt>
                <c:pt idx="42">
                  <c:v>1.8594316244125366</c:v>
                </c:pt>
                <c:pt idx="43">
                  <c:v>1.9021164178848267</c:v>
                </c:pt>
                <c:pt idx="44">
                  <c:v>1.7848280668258667</c:v>
                </c:pt>
                <c:pt idx="45">
                  <c:v>1.6282955408096313</c:v>
                </c:pt>
                <c:pt idx="46">
                  <c:v>1.6276942491531372</c:v>
                </c:pt>
                <c:pt idx="47">
                  <c:v>1.7001484632492065</c:v>
                </c:pt>
                <c:pt idx="48">
                  <c:v>1.627460241317749</c:v>
                </c:pt>
                <c:pt idx="49">
                  <c:v>1.5250128507614136</c:v>
                </c:pt>
                <c:pt idx="50">
                  <c:v>1.6044191122055054</c:v>
                </c:pt>
                <c:pt idx="51">
                  <c:v>1.7043429613113403</c:v>
                </c:pt>
                <c:pt idx="52">
                  <c:v>1.7991980314254761</c:v>
                </c:pt>
                <c:pt idx="53">
                  <c:v>2.0463385581970215</c:v>
                </c:pt>
                <c:pt idx="54">
                  <c:v>0</c:v>
                </c:pt>
                <c:pt idx="55">
                  <c:v>0</c:v>
                </c:pt>
                <c:pt idx="56">
                  <c:v>0</c:v>
                </c:pt>
                <c:pt idx="57">
                  <c:v>0</c:v>
                </c:pt>
                <c:pt idx="58">
                  <c:v>0</c:v>
                </c:pt>
                <c:pt idx="59">
                  <c:v>0</c:v>
                </c:pt>
                <c:pt idx="60">
                  <c:v>0</c:v>
                </c:pt>
              </c:numCache>
            </c:numRef>
          </c:val>
          <c:smooth val="0"/>
          <c:extLst>
            <c:ext xmlns:c16="http://schemas.microsoft.com/office/drawing/2014/chart" uri="{C3380CC4-5D6E-409C-BE32-E72D297353CC}">
              <c16:uniqueId val="{00000002-FC95-4138-9B7F-7E29B515D6A4}"/>
            </c:ext>
          </c:extLst>
        </c:ser>
        <c:dLbls>
          <c:showLegendKey val="0"/>
          <c:showVal val="0"/>
          <c:showCatName val="0"/>
          <c:showSerName val="0"/>
          <c:showPercent val="0"/>
          <c:showBubbleSize val="0"/>
        </c:dLbls>
        <c:marker val="1"/>
        <c:smooth val="0"/>
        <c:axId val="1903083488"/>
        <c:axId val="1903089312"/>
      </c:lineChart>
      <c:catAx>
        <c:axId val="1789352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1789338656"/>
        <c:crosses val="autoZero"/>
        <c:auto val="1"/>
        <c:lblAlgn val="ctr"/>
        <c:lblOffset val="100"/>
        <c:noMultiLvlLbl val="0"/>
      </c:catAx>
      <c:valAx>
        <c:axId val="17893386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1789352384"/>
        <c:crosses val="autoZero"/>
        <c:crossBetween val="between"/>
      </c:valAx>
      <c:valAx>
        <c:axId val="190308931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1903083488"/>
        <c:crosses val="max"/>
        <c:crossBetween val="between"/>
      </c:valAx>
      <c:catAx>
        <c:axId val="1903083488"/>
        <c:scaling>
          <c:orientation val="minMax"/>
        </c:scaling>
        <c:delete val="1"/>
        <c:axPos val="b"/>
        <c:numFmt formatCode="General" sourceLinked="1"/>
        <c:majorTickMark val="out"/>
        <c:minorTickMark val="none"/>
        <c:tickLblPos val="nextTo"/>
        <c:crossAx val="1903089312"/>
        <c:crosses val="autoZero"/>
        <c:auto val="1"/>
        <c:lblAlgn val="ctr"/>
        <c:lblOffset val="100"/>
        <c:noMultiLvlLbl val="0"/>
      </c:catAx>
      <c:spPr>
        <a:noFill/>
        <a:ln>
          <a:noFill/>
        </a:ln>
        <a:effectLst/>
      </c:spPr>
    </c:plotArea>
    <c:legend>
      <c:legendPos val="r"/>
      <c:layout>
        <c:manualLayout>
          <c:xMode val="edge"/>
          <c:yMode val="edge"/>
          <c:x val="0.77427467411149986"/>
          <c:y val="0.21092762880427537"/>
          <c:w val="0.2095353636650788"/>
          <c:h val="0.4701630231536920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H"/>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[ProjectMasai.xlsx]Q6P!PivotTable31</c:name>
    <c:fmtId val="9"/>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rgbClr val="FFFF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rgbClr val="FFFF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rgbClr val="FFFF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MH"/>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Q6P!$B$3:$B$4</c:f>
              <c:strCache>
                <c:ptCount val="1"/>
                <c:pt idx="0">
                  <c:v>Nuclear</c:v>
                </c:pt>
              </c:strCache>
            </c:strRef>
          </c:tx>
          <c:spPr>
            <a:ln w="28575" cap="rnd">
              <a:solidFill>
                <a:srgbClr val="FFC000"/>
              </a:solidFill>
              <a:round/>
            </a:ln>
            <a:effectLst/>
          </c:spPr>
          <c:marker>
            <c:symbol val="none"/>
          </c:marker>
          <c:cat>
            <c:strRef>
              <c:f>Q6P!$A$5:$A$66</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Q6P!$B$5:$B$66</c:f>
              <c:numCache>
                <c:formatCode>General</c:formatCode>
                <c:ptCount val="62"/>
                <c:pt idx="0">
                  <c:v>2.5020738119999995</c:v>
                </c:pt>
                <c:pt idx="1">
                  <c:v>3.392002706</c:v>
                </c:pt>
                <c:pt idx="2">
                  <c:v>4.7015178940000002</c:v>
                </c:pt>
                <c:pt idx="3">
                  <c:v>7.5078827980000016</c:v>
                </c:pt>
                <c:pt idx="4">
                  <c:v>12.461270585000001</c:v>
                </c:pt>
                <c:pt idx="5">
                  <c:v>18.299425268</c:v>
                </c:pt>
                <c:pt idx="6">
                  <c:v>22.851681936000002</c:v>
                </c:pt>
                <c:pt idx="7">
                  <c:v>25.952766589000003</c:v>
                </c:pt>
                <c:pt idx="8">
                  <c:v>28.281052903999996</c:v>
                </c:pt>
                <c:pt idx="9">
                  <c:v>34.938436646999996</c:v>
                </c:pt>
                <c:pt idx="10">
                  <c:v>41.217707574000002</c:v>
                </c:pt>
                <c:pt idx="11">
                  <c:v>65.993250805999992</c:v>
                </c:pt>
                <c:pt idx="12">
                  <c:v>88.962324948000017</c:v>
                </c:pt>
                <c:pt idx="13">
                  <c:v>116.58344765499997</c:v>
                </c:pt>
                <c:pt idx="14">
                  <c:v>150.78882640700002</c:v>
                </c:pt>
                <c:pt idx="15">
                  <c:v>215.37531634999999</c:v>
                </c:pt>
                <c:pt idx="16">
                  <c:v>246.35308189699998</c:v>
                </c:pt>
                <c:pt idx="17">
                  <c:v>262.45178192399999</c:v>
                </c:pt>
                <c:pt idx="18">
                  <c:v>298.32620039300008</c:v>
                </c:pt>
                <c:pt idx="19">
                  <c:v>320.53093729399984</c:v>
                </c:pt>
                <c:pt idx="20">
                  <c:v>354.23164890700002</c:v>
                </c:pt>
                <c:pt idx="21">
                  <c:v>437.96915267799989</c:v>
                </c:pt>
                <c:pt idx="22">
                  <c:v>470.7444907090001</c:v>
                </c:pt>
                <c:pt idx="23">
                  <c:v>548.99183005500004</c:v>
                </c:pt>
                <c:pt idx="24">
                  <c:v>650.17089235499998</c:v>
                </c:pt>
                <c:pt idx="25">
                  <c:v>746.91583017899984</c:v>
                </c:pt>
                <c:pt idx="26">
                  <c:v>818.64041376600017</c:v>
                </c:pt>
                <c:pt idx="27">
                  <c:v>837.19259654099972</c:v>
                </c:pt>
                <c:pt idx="28">
                  <c:v>873.50362760600035</c:v>
                </c:pt>
                <c:pt idx="29">
                  <c:v>874.84880543600036</c:v>
                </c:pt>
                <c:pt idx="30">
                  <c:v>1083.4426411689997</c:v>
                </c:pt>
                <c:pt idx="31">
                  <c:v>1087.4899995619999</c:v>
                </c:pt>
                <c:pt idx="32">
                  <c:v>1096.106743799</c:v>
                </c:pt>
                <c:pt idx="33">
                  <c:v>1115.4346836679999</c:v>
                </c:pt>
                <c:pt idx="34">
                  <c:v>1110.6750721539997</c:v>
                </c:pt>
                <c:pt idx="35">
                  <c:v>1129.4378440089995</c:v>
                </c:pt>
                <c:pt idx="36">
                  <c:v>1186.5537370329998</c:v>
                </c:pt>
                <c:pt idx="37">
                  <c:v>1172.6981983769999</c:v>
                </c:pt>
                <c:pt idx="38">
                  <c:v>1158.3560072240002</c:v>
                </c:pt>
                <c:pt idx="39">
                  <c:v>1169.7503410149998</c:v>
                </c:pt>
                <c:pt idx="40">
                  <c:v>1166.4790018410001</c:v>
                </c:pt>
                <c:pt idx="41">
                  <c:v>1181.2042270280001</c:v>
                </c:pt>
                <c:pt idx="42">
                  <c:v>1199.4979724559998</c:v>
                </c:pt>
                <c:pt idx="43">
                  <c:v>1175.6901306610002</c:v>
                </c:pt>
                <c:pt idx="44">
                  <c:v>1173.42970472</c:v>
                </c:pt>
                <c:pt idx="45">
                  <c:v>1164.0754685019999</c:v>
                </c:pt>
                <c:pt idx="46">
                  <c:v>1155.9985348840003</c:v>
                </c:pt>
                <c:pt idx="47">
                  <c:v>1112.1493497209997</c:v>
                </c:pt>
                <c:pt idx="48">
                  <c:v>1120.1183613600001</c:v>
                </c:pt>
                <c:pt idx="49">
                  <c:v>1134.0878047679996</c:v>
                </c:pt>
                <c:pt idx="50">
                  <c:v>1022.331965694</c:v>
                </c:pt>
                <c:pt idx="51">
                  <c:v>1016.0232272780001</c:v>
                </c:pt>
                <c:pt idx="52">
                  <c:v>977.08142958700057</c:v>
                </c:pt>
                <c:pt idx="53">
                  <c:v>986.19934599500039</c:v>
                </c:pt>
                <c:pt idx="54">
                  <c:v>1008.8418950759999</c:v>
                </c:pt>
                <c:pt idx="55">
                  <c:v>698.74050340899998</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0-4557-421D-A361-AAAE3E2BBFC2}"/>
            </c:ext>
          </c:extLst>
        </c:ser>
        <c:ser>
          <c:idx val="1"/>
          <c:order val="1"/>
          <c:tx>
            <c:strRef>
              <c:f>Q6P!$C$3:$C$4</c:f>
              <c:strCache>
                <c:ptCount val="1"/>
                <c:pt idx="0">
                  <c:v>Oil</c:v>
                </c:pt>
              </c:strCache>
            </c:strRef>
          </c:tx>
          <c:spPr>
            <a:ln w="28575" cap="rnd">
              <a:solidFill>
                <a:srgbClr val="FFFF00"/>
              </a:solidFill>
              <a:round/>
            </a:ln>
            <a:effectLst/>
          </c:spPr>
          <c:marker>
            <c:symbol val="none"/>
          </c:marker>
          <c:cat>
            <c:strRef>
              <c:f>Q6P!$A$5:$A$66</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Q6P!$C$5:$C$66</c:f>
              <c:numCache>
                <c:formatCode>General</c:formatCode>
                <c:ptCount val="62"/>
                <c:pt idx="0">
                  <c:v>230.57717448472977</c:v>
                </c:pt>
                <c:pt idx="1">
                  <c:v>266.92587983608246</c:v>
                </c:pt>
                <c:pt idx="2">
                  <c:v>307.90727838873863</c:v>
                </c:pt>
                <c:pt idx="3">
                  <c:v>345.47749429941177</c:v>
                </c:pt>
                <c:pt idx="4">
                  <c:v>419.6877515912056</c:v>
                </c:pt>
                <c:pt idx="5">
                  <c:v>458.570651948452</c:v>
                </c:pt>
                <c:pt idx="6">
                  <c:v>487.00177916884422</c:v>
                </c:pt>
                <c:pt idx="7">
                  <c:v>531.45741510391235</c:v>
                </c:pt>
                <c:pt idx="8">
                  <c:v>568.09109352529049</c:v>
                </c:pt>
                <c:pt idx="9">
                  <c:v>651.64665088057518</c:v>
                </c:pt>
                <c:pt idx="10">
                  <c:v>724.16223275661469</c:v>
                </c:pt>
                <c:pt idx="11">
                  <c:v>5250.4786556661129</c:v>
                </c:pt>
                <c:pt idx="12">
                  <c:v>5289.8355335444212</c:v>
                </c:pt>
                <c:pt idx="13">
                  <c:v>5472.1737342774868</c:v>
                </c:pt>
                <c:pt idx="14">
                  <c:v>5130.9386924542487</c:v>
                </c:pt>
                <c:pt idx="15">
                  <c:v>5048.3918170183897</c:v>
                </c:pt>
                <c:pt idx="16">
                  <c:v>5025.1360669471323</c:v>
                </c:pt>
                <c:pt idx="17">
                  <c:v>5071.566486146301</c:v>
                </c:pt>
                <c:pt idx="18">
                  <c:v>5019.2196838101372</c:v>
                </c:pt>
                <c:pt idx="19">
                  <c:v>4880.0632037539035</c:v>
                </c:pt>
                <c:pt idx="20">
                  <c:v>4688.1683582253754</c:v>
                </c:pt>
                <c:pt idx="21">
                  <c:v>4583.447154706344</c:v>
                </c:pt>
                <c:pt idx="22">
                  <c:v>4427.4465617034584</c:v>
                </c:pt>
                <c:pt idx="23">
                  <c:v>4429.7010876275599</c:v>
                </c:pt>
                <c:pt idx="24">
                  <c:v>4149.6699585691094</c:v>
                </c:pt>
                <c:pt idx="25">
                  <c:v>3768.3550976030529</c:v>
                </c:pt>
                <c:pt idx="26">
                  <c:v>3694.4679937083274</c:v>
                </c:pt>
                <c:pt idx="27">
                  <c:v>3577.4351149145514</c:v>
                </c:pt>
                <c:pt idx="28">
                  <c:v>3486.0952668748796</c:v>
                </c:pt>
                <c:pt idx="29">
                  <c:v>3390.1179895661771</c:v>
                </c:pt>
                <c:pt idx="30">
                  <c:v>3583.8312164423987</c:v>
                </c:pt>
                <c:pt idx="31">
                  <c:v>3651.2808743831702</c:v>
                </c:pt>
                <c:pt idx="32">
                  <c:v>3723.6176490783691</c:v>
                </c:pt>
                <c:pt idx="33">
                  <c:v>3509.9735989868641</c:v>
                </c:pt>
                <c:pt idx="34">
                  <c:v>3494.324948458001</c:v>
                </c:pt>
                <c:pt idx="35">
                  <c:v>3626.0937759280205</c:v>
                </c:pt>
                <c:pt idx="36">
                  <c:v>3524.351582467556</c:v>
                </c:pt>
                <c:pt idx="37">
                  <c:v>3597.1657703318633</c:v>
                </c:pt>
                <c:pt idx="38">
                  <c:v>3629.1257919545751</c:v>
                </c:pt>
                <c:pt idx="39">
                  <c:v>3590.5794943822548</c:v>
                </c:pt>
                <c:pt idx="40">
                  <c:v>3516.980583589524</c:v>
                </c:pt>
                <c:pt idx="41">
                  <c:v>3408.436509037856</c:v>
                </c:pt>
                <c:pt idx="42">
                  <c:v>3287.1392643256113</c:v>
                </c:pt>
                <c:pt idx="43">
                  <c:v>3128.9818932726048</c:v>
                </c:pt>
                <c:pt idx="44">
                  <c:v>3115.5506762508303</c:v>
                </c:pt>
                <c:pt idx="45">
                  <c:v>2970.4310275651515</c:v>
                </c:pt>
                <c:pt idx="46">
                  <c:v>2919.3006566781551</c:v>
                </c:pt>
                <c:pt idx="47">
                  <c:v>2927.2690380935092</c:v>
                </c:pt>
                <c:pt idx="48">
                  <c:v>2860.4953643046319</c:v>
                </c:pt>
                <c:pt idx="49">
                  <c:v>2802.663111585658</c:v>
                </c:pt>
                <c:pt idx="50">
                  <c:v>2606.0486481206026</c:v>
                </c:pt>
                <c:pt idx="51">
                  <c:v>2693.8065369995311</c:v>
                </c:pt>
                <c:pt idx="52">
                  <c:v>2812.4893800271675</c:v>
                </c:pt>
                <c:pt idx="53">
                  <c:v>2670.2684845183976</c:v>
                </c:pt>
                <c:pt idx="54">
                  <c:v>2579.1504085119814</c:v>
                </c:pt>
                <c:pt idx="55">
                  <c:v>2492.6907061723759</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1-4557-421D-A361-AAAE3E2BBFC2}"/>
            </c:ext>
          </c:extLst>
        </c:ser>
        <c:ser>
          <c:idx val="2"/>
          <c:order val="2"/>
          <c:tx>
            <c:strRef>
              <c:f>Q6P!$D$3:$D$4</c:f>
              <c:strCache>
                <c:ptCount val="1"/>
                <c:pt idx="0">
                  <c:v>Renewable</c:v>
                </c:pt>
              </c:strCache>
            </c:strRef>
          </c:tx>
          <c:spPr>
            <a:ln w="28575" cap="rnd">
              <a:solidFill>
                <a:srgbClr val="7030A0"/>
              </a:solidFill>
              <a:round/>
            </a:ln>
            <a:effectLst/>
          </c:spPr>
          <c:marker>
            <c:symbol val="none"/>
          </c:marker>
          <c:cat>
            <c:strRef>
              <c:f>Q6P!$A$5:$A$66</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Q6P!$D$5:$D$66</c:f>
              <c:numCache>
                <c:formatCode>General</c:formatCode>
                <c:ptCount val="62"/>
                <c:pt idx="0">
                  <c:v>22850000000</c:v>
                </c:pt>
                <c:pt idx="1">
                  <c:v>25617000000</c:v>
                </c:pt>
                <c:pt idx="2">
                  <c:v>27982000000</c:v>
                </c:pt>
                <c:pt idx="3">
                  <c:v>31876000000</c:v>
                </c:pt>
                <c:pt idx="4">
                  <c:v>33896000000</c:v>
                </c:pt>
                <c:pt idx="5">
                  <c:v>36484000000</c:v>
                </c:pt>
                <c:pt idx="6">
                  <c:v>45566000000</c:v>
                </c:pt>
                <c:pt idx="7">
                  <c:v>48124000000</c:v>
                </c:pt>
                <c:pt idx="8">
                  <c:v>54069000000</c:v>
                </c:pt>
                <c:pt idx="9">
                  <c:v>58790000000</c:v>
                </c:pt>
                <c:pt idx="10">
                  <c:v>81025000000</c:v>
                </c:pt>
                <c:pt idx="11">
                  <c:v>106552000000</c:v>
                </c:pt>
                <c:pt idx="12">
                  <c:v>112090000000</c:v>
                </c:pt>
                <c:pt idx="13">
                  <c:v>127615000000</c:v>
                </c:pt>
                <c:pt idx="14">
                  <c:v>122224000000</c:v>
                </c:pt>
                <c:pt idx="15">
                  <c:v>137976000000</c:v>
                </c:pt>
                <c:pt idx="16">
                  <c:v>151276000000</c:v>
                </c:pt>
                <c:pt idx="17">
                  <c:v>161672000000</c:v>
                </c:pt>
                <c:pt idx="18">
                  <c:v>167270000000</c:v>
                </c:pt>
                <c:pt idx="19">
                  <c:v>193611000000</c:v>
                </c:pt>
                <c:pt idx="20">
                  <c:v>231392000000</c:v>
                </c:pt>
                <c:pt idx="21">
                  <c:v>258230000000</c:v>
                </c:pt>
                <c:pt idx="22">
                  <c:v>317292000000</c:v>
                </c:pt>
                <c:pt idx="23">
                  <c:v>357510000000</c:v>
                </c:pt>
                <c:pt idx="24">
                  <c:v>385675000000</c:v>
                </c:pt>
                <c:pt idx="25">
                  <c:v>418752000000</c:v>
                </c:pt>
                <c:pt idx="26">
                  <c:v>465378000000</c:v>
                </c:pt>
                <c:pt idx="27">
                  <c:v>491761000000</c:v>
                </c:pt>
                <c:pt idx="28">
                  <c:v>514320000000</c:v>
                </c:pt>
                <c:pt idx="29">
                  <c:v>892110000000</c:v>
                </c:pt>
                <c:pt idx="30">
                  <c:v>1079969000000</c:v>
                </c:pt>
                <c:pt idx="31">
                  <c:v>908669000000</c:v>
                </c:pt>
                <c:pt idx="32">
                  <c:v>1007919000000</c:v>
                </c:pt>
                <c:pt idx="33">
                  <c:v>1043852000000</c:v>
                </c:pt>
                <c:pt idx="34">
                  <c:v>1103156000000</c:v>
                </c:pt>
                <c:pt idx="35">
                  <c:v>1167613000000</c:v>
                </c:pt>
                <c:pt idx="36">
                  <c:v>1198142000000</c:v>
                </c:pt>
                <c:pt idx="37">
                  <c:v>1279903000000</c:v>
                </c:pt>
                <c:pt idx="38">
                  <c:v>1352715000000</c:v>
                </c:pt>
                <c:pt idx="39">
                  <c:v>1478993000000</c:v>
                </c:pt>
                <c:pt idx="40">
                  <c:v>1647447000000</c:v>
                </c:pt>
                <c:pt idx="41">
                  <c:v>1724609000000</c:v>
                </c:pt>
                <c:pt idx="42">
                  <c:v>1937742000000</c:v>
                </c:pt>
                <c:pt idx="43">
                  <c:v>2140297000000</c:v>
                </c:pt>
                <c:pt idx="44">
                  <c:v>2440952000000</c:v>
                </c:pt>
                <c:pt idx="45">
                  <c:v>2782100000000</c:v>
                </c:pt>
                <c:pt idx="46">
                  <c:v>3151636000000</c:v>
                </c:pt>
                <c:pt idx="47">
                  <c:v>3658602000000</c:v>
                </c:pt>
                <c:pt idx="48">
                  <c:v>4279428000000</c:v>
                </c:pt>
                <c:pt idx="49">
                  <c:v>5033351000000</c:v>
                </c:pt>
                <c:pt idx="50">
                  <c:v>6128685000000</c:v>
                </c:pt>
                <c:pt idx="51">
                  <c:v>7351292000000</c:v>
                </c:pt>
                <c:pt idx="52">
                  <c:v>8694897000000</c:v>
                </c:pt>
                <c:pt idx="53">
                  <c:v>10412452000000</c:v>
                </c:pt>
                <c:pt idx="54">
                  <c:v>11855235000000</c:v>
                </c:pt>
                <c:pt idx="55">
                  <c:v>13686164000000</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2-4557-421D-A361-AAAE3E2BBFC2}"/>
            </c:ext>
          </c:extLst>
        </c:ser>
        <c:dLbls>
          <c:showLegendKey val="0"/>
          <c:showVal val="0"/>
          <c:showCatName val="0"/>
          <c:showSerName val="0"/>
          <c:showPercent val="0"/>
          <c:showBubbleSize val="0"/>
        </c:dLbls>
        <c:smooth val="0"/>
        <c:axId val="2114306992"/>
        <c:axId val="2114309488"/>
      </c:lineChart>
      <c:catAx>
        <c:axId val="211430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2114309488"/>
        <c:crosses val="autoZero"/>
        <c:auto val="1"/>
        <c:lblAlgn val="ctr"/>
        <c:lblOffset val="100"/>
        <c:noMultiLvlLbl val="0"/>
      </c:catAx>
      <c:valAx>
        <c:axId val="21143094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crossAx val="2114306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H"/>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187150" y="1902940"/>
            <a:ext cx="8007178" cy="1526059"/>
          </a:xfrm>
        </p:spPr>
        <p:txBody>
          <a:bodyPr/>
          <a:lstStyle/>
          <a:p>
            <a:r>
              <a:rPr lang="en-US" sz="4800" b="1" dirty="0"/>
              <a:t>WORLD ELECTRICITY ANALYSIS</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2221992" y="879801"/>
            <a:ext cx="706712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Evolution OF Nuclear power</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5"/>
            <a:ext cx="3441111" cy="334867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evolution of nuclear power w.r.t Income class and Region.</a:t>
            </a:r>
          </a:p>
          <a:p>
            <a:r>
              <a:rPr lang="en-IN" sz="1600" dirty="0"/>
              <a:t>Here as we can see that the High income and Europe &amp; central Asia dominating in terms of evolution of nuclear power in long span of time.</a:t>
            </a:r>
          </a:p>
        </p:txBody>
      </p:sp>
      <p:sp>
        <p:nvSpPr>
          <p:cNvPr id="2" name="Footer Placeholder 5">
            <a:extLst>
              <a:ext uri="{FF2B5EF4-FFF2-40B4-BE49-F238E27FC236}">
                <a16:creationId xmlns:a16="http://schemas.microsoft.com/office/drawing/2014/main" id="{6B66135B-DE58-D150-767B-36D950763533}"/>
              </a:ext>
            </a:extLst>
          </p:cNvPr>
          <p:cNvSpPr>
            <a:spLocks noGrp="1"/>
          </p:cNvSpPr>
          <p:nvPr>
            <p:ph type="ftr" sz="quarter" idx="11"/>
          </p:nvPr>
        </p:nvSpPr>
        <p:spPr>
          <a:xfrm>
            <a:off x="621792" y="307683"/>
            <a:ext cx="3200400" cy="274320"/>
          </a:xfrm>
        </p:spPr>
        <p:txBody>
          <a:bodyPr/>
          <a:lstStyle/>
          <a:p>
            <a:r>
              <a:rPr lang="en-US" dirty="0"/>
              <a:t>WORLD ELECTRICITY ANALYSIS</a:t>
            </a:r>
          </a:p>
        </p:txBody>
      </p:sp>
      <p:graphicFrame>
        <p:nvGraphicFramePr>
          <p:cNvPr id="4" name="Chart 3">
            <a:extLst>
              <a:ext uri="{FF2B5EF4-FFF2-40B4-BE49-F238E27FC236}">
                <a16:creationId xmlns:a16="http://schemas.microsoft.com/office/drawing/2014/main" id="{A7224F17-DE2A-AB0A-B3FE-589DC3BC579F}"/>
              </a:ext>
            </a:extLst>
          </p:cNvPr>
          <p:cNvGraphicFramePr>
            <a:graphicFrameLocks/>
          </p:cNvGraphicFramePr>
          <p:nvPr>
            <p:extLst>
              <p:ext uri="{D42A27DB-BD31-4B8C-83A1-F6EECF244321}">
                <p14:modId xmlns:p14="http://schemas.microsoft.com/office/powerpoint/2010/main" val="4039757168"/>
              </p:ext>
            </p:extLst>
          </p:nvPr>
        </p:nvGraphicFramePr>
        <p:xfrm>
          <a:off x="149904" y="2627292"/>
          <a:ext cx="7395088" cy="41442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688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Nuclear power generation comparison</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5"/>
            <a:ext cx="3441111" cy="285440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the </a:t>
            </a:r>
            <a:r>
              <a:rPr lang="en-IN" sz="1600" dirty="0">
                <a:latin typeface="+mn-lt"/>
              </a:rPr>
              <a:t>Nuclear power generation comparison of different countries over the years.</a:t>
            </a:r>
          </a:p>
          <a:p>
            <a:r>
              <a:rPr lang="en-IN" sz="1600" dirty="0"/>
              <a:t>The data is divided by region also</a:t>
            </a:r>
          </a:p>
          <a:p>
            <a:r>
              <a:rPr lang="en-IN" sz="1600" dirty="0">
                <a:latin typeface="+mn-lt"/>
              </a:rPr>
              <a:t>As we can see </a:t>
            </a:r>
            <a:r>
              <a:rPr lang="en-IN" sz="1600" dirty="0"/>
              <a:t>in a long span of time Latin America and the Caribbean produce more nuclear power electricity than other regions.</a:t>
            </a:r>
            <a:endParaRPr lang="en-IN" sz="1600" dirty="0">
              <a:latin typeface="+mn-lt"/>
            </a:endParaRPr>
          </a:p>
        </p:txBody>
      </p:sp>
      <p:sp>
        <p:nvSpPr>
          <p:cNvPr id="2" name="Footer Placeholder 5">
            <a:extLst>
              <a:ext uri="{FF2B5EF4-FFF2-40B4-BE49-F238E27FC236}">
                <a16:creationId xmlns:a16="http://schemas.microsoft.com/office/drawing/2014/main" id="{696F1C3A-747F-8D27-782B-9F71D14A10DF}"/>
              </a:ext>
            </a:extLst>
          </p:cNvPr>
          <p:cNvSpPr>
            <a:spLocks noGrp="1"/>
          </p:cNvSpPr>
          <p:nvPr>
            <p:ph type="ftr" sz="quarter" idx="11"/>
          </p:nvPr>
        </p:nvSpPr>
        <p:spPr>
          <a:xfrm>
            <a:off x="621792" y="307683"/>
            <a:ext cx="3200400" cy="274320"/>
          </a:xfrm>
        </p:spPr>
        <p:txBody>
          <a:bodyPr/>
          <a:lstStyle/>
          <a:p>
            <a:r>
              <a:rPr lang="en-US" dirty="0"/>
              <a:t>WORLD ELECTRICITY ANALYSIS</a:t>
            </a:r>
          </a:p>
        </p:txBody>
      </p:sp>
      <p:graphicFrame>
        <p:nvGraphicFramePr>
          <p:cNvPr id="4" name="Chart 3">
            <a:extLst>
              <a:ext uri="{FF2B5EF4-FFF2-40B4-BE49-F238E27FC236}">
                <a16:creationId xmlns:a16="http://schemas.microsoft.com/office/drawing/2014/main" id="{7D9D24AE-D4AB-9DF9-3760-7F834DF74ECC}"/>
              </a:ext>
            </a:extLst>
          </p:cNvPr>
          <p:cNvGraphicFramePr>
            <a:graphicFrameLocks/>
          </p:cNvGraphicFramePr>
          <p:nvPr>
            <p:extLst>
              <p:ext uri="{D42A27DB-BD31-4B8C-83A1-F6EECF244321}">
                <p14:modId xmlns:p14="http://schemas.microsoft.com/office/powerpoint/2010/main" val="2963804420"/>
              </p:ext>
            </p:extLst>
          </p:nvPr>
        </p:nvGraphicFramePr>
        <p:xfrm>
          <a:off x="485062" y="1945695"/>
          <a:ext cx="7059930" cy="46046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762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err="1">
                <a:latin typeface="+mn-lt"/>
              </a:rPr>
              <a:t>PRODUCtion</a:t>
            </a:r>
            <a:r>
              <a:rPr lang="en-IN" sz="2400" dirty="0">
                <a:latin typeface="+mn-lt"/>
              </a:rPr>
              <a:t> of electricity across different source</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6"/>
            <a:ext cx="3441111" cy="203886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the performance of a country on a particular year w.r.t World Average in a particular year.</a:t>
            </a:r>
          </a:p>
          <a:p>
            <a:r>
              <a:rPr lang="en-IN" sz="1600" dirty="0"/>
              <a:t>Different year has different countries who perform is better than the World’s Average.</a:t>
            </a:r>
          </a:p>
        </p:txBody>
      </p:sp>
      <p:sp>
        <p:nvSpPr>
          <p:cNvPr id="2" name="Footer Placeholder 5">
            <a:extLst>
              <a:ext uri="{FF2B5EF4-FFF2-40B4-BE49-F238E27FC236}">
                <a16:creationId xmlns:a16="http://schemas.microsoft.com/office/drawing/2014/main" id="{696F1C3A-747F-8D27-782B-9F71D14A10DF}"/>
              </a:ext>
            </a:extLst>
          </p:cNvPr>
          <p:cNvSpPr>
            <a:spLocks noGrp="1"/>
          </p:cNvSpPr>
          <p:nvPr>
            <p:ph type="ftr" sz="quarter" idx="11"/>
          </p:nvPr>
        </p:nvSpPr>
        <p:spPr>
          <a:xfrm>
            <a:off x="621792" y="307683"/>
            <a:ext cx="3200400" cy="274320"/>
          </a:xfrm>
        </p:spPr>
        <p:txBody>
          <a:bodyPr/>
          <a:lstStyle/>
          <a:p>
            <a:r>
              <a:rPr lang="en-US" dirty="0"/>
              <a:t>WORLD ELECTRICITY ANALYSIS</a:t>
            </a:r>
          </a:p>
        </p:txBody>
      </p:sp>
      <p:graphicFrame>
        <p:nvGraphicFramePr>
          <p:cNvPr id="6" name="Chart 5">
            <a:extLst>
              <a:ext uri="{FF2B5EF4-FFF2-40B4-BE49-F238E27FC236}">
                <a16:creationId xmlns:a16="http://schemas.microsoft.com/office/drawing/2014/main" id="{31637496-3C56-6AF2-4959-F3E9F3A6B61E}"/>
              </a:ext>
            </a:extLst>
          </p:cNvPr>
          <p:cNvGraphicFramePr>
            <a:graphicFrameLocks/>
          </p:cNvGraphicFramePr>
          <p:nvPr>
            <p:extLst>
              <p:ext uri="{D42A27DB-BD31-4B8C-83A1-F6EECF244321}">
                <p14:modId xmlns:p14="http://schemas.microsoft.com/office/powerpoint/2010/main" val="781426777"/>
              </p:ext>
            </p:extLst>
          </p:nvPr>
        </p:nvGraphicFramePr>
        <p:xfrm>
          <a:off x="179559" y="2191058"/>
          <a:ext cx="7246852" cy="45063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806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0E7F56-59F0-0E1B-5018-1FF82609E873}"/>
              </a:ext>
            </a:extLst>
          </p:cNvPr>
          <p:cNvSpPr>
            <a:spLocks noGrp="1"/>
          </p:cNvSpPr>
          <p:nvPr>
            <p:ph type="ctrTitle"/>
          </p:nvPr>
        </p:nvSpPr>
        <p:spPr>
          <a:xfrm>
            <a:off x="3403092" y="731838"/>
            <a:ext cx="5385816" cy="612648"/>
          </a:xfrm>
        </p:spPr>
        <p:txBody>
          <a:bodyPr/>
          <a:lstStyle/>
          <a:p>
            <a:r>
              <a:rPr lang="en-IN" dirty="0">
                <a:latin typeface="+mn-lt"/>
              </a:rPr>
              <a:t>Dashboard</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13</a:t>
            </a:fld>
            <a:endParaRPr lang="en-US" dirty="0"/>
          </a:p>
        </p:txBody>
      </p:sp>
      <p:sp>
        <p:nvSpPr>
          <p:cNvPr id="8" name="Footer Placeholder 5">
            <a:extLst>
              <a:ext uri="{FF2B5EF4-FFF2-40B4-BE49-F238E27FC236}">
                <a16:creationId xmlns:a16="http://schemas.microsoft.com/office/drawing/2014/main" id="{7210BE9F-8FDD-BB51-1B64-8E7BCB477DCE}"/>
              </a:ext>
            </a:extLst>
          </p:cNvPr>
          <p:cNvSpPr txBox="1">
            <a:spLocks/>
          </p:cNvSpPr>
          <p:nvPr/>
        </p:nvSpPr>
        <p:spPr>
          <a:xfrm>
            <a:off x="621791" y="307683"/>
            <a:ext cx="4135559"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rgbClr val="002060"/>
                </a:solidFill>
              </a:rPr>
              <a:t>WORLD ELECTRICITY ANALYSIS</a:t>
            </a:r>
            <a:endParaRPr lang="en-US" sz="1200" dirty="0">
              <a:solidFill>
                <a:srgbClr val="002060"/>
              </a:solidFill>
            </a:endParaRPr>
          </a:p>
        </p:txBody>
      </p:sp>
      <p:pic>
        <p:nvPicPr>
          <p:cNvPr id="6" name="Picture 5">
            <a:extLst>
              <a:ext uri="{FF2B5EF4-FFF2-40B4-BE49-F238E27FC236}">
                <a16:creationId xmlns:a16="http://schemas.microsoft.com/office/drawing/2014/main" id="{ABFF7ADD-AD64-CD30-7212-4E48D4BB80A0}"/>
              </a:ext>
            </a:extLst>
          </p:cNvPr>
          <p:cNvPicPr>
            <a:picLocks noChangeAspect="1"/>
          </p:cNvPicPr>
          <p:nvPr/>
        </p:nvPicPr>
        <p:blipFill rotWithShape="1">
          <a:blip r:embed="rId2"/>
          <a:srcRect l="9832" t="15478" r="1182" b="6646"/>
          <a:stretch/>
        </p:blipFill>
        <p:spPr>
          <a:xfrm>
            <a:off x="1297460" y="1532979"/>
            <a:ext cx="9304637" cy="5184619"/>
          </a:xfrm>
          <a:prstGeom prst="rect">
            <a:avLst/>
          </a:prstGeom>
        </p:spPr>
      </p:pic>
    </p:spTree>
    <p:extLst>
      <p:ext uri="{BB962C8B-B14F-4D97-AF65-F5344CB8AC3E}">
        <p14:creationId xmlns:p14="http://schemas.microsoft.com/office/powerpoint/2010/main" val="279086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792627" y="1322173"/>
            <a:ext cx="7871254" cy="5228144"/>
          </a:xfrm>
        </p:spPr>
        <p:txBody>
          <a:bodyPr/>
          <a:lstStyle/>
          <a:p>
            <a:r>
              <a:rPr lang="en-US" dirty="0"/>
              <a:t>INSIGHTS</a:t>
            </a:r>
          </a:p>
          <a:p>
            <a:endParaRPr lang="en-US" dirty="0"/>
          </a:p>
          <a:p>
            <a:r>
              <a:rPr lang="en-IN" sz="2000" dirty="0"/>
              <a:t>After analysis we made a conclusion that there are 64 such countries who has 100% distribution of electricity And there are 4 such countries  who has 0% distribution of electricity POST 2000.</a:t>
            </a:r>
          </a:p>
          <a:p>
            <a:endParaRPr lang="en-IN" sz="2000" dirty="0"/>
          </a:p>
          <a:p>
            <a:r>
              <a:rPr lang="en-IN" sz="2000" dirty="0"/>
              <a:t>Here as we can see that the High income and Europe &amp; central Asia dominating in terms of evolution of nuclear power in long span of time.</a:t>
            </a:r>
          </a:p>
          <a:p>
            <a:endParaRPr lang="en-IN" sz="2000" dirty="0"/>
          </a:p>
          <a:p>
            <a:r>
              <a:rPr lang="en-IN" sz="2000" dirty="0"/>
              <a:t>On comparison the nuclear power generation for different IDA and IBRD countries we found that Europe and Central Asia has highest %  of Nuclear power generation in long span of time.</a:t>
            </a:r>
          </a:p>
          <a:p>
            <a:endParaRPr lang="en-IN" sz="2000" dirty="0"/>
          </a:p>
          <a:p>
            <a:r>
              <a:rPr lang="en-IN" sz="2000" dirty="0"/>
              <a:t>High Income class consume more electricity than the other 2 classes in Urban Region.</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marL="342900" indent="-342900">
              <a:buFont typeface="Arial" panose="020B0604020202020204" pitchFamily="34" charset="0"/>
              <a:buChar char="•"/>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8" name="Footer Placeholder 5">
            <a:extLst>
              <a:ext uri="{FF2B5EF4-FFF2-40B4-BE49-F238E27FC236}">
                <a16:creationId xmlns:a16="http://schemas.microsoft.com/office/drawing/2014/main" id="{7210BE9F-8FDD-BB51-1B64-8E7BCB477DCE}"/>
              </a:ext>
            </a:extLst>
          </p:cNvPr>
          <p:cNvSpPr txBox="1">
            <a:spLocks/>
          </p:cNvSpPr>
          <p:nvPr/>
        </p:nvSpPr>
        <p:spPr>
          <a:xfrm>
            <a:off x="621791" y="307683"/>
            <a:ext cx="4135559"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rgbClr val="002060"/>
                </a:solidFill>
              </a:rPr>
              <a:t>WORLD ELECTRICITY ANALYSIS</a:t>
            </a:r>
            <a:endParaRPr lang="en-US" sz="1200" dirty="0">
              <a:solidFill>
                <a:srgbClr val="002060"/>
              </a:solidFill>
            </a:endParaRPr>
          </a:p>
        </p:txBody>
      </p:sp>
    </p:spTree>
    <p:extLst>
      <p:ext uri="{BB962C8B-B14F-4D97-AF65-F5344CB8AC3E}">
        <p14:creationId xmlns:p14="http://schemas.microsoft.com/office/powerpoint/2010/main" val="68568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MASAI TEAM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432460"/>
          </a:xfrm>
        </p:spPr>
        <p:txBody>
          <a:bodyPr/>
          <a:lstStyle/>
          <a:p>
            <a:r>
              <a:rPr lang="en-US" dirty="0"/>
              <a:t>Project Recap</a:t>
            </a:r>
          </a:p>
          <a:p>
            <a:r>
              <a:rPr lang="en-US" dirty="0"/>
              <a:t>The Analytics Team</a:t>
            </a:r>
          </a:p>
          <a:p>
            <a:r>
              <a:rPr lang="en-US" dirty="0"/>
              <a:t>Problem</a:t>
            </a:r>
          </a:p>
          <a:p>
            <a:r>
              <a:rPr lang="en-US" dirty="0"/>
              <a:t>Process</a:t>
            </a:r>
          </a:p>
          <a:p>
            <a:r>
              <a:rPr lang="en-US" dirty="0"/>
              <a:t>Dashboard</a:t>
            </a:r>
          </a:p>
          <a:p>
            <a:r>
              <a:rPr lang="en-US" dirty="0"/>
              <a:t>Insights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635046" y="3627676"/>
            <a:ext cx="2598737" cy="768095"/>
          </a:xfrm>
        </p:spPr>
        <p:txBody>
          <a:bodyPr anchor="ctr"/>
          <a:lstStyle/>
          <a:p>
            <a:r>
              <a:rPr lang="en-US" dirty="0"/>
              <a:t>Keshav Singh Rajput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1635046" y="4873753"/>
            <a:ext cx="2598737" cy="674431"/>
          </a:xfrm>
        </p:spPr>
        <p:txBody>
          <a:bodyPr/>
          <a:lstStyle/>
          <a:p>
            <a:r>
              <a:rPr lang="en-US" dirty="0" err="1"/>
              <a:t>Munazza</a:t>
            </a:r>
            <a:r>
              <a:rPr lang="en-US" dirty="0"/>
              <a:t> BHOMBAL</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7053065" y="3580845"/>
            <a:ext cx="2598737" cy="768095"/>
          </a:xfrm>
        </p:spPr>
        <p:txBody>
          <a:bodyPr/>
          <a:lstStyle/>
          <a:p>
            <a:r>
              <a:rPr lang="en-US" dirty="0"/>
              <a:t>ROBIN SINGH</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7053065" y="4873753"/>
            <a:ext cx="2598737" cy="768095"/>
          </a:xfrm>
        </p:spPr>
        <p:txBody>
          <a:bodyPr/>
          <a:lstStyle/>
          <a:p>
            <a:r>
              <a:rPr lang="en-US" dirty="0"/>
              <a:t>SHRINIKET DANANE</a:t>
            </a:r>
          </a:p>
        </p:txBody>
      </p:sp>
      <p:sp>
        <p:nvSpPr>
          <p:cNvPr id="3" name="Footer Placeholder 5">
            <a:extLst>
              <a:ext uri="{FF2B5EF4-FFF2-40B4-BE49-F238E27FC236}">
                <a16:creationId xmlns:a16="http://schemas.microsoft.com/office/drawing/2014/main" id="{F168DEF5-B7EE-4B1C-7376-6E0545554553}"/>
              </a:ext>
            </a:extLst>
          </p:cNvPr>
          <p:cNvSpPr>
            <a:spLocks noGrp="1"/>
          </p:cNvSpPr>
          <p:nvPr>
            <p:ph type="ftr" sz="quarter" idx="11"/>
          </p:nvPr>
        </p:nvSpPr>
        <p:spPr>
          <a:xfrm>
            <a:off x="621792" y="457200"/>
            <a:ext cx="3200400" cy="274320"/>
          </a:xfrm>
        </p:spPr>
        <p:txBody>
          <a:bodyPr/>
          <a:lstStyle/>
          <a:p>
            <a:r>
              <a:rPr lang="en-US" dirty="0"/>
              <a:t>WORLD ELECTRICITY ANALYSIS</a:t>
            </a:r>
          </a:p>
        </p:txBody>
      </p:sp>
    </p:spTree>
    <p:extLst>
      <p:ext uri="{BB962C8B-B14F-4D97-AF65-F5344CB8AC3E}">
        <p14:creationId xmlns:p14="http://schemas.microsoft.com/office/powerpoint/2010/main" val="201193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621014"/>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800" dirty="0"/>
              <a:t>This is a analytical project where the data is related to the WORLD ELECTRICITY DISTRIBUTION. There are different insight we have concluded after analysis. The insights are basically related to the</a:t>
            </a:r>
          </a:p>
          <a:p>
            <a:pPr marL="285750" indent="-285750">
              <a:buFont typeface="Arial" panose="020B0604020202020204" pitchFamily="34" charset="0"/>
              <a:buChar char="•"/>
            </a:pPr>
            <a:r>
              <a:rPr lang="en-US" sz="1800" dirty="0"/>
              <a:t>RURAL and URBAN DISTRIBUTION, </a:t>
            </a:r>
          </a:p>
          <a:p>
            <a:pPr marL="285750" indent="-285750">
              <a:buFont typeface="Arial" panose="020B0604020202020204" pitchFamily="34" charset="0"/>
              <a:buChar char="•"/>
            </a:pPr>
            <a:r>
              <a:rPr lang="en-US" sz="1800" dirty="0"/>
              <a:t>ENERGY GENERATION SOURCE </a:t>
            </a:r>
          </a:p>
          <a:p>
            <a:r>
              <a:rPr lang="en-US" sz="1800" dirty="0"/>
              <a:t>and other importance insight have been made.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Footer Placeholder 5">
            <a:extLst>
              <a:ext uri="{FF2B5EF4-FFF2-40B4-BE49-F238E27FC236}">
                <a16:creationId xmlns:a16="http://schemas.microsoft.com/office/drawing/2014/main" id="{D43570F5-353A-A43A-6DA5-F8B3A67FD4B3}"/>
              </a:ext>
            </a:extLst>
          </p:cNvPr>
          <p:cNvSpPr>
            <a:spLocks noGrp="1"/>
          </p:cNvSpPr>
          <p:nvPr>
            <p:ph type="ftr" sz="quarter" idx="11"/>
          </p:nvPr>
        </p:nvSpPr>
        <p:spPr>
          <a:xfrm>
            <a:off x="621792" y="307683"/>
            <a:ext cx="3200400" cy="274320"/>
          </a:xfrm>
        </p:spPr>
        <p:txBody>
          <a:bodyPr/>
          <a:lstStyle/>
          <a:p>
            <a:r>
              <a:rPr lang="en-US" dirty="0"/>
              <a:t>WORLD ELECTRICITY ANALYSIS</a:t>
            </a: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13935" y="1317477"/>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46670" y="2765935"/>
            <a:ext cx="10363200" cy="3783145"/>
          </a:xfrm>
        </p:spPr>
        <p:txBody>
          <a:bodyPr/>
          <a:lstStyle/>
          <a:p>
            <a:pPr marL="342900" indent="-342900" algn="just">
              <a:buFont typeface="Arial" panose="020B0604020202020204" pitchFamily="34" charset="0"/>
              <a:buChar char="•"/>
            </a:pPr>
            <a:r>
              <a:rPr lang="en-US" sz="1600" dirty="0"/>
              <a:t>Use </a:t>
            </a:r>
            <a:r>
              <a:rPr lang="en-US" sz="1600" dirty="0">
                <a:solidFill>
                  <a:srgbClr val="EB5757"/>
                </a:solidFill>
                <a:effectLst/>
                <a:latin typeface="SFMono-Regular"/>
              </a:rPr>
              <a:t>Python</a:t>
            </a:r>
            <a:r>
              <a:rPr lang="en-US" sz="1600" dirty="0"/>
              <a:t> to parse and convert the </a:t>
            </a:r>
            <a:r>
              <a:rPr lang="en-US" sz="1600" dirty="0" err="1"/>
              <a:t>json</a:t>
            </a:r>
            <a:r>
              <a:rPr lang="en-US" sz="1600" dirty="0"/>
              <a:t> data in a format so that the SQL can interpret it</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Comparison of access to electricity post 2000s in different countries </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Find one interesting insight present in the data (across all the tables) </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Present a way to compare every country’s performance with respect to world average for every year. As in, if someone wants to check how is the accessibility of electricity in India in 2006 as compared to average access of the world to electricity </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A chart to depict the increase in count of country with greater than 75% electricity access in rural areas across different year. For example, what was the count of countries having ≥75% rural electricity access in 2000 as compared to 2010. </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Define a way/KPI to present the evolution of nuclear power presence grouped by REGION and </a:t>
            </a:r>
            <a:r>
              <a:rPr kumimoji="0" lang="en-US" altLang="en-US" sz="1600" i="0" u="none" strike="noStrike" cap="none" normalizeH="0" baseline="0" dirty="0" err="1">
                <a:ln>
                  <a:noFill/>
                </a:ln>
                <a:solidFill>
                  <a:schemeClr val="accent6">
                    <a:lumMod val="75000"/>
                  </a:schemeClr>
                </a:solidFill>
                <a:effectLst/>
              </a:rPr>
              <a:t>IncomeGroup</a:t>
            </a:r>
            <a:r>
              <a:rPr kumimoji="0" lang="en-US" altLang="en-US" sz="1600" i="0" u="none" strike="noStrike" cap="none" normalizeH="0" baseline="0" dirty="0">
                <a:ln>
                  <a:noFill/>
                </a:ln>
                <a:solidFill>
                  <a:schemeClr val="accent6">
                    <a:lumMod val="75000"/>
                  </a:schemeClr>
                </a:solidFill>
                <a:effectLst/>
              </a:rPr>
              <a:t>. </a:t>
            </a:r>
            <a:r>
              <a:rPr lang="en-US" sz="1600" dirty="0"/>
              <a:t>How was the nuclear power generation in the region of Europe &amp; Central Asia as compared to Sub-Saharan Africa. </a:t>
            </a:r>
            <a:r>
              <a:rPr kumimoji="0" lang="en-US" altLang="en-US" sz="1600" i="0" u="none" strike="noStrike" cap="none" normalizeH="0" baseline="0" dirty="0">
                <a:ln>
                  <a:noFill/>
                </a:ln>
                <a:solidFill>
                  <a:schemeClr val="accent6">
                    <a:lumMod val="75000"/>
                  </a:schemeClr>
                </a:solidFill>
                <a:effectLst/>
              </a:rPr>
              <a:t>A chart to present the production of electricity across different sources (nuclear, oil, etc.) as a function of time </a:t>
            </a:r>
          </a:p>
          <a:p>
            <a:pPr marL="342900" indent="-342900" algn="just">
              <a:buFont typeface="Arial" panose="020B0604020202020204" pitchFamily="34" charset="0"/>
              <a:buChar char="•"/>
            </a:pPr>
            <a:r>
              <a:rPr lang="en-US" sz="1600" dirty="0"/>
              <a:t>How was the nuclear power generation in the region of Europe &amp; Central Asia as compared to Sub-Saharan Africa. </a:t>
            </a:r>
          </a:p>
          <a:p>
            <a:pPr marL="342900" indent="-342900" algn="ctr">
              <a:buFont typeface="Arial" panose="020B0604020202020204" pitchFamily="34" charset="0"/>
              <a:buChar char="•"/>
            </a:pPr>
            <a:endParaRPr lang="en-US" sz="1600" dirty="0">
              <a:solidFill>
                <a:schemeClr val="accent6"/>
              </a:solidFill>
              <a:latin typeface="Sabon Next LT" panose="02000500000000000000" pitchFamily="2" charset="0"/>
              <a:cs typeface="Sabon Next LT" panose="02000500000000000000" pitchFamily="2" charset="0"/>
            </a:endParaRPr>
          </a:p>
          <a:p>
            <a:pPr marL="342900" indent="-342900" algn="ctr">
              <a:buFont typeface="Arial" panose="020B0604020202020204" pitchFamily="34" charset="0"/>
              <a:buChar char="•"/>
            </a:pPr>
            <a:endParaRPr lang="en-US" sz="1600" dirty="0">
              <a:solidFill>
                <a:schemeClr val="accent6"/>
              </a:solidFill>
              <a:latin typeface="Sabon Next LT" panose="02000500000000000000" pitchFamily="2" charset="0"/>
              <a:cs typeface="Sabon Next LT" panose="02000500000000000000" pitchFamily="2" charset="0"/>
            </a:endParaRPr>
          </a:p>
        </p:txBody>
      </p:sp>
      <p:sp>
        <p:nvSpPr>
          <p:cNvPr id="4" name="Rectangle 1">
            <a:extLst>
              <a:ext uri="{FF2B5EF4-FFF2-40B4-BE49-F238E27FC236}">
                <a16:creationId xmlns:a16="http://schemas.microsoft.com/office/drawing/2014/main" id="{03542998-A418-4815-4E13-05072EFAEEA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Footer Placeholder 5">
            <a:extLst>
              <a:ext uri="{FF2B5EF4-FFF2-40B4-BE49-F238E27FC236}">
                <a16:creationId xmlns:a16="http://schemas.microsoft.com/office/drawing/2014/main" id="{6FB026C7-975B-D6D9-8346-0DFF4E66573F}"/>
              </a:ext>
            </a:extLst>
          </p:cNvPr>
          <p:cNvSpPr txBox="1">
            <a:spLocks/>
          </p:cNvSpPr>
          <p:nvPr/>
        </p:nvSpPr>
        <p:spPr>
          <a:xfrm>
            <a:off x="621791" y="307683"/>
            <a:ext cx="2615679" cy="22365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rgbClr val="002060"/>
                </a:solidFill>
              </a:rPr>
              <a:t>WORLD ELECTRICITY ANALYSIS</a:t>
            </a:r>
            <a:endParaRPr lang="en-US" sz="1200" dirty="0">
              <a:solidFill>
                <a:srgbClr val="002060"/>
              </a:solidFill>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WORLD ELECTRICITY ANALYSIS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Title 10">
            <a:extLst>
              <a:ext uri="{FF2B5EF4-FFF2-40B4-BE49-F238E27FC236}">
                <a16:creationId xmlns:a16="http://schemas.microsoft.com/office/drawing/2014/main" id="{8DD61249-C561-4ABF-54AD-3FF8CF8E6924}"/>
              </a:ext>
            </a:extLst>
          </p:cNvPr>
          <p:cNvSpPr>
            <a:spLocks noGrp="1"/>
          </p:cNvSpPr>
          <p:nvPr>
            <p:ph type="title"/>
          </p:nvPr>
        </p:nvSpPr>
        <p:spPr>
          <a:xfrm>
            <a:off x="1779371" y="731520"/>
            <a:ext cx="9378780" cy="768096"/>
          </a:xfrm>
          <a:solidFill>
            <a:schemeClr val="accent2">
              <a:lumMod val="20000"/>
              <a:lumOff val="80000"/>
            </a:schemeClr>
          </a:solidFill>
        </p:spPr>
        <p:txBody>
          <a:bodyPr/>
          <a:lstStyle/>
          <a:p>
            <a:pPr algn="ctr"/>
            <a:r>
              <a:rPr lang="en-IN" sz="2400" dirty="0">
                <a:latin typeface="+mn-lt"/>
              </a:rPr>
              <a:t>COMPARISON TO EXCESS OF ELECTRICITY POST 2000</a:t>
            </a:r>
          </a:p>
        </p:txBody>
      </p:sp>
      <p:graphicFrame>
        <p:nvGraphicFramePr>
          <p:cNvPr id="10" name="Content Placeholder 9">
            <a:extLst>
              <a:ext uri="{FF2B5EF4-FFF2-40B4-BE49-F238E27FC236}">
                <a16:creationId xmlns:a16="http://schemas.microsoft.com/office/drawing/2014/main" id="{EF6416B2-11D6-C443-7156-4026C50598A6}"/>
              </a:ext>
            </a:extLst>
          </p:cNvPr>
          <p:cNvGraphicFramePr>
            <a:graphicFrameLocks noGrp="1"/>
          </p:cNvGraphicFramePr>
          <p:nvPr>
            <p:ph sz="half" idx="2"/>
            <p:extLst>
              <p:ext uri="{D42A27DB-BD31-4B8C-83A1-F6EECF244321}">
                <p14:modId xmlns:p14="http://schemas.microsoft.com/office/powerpoint/2010/main" val="55925413"/>
              </p:ext>
            </p:extLst>
          </p:nvPr>
        </p:nvGraphicFramePr>
        <p:xfrm>
          <a:off x="-2" y="1902941"/>
          <a:ext cx="7414055" cy="4955059"/>
        </p:xfrm>
        <a:graphic>
          <a:graphicData uri="http://schemas.openxmlformats.org/drawingml/2006/chart">
            <c:chart xmlns:c="http://schemas.openxmlformats.org/drawingml/2006/chart" xmlns:r="http://schemas.openxmlformats.org/officeDocument/2006/relationships" r:id="rId2"/>
          </a:graphicData>
        </a:graphic>
      </p:graphicFrame>
      <p:sp>
        <p:nvSpPr>
          <p:cNvPr id="12" name="Content Placeholder 11">
            <a:extLst>
              <a:ext uri="{FF2B5EF4-FFF2-40B4-BE49-F238E27FC236}">
                <a16:creationId xmlns:a16="http://schemas.microsoft.com/office/drawing/2014/main" id="{C8799444-1FBC-BE03-0FCB-273B744A7ECF}"/>
              </a:ext>
            </a:extLst>
          </p:cNvPr>
          <p:cNvSpPr>
            <a:spLocks noGrp="1"/>
          </p:cNvSpPr>
          <p:nvPr>
            <p:ph sz="quarter" idx="4"/>
          </p:nvPr>
        </p:nvSpPr>
        <p:spPr>
          <a:xfrm>
            <a:off x="7504257" y="2051222"/>
            <a:ext cx="3441111" cy="3089189"/>
          </a:xfrm>
        </p:spPr>
        <p:txBody>
          <a:bodyPr/>
          <a:lstStyle/>
          <a:p>
            <a:r>
              <a:rPr lang="en-IN" dirty="0"/>
              <a:t>The analytical data shows distribution of electricity w.r.t different countries.</a:t>
            </a:r>
          </a:p>
          <a:p>
            <a:r>
              <a:rPr lang="en-IN" dirty="0"/>
              <a:t>Different countries shows different analytical distribution,</a:t>
            </a:r>
          </a:p>
          <a:p>
            <a:r>
              <a:rPr lang="en-IN" dirty="0"/>
              <a:t>After analysis we made a conclusion that there are </a:t>
            </a:r>
            <a:r>
              <a:rPr lang="en-IN" b="1" dirty="0"/>
              <a:t>64 such countries who has 100% distribution of electricity POST 2000</a:t>
            </a:r>
          </a:p>
          <a:p>
            <a:r>
              <a:rPr lang="en-IN" dirty="0"/>
              <a:t>And there are </a:t>
            </a:r>
            <a:r>
              <a:rPr lang="en-IN" b="1" dirty="0"/>
              <a:t>4 such countries  who has 0% distribution of electricity POST 2000</a:t>
            </a:r>
            <a:r>
              <a:rPr lang="en-IN" dirty="0"/>
              <a:t>.</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Excess of electricity in past 10 years</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6"/>
            <a:ext cx="3441111" cy="203886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the Excess Of Electricity in past 10 years in Rural and Urban Region w.r.t Income class.</a:t>
            </a:r>
          </a:p>
          <a:p>
            <a:r>
              <a:rPr lang="en-IN" sz="1600" dirty="0"/>
              <a:t>Here the Income class is changing variable.</a:t>
            </a:r>
          </a:p>
        </p:txBody>
      </p:sp>
      <p:graphicFrame>
        <p:nvGraphicFramePr>
          <p:cNvPr id="2" name="Chart 1">
            <a:extLst>
              <a:ext uri="{FF2B5EF4-FFF2-40B4-BE49-F238E27FC236}">
                <a16:creationId xmlns:a16="http://schemas.microsoft.com/office/drawing/2014/main" id="{7CD3B1ED-D2DB-4B8E-9209-CF9150B96B24}"/>
              </a:ext>
            </a:extLst>
          </p:cNvPr>
          <p:cNvGraphicFramePr>
            <a:graphicFrameLocks/>
          </p:cNvGraphicFramePr>
          <p:nvPr>
            <p:extLst>
              <p:ext uri="{D42A27DB-BD31-4B8C-83A1-F6EECF244321}">
                <p14:modId xmlns:p14="http://schemas.microsoft.com/office/powerpoint/2010/main" val="634895448"/>
              </p:ext>
            </p:extLst>
          </p:nvPr>
        </p:nvGraphicFramePr>
        <p:xfrm>
          <a:off x="633698" y="2235040"/>
          <a:ext cx="6545578" cy="4400538"/>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5">
            <a:extLst>
              <a:ext uri="{FF2B5EF4-FFF2-40B4-BE49-F238E27FC236}">
                <a16:creationId xmlns:a16="http://schemas.microsoft.com/office/drawing/2014/main" id="{AC9E234B-FD6D-6A2A-1D50-FCC33839F356}"/>
              </a:ext>
            </a:extLst>
          </p:cNvPr>
          <p:cNvSpPr>
            <a:spLocks noGrp="1"/>
          </p:cNvSpPr>
          <p:nvPr>
            <p:ph type="ftr" sz="quarter" idx="11"/>
          </p:nvPr>
        </p:nvSpPr>
        <p:spPr>
          <a:xfrm>
            <a:off x="621792" y="307683"/>
            <a:ext cx="3200400" cy="274320"/>
          </a:xfrm>
        </p:spPr>
        <p:txBody>
          <a:bodyPr/>
          <a:lstStyle/>
          <a:p>
            <a:r>
              <a:rPr lang="en-US" dirty="0"/>
              <a:t>WORLD ELECTRICITY ANALYSIS</a:t>
            </a:r>
          </a:p>
        </p:txBody>
      </p:sp>
    </p:spTree>
    <p:extLst>
      <p:ext uri="{BB962C8B-B14F-4D97-AF65-F5344CB8AC3E}">
        <p14:creationId xmlns:p14="http://schemas.microsoft.com/office/powerpoint/2010/main" val="424982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Country's PERFORMANCE W.R.T WORLD AVERAGE FOR A PARTICULAR YEAR</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6"/>
            <a:ext cx="3441111" cy="203886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the performance of a country on a particular year w.r.t World Average in a particular year.</a:t>
            </a:r>
          </a:p>
          <a:p>
            <a:r>
              <a:rPr lang="en-IN" sz="1600" dirty="0"/>
              <a:t>Different year has different countries who perform is better than the World’s Average.</a:t>
            </a:r>
          </a:p>
        </p:txBody>
      </p:sp>
      <p:graphicFrame>
        <p:nvGraphicFramePr>
          <p:cNvPr id="14" name="Chart 13">
            <a:extLst>
              <a:ext uri="{FF2B5EF4-FFF2-40B4-BE49-F238E27FC236}">
                <a16:creationId xmlns:a16="http://schemas.microsoft.com/office/drawing/2014/main" id="{4ABAD2C9-E32D-05D1-E34E-6F201B5AABB7}"/>
              </a:ext>
            </a:extLst>
          </p:cNvPr>
          <p:cNvGraphicFramePr>
            <a:graphicFrameLocks/>
          </p:cNvGraphicFramePr>
          <p:nvPr>
            <p:extLst>
              <p:ext uri="{D42A27DB-BD31-4B8C-83A1-F6EECF244321}">
                <p14:modId xmlns:p14="http://schemas.microsoft.com/office/powerpoint/2010/main" val="3530792390"/>
              </p:ext>
            </p:extLst>
          </p:nvPr>
        </p:nvGraphicFramePr>
        <p:xfrm>
          <a:off x="280539" y="2051221"/>
          <a:ext cx="7059375" cy="4176583"/>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5">
            <a:extLst>
              <a:ext uri="{FF2B5EF4-FFF2-40B4-BE49-F238E27FC236}">
                <a16:creationId xmlns:a16="http://schemas.microsoft.com/office/drawing/2014/main" id="{D0863D91-3378-2164-2DED-957169B78217}"/>
              </a:ext>
            </a:extLst>
          </p:cNvPr>
          <p:cNvSpPr>
            <a:spLocks noGrp="1"/>
          </p:cNvSpPr>
          <p:nvPr>
            <p:ph type="ftr" sz="quarter" idx="11"/>
          </p:nvPr>
        </p:nvSpPr>
        <p:spPr>
          <a:xfrm>
            <a:off x="621792" y="307683"/>
            <a:ext cx="3200400" cy="274320"/>
          </a:xfrm>
        </p:spPr>
        <p:txBody>
          <a:bodyPr/>
          <a:lstStyle/>
          <a:p>
            <a:r>
              <a:rPr lang="en-US" dirty="0"/>
              <a:t>WORLD ELECTRICITY ANALYSIS</a:t>
            </a:r>
          </a:p>
        </p:txBody>
      </p:sp>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Count of countries </a:t>
            </a:r>
            <a:r>
              <a:rPr lang="en-IN" sz="2400">
                <a:latin typeface="+mn-lt"/>
              </a:rPr>
              <a:t>with 75% population </a:t>
            </a:r>
            <a:r>
              <a:rPr lang="en-IN" sz="2400" dirty="0">
                <a:latin typeface="+mn-lt"/>
              </a:rPr>
              <a:t>access </a:t>
            </a:r>
            <a:r>
              <a:rPr lang="en-IN" sz="2400">
                <a:latin typeface="+mn-lt"/>
              </a:rPr>
              <a:t>to electricity YEARLY</a:t>
            </a:r>
            <a:endParaRPr lang="en-IN" sz="2400" dirty="0">
              <a:latin typeface="+mn-lt"/>
            </a:endParaRP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705630" y="2693774"/>
            <a:ext cx="3441111" cy="203886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a:t>
            </a:r>
            <a:r>
              <a:rPr lang="en-IN" sz="1600" dirty="0">
                <a:latin typeface="+mn-lt"/>
              </a:rPr>
              <a:t>Count of countries with population having &gt;=75% access to electricity</a:t>
            </a:r>
          </a:p>
          <a:p>
            <a:r>
              <a:rPr lang="en-IN" sz="1600" dirty="0"/>
              <a:t>Here 2020 has highest count of countries.</a:t>
            </a:r>
          </a:p>
        </p:txBody>
      </p:sp>
      <p:graphicFrame>
        <p:nvGraphicFramePr>
          <p:cNvPr id="2" name="Chart 1">
            <a:extLst>
              <a:ext uri="{FF2B5EF4-FFF2-40B4-BE49-F238E27FC236}">
                <a16:creationId xmlns:a16="http://schemas.microsoft.com/office/drawing/2014/main" id="{B298E1D8-1393-A51C-E540-A827AB7A3882}"/>
              </a:ext>
            </a:extLst>
          </p:cNvPr>
          <p:cNvGraphicFramePr>
            <a:graphicFrameLocks/>
          </p:cNvGraphicFramePr>
          <p:nvPr>
            <p:extLst>
              <p:ext uri="{D42A27DB-BD31-4B8C-83A1-F6EECF244321}">
                <p14:modId xmlns:p14="http://schemas.microsoft.com/office/powerpoint/2010/main" val="3375708080"/>
              </p:ext>
            </p:extLst>
          </p:nvPr>
        </p:nvGraphicFramePr>
        <p:xfrm>
          <a:off x="92202" y="2075935"/>
          <a:ext cx="7459980" cy="4447094"/>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5">
            <a:extLst>
              <a:ext uri="{FF2B5EF4-FFF2-40B4-BE49-F238E27FC236}">
                <a16:creationId xmlns:a16="http://schemas.microsoft.com/office/drawing/2014/main" id="{6561BAB1-DD19-E6FE-86B5-F15606E20CD7}"/>
              </a:ext>
            </a:extLst>
          </p:cNvPr>
          <p:cNvSpPr>
            <a:spLocks noGrp="1"/>
          </p:cNvSpPr>
          <p:nvPr>
            <p:ph type="ftr" sz="quarter" idx="11"/>
          </p:nvPr>
        </p:nvSpPr>
        <p:spPr>
          <a:xfrm>
            <a:off x="621792" y="307683"/>
            <a:ext cx="3200400" cy="274320"/>
          </a:xfrm>
        </p:spPr>
        <p:txBody>
          <a:bodyPr/>
          <a:lstStyle/>
          <a:p>
            <a:r>
              <a:rPr lang="en-US" dirty="0"/>
              <a:t>WORLD ELECTRICITY ANALYSIS</a:t>
            </a:r>
          </a:p>
        </p:txBody>
      </p:sp>
    </p:spTree>
    <p:extLst>
      <p:ext uri="{BB962C8B-B14F-4D97-AF65-F5344CB8AC3E}">
        <p14:creationId xmlns:p14="http://schemas.microsoft.com/office/powerpoint/2010/main" val="158970927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{B5A07CF5-863F-451A-88A2-A4435270D3AC}tf78438558_win32</Template>
  <TotalTime>111</TotalTime>
  <Words>792</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Sabon Next LT</vt:lpstr>
      <vt:lpstr>SFMono-Regular</vt:lpstr>
      <vt:lpstr>Office Theme</vt:lpstr>
      <vt:lpstr>PowerPoint Presentation</vt:lpstr>
      <vt:lpstr>AGENDA</vt:lpstr>
      <vt:lpstr>MEET OUR TEAM</vt:lpstr>
      <vt:lpstr>Introduction</vt:lpstr>
      <vt:lpstr>PRIMARY GOALS</vt:lpstr>
      <vt:lpstr>COMPARISON TO EXCESS OF ELECTRICITY POST 2000</vt:lpstr>
      <vt:lpstr>PowerPoint Presentation</vt:lpstr>
      <vt:lpstr>PowerPoint Presentation</vt:lpstr>
      <vt:lpstr>PowerPoint Presentation</vt:lpstr>
      <vt:lpstr>PowerPoint Presentation</vt:lpstr>
      <vt:lpstr>PowerPoint Presentation</vt:lpstr>
      <vt:lpstr>PowerPoint Presentation</vt:lpstr>
      <vt:lpstr>Dashboard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keshav singh rajput</dc:creator>
  <cp:lastModifiedBy>RobinSingh</cp:lastModifiedBy>
  <cp:revision>14</cp:revision>
  <dcterms:created xsi:type="dcterms:W3CDTF">2022-09-11T14:27:34Z</dcterms:created>
  <dcterms:modified xsi:type="dcterms:W3CDTF">2022-12-22T15:53:13Z</dcterms:modified>
</cp:coreProperties>
</file>