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6" r:id="rId6"/>
    <p:sldId id="300" r:id="rId7"/>
    <p:sldId id="301" r:id="rId8"/>
    <p:sldId id="299" r:id="rId9"/>
    <p:sldId id="290" r:id="rId10"/>
    <p:sldId id="293" r:id="rId11"/>
    <p:sldId id="294" r:id="rId12"/>
    <p:sldId id="295" r:id="rId13"/>
    <p:sldId id="296" r:id="rId14"/>
    <p:sldId id="298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mamul Islam Ifti" initials="II" lastIdx="1" clrIdx="0">
    <p:extLst>
      <p:ext uri="{19B8F6BF-5375-455C-9EA6-DF929625EA0E}">
        <p15:presenceInfo xmlns:p15="http://schemas.microsoft.com/office/powerpoint/2012/main" userId="706a0c9f1ed372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350" y="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s Chowdhury" userId="ea7b34bb1a32e305" providerId="LiveId" clId="{5734C417-A8A3-4330-B68E-E6CCDEF25C7C}"/>
    <pc:docChg chg="custSel addSld delSld modSld">
      <pc:chgData name="Robins Chowdhury" userId="ea7b34bb1a32e305" providerId="LiveId" clId="{5734C417-A8A3-4330-B68E-E6CCDEF25C7C}" dt="2023-11-05T03:49:45.874" v="475" actId="12385"/>
      <pc:docMkLst>
        <pc:docMk/>
      </pc:docMkLst>
      <pc:sldChg chg="delSp modSp mod">
        <pc:chgData name="Robins Chowdhury" userId="ea7b34bb1a32e305" providerId="LiveId" clId="{5734C417-A8A3-4330-B68E-E6CCDEF25C7C}" dt="2023-11-05T03:22:51.889" v="428" actId="207"/>
        <pc:sldMkLst>
          <pc:docMk/>
          <pc:sldMk cId="3299715198" sldId="276"/>
        </pc:sldMkLst>
        <pc:spChg chg="mod">
          <ac:chgData name="Robins Chowdhury" userId="ea7b34bb1a32e305" providerId="LiveId" clId="{5734C417-A8A3-4330-B68E-E6CCDEF25C7C}" dt="2023-11-05T03:22:42.068" v="427" actId="207"/>
          <ac:spMkLst>
            <pc:docMk/>
            <pc:sldMk cId="3299715198" sldId="276"/>
            <ac:spMk id="3" creationId="{583E1919-2CD8-B1B9-15E3-3DE496783F17}"/>
          </ac:spMkLst>
        </pc:spChg>
        <pc:spChg chg="mod">
          <ac:chgData name="Robins Chowdhury" userId="ea7b34bb1a32e305" providerId="LiveId" clId="{5734C417-A8A3-4330-B68E-E6CCDEF25C7C}" dt="2023-11-05T03:22:51.889" v="428" actId="207"/>
          <ac:spMkLst>
            <pc:docMk/>
            <pc:sldMk cId="3299715198" sldId="276"/>
            <ac:spMk id="11" creationId="{4E3F5479-058B-4FA8-92E9-18CAB8CDC5C5}"/>
          </ac:spMkLst>
        </pc:spChg>
        <pc:grpChg chg="del mod">
          <ac:chgData name="Robins Chowdhury" userId="ea7b34bb1a32e305" providerId="LiveId" clId="{5734C417-A8A3-4330-B68E-E6CCDEF25C7C}" dt="2023-11-05T02:34:36.991" v="165" actId="478"/>
          <ac:grpSpMkLst>
            <pc:docMk/>
            <pc:sldMk cId="3299715198" sldId="276"/>
            <ac:grpSpMk id="2" creationId="{D88B1005-6EF5-6DC9-41E5-BE20FB20FEBA}"/>
          </ac:grpSpMkLst>
        </pc:grpChg>
        <pc:picChg chg="del">
          <ac:chgData name="Robins Chowdhury" userId="ea7b34bb1a32e305" providerId="LiveId" clId="{5734C417-A8A3-4330-B68E-E6CCDEF25C7C}" dt="2023-11-05T02:34:34.364" v="163" actId="478"/>
          <ac:picMkLst>
            <pc:docMk/>
            <pc:sldMk cId="3299715198" sldId="276"/>
            <ac:picMk id="6" creationId="{1C4443EE-13BC-1DA8-78D5-BF5D1C394A72}"/>
          </ac:picMkLst>
        </pc:picChg>
      </pc:sldChg>
      <pc:sldChg chg="modSp mod">
        <pc:chgData name="Robins Chowdhury" userId="ea7b34bb1a32e305" providerId="LiveId" clId="{5734C417-A8A3-4330-B68E-E6CCDEF25C7C}" dt="2023-11-05T03:49:10.986" v="470" actId="12385"/>
        <pc:sldMkLst>
          <pc:docMk/>
          <pc:sldMk cId="3992784965" sldId="290"/>
        </pc:sldMkLst>
        <pc:spChg chg="mod">
          <ac:chgData name="Robins Chowdhury" userId="ea7b34bb1a32e305" providerId="LiveId" clId="{5734C417-A8A3-4330-B68E-E6CCDEF25C7C}" dt="2023-11-05T03:23:21.080" v="430" actId="207"/>
          <ac:spMkLst>
            <pc:docMk/>
            <pc:sldMk cId="3992784965" sldId="290"/>
            <ac:spMk id="11" creationId="{4E3F5479-058B-4FA8-92E9-18CAB8CDC5C5}"/>
          </ac:spMkLst>
        </pc:spChg>
        <pc:graphicFrameChg chg="modGraphic">
          <ac:chgData name="Robins Chowdhury" userId="ea7b34bb1a32e305" providerId="LiveId" clId="{5734C417-A8A3-4330-B68E-E6CCDEF25C7C}" dt="2023-11-05T03:49:10.986" v="470" actId="12385"/>
          <ac:graphicFrameMkLst>
            <pc:docMk/>
            <pc:sldMk cId="3992784965" sldId="290"/>
            <ac:graphicFrameMk id="17" creationId="{8DE040D9-6085-4D0C-8BD0-2C14FA0FE97B}"/>
          </ac:graphicFrameMkLst>
        </pc:graphicFrameChg>
      </pc:sldChg>
      <pc:sldChg chg="modSp mod">
        <pc:chgData name="Robins Chowdhury" userId="ea7b34bb1a32e305" providerId="LiveId" clId="{5734C417-A8A3-4330-B68E-E6CCDEF25C7C}" dt="2023-11-05T03:49:19.726" v="471" actId="12385"/>
        <pc:sldMkLst>
          <pc:docMk/>
          <pc:sldMk cId="3172420457" sldId="293"/>
        </pc:sldMkLst>
        <pc:spChg chg="mod">
          <ac:chgData name="Robins Chowdhury" userId="ea7b34bb1a32e305" providerId="LiveId" clId="{5734C417-A8A3-4330-B68E-E6CCDEF25C7C}" dt="2023-11-05T03:23:29.950" v="431" actId="207"/>
          <ac:spMkLst>
            <pc:docMk/>
            <pc:sldMk cId="3172420457" sldId="293"/>
            <ac:spMk id="11" creationId="{4E3F5479-058B-4FA8-92E9-18CAB8CDC5C5}"/>
          </ac:spMkLst>
        </pc:spChg>
        <pc:graphicFrameChg chg="mod modGraphic">
          <ac:chgData name="Robins Chowdhury" userId="ea7b34bb1a32e305" providerId="LiveId" clId="{5734C417-A8A3-4330-B68E-E6CCDEF25C7C}" dt="2023-11-05T03:49:19.726" v="471" actId="12385"/>
          <ac:graphicFrameMkLst>
            <pc:docMk/>
            <pc:sldMk cId="3172420457" sldId="293"/>
            <ac:graphicFrameMk id="2" creationId="{87007F43-DBF1-49CD-8D9D-53CA476C5B48}"/>
          </ac:graphicFrameMkLst>
        </pc:graphicFrameChg>
      </pc:sldChg>
      <pc:sldChg chg="modSp mod">
        <pc:chgData name="Robins Chowdhury" userId="ea7b34bb1a32e305" providerId="LiveId" clId="{5734C417-A8A3-4330-B68E-E6CCDEF25C7C}" dt="2023-11-05T03:49:26.523" v="472" actId="12385"/>
        <pc:sldMkLst>
          <pc:docMk/>
          <pc:sldMk cId="3720177020" sldId="294"/>
        </pc:sldMkLst>
        <pc:spChg chg="mod">
          <ac:chgData name="Robins Chowdhury" userId="ea7b34bb1a32e305" providerId="LiveId" clId="{5734C417-A8A3-4330-B68E-E6CCDEF25C7C}" dt="2023-11-05T03:23:43.917" v="432" actId="207"/>
          <ac:spMkLst>
            <pc:docMk/>
            <pc:sldMk cId="3720177020" sldId="294"/>
            <ac:spMk id="11" creationId="{4E3F5479-058B-4FA8-92E9-18CAB8CDC5C5}"/>
          </ac:spMkLst>
        </pc:spChg>
        <pc:graphicFrameChg chg="modGraphic">
          <ac:chgData name="Robins Chowdhury" userId="ea7b34bb1a32e305" providerId="LiveId" clId="{5734C417-A8A3-4330-B68E-E6CCDEF25C7C}" dt="2023-11-05T03:49:26.523" v="472" actId="12385"/>
          <ac:graphicFrameMkLst>
            <pc:docMk/>
            <pc:sldMk cId="3720177020" sldId="294"/>
            <ac:graphicFrameMk id="3" creationId="{6C057076-3829-4892-B7B6-CC7038D48284}"/>
          </ac:graphicFrameMkLst>
        </pc:graphicFrameChg>
      </pc:sldChg>
      <pc:sldChg chg="modSp mod">
        <pc:chgData name="Robins Chowdhury" userId="ea7b34bb1a32e305" providerId="LiveId" clId="{5734C417-A8A3-4330-B68E-E6CCDEF25C7C}" dt="2023-11-05T03:49:34.080" v="473" actId="12385"/>
        <pc:sldMkLst>
          <pc:docMk/>
          <pc:sldMk cId="1330329074" sldId="295"/>
        </pc:sldMkLst>
        <pc:spChg chg="mod">
          <ac:chgData name="Robins Chowdhury" userId="ea7b34bb1a32e305" providerId="LiveId" clId="{5734C417-A8A3-4330-B68E-E6CCDEF25C7C}" dt="2023-11-05T03:23:55.438" v="433" actId="207"/>
          <ac:spMkLst>
            <pc:docMk/>
            <pc:sldMk cId="1330329074" sldId="295"/>
            <ac:spMk id="11" creationId="{4E3F5479-058B-4FA8-92E9-18CAB8CDC5C5}"/>
          </ac:spMkLst>
        </pc:spChg>
        <pc:graphicFrameChg chg="mod modGraphic">
          <ac:chgData name="Robins Chowdhury" userId="ea7b34bb1a32e305" providerId="LiveId" clId="{5734C417-A8A3-4330-B68E-E6CCDEF25C7C}" dt="2023-11-05T03:49:34.080" v="473" actId="12385"/>
          <ac:graphicFrameMkLst>
            <pc:docMk/>
            <pc:sldMk cId="1330329074" sldId="295"/>
            <ac:graphicFrameMk id="2" creationId="{7AC6439F-FB0A-4E2F-A6F2-C3E327732286}"/>
          </ac:graphicFrameMkLst>
        </pc:graphicFrameChg>
      </pc:sldChg>
      <pc:sldChg chg="modSp mod">
        <pc:chgData name="Robins Chowdhury" userId="ea7b34bb1a32e305" providerId="LiveId" clId="{5734C417-A8A3-4330-B68E-E6CCDEF25C7C}" dt="2023-11-05T03:49:38.362" v="474" actId="12385"/>
        <pc:sldMkLst>
          <pc:docMk/>
          <pc:sldMk cId="2792079919" sldId="296"/>
        </pc:sldMkLst>
        <pc:spChg chg="mod">
          <ac:chgData name="Robins Chowdhury" userId="ea7b34bb1a32e305" providerId="LiveId" clId="{5734C417-A8A3-4330-B68E-E6CCDEF25C7C}" dt="2023-11-05T03:24:05.269" v="434" actId="207"/>
          <ac:spMkLst>
            <pc:docMk/>
            <pc:sldMk cId="2792079919" sldId="296"/>
            <ac:spMk id="11" creationId="{4E3F5479-058B-4FA8-92E9-18CAB8CDC5C5}"/>
          </ac:spMkLst>
        </pc:spChg>
        <pc:graphicFrameChg chg="modGraphic">
          <ac:chgData name="Robins Chowdhury" userId="ea7b34bb1a32e305" providerId="LiveId" clId="{5734C417-A8A3-4330-B68E-E6CCDEF25C7C}" dt="2023-11-05T03:49:38.362" v="474" actId="12385"/>
          <ac:graphicFrameMkLst>
            <pc:docMk/>
            <pc:sldMk cId="2792079919" sldId="296"/>
            <ac:graphicFrameMk id="3" creationId="{90FE5FDE-4544-446F-9597-37C3199964A8}"/>
          </ac:graphicFrameMkLst>
        </pc:graphicFrameChg>
      </pc:sldChg>
      <pc:sldChg chg="del">
        <pc:chgData name="Robins Chowdhury" userId="ea7b34bb1a32e305" providerId="LiveId" clId="{5734C417-A8A3-4330-B68E-E6CCDEF25C7C}" dt="2023-11-04T22:27:31.360" v="0" actId="47"/>
        <pc:sldMkLst>
          <pc:docMk/>
          <pc:sldMk cId="354735454" sldId="297"/>
        </pc:sldMkLst>
      </pc:sldChg>
      <pc:sldChg chg="modSp mod">
        <pc:chgData name="Robins Chowdhury" userId="ea7b34bb1a32e305" providerId="LiveId" clId="{5734C417-A8A3-4330-B68E-E6CCDEF25C7C}" dt="2023-11-05T03:49:45.874" v="475" actId="12385"/>
        <pc:sldMkLst>
          <pc:docMk/>
          <pc:sldMk cId="1057236538" sldId="298"/>
        </pc:sldMkLst>
        <pc:spChg chg="mod">
          <ac:chgData name="Robins Chowdhury" userId="ea7b34bb1a32e305" providerId="LiveId" clId="{5734C417-A8A3-4330-B68E-E6CCDEF25C7C}" dt="2023-11-05T03:24:15.202" v="435" actId="207"/>
          <ac:spMkLst>
            <pc:docMk/>
            <pc:sldMk cId="1057236538" sldId="298"/>
            <ac:spMk id="11" creationId="{4E3F5479-058B-4FA8-92E9-18CAB8CDC5C5}"/>
          </ac:spMkLst>
        </pc:spChg>
        <pc:grpChg chg="mod">
          <ac:chgData name="Robins Chowdhury" userId="ea7b34bb1a32e305" providerId="LiveId" clId="{5734C417-A8A3-4330-B68E-E6CCDEF25C7C}" dt="2023-11-05T02:41:25.521" v="365" actId="1076"/>
          <ac:grpSpMkLst>
            <pc:docMk/>
            <pc:sldMk cId="1057236538" sldId="298"/>
            <ac:grpSpMk id="5" creationId="{B1803FD8-FDFF-B53E-69E9-6A9C3331932B}"/>
          </ac:grpSpMkLst>
        </pc:grpChg>
        <pc:graphicFrameChg chg="modGraphic">
          <ac:chgData name="Robins Chowdhury" userId="ea7b34bb1a32e305" providerId="LiveId" clId="{5734C417-A8A3-4330-B68E-E6CCDEF25C7C}" dt="2023-11-05T03:49:45.874" v="475" actId="12385"/>
          <ac:graphicFrameMkLst>
            <pc:docMk/>
            <pc:sldMk cId="1057236538" sldId="298"/>
            <ac:graphicFrameMk id="2" creationId="{6D0158A3-D455-46E5-943E-4D2DFCCE990C}"/>
          </ac:graphicFrameMkLst>
        </pc:graphicFrameChg>
      </pc:sldChg>
      <pc:sldChg chg="addSp modSp new mod chgLayout">
        <pc:chgData name="Robins Chowdhury" userId="ea7b34bb1a32e305" providerId="LiveId" clId="{5734C417-A8A3-4330-B68E-E6CCDEF25C7C}" dt="2023-11-05T03:38:35.387" v="465" actId="20577"/>
        <pc:sldMkLst>
          <pc:docMk/>
          <pc:sldMk cId="4015215478" sldId="300"/>
        </pc:sldMkLst>
        <pc:spChg chg="add mod">
          <ac:chgData name="Robins Chowdhury" userId="ea7b34bb1a32e305" providerId="LiveId" clId="{5734C417-A8A3-4330-B68E-E6CCDEF25C7C}" dt="2023-11-05T03:38:35.387" v="465" actId="20577"/>
          <ac:spMkLst>
            <pc:docMk/>
            <pc:sldMk cId="4015215478" sldId="300"/>
            <ac:spMk id="2" creationId="{B7AA9D7D-DF1C-4094-838A-C7BA1C9F5023}"/>
          </ac:spMkLst>
        </pc:spChg>
        <pc:spChg chg="add mod">
          <ac:chgData name="Robins Chowdhury" userId="ea7b34bb1a32e305" providerId="LiveId" clId="{5734C417-A8A3-4330-B68E-E6CCDEF25C7C}" dt="2023-11-05T03:38:25.680" v="455" actId="20577"/>
          <ac:spMkLst>
            <pc:docMk/>
            <pc:sldMk cId="4015215478" sldId="300"/>
            <ac:spMk id="3" creationId="{DE353332-F30C-485C-8316-133697574033}"/>
          </ac:spMkLst>
        </pc:spChg>
      </pc:sldChg>
      <pc:sldChg chg="addSp delSp modSp new mod">
        <pc:chgData name="Robins Chowdhury" userId="ea7b34bb1a32e305" providerId="LiveId" clId="{5734C417-A8A3-4330-B68E-E6CCDEF25C7C}" dt="2023-11-05T03:23:10.319" v="429" actId="207"/>
        <pc:sldMkLst>
          <pc:docMk/>
          <pc:sldMk cId="3081218342" sldId="301"/>
        </pc:sldMkLst>
        <pc:spChg chg="mod">
          <ac:chgData name="Robins Chowdhury" userId="ea7b34bb1a32e305" providerId="LiveId" clId="{5734C417-A8A3-4330-B68E-E6CCDEF25C7C}" dt="2023-11-05T03:23:10.319" v="429" actId="207"/>
          <ac:spMkLst>
            <pc:docMk/>
            <pc:sldMk cId="3081218342" sldId="301"/>
            <ac:spMk id="2" creationId="{A9EDA4AF-5238-43F3-AC0F-6DF4DAD8EAB0}"/>
          </ac:spMkLst>
        </pc:spChg>
        <pc:spChg chg="del">
          <ac:chgData name="Robins Chowdhury" userId="ea7b34bb1a32e305" providerId="LiveId" clId="{5734C417-A8A3-4330-B68E-E6CCDEF25C7C}" dt="2023-11-05T03:08:13.180" v="367" actId="931"/>
          <ac:spMkLst>
            <pc:docMk/>
            <pc:sldMk cId="3081218342" sldId="301"/>
            <ac:spMk id="3" creationId="{2C7F8D26-1A3E-4A43-9BC7-CA0FABEC82C6}"/>
          </ac:spMkLst>
        </pc:spChg>
        <pc:picChg chg="add mod">
          <ac:chgData name="Robins Chowdhury" userId="ea7b34bb1a32e305" providerId="LiveId" clId="{5734C417-A8A3-4330-B68E-E6CCDEF25C7C}" dt="2023-11-05T03:22:13.916" v="425"/>
          <ac:picMkLst>
            <pc:docMk/>
            <pc:sldMk cId="3081218342" sldId="301"/>
            <ac:picMk id="5" creationId="{75E14EA9-68D4-42D6-87C1-D865B284EFD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4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63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28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49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27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52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34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334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04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62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88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70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8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3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4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4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0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7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5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0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DA1498-92C7-4E4B-8045-C9195F453964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277547"/>
          </a:xfrm>
        </p:spPr>
        <p:txBody>
          <a:bodyPr lIns="0" tIns="0" rIns="0" bIns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Database Management System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Furniture Management System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85000"/>
                  </a:schemeClr>
                </a:solidFill>
              </a:rPr>
              <a:t>CUSTOMER ORDER TABLE</a:t>
            </a:r>
            <a:br>
              <a:rPr lang="en-US" sz="2800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1803FD8-FDFF-B53E-69E9-6A9C3331932B}"/>
              </a:ext>
            </a:extLst>
          </p:cNvPr>
          <p:cNvGrpSpPr/>
          <p:nvPr/>
        </p:nvGrpSpPr>
        <p:grpSpPr>
          <a:xfrm>
            <a:off x="9108438" y="4436040"/>
            <a:ext cx="4108275" cy="3067826"/>
            <a:chOff x="9108438" y="4436040"/>
            <a:chExt cx="4108275" cy="3067826"/>
          </a:xfrm>
        </p:grpSpPr>
        <p:pic>
          <p:nvPicPr>
            <p:cNvPr id="10" name="Graphic 9" descr="Database">
              <a:extLst>
                <a:ext uri="{FF2B5EF4-FFF2-40B4-BE49-F238E27FC236}">
                  <a16:creationId xmlns:a16="http://schemas.microsoft.com/office/drawing/2014/main" id="{C91A8BD9-E22C-E05B-C63F-807E82886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08438" y="5175140"/>
              <a:ext cx="2080898" cy="2080898"/>
            </a:xfrm>
            <a:prstGeom prst="rect">
              <a:avLst/>
            </a:prstGeom>
          </p:spPr>
        </p:pic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672D8EE8-7833-FDCF-E03B-118E9EBC0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48887" y="4436040"/>
              <a:ext cx="3067826" cy="3067826"/>
            </a:xfrm>
            <a:prstGeom prst="rect">
              <a:avLst/>
            </a:prstGeom>
          </p:spPr>
        </p:pic>
      </p:grp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0FE5FDE-4544-446F-9597-37C319996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09183"/>
              </p:ext>
            </p:extLst>
          </p:nvPr>
        </p:nvGraphicFramePr>
        <p:xfrm>
          <a:off x="751839" y="1097170"/>
          <a:ext cx="9984987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8329">
                  <a:extLst>
                    <a:ext uri="{9D8B030D-6E8A-4147-A177-3AD203B41FA5}">
                      <a16:colId xmlns:a16="http://schemas.microsoft.com/office/drawing/2014/main" val="3620546519"/>
                    </a:ext>
                  </a:extLst>
                </a:gridCol>
                <a:gridCol w="3328329">
                  <a:extLst>
                    <a:ext uri="{9D8B030D-6E8A-4147-A177-3AD203B41FA5}">
                      <a16:colId xmlns:a16="http://schemas.microsoft.com/office/drawing/2014/main" val="2605840811"/>
                    </a:ext>
                  </a:extLst>
                </a:gridCol>
                <a:gridCol w="3328329">
                  <a:extLst>
                    <a:ext uri="{9D8B030D-6E8A-4147-A177-3AD203B41FA5}">
                      <a16:colId xmlns:a16="http://schemas.microsoft.com/office/drawing/2014/main" val="2941828518"/>
                    </a:ext>
                  </a:extLst>
                </a:gridCol>
              </a:tblGrid>
              <a:tr h="357166">
                <a:tc>
                  <a:txBody>
                    <a:bodyPr/>
                    <a:lstStyle/>
                    <a:p>
                      <a:r>
                        <a:rPr lang="en-US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33913"/>
                  </a:ext>
                </a:extLst>
              </a:tr>
              <a:tr h="35716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01-NOV-23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615408"/>
                  </a:ext>
                </a:extLst>
              </a:tr>
              <a:tr h="35716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02-NOV-23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808454"/>
                  </a:ext>
                </a:extLst>
              </a:tr>
              <a:tr h="35716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02-NOV-23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45268"/>
                  </a:ext>
                </a:extLst>
              </a:tr>
              <a:tr h="35716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04-NOV-23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39638"/>
                  </a:ext>
                </a:extLst>
              </a:tr>
              <a:tr h="35716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05-NOV-23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772930"/>
                  </a:ext>
                </a:extLst>
              </a:tr>
              <a:tr h="35716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05NOV-23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92295"/>
                  </a:ext>
                </a:extLst>
              </a:tr>
              <a:tr h="357166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07-NOV-23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13394"/>
                  </a:ext>
                </a:extLst>
              </a:tr>
              <a:tr h="35716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08-NOV-23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756869"/>
                  </a:ext>
                </a:extLst>
              </a:tr>
              <a:tr h="357166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09-NOV-23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6610"/>
                  </a:ext>
                </a:extLst>
              </a:tr>
              <a:tr h="357166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10-NOV-23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93938"/>
                  </a:ext>
                </a:extLst>
              </a:tr>
              <a:tr h="357166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10-NOV-23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7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07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85000"/>
                  </a:schemeClr>
                </a:solidFill>
              </a:rPr>
              <a:t>CUSTOMER TABLE</a:t>
            </a:r>
            <a:br>
              <a:rPr lang="en-US" sz="2800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1803FD8-FDFF-B53E-69E9-6A9C3331932B}"/>
              </a:ext>
            </a:extLst>
          </p:cNvPr>
          <p:cNvGrpSpPr/>
          <p:nvPr/>
        </p:nvGrpSpPr>
        <p:grpSpPr>
          <a:xfrm>
            <a:off x="9241603" y="4436040"/>
            <a:ext cx="4108275" cy="3067826"/>
            <a:chOff x="9108438" y="4436040"/>
            <a:chExt cx="4108275" cy="3067826"/>
          </a:xfrm>
        </p:grpSpPr>
        <p:pic>
          <p:nvPicPr>
            <p:cNvPr id="10" name="Graphic 9" descr="Database">
              <a:extLst>
                <a:ext uri="{FF2B5EF4-FFF2-40B4-BE49-F238E27FC236}">
                  <a16:creationId xmlns:a16="http://schemas.microsoft.com/office/drawing/2014/main" id="{C91A8BD9-E22C-E05B-C63F-807E82886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08438" y="5175140"/>
              <a:ext cx="2080898" cy="2080898"/>
            </a:xfrm>
            <a:prstGeom prst="rect">
              <a:avLst/>
            </a:prstGeom>
          </p:spPr>
        </p:pic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672D8EE8-7833-FDCF-E03B-118E9EBC0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48887" y="4436040"/>
              <a:ext cx="3067826" cy="3067826"/>
            </a:xfrm>
            <a:prstGeom prst="rect">
              <a:avLst/>
            </a:prstGeom>
          </p:spPr>
        </p:pic>
      </p:grp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D0158A3-D455-46E5-943E-4D2DFCCE9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456819"/>
              </p:ext>
            </p:extLst>
          </p:nvPr>
        </p:nvGraphicFramePr>
        <p:xfrm>
          <a:off x="150920" y="1339055"/>
          <a:ext cx="11514336" cy="384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292">
                  <a:extLst>
                    <a:ext uri="{9D8B030D-6E8A-4147-A177-3AD203B41FA5}">
                      <a16:colId xmlns:a16="http://schemas.microsoft.com/office/drawing/2014/main" val="1459411763"/>
                    </a:ext>
                  </a:extLst>
                </a:gridCol>
                <a:gridCol w="1439292">
                  <a:extLst>
                    <a:ext uri="{9D8B030D-6E8A-4147-A177-3AD203B41FA5}">
                      <a16:colId xmlns:a16="http://schemas.microsoft.com/office/drawing/2014/main" val="1626055822"/>
                    </a:ext>
                  </a:extLst>
                </a:gridCol>
                <a:gridCol w="1439292">
                  <a:extLst>
                    <a:ext uri="{9D8B030D-6E8A-4147-A177-3AD203B41FA5}">
                      <a16:colId xmlns:a16="http://schemas.microsoft.com/office/drawing/2014/main" val="1554522857"/>
                    </a:ext>
                  </a:extLst>
                </a:gridCol>
                <a:gridCol w="1439292">
                  <a:extLst>
                    <a:ext uri="{9D8B030D-6E8A-4147-A177-3AD203B41FA5}">
                      <a16:colId xmlns:a16="http://schemas.microsoft.com/office/drawing/2014/main" val="1281183815"/>
                    </a:ext>
                  </a:extLst>
                </a:gridCol>
                <a:gridCol w="1439292">
                  <a:extLst>
                    <a:ext uri="{9D8B030D-6E8A-4147-A177-3AD203B41FA5}">
                      <a16:colId xmlns:a16="http://schemas.microsoft.com/office/drawing/2014/main" val="3986603588"/>
                    </a:ext>
                  </a:extLst>
                </a:gridCol>
                <a:gridCol w="1439292">
                  <a:extLst>
                    <a:ext uri="{9D8B030D-6E8A-4147-A177-3AD203B41FA5}">
                      <a16:colId xmlns:a16="http://schemas.microsoft.com/office/drawing/2014/main" val="2162322419"/>
                    </a:ext>
                  </a:extLst>
                </a:gridCol>
                <a:gridCol w="1439292">
                  <a:extLst>
                    <a:ext uri="{9D8B030D-6E8A-4147-A177-3AD203B41FA5}">
                      <a16:colId xmlns:a16="http://schemas.microsoft.com/office/drawing/2014/main" val="17348020"/>
                    </a:ext>
                  </a:extLst>
                </a:gridCol>
                <a:gridCol w="1439292">
                  <a:extLst>
                    <a:ext uri="{9D8B030D-6E8A-4147-A177-3AD203B41FA5}">
                      <a16:colId xmlns:a16="http://schemas.microsoft.com/office/drawing/2014/main" val="2731913538"/>
                    </a:ext>
                  </a:extLst>
                </a:gridCol>
              </a:tblGrid>
              <a:tr h="545943">
                <a:tc>
                  <a:txBody>
                    <a:bodyPr/>
                    <a:lstStyle/>
                    <a:p>
                      <a:r>
                        <a:rPr lang="en-US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</a:t>
                      </a:r>
                    </a:p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53098"/>
                  </a:ext>
                </a:extLst>
              </a:tr>
              <a:tr h="7314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Chittagong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robins645@gmail.com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01609018801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52366"/>
                  </a:ext>
                </a:extLst>
              </a:tr>
              <a:tr h="54594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Dhaka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sadi@gmail.com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01609018802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713086"/>
                  </a:ext>
                </a:extLst>
              </a:tr>
              <a:tr h="7314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Priom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Dhaka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priom@gmail.com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01609018803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490745"/>
                  </a:ext>
                </a:extLst>
              </a:tr>
              <a:tr h="7314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Dhaka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sumit@gmail.com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01609018804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14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23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5511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Introduction</a:t>
            </a:r>
            <a:br>
              <a:rPr lang="en-US" sz="2800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3E1919-2CD8-B1B9-15E3-3DE496783F17}"/>
              </a:ext>
            </a:extLst>
          </p:cNvPr>
          <p:cNvSpPr txBox="1"/>
          <p:nvPr/>
        </p:nvSpPr>
        <p:spPr>
          <a:xfrm>
            <a:off x="350982" y="1348540"/>
            <a:ext cx="10788073" cy="5409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Söhne"/>
              </a:rPr>
              <a:t>A</a:t>
            </a:r>
            <a:r>
              <a:rPr 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 Database Management System is a fundamental tool for efficiently organizing, storing, and managing data in a structured and secure manner, making it an indispensable component of modern information systems and applications. </a:t>
            </a:r>
          </a:p>
          <a:p>
            <a:pPr>
              <a:lnSpc>
                <a:spcPct val="150000"/>
              </a:lnSpc>
            </a:pPr>
            <a:br>
              <a:rPr lang="en-US" sz="16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Furniture serves various essential purposes in our lives, making it a necessity for both functional aesthetic reasons. Here are some of the key reasons why furniture is a necessity:</a:t>
            </a:r>
          </a:p>
          <a:p>
            <a:pPr>
              <a:lnSpc>
                <a:spcPct val="150000"/>
              </a:lnSpc>
            </a:pPr>
            <a:endParaRPr lang="en-US" sz="1600" b="0" i="0" dirty="0">
              <a:solidFill>
                <a:schemeClr val="tx1">
                  <a:lumMod val="85000"/>
                </a:schemeClr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Comfort and Rest: Furniture, such as sofas, beds, and chairs, provides a comfortable and supportive place for people to rest and relax. Quality furniture enhances our comfort and helps us unwind after a long day.</a:t>
            </a:r>
          </a:p>
          <a:p>
            <a:pPr algn="l"/>
            <a:endParaRPr lang="en-US" sz="1600" b="0" i="0" dirty="0">
              <a:solidFill>
                <a:schemeClr val="tx1">
                  <a:lumMod val="8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2.Storage and Organization: Furniture like cabinets, dressers, and shelves offer storage solutions, helping us keep our living spaces tidy and well-organized. They allow us to store clothing, personal items, books, and more.</a:t>
            </a:r>
          </a:p>
          <a:p>
            <a:pPr algn="l"/>
            <a:endParaRPr lang="en-US" sz="1600" b="0" i="0" dirty="0">
              <a:solidFill>
                <a:schemeClr val="tx1">
                  <a:lumMod val="8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3.Work and Productivity: Desks, office chairs, and workstations are essential for creating a productive work environment, whether at home or in the office. These pieces of furniture enable us to focus on tasks and be more efficient.</a:t>
            </a:r>
          </a:p>
          <a:p>
            <a:pPr algn="l"/>
            <a:endParaRPr lang="en-US" sz="1600" b="0" i="0" dirty="0">
              <a:solidFill>
                <a:schemeClr val="tx1">
                  <a:lumMod val="8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sz="1600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4.Dining and Socializing: Dining tables and chairs facilitate family meals and gatherings with friends. They provide a space for people to come together, share meals, and socialize.</a:t>
            </a:r>
          </a:p>
          <a:p>
            <a:pPr algn="ctr"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9D7D-DF1C-4094-838A-C7BA1C9F5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723619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          Name of the tables are: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53332-F30C-485C-8316-133697574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2074800"/>
            <a:ext cx="9418320" cy="1691640"/>
          </a:xfrm>
        </p:spPr>
        <p:txBody>
          <a:bodyPr>
            <a:normAutofit fontScale="25000" lnSpcReduction="20000"/>
          </a:bodyPr>
          <a:lstStyle/>
          <a:p>
            <a:r>
              <a:rPr lang="en-US" sz="6200" dirty="0"/>
              <a:t>          1.Customer Order</a:t>
            </a:r>
          </a:p>
          <a:p>
            <a:r>
              <a:rPr lang="en-US" sz="6200" dirty="0"/>
              <a:t> 2. Customer</a:t>
            </a:r>
          </a:p>
          <a:p>
            <a:r>
              <a:rPr lang="en-US" sz="6200" dirty="0"/>
              <a:t>3. Payment</a:t>
            </a:r>
          </a:p>
          <a:p>
            <a:r>
              <a:rPr lang="en-US" sz="6200" dirty="0"/>
              <a:t>4. Category</a:t>
            </a:r>
          </a:p>
          <a:p>
            <a:r>
              <a:rPr lang="en-US" sz="6200" dirty="0"/>
              <a:t>5. Furniture</a:t>
            </a:r>
          </a:p>
          <a:p>
            <a:r>
              <a:rPr lang="en-US" sz="6200" dirty="0"/>
              <a:t>       6. Order Details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1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A4AF-5238-43F3-AC0F-6DF4DAD8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862" y="134941"/>
            <a:ext cx="8007126" cy="132556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Schema Diagram of Furniture Management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E14EA9-68D4-42D6-87C1-D865B284E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620" y="1731963"/>
            <a:ext cx="3823234" cy="4059237"/>
          </a:xfrm>
        </p:spPr>
      </p:pic>
    </p:spTree>
    <p:extLst>
      <p:ext uri="{BB962C8B-B14F-4D97-AF65-F5344CB8AC3E}">
        <p14:creationId xmlns:p14="http://schemas.microsoft.com/office/powerpoint/2010/main" val="308121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6D91-3FC3-4239-9CBA-EBFC9C9CD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116" y="310718"/>
            <a:ext cx="7039992" cy="479395"/>
          </a:xfrm>
        </p:spPr>
        <p:txBody>
          <a:bodyPr>
            <a:normAutofit/>
          </a:bodyPr>
          <a:lstStyle/>
          <a:p>
            <a:r>
              <a:rPr lang="en-US" sz="2000" dirty="0"/>
              <a:t>               The ER diagram of my project is given below: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8F139-E16E-4CCE-A497-2EA140E1E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616" y="932156"/>
            <a:ext cx="550068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4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85000"/>
                  </a:schemeClr>
                </a:solidFill>
              </a:rPr>
              <a:t>ORDER DETAILS TABLE</a:t>
            </a:r>
            <a:br>
              <a:rPr lang="en-US" sz="2800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1803FD8-FDFF-B53E-69E9-6A9C3331932B}"/>
              </a:ext>
            </a:extLst>
          </p:cNvPr>
          <p:cNvGrpSpPr/>
          <p:nvPr/>
        </p:nvGrpSpPr>
        <p:grpSpPr>
          <a:xfrm>
            <a:off x="9108438" y="4436040"/>
            <a:ext cx="4108275" cy="3067826"/>
            <a:chOff x="9108438" y="4436040"/>
            <a:chExt cx="4108275" cy="3067826"/>
          </a:xfrm>
        </p:grpSpPr>
        <p:pic>
          <p:nvPicPr>
            <p:cNvPr id="10" name="Graphic 9" descr="Database">
              <a:extLst>
                <a:ext uri="{FF2B5EF4-FFF2-40B4-BE49-F238E27FC236}">
                  <a16:creationId xmlns:a16="http://schemas.microsoft.com/office/drawing/2014/main" id="{C91A8BD9-E22C-E05B-C63F-807E82886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08438" y="5175140"/>
              <a:ext cx="2080898" cy="2080898"/>
            </a:xfrm>
            <a:prstGeom prst="rect">
              <a:avLst/>
            </a:prstGeom>
          </p:spPr>
        </p:pic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672D8EE8-7833-FDCF-E03B-118E9EBC0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48887" y="4436040"/>
              <a:ext cx="3067826" cy="3067826"/>
            </a:xfrm>
            <a:prstGeom prst="rect">
              <a:avLst/>
            </a:prstGeom>
          </p:spPr>
        </p:pic>
      </p:grp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8DE040D9-6085-4D0C-8BD0-2C14FA0FE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98811"/>
              </p:ext>
            </p:extLst>
          </p:nvPr>
        </p:nvGraphicFramePr>
        <p:xfrm>
          <a:off x="1179743" y="1469319"/>
          <a:ext cx="9349173" cy="356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6391">
                  <a:extLst>
                    <a:ext uri="{9D8B030D-6E8A-4147-A177-3AD203B41FA5}">
                      <a16:colId xmlns:a16="http://schemas.microsoft.com/office/drawing/2014/main" val="3666811868"/>
                    </a:ext>
                  </a:extLst>
                </a:gridCol>
                <a:gridCol w="3116391">
                  <a:extLst>
                    <a:ext uri="{9D8B030D-6E8A-4147-A177-3AD203B41FA5}">
                      <a16:colId xmlns:a16="http://schemas.microsoft.com/office/drawing/2014/main" val="2965899373"/>
                    </a:ext>
                  </a:extLst>
                </a:gridCol>
                <a:gridCol w="3116391">
                  <a:extLst>
                    <a:ext uri="{9D8B030D-6E8A-4147-A177-3AD203B41FA5}">
                      <a16:colId xmlns:a16="http://schemas.microsoft.com/office/drawing/2014/main" val="2078011195"/>
                    </a:ext>
                  </a:extLst>
                </a:gridCol>
              </a:tblGrid>
              <a:tr h="445540">
                <a:tc>
                  <a:txBody>
                    <a:bodyPr/>
                    <a:lstStyle/>
                    <a:p>
                      <a:r>
                        <a:rPr lang="en-US" dirty="0"/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448920"/>
                  </a:ext>
                </a:extLst>
              </a:tr>
              <a:tr h="4455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632673"/>
                  </a:ext>
                </a:extLst>
              </a:tr>
              <a:tr h="4455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7742"/>
                  </a:ext>
                </a:extLst>
              </a:tr>
              <a:tr h="4455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68643"/>
                  </a:ext>
                </a:extLst>
              </a:tr>
              <a:tr h="4455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17751"/>
                  </a:ext>
                </a:extLst>
              </a:tr>
              <a:tr h="4455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118749"/>
                  </a:ext>
                </a:extLst>
              </a:tr>
              <a:tr h="4455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50648"/>
                  </a:ext>
                </a:extLst>
              </a:tr>
              <a:tr h="4455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12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8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17377" y="67877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85000"/>
                  </a:schemeClr>
                </a:solidFill>
              </a:rPr>
              <a:t>FURNITURE TABLE</a:t>
            </a:r>
            <a:br>
              <a:rPr lang="en-US" sz="2800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1803FD8-FDFF-B53E-69E9-6A9C3331932B}"/>
              </a:ext>
            </a:extLst>
          </p:cNvPr>
          <p:cNvGrpSpPr/>
          <p:nvPr/>
        </p:nvGrpSpPr>
        <p:grpSpPr>
          <a:xfrm>
            <a:off x="9108438" y="4436040"/>
            <a:ext cx="4108275" cy="3067826"/>
            <a:chOff x="9108438" y="4436040"/>
            <a:chExt cx="4108275" cy="3067826"/>
          </a:xfrm>
        </p:grpSpPr>
        <p:pic>
          <p:nvPicPr>
            <p:cNvPr id="10" name="Graphic 9" descr="Database">
              <a:extLst>
                <a:ext uri="{FF2B5EF4-FFF2-40B4-BE49-F238E27FC236}">
                  <a16:creationId xmlns:a16="http://schemas.microsoft.com/office/drawing/2014/main" id="{C91A8BD9-E22C-E05B-C63F-807E82886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08438" y="5175140"/>
              <a:ext cx="2080898" cy="2080898"/>
            </a:xfrm>
            <a:prstGeom prst="rect">
              <a:avLst/>
            </a:prstGeom>
          </p:spPr>
        </p:pic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672D8EE8-7833-FDCF-E03B-118E9EBC0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48887" y="4436040"/>
              <a:ext cx="3067826" cy="3067826"/>
            </a:xfrm>
            <a:prstGeom prst="rect">
              <a:avLst/>
            </a:prstGeom>
          </p:spPr>
        </p:pic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7007F43-DBF1-49CD-8D9D-53CA476C5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276851"/>
              </p:ext>
            </p:extLst>
          </p:nvPr>
        </p:nvGraphicFramePr>
        <p:xfrm>
          <a:off x="1367161" y="1329544"/>
          <a:ext cx="8895425" cy="4537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9085">
                  <a:extLst>
                    <a:ext uri="{9D8B030D-6E8A-4147-A177-3AD203B41FA5}">
                      <a16:colId xmlns:a16="http://schemas.microsoft.com/office/drawing/2014/main" val="2555076055"/>
                    </a:ext>
                  </a:extLst>
                </a:gridCol>
                <a:gridCol w="1779085">
                  <a:extLst>
                    <a:ext uri="{9D8B030D-6E8A-4147-A177-3AD203B41FA5}">
                      <a16:colId xmlns:a16="http://schemas.microsoft.com/office/drawing/2014/main" val="3970895842"/>
                    </a:ext>
                  </a:extLst>
                </a:gridCol>
                <a:gridCol w="1779085">
                  <a:extLst>
                    <a:ext uri="{9D8B030D-6E8A-4147-A177-3AD203B41FA5}">
                      <a16:colId xmlns:a16="http://schemas.microsoft.com/office/drawing/2014/main" val="187263713"/>
                    </a:ext>
                  </a:extLst>
                </a:gridCol>
                <a:gridCol w="1779085">
                  <a:extLst>
                    <a:ext uri="{9D8B030D-6E8A-4147-A177-3AD203B41FA5}">
                      <a16:colId xmlns:a16="http://schemas.microsoft.com/office/drawing/2014/main" val="1027177833"/>
                    </a:ext>
                  </a:extLst>
                </a:gridCol>
                <a:gridCol w="1779085">
                  <a:extLst>
                    <a:ext uri="{9D8B030D-6E8A-4147-A177-3AD203B41FA5}">
                      <a16:colId xmlns:a16="http://schemas.microsoft.com/office/drawing/2014/main" val="996495409"/>
                    </a:ext>
                  </a:extLst>
                </a:gridCol>
              </a:tblGrid>
              <a:tr h="565501">
                <a:tc>
                  <a:txBody>
                    <a:bodyPr/>
                    <a:lstStyle/>
                    <a:p>
                      <a:r>
                        <a:rPr lang="en-US" dirty="0"/>
                        <a:t>Furniture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Furniture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87773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833861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2759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Dining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463914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OTIOBI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07710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Patio 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0112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Coffee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70859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Wardrobe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OTIOBI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789232"/>
                  </a:ext>
                </a:extLst>
              </a:tr>
              <a:tr h="565501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Kitchen cabinet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514862"/>
                  </a:ext>
                </a:extLst>
              </a:tr>
              <a:tr h="32314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 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OTOBI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08513"/>
                  </a:ext>
                </a:extLst>
              </a:tr>
              <a:tr h="480196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Outdoor Bench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749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42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85000"/>
                  </a:schemeClr>
                </a:solidFill>
              </a:rPr>
              <a:t>CATEGORY TABLE</a:t>
            </a:r>
            <a:br>
              <a:rPr lang="en-US" sz="2800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1803FD8-FDFF-B53E-69E9-6A9C3331932B}"/>
              </a:ext>
            </a:extLst>
          </p:cNvPr>
          <p:cNvGrpSpPr/>
          <p:nvPr/>
        </p:nvGrpSpPr>
        <p:grpSpPr>
          <a:xfrm>
            <a:off x="9108438" y="4436040"/>
            <a:ext cx="4108275" cy="3067826"/>
            <a:chOff x="9108438" y="4436040"/>
            <a:chExt cx="4108275" cy="3067826"/>
          </a:xfrm>
        </p:grpSpPr>
        <p:pic>
          <p:nvPicPr>
            <p:cNvPr id="10" name="Graphic 9" descr="Database">
              <a:extLst>
                <a:ext uri="{FF2B5EF4-FFF2-40B4-BE49-F238E27FC236}">
                  <a16:creationId xmlns:a16="http://schemas.microsoft.com/office/drawing/2014/main" id="{C91A8BD9-E22C-E05B-C63F-807E82886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08438" y="5175140"/>
              <a:ext cx="2080898" cy="2080898"/>
            </a:xfrm>
            <a:prstGeom prst="rect">
              <a:avLst/>
            </a:prstGeom>
          </p:spPr>
        </p:pic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672D8EE8-7833-FDCF-E03B-118E9EBC0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48887" y="4436040"/>
              <a:ext cx="3067826" cy="3067826"/>
            </a:xfrm>
            <a:prstGeom prst="rect">
              <a:avLst/>
            </a:prstGeom>
          </p:spPr>
        </p:pic>
      </p:grp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C057076-3829-4892-B7B6-CC7038D48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84236"/>
              </p:ext>
            </p:extLst>
          </p:nvPr>
        </p:nvGraphicFramePr>
        <p:xfrm>
          <a:off x="980439" y="1353894"/>
          <a:ext cx="9771135" cy="3573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7045">
                  <a:extLst>
                    <a:ext uri="{9D8B030D-6E8A-4147-A177-3AD203B41FA5}">
                      <a16:colId xmlns:a16="http://schemas.microsoft.com/office/drawing/2014/main" val="3932468979"/>
                    </a:ext>
                  </a:extLst>
                </a:gridCol>
                <a:gridCol w="3257045">
                  <a:extLst>
                    <a:ext uri="{9D8B030D-6E8A-4147-A177-3AD203B41FA5}">
                      <a16:colId xmlns:a16="http://schemas.microsoft.com/office/drawing/2014/main" val="3696525720"/>
                    </a:ext>
                  </a:extLst>
                </a:gridCol>
                <a:gridCol w="3257045">
                  <a:extLst>
                    <a:ext uri="{9D8B030D-6E8A-4147-A177-3AD203B41FA5}">
                      <a16:colId xmlns:a16="http://schemas.microsoft.com/office/drawing/2014/main" val="2203223461"/>
                    </a:ext>
                  </a:extLst>
                </a:gridCol>
              </a:tblGrid>
              <a:tr h="595570">
                <a:tc>
                  <a:txBody>
                    <a:bodyPr/>
                    <a:lstStyle/>
                    <a:p>
                      <a:r>
                        <a:rPr lang="en-US" dirty="0"/>
                        <a:t>CATEGORY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4350"/>
                  </a:ext>
                </a:extLst>
              </a:tr>
              <a:tr h="59557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Living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Furniture for the living 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618189"/>
                  </a:ext>
                </a:extLst>
              </a:tr>
              <a:tr h="59557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Furniture for the bedroom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32261"/>
                  </a:ext>
                </a:extLst>
              </a:tr>
              <a:tr h="59557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Kitchen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Furniture for the kitchen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879941"/>
                  </a:ext>
                </a:extLst>
              </a:tr>
              <a:tr h="59557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Furniture for the office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629270"/>
                  </a:ext>
                </a:extLst>
              </a:tr>
              <a:tr h="59557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Outdoor Furniture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41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17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85000"/>
                  </a:schemeClr>
                </a:solidFill>
              </a:rPr>
              <a:t>PAYMENT TABLE</a:t>
            </a:r>
            <a:br>
              <a:rPr lang="en-US" sz="2800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1803FD8-FDFF-B53E-69E9-6A9C3331932B}"/>
              </a:ext>
            </a:extLst>
          </p:cNvPr>
          <p:cNvGrpSpPr/>
          <p:nvPr/>
        </p:nvGrpSpPr>
        <p:grpSpPr>
          <a:xfrm>
            <a:off x="9108438" y="4436040"/>
            <a:ext cx="4108275" cy="3067826"/>
            <a:chOff x="9108438" y="4436040"/>
            <a:chExt cx="4108275" cy="3067826"/>
          </a:xfrm>
        </p:grpSpPr>
        <p:pic>
          <p:nvPicPr>
            <p:cNvPr id="10" name="Graphic 9" descr="Database">
              <a:extLst>
                <a:ext uri="{FF2B5EF4-FFF2-40B4-BE49-F238E27FC236}">
                  <a16:creationId xmlns:a16="http://schemas.microsoft.com/office/drawing/2014/main" id="{C91A8BD9-E22C-E05B-C63F-807E82886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08438" y="5175140"/>
              <a:ext cx="2080898" cy="2080898"/>
            </a:xfrm>
            <a:prstGeom prst="rect">
              <a:avLst/>
            </a:prstGeom>
          </p:spPr>
        </p:pic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672D8EE8-7833-FDCF-E03B-118E9EBC0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48887" y="4436040"/>
              <a:ext cx="3067826" cy="3067826"/>
            </a:xfrm>
            <a:prstGeom prst="rect">
              <a:avLst/>
            </a:prstGeom>
          </p:spPr>
        </p:pic>
      </p:grp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AC6439F-FB0A-4E2F-A6F2-C3E327732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1352"/>
              </p:ext>
            </p:extLst>
          </p:nvPr>
        </p:nvGraphicFramePr>
        <p:xfrm>
          <a:off x="1161845" y="1417320"/>
          <a:ext cx="9545484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0914">
                  <a:extLst>
                    <a:ext uri="{9D8B030D-6E8A-4147-A177-3AD203B41FA5}">
                      <a16:colId xmlns:a16="http://schemas.microsoft.com/office/drawing/2014/main" val="876778133"/>
                    </a:ext>
                  </a:extLst>
                </a:gridCol>
                <a:gridCol w="1590914">
                  <a:extLst>
                    <a:ext uri="{9D8B030D-6E8A-4147-A177-3AD203B41FA5}">
                      <a16:colId xmlns:a16="http://schemas.microsoft.com/office/drawing/2014/main" val="464528588"/>
                    </a:ext>
                  </a:extLst>
                </a:gridCol>
                <a:gridCol w="1590914">
                  <a:extLst>
                    <a:ext uri="{9D8B030D-6E8A-4147-A177-3AD203B41FA5}">
                      <a16:colId xmlns:a16="http://schemas.microsoft.com/office/drawing/2014/main" val="132111248"/>
                    </a:ext>
                  </a:extLst>
                </a:gridCol>
                <a:gridCol w="1590914">
                  <a:extLst>
                    <a:ext uri="{9D8B030D-6E8A-4147-A177-3AD203B41FA5}">
                      <a16:colId xmlns:a16="http://schemas.microsoft.com/office/drawing/2014/main" val="1543597032"/>
                    </a:ext>
                  </a:extLst>
                </a:gridCol>
                <a:gridCol w="1590914">
                  <a:extLst>
                    <a:ext uri="{9D8B030D-6E8A-4147-A177-3AD203B41FA5}">
                      <a16:colId xmlns:a16="http://schemas.microsoft.com/office/drawing/2014/main" val="2666108905"/>
                    </a:ext>
                  </a:extLst>
                </a:gridCol>
                <a:gridCol w="1590914">
                  <a:extLst>
                    <a:ext uri="{9D8B030D-6E8A-4147-A177-3AD203B41FA5}">
                      <a16:colId xmlns:a16="http://schemas.microsoft.com/office/drawing/2014/main" val="2502218509"/>
                    </a:ext>
                  </a:extLst>
                </a:gridCol>
              </a:tblGrid>
              <a:tr h="364553">
                <a:tc>
                  <a:txBody>
                    <a:bodyPr/>
                    <a:lstStyle/>
                    <a:p>
                      <a:r>
                        <a:rPr lang="en-US" dirty="0"/>
                        <a:t>Payment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 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85387"/>
                  </a:ext>
                </a:extLst>
              </a:tr>
              <a:tr h="36455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01-NOV-23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Bkash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310674"/>
                  </a:ext>
                </a:extLst>
              </a:tr>
              <a:tr h="36455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02-NOV-23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648836"/>
                  </a:ext>
                </a:extLst>
              </a:tr>
              <a:tr h="36455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02-NOV-23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Nagad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305328"/>
                  </a:ext>
                </a:extLst>
              </a:tr>
              <a:tr h="36455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04-NOV-23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Upay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78607"/>
                  </a:ext>
                </a:extLst>
              </a:tr>
              <a:tr h="36455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05-NOV-23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42352"/>
                  </a:ext>
                </a:extLst>
              </a:tr>
              <a:tr h="36455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05NOV-23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Bkash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790243"/>
                  </a:ext>
                </a:extLst>
              </a:tr>
              <a:tr h="36455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07-NOV-23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05"/>
                  </a:ext>
                </a:extLst>
              </a:tr>
              <a:tr h="36455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08-NOV-23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Nagad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062986"/>
                  </a:ext>
                </a:extLst>
              </a:tr>
              <a:tr h="36455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09-NOV-23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Upay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736966"/>
                  </a:ext>
                </a:extLst>
              </a:tr>
              <a:tr h="36455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10-NOV-23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7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329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435</TotalTime>
  <Words>644</Words>
  <Application>Microsoft Office PowerPoint</Application>
  <PresentationFormat>Widescreen</PresentationFormat>
  <Paragraphs>291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Calisto MT</vt:lpstr>
      <vt:lpstr>Söhne</vt:lpstr>
      <vt:lpstr>Wingdings 2</vt:lpstr>
      <vt:lpstr>Slate</vt:lpstr>
      <vt:lpstr>Database Management System Furniture Management System</vt:lpstr>
      <vt:lpstr>Project analysis slide 2</vt:lpstr>
      <vt:lpstr>          Name of the tables are:</vt:lpstr>
      <vt:lpstr>Schema Diagram of Furniture Management System</vt:lpstr>
      <vt:lpstr>               The ER diagram of my project is given below: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Tech-Shop</dc:title>
  <dc:creator>Imamul Islam Ifti</dc:creator>
  <cp:lastModifiedBy>Robins Chowdhury</cp:lastModifiedBy>
  <cp:revision>36</cp:revision>
  <dcterms:created xsi:type="dcterms:W3CDTF">2023-11-03T21:15:24Z</dcterms:created>
  <dcterms:modified xsi:type="dcterms:W3CDTF">2023-11-05T03:49:50Z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