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3" r:id="rId3"/>
    <p:sldId id="264" r:id="rId4"/>
    <p:sldId id="275" r:id="rId5"/>
    <p:sldId id="257" r:id="rId6"/>
    <p:sldId id="258" r:id="rId7"/>
    <p:sldId id="259" r:id="rId8"/>
    <p:sldId id="260" r:id="rId9"/>
    <p:sldId id="261" r:id="rId10"/>
    <p:sldId id="265" r:id="rId11"/>
    <p:sldId id="262" r:id="rId12"/>
    <p:sldId id="267" r:id="rId13"/>
    <p:sldId id="268" r:id="rId14"/>
    <p:sldId id="271" r:id="rId15"/>
    <p:sldId id="272" r:id="rId16"/>
    <p:sldId id="276"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1"/>
    <p:restoredTop sz="94646"/>
  </p:normalViewPr>
  <p:slideViewPr>
    <p:cSldViewPr snapToGrid="0" snapToObjects="1">
      <p:cViewPr varScale="1">
        <p:scale>
          <a:sx n="85" d="100"/>
          <a:sy n="85" d="100"/>
        </p:scale>
        <p:origin x="19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3B0AC-94E0-104F-AA29-2DAF16A5552E}" type="datetimeFigureOut">
              <a:rPr lang="en-US" smtClean="0"/>
              <a:t>4/28/20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9DFE-7910-C549-84CF-34625478F7CF}" type="slidenum">
              <a:rPr lang="en-US" smtClean="0"/>
              <a:t>‹#›</a:t>
            </a:fld>
            <a:endParaRPr lang="en-US"/>
          </a:p>
        </p:txBody>
      </p:sp>
    </p:spTree>
    <p:extLst>
      <p:ext uri="{BB962C8B-B14F-4D97-AF65-F5344CB8AC3E}">
        <p14:creationId xmlns:p14="http://schemas.microsoft.com/office/powerpoint/2010/main" val="100466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SVM</a:t>
            </a:r>
            <a:endParaRPr lang="en-US" dirty="0"/>
          </a:p>
        </p:txBody>
      </p:sp>
      <p:sp>
        <p:nvSpPr>
          <p:cNvPr id="4" name="Slide Number Placeholder 3"/>
          <p:cNvSpPr>
            <a:spLocks noGrp="1"/>
          </p:cNvSpPr>
          <p:nvPr>
            <p:ph type="sldNum" sz="quarter" idx="10"/>
          </p:nvPr>
        </p:nvSpPr>
        <p:spPr/>
        <p:txBody>
          <a:bodyPr/>
          <a:lstStyle/>
          <a:p>
            <a:fld id="{1CF936B6-DFE3-5C40-8A1A-D6CBFEEC5B9A}" type="slidenum">
              <a:rPr lang="en-US" smtClean="0"/>
              <a:t>14</a:t>
            </a:fld>
            <a:endParaRPr lang="en-US"/>
          </a:p>
        </p:txBody>
      </p:sp>
    </p:spTree>
    <p:extLst>
      <p:ext uri="{BB962C8B-B14F-4D97-AF65-F5344CB8AC3E}">
        <p14:creationId xmlns:p14="http://schemas.microsoft.com/office/powerpoint/2010/main" val="196234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charset="0"/>
                <a:ea typeface="Times New Roman" charset="0"/>
                <a:cs typeface="Times New Roman" charset="0"/>
              </a:rPr>
              <a:t>Sentiment analysis on restaurant reviews</a:t>
            </a:r>
            <a:endParaRPr lang="en-US"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r>
              <a:rPr lang="en-US" dirty="0" smtClean="0">
                <a:latin typeface="Times New Roman" charset="0"/>
                <a:ea typeface="Times New Roman" charset="0"/>
                <a:cs typeface="Times New Roman" charset="0"/>
              </a:rPr>
              <a:t>By: Saheb Singh</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47436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Word cloud for restaurant type</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79" y="2015732"/>
            <a:ext cx="4443035" cy="3450613"/>
          </a:xfrm>
        </p:spPr>
        <p:txBody>
          <a:bodyPr>
            <a:normAutofit fontScale="92500"/>
          </a:bodyPr>
          <a:lstStyle/>
          <a:p>
            <a:r>
              <a:rPr lang="en-US" dirty="0" smtClean="0">
                <a:latin typeface="Times New Roman" charset="0"/>
                <a:ea typeface="Times New Roman" charset="0"/>
                <a:cs typeface="Times New Roman" charset="0"/>
              </a:rPr>
              <a:t>One of the way to find the most common dish is to find the frequent words in the document. To answer this question we draw a word cloud and look at the most used words.  </a:t>
            </a:r>
          </a:p>
          <a:p>
            <a:r>
              <a:rPr lang="en-US" dirty="0" smtClean="0">
                <a:latin typeface="Times New Roman" charset="0"/>
                <a:ea typeface="Times New Roman" charset="0"/>
                <a:cs typeface="Times New Roman" charset="0"/>
              </a:rPr>
              <a:t>We see that for delivery the most common dish is Chicken. </a:t>
            </a:r>
            <a:r>
              <a:rPr lang="en-US" dirty="0" smtClean="0">
                <a:latin typeface="Times New Roman" charset="0"/>
                <a:ea typeface="Times New Roman" charset="0"/>
                <a:cs typeface="Times New Roman" charset="0"/>
              </a:rPr>
              <a:t>And </a:t>
            </a:r>
            <a:r>
              <a:rPr lang="en-US" dirty="0" smtClean="0">
                <a:latin typeface="Times New Roman" charset="0"/>
                <a:ea typeface="Times New Roman" charset="0"/>
                <a:cs typeface="Times New Roman" charset="0"/>
              </a:rPr>
              <a:t>for desert parlor most common dish is chocolate which should be a part of some dish. </a:t>
            </a:r>
            <a:endParaRPr lang="en-US" dirty="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957" y="2188564"/>
            <a:ext cx="4893897" cy="3087973"/>
          </a:xfrm>
          <a:prstGeom prst="rect">
            <a:avLst/>
          </a:prstGeom>
        </p:spPr>
      </p:pic>
    </p:spTree>
    <p:extLst>
      <p:ext uri="{BB962C8B-B14F-4D97-AF65-F5344CB8AC3E}">
        <p14:creationId xmlns:p14="http://schemas.microsoft.com/office/powerpoint/2010/main" val="176624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WORD CLOUD FOR DIFFERENT restaurants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79" y="2015732"/>
            <a:ext cx="4214703" cy="3450613"/>
          </a:xfrm>
        </p:spPr>
        <p:txBody>
          <a:bodyPr>
            <a:normAutofit fontScale="92500" lnSpcReduction="10000"/>
          </a:bodyPr>
          <a:lstStyle/>
          <a:p>
            <a:r>
              <a:rPr lang="en-US" dirty="0">
                <a:latin typeface="Times New Roman" charset="0"/>
                <a:ea typeface="Times New Roman" charset="0"/>
                <a:cs typeface="Times New Roman" charset="0"/>
              </a:rPr>
              <a:t>One of the way to find the most common dish is to find the frequent words in the document. To answer this question we draw a word cloud and look at the most used words.  </a:t>
            </a:r>
          </a:p>
          <a:p>
            <a:r>
              <a:rPr lang="en-US" dirty="0">
                <a:latin typeface="Times New Roman" charset="0"/>
                <a:ea typeface="Times New Roman" charset="0"/>
                <a:cs typeface="Times New Roman" charset="0"/>
              </a:rPr>
              <a:t>We see that for </a:t>
            </a:r>
            <a:r>
              <a:rPr lang="en-US" dirty="0" smtClean="0">
                <a:latin typeface="Times New Roman" charset="0"/>
                <a:ea typeface="Times New Roman" charset="0"/>
                <a:cs typeface="Times New Roman" charset="0"/>
              </a:rPr>
              <a:t>Mast </a:t>
            </a:r>
            <a:r>
              <a:rPr lang="en-US" dirty="0" err="1" smtClean="0">
                <a:latin typeface="Times New Roman" charset="0"/>
                <a:ea typeface="Times New Roman" charset="0"/>
                <a:cs typeface="Times New Roman" charset="0"/>
              </a:rPr>
              <a:t>Kalandar</a:t>
            </a:r>
            <a:r>
              <a:rPr lang="en-US" dirty="0" smtClean="0">
                <a:latin typeface="Times New Roman" charset="0"/>
                <a:ea typeface="Times New Roman" charset="0"/>
                <a:cs typeface="Times New Roman" charset="0"/>
              </a:rPr>
              <a:t> </a:t>
            </a:r>
            <a:r>
              <a:rPr lang="en-US" dirty="0">
                <a:latin typeface="Times New Roman" charset="0"/>
                <a:ea typeface="Times New Roman" charset="0"/>
                <a:cs typeface="Times New Roman" charset="0"/>
              </a:rPr>
              <a:t>the most </a:t>
            </a:r>
            <a:r>
              <a:rPr lang="en-US" dirty="0" smtClean="0">
                <a:latin typeface="Times New Roman" charset="0"/>
                <a:ea typeface="Times New Roman" charset="0"/>
                <a:cs typeface="Times New Roman" charset="0"/>
              </a:rPr>
              <a:t>review word is service and food. And </a:t>
            </a:r>
            <a:r>
              <a:rPr lang="en-US" dirty="0">
                <a:latin typeface="Times New Roman" charset="0"/>
                <a:ea typeface="Times New Roman" charset="0"/>
                <a:cs typeface="Times New Roman" charset="0"/>
              </a:rPr>
              <a:t>for </a:t>
            </a:r>
            <a:r>
              <a:rPr lang="en-US" dirty="0" smtClean="0">
                <a:latin typeface="Times New Roman" charset="0"/>
                <a:ea typeface="Times New Roman" charset="0"/>
                <a:cs typeface="Times New Roman" charset="0"/>
              </a:rPr>
              <a:t>Truffles most </a:t>
            </a:r>
            <a:r>
              <a:rPr lang="en-US" dirty="0">
                <a:latin typeface="Times New Roman" charset="0"/>
                <a:ea typeface="Times New Roman" charset="0"/>
                <a:cs typeface="Times New Roman" charset="0"/>
              </a:rPr>
              <a:t>common dish is </a:t>
            </a:r>
            <a:r>
              <a:rPr lang="en-US" dirty="0" smtClean="0">
                <a:latin typeface="Times New Roman" charset="0"/>
                <a:ea typeface="Times New Roman" charset="0"/>
                <a:cs typeface="Times New Roman" charset="0"/>
              </a:rPr>
              <a:t>burger which Truffles is actually really famous for. </a:t>
            </a:r>
            <a:endParaRPr lang="en-US" dirty="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16" y="2160249"/>
            <a:ext cx="4851400" cy="2966387"/>
          </a:xfrm>
          <a:prstGeom prst="rect">
            <a:avLst/>
          </a:prstGeom>
        </p:spPr>
      </p:pic>
    </p:spTree>
    <p:extLst>
      <p:ext uri="{BB962C8B-B14F-4D97-AF65-F5344CB8AC3E}">
        <p14:creationId xmlns:p14="http://schemas.microsoft.com/office/powerpoint/2010/main" val="202807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TOPIC MODELING for positive reviews </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80" y="2015732"/>
            <a:ext cx="4638978" cy="3450613"/>
          </a:xfrm>
        </p:spPr>
        <p:txBody>
          <a:bodyPr>
            <a:normAutofit lnSpcReduction="10000"/>
          </a:bodyPr>
          <a:lstStyle/>
          <a:p>
            <a:r>
              <a:rPr lang="en-US" dirty="0">
                <a:latin typeface="Times New Roman" charset="0"/>
                <a:ea typeface="Times New Roman" charset="0"/>
                <a:cs typeface="Times New Roman" charset="0"/>
              </a:rPr>
              <a:t>When it comes to the keywords in the topics, the importance </a:t>
            </a:r>
            <a:r>
              <a:rPr lang="en-US" dirty="0" smtClean="0">
                <a:latin typeface="Times New Roman" charset="0"/>
                <a:ea typeface="Times New Roman" charset="0"/>
                <a:cs typeface="Times New Roman" charset="0"/>
              </a:rPr>
              <a:t>(count) </a:t>
            </a:r>
            <a:r>
              <a:rPr lang="en-US" dirty="0">
                <a:latin typeface="Times New Roman" charset="0"/>
                <a:ea typeface="Times New Roman" charset="0"/>
                <a:cs typeface="Times New Roman" charset="0"/>
              </a:rPr>
              <a:t>of the keywords </a:t>
            </a:r>
            <a:r>
              <a:rPr lang="en-US" dirty="0" smtClean="0">
                <a:latin typeface="Times New Roman" charset="0"/>
                <a:ea typeface="Times New Roman" charset="0"/>
                <a:cs typeface="Times New Roman" charset="0"/>
              </a:rPr>
              <a:t>matters. To find what are the most important things customer look for. </a:t>
            </a:r>
          </a:p>
          <a:p>
            <a:r>
              <a:rPr lang="en-US" dirty="0" smtClean="0">
                <a:latin typeface="Times New Roman" charset="0"/>
                <a:ea typeface="Times New Roman" charset="0"/>
                <a:cs typeface="Times New Roman" charset="0"/>
              </a:rPr>
              <a:t>We also </a:t>
            </a:r>
            <a:r>
              <a:rPr lang="en-US" dirty="0">
                <a:latin typeface="Times New Roman" charset="0"/>
                <a:ea typeface="Times New Roman" charset="0"/>
                <a:cs typeface="Times New Roman" charset="0"/>
              </a:rPr>
              <a:t>keep an eye out on the words that occur in multiple topics and the ones whose relative frequency is more than the weight. Often such words turn out to be less important.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558" y="2015732"/>
            <a:ext cx="5305822" cy="4012783"/>
          </a:xfrm>
          <a:prstGeom prst="rect">
            <a:avLst/>
          </a:prstGeom>
        </p:spPr>
      </p:pic>
    </p:spTree>
    <p:extLst>
      <p:ext uri="{BB962C8B-B14F-4D97-AF65-F5344CB8AC3E}">
        <p14:creationId xmlns:p14="http://schemas.microsoft.com/office/powerpoint/2010/main" val="59725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ssolv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ssolv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TOPIC MODELING ON NEGATIVE REVIEWS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80" y="2015732"/>
            <a:ext cx="4753278" cy="3450613"/>
          </a:xfrm>
        </p:spPr>
        <p:txBody>
          <a:bodyPr>
            <a:normAutofit fontScale="92500"/>
          </a:bodyPr>
          <a:lstStyle/>
          <a:p>
            <a:r>
              <a:rPr lang="en-US" dirty="0" smtClean="0">
                <a:latin typeface="Times New Roman" charset="0"/>
                <a:ea typeface="Times New Roman" charset="0"/>
                <a:cs typeface="Times New Roman" charset="0"/>
              </a:rPr>
              <a:t>We are more interested in negative reviews as those represents the area we can improve the most. </a:t>
            </a:r>
          </a:p>
          <a:p>
            <a:r>
              <a:rPr lang="en-US" dirty="0" smtClean="0">
                <a:latin typeface="Times New Roman" charset="0"/>
                <a:ea typeface="Times New Roman" charset="0"/>
                <a:cs typeface="Times New Roman" charset="0"/>
              </a:rPr>
              <a:t>Interesting </a:t>
            </a:r>
            <a:r>
              <a:rPr lang="en-US" dirty="0">
                <a:latin typeface="Times New Roman" charset="0"/>
                <a:ea typeface="Times New Roman" charset="0"/>
                <a:cs typeface="Times New Roman" charset="0"/>
              </a:rPr>
              <a:t>thing to notice is that in both positive and negative reviews words such as chicken, taste </a:t>
            </a:r>
            <a:r>
              <a:rPr lang="en-US" dirty="0" smtClean="0">
                <a:latin typeface="Times New Roman" charset="0"/>
                <a:ea typeface="Times New Roman" charset="0"/>
                <a:cs typeface="Times New Roman" charset="0"/>
              </a:rPr>
              <a:t>and service </a:t>
            </a:r>
            <a:r>
              <a:rPr lang="en-US" dirty="0">
                <a:latin typeface="Times New Roman" charset="0"/>
                <a:ea typeface="Times New Roman" charset="0"/>
                <a:cs typeface="Times New Roman" charset="0"/>
              </a:rPr>
              <a:t>appear, along with negative words such as bad, worse etc. This means that customer's review is </a:t>
            </a:r>
            <a:r>
              <a:rPr lang="en-US" dirty="0" smtClean="0">
                <a:latin typeface="Times New Roman" charset="0"/>
                <a:ea typeface="Times New Roman" charset="0"/>
                <a:cs typeface="Times New Roman" charset="0"/>
              </a:rPr>
              <a:t>strongly influenced </a:t>
            </a:r>
            <a:r>
              <a:rPr lang="en-US" dirty="0">
                <a:latin typeface="Times New Roman" charset="0"/>
                <a:ea typeface="Times New Roman" charset="0"/>
                <a:cs typeface="Times New Roman" charset="0"/>
              </a:rPr>
              <a:t>by small amount of words</a:t>
            </a:r>
            <a:r>
              <a:rPr lang="en-US" dirty="0" smtClean="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58" y="2015732"/>
            <a:ext cx="5473016" cy="4019582"/>
          </a:xfrm>
          <a:prstGeom prst="rect">
            <a:avLst/>
          </a:prstGeom>
        </p:spPr>
      </p:pic>
    </p:spTree>
    <p:extLst>
      <p:ext uri="{BB962C8B-B14F-4D97-AF65-F5344CB8AC3E}">
        <p14:creationId xmlns:p14="http://schemas.microsoft.com/office/powerpoint/2010/main" val="4372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heckerboard(across)">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Sentiment analysis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smtClean="0">
                <a:latin typeface="Times New Roman" charset="0"/>
                <a:ea typeface="Times New Roman" charset="0"/>
                <a:cs typeface="Times New Roman" charset="0"/>
              </a:rPr>
              <a:t>For doing sentiment analysis we prepared our data in appropriate format. We will map positive and negative ratings on the basis of the ratings provided by each user. </a:t>
            </a:r>
          </a:p>
          <a:p>
            <a:r>
              <a:rPr lang="en-US" dirty="0" smtClean="0">
                <a:latin typeface="Times New Roman" charset="0"/>
                <a:ea typeface="Times New Roman" charset="0"/>
                <a:cs typeface="Times New Roman" charset="0"/>
              </a:rPr>
              <a:t>We will </a:t>
            </a:r>
            <a:r>
              <a:rPr lang="en-US" dirty="0">
                <a:latin typeface="Times New Roman" charset="0"/>
                <a:ea typeface="Times New Roman" charset="0"/>
                <a:cs typeface="Times New Roman" charset="0"/>
              </a:rPr>
              <a:t>map reviews to negative if the rating given is less than </a:t>
            </a:r>
            <a:r>
              <a:rPr lang="en-US" dirty="0" smtClean="0">
                <a:latin typeface="Times New Roman" charset="0"/>
                <a:ea typeface="Times New Roman" charset="0"/>
                <a:cs typeface="Times New Roman" charset="0"/>
              </a:rPr>
              <a:t>3.0</a:t>
            </a:r>
            <a:r>
              <a:rPr lang="en-US" dirty="0" smtClean="0">
                <a:latin typeface="Times New Roman" charset="0"/>
                <a:ea typeface="Times New Roman" charset="0"/>
                <a:cs typeface="Times New Roman" charset="0"/>
              </a:rPr>
              <a:t> </a:t>
            </a:r>
            <a:r>
              <a:rPr lang="en-US" dirty="0">
                <a:latin typeface="Times New Roman" charset="0"/>
                <a:ea typeface="Times New Roman" charset="0"/>
                <a:cs typeface="Times New Roman" charset="0"/>
              </a:rPr>
              <a:t>and positive if rating is greater than </a:t>
            </a:r>
            <a:r>
              <a:rPr lang="en-US" dirty="0" smtClean="0">
                <a:latin typeface="Times New Roman" charset="0"/>
                <a:ea typeface="Times New Roman" charset="0"/>
                <a:cs typeface="Times New Roman" charset="0"/>
              </a:rPr>
              <a:t>3.0</a:t>
            </a:r>
            <a:r>
              <a:rPr lang="en-US" dirty="0" smtClean="0">
                <a:latin typeface="Times New Roman" charset="0"/>
                <a:ea typeface="Times New Roman" charset="0"/>
                <a:cs typeface="Times New Roman" charset="0"/>
              </a:rPr>
              <a:t>.</a:t>
            </a:r>
            <a:endParaRPr lang="en-US" dirty="0" smtClean="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To find more accurate topics and to even predict the reviews of a particular type of restaurant based upon it’s </a:t>
            </a:r>
            <a:r>
              <a:rPr lang="en-US" dirty="0" smtClean="0">
                <a:latin typeface="Times New Roman" charset="0"/>
                <a:ea typeface="Times New Roman" charset="0"/>
                <a:cs typeface="Times New Roman" charset="0"/>
              </a:rPr>
              <a:t>review </a:t>
            </a:r>
            <a:r>
              <a:rPr lang="en-US" dirty="0">
                <a:latin typeface="Times New Roman" charset="0"/>
                <a:ea typeface="Times New Roman" charset="0"/>
                <a:cs typeface="Times New Roman" charset="0"/>
              </a:rPr>
              <a:t>we </a:t>
            </a:r>
            <a:r>
              <a:rPr lang="en-US" dirty="0" smtClean="0">
                <a:latin typeface="Times New Roman" charset="0"/>
                <a:ea typeface="Times New Roman" charset="0"/>
                <a:cs typeface="Times New Roman" charset="0"/>
              </a:rPr>
              <a:t>will </a:t>
            </a:r>
            <a:r>
              <a:rPr lang="en-US" dirty="0">
                <a:latin typeface="Times New Roman" charset="0"/>
                <a:ea typeface="Times New Roman" charset="0"/>
                <a:cs typeface="Times New Roman" charset="0"/>
              </a:rPr>
              <a:t>apply sentiment analysis using </a:t>
            </a:r>
            <a:r>
              <a:rPr lang="en-US" dirty="0" smtClean="0">
                <a:latin typeface="Times New Roman" charset="0"/>
                <a:ea typeface="Times New Roman" charset="0"/>
                <a:cs typeface="Times New Roman" charset="0"/>
              </a:rPr>
              <a:t>Naïve Bayes</a:t>
            </a:r>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For vectorization </a:t>
            </a:r>
            <a:r>
              <a:rPr lang="en-US" dirty="0">
                <a:latin typeface="Times New Roman" charset="0"/>
                <a:ea typeface="Times New Roman" charset="0"/>
                <a:cs typeface="Times New Roman" charset="0"/>
              </a:rPr>
              <a:t>we used Bigram </a:t>
            </a:r>
            <a:r>
              <a:rPr lang="en-US" dirty="0" smtClean="0">
                <a:latin typeface="Times New Roman" charset="0"/>
                <a:ea typeface="Times New Roman" charset="0"/>
                <a:cs typeface="Times New Roman" charset="0"/>
              </a:rPr>
              <a:t>Boolean </a:t>
            </a:r>
            <a:r>
              <a:rPr lang="en-US" dirty="0" err="1">
                <a:latin typeface="Times New Roman" charset="0"/>
                <a:ea typeface="Times New Roman" charset="0"/>
                <a:cs typeface="Times New Roman" charset="0"/>
              </a:rPr>
              <a:t>V</a:t>
            </a:r>
            <a:r>
              <a:rPr lang="en-US" dirty="0" err="1" smtClean="0">
                <a:latin typeface="Times New Roman" charset="0"/>
                <a:ea typeface="Times New Roman" charset="0"/>
                <a:cs typeface="Times New Roman" charset="0"/>
              </a:rPr>
              <a:t>ectorizer</a:t>
            </a:r>
            <a:r>
              <a:rPr lang="en-US" dirty="0" smtClean="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47903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1" end="1"/>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Sentiment analysis	</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smtClean="0">
                <a:latin typeface="Times New Roman" charset="0"/>
                <a:ea typeface="Times New Roman" charset="0"/>
                <a:cs typeface="Times New Roman" charset="0"/>
              </a:rPr>
              <a:t>After </a:t>
            </a:r>
            <a:r>
              <a:rPr lang="en-US" dirty="0">
                <a:latin typeface="Times New Roman" charset="0"/>
                <a:ea typeface="Times New Roman" charset="0"/>
                <a:cs typeface="Times New Roman" charset="0"/>
              </a:rPr>
              <a:t>applying Sentiment Analysis we looked onto the least and most influenced words. Most influential words were service, chicken, ambiance, and food. Which are similar to the words we got during Topic Modeling. </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Therefore </a:t>
            </a:r>
            <a:r>
              <a:rPr lang="en-US" dirty="0">
                <a:latin typeface="Times New Roman" charset="0"/>
                <a:ea typeface="Times New Roman" charset="0"/>
                <a:cs typeface="Times New Roman" charset="0"/>
              </a:rPr>
              <a:t>we can conclude that most of the customers look for ambiance when dining in, quick service when ordering and taking out. And the chicken dishes are the most important. </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Using testing data we got an accuracy of 95%.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6240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Evaluation </a:t>
            </a:r>
            <a:endParaRPr lang="en-US" dirty="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354" y="1975162"/>
            <a:ext cx="4013200" cy="3314700"/>
          </a:xfrm>
          <a:prstGeom prst="rect">
            <a:avLst/>
          </a:prstGeom>
        </p:spPr>
      </p:pic>
      <p:sp>
        <p:nvSpPr>
          <p:cNvPr id="6" name="TextBox 5"/>
          <p:cNvSpPr txBox="1"/>
          <p:nvPr/>
        </p:nvSpPr>
        <p:spPr>
          <a:xfrm>
            <a:off x="7794885" y="5606321"/>
            <a:ext cx="2743200" cy="369332"/>
          </a:xfrm>
          <a:prstGeom prst="rect">
            <a:avLst/>
          </a:prstGeom>
          <a:noFill/>
        </p:spPr>
        <p:txBody>
          <a:bodyPr wrap="square" rtlCol="0">
            <a:spAutoFit/>
          </a:bodyPr>
          <a:lstStyle/>
          <a:p>
            <a:pPr algn="ctr"/>
            <a:r>
              <a:rPr lang="en-US" dirty="0" smtClean="0">
                <a:latin typeface="Times New Roman" charset="0"/>
                <a:ea typeface="Times New Roman" charset="0"/>
                <a:cs typeface="Times New Roman" charset="0"/>
              </a:rPr>
              <a:t>Confusion Matrix</a:t>
            </a:r>
            <a:endParaRPr lang="en-US" dirty="0">
              <a:latin typeface="Times New Roman" charset="0"/>
              <a:ea typeface="Times New Roman" charset="0"/>
              <a:cs typeface="Times New Roman"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82" y="2203138"/>
            <a:ext cx="6489700" cy="2019300"/>
          </a:xfrm>
          <a:prstGeom prst="rect">
            <a:avLst/>
          </a:prstGeom>
        </p:spPr>
      </p:pic>
    </p:spTree>
    <p:extLst>
      <p:ext uri="{BB962C8B-B14F-4D97-AF65-F5344CB8AC3E}">
        <p14:creationId xmlns:p14="http://schemas.microsoft.com/office/powerpoint/2010/main" val="42691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Conclusion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92500" lnSpcReduction="20000"/>
          </a:bodyPr>
          <a:lstStyle/>
          <a:p>
            <a:r>
              <a:rPr lang="en-US" sz="2400" dirty="0" smtClean="0">
                <a:latin typeface="Times New Roman" charset="0"/>
                <a:ea typeface="Times New Roman" charset="0"/>
                <a:cs typeface="Times New Roman" charset="0"/>
              </a:rPr>
              <a:t>We can conclude that the most common foods in </a:t>
            </a:r>
            <a:r>
              <a:rPr lang="en-US" sz="2400" dirty="0" smtClean="0">
                <a:latin typeface="Times New Roman" charset="0"/>
                <a:ea typeface="Times New Roman" charset="0"/>
                <a:cs typeface="Times New Roman" charset="0"/>
              </a:rPr>
              <a:t>Bangalore </a:t>
            </a:r>
            <a:r>
              <a:rPr lang="en-US" sz="2400" dirty="0" smtClean="0">
                <a:latin typeface="Times New Roman" charset="0"/>
                <a:ea typeface="Times New Roman" charset="0"/>
                <a:cs typeface="Times New Roman" charset="0"/>
              </a:rPr>
              <a:t>are quick bites, not surprising considering most of the people work 10 hour shifts and therefore would not be tempted to go out and eat. </a:t>
            </a:r>
          </a:p>
          <a:p>
            <a:r>
              <a:rPr lang="en-US" sz="2400" dirty="0" smtClean="0">
                <a:latin typeface="Times New Roman" charset="0"/>
                <a:ea typeface="Times New Roman" charset="0"/>
                <a:cs typeface="Times New Roman" charset="0"/>
              </a:rPr>
              <a:t>For the foods we find that the most common dish for Non Vegetarians is Butter Chicken and for Vegetarians is Paneer. Whereas Pasta is the most common dish in restaurants. </a:t>
            </a:r>
          </a:p>
          <a:p>
            <a:r>
              <a:rPr lang="en-US" sz="2400" dirty="0" smtClean="0">
                <a:latin typeface="Times New Roman" charset="0"/>
                <a:ea typeface="Times New Roman" charset="0"/>
                <a:cs typeface="Times New Roman" charset="0"/>
              </a:rPr>
              <a:t>For customer satisfaction both Topic Modeling and Sentiment Analysis concluded that </a:t>
            </a:r>
            <a:r>
              <a:rPr lang="en-US" sz="2400" i="1" dirty="0" smtClean="0">
                <a:latin typeface="Times New Roman" charset="0"/>
                <a:ea typeface="Times New Roman" charset="0"/>
                <a:cs typeface="Times New Roman" charset="0"/>
              </a:rPr>
              <a:t>Ambience</a:t>
            </a:r>
            <a:r>
              <a:rPr lang="en-US" sz="2400" dirty="0" smtClean="0">
                <a:latin typeface="Times New Roman" charset="0"/>
                <a:ea typeface="Times New Roman" charset="0"/>
                <a:cs typeface="Times New Roman" charset="0"/>
              </a:rPr>
              <a:t>, </a:t>
            </a:r>
            <a:r>
              <a:rPr lang="en-US" sz="2400" i="1" dirty="0" smtClean="0">
                <a:latin typeface="Times New Roman" charset="0"/>
                <a:ea typeface="Times New Roman" charset="0"/>
                <a:cs typeface="Times New Roman" charset="0"/>
              </a:rPr>
              <a:t>Quick Service </a:t>
            </a:r>
            <a:r>
              <a:rPr lang="en-US" sz="2400" dirty="0" smtClean="0">
                <a:latin typeface="Times New Roman" charset="0"/>
                <a:ea typeface="Times New Roman" charset="0"/>
                <a:cs typeface="Times New Roman" charset="0"/>
              </a:rPr>
              <a:t>and </a:t>
            </a:r>
            <a:r>
              <a:rPr lang="en-US" sz="2400" i="1" dirty="0" smtClean="0">
                <a:latin typeface="Times New Roman" charset="0"/>
                <a:ea typeface="Times New Roman" charset="0"/>
                <a:cs typeface="Times New Roman" charset="0"/>
              </a:rPr>
              <a:t>Chicken Dishes </a:t>
            </a:r>
            <a:r>
              <a:rPr lang="en-US" sz="2400" dirty="0" smtClean="0">
                <a:latin typeface="Times New Roman" charset="0"/>
                <a:ea typeface="Times New Roman" charset="0"/>
                <a:cs typeface="Times New Roman" charset="0"/>
              </a:rPr>
              <a:t>are most related towards customer satisfaction. </a:t>
            </a:r>
          </a:p>
        </p:txBody>
      </p:sp>
    </p:spTree>
    <p:extLst>
      <p:ext uri="{BB962C8B-B14F-4D97-AF65-F5344CB8AC3E}">
        <p14:creationId xmlns:p14="http://schemas.microsoft.com/office/powerpoint/2010/main" val="134754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282" y="1394085"/>
            <a:ext cx="10178321" cy="2215991"/>
          </a:xfrm>
          <a:prstGeom prst="rect">
            <a:avLst/>
          </a:prstGeom>
          <a:noFill/>
        </p:spPr>
        <p:txBody>
          <a:bodyPr wrap="square" rtlCol="0">
            <a:spAutoFit/>
          </a:bodyPr>
          <a:lstStyle/>
          <a:p>
            <a:pPr algn="ctr"/>
            <a:r>
              <a:rPr lang="en-US" sz="13800" b="1" dirty="0" smtClean="0">
                <a:ln w="9525">
                  <a:solidFill>
                    <a:schemeClr val="bg1"/>
                  </a:solidFill>
                  <a:prstDash val="solid"/>
                </a:ln>
                <a:effectLst>
                  <a:outerShdw blurRad="12700" dist="38100" dir="2700000" algn="tl" rotWithShape="0">
                    <a:schemeClr val="bg1">
                      <a:lumMod val="50000"/>
                    </a:schemeClr>
                  </a:outerShdw>
                </a:effectLst>
                <a:latin typeface="Times New Roman" charset="0"/>
                <a:ea typeface="Times New Roman" charset="0"/>
                <a:cs typeface="Times New Roman" charset="0"/>
              </a:rPr>
              <a:t>Thank You</a:t>
            </a:r>
            <a:endParaRPr lang="en-US" sz="13800" b="1" dirty="0">
              <a:ln w="9525">
                <a:solidFill>
                  <a:schemeClr val="bg1"/>
                </a:solidFill>
                <a:prstDash val="solid"/>
              </a:ln>
              <a:effectLst>
                <a:outerShdw blurRad="12700" dist="38100" dir="2700000" algn="tl" rotWithShape="0">
                  <a:schemeClr val="bg1">
                    <a:lumMod val="50000"/>
                  </a:schemeClr>
                </a:outerShdw>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35861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resources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pPr marL="0" lvl="0" indent="0">
              <a:lnSpc>
                <a:spcPct val="100000"/>
              </a:lnSpc>
              <a:spcBef>
                <a:spcPts val="0"/>
              </a:spcBef>
              <a:buClrTx/>
              <a:buSzTx/>
              <a:buNone/>
            </a:pPr>
            <a:r>
              <a:rPr lang="en-US" dirty="0" err="1" smtClean="0"/>
              <a:t>Github</a:t>
            </a:r>
            <a:r>
              <a:rPr lang="en-US" dirty="0" smtClean="0"/>
              <a:t> </a:t>
            </a:r>
            <a:r>
              <a:rPr lang="en-US" dirty="0"/>
              <a:t>Repository: </a:t>
            </a:r>
            <a:r>
              <a:rPr lang="en-US" u="sng" dirty="0">
                <a:solidFill>
                  <a:srgbClr val="0070C0"/>
                </a:solidFill>
              </a:rPr>
              <a:t>https://</a:t>
            </a:r>
            <a:r>
              <a:rPr lang="en-US" u="sng" dirty="0" err="1">
                <a:solidFill>
                  <a:srgbClr val="0070C0"/>
                </a:solidFill>
              </a:rPr>
              <a:t>github.com</a:t>
            </a:r>
            <a:r>
              <a:rPr lang="en-US" u="sng" dirty="0">
                <a:solidFill>
                  <a:srgbClr val="0070C0"/>
                </a:solidFill>
              </a:rPr>
              <a:t>/</a:t>
            </a:r>
            <a:r>
              <a:rPr lang="en-US" u="sng" dirty="0" err="1">
                <a:solidFill>
                  <a:srgbClr val="0070C0"/>
                </a:solidFill>
              </a:rPr>
              <a:t>robinsaheb</a:t>
            </a:r>
            <a:r>
              <a:rPr lang="en-US" u="sng" dirty="0">
                <a:solidFill>
                  <a:srgbClr val="0070C0"/>
                </a:solidFill>
              </a:rPr>
              <a:t>/</a:t>
            </a:r>
            <a:r>
              <a:rPr lang="en-US" u="sng" dirty="0" err="1">
                <a:solidFill>
                  <a:srgbClr val="0070C0"/>
                </a:solidFill>
              </a:rPr>
              <a:t>ResturantReviews</a:t>
            </a:r>
            <a:endParaRPr lang="en-US" u="sng" dirty="0">
              <a:solidFill>
                <a:srgbClr val="0070C0"/>
              </a:solidFill>
            </a:endParaRPr>
          </a:p>
        </p:txBody>
      </p:sp>
    </p:spTree>
    <p:extLst>
      <p:ext uri="{BB962C8B-B14F-4D97-AF65-F5344CB8AC3E}">
        <p14:creationId xmlns:p14="http://schemas.microsoft.com/office/powerpoint/2010/main" val="799737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Introduction</a:t>
            </a:r>
            <a:r>
              <a:rPr lang="en-US" dirty="0" smtClean="0"/>
              <a:t>		</a:t>
            </a:r>
            <a:endParaRPr lang="en-US" dirty="0"/>
          </a:p>
        </p:txBody>
      </p:sp>
      <p:sp>
        <p:nvSpPr>
          <p:cNvPr id="3" name="Content Placeholder 2"/>
          <p:cNvSpPr>
            <a:spLocks noGrp="1"/>
          </p:cNvSpPr>
          <p:nvPr>
            <p:ph idx="1"/>
          </p:nvPr>
        </p:nvSpPr>
        <p:spPr/>
        <p:txBody>
          <a:bodyPr>
            <a:noAutofit/>
          </a:bodyPr>
          <a:lstStyle/>
          <a:p>
            <a:pPr defTabSz="914400">
              <a:spcAft>
                <a:spcPts val="0"/>
              </a:spcAft>
              <a:buClrTx/>
              <a:buSzTx/>
            </a:pPr>
            <a:r>
              <a:rPr lang="en-US" sz="2400" dirty="0" smtClean="0">
                <a:latin typeface="Times New Roman" charset="0"/>
                <a:ea typeface="Times New Roman" charset="0"/>
                <a:cs typeface="Times New Roman" charset="0"/>
              </a:rPr>
              <a:t>Zomato is a food delivery and a table booking app similar to Door Dash in the United States.</a:t>
            </a:r>
          </a:p>
          <a:p>
            <a:pPr defTabSz="914400">
              <a:spcAft>
                <a:spcPts val="0"/>
              </a:spcAft>
              <a:buClrTx/>
              <a:buSzTx/>
            </a:pPr>
            <a:r>
              <a:rPr lang="en-US" sz="2400" dirty="0" smtClean="0">
                <a:latin typeface="Times New Roman" charset="0"/>
                <a:ea typeface="Times New Roman" charset="0"/>
                <a:cs typeface="Times New Roman" charset="0"/>
              </a:rPr>
              <a:t>The </a:t>
            </a:r>
            <a:r>
              <a:rPr lang="en-US" sz="2400" dirty="0">
                <a:latin typeface="Times New Roman" charset="0"/>
                <a:ea typeface="Times New Roman" charset="0"/>
                <a:cs typeface="Times New Roman" charset="0"/>
              </a:rPr>
              <a:t>number of restaurant are increasing day by day. Currently which stands at approximately 12,000 restaurants. </a:t>
            </a:r>
            <a:endParaRPr lang="en-US" sz="2400" dirty="0" smtClean="0">
              <a:latin typeface="Times New Roman" charset="0"/>
              <a:ea typeface="Times New Roman" charset="0"/>
              <a:cs typeface="Times New Roman" charset="0"/>
            </a:endParaRPr>
          </a:p>
          <a:p>
            <a:pPr defTabSz="914400">
              <a:spcAft>
                <a:spcPts val="0"/>
              </a:spcAft>
              <a:buClrTx/>
              <a:buSzTx/>
            </a:pPr>
            <a:r>
              <a:rPr lang="en-US" sz="2400" dirty="0" smtClean="0">
                <a:latin typeface="Times New Roman" charset="0"/>
                <a:ea typeface="Times New Roman" charset="0"/>
                <a:cs typeface="Times New Roman" charset="0"/>
              </a:rPr>
              <a:t>We are looking into analyzing </a:t>
            </a:r>
            <a:r>
              <a:rPr lang="en-US" sz="2400" dirty="0">
                <a:latin typeface="Times New Roman" charset="0"/>
                <a:ea typeface="Times New Roman" charset="0"/>
                <a:cs typeface="Times New Roman" charset="0"/>
              </a:rPr>
              <a:t>the Zomato dataset is to get a fair idea about the factors affecting the establishment of different types of restaurant at different places in </a:t>
            </a:r>
            <a:r>
              <a:rPr lang="en-US" sz="2400" dirty="0" smtClean="0">
                <a:latin typeface="Times New Roman" charset="0"/>
                <a:ea typeface="Times New Roman" charset="0"/>
                <a:cs typeface="Times New Roman" charset="0"/>
              </a:rPr>
              <a:t>Bengaluru.</a:t>
            </a:r>
            <a:r>
              <a:rPr lang="en-US" sz="2400" dirty="0">
                <a:latin typeface="Times New Roman" charset="0"/>
                <a:ea typeface="Times New Roman" charset="0"/>
                <a:cs typeface="Times New Roman" charset="0"/>
              </a:rPr>
              <a:t> </a:t>
            </a:r>
            <a:endParaRPr lang="en-US" sz="24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4340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 Statement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Autofit/>
          </a:bodyPr>
          <a:lstStyle/>
          <a:p>
            <a:r>
              <a:rPr lang="en-US" sz="2200" dirty="0">
                <a:latin typeface="Times New Roman" charset="0"/>
                <a:ea typeface="Times New Roman" charset="0"/>
                <a:cs typeface="Times New Roman" charset="0"/>
              </a:rPr>
              <a:t>Bengaluru being an IT capital of India. Most </a:t>
            </a:r>
            <a:r>
              <a:rPr lang="en-US" sz="2200" dirty="0" smtClean="0">
                <a:latin typeface="Times New Roman" charset="0"/>
                <a:ea typeface="Times New Roman" charset="0"/>
                <a:cs typeface="Times New Roman" charset="0"/>
              </a:rPr>
              <a:t>often </a:t>
            </a:r>
            <a:r>
              <a:rPr lang="en-US" sz="2200" dirty="0">
                <a:latin typeface="Times New Roman" charset="0"/>
                <a:ea typeface="Times New Roman" charset="0"/>
                <a:cs typeface="Times New Roman" charset="0"/>
              </a:rPr>
              <a:t>people here are dependent mainly on the restaurant food as they don’t have time to cook for </a:t>
            </a:r>
            <a:r>
              <a:rPr lang="en-US" sz="2200" dirty="0" smtClean="0">
                <a:latin typeface="Times New Roman" charset="0"/>
                <a:ea typeface="Times New Roman" charset="0"/>
                <a:cs typeface="Times New Roman" charset="0"/>
              </a:rPr>
              <a:t>themselves. </a:t>
            </a:r>
          </a:p>
          <a:p>
            <a:r>
              <a:rPr lang="en-US" sz="2200" dirty="0" smtClean="0">
                <a:latin typeface="Times New Roman" charset="0"/>
                <a:ea typeface="Times New Roman" charset="0"/>
                <a:cs typeface="Times New Roman" charset="0"/>
              </a:rPr>
              <a:t>In spite </a:t>
            </a:r>
            <a:r>
              <a:rPr lang="en-US" sz="2200" dirty="0">
                <a:latin typeface="Times New Roman" charset="0"/>
                <a:ea typeface="Times New Roman" charset="0"/>
                <a:cs typeface="Times New Roman" charset="0"/>
              </a:rPr>
              <a:t>of increasing demand it however has become difficult for new restaurants to compete </a:t>
            </a:r>
            <a:r>
              <a:rPr lang="en-US" sz="2200" dirty="0" smtClean="0">
                <a:latin typeface="Times New Roman" charset="0"/>
                <a:ea typeface="Times New Roman" charset="0"/>
                <a:cs typeface="Times New Roman" charset="0"/>
              </a:rPr>
              <a:t>with established </a:t>
            </a:r>
            <a:r>
              <a:rPr lang="en-US" sz="2200" dirty="0">
                <a:latin typeface="Times New Roman" charset="0"/>
                <a:ea typeface="Times New Roman" charset="0"/>
                <a:cs typeface="Times New Roman" charset="0"/>
              </a:rPr>
              <a:t>restaurants. Most of them serving the same food.</a:t>
            </a:r>
            <a:endParaRPr lang="en-US" sz="2200" dirty="0" smtClean="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The key issues that continue to pose a challenge to them include high real estate costs, rising food costs, shortage of quality manpower, fragmented supply chain and over-licensing. </a:t>
            </a:r>
          </a:p>
        </p:txBody>
      </p:sp>
    </p:spTree>
    <p:extLst>
      <p:ext uri="{BB962C8B-B14F-4D97-AF65-F5344CB8AC3E}">
        <p14:creationId xmlns:p14="http://schemas.microsoft.com/office/powerpoint/2010/main" val="10644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Data description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smtClean="0">
                <a:latin typeface="Times New Roman" charset="0"/>
                <a:ea typeface="Times New Roman" charset="0"/>
                <a:cs typeface="Times New Roman" charset="0"/>
              </a:rPr>
              <a:t>Data contains customer reviews and ratings for various restaurants in Bangalore. The data also contains information about the locality of the restaurant, it’s menu and restaurant type. </a:t>
            </a:r>
          </a:p>
          <a:p>
            <a:r>
              <a:rPr lang="en-US" dirty="0" smtClean="0">
                <a:latin typeface="Times New Roman" charset="0"/>
                <a:ea typeface="Times New Roman" charset="0"/>
                <a:cs typeface="Times New Roman" charset="0"/>
              </a:rPr>
              <a:t>We have total 51,717 reviews for 8,792 restaurants of 93 different types.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7644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Online order</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80" y="2015732"/>
            <a:ext cx="5114112" cy="3755481"/>
          </a:xfrm>
        </p:spPr>
        <p:txBody>
          <a:bodyPr>
            <a:normAutofit fontScale="92500"/>
          </a:bodyPr>
          <a:lstStyle/>
          <a:p>
            <a:r>
              <a:rPr lang="en-US" dirty="0">
                <a:latin typeface="Times New Roman" charset="0"/>
                <a:ea typeface="Times New Roman" charset="0"/>
                <a:cs typeface="Times New Roman" charset="0"/>
              </a:rPr>
              <a:t>As clearly indicated</a:t>
            </a:r>
            <a:r>
              <a:rPr lang="en-US" dirty="0" smtClean="0">
                <a:latin typeface="Times New Roman" charset="0"/>
                <a:ea typeface="Times New Roman" charset="0"/>
                <a:cs typeface="Times New Roman" charset="0"/>
              </a:rPr>
              <a:t>, almost </a:t>
            </a:r>
            <a:r>
              <a:rPr lang="en-US" dirty="0">
                <a:latin typeface="Times New Roman" charset="0"/>
                <a:ea typeface="Times New Roman" charset="0"/>
                <a:cs typeface="Times New Roman" charset="0"/>
              </a:rPr>
              <a:t>60 per cent of restaurants in </a:t>
            </a:r>
            <a:r>
              <a:rPr lang="en-US" dirty="0" smtClean="0">
                <a:latin typeface="Times New Roman" charset="0"/>
                <a:ea typeface="Times New Roman" charset="0"/>
                <a:cs typeface="Times New Roman" charset="0"/>
              </a:rPr>
              <a:t>Bangalore </a:t>
            </a:r>
            <a:r>
              <a:rPr lang="en-US" dirty="0">
                <a:latin typeface="Times New Roman" charset="0"/>
                <a:ea typeface="Times New Roman" charset="0"/>
                <a:cs typeface="Times New Roman" charset="0"/>
              </a:rPr>
              <a:t>accepts online orders</a:t>
            </a:r>
            <a:r>
              <a:rPr lang="en-US" dirty="0" smtClean="0">
                <a:latin typeface="Times New Roman" charset="0"/>
                <a:ea typeface="Times New Roman" charset="0"/>
                <a:cs typeface="Times New Roman" charset="0"/>
              </a:rPr>
              <a:t>. Nearly </a:t>
            </a:r>
            <a:r>
              <a:rPr lang="en-US" dirty="0">
                <a:latin typeface="Times New Roman" charset="0"/>
                <a:ea typeface="Times New Roman" charset="0"/>
                <a:cs typeface="Times New Roman" charset="0"/>
              </a:rPr>
              <a:t>40 per cent of the restaurants do not accept online orders</a:t>
            </a:r>
            <a:r>
              <a:rPr lang="en-US" dirty="0" smtClean="0">
                <a:latin typeface="Times New Roman" charset="0"/>
                <a:ea typeface="Times New Roman" charset="0"/>
                <a:cs typeface="Times New Roman" charset="0"/>
              </a:rPr>
              <a:t>. </a:t>
            </a:r>
          </a:p>
          <a:p>
            <a:r>
              <a:rPr lang="en-US" dirty="0" smtClean="0">
                <a:latin typeface="Times New Roman" charset="0"/>
                <a:ea typeface="Times New Roman" charset="0"/>
                <a:cs typeface="Times New Roman" charset="0"/>
              </a:rPr>
              <a:t>This </a:t>
            </a:r>
            <a:r>
              <a:rPr lang="en-US" dirty="0">
                <a:latin typeface="Times New Roman" charset="0"/>
                <a:ea typeface="Times New Roman" charset="0"/>
                <a:cs typeface="Times New Roman" charset="0"/>
              </a:rPr>
              <a:t>might be because of the fact that these restaurants cannot afford to pay commission to </a:t>
            </a:r>
            <a:r>
              <a:rPr lang="en-US" dirty="0" smtClean="0">
                <a:latin typeface="Times New Roman" charset="0"/>
                <a:ea typeface="Times New Roman" charset="0"/>
                <a:cs typeface="Times New Roman" charset="0"/>
              </a:rPr>
              <a:t>zomato </a:t>
            </a:r>
            <a:r>
              <a:rPr lang="en-US" dirty="0">
                <a:latin typeface="Times New Roman" charset="0"/>
                <a:ea typeface="Times New Roman" charset="0"/>
                <a:cs typeface="Times New Roman" charset="0"/>
              </a:rPr>
              <a:t>for giving them orders online. </a:t>
            </a:r>
            <a:r>
              <a:rPr lang="en-US" dirty="0" smtClean="0">
                <a:latin typeface="Times New Roman" charset="0"/>
                <a:ea typeface="Times New Roman" charset="0"/>
                <a:cs typeface="Times New Roman" charset="0"/>
              </a:rPr>
              <a:t> Zomato </a:t>
            </a:r>
            <a:r>
              <a:rPr lang="en-US" dirty="0">
                <a:latin typeface="Times New Roman" charset="0"/>
                <a:ea typeface="Times New Roman" charset="0"/>
                <a:cs typeface="Times New Roman" charset="0"/>
              </a:rPr>
              <a:t>may want to consider giving them some more benefits if they want to </a:t>
            </a:r>
            <a:r>
              <a:rPr lang="en-US" dirty="0" smtClean="0">
                <a:latin typeface="Times New Roman" charset="0"/>
                <a:ea typeface="Times New Roman" charset="0"/>
                <a:cs typeface="Times New Roman" charset="0"/>
              </a:rPr>
              <a:t>increase </a:t>
            </a:r>
            <a:r>
              <a:rPr lang="en-US" dirty="0">
                <a:latin typeface="Times New Roman" charset="0"/>
                <a:ea typeface="Times New Roman" charset="0"/>
                <a:cs typeface="Times New Roman" charset="0"/>
              </a:rPr>
              <a:t>the number of restaurants serving their customers online.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239" y="2015732"/>
            <a:ext cx="3799615" cy="3608488"/>
          </a:xfrm>
          <a:prstGeom prst="rect">
            <a:avLst/>
          </a:prstGeom>
        </p:spPr>
      </p:pic>
    </p:spTree>
    <p:extLst>
      <p:ext uri="{BB962C8B-B14F-4D97-AF65-F5344CB8AC3E}">
        <p14:creationId xmlns:p14="http://schemas.microsoft.com/office/powerpoint/2010/main" val="94104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Table Booking</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80" y="2015732"/>
            <a:ext cx="4664408" cy="3450613"/>
          </a:xfrm>
        </p:spPr>
        <p:txBody>
          <a:bodyPr/>
          <a:lstStyle/>
          <a:p>
            <a:pPr>
              <a:lnSpc>
                <a:spcPct val="100000"/>
              </a:lnSpc>
              <a:spcBef>
                <a:spcPts val="0"/>
              </a:spcBef>
              <a:buClrTx/>
              <a:buSzTx/>
            </a:pPr>
            <a:r>
              <a:rPr lang="en-US" dirty="0" smtClean="0">
                <a:latin typeface="Times New Roman" charset="0"/>
                <a:ea typeface="Times New Roman" charset="0"/>
                <a:cs typeface="Times New Roman" charset="0"/>
              </a:rPr>
              <a:t>Almost </a:t>
            </a:r>
            <a:r>
              <a:rPr lang="en-US" dirty="0">
                <a:latin typeface="Times New Roman" charset="0"/>
                <a:ea typeface="Times New Roman" charset="0"/>
                <a:cs typeface="Times New Roman" charset="0"/>
              </a:rPr>
              <a:t>90 percent of restaurants in </a:t>
            </a:r>
            <a:r>
              <a:rPr lang="en-US" dirty="0" smtClean="0">
                <a:latin typeface="Times New Roman" charset="0"/>
                <a:ea typeface="Times New Roman" charset="0"/>
                <a:cs typeface="Times New Roman" charset="0"/>
              </a:rPr>
              <a:t>Bangalore </a:t>
            </a:r>
            <a:r>
              <a:rPr lang="en-US" dirty="0" smtClean="0">
                <a:latin typeface="Times New Roman" charset="0"/>
                <a:ea typeface="Times New Roman" charset="0"/>
                <a:cs typeface="Times New Roman" charset="0"/>
              </a:rPr>
              <a:t>do </a:t>
            </a:r>
            <a:r>
              <a:rPr lang="en-US" dirty="0">
                <a:latin typeface="Times New Roman" charset="0"/>
                <a:ea typeface="Times New Roman" charset="0"/>
                <a:cs typeface="Times New Roman" charset="0"/>
              </a:rPr>
              <a:t>not provide table booking </a:t>
            </a:r>
            <a:r>
              <a:rPr lang="en-US" dirty="0" smtClean="0">
                <a:latin typeface="Times New Roman" charset="0"/>
                <a:ea typeface="Times New Roman" charset="0"/>
                <a:cs typeface="Times New Roman" charset="0"/>
              </a:rPr>
              <a:t>facility.</a:t>
            </a:r>
          </a:p>
          <a:p>
            <a:pPr>
              <a:lnSpc>
                <a:spcPct val="100000"/>
              </a:lnSpc>
              <a:spcBef>
                <a:spcPts val="0"/>
              </a:spcBef>
              <a:buClrTx/>
              <a:buSzTx/>
            </a:pPr>
            <a:r>
              <a:rPr lang="en-US" dirty="0" smtClean="0">
                <a:latin typeface="Times New Roman" charset="0"/>
                <a:ea typeface="Times New Roman" charset="0"/>
                <a:cs typeface="Times New Roman" charset="0"/>
              </a:rPr>
              <a:t>In </a:t>
            </a:r>
            <a:r>
              <a:rPr lang="en-US" dirty="0">
                <a:latin typeface="Times New Roman" charset="0"/>
                <a:ea typeface="Times New Roman" charset="0"/>
                <a:cs typeface="Times New Roman" charset="0"/>
              </a:rPr>
              <a:t>India you cannot find table booking facility in any average restaurants</a:t>
            </a:r>
            <a:r>
              <a:rPr lang="en-US" dirty="0" smtClean="0">
                <a:latin typeface="Times New Roman" charset="0"/>
                <a:ea typeface="Times New Roman" charset="0"/>
                <a:cs typeface="Times New Roman" charset="0"/>
              </a:rPr>
              <a:t>, usually </a:t>
            </a:r>
            <a:r>
              <a:rPr lang="en-US" dirty="0">
                <a:latin typeface="Times New Roman" charset="0"/>
                <a:ea typeface="Times New Roman" charset="0"/>
                <a:cs typeface="Times New Roman" charset="0"/>
              </a:rPr>
              <a:t>only five star restaurants </a:t>
            </a:r>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table booking.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446" y="2015732"/>
            <a:ext cx="4114408" cy="3602108"/>
          </a:xfrm>
          <a:prstGeom prst="rect">
            <a:avLst/>
          </a:prstGeom>
        </p:spPr>
      </p:pic>
    </p:spTree>
    <p:extLst>
      <p:ext uri="{BB962C8B-B14F-4D97-AF65-F5344CB8AC3E}">
        <p14:creationId xmlns:p14="http://schemas.microsoft.com/office/powerpoint/2010/main" val="175770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Distribution of ratings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79" y="2015732"/>
            <a:ext cx="3809969" cy="3450613"/>
          </a:xfrm>
        </p:spPr>
        <p:txBody>
          <a:bodyPr/>
          <a:lstStyle/>
          <a:p>
            <a:r>
              <a:rPr lang="en-US" dirty="0" smtClean="0">
                <a:latin typeface="Times New Roman" charset="0"/>
                <a:ea typeface="Times New Roman" charset="0"/>
                <a:cs typeface="Times New Roman" charset="0"/>
              </a:rPr>
              <a:t>Almost more than 50 percent of restaurants has rating between 3 and 4. Restaurants having rating more than 4.5 are very rare. </a:t>
            </a:r>
          </a:p>
          <a:p>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746" y="1988438"/>
            <a:ext cx="4851400" cy="3505200"/>
          </a:xfrm>
          <a:prstGeom prst="rect">
            <a:avLst/>
          </a:prstGeom>
        </p:spPr>
      </p:pic>
    </p:spTree>
    <p:extLst>
      <p:ext uri="{BB962C8B-B14F-4D97-AF65-F5344CB8AC3E}">
        <p14:creationId xmlns:p14="http://schemas.microsoft.com/office/powerpoint/2010/main" val="127725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cost and rating analysis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80" y="2015732"/>
            <a:ext cx="3630086" cy="3450613"/>
          </a:xfrm>
        </p:spPr>
        <p:txBody>
          <a:bodyPr/>
          <a:lstStyle/>
          <a:p>
            <a:r>
              <a:rPr lang="en-US" dirty="0" smtClean="0">
                <a:latin typeface="Times New Roman" charset="0"/>
                <a:ea typeface="Times New Roman" charset="0"/>
                <a:cs typeface="Times New Roman" charset="0"/>
              </a:rPr>
              <a:t>We see that almost 90 percent of food vendors sell food for less than 2000Rs. (Indian Currency. </a:t>
            </a:r>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416" y="1853754"/>
            <a:ext cx="6000438" cy="4100143"/>
          </a:xfrm>
          <a:prstGeom prst="rect">
            <a:avLst/>
          </a:prstGeom>
        </p:spPr>
      </p:pic>
    </p:spTree>
    <p:extLst>
      <p:ext uri="{BB962C8B-B14F-4D97-AF65-F5344CB8AC3E}">
        <p14:creationId xmlns:p14="http://schemas.microsoft.com/office/powerpoint/2010/main" val="203711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Common type of restaurant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51580" y="2015732"/>
            <a:ext cx="4634428" cy="3450613"/>
          </a:xfrm>
        </p:spPr>
        <p:txBody>
          <a:bodyPr/>
          <a:lstStyle/>
          <a:p>
            <a:r>
              <a:rPr lang="en-US" dirty="0">
                <a:latin typeface="Times New Roman" charset="0"/>
                <a:ea typeface="Times New Roman" charset="0"/>
                <a:cs typeface="Times New Roman" charset="0"/>
              </a:rPr>
              <a:t>No surprise that quick bites dominates as </a:t>
            </a:r>
            <a:r>
              <a:rPr lang="en-US" dirty="0" smtClean="0">
                <a:latin typeface="Times New Roman" charset="0"/>
                <a:ea typeface="Times New Roman" charset="0"/>
                <a:cs typeface="Times New Roman" charset="0"/>
              </a:rPr>
              <a:t>Bangalore </a:t>
            </a:r>
            <a:r>
              <a:rPr lang="en-US" dirty="0">
                <a:latin typeface="Times New Roman" charset="0"/>
                <a:ea typeface="Times New Roman" charset="0"/>
                <a:cs typeface="Times New Roman" charset="0"/>
              </a:rPr>
              <a:t>being IT capital of India, people prefer Quick Bites. </a:t>
            </a:r>
          </a:p>
          <a:p>
            <a:r>
              <a:rPr lang="en-US" dirty="0" smtClean="0">
                <a:latin typeface="Times New Roman" charset="0"/>
                <a:ea typeface="Times New Roman" charset="0"/>
                <a:cs typeface="Times New Roman" charset="0"/>
              </a:rPr>
              <a:t>Surprised </a:t>
            </a:r>
            <a:r>
              <a:rPr lang="en-US" dirty="0">
                <a:latin typeface="Times New Roman" charset="0"/>
                <a:ea typeface="Times New Roman" charset="0"/>
                <a:cs typeface="Times New Roman" charset="0"/>
              </a:rPr>
              <a:t>to see that Mess is at the lowest</a:t>
            </a:r>
            <a:r>
              <a:rPr lang="en-US" dirty="0" smtClean="0">
                <a:latin typeface="Times New Roman" charset="0"/>
                <a:ea typeface="Times New Roman" charset="0"/>
                <a:cs typeface="Times New Roman" charset="0"/>
              </a:rPr>
              <a:t>. It might be that most Mess are not on Zomato. </a:t>
            </a:r>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008" y="2015732"/>
            <a:ext cx="4968846" cy="4097341"/>
          </a:xfrm>
          <a:prstGeom prst="rect">
            <a:avLst/>
          </a:prstGeom>
        </p:spPr>
      </p:pic>
    </p:spTree>
    <p:extLst>
      <p:ext uri="{BB962C8B-B14F-4D97-AF65-F5344CB8AC3E}">
        <p14:creationId xmlns:p14="http://schemas.microsoft.com/office/powerpoint/2010/main" val="102047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504</TotalTime>
  <Words>966</Words>
  <Application>Microsoft Macintosh PowerPoint</Application>
  <PresentationFormat>Widescreen</PresentationFormat>
  <Paragraphs>60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Gill Sans MT</vt:lpstr>
      <vt:lpstr>Times New Roman</vt:lpstr>
      <vt:lpstr>Arial</vt:lpstr>
      <vt:lpstr>Gallery</vt:lpstr>
      <vt:lpstr>Sentiment analysis on restaurant reviews</vt:lpstr>
      <vt:lpstr>Introduction  </vt:lpstr>
      <vt:lpstr>Problem Statement</vt:lpstr>
      <vt:lpstr>Data description</vt:lpstr>
      <vt:lpstr>Online order</vt:lpstr>
      <vt:lpstr>Table Booking</vt:lpstr>
      <vt:lpstr>Distribution of ratings</vt:lpstr>
      <vt:lpstr>cost and rating analysis</vt:lpstr>
      <vt:lpstr>Common type of restaurant</vt:lpstr>
      <vt:lpstr>Word cloud for restaurant type</vt:lpstr>
      <vt:lpstr>WORD CLOUD FOR DIFFERENT restaurants</vt:lpstr>
      <vt:lpstr>TOPIC MODELING for positive reviews </vt:lpstr>
      <vt:lpstr>TOPIC MODELING ON NEGATIVE REVIEWS</vt:lpstr>
      <vt:lpstr>Sentiment analysis</vt:lpstr>
      <vt:lpstr>Sentiment analysis </vt:lpstr>
      <vt:lpstr>Evaluation </vt:lpstr>
      <vt:lpstr>Conclusion</vt:lpstr>
      <vt:lpstr>PowerPoint Presentation</vt:lpstr>
      <vt:lpstr>resources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restaurant reviews</dc:title>
  <dc:creator>Microsoft Office User</dc:creator>
  <cp:lastModifiedBy>Microsoft Office User</cp:lastModifiedBy>
  <cp:revision>49</cp:revision>
  <dcterms:created xsi:type="dcterms:W3CDTF">2020-04-26T04:58:59Z</dcterms:created>
  <dcterms:modified xsi:type="dcterms:W3CDTF">2020-04-28T15:39:35Z</dcterms:modified>
</cp:coreProperties>
</file>