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62" r:id="rId4"/>
    <p:sldId id="258" r:id="rId5"/>
    <p:sldId id="259" r:id="rId6"/>
    <p:sldId id="260" r:id="rId7"/>
    <p:sldId id="261" r:id="rId8"/>
    <p:sldId id="263" r:id="rId9"/>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4453" autoAdjust="0"/>
  </p:normalViewPr>
  <p:slideViewPr>
    <p:cSldViewPr snapToGrid="0">
      <p:cViewPr varScale="1">
        <p:scale>
          <a:sx n="69" d="100"/>
          <a:sy n="69" d="100"/>
        </p:scale>
        <p:origin x="-304" y="-10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2EC403D5-5F58-44B4-8EB8-F7A634CEB1C3}" type="datetimeFigureOut">
              <a:rPr lang="en-US"/>
              <a:pPr>
                <a:defRPr/>
              </a:pPr>
              <a:t>4/18/16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5B52776A-15D1-462B-AC63-5D7F8FBF57A9}" type="slidenum">
              <a:rPr lang="en-US"/>
              <a:pPr>
                <a:defRPr/>
              </a:pPr>
              <a:t>‹#›</a:t>
            </a:fld>
            <a:endParaRPr lang="en-US"/>
          </a:p>
        </p:txBody>
      </p:sp>
    </p:spTree>
    <p:extLst>
      <p:ext uri="{BB962C8B-B14F-4D97-AF65-F5344CB8AC3E}">
        <p14:creationId xmlns:p14="http://schemas.microsoft.com/office/powerpoint/2010/main" val="149275427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lstStyle/>
          <a:p>
            <a:pPr fontAlgn="auto">
              <a:spcBef>
                <a:spcPts val="0"/>
              </a:spcBef>
              <a:spcAft>
                <a:spcPts val="0"/>
              </a:spcAft>
              <a:defRPr/>
            </a:pPr>
            <a:r>
              <a:rPr lang="en-US" b="1" dirty="0" smtClean="0"/>
              <a:t>Eliminated redundancy in data storage by creating tables in BCNF (all functional dependencies are key constraints)</a:t>
            </a:r>
          </a:p>
          <a:p>
            <a:pPr marL="171450" indent="-171450" fontAlgn="auto">
              <a:spcBef>
                <a:spcPts val="0"/>
              </a:spcBef>
              <a:spcAft>
                <a:spcPts val="0"/>
              </a:spcAft>
              <a:buFont typeface="Arial" panose="020B0604020202020204" pitchFamily="34" charset="0"/>
              <a:buChar char="•"/>
              <a:defRPr/>
            </a:pPr>
            <a:r>
              <a:rPr lang="en-US" dirty="0" smtClean="0"/>
              <a:t>You may wonder about GPA column for </a:t>
            </a:r>
            <a:r>
              <a:rPr lang="en-US" dirty="0" err="1" smtClean="0"/>
              <a:t>NomineeInfoTable</a:t>
            </a:r>
            <a:r>
              <a:rPr lang="en-US" dirty="0" smtClean="0"/>
              <a:t>. While GPA is affected by grades in courses, the requirements imply that it cannot be calculated from them alone. (otherwise, why would the requirement require that the nominee input the GPA as part of the form)?</a:t>
            </a:r>
          </a:p>
          <a:p>
            <a:pPr marL="171450" indent="-171450" fontAlgn="auto">
              <a:spcBef>
                <a:spcPts val="0"/>
              </a:spcBef>
              <a:spcAft>
                <a:spcPts val="0"/>
              </a:spcAft>
              <a:buFont typeface="Arial" panose="020B0604020202020204" pitchFamily="34" charset="0"/>
              <a:buChar char="•"/>
              <a:defRPr/>
            </a:pPr>
            <a:r>
              <a:rPr lang="en-US" b="1" dirty="0" smtClean="0"/>
              <a:t>Note that </a:t>
            </a:r>
            <a:r>
              <a:rPr lang="en-US" b="1" dirty="0" err="1" smtClean="0"/>
              <a:t>NomineeInfoForm</a:t>
            </a:r>
            <a:r>
              <a:rPr lang="en-US" b="1" dirty="0" smtClean="0"/>
              <a:t> ISA </a:t>
            </a:r>
            <a:r>
              <a:rPr lang="en-US" b="1" dirty="0" err="1" smtClean="0"/>
              <a:t>NominationForm</a:t>
            </a:r>
            <a:r>
              <a:rPr lang="en-US" b="1" dirty="0" smtClean="0"/>
              <a:t>. This was done so that same info would not be stored in </a:t>
            </a:r>
            <a:r>
              <a:rPr lang="en-US" b="1" dirty="0" err="1" smtClean="0"/>
              <a:t>NomineeInfoForm</a:t>
            </a:r>
            <a:r>
              <a:rPr lang="en-US" b="1" dirty="0" smtClean="0"/>
              <a:t> (this info is pre-filled for nominee). Separation was important because New graduates do not have </a:t>
            </a:r>
            <a:r>
              <a:rPr lang="en-US" b="1" dirty="0" err="1" smtClean="0"/>
              <a:t>NomineeInfoForm</a:t>
            </a:r>
            <a:r>
              <a:rPr lang="en-US" b="1" dirty="0" smtClean="0"/>
              <a:t> entries.</a:t>
            </a:r>
          </a:p>
          <a:p>
            <a:pPr marL="171450" indent="-171450" fontAlgn="auto">
              <a:spcBef>
                <a:spcPts val="0"/>
              </a:spcBef>
              <a:spcAft>
                <a:spcPts val="0"/>
              </a:spcAft>
              <a:buFont typeface="Arial" panose="020B0604020202020204" pitchFamily="34" charset="0"/>
              <a:buChar char="•"/>
              <a:defRPr/>
            </a:pPr>
            <a:r>
              <a:rPr lang="en-US" dirty="0" smtClean="0"/>
              <a:t>Also note that primary key for </a:t>
            </a:r>
            <a:r>
              <a:rPr lang="en-US" dirty="0" err="1" smtClean="0"/>
              <a:t>NominationForm</a:t>
            </a:r>
            <a:r>
              <a:rPr lang="en-US" dirty="0" smtClean="0"/>
              <a:t> is </a:t>
            </a:r>
            <a:r>
              <a:rPr lang="en-US" dirty="0" err="1" smtClean="0"/>
              <a:t>SessionID</a:t>
            </a:r>
            <a:r>
              <a:rPr lang="en-US" dirty="0" smtClean="0"/>
              <a:t> and PID. This is based on assumption that the same student cannot be nominated by two nominators in the same session.</a:t>
            </a:r>
          </a:p>
          <a:p>
            <a:pPr marL="171450" indent="-171450" fontAlgn="auto">
              <a:spcBef>
                <a:spcPts val="0"/>
              </a:spcBef>
              <a:spcAft>
                <a:spcPts val="0"/>
              </a:spcAft>
              <a:buFont typeface="Arial" panose="020B0604020202020204" pitchFamily="34" charset="0"/>
              <a:buChar char="•"/>
              <a:defRPr/>
            </a:pPr>
            <a:r>
              <a:rPr lang="en-US" b="1" dirty="0" smtClean="0"/>
              <a:t>It’s important to store </a:t>
            </a:r>
            <a:r>
              <a:rPr lang="en-US" b="1" dirty="0" err="1" smtClean="0"/>
              <a:t>GCMembersInSession</a:t>
            </a:r>
            <a:r>
              <a:rPr lang="en-US" b="1" dirty="0" smtClean="0"/>
              <a:t> so that former GC Members do not accidentally have ability to create scores for current session. </a:t>
            </a:r>
          </a:p>
          <a:p>
            <a:pPr marL="171450" indent="-171450" fontAlgn="auto">
              <a:spcBef>
                <a:spcPts val="0"/>
              </a:spcBef>
              <a:spcAft>
                <a:spcPts val="0"/>
              </a:spcAft>
              <a:buFont typeface="Arial" panose="020B0604020202020204" pitchFamily="34" charset="0"/>
              <a:buChar char="•"/>
              <a:defRPr/>
            </a:pPr>
            <a:endParaRPr lang="en-US" dirty="0"/>
          </a:p>
        </p:txBody>
      </p:sp>
      <p:sp>
        <p:nvSpPr>
          <p:cNvPr id="16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1D888A7-1B80-42D5-B477-191E5E0600D3}" type="slidenum">
              <a:rPr lang="en-US">
                <a:cs typeface="Arial" charset="0"/>
              </a:rPr>
              <a:pPr fontAlgn="base">
                <a:spcBef>
                  <a:spcPct val="0"/>
                </a:spcBef>
                <a:spcAft>
                  <a:spcPct val="0"/>
                </a:spcAft>
              </a:pPr>
              <a:t>2</a:t>
            </a:fld>
            <a:endParaRPr lang="en-US">
              <a:cs typeface="Arial" charset="0"/>
            </a:endParaRPr>
          </a:p>
        </p:txBody>
      </p:sp>
    </p:spTree>
    <p:extLst>
      <p:ext uri="{BB962C8B-B14F-4D97-AF65-F5344CB8AC3E}">
        <p14:creationId xmlns:p14="http://schemas.microsoft.com/office/powerpoint/2010/main" val="1817169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a:t>
            </a:r>
            <a:r>
              <a:rPr lang="en-US" baseline="0" dirty="0" smtClean="0"/>
              <a:t> is MVC?</a:t>
            </a:r>
          </a:p>
          <a:p>
            <a:endParaRPr lang="en-US" baseline="0" dirty="0" smtClean="0"/>
          </a:p>
          <a:p>
            <a:endParaRPr lang="en-US" baseline="0" dirty="0" smtClean="0"/>
          </a:p>
          <a:p>
            <a:r>
              <a:rPr lang="en-US" baseline="0" dirty="0" smtClean="0"/>
              <a:t>Why MVC?</a:t>
            </a:r>
          </a:p>
          <a:p>
            <a:r>
              <a:rPr lang="en-US" baseline="0" dirty="0" smtClean="0"/>
              <a:t>- It reduces code complexity by essentially enforcing modularity.  Rather than having some blob of a function we would have a function </a:t>
            </a:r>
          </a:p>
          <a:p>
            <a:r>
              <a:rPr lang="en-US" baseline="0" dirty="0" smtClean="0"/>
              <a:t> that verifies our input, another to send out the necessary emails, and finally another to save the data to our db.</a:t>
            </a:r>
          </a:p>
          <a:p>
            <a:pPr marL="171450" indent="-171450">
              <a:buFontTx/>
              <a:buChar char="-"/>
            </a:pPr>
            <a:r>
              <a:rPr lang="en-US" baseline="0" dirty="0" smtClean="0"/>
              <a:t>Since it is highly modular it would lend itself towards functions and views to be used in multiple locations and thus reducing points of failure.</a:t>
            </a:r>
          </a:p>
          <a:p>
            <a:pPr marL="171450" indent="-171450">
              <a:buFontTx/>
              <a:buChar char="-"/>
            </a:pPr>
            <a:r>
              <a:rPr lang="en-US" baseline="0" dirty="0" smtClean="0"/>
              <a:t>Given that code is broken up we could assign so that one user for example works on the UI of some form, another to work on the code that would submit the data to the </a:t>
            </a:r>
            <a:r>
              <a:rPr lang="en-US" baseline="0" dirty="0" err="1" smtClean="0"/>
              <a:t>db</a:t>
            </a:r>
            <a:r>
              <a:rPr lang="en-US" baseline="0" dirty="0" smtClean="0"/>
              <a:t>, and finally a controller that would act as the glue and would use the data work on it in some way and finally call the service that saves it to our db.  Since we are working one completely different it minimizes the likelihood of merge conflicts.</a:t>
            </a:r>
          </a:p>
          <a:p>
            <a:pPr marL="171450" indent="-171450">
              <a:buFontTx/>
              <a:buChar char="-"/>
            </a:pPr>
            <a:endParaRPr lang="en-US" baseline="0" dirty="0" smtClean="0"/>
          </a:p>
        </p:txBody>
      </p:sp>
      <p:sp>
        <p:nvSpPr>
          <p:cNvPr id="4" name="Slide Number Placeholder 3"/>
          <p:cNvSpPr>
            <a:spLocks noGrp="1"/>
          </p:cNvSpPr>
          <p:nvPr>
            <p:ph type="sldNum" sz="quarter" idx="10"/>
          </p:nvPr>
        </p:nvSpPr>
        <p:spPr/>
        <p:txBody>
          <a:bodyPr/>
          <a:lstStyle/>
          <a:p>
            <a:pPr>
              <a:defRPr/>
            </a:pPr>
            <a:fld id="{5B52776A-15D1-462B-AC63-5D7F8FBF57A9}" type="slidenum">
              <a:rPr lang="en-US" smtClean="0"/>
              <a:pPr>
                <a:defRPr/>
              </a:pPr>
              <a:t>3</a:t>
            </a:fld>
            <a:endParaRPr lang="en-US"/>
          </a:p>
        </p:txBody>
      </p:sp>
    </p:spTree>
    <p:extLst>
      <p:ext uri="{BB962C8B-B14F-4D97-AF65-F5344CB8AC3E}">
        <p14:creationId xmlns:p14="http://schemas.microsoft.com/office/powerpoint/2010/main" val="3338573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367FB8D7-E53A-4731-9DD9-CBD07CF190CE}" type="datetimeFigureOut">
              <a:rPr lang="en-US" smtClean="0"/>
              <a:pPr>
                <a:defRPr/>
              </a:pPr>
              <a:t>4/18/16</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05B69B4-E4C4-4017-A561-80B34105967B}" type="slidenum">
              <a:rPr lang="en-US" smtClean="0"/>
              <a:pPr>
                <a:defRPr/>
              </a:pPr>
              <a:t>‹#›</a:t>
            </a:fld>
            <a:endParaRPr lang="en-US"/>
          </a:p>
        </p:txBody>
      </p:sp>
    </p:spTree>
    <p:extLst>
      <p:ext uri="{BB962C8B-B14F-4D97-AF65-F5344CB8AC3E}">
        <p14:creationId xmlns:p14="http://schemas.microsoft.com/office/powerpoint/2010/main" val="1886677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64F5E6FA-CAE1-4ACB-934C-7AEE052939BA}" type="datetimeFigureOut">
              <a:rPr lang="en-US" smtClean="0"/>
              <a:pPr>
                <a:defRPr/>
              </a:pPr>
              <a:t>4/18/16</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520A29A7-2905-4ED3-8597-89791303B690}" type="slidenum">
              <a:rPr lang="en-US" smtClean="0"/>
              <a:pPr>
                <a:defRPr/>
              </a:pPr>
              <a:t>‹#›</a:t>
            </a:fld>
            <a:endParaRPr lang="en-US"/>
          </a:p>
        </p:txBody>
      </p:sp>
    </p:spTree>
    <p:extLst>
      <p:ext uri="{BB962C8B-B14F-4D97-AF65-F5344CB8AC3E}">
        <p14:creationId xmlns:p14="http://schemas.microsoft.com/office/powerpoint/2010/main" val="3788360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64F5E6FA-CAE1-4ACB-934C-7AEE052939BA}" type="datetimeFigureOut">
              <a:rPr lang="en-US" smtClean="0"/>
              <a:pPr>
                <a:defRPr/>
              </a:pPr>
              <a:t>4/18/16</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20A29A7-2905-4ED3-8597-89791303B690}" type="slidenum">
              <a:rPr lang="en-US" smtClean="0"/>
              <a:pPr>
                <a:defRPr/>
              </a:pPr>
              <a:t>‹#›</a:t>
            </a:fld>
            <a:endParaRPr lang="en-US"/>
          </a:p>
        </p:txBody>
      </p:sp>
    </p:spTree>
    <p:extLst>
      <p:ext uri="{BB962C8B-B14F-4D97-AF65-F5344CB8AC3E}">
        <p14:creationId xmlns:p14="http://schemas.microsoft.com/office/powerpoint/2010/main" val="40813419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64F5E6FA-CAE1-4ACB-934C-7AEE052939BA}" type="datetimeFigureOut">
              <a:rPr lang="en-US" smtClean="0"/>
              <a:pPr>
                <a:defRPr/>
              </a:pPr>
              <a:t>4/18/16</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20A29A7-2905-4ED3-8597-89791303B690}" type="slidenum">
              <a:rPr lang="en-US" smtClean="0"/>
              <a:pPr>
                <a:defRPr/>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350549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64F5E6FA-CAE1-4ACB-934C-7AEE052939BA}" type="datetimeFigureOut">
              <a:rPr lang="en-US" smtClean="0"/>
              <a:pPr>
                <a:defRPr/>
              </a:pPr>
              <a:t>4/18/16</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20A29A7-2905-4ED3-8597-89791303B690}" type="slidenum">
              <a:rPr lang="en-US" smtClean="0"/>
              <a:pPr>
                <a:defRPr/>
              </a:pPr>
              <a:t>‹#›</a:t>
            </a:fld>
            <a:endParaRPr lang="en-US"/>
          </a:p>
        </p:txBody>
      </p:sp>
    </p:spTree>
    <p:extLst>
      <p:ext uri="{BB962C8B-B14F-4D97-AF65-F5344CB8AC3E}">
        <p14:creationId xmlns:p14="http://schemas.microsoft.com/office/powerpoint/2010/main" val="10578670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defRPr/>
            </a:pPr>
            <a:fld id="{64F5E6FA-CAE1-4ACB-934C-7AEE052939BA}" type="datetimeFigureOut">
              <a:rPr lang="en-US" smtClean="0"/>
              <a:pPr>
                <a:defRPr/>
              </a:pPr>
              <a:t>4/18/16</a:t>
            </a:fld>
            <a:endParaRPr lang="en-US"/>
          </a:p>
        </p:txBody>
      </p:sp>
      <p:sp>
        <p:nvSpPr>
          <p:cNvPr id="4"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20A29A7-2905-4ED3-8597-89791303B690}" type="slidenum">
              <a:rPr lang="en-US" smtClean="0"/>
              <a:pPr>
                <a:defRPr/>
              </a:pPr>
              <a:t>‹#›</a:t>
            </a:fld>
            <a:endParaRPr lang="en-US"/>
          </a:p>
        </p:txBody>
      </p:sp>
    </p:spTree>
    <p:extLst>
      <p:ext uri="{BB962C8B-B14F-4D97-AF65-F5344CB8AC3E}">
        <p14:creationId xmlns:p14="http://schemas.microsoft.com/office/powerpoint/2010/main" val="25955114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defRPr/>
            </a:pPr>
            <a:fld id="{64F5E6FA-CAE1-4ACB-934C-7AEE052939BA}" type="datetimeFigureOut">
              <a:rPr lang="en-US" smtClean="0"/>
              <a:pPr>
                <a:defRPr/>
              </a:pPr>
              <a:t>4/18/16</a:t>
            </a:fld>
            <a:endParaRPr lang="en-US"/>
          </a:p>
        </p:txBody>
      </p:sp>
      <p:sp>
        <p:nvSpPr>
          <p:cNvPr id="4"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20A29A7-2905-4ED3-8597-89791303B690}" type="slidenum">
              <a:rPr lang="en-US" smtClean="0"/>
              <a:pPr>
                <a:defRPr/>
              </a:pPr>
              <a:t>‹#›</a:t>
            </a:fld>
            <a:endParaRPr lang="en-US"/>
          </a:p>
        </p:txBody>
      </p:sp>
    </p:spTree>
    <p:extLst>
      <p:ext uri="{BB962C8B-B14F-4D97-AF65-F5344CB8AC3E}">
        <p14:creationId xmlns:p14="http://schemas.microsoft.com/office/powerpoint/2010/main" val="24681956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993A10A9-0578-4850-9F19-B0EC9FE5B6C3}" type="datetimeFigureOut">
              <a:rPr lang="en-US" smtClean="0"/>
              <a:pPr>
                <a:defRPr/>
              </a:pPr>
              <a:t>4/18/16</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57137EE-BE47-4F18-93F1-CBCFE73101CD}" type="slidenum">
              <a:rPr lang="en-US" smtClean="0"/>
              <a:pPr>
                <a:defRPr/>
              </a:pPr>
              <a:t>‹#›</a:t>
            </a:fld>
            <a:endParaRPr lang="en-US"/>
          </a:p>
        </p:txBody>
      </p:sp>
    </p:spTree>
    <p:extLst>
      <p:ext uri="{BB962C8B-B14F-4D97-AF65-F5344CB8AC3E}">
        <p14:creationId xmlns:p14="http://schemas.microsoft.com/office/powerpoint/2010/main" val="8978485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D9A222A7-C88C-4D79-ADC0-945F03D9EDDA}" type="datetimeFigureOut">
              <a:rPr lang="en-US" smtClean="0"/>
              <a:pPr>
                <a:defRPr/>
              </a:pPr>
              <a:t>4/18/16</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7FA3649-A4BC-43EA-8714-CD61ADE17E74}" type="slidenum">
              <a:rPr lang="en-US" smtClean="0"/>
              <a:pPr>
                <a:defRPr/>
              </a:pPr>
              <a:t>‹#›</a:t>
            </a:fld>
            <a:endParaRPr lang="en-US"/>
          </a:p>
        </p:txBody>
      </p:sp>
    </p:spTree>
    <p:extLst>
      <p:ext uri="{BB962C8B-B14F-4D97-AF65-F5344CB8AC3E}">
        <p14:creationId xmlns:p14="http://schemas.microsoft.com/office/powerpoint/2010/main" val="3792385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pPr>
              <a:defRPr/>
            </a:pPr>
            <a:fld id="{B10EB66F-70D8-46AE-9F45-5D010DDCF5A5}" type="datetimeFigureOut">
              <a:rPr lang="en-US" smtClean="0"/>
              <a:pPr>
                <a:defRPr/>
              </a:pPr>
              <a:t>4/18/16</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9F7312C-54DB-46CA-A435-324ECF7A9909}" type="slidenum">
              <a:rPr lang="en-US" smtClean="0"/>
              <a:pPr>
                <a:defRPr/>
              </a:pPr>
              <a:t>‹#›</a:t>
            </a:fld>
            <a:endParaRPr lang="en-US"/>
          </a:p>
        </p:txBody>
      </p:sp>
    </p:spTree>
    <p:extLst>
      <p:ext uri="{BB962C8B-B14F-4D97-AF65-F5344CB8AC3E}">
        <p14:creationId xmlns:p14="http://schemas.microsoft.com/office/powerpoint/2010/main" val="2446071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238021EC-CE46-4147-BF60-E7CA72AB5B93}" type="datetimeFigureOut">
              <a:rPr lang="en-US" smtClean="0"/>
              <a:pPr>
                <a:defRPr/>
              </a:pPr>
              <a:t>4/18/16</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071E63E-7182-4A23-8587-610CA5CFA6D0}" type="slidenum">
              <a:rPr lang="en-US" smtClean="0"/>
              <a:pPr>
                <a:defRPr/>
              </a:pPr>
              <a:t>‹#›</a:t>
            </a:fld>
            <a:endParaRPr lang="en-US"/>
          </a:p>
        </p:txBody>
      </p:sp>
    </p:spTree>
    <p:extLst>
      <p:ext uri="{BB962C8B-B14F-4D97-AF65-F5344CB8AC3E}">
        <p14:creationId xmlns:p14="http://schemas.microsoft.com/office/powerpoint/2010/main" val="1099912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4B33A804-9016-4219-B166-C6320391F61E}" type="datetimeFigureOut">
              <a:rPr lang="en-US" smtClean="0"/>
              <a:pPr>
                <a:defRPr/>
              </a:pPr>
              <a:t>4/18/16</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C7A2760-6BDD-4096-955A-EE46CB589155}" type="slidenum">
              <a:rPr lang="en-US" smtClean="0"/>
              <a:pPr>
                <a:defRPr/>
              </a:pPr>
              <a:t>‹#›</a:t>
            </a:fld>
            <a:endParaRPr lang="en-US"/>
          </a:p>
        </p:txBody>
      </p:sp>
    </p:spTree>
    <p:extLst>
      <p:ext uri="{BB962C8B-B14F-4D97-AF65-F5344CB8AC3E}">
        <p14:creationId xmlns:p14="http://schemas.microsoft.com/office/powerpoint/2010/main" val="2011651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77F2D86A-3A1C-4A29-9980-2323DC4D81D4}" type="datetimeFigureOut">
              <a:rPr lang="en-US" smtClean="0"/>
              <a:pPr>
                <a:defRPr/>
              </a:pPr>
              <a:t>4/18/16</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73BDB389-D336-4EF6-B722-C0CF5673A197}" type="slidenum">
              <a:rPr lang="en-US" smtClean="0"/>
              <a:pPr>
                <a:defRPr/>
              </a:pPr>
              <a:t>‹#›</a:t>
            </a:fld>
            <a:endParaRPr lang="en-US"/>
          </a:p>
        </p:txBody>
      </p:sp>
    </p:spTree>
    <p:extLst>
      <p:ext uri="{BB962C8B-B14F-4D97-AF65-F5344CB8AC3E}">
        <p14:creationId xmlns:p14="http://schemas.microsoft.com/office/powerpoint/2010/main" val="1202946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pPr>
              <a:defRPr/>
            </a:pPr>
            <a:fld id="{0A7A8D7F-EA37-4828-8F43-10C63DA91E48}" type="datetimeFigureOut">
              <a:rPr lang="en-US" smtClean="0"/>
              <a:pPr>
                <a:defRPr/>
              </a:pPr>
              <a:t>4/18/16</a:t>
            </a:fld>
            <a:endParaRPr lang="en-US"/>
          </a:p>
        </p:txBody>
      </p:sp>
      <p:sp>
        <p:nvSpPr>
          <p:cNvPr id="5" name="Footer Placeholder 3"/>
          <p:cNvSpPr>
            <a:spLocks noGrp="1"/>
          </p:cNvSpPr>
          <p:nvPr>
            <p:ph type="ftr" sz="quarter" idx="11"/>
          </p:nvPr>
        </p:nvSpPr>
        <p:spPr/>
        <p:txBody>
          <a:bodyPr/>
          <a:lstStyle/>
          <a:p>
            <a:pPr>
              <a:defRPr/>
            </a:pPr>
            <a:endParaRPr lang="en-US"/>
          </a:p>
        </p:txBody>
      </p:sp>
      <p:sp>
        <p:nvSpPr>
          <p:cNvPr id="6" name="Slide Number Placeholder 4"/>
          <p:cNvSpPr>
            <a:spLocks noGrp="1"/>
          </p:cNvSpPr>
          <p:nvPr>
            <p:ph type="sldNum" sz="quarter" idx="12"/>
          </p:nvPr>
        </p:nvSpPr>
        <p:spPr/>
        <p:txBody>
          <a:bodyPr/>
          <a:lstStyle/>
          <a:p>
            <a:pPr>
              <a:defRPr/>
            </a:pPr>
            <a:fld id="{9A66419C-1FDC-4547-8324-CE6EAD60785E}" type="slidenum">
              <a:rPr lang="en-US" smtClean="0"/>
              <a:pPr>
                <a:defRPr/>
              </a:pPr>
              <a:t>‹#›</a:t>
            </a:fld>
            <a:endParaRPr lang="en-US"/>
          </a:p>
        </p:txBody>
      </p:sp>
    </p:spTree>
    <p:extLst>
      <p:ext uri="{BB962C8B-B14F-4D97-AF65-F5344CB8AC3E}">
        <p14:creationId xmlns:p14="http://schemas.microsoft.com/office/powerpoint/2010/main" val="3612347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pPr>
              <a:defRPr/>
            </a:pPr>
            <a:fld id="{7C6CB081-930C-4DCB-9B1D-66C1A4402DEC}" type="datetimeFigureOut">
              <a:rPr lang="en-US" smtClean="0"/>
              <a:pPr>
                <a:defRPr/>
              </a:pPr>
              <a:t>4/18/16</a:t>
            </a:fld>
            <a:endParaRPr lang="en-US"/>
          </a:p>
        </p:txBody>
      </p:sp>
      <p:sp>
        <p:nvSpPr>
          <p:cNvPr id="5" name="Footer Placeholder 2"/>
          <p:cNvSpPr>
            <a:spLocks noGrp="1"/>
          </p:cNvSpPr>
          <p:nvPr>
            <p:ph type="ftr" sz="quarter" idx="11"/>
          </p:nvPr>
        </p:nvSpPr>
        <p:spPr/>
        <p:txBody>
          <a:bodyPr/>
          <a:lstStyle/>
          <a:p>
            <a:pPr>
              <a:defRPr/>
            </a:pPr>
            <a:endParaRPr lang="en-US"/>
          </a:p>
        </p:txBody>
      </p:sp>
      <p:sp>
        <p:nvSpPr>
          <p:cNvPr id="6" name="Slide Number Placeholder 3"/>
          <p:cNvSpPr>
            <a:spLocks noGrp="1"/>
          </p:cNvSpPr>
          <p:nvPr>
            <p:ph type="sldNum" sz="quarter" idx="12"/>
          </p:nvPr>
        </p:nvSpPr>
        <p:spPr/>
        <p:txBody>
          <a:bodyPr/>
          <a:lstStyle/>
          <a:p>
            <a:pPr>
              <a:defRPr/>
            </a:pPr>
            <a:fld id="{CE2CC5E7-B015-4BD5-8ABB-01FEA9CAEE66}" type="slidenum">
              <a:rPr lang="en-US" smtClean="0"/>
              <a:pPr>
                <a:defRPr/>
              </a:pPr>
              <a:t>‹#›</a:t>
            </a:fld>
            <a:endParaRPr lang="en-US"/>
          </a:p>
        </p:txBody>
      </p:sp>
    </p:spTree>
    <p:extLst>
      <p:ext uri="{BB962C8B-B14F-4D97-AF65-F5344CB8AC3E}">
        <p14:creationId xmlns:p14="http://schemas.microsoft.com/office/powerpoint/2010/main" val="186262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pPr>
              <a:defRPr/>
            </a:pPr>
            <a:fld id="{FD24F002-B8C1-4F09-8674-F6B867059C10}" type="datetimeFigureOut">
              <a:rPr lang="en-US" smtClean="0"/>
              <a:pPr>
                <a:defRPr/>
              </a:pPr>
              <a:t>4/18/16</a:t>
            </a:fld>
            <a:endParaRPr lang="en-US"/>
          </a:p>
        </p:txBody>
      </p:sp>
      <p:sp>
        <p:nvSpPr>
          <p:cNvPr id="5" name="Footer Placeholder 5"/>
          <p:cNvSpPr>
            <a:spLocks noGrp="1"/>
          </p:cNvSpPr>
          <p:nvPr>
            <p:ph type="ftr" sz="quarter" idx="11"/>
          </p:nvPr>
        </p:nvSpPr>
        <p:spPr/>
        <p:txBody>
          <a:bodyPr/>
          <a:lstStyle/>
          <a:p>
            <a:pPr>
              <a:defRPr/>
            </a:pPr>
            <a:endParaRPr lang="en-US"/>
          </a:p>
        </p:txBody>
      </p:sp>
      <p:sp>
        <p:nvSpPr>
          <p:cNvPr id="6" name="Slide Number Placeholder 6"/>
          <p:cNvSpPr>
            <a:spLocks noGrp="1"/>
          </p:cNvSpPr>
          <p:nvPr>
            <p:ph type="sldNum" sz="quarter" idx="12"/>
          </p:nvPr>
        </p:nvSpPr>
        <p:spPr/>
        <p:txBody>
          <a:bodyPr/>
          <a:lstStyle/>
          <a:p>
            <a:pPr>
              <a:defRPr/>
            </a:pPr>
            <a:fld id="{A492FBDC-B4E2-45B5-AEB0-3DB855FAA1BE}" type="slidenum">
              <a:rPr lang="en-US" smtClean="0"/>
              <a:pPr>
                <a:defRPr/>
              </a:pPr>
              <a:t>‹#›</a:t>
            </a:fld>
            <a:endParaRPr lang="en-US"/>
          </a:p>
        </p:txBody>
      </p:sp>
    </p:spTree>
    <p:extLst>
      <p:ext uri="{BB962C8B-B14F-4D97-AF65-F5344CB8AC3E}">
        <p14:creationId xmlns:p14="http://schemas.microsoft.com/office/powerpoint/2010/main" val="505558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C9A84233-04E4-418D-8EDA-E586C7F09EC8}" type="datetimeFigureOut">
              <a:rPr lang="en-US" smtClean="0"/>
              <a:pPr>
                <a:defRPr/>
              </a:pPr>
              <a:t>4/18/16</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6A56DAD7-373B-4C35-8FEF-BD1EE7CDF3F9}" type="slidenum">
              <a:rPr lang="en-US" smtClean="0"/>
              <a:pPr>
                <a:defRPr/>
              </a:pPr>
              <a:t>‹#›</a:t>
            </a:fld>
            <a:endParaRPr lang="en-US"/>
          </a:p>
        </p:txBody>
      </p:sp>
    </p:spTree>
    <p:extLst>
      <p:ext uri="{BB962C8B-B14F-4D97-AF65-F5344CB8AC3E}">
        <p14:creationId xmlns:p14="http://schemas.microsoft.com/office/powerpoint/2010/main" val="4000028182"/>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3.png"/><Relationship Id="rId21" Type="http://schemas.openxmlformats.org/officeDocument/2006/relationships/image" Target="../media/image4.png"/><Relationship Id="rId22" Type="http://schemas.openxmlformats.org/officeDocument/2006/relationships/image" Target="../media/image5.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a:defRPr/>
            </a:pPr>
            <a:fld id="{64F5E6FA-CAE1-4ACB-934C-7AEE052939BA}" type="datetimeFigureOut">
              <a:rPr lang="en-US" smtClean="0"/>
              <a:pPr>
                <a:defRPr/>
              </a:pPr>
              <a:t>4/18/16</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pPr>
              <a:defRPr/>
            </a:pPr>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a:defRPr/>
            </a:pPr>
            <a:fld id="{520A29A7-2905-4ED3-8597-89791303B690}" type="slidenum">
              <a:rPr lang="en-US" smtClean="0"/>
              <a:pPr>
                <a:defRPr/>
              </a:pPr>
              <a:t>‹#›</a:t>
            </a:fld>
            <a:endParaRPr lang="en-US"/>
          </a:p>
        </p:txBody>
      </p:sp>
    </p:spTree>
    <p:extLst>
      <p:ext uri="{BB962C8B-B14F-4D97-AF65-F5344CB8AC3E}">
        <p14:creationId xmlns:p14="http://schemas.microsoft.com/office/powerpoint/2010/main" val="152037357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6.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a:xfrm>
            <a:off x="1524000" y="495300"/>
            <a:ext cx="9144000" cy="2387600"/>
          </a:xfrm>
        </p:spPr>
        <p:txBody>
          <a:bodyPr/>
          <a:lstStyle/>
          <a:p>
            <a:r>
              <a:rPr lang="en-US" smtClean="0"/>
              <a:t>GTASS – Team 15</a:t>
            </a:r>
          </a:p>
        </p:txBody>
      </p:sp>
      <p:sp>
        <p:nvSpPr>
          <p:cNvPr id="3" name="Subtitle 2"/>
          <p:cNvSpPr>
            <a:spLocks noGrp="1"/>
          </p:cNvSpPr>
          <p:nvPr>
            <p:ph type="subTitle" idx="1"/>
          </p:nvPr>
        </p:nvSpPr>
        <p:spPr>
          <a:xfrm>
            <a:off x="1524000" y="3944260"/>
            <a:ext cx="8825658" cy="2050140"/>
          </a:xfrm>
        </p:spPr>
        <p:txBody>
          <a:bodyPr rtlCol="0">
            <a:normAutofit fontScale="25000" lnSpcReduction="20000"/>
          </a:bodyPr>
          <a:lstStyle/>
          <a:p>
            <a:pPr>
              <a:defRPr/>
            </a:pPr>
            <a:r>
              <a:rPr lang="en-US" sz="12800" dirty="0"/>
              <a:t>Robin Schiro</a:t>
            </a:r>
          </a:p>
          <a:p>
            <a:pPr fontAlgn="auto">
              <a:spcAft>
                <a:spcPts val="0"/>
              </a:spcAft>
              <a:buFont typeface="Arial" panose="020B0604020202020204" pitchFamily="34" charset="0"/>
              <a:buNone/>
              <a:defRPr/>
            </a:pPr>
            <a:r>
              <a:rPr lang="en-US" sz="12800" dirty="0" smtClean="0"/>
              <a:t>Samuel Roman</a:t>
            </a:r>
          </a:p>
          <a:p>
            <a:pPr fontAlgn="auto">
              <a:spcAft>
                <a:spcPts val="0"/>
              </a:spcAft>
              <a:buFont typeface="Arial" panose="020B0604020202020204" pitchFamily="34" charset="0"/>
              <a:buNone/>
              <a:defRPr/>
            </a:pPr>
            <a:r>
              <a:rPr lang="en-US" sz="12800" dirty="0" smtClean="0"/>
              <a:t>Raphael (Alex) Saint-Louis</a:t>
            </a:r>
          </a:p>
          <a:p>
            <a:pPr fontAlgn="auto">
              <a:spcAft>
                <a:spcPts val="0"/>
              </a:spcAft>
              <a:buFont typeface="Arial" panose="020B0604020202020204" pitchFamily="34" charset="0"/>
              <a:buNone/>
              <a:defRPr/>
            </a:pPr>
            <a:r>
              <a:rPr lang="en-US" sz="12800" dirty="0" smtClean="0"/>
              <a:t>Julian Rojas</a:t>
            </a:r>
          </a:p>
          <a:p>
            <a:pPr fontAlgn="auto">
              <a:spcAft>
                <a:spcPts val="0"/>
              </a:spcAft>
              <a:buFont typeface="Arial" panose="020B0604020202020204" pitchFamily="34" charset="0"/>
              <a:buNone/>
              <a:defRPr/>
            </a:pP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1" name="Picture 5"/>
          <p:cNvPicPr>
            <a:picLocks noChangeAspect="1"/>
          </p:cNvPicPr>
          <p:nvPr/>
        </p:nvPicPr>
        <p:blipFill>
          <a:blip r:embed="rId3"/>
          <a:srcRect/>
          <a:stretch>
            <a:fillRect/>
          </a:stretch>
        </p:blipFill>
        <p:spPr bwMode="auto">
          <a:xfrm>
            <a:off x="1030288" y="276225"/>
            <a:ext cx="9583737" cy="6327775"/>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Design Pattern</a:t>
            </a:r>
            <a:endParaRPr lang="en-US" dirty="0"/>
          </a:p>
        </p:txBody>
      </p:sp>
      <p:sp>
        <p:nvSpPr>
          <p:cNvPr id="4" name="Content Placeholder 3"/>
          <p:cNvSpPr>
            <a:spLocks noGrp="1"/>
          </p:cNvSpPr>
          <p:nvPr>
            <p:ph sz="half" idx="1"/>
          </p:nvPr>
        </p:nvSpPr>
        <p:spPr>
          <a:xfrm>
            <a:off x="646111" y="1427357"/>
            <a:ext cx="6289948" cy="4529625"/>
          </a:xfrm>
        </p:spPr>
        <p:txBody>
          <a:bodyPr>
            <a:noAutofit/>
          </a:bodyPr>
          <a:lstStyle/>
          <a:p>
            <a:r>
              <a:rPr lang="en-US" sz="2400" dirty="0" smtClean="0"/>
              <a:t>What is MVC?</a:t>
            </a:r>
          </a:p>
          <a:p>
            <a:pPr lvl="1"/>
            <a:r>
              <a:rPr lang="en-US" sz="2000" dirty="0" smtClean="0"/>
              <a:t>Model</a:t>
            </a:r>
          </a:p>
          <a:p>
            <a:pPr lvl="2"/>
            <a:r>
              <a:rPr lang="en-US" sz="1800" dirty="0" smtClean="0"/>
              <a:t>Interfaces with our database</a:t>
            </a:r>
          </a:p>
          <a:p>
            <a:pPr lvl="1"/>
            <a:r>
              <a:rPr lang="en-US" sz="2000" dirty="0" smtClean="0"/>
              <a:t>View</a:t>
            </a:r>
          </a:p>
          <a:p>
            <a:pPr lvl="2"/>
            <a:r>
              <a:rPr lang="en-US" sz="1800" dirty="0" smtClean="0"/>
              <a:t>All the elements that make up the UI</a:t>
            </a:r>
          </a:p>
          <a:p>
            <a:pPr lvl="1"/>
            <a:r>
              <a:rPr lang="en-US" sz="2000" dirty="0" smtClean="0"/>
              <a:t>Controller</a:t>
            </a:r>
          </a:p>
          <a:p>
            <a:pPr lvl="2"/>
            <a:r>
              <a:rPr lang="en-US" sz="1800" dirty="0" smtClean="0"/>
              <a:t>Handles user interaction</a:t>
            </a:r>
            <a:endParaRPr lang="en-US" sz="1800" dirty="0"/>
          </a:p>
          <a:p>
            <a:r>
              <a:rPr lang="en-US" sz="2400" dirty="0" smtClean="0"/>
              <a:t>Why use MVC?</a:t>
            </a:r>
          </a:p>
          <a:p>
            <a:pPr lvl="1"/>
            <a:r>
              <a:rPr lang="en-US" sz="2000" dirty="0" smtClean="0"/>
              <a:t>Reduced code complexity</a:t>
            </a:r>
          </a:p>
          <a:p>
            <a:pPr lvl="1"/>
            <a:r>
              <a:rPr lang="en-US" sz="2000" dirty="0" smtClean="0"/>
              <a:t>Code Reuse</a:t>
            </a:r>
          </a:p>
          <a:p>
            <a:pPr lvl="1"/>
            <a:r>
              <a:rPr lang="en-US" sz="2000" dirty="0" smtClean="0"/>
              <a:t>Easier to work in teams, i.e. Increased flexibility</a:t>
            </a:r>
            <a:endParaRPr lang="en-US" dirty="0"/>
          </a:p>
        </p:txBody>
      </p:sp>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936059" y="2063223"/>
            <a:ext cx="4395788" cy="3516630"/>
          </a:xfrm>
        </p:spPr>
      </p:pic>
    </p:spTree>
    <p:extLst>
      <p:ext uri="{BB962C8B-B14F-4D97-AF65-F5344CB8AC3E}">
        <p14:creationId xmlns:p14="http://schemas.microsoft.com/office/powerpoint/2010/main" val="104279696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838200" y="178419"/>
            <a:ext cx="10515600" cy="1325563"/>
          </a:xfrm>
        </p:spPr>
        <p:txBody>
          <a:bodyPr/>
          <a:lstStyle/>
          <a:p>
            <a:r>
              <a:rPr lang="en-US" dirty="0" smtClean="0"/>
              <a:t>Robin’s Contribution</a:t>
            </a:r>
          </a:p>
        </p:txBody>
      </p:sp>
      <p:sp>
        <p:nvSpPr>
          <p:cNvPr id="17410" name="Content Placeholder 2"/>
          <p:cNvSpPr>
            <a:spLocks noGrp="1"/>
          </p:cNvSpPr>
          <p:nvPr>
            <p:ph idx="1"/>
          </p:nvPr>
        </p:nvSpPr>
        <p:spPr>
          <a:xfrm>
            <a:off x="838200" y="1059173"/>
            <a:ext cx="10515600" cy="5175250"/>
          </a:xfrm>
        </p:spPr>
        <p:txBody>
          <a:bodyPr>
            <a:noAutofit/>
          </a:bodyPr>
          <a:lstStyle/>
          <a:p>
            <a:r>
              <a:rPr lang="en-US" sz="2400" dirty="0" smtClean="0"/>
              <a:t>Finalized design of the database</a:t>
            </a:r>
          </a:p>
          <a:p>
            <a:pPr lvl="1"/>
            <a:r>
              <a:rPr lang="en-US" sz="2000" dirty="0" smtClean="0"/>
              <a:t>Created ER diagram, wrote the </a:t>
            </a:r>
            <a:r>
              <a:rPr lang="en-US" sz="2000" dirty="0" err="1" smtClean="0"/>
              <a:t>CreateTables</a:t>
            </a:r>
            <a:r>
              <a:rPr lang="en-US" sz="2000" dirty="0" smtClean="0"/>
              <a:t> script</a:t>
            </a:r>
          </a:p>
          <a:p>
            <a:r>
              <a:rPr lang="en-US" sz="2400" dirty="0" smtClean="0"/>
              <a:t>Set up project on Google App Engine, created </a:t>
            </a:r>
            <a:r>
              <a:rPr lang="en-US" sz="2400" dirty="0" err="1" smtClean="0"/>
              <a:t>CloudSQL</a:t>
            </a:r>
            <a:r>
              <a:rPr lang="en-US" sz="2400" dirty="0" smtClean="0"/>
              <a:t> database</a:t>
            </a:r>
          </a:p>
          <a:p>
            <a:r>
              <a:rPr lang="en-US" sz="2400" dirty="0" smtClean="0"/>
              <a:t>Developed back-end PHP/SQL support and front end for following views:</a:t>
            </a:r>
          </a:p>
          <a:p>
            <a:endParaRPr lang="en-US" sz="2400" dirty="0" smtClean="0"/>
          </a:p>
          <a:p>
            <a:endParaRPr lang="en-US" sz="2400" dirty="0" smtClean="0"/>
          </a:p>
          <a:p>
            <a:endParaRPr lang="en-US" sz="2400" dirty="0" smtClean="0"/>
          </a:p>
          <a:p>
            <a:r>
              <a:rPr lang="en-US" sz="2400" dirty="0" smtClean="0"/>
              <a:t>Wrote logic to handle authentication and redirection from email links</a:t>
            </a:r>
          </a:p>
          <a:p>
            <a:r>
              <a:rPr lang="en-US" sz="2400" dirty="0" smtClean="0"/>
              <a:t>Created message handling for missing deadlines</a:t>
            </a:r>
          </a:p>
        </p:txBody>
      </p:sp>
      <p:sp>
        <p:nvSpPr>
          <p:cNvPr id="4" name="Content Placeholder 2"/>
          <p:cNvSpPr txBox="1">
            <a:spLocks/>
          </p:cNvSpPr>
          <p:nvPr/>
        </p:nvSpPr>
        <p:spPr>
          <a:xfrm>
            <a:off x="1030757" y="3802915"/>
            <a:ext cx="10323043" cy="1266808"/>
          </a:xfrm>
          <a:prstGeom prst="rect">
            <a:avLst/>
          </a:prstGeom>
        </p:spPr>
        <p:txBody>
          <a:bodyPr numCol="2"/>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fontAlgn="auto">
              <a:spcAft>
                <a:spcPts val="0"/>
              </a:spcAft>
              <a:defRPr/>
            </a:pPr>
            <a:r>
              <a:rPr lang="en-US" sz="2200" dirty="0" smtClean="0"/>
              <a:t>Create Session (back end only)</a:t>
            </a:r>
          </a:p>
          <a:p>
            <a:pPr lvl="1" fontAlgn="auto">
              <a:spcAft>
                <a:spcPts val="0"/>
              </a:spcAft>
              <a:defRPr/>
            </a:pPr>
            <a:r>
              <a:rPr lang="en-US" sz="2200" dirty="0" smtClean="0"/>
              <a:t>Current Session</a:t>
            </a:r>
          </a:p>
          <a:p>
            <a:pPr lvl="1" fontAlgn="auto">
              <a:spcAft>
                <a:spcPts val="0"/>
              </a:spcAft>
              <a:defRPr/>
            </a:pPr>
            <a:r>
              <a:rPr lang="en-US" sz="2200" dirty="0" smtClean="0"/>
              <a:t>Score Table (with Julian)</a:t>
            </a:r>
          </a:p>
          <a:p>
            <a:pPr lvl="1" fontAlgn="auto">
              <a:spcAft>
                <a:spcPts val="0"/>
              </a:spcAft>
              <a:defRPr/>
            </a:pPr>
            <a:r>
              <a:rPr lang="en-US" sz="2200" dirty="0" smtClean="0"/>
              <a:t>Account</a:t>
            </a:r>
          </a:p>
          <a:p>
            <a:pPr lvl="1" fontAlgn="auto">
              <a:spcAft>
                <a:spcPts val="0"/>
              </a:spcAft>
              <a:defRPr/>
            </a:pPr>
            <a:r>
              <a:rPr lang="en-US" sz="2200" dirty="0" smtClean="0"/>
              <a:t>Nominee Information Form</a:t>
            </a:r>
          </a:p>
          <a:p>
            <a:pPr lvl="1" fontAlgn="auto">
              <a:spcAft>
                <a:spcPts val="0"/>
              </a:spcAft>
              <a:defRPr/>
            </a:pPr>
            <a:r>
              <a:rPr lang="en-US" sz="2200" dirty="0" smtClean="0"/>
              <a:t>Nominee Approval (with Alex)</a:t>
            </a:r>
            <a:endParaRPr lang="en-US" sz="2200" dirty="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p:txBody>
          <a:bodyPr/>
          <a:lstStyle/>
          <a:p>
            <a:r>
              <a:rPr lang="en-US" dirty="0" smtClean="0"/>
              <a:t>Julian’s Contribution</a:t>
            </a:r>
          </a:p>
        </p:txBody>
      </p:sp>
      <p:sp>
        <p:nvSpPr>
          <p:cNvPr id="18435" name="Rectangle 3"/>
          <p:cNvSpPr>
            <a:spLocks noGrp="1"/>
          </p:cNvSpPr>
          <p:nvPr>
            <p:ph idx="1"/>
          </p:nvPr>
        </p:nvSpPr>
        <p:spPr>
          <a:xfrm>
            <a:off x="715963" y="1613943"/>
            <a:ext cx="10637837" cy="4640263"/>
          </a:xfrm>
        </p:spPr>
        <p:txBody>
          <a:bodyPr/>
          <a:lstStyle/>
          <a:p>
            <a:r>
              <a:rPr lang="en-US" dirty="0" smtClean="0"/>
              <a:t>On the Documentation</a:t>
            </a:r>
          </a:p>
          <a:p>
            <a:pPr lvl="1"/>
            <a:r>
              <a:rPr lang="en-US" dirty="0" smtClean="0"/>
              <a:t>Created the Use Case Diagram</a:t>
            </a:r>
          </a:p>
          <a:p>
            <a:r>
              <a:rPr lang="en-US" dirty="0" smtClean="0"/>
              <a:t>On Front End Development</a:t>
            </a:r>
          </a:p>
          <a:p>
            <a:pPr lvl="1"/>
            <a:r>
              <a:rPr lang="en-US" dirty="0" smtClean="0"/>
              <a:t> Used JavaScript to develop the dynamic input algorithm and the input validation.</a:t>
            </a:r>
          </a:p>
          <a:p>
            <a:pPr lvl="1"/>
            <a:r>
              <a:rPr lang="en-US" dirty="0" smtClean="0"/>
              <a:t>Used CSS for the styling of the tables found in the </a:t>
            </a:r>
            <a:r>
              <a:rPr lang="en-US" dirty="0" err="1" smtClean="0"/>
              <a:t>allSessionsView</a:t>
            </a:r>
            <a:r>
              <a:rPr lang="en-US" dirty="0" smtClean="0"/>
              <a:t> and </a:t>
            </a:r>
            <a:r>
              <a:rPr lang="en-US" dirty="0" err="1" smtClean="0"/>
              <a:t>scoreTable</a:t>
            </a:r>
            <a:endParaRPr lang="en-US" dirty="0" smtClean="0"/>
          </a:p>
          <a:p>
            <a:pPr lvl="1"/>
            <a:r>
              <a:rPr lang="en-US" dirty="0" smtClean="0"/>
              <a:t>Used HTML and PHP for views such as</a:t>
            </a:r>
            <a:r>
              <a:rPr lang="en-US" dirty="0" smtClean="0"/>
              <a:t>:</a:t>
            </a:r>
          </a:p>
          <a:p>
            <a:pPr lvl="1"/>
            <a:endParaRPr lang="en-US" dirty="0"/>
          </a:p>
          <a:p>
            <a:pPr marL="457200" lvl="1" indent="0">
              <a:buNone/>
            </a:pPr>
            <a:endParaRPr lang="en-US" dirty="0" smtClean="0"/>
          </a:p>
          <a:p>
            <a:pPr marL="457200" lvl="1" indent="0">
              <a:buNone/>
            </a:pPr>
            <a:endParaRPr lang="en-US" dirty="0" smtClean="0"/>
          </a:p>
          <a:p>
            <a:r>
              <a:rPr lang="en-US" dirty="0" smtClean="0"/>
              <a:t>Back </a:t>
            </a:r>
            <a:r>
              <a:rPr lang="en-US" dirty="0" smtClean="0"/>
              <a:t>End Development</a:t>
            </a:r>
          </a:p>
          <a:p>
            <a:pPr lvl="1"/>
            <a:r>
              <a:rPr lang="en-US" dirty="0" smtClean="0"/>
              <a:t>Used PHP/SQL for obtaining the Nominee’s already stored Info</a:t>
            </a:r>
          </a:p>
          <a:p>
            <a:endParaRPr lang="en-US" dirty="0" smtClean="0"/>
          </a:p>
          <a:p>
            <a:pPr lvl="1"/>
            <a:endParaRPr lang="en-US" dirty="0" smtClean="0"/>
          </a:p>
        </p:txBody>
      </p:sp>
      <p:sp>
        <p:nvSpPr>
          <p:cNvPr id="4" name="Content Placeholder 2"/>
          <p:cNvSpPr txBox="1">
            <a:spLocks/>
          </p:cNvSpPr>
          <p:nvPr/>
        </p:nvSpPr>
        <p:spPr>
          <a:xfrm>
            <a:off x="1558432" y="4302834"/>
            <a:ext cx="10633568" cy="1200885"/>
          </a:xfrm>
          <a:prstGeom prst="rect">
            <a:avLst/>
          </a:prstGeom>
        </p:spPr>
        <p:txBody>
          <a:bodyPr numCol="2"/>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fontAlgn="auto">
              <a:spcAft>
                <a:spcPts val="0"/>
              </a:spcAft>
              <a:defRPr/>
            </a:pPr>
            <a:r>
              <a:rPr lang="en-US" sz="2000" dirty="0" err="1" smtClean="0"/>
              <a:t>allSessionsView</a:t>
            </a:r>
            <a:endParaRPr lang="en-US" sz="2000" dirty="0" smtClean="0"/>
          </a:p>
          <a:p>
            <a:pPr lvl="1" fontAlgn="auto">
              <a:spcAft>
                <a:spcPts val="0"/>
              </a:spcAft>
              <a:defRPr/>
            </a:pPr>
            <a:r>
              <a:rPr lang="en-US" sz="2000" dirty="0" err="1" smtClean="0"/>
              <a:t>ScoreTable</a:t>
            </a:r>
            <a:r>
              <a:rPr lang="en-US" sz="2000" dirty="0" smtClean="0"/>
              <a:t> (w/ Robin)</a:t>
            </a:r>
          </a:p>
          <a:p>
            <a:pPr lvl="1" fontAlgn="auto">
              <a:spcAft>
                <a:spcPts val="0"/>
              </a:spcAft>
              <a:defRPr/>
            </a:pPr>
            <a:r>
              <a:rPr lang="en-US" sz="2000" dirty="0" err="1" smtClean="0"/>
              <a:t>clickedNom</a:t>
            </a:r>
            <a:r>
              <a:rPr lang="en-US" sz="2000" dirty="0" err="1" smtClean="0"/>
              <a:t>inee</a:t>
            </a:r>
            <a:endParaRPr lang="en-US" sz="2000" dirty="0" smtClean="0"/>
          </a:p>
          <a:p>
            <a:pPr lvl="1" fontAlgn="auto">
              <a:spcAft>
                <a:spcPts val="0"/>
              </a:spcAft>
              <a:defRPr/>
            </a:pPr>
            <a:r>
              <a:rPr lang="en-US" sz="2000" dirty="0" err="1" smtClean="0"/>
              <a:t>createSession</a:t>
            </a:r>
            <a:r>
              <a:rPr lang="en-US" sz="2000" dirty="0" smtClean="0"/>
              <a:t> (w/ Alex)</a:t>
            </a:r>
          </a:p>
          <a:p>
            <a:pPr lvl="1" fontAlgn="auto">
              <a:spcAft>
                <a:spcPts val="0"/>
              </a:spcAft>
              <a:defRPr/>
            </a:pPr>
            <a:r>
              <a:rPr lang="en-US" sz="2000" dirty="0" err="1" smtClean="0"/>
              <a:t>nomineeForm</a:t>
            </a:r>
            <a:endParaRPr lang="en-US" sz="2000" dirty="0" smtClean="0"/>
          </a:p>
          <a:p>
            <a:pPr lvl="1" fontAlgn="auto">
              <a:spcAft>
                <a:spcPts val="0"/>
              </a:spcAft>
              <a:defRPr/>
            </a:pPr>
            <a:r>
              <a:rPr lang="en-US" sz="2000" dirty="0" err="1" smtClean="0"/>
              <a:t>gcHome</a:t>
            </a:r>
            <a:endParaRPr lang="en-US" sz="2000" dirty="0" smtClean="0"/>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xfrm>
            <a:off x="664518" y="231863"/>
            <a:ext cx="9404723" cy="1400530"/>
          </a:xfrm>
        </p:spPr>
        <p:txBody>
          <a:bodyPr/>
          <a:lstStyle/>
          <a:p>
            <a:r>
              <a:rPr lang="en-US" dirty="0" smtClean="0"/>
              <a:t>Alex’s Contribution </a:t>
            </a:r>
          </a:p>
        </p:txBody>
      </p:sp>
      <p:sp>
        <p:nvSpPr>
          <p:cNvPr id="19459" name="Rectangle 3"/>
          <p:cNvSpPr>
            <a:spLocks noGrp="1"/>
          </p:cNvSpPr>
          <p:nvPr>
            <p:ph idx="1"/>
          </p:nvPr>
        </p:nvSpPr>
        <p:spPr>
          <a:xfrm>
            <a:off x="1085886" y="1032430"/>
            <a:ext cx="8946541" cy="4195481"/>
          </a:xfrm>
        </p:spPr>
        <p:txBody>
          <a:bodyPr>
            <a:noAutofit/>
          </a:bodyPr>
          <a:lstStyle/>
          <a:p>
            <a:r>
              <a:rPr lang="en-US" sz="2400" dirty="0" smtClean="0"/>
              <a:t>Documentation</a:t>
            </a:r>
            <a:endParaRPr lang="en-US" sz="2400" dirty="0"/>
          </a:p>
          <a:p>
            <a:pPr lvl="1"/>
            <a:r>
              <a:rPr lang="en-US" sz="2000" dirty="0"/>
              <a:t>Worked on the documentation/user manual with </a:t>
            </a:r>
            <a:r>
              <a:rPr lang="en-US" sz="2000" dirty="0" smtClean="0"/>
              <a:t>Sammy</a:t>
            </a:r>
          </a:p>
          <a:p>
            <a:r>
              <a:rPr lang="en-US" sz="2400" dirty="0" smtClean="0"/>
              <a:t>Front </a:t>
            </a:r>
            <a:r>
              <a:rPr lang="en-US" sz="2400" dirty="0"/>
              <a:t>End </a:t>
            </a:r>
            <a:r>
              <a:rPr lang="en-US" sz="2400" dirty="0" smtClean="0"/>
              <a:t>Development (HTML/CSS/PHP/JS)</a:t>
            </a:r>
            <a:endParaRPr lang="en-US" sz="2400" dirty="0"/>
          </a:p>
          <a:p>
            <a:pPr lvl="1"/>
            <a:r>
              <a:rPr lang="en-US" sz="2000" dirty="0" smtClean="0"/>
              <a:t>Worked on the following </a:t>
            </a:r>
            <a:r>
              <a:rPr lang="en-US" sz="2000" dirty="0" smtClean="0"/>
              <a:t>views</a:t>
            </a:r>
          </a:p>
          <a:p>
            <a:pPr lvl="1"/>
            <a:endParaRPr lang="en-US" sz="2000" dirty="0"/>
          </a:p>
          <a:p>
            <a:pPr lvl="1"/>
            <a:endParaRPr lang="en-US" sz="2000" dirty="0" smtClean="0"/>
          </a:p>
          <a:p>
            <a:pPr lvl="1"/>
            <a:endParaRPr lang="en-US" sz="2000" dirty="0" smtClean="0"/>
          </a:p>
          <a:p>
            <a:pPr marL="457200" lvl="1" indent="0">
              <a:buNone/>
            </a:pPr>
            <a:endParaRPr lang="en-US" sz="2000" dirty="0"/>
          </a:p>
          <a:p>
            <a:pPr lvl="1"/>
            <a:r>
              <a:rPr lang="en-US" sz="2000" dirty="0" smtClean="0"/>
              <a:t>Designed </a:t>
            </a:r>
            <a:r>
              <a:rPr lang="en-US" sz="2000" dirty="0"/>
              <a:t>the common CSS that is used in most of the </a:t>
            </a:r>
            <a:r>
              <a:rPr lang="en-US" sz="2000" dirty="0" smtClean="0"/>
              <a:t>forms</a:t>
            </a:r>
          </a:p>
          <a:p>
            <a:r>
              <a:rPr lang="en-US" sz="2400" dirty="0" smtClean="0"/>
              <a:t>Back End Development (PHP, SQL)</a:t>
            </a:r>
          </a:p>
          <a:p>
            <a:pPr lvl="1"/>
            <a:r>
              <a:rPr lang="en-US" sz="2000" dirty="0" smtClean="0"/>
              <a:t>View for nominee approval (with Robin)</a:t>
            </a:r>
          </a:p>
          <a:p>
            <a:pPr lvl="1"/>
            <a:r>
              <a:rPr lang="en-US" sz="2000" dirty="0" smtClean="0"/>
              <a:t>View for querying and displaying incomplete nominations</a:t>
            </a:r>
          </a:p>
        </p:txBody>
      </p:sp>
      <p:sp>
        <p:nvSpPr>
          <p:cNvPr id="4" name="Content Placeholder 2"/>
          <p:cNvSpPr txBox="1">
            <a:spLocks/>
          </p:cNvSpPr>
          <p:nvPr/>
        </p:nvSpPr>
        <p:spPr>
          <a:xfrm>
            <a:off x="1868957" y="3018350"/>
            <a:ext cx="10323043" cy="1453960"/>
          </a:xfrm>
          <a:prstGeom prst="rect">
            <a:avLst/>
          </a:prstGeom>
        </p:spPr>
        <p:txBody>
          <a:bodyPr numCol="2"/>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fontAlgn="auto">
              <a:spcAft>
                <a:spcPts val="0"/>
              </a:spcAft>
              <a:defRPr/>
            </a:pPr>
            <a:r>
              <a:rPr lang="en-US" sz="2000" dirty="0" smtClean="0"/>
              <a:t>Add Nominees</a:t>
            </a:r>
          </a:p>
          <a:p>
            <a:pPr lvl="1" fontAlgn="auto">
              <a:spcAft>
                <a:spcPts val="0"/>
              </a:spcAft>
              <a:defRPr/>
            </a:pPr>
            <a:r>
              <a:rPr lang="en-US" sz="2000" dirty="0" err="1"/>
              <a:t>i</a:t>
            </a:r>
            <a:r>
              <a:rPr lang="en-US" sz="2000" dirty="0" err="1" smtClean="0"/>
              <a:t>ncompleteNominations</a:t>
            </a:r>
            <a:r>
              <a:rPr lang="en-US" sz="2000" dirty="0" smtClean="0"/>
              <a:t> (w/ Sammy)</a:t>
            </a:r>
          </a:p>
          <a:p>
            <a:pPr lvl="1" fontAlgn="auto">
              <a:spcAft>
                <a:spcPts val="0"/>
              </a:spcAft>
              <a:defRPr/>
            </a:pPr>
            <a:r>
              <a:rPr lang="en-US" sz="2000" dirty="0" err="1" smtClean="0"/>
              <a:t>createSession</a:t>
            </a:r>
            <a:r>
              <a:rPr lang="en-US" sz="2000" dirty="0" smtClean="0"/>
              <a:t> (w/ Julian)</a:t>
            </a:r>
          </a:p>
          <a:p>
            <a:pPr lvl="1" fontAlgn="auto">
              <a:spcAft>
                <a:spcPts val="0"/>
              </a:spcAft>
              <a:defRPr/>
            </a:pPr>
            <a:r>
              <a:rPr lang="en-US" sz="2000" dirty="0" err="1" smtClean="0"/>
              <a:t>currentSession</a:t>
            </a:r>
            <a:endParaRPr lang="en-US" sz="2000" dirty="0" smtClean="0"/>
          </a:p>
          <a:p>
            <a:pPr lvl="1" fontAlgn="auto">
              <a:spcAft>
                <a:spcPts val="0"/>
              </a:spcAft>
              <a:defRPr/>
            </a:pPr>
            <a:r>
              <a:rPr lang="en-US" sz="2000" dirty="0" err="1" smtClean="0"/>
              <a:t>addNominators</a:t>
            </a:r>
            <a:endParaRPr lang="en-US" sz="2000" dirty="0" smtClean="0"/>
          </a:p>
          <a:p>
            <a:pPr lvl="1" fontAlgn="auto">
              <a:spcAft>
                <a:spcPts val="0"/>
              </a:spcAft>
              <a:defRPr/>
            </a:pPr>
            <a:r>
              <a:rPr lang="en-US" sz="2000" dirty="0" smtClean="0"/>
              <a:t>Persistent sidebar</a:t>
            </a:r>
            <a:endParaRPr lang="en-US" sz="2000" dirty="0" smtClean="0"/>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Sammy’s Contribution</a:t>
            </a:r>
            <a:endParaRPr lang="en-US" dirty="0"/>
          </a:p>
        </p:txBody>
      </p:sp>
      <p:sp>
        <p:nvSpPr>
          <p:cNvPr id="3" name="Content Placeholder 2"/>
          <p:cNvSpPr>
            <a:spLocks noGrp="1"/>
          </p:cNvSpPr>
          <p:nvPr>
            <p:ph idx="1"/>
          </p:nvPr>
        </p:nvSpPr>
        <p:spPr>
          <a:xfrm>
            <a:off x="838200" y="1825625"/>
            <a:ext cx="10515600" cy="4808855"/>
          </a:xfrm>
        </p:spPr>
        <p:txBody>
          <a:bodyPr/>
          <a:lstStyle/>
          <a:p>
            <a:r>
              <a:rPr lang="en-US" dirty="0" smtClean="0"/>
              <a:t>Worked on the user manual</a:t>
            </a:r>
          </a:p>
          <a:p>
            <a:r>
              <a:rPr lang="en-US" dirty="0" smtClean="0"/>
              <a:t>Wrote the initial schema design for the project</a:t>
            </a:r>
          </a:p>
          <a:p>
            <a:pPr lvl="1"/>
            <a:r>
              <a:rPr lang="en-US" dirty="0" smtClean="0"/>
              <a:t>Was minimally modified as we worked on the project</a:t>
            </a:r>
          </a:p>
          <a:p>
            <a:r>
              <a:rPr lang="en-US" dirty="0" smtClean="0"/>
              <a:t>Organized the original project directories in compliance to the MVC design pattern</a:t>
            </a:r>
          </a:p>
          <a:p>
            <a:r>
              <a:rPr lang="en-US" dirty="0" smtClean="0"/>
              <a:t>Backend Development:</a:t>
            </a:r>
          </a:p>
          <a:p>
            <a:endParaRPr lang="en-US" dirty="0"/>
          </a:p>
        </p:txBody>
      </p:sp>
      <p:sp>
        <p:nvSpPr>
          <p:cNvPr id="4" name="Content Placeholder 2"/>
          <p:cNvSpPr txBox="1">
            <a:spLocks/>
          </p:cNvSpPr>
          <p:nvPr/>
        </p:nvSpPr>
        <p:spPr>
          <a:xfrm>
            <a:off x="934478" y="4334202"/>
            <a:ext cx="10323043" cy="1708210"/>
          </a:xfrm>
          <a:prstGeom prst="rect">
            <a:avLst/>
          </a:prstGeom>
        </p:spPr>
        <p:txBody>
          <a:bodyPr numCol="2"/>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fontAlgn="auto">
              <a:spcAft>
                <a:spcPts val="0"/>
              </a:spcAft>
              <a:defRPr/>
            </a:pPr>
            <a:r>
              <a:rPr lang="en-US" sz="2000" dirty="0" smtClean="0"/>
              <a:t>Email Service</a:t>
            </a:r>
          </a:p>
          <a:p>
            <a:pPr lvl="1" fontAlgn="auto">
              <a:spcAft>
                <a:spcPts val="0"/>
              </a:spcAft>
              <a:defRPr/>
            </a:pPr>
            <a:r>
              <a:rPr lang="en-US" sz="2000" dirty="0" smtClean="0"/>
              <a:t>Automated 2 day reminder to nominees script</a:t>
            </a:r>
          </a:p>
          <a:p>
            <a:pPr lvl="1" fontAlgn="auto">
              <a:spcAft>
                <a:spcPts val="0"/>
              </a:spcAft>
              <a:defRPr/>
            </a:pPr>
            <a:r>
              <a:rPr lang="en-US" sz="2000" dirty="0" smtClean="0"/>
              <a:t>View All Sessions</a:t>
            </a:r>
          </a:p>
          <a:p>
            <a:pPr lvl="1" fontAlgn="auto">
              <a:spcAft>
                <a:spcPts val="0"/>
              </a:spcAft>
              <a:defRPr/>
            </a:pPr>
            <a:r>
              <a:rPr lang="en-US" sz="2000" dirty="0" smtClean="0"/>
              <a:t>Admin Controller</a:t>
            </a:r>
          </a:p>
          <a:p>
            <a:pPr lvl="1" fontAlgn="auto">
              <a:spcAft>
                <a:spcPts val="0"/>
              </a:spcAft>
              <a:defRPr/>
            </a:pPr>
            <a:r>
              <a:rPr lang="en-US" sz="2000" dirty="0" smtClean="0"/>
              <a:t>Complete Login System w/ hashed passwords</a:t>
            </a:r>
          </a:p>
          <a:p>
            <a:pPr lvl="1" fontAlgn="auto">
              <a:spcAft>
                <a:spcPts val="0"/>
              </a:spcAft>
              <a:defRPr/>
            </a:pPr>
            <a:r>
              <a:rPr lang="en-US" sz="2000" dirty="0" smtClean="0"/>
              <a:t>Nominator and Nominee Creation</a:t>
            </a:r>
          </a:p>
          <a:p>
            <a:pPr lvl="1" fontAlgn="auto">
              <a:spcAft>
                <a:spcPts val="0"/>
              </a:spcAft>
              <a:defRPr/>
            </a:pPr>
            <a:r>
              <a:rPr lang="en-US" sz="2000" dirty="0" smtClean="0"/>
              <a:t>Session Creation form + controller</a:t>
            </a:r>
          </a:p>
          <a:p>
            <a:pPr lvl="1" fontAlgn="auto">
              <a:spcAft>
                <a:spcPts val="0"/>
              </a:spcAft>
              <a:defRPr/>
            </a:pPr>
            <a:r>
              <a:rPr lang="en-US" sz="2000" dirty="0" smtClean="0"/>
              <a:t>Implemented Route Authentication</a:t>
            </a:r>
          </a:p>
        </p:txBody>
      </p:sp>
    </p:spTree>
    <p:extLst>
      <p:ext uri="{BB962C8B-B14F-4D97-AF65-F5344CB8AC3E}">
        <p14:creationId xmlns:p14="http://schemas.microsoft.com/office/powerpoint/2010/main" val="139903531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URL</a:t>
            </a:r>
            <a:endParaRPr lang="en-US" dirty="0"/>
          </a:p>
        </p:txBody>
      </p:sp>
      <p:sp>
        <p:nvSpPr>
          <p:cNvPr id="3" name="Content Placeholder 2"/>
          <p:cNvSpPr>
            <a:spLocks noGrp="1"/>
          </p:cNvSpPr>
          <p:nvPr>
            <p:ph idx="1"/>
          </p:nvPr>
        </p:nvSpPr>
        <p:spPr>
          <a:xfrm>
            <a:off x="1092161" y="2242489"/>
            <a:ext cx="10482805" cy="4195481"/>
          </a:xfrm>
        </p:spPr>
        <p:txBody>
          <a:bodyPr>
            <a:normAutofit/>
          </a:bodyPr>
          <a:lstStyle/>
          <a:p>
            <a:pPr marL="0" indent="0">
              <a:buNone/>
            </a:pPr>
            <a:r>
              <a:rPr lang="en-US" sz="6600" dirty="0" smtClean="0"/>
              <a:t>gtass-1256.appspot.com</a:t>
            </a:r>
            <a:endParaRPr lang="en-US" sz="6600" dirty="0"/>
          </a:p>
        </p:txBody>
      </p:sp>
    </p:spTree>
    <p:extLst>
      <p:ext uri="{BB962C8B-B14F-4D97-AF65-F5344CB8AC3E}">
        <p14:creationId xmlns:p14="http://schemas.microsoft.com/office/powerpoint/2010/main" val="2504984963"/>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513</TotalTime>
  <Words>718</Words>
  <Application>Microsoft Macintosh PowerPoint</Application>
  <PresentationFormat>Custom</PresentationFormat>
  <Paragraphs>101</Paragraphs>
  <Slides>8</Slides>
  <Notes>2</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Ion</vt:lpstr>
      <vt:lpstr>GTASS – Team 15</vt:lpstr>
      <vt:lpstr>PowerPoint Presentation</vt:lpstr>
      <vt:lpstr>MVC Design Pattern</vt:lpstr>
      <vt:lpstr>Robin’s Contribution</vt:lpstr>
      <vt:lpstr>Julian’s Contribution</vt:lpstr>
      <vt:lpstr>Alex’s Contribution </vt:lpstr>
      <vt:lpstr>Sammy’s Contribution</vt:lpstr>
      <vt:lpstr>URL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GTASS – Team 15</dc:title>
  <dc:creator>Robin Schiro</dc:creator>
  <cp:lastModifiedBy>Julian Rojas</cp:lastModifiedBy>
  <cp:revision>31</cp:revision>
  <dcterms:created xsi:type="dcterms:W3CDTF">2016-04-16T22:19:28Z</dcterms:created>
  <dcterms:modified xsi:type="dcterms:W3CDTF">2016-04-19T03:43:08Z</dcterms:modified>
</cp:coreProperties>
</file>