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3"/>
  </p:notesMasterIdLst>
  <p:handoutMasterIdLst>
    <p:handoutMasterId r:id="rId74"/>
  </p:handoutMasterIdLst>
  <p:sldIdLst>
    <p:sldId id="271" r:id="rId5"/>
    <p:sldId id="272" r:id="rId6"/>
    <p:sldId id="276" r:id="rId7"/>
    <p:sldId id="377" r:id="rId8"/>
    <p:sldId id="378" r:id="rId9"/>
    <p:sldId id="277" r:id="rId10"/>
    <p:sldId id="282" r:id="rId11"/>
    <p:sldId id="289" r:id="rId12"/>
    <p:sldId id="290" r:id="rId13"/>
    <p:sldId id="291" r:id="rId14"/>
    <p:sldId id="292" r:id="rId15"/>
    <p:sldId id="293" r:id="rId16"/>
    <p:sldId id="283" r:id="rId17"/>
    <p:sldId id="285" r:id="rId18"/>
    <p:sldId id="302" r:id="rId19"/>
    <p:sldId id="325" r:id="rId20"/>
    <p:sldId id="297" r:id="rId21"/>
    <p:sldId id="298" r:id="rId22"/>
    <p:sldId id="295" r:id="rId23"/>
    <p:sldId id="320" r:id="rId24"/>
    <p:sldId id="321" r:id="rId25"/>
    <p:sldId id="323" r:id="rId26"/>
    <p:sldId id="322" r:id="rId27"/>
    <p:sldId id="324" r:id="rId28"/>
    <p:sldId id="301" r:id="rId29"/>
    <p:sldId id="330" r:id="rId30"/>
    <p:sldId id="331" r:id="rId31"/>
    <p:sldId id="327" r:id="rId32"/>
    <p:sldId id="328" r:id="rId33"/>
    <p:sldId id="326" r:id="rId34"/>
    <p:sldId id="329" r:id="rId35"/>
    <p:sldId id="286" r:id="rId36"/>
    <p:sldId id="351" r:id="rId37"/>
    <p:sldId id="303" r:id="rId38"/>
    <p:sldId id="314" r:id="rId39"/>
    <p:sldId id="304" r:id="rId40"/>
    <p:sldId id="305" r:id="rId41"/>
    <p:sldId id="373" r:id="rId42"/>
    <p:sldId id="306" r:id="rId43"/>
    <p:sldId id="332" r:id="rId44"/>
    <p:sldId id="334" r:id="rId45"/>
    <p:sldId id="337" r:id="rId46"/>
    <p:sldId id="335" r:id="rId47"/>
    <p:sldId id="340" r:id="rId48"/>
    <p:sldId id="341" r:id="rId49"/>
    <p:sldId id="342" r:id="rId50"/>
    <p:sldId id="343" r:id="rId51"/>
    <p:sldId id="344" r:id="rId52"/>
    <p:sldId id="338" r:id="rId53"/>
    <p:sldId id="345" r:id="rId54"/>
    <p:sldId id="346" r:id="rId55"/>
    <p:sldId id="347" r:id="rId56"/>
    <p:sldId id="348" r:id="rId57"/>
    <p:sldId id="349" r:id="rId58"/>
    <p:sldId id="350" r:id="rId59"/>
    <p:sldId id="339" r:id="rId60"/>
    <p:sldId id="366" r:id="rId61"/>
    <p:sldId id="353" r:id="rId62"/>
    <p:sldId id="370" r:id="rId63"/>
    <p:sldId id="354" r:id="rId64"/>
    <p:sldId id="368" r:id="rId65"/>
    <p:sldId id="367" r:id="rId66"/>
    <p:sldId id="374" r:id="rId67"/>
    <p:sldId id="375" r:id="rId68"/>
    <p:sldId id="379" r:id="rId69"/>
    <p:sldId id="380" r:id="rId70"/>
    <p:sldId id="381" r:id="rId71"/>
    <p:sldId id="37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Sedlaczek" initials="RS" lastIdx="1" clrIdx="0">
    <p:extLst>
      <p:ext uri="{19B8F6BF-5375-455C-9EA6-DF929625EA0E}">
        <p15:presenceInfo xmlns:p15="http://schemas.microsoft.com/office/powerpoint/2012/main" userId="1f0c4055cdbda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  <a:srgbClr val="007233"/>
    <a:srgbClr val="FFE181"/>
    <a:srgbClr val="002050"/>
    <a:srgbClr val="86C400"/>
    <a:srgbClr val="82BF36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9" autoAdjust="0"/>
    <p:restoredTop sz="78614" autoAdjust="0"/>
  </p:normalViewPr>
  <p:slideViewPr>
    <p:cSldViewPr snapToGrid="0">
      <p:cViewPr varScale="1">
        <p:scale>
          <a:sx n="91" d="100"/>
          <a:sy n="91" d="100"/>
        </p:scale>
        <p:origin x="77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sz="9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Chomsky-</a:t>
            </a:r>
            <a:r>
              <a:rPr lang="de-DE" sz="9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Hierachie</a:t>
            </a:r>
            <a:r>
              <a:rPr lang="de-DE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=&gt; Einteilung einer Sprache nach: </a:t>
            </a:r>
          </a:p>
          <a:p>
            <a:pPr marL="628650" lvl="1" indent="-171450">
              <a:buFontTx/>
              <a:buChar char="-"/>
            </a:pPr>
            <a:r>
              <a:rPr lang="de-DE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Ausdrucksstärke der Grammatik</a:t>
            </a:r>
          </a:p>
          <a:p>
            <a:pPr marL="628650" lvl="1" indent="-171450">
              <a:buFontTx/>
              <a:buChar char="-"/>
            </a:pPr>
            <a:r>
              <a:rPr lang="de-DE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Komplexität des Spracherkennenden Automaten</a:t>
            </a:r>
          </a:p>
          <a:p>
            <a:pPr marL="457200" lvl="1" indent="0">
              <a:buFontTx/>
              <a:buNone/>
            </a:pPr>
            <a:endParaRPr lang="de-DE" sz="9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6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8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35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3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0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53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94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1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8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7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0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11752544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752544" cy="16926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foundation.org/project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/Microsoft.CodeAnalysis" TargetMode="External"/><Relationship Id="rId2" Type="http://schemas.openxmlformats.org/officeDocument/2006/relationships/hyperlink" Target="https://visualstudiogallery.msdn.microsoft.com/ae1cf421-54bf-4406-b48c-76a182819fb7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visualstudiogallery.msdn.microsoft.com/b5104545-29ed-46b2-beb0-351af9ca2d2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Robin Sedlaczek </a:t>
            </a:r>
            <a:r>
              <a:rPr lang="en-US" dirty="0"/>
              <a:t>| </a:t>
            </a:r>
            <a:r>
              <a:rPr lang="en-US" dirty="0" smtClean="0"/>
              <a:t>Chief Technical Officer at Fairmas GmbH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71" y="1689988"/>
            <a:ext cx="11752544" cy="2603307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6000" dirty="0" smtClean="0"/>
              <a:t>#SpeakRoslyn</a:t>
            </a:r>
            <a:br>
              <a:rPr lang="de-DE" sz="6000" dirty="0" smtClean="0"/>
            </a:br>
            <a:r>
              <a:rPr lang="de-DE" sz="4000" dirty="0" smtClean="0"/>
              <a:t>Die Microsoft .NET Compiler Plattform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93271" y="5027757"/>
            <a:ext cx="6195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 erklärst </a:t>
            </a:r>
            <a:r>
              <a:rPr lang="de-DE" sz="1200" dirty="0" smtClean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Dich </a:t>
            </a:r>
            <a:r>
              <a:rPr lang="de-DE" sz="1200" dirty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ausdrücklich einverstanden, dass an dem besuchten Workshop Ton- oder Bildaufnahmen gemacht werden, die durch </a:t>
            </a:r>
            <a:r>
              <a:rPr lang="de-DE" sz="1200" dirty="0" smtClean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Robin Sedlaczek </a:t>
            </a:r>
            <a:r>
              <a:rPr lang="de-DE" sz="1200" dirty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weltweit verbreitet und veröffentlicht werden können. Eine Vergütung dafür ist nicht geschuldet. Andernfalls </a:t>
            </a:r>
            <a:r>
              <a:rPr lang="de-DE" sz="1200" dirty="0" smtClean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widersprichst Du </a:t>
            </a:r>
            <a:r>
              <a:rPr lang="de-DE" sz="1200" dirty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jetzt </a:t>
            </a:r>
            <a:r>
              <a:rPr lang="de-DE" sz="1200" dirty="0" smtClean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bitte unverzüglich</a:t>
            </a:r>
            <a:r>
              <a:rPr lang="de-DE" sz="1200" dirty="0">
                <a:solidFill>
                  <a:srgbClr val="4444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Vorteile/Nutzen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Zugriff auf Compiler-Wissen zu jeder Zeit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Code-bezogenen Aufgaben in eigenen Anwendungen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Codetransformation und Codegenerierung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Interaktivität (VS Immediate </a:t>
            </a:r>
            <a:r>
              <a:rPr lang="de-DE" sz="2800" dirty="0" err="1" smtClean="0"/>
              <a:t>Window</a:t>
            </a:r>
            <a:r>
              <a:rPr lang="de-DE" sz="2800" dirty="0" smtClean="0"/>
              <a:t>, C# Script, REPL)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Einbettung C#/VB in DSLs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Metaprogrammierung</a:t>
            </a:r>
            <a:endParaRPr lang="de-DE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Roslyn ist Open Source!</a:t>
            </a:r>
            <a:r>
              <a:rPr lang="de-DE" dirty="0" smtClean="0"/>
              <a:t> </a:t>
            </a:r>
          </a:p>
          <a:p>
            <a:pPr marL="457046" lvl="1" indent="0">
              <a:buNone/>
            </a:pP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github.com/dotnet/roslyn</a:t>
            </a:r>
            <a:r>
              <a:rPr lang="de-DE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Verwaltet von der .NET </a:t>
            </a:r>
            <a:r>
              <a:rPr lang="de-DE" sz="2800" dirty="0"/>
              <a:t>Foundation </a:t>
            </a:r>
            <a:endParaRPr lang="de-DE" sz="2800" dirty="0" smtClean="0"/>
          </a:p>
          <a:p>
            <a:pPr marL="457046" lvl="1" indent="0">
              <a:buNone/>
            </a:pPr>
            <a:r>
              <a:rPr lang="de-DE" sz="2400" dirty="0" smtClean="0">
                <a:hlinkClick r:id="rId3"/>
              </a:rPr>
              <a:t>http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www.dotnetfoundation.org/projects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Erlaubt Einblicke und Debugging des 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Mitwirkung bei Entwicklung durch Community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Repository kann </a:t>
            </a:r>
            <a:r>
              <a:rPr lang="de-DE" sz="2800" dirty="0" err="1" smtClean="0"/>
              <a:t>geforkt</a:t>
            </a:r>
            <a:r>
              <a:rPr lang="de-DE" sz="2800" dirty="0" smtClean="0"/>
              <a:t> werden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Auf Roslyn basierte C#/VB-Sprachfeatures und IDE-Features ab Visual Studio 2015 enthalten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Projektvorlagen: </a:t>
            </a:r>
            <a:r>
              <a:rPr lang="en-US" sz="2800" dirty="0" smtClean="0">
                <a:hlinkClick r:id="rId2"/>
              </a:rPr>
              <a:t>SDK </a:t>
            </a:r>
            <a:r>
              <a:rPr lang="en-US" sz="2800" dirty="0">
                <a:hlinkClick r:id="rId2"/>
              </a:rPr>
              <a:t>Templates VSIX </a:t>
            </a:r>
            <a:r>
              <a:rPr lang="en-US" sz="2800" dirty="0" smtClean="0">
                <a:hlinkClick r:id="rId2"/>
              </a:rPr>
              <a:t>package</a:t>
            </a:r>
            <a:endParaRPr lang="de-DE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Bibliotheken: </a:t>
            </a:r>
            <a:r>
              <a:rPr lang="fr-FR" sz="2800" dirty="0" err="1" smtClean="0">
                <a:hlinkClick r:id="rId3"/>
              </a:rPr>
              <a:t>NuGet</a:t>
            </a:r>
            <a:r>
              <a:rPr lang="fr-FR" sz="2800" dirty="0" smtClean="0">
                <a:hlinkClick r:id="rId3"/>
              </a:rPr>
              <a:t> </a:t>
            </a:r>
            <a:r>
              <a:rPr lang="fr-FR" sz="2800" dirty="0">
                <a:hlinkClick r:id="rId3"/>
              </a:rPr>
              <a:t>Roslyn compiler </a:t>
            </a:r>
            <a:r>
              <a:rPr lang="fr-FR" sz="2800" dirty="0" smtClean="0">
                <a:hlinkClick r:id="rId3"/>
              </a:rPr>
              <a:t>package</a:t>
            </a: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Syntax Visualizer: </a:t>
            </a:r>
            <a:r>
              <a:rPr lang="en-US" sz="2800" dirty="0" smtClean="0">
                <a:hlinkClick r:id="rId4"/>
              </a:rPr>
              <a:t>Syntax </a:t>
            </a:r>
            <a:r>
              <a:rPr lang="en-US" sz="2800" dirty="0">
                <a:hlinkClick r:id="rId4"/>
              </a:rPr>
              <a:t>Visualizer VSIX </a:t>
            </a:r>
            <a:r>
              <a:rPr lang="en-US" sz="2800" dirty="0" smtClean="0">
                <a:hlinkClick r:id="rId4"/>
              </a:rPr>
              <a:t>package</a:t>
            </a:r>
            <a:endParaRPr lang="de-DE" sz="2800" dirty="0" smtClean="0"/>
          </a:p>
          <a:p>
            <a:pPr marL="0" indent="0">
              <a:buNone/>
            </a:pPr>
            <a:endParaRPr lang="de-DE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en-US" dirty="0" smtClean="0"/>
              <a:t>02 | </a:t>
            </a:r>
            <a:r>
              <a:rPr lang="en-US" dirty="0" err="1" smtClean="0"/>
              <a:t>Grundlagen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1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tut ein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298791"/>
            <a:ext cx="11525250" cy="939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Übersetzt </a:t>
            </a:r>
            <a:r>
              <a:rPr lang="de-DE" sz="2400" dirty="0" smtClean="0"/>
              <a:t>z.B. VB.NET, C</a:t>
            </a:r>
            <a:r>
              <a:rPr lang="de-DE" sz="2400" dirty="0"/>
              <a:t># nach IL Code, C# nach Maschinencode (.NET Native</a:t>
            </a:r>
            <a:r>
              <a:rPr lang="de-DE" sz="2400" dirty="0" smtClean="0"/>
              <a:t>), C/C++ in Maschinencode...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3647" y="3376127"/>
            <a:ext cx="2602252" cy="791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5583" y="2419599"/>
            <a:ext cx="2744787" cy="2704750"/>
            <a:chOff x="379413" y="3131372"/>
            <a:chExt cx="2744787" cy="2704750"/>
          </a:xfrm>
        </p:grpSpPr>
        <p:grpSp>
          <p:nvGrpSpPr>
            <p:cNvPr id="6" name="Group 5"/>
            <p:cNvGrpSpPr/>
            <p:nvPr/>
          </p:nvGrpSpPr>
          <p:grpSpPr>
            <a:xfrm>
              <a:off x="379413" y="3131372"/>
              <a:ext cx="2744787" cy="2704750"/>
              <a:chOff x="5486400" y="2819400"/>
              <a:chExt cx="2744787" cy="250146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2819400"/>
                <a:ext cx="2744787" cy="2501468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5833599" y="2956916"/>
                <a:ext cx="2320698" cy="1964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&lt;summary&gt;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This is the base class for all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shaders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(vertex and fragment).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offers functionality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which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is core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all shaders, such as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file   </a:t>
                </a:r>
              </a:p>
              <a:p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///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loading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and binding.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&lt;/summary&gt;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class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void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Create(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OpenGL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gl,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uint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shaderType, </a:t>
                </a:r>
                <a:endParaRPr lang="en-US" sz="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 </a:t>
                </a:r>
                <a:r>
                  <a:rPr lang="en-US" sz="400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source)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Create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OpenGL shader object.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shaderObject = gl.CreateShader(shaderType);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Set the shader source.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gl.ShaderSource(shaderObject, source);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Compile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shader object.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gl.CompileShader(shaderObject);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Now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that we've compiled the shader,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check</a:t>
                </a:r>
              </a:p>
              <a:p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//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it's compilation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status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 If it's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not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compiled properly, we're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going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throw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// an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exception.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(GetCompileStatus(gl) ==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false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throw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new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ShaderCompilationException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</a:t>
                </a:r>
                <a:r>
                  <a:rPr lang="en-US" sz="400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.Format(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	</a:t>
                </a:r>
                <a:r>
                  <a:rPr lang="en-US" sz="4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"</a:t>
                </a:r>
                <a:r>
                  <a:rPr lang="en-US" sz="4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Failed to compile shader </a:t>
                </a:r>
                <a:r>
                  <a:rPr lang="en-US" sz="4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{</a:t>
                </a:r>
                <a:r>
                  <a:rPr lang="en-US" sz="4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0}."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:endParaRPr lang="en-US" sz="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shaderObject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), GetInfoLog(gl));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}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001311" y="5386991"/>
              <a:ext cx="1044802" cy="2543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Code File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79437" y="2409116"/>
            <a:ext cx="3257334" cy="2703410"/>
            <a:chOff x="7822511" y="3132712"/>
            <a:chExt cx="3257334" cy="27034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511" y="3132712"/>
              <a:ext cx="2845489" cy="270341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464296" y="3427983"/>
              <a:ext cx="2615549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0           1   1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0   1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1   0   1   0   0   0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17144" y="5386990"/>
              <a:ext cx="1044802" cy="2543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Binary File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3426232" y="3571976"/>
            <a:ext cx="796540" cy="3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460776" y="3570290"/>
            <a:ext cx="796540" cy="3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9413" y="5449760"/>
            <a:ext cx="11525250" cy="9396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Allgemein: übersetzt Programm aus formaler Quellsprache in semantisch äquivalente formale Zielsprache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49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0221" y="1594724"/>
            <a:ext cx="10719780" cy="25698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Aber wie genau macht der Compiler das?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Wie kann der Compiler eine einfache Textdatei inhaltlich verstehen?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Wie verwandelt er den Text in ausführbare Bits und Bytes?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1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43" y="208216"/>
            <a:ext cx="11524432" cy="1063487"/>
          </a:xfrm>
        </p:spPr>
        <p:txBody>
          <a:bodyPr/>
          <a:lstStyle/>
          <a:p>
            <a:r>
              <a:rPr lang="de-DE" dirty="0" smtClean="0"/>
              <a:t>Aufbau eines Compilers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2646" y="2779473"/>
            <a:ext cx="8530935" cy="10548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5877" y="2917246"/>
            <a:ext cx="1090910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8263" y="2917561"/>
            <a:ext cx="1090910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10544" y="2917561"/>
            <a:ext cx="1090910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22826" y="2917561"/>
            <a:ext cx="1090910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34132" y="2920351"/>
            <a:ext cx="1026285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80814" y="2917561"/>
            <a:ext cx="1026285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27495" y="2919808"/>
            <a:ext cx="1128914" cy="790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2318" y="4604876"/>
            <a:ext cx="4914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Vorweg, ein kleiner Exkurs…</a:t>
            </a:r>
            <a:endParaRPr lang="de-DE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9377" y="1716490"/>
            <a:ext cx="4006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Aufbau der Blackbox…</a:t>
            </a:r>
            <a:endParaRPr lang="de-DE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2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Natürliche vs. Formale Sprachen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74416" y="2457296"/>
            <a:ext cx="3499129" cy="284404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Komplexität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Ständiger </a:t>
            </a:r>
            <a:r>
              <a:rPr lang="de-DE" sz="2400" dirty="0" smtClean="0"/>
              <a:t>Fluss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Mehrdeutigkeit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Fehlertoleranz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2400" dirty="0" smtClean="0"/>
          </a:p>
        </p:txBody>
      </p:sp>
      <p:pic>
        <p:nvPicPr>
          <p:cNvPr id="11" name="Picture 2" descr="http://de.toonpool.com/user/24247/files/fehlinterpretation_15849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3" y="1378732"/>
            <a:ext cx="6439701" cy="4546429"/>
          </a:xfrm>
          <a:prstGeom prst="rect">
            <a:avLst/>
          </a:prstGeom>
          <a:noFill/>
          <a:ln w="603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0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chulen.regensburg.de/wvsgym/images/Faecher/Informatik/Informatik_12/Bilder/1_3_Endliche_Automaten/chom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92" y="1824206"/>
            <a:ext cx="3878829" cy="332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formale Sprachen?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414581"/>
            <a:ext cx="7275321" cy="2312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Mathematische Beschreibung einer Sprache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Alphabet + Wortbildungsregeln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Werden durch Zustandsautomaten erkannt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Klassifiziert in Chomsky-Hierarchie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01228" y="4286432"/>
            <a:ext cx="6327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„Menge von Wörtern,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die über einem bestimmten </a:t>
            </a:r>
            <a:r>
              <a:rPr lang="de-DE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Alphabet und </a:t>
            </a:r>
            <a:r>
              <a:rPr lang="de-DE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nach definierten Regeln gebildet werden können</a:t>
            </a:r>
            <a:r>
              <a:rPr lang="de-DE" sz="2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en-US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formale Sprache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437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Mathematische Beschreibung = formale Grammatik</a:t>
            </a: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	V </a:t>
            </a:r>
            <a:r>
              <a:rPr lang="de-DE" sz="2400" dirty="0"/>
              <a:t>= nicht-terminale Zeichen</a:t>
            </a:r>
          </a:p>
          <a:p>
            <a:pPr marL="0" indent="0">
              <a:buNone/>
            </a:pPr>
            <a:r>
              <a:rPr lang="de-DE" sz="2400" dirty="0" smtClean="0"/>
              <a:t>	</a:t>
            </a:r>
            <a:r>
              <a:rPr lang="el-GR" sz="2400" dirty="0" smtClean="0"/>
              <a:t>Σ</a:t>
            </a:r>
            <a:r>
              <a:rPr lang="de-DE" sz="2400" dirty="0" smtClean="0"/>
              <a:t> </a:t>
            </a:r>
            <a:r>
              <a:rPr lang="de-DE" sz="2400" dirty="0"/>
              <a:t>= terminale Zeichen (Alphabet)</a:t>
            </a:r>
          </a:p>
          <a:p>
            <a:pPr marL="0" indent="0">
              <a:buNone/>
            </a:pPr>
            <a:r>
              <a:rPr lang="de-DE" sz="2400" dirty="0" smtClean="0"/>
              <a:t>	R </a:t>
            </a:r>
            <a:r>
              <a:rPr lang="de-DE" sz="2400" dirty="0"/>
              <a:t>= Produktionen (Regeln)</a:t>
            </a:r>
          </a:p>
          <a:p>
            <a:pPr marL="0" indent="0">
              <a:buNone/>
            </a:pPr>
            <a:r>
              <a:rPr lang="de-DE" sz="2400" dirty="0" smtClean="0"/>
              <a:t>	S </a:t>
            </a:r>
            <a:r>
              <a:rPr lang="de-DE" sz="2400" dirty="0"/>
              <a:t>= Startsymbol (aus V)</a:t>
            </a:r>
          </a:p>
          <a:p>
            <a:pPr marL="0" indent="0">
              <a:buNone/>
            </a:pPr>
            <a:endParaRPr lang="de-DE" sz="2400" dirty="0" smtClean="0"/>
          </a:p>
        </p:txBody>
      </p:sp>
      <p:pic>
        <p:nvPicPr>
          <p:cNvPr id="3076" name="Picture 4" descr="G = (V\,, \Sigma\,, R\,, S\,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4" y="2280104"/>
            <a:ext cx="3541036" cy="4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259144" y="727735"/>
            <a:ext cx="6519204" cy="561994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274320" tIns="274320" rIns="274320" bIns="274320"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CTO der Fairmas GmbH in Berlin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Community Leader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    (DNUG Berlin, The Berlin Microsoft Connection)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/>
              <a:t>Blogger / .NET Code </a:t>
            </a:r>
            <a:r>
              <a:rPr lang="de-DE" sz="2600" dirty="0" err="1" smtClean="0"/>
              <a:t>Geek</a:t>
            </a:r>
            <a:endParaRPr lang="de-DE" sz="2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Sprecher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MSDN Moderator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Freier Autor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Heise, Windows Developer)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sz="2600" dirty="0" smtClean="0"/>
              <a:t>Open Source</a:t>
            </a:r>
            <a:endParaRPr lang="de-DE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SharpGL, Roslyn,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FxCopAnalyzers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" y="990302"/>
            <a:ext cx="1807672" cy="2522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3" y="4681982"/>
            <a:ext cx="626182" cy="3494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6020" y="4659777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RobinSedlaczek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2" y="5151185"/>
            <a:ext cx="286615" cy="2866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6020" y="5107695"/>
            <a:ext cx="3542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RobinSedlaczek.wordpress.com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01815" y="3514916"/>
            <a:ext cx="2174117" cy="53978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smtClean="0"/>
              <a:t>Robin Sedlaczek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5" y="4225646"/>
            <a:ext cx="431448" cy="3667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6020" y="4206580"/>
            <a:ext cx="279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RobinSedlaczek@live.de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4" y="5613675"/>
            <a:ext cx="276150" cy="276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8583" y="5572872"/>
            <a:ext cx="3411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TheBerlinMicrosoftConnection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formale Sprache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931024"/>
            <a:ext cx="10750040" cy="1263534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/>
              <a:t>Die Sprache beinhaltet Bedingungsanweisungen. Diese können verschachtelt sein. Bedingungsanweisungen können etwas auf wahr oder falsch testen.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</p:txBody>
      </p:sp>
      <p:pic>
        <p:nvPicPr>
          <p:cNvPr id="3076" name="Picture 4" descr="G = (V\,, \Sigma\,, R\,, S\,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14" y="2394305"/>
            <a:ext cx="2528370" cy="3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85061" y="2342053"/>
            <a:ext cx="66206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 expr, condition, left, right }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l-GR" sz="200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id,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(, ), {, },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== }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  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(condition) {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condition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 == right,</a:t>
            </a: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</a:t>
            </a: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right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</a:t>
            </a: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right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right    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0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92061" y="3164730"/>
            <a:ext cx="4928793" cy="31700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274320" tIns="182880" rIns="274320" bIns="18288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 expr, condition, left, right 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id,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(, ), {, },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== 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{  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(condition) {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condition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 == right,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id,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left 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right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right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right    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formale Sprache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104" y="1035876"/>
            <a:ext cx="579123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Ist der folgende Ausdruck Teil 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der Sprache?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de-DE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}</a:t>
            </a:r>
          </a:p>
          <a:p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5887" y="502462"/>
            <a:ext cx="49180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Start: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expr </a:t>
            </a:r>
          </a:p>
          <a:p>
            <a:endParaRPr lang="de-DE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de-DE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(condition) {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expr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}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sz="2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(condition) {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(condition) { }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}</a:t>
            </a:r>
            <a:endParaRPr lang="de-DE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en-US" sz="20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en-US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(condition) { } }</a:t>
            </a:r>
          </a:p>
          <a:p>
            <a:endParaRPr lang="de-DE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r>
              <a:rPr lang="en-US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</a:p>
          <a:p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r>
              <a:rPr lang="en-US" sz="2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== right) 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</a:p>
          <a:p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r>
              <a:rPr lang="en-US" sz="2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</a:p>
          <a:p>
            <a:endParaRPr lang="en-US" sz="20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r>
              <a:rPr lang="en-US" sz="2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== right) 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}</a:t>
            </a:r>
          </a:p>
          <a:p>
            <a:endParaRPr lang="de-DE" sz="2000" dirty="0" smtClean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(6)</a:t>
            </a:r>
            <a:r>
              <a:rPr lang="en-US" sz="20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20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} }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2456" y="3961056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2456" y="4158488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2456" y="4355920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2456" y="4554517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52456" y="4785771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2456" y="4996419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(6)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2456" y="5215622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52456" y="5426270"/>
            <a:ext cx="4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(8)</a:t>
            </a:r>
            <a:endParaRPr lang="en-US" sz="14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0080" y="6034662"/>
            <a:ext cx="3932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Ausdruck ist Teil </a:t>
            </a:r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der </a:t>
            </a:r>
            <a:r>
              <a:rPr lang="de-DE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Sprache!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49134" y="2387600"/>
            <a:ext cx="10259134" cy="3259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Formales Beschreiben von Textstrukturen (Grammatik)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Programmiersprachen </a:t>
            </a:r>
          </a:p>
          <a:p>
            <a:pPr marL="0" indent="0">
              <a:buNone/>
            </a:pP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Textstrukturen können mit Algorithmus erkannt werden (Parsen)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Einlesen, Syntaxüberprüfung</a:t>
            </a: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formale Sprache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9514" y="1084836"/>
            <a:ext cx="7841619" cy="6183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Was bedeutet das für einen Compiler?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3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630235"/>
          </a:xfrm>
        </p:spPr>
        <p:txBody>
          <a:bodyPr/>
          <a:lstStyle/>
          <a:p>
            <a:r>
              <a:rPr lang="de-DE" dirty="0"/>
              <a:t>Beispiel formale Sprache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83280" y="782835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expr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/>
          <p:cNvCxnSpPr>
            <a:stCxn id="3" idx="2"/>
            <a:endCxn id="20" idx="0"/>
          </p:cNvCxnSpPr>
          <p:nvPr/>
        </p:nvCxnSpPr>
        <p:spPr>
          <a:xfrm flipH="1">
            <a:off x="4999585" y="1093731"/>
            <a:ext cx="2758015" cy="39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 flipH="1">
            <a:off x="6279871" y="1093731"/>
            <a:ext cx="1477729" cy="39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3947" y="1484409"/>
            <a:ext cx="885013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5265" y="1484409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6359" y="5341328"/>
            <a:ext cx="408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AST </a:t>
            </a:r>
          </a:p>
          <a:p>
            <a:pPr algn="ctr"/>
            <a:r>
              <a:rPr lang="de-DE" sz="3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(Abstract Syntax Tree)</a:t>
            </a:r>
            <a:endParaRPr lang="de-DE" sz="32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5" name="Straight Connector 44"/>
          <p:cNvCxnSpPr>
            <a:stCxn id="3" idx="2"/>
            <a:endCxn id="46" idx="0"/>
          </p:cNvCxnSpPr>
          <p:nvPr/>
        </p:nvCxnSpPr>
        <p:spPr>
          <a:xfrm>
            <a:off x="7757600" y="1093731"/>
            <a:ext cx="0" cy="39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83280" y="1485207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{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6" name="Straight Connector 65"/>
          <p:cNvCxnSpPr>
            <a:stCxn id="3" idx="2"/>
            <a:endCxn id="67" idx="0"/>
          </p:cNvCxnSpPr>
          <p:nvPr/>
        </p:nvCxnSpPr>
        <p:spPr>
          <a:xfrm>
            <a:off x="7757600" y="1093731"/>
            <a:ext cx="3821732" cy="39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305012" y="1484409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2" name="Straight Connector 71"/>
          <p:cNvCxnSpPr>
            <a:stCxn id="3" idx="2"/>
            <a:endCxn id="73" idx="0"/>
          </p:cNvCxnSpPr>
          <p:nvPr/>
        </p:nvCxnSpPr>
        <p:spPr>
          <a:xfrm>
            <a:off x="7757600" y="1093731"/>
            <a:ext cx="1898237" cy="3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381517" y="1487833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expr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52460" y="948690"/>
            <a:ext cx="40692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Start: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expr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(condition) {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expr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}</a:t>
            </a: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(condition) {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(condition) { } }</a:t>
            </a:r>
            <a:endParaRPr lang="en-US" sz="16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(condition) { } }</a:t>
            </a: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== right) 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(left == right)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  <a:endParaRPr lang="en-US" sz="16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false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== right) 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{ } }</a:t>
            </a:r>
          </a:p>
          <a:p>
            <a:pPr>
              <a:lnSpc>
                <a:spcPct val="250000"/>
              </a:lnSpc>
            </a:pP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true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if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</a:t>
            </a:r>
            <a:r>
              <a:rPr lang="de-DE" sz="1600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false</a:t>
            </a:r>
            <a:r>
              <a:rPr lang="de-DE" sz="16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== </a:t>
            </a:r>
            <a:r>
              <a:rPr lang="de-DE" sz="1600" dirty="0" err="1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id</a:t>
            </a:r>
            <a:r>
              <a:rPr lang="de-DE" sz="16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{ } }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181" name="Straight Connector 180"/>
          <p:cNvCxnSpPr>
            <a:stCxn id="73" idx="2"/>
            <a:endCxn id="184" idx="0"/>
          </p:cNvCxnSpPr>
          <p:nvPr/>
        </p:nvCxnSpPr>
        <p:spPr>
          <a:xfrm flipH="1">
            <a:off x="8364573" y="1798729"/>
            <a:ext cx="1291264" cy="28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73" idx="2"/>
            <a:endCxn id="183" idx="0"/>
          </p:cNvCxnSpPr>
          <p:nvPr/>
        </p:nvCxnSpPr>
        <p:spPr>
          <a:xfrm>
            <a:off x="9655837" y="1798729"/>
            <a:ext cx="0" cy="28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213330" y="2080010"/>
            <a:ext cx="885013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90253" y="2080010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5" name="Straight Connector 184"/>
          <p:cNvCxnSpPr>
            <a:stCxn id="73" idx="2"/>
            <a:endCxn id="186" idx="0"/>
          </p:cNvCxnSpPr>
          <p:nvPr/>
        </p:nvCxnSpPr>
        <p:spPr>
          <a:xfrm>
            <a:off x="9655837" y="1798729"/>
            <a:ext cx="1340255" cy="28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721772" y="2080010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{ }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5" name="Straight Connector 194"/>
          <p:cNvCxnSpPr>
            <a:stCxn id="18" idx="2"/>
            <a:endCxn id="196" idx="0"/>
          </p:cNvCxnSpPr>
          <p:nvPr/>
        </p:nvCxnSpPr>
        <p:spPr>
          <a:xfrm flipH="1">
            <a:off x="5499536" y="1795305"/>
            <a:ext cx="806918" cy="896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225216" y="2692275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left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7" name="Straight Connector 196"/>
          <p:cNvCxnSpPr>
            <a:stCxn id="18" idx="2"/>
            <a:endCxn id="198" idx="0"/>
          </p:cNvCxnSpPr>
          <p:nvPr/>
        </p:nvCxnSpPr>
        <p:spPr>
          <a:xfrm flipH="1">
            <a:off x="6306453" y="1795305"/>
            <a:ext cx="1" cy="896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032133" y="2692275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==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5" name="Straight Connector 204"/>
          <p:cNvCxnSpPr>
            <a:stCxn id="18" idx="2"/>
            <a:endCxn id="206" idx="0"/>
          </p:cNvCxnSpPr>
          <p:nvPr/>
        </p:nvCxnSpPr>
        <p:spPr>
          <a:xfrm>
            <a:off x="6306454" y="1795305"/>
            <a:ext cx="806916" cy="887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839050" y="2682752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right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9" name="Straight Connector 208"/>
          <p:cNvCxnSpPr>
            <a:stCxn id="183" idx="2"/>
            <a:endCxn id="210" idx="0"/>
          </p:cNvCxnSpPr>
          <p:nvPr/>
        </p:nvCxnSpPr>
        <p:spPr>
          <a:xfrm flipH="1">
            <a:off x="8936915" y="2390906"/>
            <a:ext cx="718922" cy="92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8662595" y="3314384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left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1" name="Straight Connector 210"/>
          <p:cNvCxnSpPr>
            <a:stCxn id="183" idx="2"/>
            <a:endCxn id="212" idx="0"/>
          </p:cNvCxnSpPr>
          <p:nvPr/>
        </p:nvCxnSpPr>
        <p:spPr>
          <a:xfrm flipH="1">
            <a:off x="9654026" y="2390906"/>
            <a:ext cx="1811" cy="92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9379706" y="3314384"/>
            <a:ext cx="548640" cy="310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==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3" name="Straight Connector 212"/>
          <p:cNvCxnSpPr>
            <a:stCxn id="183" idx="2"/>
            <a:endCxn id="214" idx="0"/>
          </p:cNvCxnSpPr>
          <p:nvPr/>
        </p:nvCxnSpPr>
        <p:spPr>
          <a:xfrm>
            <a:off x="9655837" y="2390906"/>
            <a:ext cx="715302" cy="91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0096819" y="3304861"/>
            <a:ext cx="548640" cy="310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right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8" name="Straight Connector 217"/>
          <p:cNvCxnSpPr>
            <a:stCxn id="196" idx="2"/>
            <a:endCxn id="219" idx="0"/>
          </p:cNvCxnSpPr>
          <p:nvPr/>
        </p:nvCxnSpPr>
        <p:spPr>
          <a:xfrm flipH="1">
            <a:off x="5496301" y="3003171"/>
            <a:ext cx="3235" cy="88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221981" y="3887323"/>
            <a:ext cx="5486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1" name="Straight Connector 220"/>
          <p:cNvCxnSpPr>
            <a:stCxn id="206" idx="2"/>
            <a:endCxn id="222" idx="0"/>
          </p:cNvCxnSpPr>
          <p:nvPr/>
        </p:nvCxnSpPr>
        <p:spPr>
          <a:xfrm flipH="1">
            <a:off x="7102923" y="2993648"/>
            <a:ext cx="10447" cy="1515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828603" y="4509432"/>
            <a:ext cx="5486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4" name="Straight Connector 223"/>
          <p:cNvCxnSpPr>
            <a:stCxn id="210" idx="2"/>
            <a:endCxn id="225" idx="0"/>
          </p:cNvCxnSpPr>
          <p:nvPr/>
        </p:nvCxnSpPr>
        <p:spPr>
          <a:xfrm>
            <a:off x="8936915" y="3625280"/>
            <a:ext cx="0" cy="150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662595" y="5132900"/>
            <a:ext cx="5486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6" name="Straight Connector 225"/>
          <p:cNvCxnSpPr>
            <a:stCxn id="214" idx="2"/>
            <a:endCxn id="227" idx="0"/>
          </p:cNvCxnSpPr>
          <p:nvPr/>
        </p:nvCxnSpPr>
        <p:spPr>
          <a:xfrm>
            <a:off x="10371139" y="3615757"/>
            <a:ext cx="854" cy="211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0097673" y="5726049"/>
            <a:ext cx="5486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68839" y="874498"/>
            <a:ext cx="1412796" cy="547863"/>
            <a:chOff x="3027697" y="845510"/>
            <a:chExt cx="1412796" cy="547863"/>
          </a:xfrm>
        </p:grpSpPr>
        <p:sp>
          <p:nvSpPr>
            <p:cNvPr id="42" name="TextBox 41"/>
            <p:cNvSpPr txBox="1"/>
            <p:nvPr/>
          </p:nvSpPr>
          <p:spPr>
            <a:xfrm>
              <a:off x="3030073" y="1151370"/>
              <a:ext cx="174245" cy="188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27697" y="905068"/>
              <a:ext cx="176089" cy="1886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12785" y="845510"/>
              <a:ext cx="12277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nicht-terminal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12784" y="1085596"/>
              <a:ext cx="7932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terminal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5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 animBg="1"/>
      <p:bldP spid="120" grpId="0"/>
      <p:bldP spid="46" grpId="0" animBg="1"/>
      <p:bldP spid="67" grpId="0" animBg="1"/>
      <p:bldP spid="73" grpId="0" animBg="1"/>
      <p:bldP spid="183" grpId="0" animBg="1"/>
      <p:bldP spid="184" grpId="0" animBg="1"/>
      <p:bldP spid="186" grpId="0" animBg="1"/>
      <p:bldP spid="196" grpId="0" animBg="1"/>
      <p:bldP spid="198" grpId="0" animBg="1"/>
      <p:bldP spid="206" grpId="0" animBg="1"/>
      <p:bldP spid="210" grpId="0" animBg="1"/>
      <p:bldP spid="212" grpId="0" animBg="1"/>
      <p:bldP spid="214" grpId="0" animBg="1"/>
      <p:bldP spid="219" grpId="0" animBg="1"/>
      <p:bldP spid="222" grpId="0" animBg="1"/>
      <p:bldP spid="225" grpId="0" animBg="1"/>
      <p:bldP spid="2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49134" y="2387600"/>
            <a:ext cx="8599666" cy="28193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Textstrukturen (Syntax) als Baumstruktur darstellbar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Analyse und Auswertung des Baums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Syntaxanalyse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Tiefes Verständnis der Textstruktur</a:t>
            </a:r>
          </a:p>
          <a:p>
            <a:pPr marL="0" indent="0">
              <a:buNone/>
            </a:pPr>
            <a:endParaRPr lang="de-DE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formale Sprache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9514" y="1084836"/>
            <a:ext cx="7841619" cy="6183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Was bedeutet das für einen Compiler?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43" y="208216"/>
            <a:ext cx="11524432" cy="1063487"/>
          </a:xfrm>
        </p:spPr>
        <p:txBody>
          <a:bodyPr/>
          <a:lstStyle/>
          <a:p>
            <a:r>
              <a:rPr lang="de-DE" dirty="0" smtClean="0"/>
              <a:t>Aufbau eines Compilers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202" y="1509957"/>
            <a:ext cx="1814527" cy="523220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Zerlegen des Quelltextes in Tokens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3" idx="2"/>
            <a:endCxn id="41" idx="0"/>
          </p:cNvCxnSpPr>
          <p:nvPr/>
        </p:nvCxnSpPr>
        <p:spPr>
          <a:xfrm>
            <a:off x="1286466" y="2033177"/>
            <a:ext cx="998" cy="9854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1655" y="5356497"/>
            <a:ext cx="1814527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Parsen der Tokens in die Syntax, die von der Grammatik vorgegeben ist (AST)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/>
          <p:cNvCxnSpPr>
            <a:stCxn id="17" idx="0"/>
            <a:endCxn id="42" idx="2"/>
          </p:cNvCxnSpPr>
          <p:nvPr/>
        </p:nvCxnSpPr>
        <p:spPr>
          <a:xfrm flipV="1">
            <a:off x="2898919" y="4141697"/>
            <a:ext cx="2231" cy="121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7443" y="2875843"/>
            <a:ext cx="11354675" cy="1403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1463" y="3018634"/>
            <a:ext cx="1452001" cy="11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75149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469" y="4346591"/>
            <a:ext cx="1453995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Lexikalische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0688" y="4355688"/>
            <a:ext cx="1456462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Syntaktische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3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41" grpId="0" animBg="1"/>
      <p:bldP spid="42" grpId="0" animBg="1"/>
      <p:bldP spid="34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01386" y="2148323"/>
            <a:ext cx="7058248" cy="38564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Aufbau des 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Strukturen, Klassen, Aufzählungen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Methoden, Eigenschaften, Variablen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Bedingungen, Schleifen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Syntaxanalyse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9514" y="1084836"/>
            <a:ext cx="7841619" cy="6183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Was weiß der Compiler?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8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60144" y="2148323"/>
            <a:ext cx="7058248" cy="38564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Syntaxanalyse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9514" y="1084836"/>
            <a:ext cx="7841619" cy="61837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Was weiß der </a:t>
            </a:r>
            <a:r>
              <a:rPr lang="de-DE" smtClean="0"/>
              <a:t>Compiler bisher nicht</a:t>
            </a:r>
            <a:r>
              <a:rPr lang="de-DE" dirty="0" smtClean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984" y="2465339"/>
            <a:ext cx="58274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count)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particles.Clear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nn-NO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count; i++)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Particle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BasicParticle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particle.Intialize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(rand);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particles.Add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(particle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9324" y="1959502"/>
            <a:ext cx="4110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Von welchem Typ sind die Parameter?</a:t>
            </a:r>
            <a:endParaRPr lang="en-US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840361" y="2436556"/>
            <a:ext cx="1288963" cy="1692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2730" y="3211001"/>
            <a:ext cx="4110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Welche Member dürfen aufgerufen werden?</a:t>
            </a:r>
            <a:endParaRPr lang="en-US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6322142" y="3688055"/>
            <a:ext cx="900588" cy="298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1556" y="4553409"/>
            <a:ext cx="4110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Welche Variablen sind hier gültig?</a:t>
            </a:r>
            <a:endParaRPr lang="en-US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5486400" y="4878908"/>
            <a:ext cx="1805156" cy="1515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0438" y="5835492"/>
            <a:ext cx="241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Semantik!</a:t>
            </a:r>
            <a:endParaRPr lang="en-US" sz="36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8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79067" y="442900"/>
            <a:ext cx="4726955" cy="2282164"/>
            <a:chOff x="5951201" y="757183"/>
            <a:chExt cx="5361580" cy="2724534"/>
          </a:xfrm>
        </p:grpSpPr>
        <p:pic>
          <p:nvPicPr>
            <p:cNvPr id="1028" name="Picture 4" descr="https://laddumishra.files.wordpress.com/2011/01/11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201" y="757183"/>
              <a:ext cx="4908118" cy="2724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757699" y="3213896"/>
              <a:ext cx="1555082" cy="231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Symboltabelle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878866" y="3565130"/>
            <a:ext cx="7025080" cy="5859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Deklarationen analysieren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3903" y="1220322"/>
            <a:ext cx="2207139" cy="1882102"/>
            <a:chOff x="379413" y="3131372"/>
            <a:chExt cx="2889338" cy="2704750"/>
          </a:xfrm>
        </p:grpSpPr>
        <p:grpSp>
          <p:nvGrpSpPr>
            <p:cNvPr id="6" name="Group 5"/>
            <p:cNvGrpSpPr/>
            <p:nvPr/>
          </p:nvGrpSpPr>
          <p:grpSpPr>
            <a:xfrm>
              <a:off x="379413" y="3131372"/>
              <a:ext cx="2744787" cy="2704750"/>
              <a:chOff x="5486400" y="2819400"/>
              <a:chExt cx="2744787" cy="250146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2819400"/>
                <a:ext cx="2744787" cy="2501468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5833599" y="2956917"/>
                <a:ext cx="2320698" cy="214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&lt;summary&gt;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This is the base class for all </a:t>
                </a:r>
                <a:endParaRPr lang="en-US" sz="3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3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shaders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(vertex and fragment).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offers functionality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which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is core </a:t>
                </a:r>
                <a:endParaRPr lang="en-US" sz="3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3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all shaders, such as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file   </a:t>
                </a:r>
              </a:p>
              <a:p>
                <a:r>
                  <a:rPr lang="en-US" sz="3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///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loading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and binding.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&lt;/summary&gt;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class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{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void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Create(</a:t>
                </a:r>
                <a:r>
                  <a:rPr lang="en-US" sz="3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OpenGL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gl,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uint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shaderType, </a:t>
                </a:r>
                <a:endParaRPr lang="en-US" sz="3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 </a:t>
                </a:r>
                <a:r>
                  <a:rPr lang="en-US" sz="300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source)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{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Create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OpenGL shader object.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shaderObject = gl.CreateShader(shaderType);</a:t>
                </a:r>
              </a:p>
              <a:p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Set the shader source.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gl.ShaderSource(shaderObject, source);</a:t>
                </a:r>
              </a:p>
              <a:p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Compile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shader object.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gl.CompileShader(shaderObject);</a:t>
                </a:r>
              </a:p>
              <a:p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Now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that we've compiled the shader,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check</a:t>
                </a:r>
              </a:p>
              <a:p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//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it's compilation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status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 If it's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not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compiled properly, we're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going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throw </a:t>
                </a:r>
                <a:endParaRPr lang="en-US" sz="3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// an </a:t>
                </a:r>
                <a:r>
                  <a:rPr lang="en-US" sz="3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exception.</a:t>
                </a:r>
                <a:endParaRPr lang="en-US" sz="3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(GetCompileStatus(gl) ==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false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throw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new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ShaderCompilationException</a:t>
                </a:r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</a:t>
                </a:r>
                <a:r>
                  <a:rPr lang="en-US" sz="300" dirty="0" err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300" dirty="0" err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.Format</a:t>
                </a:r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 </a:t>
                </a:r>
                <a:r>
                  <a:rPr lang="en-US" sz="3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"</a:t>
                </a:r>
                <a:r>
                  <a:rPr lang="en-US" sz="3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Failed to compile shader </a:t>
                </a:r>
                <a:r>
                  <a:rPr lang="en-US" sz="3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{</a:t>
                </a:r>
                <a:r>
                  <a:rPr lang="en-US" sz="3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0}."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:endParaRPr lang="en-US" sz="3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3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shaderObject</a:t>
                </a:r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), GetInfoLog(gl));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3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}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001308" y="5312745"/>
              <a:ext cx="1267443" cy="3323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Code File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3640" y="4181740"/>
            <a:ext cx="2517997" cy="1448433"/>
            <a:chOff x="3064346" y="4427008"/>
            <a:chExt cx="2481320" cy="15510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610" y="4427008"/>
              <a:ext cx="733425" cy="933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4346" y="4647539"/>
              <a:ext cx="733425" cy="9334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288" y="4893733"/>
              <a:ext cx="733425" cy="9334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451046" y="5749499"/>
              <a:ext cx="109462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err="1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Assemblies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1026669">
            <a:off x="2358926" y="1848988"/>
            <a:ext cx="2005422" cy="3132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119271">
            <a:off x="2557340" y="3291874"/>
            <a:ext cx="1910654" cy="31326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6"/>
          <p:cNvSpPr txBox="1">
            <a:spLocks/>
          </p:cNvSpPr>
          <p:nvPr/>
        </p:nvSpPr>
        <p:spPr>
          <a:xfrm>
            <a:off x="4878866" y="4181740"/>
            <a:ext cx="7025080" cy="592483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Benannte Symbole bilden</a:t>
            </a:r>
          </a:p>
        </p:txBody>
      </p:sp>
      <p:sp>
        <p:nvSpPr>
          <p:cNvPr id="58" name="Content Placeholder 6"/>
          <p:cNvSpPr txBox="1">
            <a:spLocks/>
          </p:cNvSpPr>
          <p:nvPr/>
        </p:nvSpPr>
        <p:spPr>
          <a:xfrm>
            <a:off x="4878866" y="4804868"/>
            <a:ext cx="7025080" cy="611836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Symboltabelle aufbauen</a:t>
            </a:r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4878866" y="5416702"/>
            <a:ext cx="7025080" cy="548669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Typen und Typsignaturen bekannt machen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1337659" y="3133033"/>
            <a:ext cx="822709" cy="1091835"/>
            <a:chOff x="1337659" y="3133033"/>
            <a:chExt cx="822709" cy="1091835"/>
          </a:xfrm>
        </p:grpSpPr>
        <p:sp>
          <p:nvSpPr>
            <p:cNvPr id="66" name="TextBox 65"/>
            <p:cNvSpPr txBox="1"/>
            <p:nvPr/>
          </p:nvSpPr>
          <p:spPr>
            <a:xfrm>
              <a:off x="1427291" y="3531912"/>
              <a:ext cx="733077" cy="26161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05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Referenz</a:t>
              </a:r>
              <a:endParaRPr lang="en-US" sz="105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37659" y="3133033"/>
              <a:ext cx="224799" cy="1091835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5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" grpId="0" animBg="1"/>
      <p:bldP spid="21" grpId="0" animBg="1"/>
      <p:bldP spid="55" grpId="0"/>
      <p:bldP spid="58" grpId="0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5207" y="2285447"/>
            <a:ext cx="4061976" cy="2208245"/>
            <a:chOff x="5951201" y="757183"/>
            <a:chExt cx="5287094" cy="2724534"/>
          </a:xfrm>
        </p:grpSpPr>
        <p:pic>
          <p:nvPicPr>
            <p:cNvPr id="1028" name="Picture 4" descr="https://laddumishra.files.wordpress.com/2011/01/11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201" y="757183"/>
              <a:ext cx="4908118" cy="2724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527706" y="3213896"/>
              <a:ext cx="1710589" cy="231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Symboltabelle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47926" y="1221960"/>
            <a:ext cx="4578170" cy="2704750"/>
            <a:chOff x="7147926" y="713958"/>
            <a:chExt cx="4578170" cy="2704750"/>
          </a:xfrm>
        </p:grpSpPr>
        <p:grpSp>
          <p:nvGrpSpPr>
            <p:cNvPr id="4" name="Group 3"/>
            <p:cNvGrpSpPr/>
            <p:nvPr/>
          </p:nvGrpSpPr>
          <p:grpSpPr>
            <a:xfrm>
              <a:off x="8981309" y="713958"/>
              <a:ext cx="2744787" cy="2704750"/>
              <a:chOff x="8981309" y="713958"/>
              <a:chExt cx="2744787" cy="270475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981309" y="713958"/>
                <a:ext cx="2744787" cy="2704750"/>
                <a:chOff x="5486400" y="2819400"/>
                <a:chExt cx="2744787" cy="2501468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2819400"/>
                  <a:ext cx="2744787" cy="2501468"/>
                </a:xfrm>
                <a:prstGeom prst="rect">
                  <a:avLst/>
                </a:prstGeom>
              </p:spPr>
            </p:pic>
            <p:sp>
              <p:nvSpPr>
                <p:cNvPr id="17" name="Rectangle 16"/>
                <p:cNvSpPr/>
                <p:nvPr/>
              </p:nvSpPr>
              <p:spPr>
                <a:xfrm>
                  <a:off x="5833599" y="2956916"/>
                  <a:ext cx="2320698" cy="19640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&lt;summary&gt;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This is the base class for all </a:t>
                  </a:r>
                  <a:endPara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</a:t>
                  </a:r>
                  <a:r>
                    <a:rPr lang="en-US" sz="400" dirty="0" smtClean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shaders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(vertex and fragment).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It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offers functionality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which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is core </a:t>
                  </a:r>
                  <a:endPara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</a:t>
                  </a:r>
                  <a:r>
                    <a:rPr lang="en-US" sz="400" dirty="0" smtClean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to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all shaders, such as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file   </a:t>
                  </a:r>
                </a:p>
                <a:p>
                  <a:r>
                    <a:rPr lang="en-US" sz="400" dirty="0" smtClean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///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loading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and binding.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///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80808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&lt;/summary&gt;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public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class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Shader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{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public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void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Create(</a:t>
                  </a:r>
                  <a:r>
                    <a:rPr lang="en-US" sz="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OpenGL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gl,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uint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shaderType, </a:t>
                  </a:r>
                  <a:endPara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              </a:t>
                  </a:r>
                  <a:r>
                    <a:rPr lang="en-US" sz="400" dirty="0" smtClean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string</a:t>
                  </a:r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source)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{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 Create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the OpenGL shader object.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shaderObject = gl.CreateShader(shaderType);</a:t>
                  </a:r>
                </a:p>
                <a:p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Set the shader source.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gl.ShaderSource(shaderObject, source);</a:t>
                  </a:r>
                </a:p>
                <a:p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Compile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the shader object.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gl.CompileShader(shaderObject);</a:t>
                  </a:r>
                </a:p>
                <a:p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Now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that we've compiled the shader,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check</a:t>
                  </a:r>
                </a:p>
                <a:p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//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it's compilation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status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. If it's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not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// compiled properly, we're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going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to throw </a:t>
                  </a:r>
                  <a:endPara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 smtClean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// an </a:t>
                  </a:r>
                  <a:r>
                    <a:rPr lang="en-US" sz="400" dirty="0">
                      <a:solidFill>
                        <a:srgbClr val="008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exception.</a:t>
                  </a:r>
                  <a:endPara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if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(GetCompileStatus(gl) ==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false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)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{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   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throw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new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ShaderCompilationException</a:t>
                  </a:r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(</a:t>
                  </a:r>
                </a:p>
                <a:p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        </a:t>
                  </a:r>
                  <a:r>
                    <a:rPr lang="en-US" sz="400" dirty="0" smtClean="0">
                      <a:solidFill>
                        <a:srgbClr val="0000FF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string</a:t>
                  </a:r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.Format(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	</a:t>
                  </a:r>
                  <a:r>
                    <a:rPr lang="en-US" sz="400" dirty="0" smtClean="0">
                      <a:solidFill>
                        <a:srgbClr val="A31515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"</a:t>
                  </a:r>
                  <a:r>
                    <a:rPr lang="en-US" sz="400" dirty="0">
                      <a:solidFill>
                        <a:srgbClr val="A31515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Failed to compile shader </a:t>
                  </a:r>
                  <a:r>
                    <a:rPr lang="en-US" sz="400" dirty="0" smtClean="0">
                      <a:solidFill>
                        <a:srgbClr val="A31515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{</a:t>
                  </a:r>
                  <a:r>
                    <a:rPr lang="en-US" sz="400" dirty="0">
                      <a:solidFill>
                        <a:srgbClr val="A31515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0}."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, </a:t>
                  </a:r>
                  <a:endPara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endParaRP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</a:t>
                  </a:r>
                  <a:r>
                    <a:rPr lang="en-US" sz="400" dirty="0" smtClean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             shaderObject</a:t>
                  </a:r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), GetInfoLog(gl));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    }</a:t>
                  </a:r>
                </a:p>
                <a:p>
                  <a:r>
                    <a:rPr lang="en-US" sz="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Consolas" panose="020B0609020204030204" pitchFamily="49" charset="0"/>
                    </a:rPr>
                    <a:t>        }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0603207" y="2969577"/>
                <a:ext cx="1044802" cy="2543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400" dirty="0" smtClean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Code File</a:t>
                </a:r>
                <a:endPara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7147926" y="1777445"/>
              <a:ext cx="3340931" cy="938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 = </a:t>
              </a:r>
              <a:r>
                <a:rPr lang="en-US" sz="11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MyType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  <a:endPara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endPara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1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DoSomething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1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MyType</a:t>
              </a:r>
              <a:r>
                <a:rPr lang="en-US" sz="11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my) { … }</a:t>
              </a:r>
            </a:p>
            <a:p>
              <a:endPara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100" dirty="0"/>
                <a:t> </a:t>
              </a:r>
              <a:r>
                <a:rPr lang="en-US" sz="11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event</a:t>
              </a:r>
              <a:r>
                <a:rPr lang="en-US" sz="1100" dirty="0"/>
                <a:t>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EventHandler</a:t>
              </a:r>
              <a:r>
                <a:rPr lang="en-US" sz="1100" dirty="0"/>
                <a:t> </a:t>
              </a:r>
              <a:r>
                <a:rPr lang="en-US" sz="1100" dirty="0" err="1"/>
                <a:t>MyEvent</a:t>
              </a:r>
              <a:r>
                <a:rPr lang="en-US" sz="1100" dirty="0"/>
                <a:t>;</a:t>
              </a:r>
            </a:p>
          </p:txBody>
        </p:sp>
      </p:grpSp>
      <p:sp>
        <p:nvSpPr>
          <p:cNvPr id="23" name="Left-Right Arrow 22"/>
          <p:cNvSpPr/>
          <p:nvPr/>
        </p:nvSpPr>
        <p:spPr>
          <a:xfrm rot="21238022">
            <a:off x="4558330" y="2777082"/>
            <a:ext cx="2005422" cy="31326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6"/>
          <p:cNvSpPr>
            <a:spLocks noGrp="1"/>
          </p:cNvSpPr>
          <p:nvPr>
            <p:ph sz="quarter" idx="10"/>
          </p:nvPr>
        </p:nvSpPr>
        <p:spPr>
          <a:xfrm>
            <a:off x="5155313" y="4642103"/>
            <a:ext cx="6876224" cy="5370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Identifier im Code zu Symbolen zuordnen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5155313" y="5179176"/>
            <a:ext cx="6876224" cy="56267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Bedeutung des Codes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155313" y="5716249"/>
            <a:ext cx="6876224" cy="550067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Semantische Analyse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build="p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7813" y="1781908"/>
            <a:ext cx="11525250" cy="4936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#SpeakRoslyn bald in der MVA!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Microsoft Virtual Academy</a:t>
            </a:r>
          </a:p>
          <a:p>
            <a:pPr marL="457046" lvl="1" indent="0">
              <a:buNone/>
            </a:pPr>
            <a:r>
              <a:rPr lang="de-DE" sz="2400" dirty="0" smtClean="0"/>
              <a:t>Kostenlose Online-Trainings für Entwickler und IT Professionals </a:t>
            </a:r>
          </a:p>
          <a:p>
            <a:pPr marL="457046" lvl="1" indent="0">
              <a:buNone/>
            </a:pPr>
            <a:r>
              <a:rPr lang="de-DE" sz="2400" dirty="0" smtClean="0"/>
              <a:t>Mehr als 2.3 Millionen registrierte Nutzer</a:t>
            </a:r>
          </a:p>
          <a:p>
            <a:pPr marL="457046" lvl="1" indent="0">
              <a:buNone/>
            </a:pPr>
            <a:r>
              <a:rPr lang="de-DE" sz="2400" dirty="0" smtClean="0"/>
              <a:t>Regelmäßig neue Trainings zu aktuellen Microsoft Produkten und Technologien</a:t>
            </a:r>
          </a:p>
          <a:p>
            <a:pPr marL="457046" lvl="1" indent="0">
              <a:buNone/>
            </a:pPr>
            <a:r>
              <a:rPr lang="de-DE" sz="2400" dirty="0" smtClean="0"/>
              <a:t>Live- und on-</a:t>
            </a:r>
            <a:r>
              <a:rPr lang="de-DE" sz="2400" dirty="0" err="1" smtClean="0"/>
              <a:t>demand</a:t>
            </a:r>
            <a:r>
              <a:rPr lang="de-DE" sz="2400" dirty="0" smtClean="0"/>
              <a:t>-Kurse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4" y="76676"/>
            <a:ext cx="937984" cy="9904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Join the MVA Community!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7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43" y="208216"/>
            <a:ext cx="11524432" cy="1063487"/>
          </a:xfrm>
        </p:spPr>
        <p:txBody>
          <a:bodyPr/>
          <a:lstStyle/>
          <a:p>
            <a:r>
              <a:rPr lang="de-DE" dirty="0" smtClean="0"/>
              <a:t>Aufbau eines Compilers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202" y="1509957"/>
            <a:ext cx="1814527" cy="523220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Zerlegen des Quelltextes in Tokens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3" idx="2"/>
            <a:endCxn id="41" idx="0"/>
          </p:cNvCxnSpPr>
          <p:nvPr/>
        </p:nvCxnSpPr>
        <p:spPr>
          <a:xfrm>
            <a:off x="1286466" y="2033177"/>
            <a:ext cx="998" cy="9854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1655" y="5356497"/>
            <a:ext cx="1814527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Parsen der Tokens in die Syntax, die von der Grammatik vorgegeben ist (AST)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/>
          <p:cNvCxnSpPr>
            <a:stCxn id="17" idx="0"/>
            <a:endCxn id="42" idx="2"/>
          </p:cNvCxnSpPr>
          <p:nvPr/>
        </p:nvCxnSpPr>
        <p:spPr>
          <a:xfrm flipV="1">
            <a:off x="2898919" y="4141697"/>
            <a:ext cx="2231" cy="121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7432" y="1159494"/>
            <a:ext cx="1814527" cy="1169551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Typdeklarationen aus Code und Metadaten zu benannten Symbolen (Symboltabelle)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/>
          <p:cNvCxnSpPr>
            <a:stCxn id="23" idx="2"/>
            <a:endCxn id="43" idx="0"/>
          </p:cNvCxnSpPr>
          <p:nvPr/>
        </p:nvCxnSpPr>
        <p:spPr>
          <a:xfrm>
            <a:off x="4514696" y="2329045"/>
            <a:ext cx="1" cy="697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3688" y="5356496"/>
            <a:ext cx="1869110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Identifier in Code abstimmen/verbinden mit benannten Symbolen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>
            <a:stCxn id="28" idx="0"/>
            <a:endCxn id="44" idx="2"/>
          </p:cNvCxnSpPr>
          <p:nvPr/>
        </p:nvCxnSpPr>
        <p:spPr>
          <a:xfrm flipV="1">
            <a:off x="6128243" y="4141697"/>
            <a:ext cx="1" cy="12147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7443" y="2875843"/>
            <a:ext cx="11354675" cy="1403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1463" y="3018634"/>
            <a:ext cx="1452001" cy="11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75149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8696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Symbols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2243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469" y="4346591"/>
            <a:ext cx="1453995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Lexikalische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0688" y="4355688"/>
            <a:ext cx="1456462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Syntaktische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4373" y="4351140"/>
            <a:ext cx="3069871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Semantische 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3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3" grpId="0" animBg="1"/>
      <p:bldP spid="44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43" y="208216"/>
            <a:ext cx="11524432" cy="1063487"/>
          </a:xfrm>
        </p:spPr>
        <p:txBody>
          <a:bodyPr/>
          <a:lstStyle/>
          <a:p>
            <a:r>
              <a:rPr lang="de-DE" dirty="0" smtClean="0"/>
              <a:t>Aufbau eines Compilers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202" y="1509957"/>
            <a:ext cx="1814527" cy="523220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Zerlegen des Quelltextes in Tokens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>
            <a:stCxn id="3" idx="2"/>
            <a:endCxn id="41" idx="0"/>
          </p:cNvCxnSpPr>
          <p:nvPr/>
        </p:nvCxnSpPr>
        <p:spPr>
          <a:xfrm>
            <a:off x="1286466" y="2033177"/>
            <a:ext cx="998" cy="9854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1655" y="5356497"/>
            <a:ext cx="1814527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Parsen der Tokens in die Syntax, die von der Grammatik vorgegeben ist (AST)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/>
          <p:cNvCxnSpPr>
            <a:stCxn id="17" idx="0"/>
            <a:endCxn id="42" idx="2"/>
          </p:cNvCxnSpPr>
          <p:nvPr/>
        </p:nvCxnSpPr>
        <p:spPr>
          <a:xfrm flipV="1">
            <a:off x="2898919" y="4141697"/>
            <a:ext cx="2231" cy="121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7432" y="1159494"/>
            <a:ext cx="1814527" cy="1169551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Typdeklarationen aus Code und Metadaten zu benannten Symbolen (Symboltabelle)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/>
          <p:cNvCxnSpPr>
            <a:stCxn id="23" idx="2"/>
            <a:endCxn id="43" idx="0"/>
          </p:cNvCxnSpPr>
          <p:nvPr/>
        </p:nvCxnSpPr>
        <p:spPr>
          <a:xfrm>
            <a:off x="4514696" y="2329045"/>
            <a:ext cx="1" cy="697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3688" y="5356496"/>
            <a:ext cx="1869110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Identifier in Code abstimmen/verbinden mit benannten Symbolen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>
            <a:stCxn id="28" idx="0"/>
            <a:endCxn id="44" idx="2"/>
          </p:cNvCxnSpPr>
          <p:nvPr/>
        </p:nvCxnSpPr>
        <p:spPr>
          <a:xfrm flipV="1">
            <a:off x="6128243" y="4141697"/>
            <a:ext cx="1" cy="12147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7326" y="1511363"/>
            <a:ext cx="2120315" cy="523220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Plattformunabhängige Optimierungen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  <a:endCxn id="48" idx="0"/>
          </p:cNvCxnSpPr>
          <p:nvPr/>
        </p:nvCxnSpPr>
        <p:spPr>
          <a:xfrm>
            <a:off x="7697484" y="2034583"/>
            <a:ext cx="0" cy="998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52276" y="1509957"/>
            <a:ext cx="1931948" cy="523220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Plattformabhängige Optimierungen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Straight Connector 37"/>
          <p:cNvCxnSpPr>
            <a:stCxn id="37" idx="2"/>
            <a:endCxn id="50" idx="0"/>
          </p:cNvCxnSpPr>
          <p:nvPr/>
        </p:nvCxnSpPr>
        <p:spPr>
          <a:xfrm>
            <a:off x="10818250" y="2033177"/>
            <a:ext cx="1" cy="9936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9696" y="5356496"/>
            <a:ext cx="2048044" cy="954107"/>
          </a:xfrm>
          <a:prstGeom prst="rect">
            <a:avLst/>
          </a:prstGeom>
          <a:solidFill>
            <a:srgbClr val="FFE18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 gesammelten Informationen werden in Binary/</a:t>
            </a:r>
            <a:r>
              <a:rPr lang="de-DE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Assembly</a:t>
            </a:r>
            <a:r>
              <a:rPr lang="de-DE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ausgegeben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Connector 45"/>
          <p:cNvCxnSpPr>
            <a:stCxn id="45" idx="0"/>
            <a:endCxn id="49" idx="2"/>
          </p:cNvCxnSpPr>
          <p:nvPr/>
        </p:nvCxnSpPr>
        <p:spPr>
          <a:xfrm flipV="1">
            <a:off x="9223718" y="4141697"/>
            <a:ext cx="0" cy="12147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7443" y="2875843"/>
            <a:ext cx="11354675" cy="1403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1463" y="3018634"/>
            <a:ext cx="1452001" cy="113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75149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88696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Symbols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2243" y="3026792"/>
            <a:ext cx="1452001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Binder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4491" y="3032935"/>
            <a:ext cx="1365986" cy="1108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CodeGen Preprocessor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40725" y="3026792"/>
            <a:ext cx="1365986" cy="1114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Generator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66958" y="3026792"/>
            <a:ext cx="1502585" cy="111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CodeGen Postprocessor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469" y="4346591"/>
            <a:ext cx="1453995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Lexikalische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70688" y="4355688"/>
            <a:ext cx="1456462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Syntaktische 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4373" y="4351140"/>
            <a:ext cx="3069871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Semantische 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1467" y="4352379"/>
            <a:ext cx="4558076" cy="461665"/>
          </a:xfrm>
          <a:prstGeom prst="rect">
            <a:avLst/>
          </a:prstGeom>
          <a:solidFill>
            <a:srgbClr val="7FBA00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Synthese-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5" grpId="0" animBg="1"/>
      <p:bldP spid="48" grpId="0" animBg="1"/>
      <p:bldP spid="49" grpId="0" animBg="1"/>
      <p:bldP spid="50" grpId="0" animBg="1"/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en-US" dirty="0" smtClean="0"/>
              <a:t>03 | APIs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</p:spTree>
    <p:extLst>
      <p:ext uri="{BB962C8B-B14F-4D97-AF65-F5344CB8AC3E}">
        <p14:creationId xmlns:p14="http://schemas.microsoft.com/office/powerpoint/2010/main" val="37012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5112" y="1704749"/>
            <a:ext cx="5376618" cy="2421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4000" dirty="0" smtClean="0"/>
              <a:t>Compiler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4000" dirty="0" smtClean="0"/>
              <a:t>Workspace APIs</a:t>
            </a:r>
          </a:p>
          <a:p>
            <a:pPr marL="457046" lvl="1" indent="0">
              <a:buNone/>
            </a:pPr>
            <a:endParaRPr lang="de-DE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3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– Compiler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2" y="4695431"/>
            <a:ext cx="9740751" cy="1525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9" y="3173801"/>
            <a:ext cx="9740754" cy="15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0" y="1481661"/>
            <a:ext cx="9740753" cy="17078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– Compiler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Compiler API</a:t>
            </a:r>
          </a:p>
          <a:p>
            <a:pPr lvl="1">
              <a:buFontTx/>
              <a:buChar char="-"/>
            </a:pPr>
            <a:r>
              <a:rPr lang="de-DE" dirty="0" smtClean="0"/>
              <a:t>Sprachspezifische Objektmodelle für alle Phasen der Kompilierung</a:t>
            </a:r>
          </a:p>
          <a:p>
            <a:pPr lvl="1">
              <a:buFontTx/>
              <a:buChar char="-"/>
            </a:pPr>
            <a:r>
              <a:rPr lang="de-DE" dirty="0" smtClean="0"/>
              <a:t>Unveränderlicher Snapshot eines Compiler-Aufrufes </a:t>
            </a:r>
          </a:p>
          <a:p>
            <a:pPr lvl="1">
              <a:buFontTx/>
              <a:buChar char="-"/>
            </a:pPr>
            <a:r>
              <a:rPr lang="de-DE" dirty="0" smtClean="0"/>
              <a:t>Keine Abhängigkeiten zu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Diagnostics</a:t>
            </a:r>
            <a:r>
              <a:rPr lang="de-DE" dirty="0" smtClean="0"/>
              <a:t> API</a:t>
            </a:r>
          </a:p>
          <a:p>
            <a:pPr lvl="1">
              <a:buFontTx/>
              <a:buChar char="-"/>
            </a:pPr>
            <a:r>
              <a:rPr lang="de-DE" dirty="0" smtClean="0"/>
              <a:t>Erweiterbare API (</a:t>
            </a:r>
            <a:r>
              <a:rPr lang="de-DE" dirty="0" err="1" smtClean="0"/>
              <a:t>Analyzers</a:t>
            </a:r>
            <a:r>
              <a:rPr lang="de-DE" dirty="0" smtClean="0"/>
              <a:t>)</a:t>
            </a:r>
          </a:p>
          <a:p>
            <a:pPr lvl="1">
              <a:buFontTx/>
              <a:buChar char="-"/>
            </a:pPr>
            <a:r>
              <a:rPr lang="de-DE" dirty="0" smtClean="0"/>
              <a:t>Hängt sich direkt in Analysephase</a:t>
            </a:r>
          </a:p>
          <a:p>
            <a:pPr lvl="1">
              <a:buFontTx/>
              <a:buChar char="-"/>
            </a:pPr>
            <a:r>
              <a:rPr lang="de-DE" dirty="0" smtClean="0"/>
              <a:t>Fehler, Warnungen, Informationen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9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- </a:t>
            </a:r>
            <a:r>
              <a:rPr lang="de-DE" dirty="0" err="1" smtClean="0"/>
              <a:t>Workspaces</a:t>
            </a:r>
            <a:endParaRPr lang="en-US" dirty="0"/>
          </a:p>
        </p:txBody>
      </p:sp>
      <p:pic>
        <p:nvPicPr>
          <p:cNvPr id="4098" name="Picture 2" descr="api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7" y="1564640"/>
            <a:ext cx="10145174" cy="471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– </a:t>
            </a:r>
            <a:r>
              <a:rPr lang="de-DE" dirty="0" err="1" smtClean="0"/>
              <a:t>Workspaces</a:t>
            </a:r>
            <a:endParaRPr lang="en-US" dirty="0"/>
          </a:p>
        </p:txBody>
      </p:sp>
      <p:pic>
        <p:nvPicPr>
          <p:cNvPr id="5122" name="Picture 2" descr="workspace rel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20" y="1341395"/>
            <a:ext cx="7761732" cy="47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– </a:t>
            </a:r>
            <a:r>
              <a:rPr lang="de-DE" dirty="0" err="1" smtClean="0"/>
              <a:t>Workspaces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2079888"/>
            <a:ext cx="10933356" cy="22107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Objektmodell zur Darstellung einer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Einstiegspunkt für Solution-weite Analysen und Refactorings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Zugriff auf Compiler Services</a:t>
            </a:r>
          </a:p>
          <a:p>
            <a:pPr marL="457046" lvl="1" indent="0">
              <a:buNone/>
            </a:pPr>
            <a:endParaRPr lang="de-DE" dirty="0" smtClean="0"/>
          </a:p>
          <a:p>
            <a:pPr marL="457046" lvl="1" indent="0">
              <a:buNone/>
            </a:pPr>
            <a:endParaRPr lang="de-DE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3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APIs - </a:t>
            </a:r>
            <a:r>
              <a:rPr lang="de-DE" dirty="0" err="1" smtClean="0"/>
              <a:t>Namespaces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5" y="1767227"/>
            <a:ext cx="7988790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Microsoft.CodeAnalysis.dll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Microsoft.CodeAnalysis.Workspaces.dll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Microsoft.CodeAnalysis.CSharp.dll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Microsoft.CodeAnalysis.CSharp.Workspaces.dll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Microsoft.CodeAnalysis.VisualBasic.dll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Microsoft.CodeAnalysis.VisualBasic.Workspaces.dll</a:t>
            </a: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#SpeakRoslyn – Mach mit!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207925" y="2833107"/>
            <a:ext cx="6501998" cy="14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Kommentaren, Feedback, Kritiken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Foto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33920" y="3001404"/>
            <a:ext cx="4170113" cy="930677"/>
            <a:chOff x="4958801" y="3131298"/>
            <a:chExt cx="3250529" cy="6787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801" y="3131298"/>
              <a:ext cx="1216013" cy="67870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976651" y="3316484"/>
              <a:ext cx="2232679" cy="426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#SpeakRoslyn</a:t>
              </a:r>
              <a:endParaRPr lang="en-US" sz="3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8540" y="1747017"/>
            <a:ext cx="3211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Über Tweets mit…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Left Brace 16"/>
          <p:cNvSpPr/>
          <p:nvPr/>
        </p:nvSpPr>
        <p:spPr>
          <a:xfrm flipH="1">
            <a:off x="6822347" y="2803611"/>
            <a:ext cx="325965" cy="1107960"/>
          </a:xfrm>
          <a:prstGeom prst="leftBrace">
            <a:avLst>
              <a:gd name="adj1" fmla="val 8333"/>
              <a:gd name="adj2" fmla="val 6255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2336" y="4530204"/>
            <a:ext cx="493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würde ich mich sehr freuen!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0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en-US" dirty="0" smtClean="0"/>
              <a:t>04 | Syntax- und </a:t>
            </a:r>
            <a:r>
              <a:rPr lang="en-US" dirty="0" err="1" smtClean="0"/>
              <a:t>Symbolanalyse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Syntaxanalyse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37" y="1699205"/>
            <a:ext cx="5635111" cy="2917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6462" y="5115821"/>
            <a:ext cx="9110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tree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CSharpSyntaxTree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sourceCode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tree.GetRoot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5762846" y="1325413"/>
            <a:ext cx="6039293" cy="1579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 smtClean="0"/>
              <a:t>SyntaxTree</a:t>
            </a:r>
            <a:r>
              <a:rPr lang="de-DE" sz="2400" dirty="0" smtClean="0"/>
              <a:t> ist abstrakt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 smtClean="0"/>
              <a:t>Parsing</a:t>
            </a:r>
            <a:r>
              <a:rPr lang="de-DE" sz="2400" dirty="0" smtClean="0"/>
              <a:t> über sprachspezifische Ableitung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 smtClean="0"/>
              <a:t>SyntaxTree</a:t>
            </a:r>
            <a:r>
              <a:rPr lang="de-DE" sz="2400" dirty="0" smtClean="0"/>
              <a:t> ist </a:t>
            </a:r>
            <a:r>
              <a:rPr lang="de-DE" sz="2400" dirty="0" err="1" smtClean="0"/>
              <a:t>immutable</a:t>
            </a: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Syntaxanalyse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1067902"/>
            <a:ext cx="11425390" cy="30670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72351" y="3401444"/>
            <a:ext cx="325626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node.ChildNodes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node.ChildTokens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node.GetLeadingTrivia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node.GetTrailingTrivia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node.DescendantNodes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node.DescendantTokens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node.DescendantTrivia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de-DE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token.LeadingTrivia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token.TrailingTrivia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trivia.GetStructure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trivia.GetStructure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7001" y="5254482"/>
            <a:ext cx="438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Traversierung des Syntaxbaums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074369" y="3425415"/>
            <a:ext cx="287496" cy="3009137"/>
          </a:xfrm>
          <a:prstGeom prst="leftBrace">
            <a:avLst>
              <a:gd name="adj1" fmla="val 8333"/>
              <a:gd name="adj2" fmla="val 689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kern="1200" dirty="0" err="1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kern="1200" dirty="0" err="1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kern="1200" dirty="0" err="1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8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r>
              <a:rPr lang="en-US" sz="2000" kern="120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r>
              <a:rPr lang="en-US" sz="2000" kern="1200" dirty="0" smtClean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Node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SyntaxNode</a:t>
            </a:r>
            <a:r>
              <a:rPr lang="de-DE" sz="2800" dirty="0"/>
              <a:t> (</a:t>
            </a:r>
            <a:r>
              <a:rPr lang="de-DE" sz="2800" dirty="0" err="1"/>
              <a:t>Declarations</a:t>
            </a:r>
            <a:r>
              <a:rPr lang="de-DE" sz="2800" dirty="0"/>
              <a:t>, Statements, </a:t>
            </a:r>
            <a:r>
              <a:rPr lang="de-DE" sz="2800" dirty="0" err="1"/>
              <a:t>Clauses</a:t>
            </a:r>
            <a:r>
              <a:rPr lang="de-DE" sz="2800" dirty="0"/>
              <a:t>, </a:t>
            </a:r>
            <a:r>
              <a:rPr lang="de-DE" sz="2800" dirty="0" err="1"/>
              <a:t>Expressions</a:t>
            </a:r>
            <a:r>
              <a:rPr lang="de-DE" sz="2800" dirty="0"/>
              <a:t>)</a:t>
            </a:r>
            <a:endParaRPr lang="de-DE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38578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kern="12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ublic 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4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6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#SpeakRoslyn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065803" y="2876650"/>
            <a:ext cx="6611079" cy="2283179"/>
          </a:xfrm>
        </p:spPr>
        <p:txBody>
          <a:bodyPr/>
          <a:lstStyle/>
          <a:p>
            <a:pPr marL="0" indent="0">
              <a:buNone/>
            </a:pPr>
            <a:r>
              <a:rPr lang="de-DE" sz="9600" dirty="0" smtClean="0"/>
              <a:t>Warum ???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4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kern="120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DontDo();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kern="120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DontDo();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5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DontDo();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7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2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Token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SyntaxToken</a:t>
            </a:r>
            <a:r>
              <a:rPr lang="de-DE" sz="2800" dirty="0"/>
              <a:t> (Keyword, Identifier, Operator, </a:t>
            </a:r>
            <a:r>
              <a:rPr lang="de-DE" sz="2800" dirty="0" err="1"/>
              <a:t>Punctuation</a:t>
            </a:r>
            <a:r>
              <a:rPr lang="de-DE" sz="2800" dirty="0"/>
              <a:t>)</a:t>
            </a:r>
            <a:endParaRPr lang="de-DE" sz="2800" dirty="0" smtClean="0"/>
          </a:p>
          <a:p>
            <a:pPr marL="457046" lvl="1" indent="0">
              <a:buNone/>
            </a:pPr>
            <a:endParaRPr lang="de-DE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638714" y="2377825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Do(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0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714" y="2377229"/>
            <a:ext cx="5142230" cy="37147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kern="1200" dirty="0" err="1">
                <a:solidFill>
                  <a:srgbClr val="00FF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kern="1200" dirty="0" err="1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kern="1200" dirty="0" err="1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 err="1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kern="1200" dirty="0" err="1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2000" kern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what)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........</a:t>
            </a:r>
            <a:r>
              <a:rPr lang="en-US" sz="2000" kern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DontDo</a:t>
            </a: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1200" dirty="0">
                <a:solidFill>
                  <a:srgbClr val="66FF66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Trivia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290013"/>
            <a:ext cx="10533543" cy="716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SyntaxTrivia</a:t>
            </a:r>
            <a:r>
              <a:rPr lang="de-DE" sz="2800" dirty="0" smtClean="0"/>
              <a:t> (Leerzeichen, Kommentare, </a:t>
            </a:r>
            <a:r>
              <a:rPr lang="de-DE" sz="2800" dirty="0" err="1" smtClean="0"/>
              <a:t>Pre-processor</a:t>
            </a:r>
            <a:r>
              <a:rPr lang="de-DE" sz="2800" dirty="0" smtClean="0"/>
              <a:t> Direktiven)</a:t>
            </a:r>
          </a:p>
          <a:p>
            <a:pPr marL="457046" lvl="1" indent="0">
              <a:buNone/>
            </a:pP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Kinds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52478"/>
            <a:ext cx="10839092" cy="20135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Kind()-Erweiterungsmethode identifiziert exaktes Syntaxelement für </a:t>
            </a:r>
            <a:r>
              <a:rPr lang="de-DE" sz="2800" dirty="0"/>
              <a:t>Node, Token und </a:t>
            </a:r>
            <a:r>
              <a:rPr lang="de-DE" sz="2800" dirty="0" smtClean="0"/>
              <a:t>Trivia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Enum: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Microsoft.CodeAnalysis.CSharp.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SyntaxKind </a:t>
            </a:r>
            <a:r>
              <a:rPr lang="de-DE" sz="2000" dirty="0" smtClean="0"/>
              <a:t>(463 Werte)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smtClean="0"/>
              <a:t>Enum: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Microsoft.CodeAnalysis.VisualBasic.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SyntaxKind </a:t>
            </a:r>
            <a:r>
              <a:rPr lang="de-DE" sz="2000" dirty="0" smtClean="0"/>
              <a:t>(642 Werte)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1730" y="3270042"/>
            <a:ext cx="34673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SyntaxKind :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None,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List,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ArgumentList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ClassDeclaration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MethodDeclaration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NewKeyword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DollarToken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PercentToken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OpenBracketToken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CloseBracketToken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Types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514" y="1245702"/>
            <a:ext cx="9226602" cy="162531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Syntaxtypen für alle Syntaxelemente (sprachspezifisch)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Namespace: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Microsoft.CodeAnalysis.CSharp.Syntax </a:t>
            </a:r>
            <a:r>
              <a:rPr lang="de-DE" sz="2000" dirty="0" smtClean="0"/>
              <a:t>(214 Klassen)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smtClean="0"/>
              <a:t>Namespace:</a:t>
            </a:r>
            <a:r>
              <a:rPr lang="de-D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Microsoft.CodeAnalysis.VisualBasic.Syntax </a:t>
            </a:r>
            <a:r>
              <a:rPr lang="de-DE" sz="2000" dirty="0" smtClean="0"/>
              <a:t>(275 Klassen)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43640" y="2782531"/>
            <a:ext cx="4386731" cy="3779844"/>
            <a:chOff x="3705217" y="2984750"/>
            <a:chExt cx="4386731" cy="3779844"/>
          </a:xfrm>
        </p:grpSpPr>
        <p:grpSp>
          <p:nvGrpSpPr>
            <p:cNvPr id="16" name="Group 15"/>
            <p:cNvGrpSpPr/>
            <p:nvPr/>
          </p:nvGrpSpPr>
          <p:grpSpPr>
            <a:xfrm>
              <a:off x="4010795" y="3288370"/>
              <a:ext cx="4081153" cy="3476224"/>
              <a:chOff x="3686330" y="2924577"/>
              <a:chExt cx="4081153" cy="347622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957504" y="3074425"/>
                <a:ext cx="3809979" cy="332637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kern="1200" dirty="0" err="1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void</a:t>
                </a:r>
                <a:r>
                  <a:rPr lang="en-US" kern="1200" dirty="0" err="1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kern="120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string</a:t>
                </a:r>
                <a:r>
                  <a:rPr lang="en-US" kern="1200" dirty="0" err="1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....</a:t>
                </a: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r>
                  <a:rPr lang="en-US" kern="120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kern="1200" dirty="0" err="1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DEBUG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....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false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r>
                  <a:rPr lang="en-US" kern="120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endif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....</a:t>
                </a:r>
                <a:r>
                  <a:rPr lang="en-US" kern="12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(so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==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what)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........</a:t>
                </a:r>
                <a:r>
                  <a:rPr lang="en-US" kern="120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DontDo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();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kern="1200" dirty="0">
                    <a:solidFill>
                      <a:srgbClr val="FFFFFF"/>
                    </a:solidFill>
                    <a:effectLst/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3686330" y="3143249"/>
                <a:ext cx="287496" cy="3021369"/>
              </a:xfrm>
              <a:prstGeom prst="leftBrace">
                <a:avLst>
                  <a:gd name="adj1" fmla="val 8333"/>
                  <a:gd name="adj2" fmla="val 12660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Brace 14"/>
              <p:cNvSpPr/>
              <p:nvPr/>
            </p:nvSpPr>
            <p:spPr>
              <a:xfrm rot="5400000">
                <a:off x="6520544" y="2221424"/>
                <a:ext cx="172585" cy="1578891"/>
              </a:xfrm>
              <a:prstGeom prst="leftBrace">
                <a:avLst>
                  <a:gd name="adj1" fmla="val 8333"/>
                  <a:gd name="adj2" fmla="val 47464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833421" y="2984750"/>
              <a:ext cx="32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5400000" flipH="1">
              <a:off x="5589177" y="3582348"/>
              <a:ext cx="196685" cy="1643000"/>
            </a:xfrm>
            <a:prstGeom prst="leftBrace">
              <a:avLst>
                <a:gd name="adj1" fmla="val 8333"/>
                <a:gd name="adj2" fmla="val 47464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1755" y="4490849"/>
              <a:ext cx="32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05217" y="3741289"/>
              <a:ext cx="32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6804566" y="5674463"/>
              <a:ext cx="195361" cy="557176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98009" y="5799162"/>
              <a:ext cx="32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67488" y="3902584"/>
            <a:ext cx="3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MethodDeclarationSyntax</a:t>
            </a:r>
            <a:endParaRPr lang="de-DE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ParameterListSyntax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VariableDeclarationSyntax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de-DE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IfStatementSyntax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Kinds </a:t>
            </a:r>
            <a:r>
              <a:rPr lang="de-DE" dirty="0" smtClean="0"/>
              <a:t>vs. Syntax </a:t>
            </a:r>
            <a:r>
              <a:rPr lang="de-DE" dirty="0"/>
              <a:t>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506" y="1512994"/>
            <a:ext cx="5321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Was passt hier nicht?</a:t>
            </a:r>
            <a:endParaRPr lang="de-DE" sz="40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84465" y="2488172"/>
            <a:ext cx="7908388" cy="1085714"/>
            <a:chOff x="1474965" y="3221596"/>
            <a:chExt cx="7908388" cy="1085714"/>
          </a:xfrm>
        </p:grpSpPr>
        <p:sp>
          <p:nvSpPr>
            <p:cNvPr id="9" name="Rectangle 8"/>
            <p:cNvSpPr/>
            <p:nvPr/>
          </p:nvSpPr>
          <p:spPr>
            <a:xfrm>
              <a:off x="1474965" y="3221596"/>
              <a:ext cx="20604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32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463</a:t>
              </a:r>
              <a:r>
                <a:rPr lang="de-DE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(C</a:t>
              </a:r>
              <a:r>
                <a:rPr lang="de-DE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#) </a:t>
              </a:r>
              <a:r>
                <a:rPr lang="de-DE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	</a:t>
              </a:r>
            </a:p>
            <a:p>
              <a:r>
                <a:rPr lang="de-DE" sz="32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642</a:t>
              </a:r>
              <a:r>
                <a:rPr lang="de-DE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(VB)</a:t>
              </a:r>
              <a:endParaRPr lang="de-DE" sz="3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6425" y="3414757"/>
              <a:ext cx="165692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Types </a:t>
              </a:r>
              <a:endParaRPr lang="en-US" sz="4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56722" y="3406260"/>
              <a:ext cx="26500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Kinds    vs.</a:t>
              </a:r>
              <a:endParaRPr lang="de-DE" sz="4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00928" y="3230092"/>
              <a:ext cx="212321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32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214 </a:t>
              </a:r>
              <a:r>
                <a:rPr lang="de-DE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(C#)</a:t>
              </a:r>
            </a:p>
            <a:p>
              <a:r>
                <a:rPr lang="de-DE" sz="32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275 </a:t>
              </a:r>
              <a:r>
                <a:rPr lang="de-DE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(VB)</a:t>
              </a:r>
              <a:endParaRPr lang="de-DE" sz="3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284465" y="4025842"/>
            <a:ext cx="8827113" cy="212096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Syntax Types sind allgemeiner als Kinds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Ein Typ für ähnliche Syntaxelemente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 smtClean="0"/>
              <a:t>By</a:t>
            </a:r>
            <a:r>
              <a:rPr lang="de-DE" dirty="0" smtClean="0"/>
              <a:t> Design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6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en-US" dirty="0" smtClean="0"/>
              <a:t>01 | </a:t>
            </a:r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Kinds vs. Syntax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0456" y="1879953"/>
            <a:ext cx="10219660" cy="6568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1 : 1 - Beziehungen zwischen Types und Kinds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0456" y="2740070"/>
            <a:ext cx="7269984" cy="65688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Es gibt aber ein paar Ausnahmen!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10456" y="3600187"/>
            <a:ext cx="7269984" cy="65688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Beispiele…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1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Kinds vs. Syntax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18370" y="2416718"/>
            <a:ext cx="26529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*= 2;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+= 4;</a:t>
            </a:r>
          </a:p>
          <a:p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| 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2272" y="5175600"/>
            <a:ext cx="5137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Kind für jeden binären Operator (logisch, arithmetisch, Bit-Verschiebung, Verbundzuweisung)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3" y="2089881"/>
            <a:ext cx="7623015" cy="2987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7033" y="5175600"/>
            <a:ext cx="449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Ein Syntaxtype für binäre Ausdrücke.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083" y="1002475"/>
            <a:ext cx="308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Binärer Ausdruck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4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Kinds vs. Syntax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51206" y="2472176"/>
            <a:ext cx="2955827" cy="200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myObject.MyMember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myObject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MyMember</a:t>
            </a:r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ictionary!name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5320" y="1007740"/>
            <a:ext cx="2937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Member-Zugriff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5320" y="1936955"/>
            <a:ext cx="7142163" cy="3234406"/>
            <a:chOff x="989304" y="2210722"/>
            <a:chExt cx="5638800" cy="24955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304" y="2210722"/>
              <a:ext cx="5638800" cy="24955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94788" y="2392848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(C#)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8208" y="375910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(VB)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776163" y="5374561"/>
            <a:ext cx="5137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Kind für einfachen Member-Zugriff, Zugriff über Zeiger und Zugriff auf 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VB.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604" y="5374561"/>
            <a:ext cx="3718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Ein Syntaxtype für Member-Zugriffe.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8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9" y="1121429"/>
            <a:ext cx="5886172" cy="3094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Semantische Analyse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8025" y="4424107"/>
            <a:ext cx="102209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tree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CSharpSyntaxTree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sourceCode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CSharpCompilation</a:t>
            </a:r>
            <a:endParaRPr lang="en-US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.Create("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HelloWrold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AddReferences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MetadataReference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.CreateFromAssembly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).Assembly))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AddSyntaxTrees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(tree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compilation.GetSemanticModel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(tree);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6107837" y="1255069"/>
            <a:ext cx="5796109" cy="1579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err="1" smtClean="0"/>
              <a:t>Compilation</a:t>
            </a:r>
            <a:r>
              <a:rPr lang="de-DE" sz="2400" dirty="0" smtClean="0"/>
              <a:t> ist abstrakt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Semantische Analyse über Ableitungen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Symboltabelle ist </a:t>
            </a:r>
            <a:r>
              <a:rPr lang="de-DE" sz="2400" dirty="0" err="1" smtClean="0"/>
              <a:t>immutable</a:t>
            </a:r>
            <a:endParaRPr lang="de-DE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7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en-US" dirty="0" smtClean="0"/>
              <a:t>05 |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9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0306" y="3909848"/>
            <a:ext cx="11407708" cy="956442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914400" indent="-914400" algn="ctr"/>
            <a:r>
              <a:rPr lang="en-US" sz="7200" dirty="0" err="1" smtClean="0"/>
              <a:t>Ihr</a:t>
            </a:r>
            <a:r>
              <a:rPr lang="en-US" sz="7200" dirty="0" smtClean="0"/>
              <a:t> </a:t>
            </a:r>
            <a:r>
              <a:rPr lang="en-US" sz="7200" dirty="0" err="1" smtClean="0"/>
              <a:t>seid</a:t>
            </a:r>
            <a:r>
              <a:rPr lang="en-US" sz="7200" dirty="0" smtClean="0"/>
              <a:t> </a:t>
            </a:r>
            <a:r>
              <a:rPr lang="en-US" sz="7200" dirty="0" err="1" smtClean="0"/>
              <a:t>dran</a:t>
            </a:r>
            <a:r>
              <a:rPr lang="en-US" sz="7200" dirty="0" smtClean="0"/>
              <a:t>!</a:t>
            </a:r>
            <a:endParaRPr lang="en-US" sz="7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Sedlaczek | Chief Technical Officer at Fairmas GmbH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73157" y="5778600"/>
            <a:ext cx="2719083" cy="684756"/>
            <a:chOff x="8773157" y="5778600"/>
            <a:chExt cx="2719083" cy="6847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24284" y="5778600"/>
              <a:ext cx="1411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124284" y="6155579"/>
              <a:ext cx="2367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#SpeakRoslyn: Aufgabe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85463" y="1553388"/>
            <a:ext cx="10001304" cy="4760327"/>
          </a:xfrm>
        </p:spPr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Auch wenn der zu kompilierender Quelltext Syntaxfehler enthält, liefert die .NET Compiler Platform API für die syntaktische Analyse einen intakten Syntaxbaum. Beantwortet folgende Fragen im Team.</a:t>
            </a:r>
          </a:p>
          <a:p>
            <a:pPr marL="0" indent="0">
              <a:buNone/>
            </a:pPr>
            <a:endParaRPr lang="de-DE" sz="105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Welche Strategien zur Fehlerkorrektur verfolgt der C#-Parser in solchen Fällen?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Welche Gründe könnte es dafür geben, dass auch bei Syntaxfehlern ein valider Syntaxbaum erzeugt wird?</a:t>
            </a: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#SpeakRoslyn: Aufgabe </a:t>
            </a:r>
            <a:r>
              <a:rPr lang="de-DE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4518" y="2732689"/>
            <a:ext cx="10632780" cy="2028497"/>
          </a:xfrm>
        </p:spPr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Schreibt einen Analyzer, der alle Methoden ohne Code-Dokumentation als Fehler beanstandet, so dass diese im Visual Studio moniert werden.</a:t>
            </a:r>
            <a:r>
              <a:rPr lang="de-DE" sz="2800" b="1" dirty="0"/>
              <a:t> </a:t>
            </a:r>
            <a:r>
              <a:rPr lang="de-DE" sz="2800" b="1" dirty="0" smtClean="0"/>
              <a:t>Ein </a:t>
            </a:r>
            <a:r>
              <a:rPr lang="de-DE" sz="2800" b="1" dirty="0" err="1" smtClean="0"/>
              <a:t>Codefix</a:t>
            </a:r>
            <a:r>
              <a:rPr lang="de-DE" sz="2800" b="1" dirty="0" smtClean="0"/>
              <a:t> muss nicht implementiert werden. Wer schnell ist, darf das aber natürlich! </a:t>
            </a:r>
            <a:endParaRPr lang="de-DE" sz="2800" b="1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7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17913" y="5280560"/>
            <a:ext cx="6732916" cy="1326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2101" y="3466407"/>
            <a:ext cx="8215796" cy="1485524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914400" indent="-914400"/>
            <a:r>
              <a:rPr lang="de-DE" dirty="0" smtClean="0"/>
              <a:t>#SpeakRoslyn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3979" y="5340147"/>
            <a:ext cx="6511062" cy="1182492"/>
            <a:chOff x="8257785" y="5546976"/>
            <a:chExt cx="6511062" cy="11824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785" y="5546976"/>
              <a:ext cx="1109319" cy="61915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276683" y="5550000"/>
              <a:ext cx="29803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RobinSedlaczek</a:t>
              </a:r>
              <a:r>
                <a:rPr lang="en-US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635" y="6240658"/>
              <a:ext cx="461599" cy="46159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265802" y="6144693"/>
              <a:ext cx="550304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RobinSedlaczek.wordpress.com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33341" y="1121338"/>
            <a:ext cx="8452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Vielen Dank für Eure Aufmerksamkeit!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Compiler-Blackbox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9401666" cy="5290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Compiler sind klassisch gesehen Blackboxes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Geschlossene Softwarekomponenten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Übersetzen Quellcode in etwas Ausführbares (Binärdateien)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710" y="4435041"/>
            <a:ext cx="2602252" cy="791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38646" y="3478513"/>
            <a:ext cx="2744787" cy="2704750"/>
            <a:chOff x="379413" y="3131372"/>
            <a:chExt cx="2744787" cy="2704750"/>
          </a:xfrm>
        </p:grpSpPr>
        <p:grpSp>
          <p:nvGrpSpPr>
            <p:cNvPr id="8" name="Group 7"/>
            <p:cNvGrpSpPr/>
            <p:nvPr/>
          </p:nvGrpSpPr>
          <p:grpSpPr>
            <a:xfrm>
              <a:off x="379413" y="3131372"/>
              <a:ext cx="2744787" cy="2704750"/>
              <a:chOff x="5486400" y="2819400"/>
              <a:chExt cx="2744787" cy="250146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2819400"/>
                <a:ext cx="2744787" cy="2501468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833599" y="2956916"/>
                <a:ext cx="2320698" cy="1964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&lt;summary&gt;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This is the base class for all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shaders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(vertex and fragment).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offers functionality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which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is core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</a:t>
                </a:r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all shaders, such as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file   </a:t>
                </a:r>
              </a:p>
              <a:p>
                <a:r>
                  <a:rPr lang="en-US" sz="400" dirty="0" smtClean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///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loading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and binding.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///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&lt;/summary&gt;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class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public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void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Create(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OpenGL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gl,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uint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shaderType, </a:t>
                </a:r>
                <a:endParaRPr lang="en-US" sz="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 </a:t>
                </a:r>
                <a:r>
                  <a:rPr lang="en-US" sz="400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source)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Create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OpenGL shader object.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shaderObject = gl.CreateShader(shaderType);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Set the shader source.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gl.ShaderSource(shaderObject, source);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Compile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the shader object.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gl.CompileShader(shaderObject);</a:t>
                </a:r>
              </a:p>
              <a:p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Now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that we've compiled the shader,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check</a:t>
                </a:r>
              </a:p>
              <a:p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//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it's compilation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status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 If it's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not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// compiled properly, we're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going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 throw </a:t>
                </a:r>
                <a:endParaRPr lang="en-US" sz="400" dirty="0" smtClean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// an </a:t>
                </a:r>
                <a:r>
                  <a:rPr lang="en-US" sz="4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exception.</a:t>
                </a:r>
                <a:endParaRPr lang="en-US" sz="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if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(GetCompileStatus(gl) ==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false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throw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new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ShaderCompilationException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</a:t>
                </a:r>
                <a:r>
                  <a:rPr lang="en-US" sz="400" dirty="0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string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.Format(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	</a:t>
                </a:r>
                <a:r>
                  <a:rPr lang="en-US" sz="4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"</a:t>
                </a:r>
                <a:r>
                  <a:rPr lang="en-US" sz="4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Failed to compile shader </a:t>
                </a:r>
                <a:r>
                  <a:rPr lang="en-US" sz="400" dirty="0" smtClean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{</a:t>
                </a:r>
                <a:r>
                  <a:rPr lang="en-US" sz="400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0}."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, </a:t>
                </a:r>
                <a:endParaRPr lang="en-US" sz="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400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             shaderObject</a:t>
                </a:r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), GetInfoLog(gl));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      }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001311" y="5386991"/>
              <a:ext cx="1044802" cy="2543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Code File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92500" y="3479853"/>
            <a:ext cx="3257334" cy="2703410"/>
            <a:chOff x="7822511" y="3132712"/>
            <a:chExt cx="3257334" cy="270341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511" y="3132712"/>
              <a:ext cx="2845489" cy="270341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464296" y="3427983"/>
              <a:ext cx="2615549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0           1   1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0   1</a:t>
              </a:r>
            </a:p>
            <a:p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1   0   1   0   0   0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0   1   1   1   1   0   0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1   1   0   0   1   0   1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0   1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   </a:t>
              </a:r>
              <a:r>
                <a:rPr lang="en-US" sz="7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1</a:t>
              </a:r>
              <a:endPara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17144" y="5386990"/>
              <a:ext cx="1044802" cy="2543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Binary File</a:t>
              </a:r>
              <a:endPara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57" y="4049110"/>
            <a:ext cx="781778" cy="781778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439295" y="4630890"/>
            <a:ext cx="796540" cy="3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473839" y="4629204"/>
            <a:ext cx="796540" cy="399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Problem mit der Blackbox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2589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tiefes Verständnis </a:t>
            </a:r>
            <a:r>
              <a:rPr lang="de-DE" sz="2800" dirty="0"/>
              <a:t>des Codes </a:t>
            </a:r>
            <a:r>
              <a:rPr lang="de-DE" sz="2800" dirty="0" smtClean="0"/>
              <a:t>während </a:t>
            </a:r>
            <a:r>
              <a:rPr lang="de-DE" sz="2800" dirty="0"/>
              <a:t>Übersetzung</a:t>
            </a: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Wissen, </a:t>
            </a:r>
            <a:r>
              <a:rPr lang="de-DE" sz="2800" dirty="0"/>
              <a:t>dass von IDEs und </a:t>
            </a:r>
            <a:r>
              <a:rPr lang="de-DE" sz="2800" dirty="0" smtClean="0"/>
              <a:t>Werkzeugen genutzt werden könnte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Problem: Wissen steht nach Kompilierung nicht mehr zur Verfügung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 smtClean="0"/>
              <a:t>Devs</a:t>
            </a:r>
            <a:r>
              <a:rPr lang="de-DE" sz="2800" dirty="0" smtClean="0"/>
              <a:t>/Toolhersteller müssen ggf. Code selbst analysieren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960" y="4730190"/>
            <a:ext cx="3148725" cy="9579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93" y="4191546"/>
            <a:ext cx="1144602" cy="11446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79" y="4339918"/>
            <a:ext cx="869630" cy="86963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4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18712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Aufbrechen der Blackbox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Bereitstellung einer API-Schicht über dem Compiler</a:t>
            </a:r>
            <a:endParaRPr lang="de-DE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Bereitstellung der Compiler-Ergebnisse über Objektmodelle</a:t>
            </a:r>
          </a:p>
          <a:p>
            <a:pPr marL="0" indent="0">
              <a:buNone/>
            </a:pPr>
            <a:endParaRPr lang="de-DE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410375" y="5059484"/>
            <a:ext cx="5317716" cy="957952"/>
            <a:chOff x="2400244" y="4504312"/>
            <a:chExt cx="3815499" cy="957952"/>
          </a:xfrm>
        </p:grpSpPr>
        <p:sp>
          <p:nvSpPr>
            <p:cNvPr id="4" name="TextBox 3"/>
            <p:cNvSpPr txBox="1"/>
            <p:nvPr/>
          </p:nvSpPr>
          <p:spPr>
            <a:xfrm>
              <a:off x="2400244" y="4504312"/>
              <a:ext cx="3815499" cy="9579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0901" y="4591156"/>
              <a:ext cx="858006" cy="79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1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870" y="4591155"/>
              <a:ext cx="858006" cy="79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2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2839" y="4595107"/>
              <a:ext cx="858006" cy="7903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3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3808" y="4591155"/>
              <a:ext cx="858006" cy="7982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4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2642" y="4612928"/>
            <a:ext cx="4012376" cy="533399"/>
            <a:chOff x="2052642" y="4612928"/>
            <a:chExt cx="4012376" cy="533399"/>
          </a:xfrm>
        </p:grpSpPr>
        <p:grpSp>
          <p:nvGrpSpPr>
            <p:cNvPr id="14" name="Group 13"/>
            <p:cNvGrpSpPr/>
            <p:nvPr/>
          </p:nvGrpSpPr>
          <p:grpSpPr>
            <a:xfrm>
              <a:off x="2052642" y="4612929"/>
              <a:ext cx="125386" cy="533398"/>
              <a:chOff x="2132161" y="3624945"/>
              <a:chExt cx="89965" cy="53339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132161" y="3624945"/>
                <a:ext cx="89965" cy="11974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177143" y="3733800"/>
                <a:ext cx="0" cy="424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89260" y="4612929"/>
              <a:ext cx="125386" cy="533398"/>
              <a:chOff x="2132162" y="3624945"/>
              <a:chExt cx="89965" cy="53339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32162" y="3624945"/>
                <a:ext cx="89965" cy="11974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177143" y="3733800"/>
                <a:ext cx="0" cy="424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691955" y="4612929"/>
              <a:ext cx="125386" cy="533398"/>
              <a:chOff x="2132161" y="3624945"/>
              <a:chExt cx="89965" cy="53339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132161" y="3624945"/>
                <a:ext cx="89965" cy="11974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77143" y="3733800"/>
                <a:ext cx="0" cy="424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939632" y="4612928"/>
              <a:ext cx="125386" cy="533398"/>
              <a:chOff x="2080941" y="3624944"/>
              <a:chExt cx="89965" cy="53339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080941" y="3624944"/>
                <a:ext cx="89965" cy="119743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33734" y="3733799"/>
                <a:ext cx="0" cy="424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1648225" y="3565743"/>
            <a:ext cx="4832093" cy="913217"/>
            <a:chOff x="1648225" y="3565743"/>
            <a:chExt cx="4832093" cy="913217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225" y="3565743"/>
              <a:ext cx="934217" cy="91048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91" y="3568476"/>
              <a:ext cx="934217" cy="91048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538" y="3565743"/>
              <a:ext cx="934217" cy="9104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101" y="3565743"/>
              <a:ext cx="934217" cy="910484"/>
            </a:xfrm>
            <a:prstGeom prst="rect">
              <a:avLst/>
            </a:prstGeom>
          </p:spPr>
        </p:pic>
      </p:grpSp>
      <p:sp>
        <p:nvSpPr>
          <p:cNvPr id="5" name="Right Brace 4"/>
          <p:cNvSpPr/>
          <p:nvPr/>
        </p:nvSpPr>
        <p:spPr>
          <a:xfrm>
            <a:off x="7106672" y="3565743"/>
            <a:ext cx="404415" cy="2452376"/>
          </a:xfrm>
          <a:prstGeom prst="rightBrace">
            <a:avLst>
              <a:gd name="adj1" fmla="val 12293"/>
              <a:gd name="adj2" fmla="val 46681"/>
            </a:avLst>
          </a:prstGeom>
          <a:ln w="9525" cap="flat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73778" y="4318856"/>
            <a:ext cx="3806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Blackbox wird zur Plattform:</a:t>
            </a:r>
          </a:p>
          <a:p>
            <a:pPr algn="ctr"/>
            <a:r>
              <a:rPr lang="de-DE" sz="2200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Compiler Platform</a:t>
            </a:r>
            <a:endParaRPr lang="de-DE" sz="22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466271" y="184973"/>
            <a:ext cx="2336792" cy="528985"/>
            <a:chOff x="8773157" y="5778600"/>
            <a:chExt cx="2600012" cy="65397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57" y="5812350"/>
              <a:ext cx="470459" cy="262581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9124284" y="5778600"/>
              <a:ext cx="1229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robinsedlaczek</a:t>
              </a: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822" y="6211388"/>
              <a:ext cx="215338" cy="215338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9124284" y="6155579"/>
              <a:ext cx="2248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robinsedlaczek.wordpress.com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2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BB7A19176CD94B96A7AFFD2F0BACC5" ma:contentTypeVersion="1" ma:contentTypeDescription="Create a new document." ma:contentTypeScope="" ma:versionID="b9133d78ebf693950ca8fc010419bb67">
  <xsd:schema xmlns:xsd="http://www.w3.org/2001/XMLSchema" xmlns:xs="http://www.w3.org/2001/XMLSchema" xmlns:p="http://schemas.microsoft.com/office/2006/metadata/properties" xmlns:ns3="def588b6-850a-495a-bf27-80718e9142e6" targetNamespace="http://schemas.microsoft.com/office/2006/metadata/properties" ma:root="true" ma:fieldsID="1b17e850a690af60ca965b2511bdfd04" ns3:_="">
    <xsd:import namespace="def588b6-850a-495a-bf27-80718e9142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88b6-850a-495a-bf27-80718e9142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def588b6-850a-495a-bf27-80718e9142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1979B7F-2AC4-4C09-A755-882776E83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88b6-850a-495a-bf27-80718e9142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3673</Words>
  <Application>Microsoft Office PowerPoint</Application>
  <PresentationFormat>Widescreen</PresentationFormat>
  <Paragraphs>966</Paragraphs>
  <Slides>68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Consolas</vt:lpstr>
      <vt:lpstr>Segoe</vt:lpstr>
      <vt:lpstr>Segoe UI</vt:lpstr>
      <vt:lpstr>Segoe UI Black</vt:lpstr>
      <vt:lpstr>Segoe UI Light</vt:lpstr>
      <vt:lpstr>Times New Roman</vt:lpstr>
      <vt:lpstr>Wingdings</vt:lpstr>
      <vt:lpstr>1_Office Theme</vt:lpstr>
      <vt:lpstr>#SpeakRoslyn Die Microsoft .NET Compiler Plattform</vt:lpstr>
      <vt:lpstr>Über mich</vt:lpstr>
      <vt:lpstr>     Join the MVA Community!</vt:lpstr>
      <vt:lpstr>#SpeakRoslyn – Mach mit!</vt:lpstr>
      <vt:lpstr>#SpeakRoslyn</vt:lpstr>
      <vt:lpstr>PowerPoint Presentation</vt:lpstr>
      <vt:lpstr>Die Compiler-Blackbox</vt:lpstr>
      <vt:lpstr>Das Problem mit der Blackbox</vt:lpstr>
      <vt:lpstr>Lösung des Problems</vt:lpstr>
      <vt:lpstr>Vorteile/Nutzen</vt:lpstr>
      <vt:lpstr>Open Source</vt:lpstr>
      <vt:lpstr>Visual Studio</vt:lpstr>
      <vt:lpstr>PowerPoint Presentation</vt:lpstr>
      <vt:lpstr>Was tut ein Compiler?</vt:lpstr>
      <vt:lpstr>Fragen</vt:lpstr>
      <vt:lpstr>Aufbau eines Compilers</vt:lpstr>
      <vt:lpstr>Natürliche vs. Formale Sprachen</vt:lpstr>
      <vt:lpstr>Was sind formale Sprachen?</vt:lpstr>
      <vt:lpstr>Definition formale Sprache</vt:lpstr>
      <vt:lpstr>Beispiel formale Sprache</vt:lpstr>
      <vt:lpstr>Beispiel formale Sprache</vt:lpstr>
      <vt:lpstr>Beispiel formale Sprache</vt:lpstr>
      <vt:lpstr>Beispiel formale Sprache</vt:lpstr>
      <vt:lpstr>Beispiel formale Sprache</vt:lpstr>
      <vt:lpstr>Aufbau eines Compilers</vt:lpstr>
      <vt:lpstr>Syntaxanalyse</vt:lpstr>
      <vt:lpstr>Syntaxanalyse</vt:lpstr>
      <vt:lpstr>Symbole</vt:lpstr>
      <vt:lpstr>Binder</vt:lpstr>
      <vt:lpstr>Aufbau eines Compilers</vt:lpstr>
      <vt:lpstr>Aufbau eines Compilers</vt:lpstr>
      <vt:lpstr>PowerPoint Presentation</vt:lpstr>
      <vt:lpstr>APIs</vt:lpstr>
      <vt:lpstr>APIs – Compiler Services</vt:lpstr>
      <vt:lpstr>APIs – Compiler Services</vt:lpstr>
      <vt:lpstr>APIs - Workspaces</vt:lpstr>
      <vt:lpstr>APIs – Workspaces</vt:lpstr>
      <vt:lpstr>APIs – Workspaces</vt:lpstr>
      <vt:lpstr>APIs - Namespaces</vt:lpstr>
      <vt:lpstr>PowerPoint Presentation</vt:lpstr>
      <vt:lpstr>Syntaxanalyse</vt:lpstr>
      <vt:lpstr>Syntaxanalyse</vt:lpstr>
      <vt:lpstr>Syntax Node</vt:lpstr>
      <vt:lpstr>Syntax Node</vt:lpstr>
      <vt:lpstr>Syntax Node</vt:lpstr>
      <vt:lpstr>Syntax Node</vt:lpstr>
      <vt:lpstr>Syntax Node</vt:lpstr>
      <vt:lpstr>Syntax Node</vt:lpstr>
      <vt:lpstr>Syntax Token</vt:lpstr>
      <vt:lpstr>Syntax Token</vt:lpstr>
      <vt:lpstr>Syntax Token</vt:lpstr>
      <vt:lpstr>Syntax Token</vt:lpstr>
      <vt:lpstr>Syntax Token</vt:lpstr>
      <vt:lpstr>Syntax Token</vt:lpstr>
      <vt:lpstr>Syntax Token</vt:lpstr>
      <vt:lpstr>Syntax Trivia</vt:lpstr>
      <vt:lpstr>Syntax Kinds</vt:lpstr>
      <vt:lpstr>Syntax Types</vt:lpstr>
      <vt:lpstr>Syntax Kinds vs. Syntax Types</vt:lpstr>
      <vt:lpstr>Syntax Kinds vs. Syntax Types</vt:lpstr>
      <vt:lpstr>Syntax Kinds vs. Syntax Types</vt:lpstr>
      <vt:lpstr>Syntax Kinds vs. Syntax Types</vt:lpstr>
      <vt:lpstr>Semantische Analyse</vt:lpstr>
      <vt:lpstr>PowerPoint Presentation</vt:lpstr>
      <vt:lpstr>PowerPoint Presentation</vt:lpstr>
      <vt:lpstr>#SpeakRoslyn: Aufgabe 1</vt:lpstr>
      <vt:lpstr>#SpeakRoslyn: Aufgabe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Robin Sedlaczek</cp:lastModifiedBy>
  <cp:revision>525</cp:revision>
  <dcterms:created xsi:type="dcterms:W3CDTF">2013-02-15T23:12:42Z</dcterms:created>
  <dcterms:modified xsi:type="dcterms:W3CDTF">2015-10-16T05:34:13Z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0x01010064BB7A19176CD94B96A7AFFD2F0BACC5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</Properties>
</file>