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1.jpeg" ContentType="image/jpeg"/>
  <Override PartName="/ppt/media/image10.png" ContentType="image/png"/>
  <Override PartName="/ppt/media/image9.jpeg" ContentType="image/jpeg"/>
  <Override PartName="/ppt/media/image8.jpeg" ContentType="image/jpe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F948AC1-2F23-4376-BF67-D8A0400EBCFE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18/03/20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ECEFE73-C2BD-42E0-ABEB-E303E2D4AF5F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FB0FF69-57D1-41D9-A55D-D792253A00B1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18/03/20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1830BF1-7CE3-4132-BD00-8DCE797B02F9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D014652-B80A-4784-9F95-B0F5AF50FA40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18/03/20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8936811-E8F5-455A-B603-3827EB730DB2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1480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Web Application security #1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940760" y="3340440"/>
            <a:ext cx="8126640" cy="2318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</a:rPr>
              <a:t>Session hijacking via man in the middle attacks</a:t>
            </a:r>
            <a:endParaRPr b="0" lang="en-GB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GB" sz="4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28760" y="504000"/>
            <a:ext cx="1051524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Session hijack demos – insecure apps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60000" y="1512000"/>
            <a:ext cx="11304000" cy="207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latin typeface="Arial"/>
              </a:rPr>
              <a:t>MEAN_Stack app uses a client-side JWT in a header. It gets it from a call to the sessions API and includes it in posts. The JWT is a bearer token, all session state on the client and nothing stored on the server, so the attacker gets a new session.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i="1" lang="en-GB" sz="2200" spc="-1" strike="noStrike">
                <a:latin typeface="Arial"/>
              </a:rPr>
              <a:t>Capture the header in the response to a user’s call to sessions API (MITM attack)</a:t>
            </a:r>
            <a:endParaRPr b="0" lang="en-GB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Liberation Serif"/>
              <a:buAutoNum type="arabicPeriod"/>
            </a:pPr>
            <a:r>
              <a:rPr b="0" i="1" lang="en-GB" sz="2200" spc="-1" strike="noStrike">
                <a:latin typeface="Arial"/>
                <a:ea typeface="Noto Sans CJK SC"/>
              </a:rPr>
              <a:t>Locally replay the response in attacker</a:t>
            </a:r>
            <a:r>
              <a:rPr b="0" i="1" lang="en-GB" sz="2200" spc="-1" strike="noStrike">
                <a:latin typeface="Arial"/>
              </a:rPr>
              <a:t>’s call to sessions API (exploit)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360000" y="4032000"/>
            <a:ext cx="11448000" cy="256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400" spc="-1" strike="noStrike">
                <a:latin typeface="Arial"/>
              </a:rPr>
              <a:t>Jade_Express_MySQL app uses a cookie. It gets it from</a:t>
            </a:r>
            <a:r>
              <a:rPr b="0" lang="en-GB" sz="2600" spc="-1" strike="noStrike">
                <a:latin typeface="Arial"/>
              </a:rPr>
              <a:t> a call to the login path and includes it with all requests (it’s a cookie). The cookie is a reference to session state stored on the server, so the attacker is sharing the same session as the user.</a:t>
            </a:r>
            <a:endParaRPr b="0" lang="en-GB" sz="2600" spc="-1" strike="noStrike">
              <a:latin typeface="Arial"/>
            </a:endParaRPr>
          </a:p>
          <a:p>
            <a:endParaRPr b="0" lang="en-GB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i="1" lang="en-GB" sz="2200" spc="-1" strike="noStrike">
                <a:latin typeface="Arial"/>
              </a:rPr>
              <a:t>Capture the cookie in the response to a user’s call to login path (MITM attack)</a:t>
            </a:r>
            <a:endParaRPr b="0" lang="en-GB" sz="2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i="1" lang="en-GB" sz="2200" spc="-1" strike="noStrike">
                <a:latin typeface="Arial"/>
              </a:rPr>
              <a:t>Attach the cookie to the URL in another browser (exploit)</a:t>
            </a:r>
            <a:endParaRPr b="0" lang="en-GB" sz="2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" descr=""/>
          <p:cNvPicPr/>
          <p:nvPr/>
        </p:nvPicPr>
        <p:blipFill>
          <a:blip r:embed="rId1"/>
          <a:stretch/>
        </p:blipFill>
        <p:spPr>
          <a:xfrm>
            <a:off x="1899720" y="2100960"/>
            <a:ext cx="4098240" cy="2732040"/>
          </a:xfrm>
          <a:prstGeom prst="rect">
            <a:avLst/>
          </a:prstGeom>
          <a:ln>
            <a:noFill/>
          </a:ln>
        </p:spPr>
      </p:pic>
      <p:pic>
        <p:nvPicPr>
          <p:cNvPr id="151" name="Picture 2" descr=""/>
          <p:cNvPicPr/>
          <p:nvPr/>
        </p:nvPicPr>
        <p:blipFill>
          <a:blip r:embed="rId2"/>
          <a:stretch/>
        </p:blipFill>
        <p:spPr>
          <a:xfrm>
            <a:off x="8014680" y="2100960"/>
            <a:ext cx="2076120" cy="2684880"/>
          </a:xfrm>
          <a:prstGeom prst="rect">
            <a:avLst/>
          </a:prstGeom>
          <a:ln>
            <a:noFill/>
          </a:ln>
        </p:spPr>
      </p:pic>
      <p:sp>
        <p:nvSpPr>
          <p:cNvPr id="152" name="CustomShape 1"/>
          <p:cNvSpPr/>
          <p:nvPr/>
        </p:nvSpPr>
        <p:spPr>
          <a:xfrm>
            <a:off x="1233000" y="750960"/>
            <a:ext cx="543132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Think like a hacker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570720" y="5334120"/>
            <a:ext cx="587124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Study like an Egyptian</a:t>
            </a:r>
            <a:endParaRPr b="0" lang="en-GB" sz="4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is a session?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94640" y="1825560"/>
            <a:ext cx="7430040" cy="462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session is many things, depending on your point of view: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time you spend interacting with a website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conversation between 2 parties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way of tying together independent messages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 shared state between client and server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technical implementation, e.g. Cookies, headers, URL(?)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sngStrike">
                <a:solidFill>
                  <a:srgbClr val="000000"/>
                </a:solidFill>
                <a:latin typeface="Calibri"/>
              </a:rPr>
              <a:t>Time spent in a pub, with or without musicians.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6" name="Picture 2" descr=""/>
          <p:cNvPicPr/>
          <p:nvPr/>
        </p:nvPicPr>
        <p:blipFill>
          <a:blip r:embed="rId1"/>
          <a:stretch/>
        </p:blipFill>
        <p:spPr>
          <a:xfrm>
            <a:off x="8335800" y="4038120"/>
            <a:ext cx="3426120" cy="2279880"/>
          </a:xfrm>
          <a:prstGeom prst="rect">
            <a:avLst/>
          </a:prstGeom>
          <a:ln>
            <a:noFill/>
          </a:ln>
        </p:spPr>
      </p:pic>
      <p:pic>
        <p:nvPicPr>
          <p:cNvPr id="157" name="Picture 4" descr=""/>
          <p:cNvPicPr/>
          <p:nvPr/>
        </p:nvPicPr>
        <p:blipFill>
          <a:blip r:embed="rId2"/>
          <a:stretch/>
        </p:blipFill>
        <p:spPr>
          <a:xfrm>
            <a:off x="9373680" y="609840"/>
            <a:ext cx="1676160" cy="273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is HTTPS?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9" name="Content Placeholder 3" descr=""/>
          <p:cNvPicPr/>
          <p:nvPr/>
        </p:nvPicPr>
        <p:blipFill>
          <a:blip r:embed="rId1"/>
          <a:stretch/>
        </p:blipFill>
        <p:spPr>
          <a:xfrm>
            <a:off x="7735320" y="936360"/>
            <a:ext cx="4252320" cy="248904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338760" y="1642320"/>
            <a:ext cx="7404480" cy="17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Symmetric encryption of message</a:t>
            </a:r>
            <a:endParaRPr b="0" lang="en-GB" sz="28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Key generated by asymmetric encryption, not exposed in transit</a:t>
            </a:r>
            <a:endParaRPr b="0" lang="en-GB" sz="2800" spc="-1" strike="noStrike"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Certificates establish chain of trust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510840" y="3811680"/>
            <a:ext cx="11491560" cy="28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Q. How does Sir Clifford correspond with his bank manager?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He puts letters in a locked box, secured with a combination lock. He gets the combination by correspondence with the bank manager secured by magic* 2 way locks. The bank manager identifies himself using a chain of certificates, which can be checked with magic* 2 way locks. Mellors is baffled.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* ‘magic’ == hard sums. Or super-complicated cuckoo-clock innards made of unobtanium. RSA, either way.</a:t>
            </a: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Defence against the dark arts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936000" y="2057040"/>
            <a:ext cx="669600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Threat analysis – know what you are protecting, where it is and where it goes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Review architecture and code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HTTPS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all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the things. Redirect HTTP requests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Including secure cookies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 security headers (e.g. HSTS, HPKP)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Encrypt sensitive payload (as well as HTTPS)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Test with proxies (Fiddler, OWASP ZAP)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/>
        </p:blipFill>
        <p:spPr>
          <a:xfrm>
            <a:off x="8130600" y="1985400"/>
            <a:ext cx="3195720" cy="226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Why are we here?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Because we use the internet.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Because we make web applications.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Because we are high-end IT professionals.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Because security breaches are big news now.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" descr=""/>
          <p:cNvPicPr/>
          <p:nvPr/>
        </p:nvPicPr>
        <p:blipFill>
          <a:blip r:embed="rId1"/>
          <a:stretch/>
        </p:blipFill>
        <p:spPr>
          <a:xfrm>
            <a:off x="719280" y="2623320"/>
            <a:ext cx="4053960" cy="2306880"/>
          </a:xfrm>
          <a:prstGeom prst="rect">
            <a:avLst/>
          </a:prstGeom>
          <a:ln>
            <a:noFill/>
          </a:ln>
        </p:spPr>
      </p:pic>
      <p:pic>
        <p:nvPicPr>
          <p:cNvPr id="128" name="Picture 3" descr=""/>
          <p:cNvPicPr/>
          <p:nvPr/>
        </p:nvPicPr>
        <p:blipFill>
          <a:blip r:embed="rId2"/>
          <a:stretch/>
        </p:blipFill>
        <p:spPr>
          <a:xfrm>
            <a:off x="6400800" y="1549080"/>
            <a:ext cx="4827600" cy="321804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290520" y="1302120"/>
            <a:ext cx="463140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It’s not my fault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172280" y="5137920"/>
            <a:ext cx="345168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It’s this guy</a:t>
            </a:r>
            <a:endParaRPr b="0" lang="en-GB" sz="4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93280" y="365040"/>
            <a:ext cx="11211480" cy="1035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So what is this secret hi-hat middle-man thingy?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573560"/>
            <a:ext cx="10515240" cy="2829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A session hijack is where you have a session - an ongoing conversation - with a website, and an attacker gains access to this session, communicating with the site as if he were you.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A man in the middle (MITM) attack is where the attacker can intercept the network communications between your browser and the server, and read, block or modify it.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Say what?! Let’s start again.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does Sir Clifford Chatterley correspond with his bank manager when he only has Mellors to carry his mail?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Picture 3" descr=""/>
          <p:cNvPicPr/>
          <p:nvPr/>
        </p:nvPicPr>
        <p:blipFill>
          <a:blip r:embed="rId1"/>
          <a:stretch/>
        </p:blipFill>
        <p:spPr>
          <a:xfrm>
            <a:off x="979560" y="4289400"/>
            <a:ext cx="3405240" cy="2045880"/>
          </a:xfrm>
          <a:prstGeom prst="rect">
            <a:avLst/>
          </a:prstGeom>
          <a:ln>
            <a:noFill/>
          </a:ln>
        </p:spPr>
      </p:pic>
      <p:pic>
        <p:nvPicPr>
          <p:cNvPr id="134" name="Picture 4" descr=""/>
          <p:cNvPicPr/>
          <p:nvPr/>
        </p:nvPicPr>
        <p:blipFill>
          <a:blip r:embed="rId2"/>
          <a:stretch/>
        </p:blipFill>
        <p:spPr>
          <a:xfrm>
            <a:off x="7365600" y="4298760"/>
            <a:ext cx="3373560" cy="204588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4394520" y="4925160"/>
            <a:ext cx="2963880" cy="8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</a:rPr>
              <a:t>Trusted?</a:t>
            </a:r>
            <a:endParaRPr b="0" lang="en-GB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</a:rPr>
              <a:t>What can he do?</a:t>
            </a:r>
            <a:endParaRPr b="0" lang="en-GB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Whoa! Is this shit for real?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It sure is, yes, though very much simplified for the demo.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Your PC may be compromised.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Your router may be compromised.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Your wireless network may be compromised.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Your ISP may compromised.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All of these bad things happen, repeatedly.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Cool. Would you google that for me please?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64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LMGTFY: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http://www.theregister.co.uk/2015/11/23/dude_youre_getting_pwned</a:t>
            </a:r>
            <a:br/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http://www.theregister.co.uk/2003/11/07/help_my_belkin_router</a:t>
            </a:r>
            <a:br/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http://www.theinquirer.net/inquirer/news/2045528/hundreds-log-rogue-wireless-hotspot-infosec-conference</a:t>
            </a:r>
            <a:br/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http://news.softpedia.com/news/Tunisian-Gov-Is-Primary-Suspect-in-Mass-Theft-of-Gmail-Yahoo-and-Facebook-Logins-176453.shtml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OM(F)G. As a (non-techie) user what should I do?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38080" y="1690560"/>
            <a:ext cx="10515240" cy="485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Don’t reuse passwords.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Understand what data is sensitive.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Don’t do sensitive stuff on ‘free’ wifi.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a modern secure browser.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Check your connections.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Other things too, but here endeth the first lesson…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I’m an engineer. Is it all my fault?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Yes it is (mostly) - these problems exist because of weak application security.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need to understand how to design them out.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need to know how to review and test for them.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need to think of our apps as targets, like a hacker does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" descr=""/>
          <p:cNvPicPr/>
          <p:nvPr/>
        </p:nvPicPr>
        <p:blipFill>
          <a:blip r:embed="rId1"/>
          <a:stretch/>
        </p:blipFill>
        <p:spPr>
          <a:xfrm>
            <a:off x="2699280" y="1716480"/>
            <a:ext cx="5999760" cy="396720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1191960" y="664200"/>
            <a:ext cx="973800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Or you could go and live in a cave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459880" y="5972400"/>
            <a:ext cx="6747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My development team at work (pre-internet era, c. 1980)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0" i="1" lang="en-GB" sz="1800" spc="-1" strike="noStrike">
                <a:solidFill>
                  <a:srgbClr val="000000"/>
                </a:solidFill>
                <a:latin typeface="Calibri"/>
              </a:rPr>
              <a:t>Tester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               </a:t>
            </a:r>
            <a:r>
              <a:rPr b="0" i="1" lang="en-GB" sz="1800" spc="-1" strike="noStrike">
                <a:solidFill>
                  <a:srgbClr val="000000"/>
                </a:solidFill>
                <a:latin typeface="Calibri"/>
              </a:rPr>
              <a:t>Developer (me) and Manager.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2015-12-01T13:56:25Z</dcterms:created>
  <dc:creator>Robin Sillem</dc:creator>
  <dc:description/>
  <dc:language>en-GB</dc:language>
  <cp:lastModifiedBy/>
  <dcterms:modified xsi:type="dcterms:W3CDTF">2020-03-18T11:16:57Z</dcterms:modified>
  <cp:revision>40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