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BC42"/>
    <a:srgbClr val="6287D8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5D4A-5AAF-4413-A957-0782BCD07D71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5F18-4B48-407C-815D-28288784E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740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5D4A-5AAF-4413-A957-0782BCD07D71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5F18-4B48-407C-815D-28288784E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40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5D4A-5AAF-4413-A957-0782BCD07D71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5F18-4B48-407C-815D-28288784E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237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5D4A-5AAF-4413-A957-0782BCD07D71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5F18-4B48-407C-815D-28288784E72B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1236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5D4A-5AAF-4413-A957-0782BCD07D71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5F18-4B48-407C-815D-28288784E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443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5D4A-5AAF-4413-A957-0782BCD07D71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5F18-4B48-407C-815D-28288784E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180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5D4A-5AAF-4413-A957-0782BCD07D71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5F18-4B48-407C-815D-28288784E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769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5D4A-5AAF-4413-A957-0782BCD07D71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5F18-4B48-407C-815D-28288784E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631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5D4A-5AAF-4413-A957-0782BCD07D71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5F18-4B48-407C-815D-28288784E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89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5D4A-5AAF-4413-A957-0782BCD07D71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5F18-4B48-407C-815D-28288784E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68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5D4A-5AAF-4413-A957-0782BCD07D71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5F18-4B48-407C-815D-28288784E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48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5D4A-5AAF-4413-A957-0782BCD07D71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5F18-4B48-407C-815D-28288784E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92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5D4A-5AAF-4413-A957-0782BCD07D71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5F18-4B48-407C-815D-28288784E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16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5D4A-5AAF-4413-A957-0782BCD07D71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5F18-4B48-407C-815D-28288784E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37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5D4A-5AAF-4413-A957-0782BCD07D71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5F18-4B48-407C-815D-28288784E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26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5D4A-5AAF-4413-A957-0782BCD07D71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5F18-4B48-407C-815D-28288784E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12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5D4A-5AAF-4413-A957-0782BCD07D71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5F18-4B48-407C-815D-28288784E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81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44B5D4A-5AAF-4413-A957-0782BCD07D71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8F25F18-4B48-407C-815D-28288784E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055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C5B45F-710C-F4E4-D8F5-A15D0D3F84D5}"/>
              </a:ext>
            </a:extLst>
          </p:cNvPr>
          <p:cNvSpPr/>
          <p:nvPr/>
        </p:nvSpPr>
        <p:spPr>
          <a:xfrm>
            <a:off x="875071" y="29497"/>
            <a:ext cx="10441858" cy="15190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INTRODUCTION</a:t>
            </a:r>
            <a:endParaRPr lang="en-IN" sz="4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D514A2-3F0A-E338-239C-DFC1207B4216}"/>
              </a:ext>
            </a:extLst>
          </p:cNvPr>
          <p:cNvSpPr txBox="1"/>
          <p:nvPr/>
        </p:nvSpPr>
        <p:spPr>
          <a:xfrm>
            <a:off x="875071" y="1681316"/>
            <a:ext cx="10299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/>
              <a:t>Understanding Gen Z Career Aspirations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D6395BC-4785-1604-4DE1-ABD4B8723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561" y="2551397"/>
            <a:ext cx="11304639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Objectives:</a:t>
            </a:r>
            <a:endParaRPr kumimoji="0" lang="en-US" altLang="en-US" sz="36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Explore what Gen Z values in work, learning, and </a:t>
            </a:r>
            <a:endParaRPr lang="en-US" altLang="en-US" sz="32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leadership.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Identify challenges organizations face in meeting these</a:t>
            </a:r>
            <a:endParaRPr lang="en-US" altLang="en-US" sz="32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expectations.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840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96E0F8-43BA-067A-D3A0-57008CB1D1AA}"/>
              </a:ext>
            </a:extLst>
          </p:cNvPr>
          <p:cNvSpPr txBox="1"/>
          <p:nvPr/>
        </p:nvSpPr>
        <p:spPr>
          <a:xfrm>
            <a:off x="1839861" y="1059029"/>
            <a:ext cx="8248036" cy="3709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Why It Matters:</a:t>
            </a:r>
            <a:endParaRPr lang="en-US" sz="3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Traditional 9-to-5, fully on-site roles are 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   losing appeal.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Organizations need to adapt quickly or risk 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   losing talent to more flexible competitors.</a:t>
            </a:r>
          </a:p>
        </p:txBody>
      </p:sp>
    </p:spTree>
    <p:extLst>
      <p:ext uri="{BB962C8B-B14F-4D97-AF65-F5344CB8AC3E}">
        <p14:creationId xmlns:p14="http://schemas.microsoft.com/office/powerpoint/2010/main" val="1099001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604917A-D0AC-937C-7C5B-99A2AB43309C}"/>
              </a:ext>
            </a:extLst>
          </p:cNvPr>
          <p:cNvSpPr/>
          <p:nvPr/>
        </p:nvSpPr>
        <p:spPr>
          <a:xfrm>
            <a:off x="1516625" y="191730"/>
            <a:ext cx="8804787" cy="11208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1" dirty="0"/>
              <a:t>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F5A851-DF2D-2C65-F8C2-090B07F57DFD}"/>
              </a:ext>
            </a:extLst>
          </p:cNvPr>
          <p:cNvSpPr txBox="1"/>
          <p:nvPr/>
        </p:nvSpPr>
        <p:spPr>
          <a:xfrm>
            <a:off x="671051" y="1312607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u="sng" dirty="0"/>
              <a:t>How Organizations Can Adapt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4D6000-1DC7-2999-3153-B62B62E31C14}"/>
              </a:ext>
            </a:extLst>
          </p:cNvPr>
          <p:cNvSpPr txBox="1"/>
          <p:nvPr/>
        </p:nvSpPr>
        <p:spPr>
          <a:xfrm>
            <a:off x="1398638" y="1958938"/>
            <a:ext cx="10060859" cy="446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 Offer Financial Support:</a:t>
            </a:r>
            <a:r>
              <a:rPr lang="en-US" sz="2400" dirty="0"/>
              <a:t> Scholarships and sponsorships for education can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 reduce barriers.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2. Embrace Hybrid Work:</a:t>
            </a:r>
            <a:r>
              <a:rPr lang="en-US" sz="2400" dirty="0"/>
              <a:t> Flexible work models should become the standard.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3. Train Leaders:</a:t>
            </a:r>
            <a:r>
              <a:rPr lang="en-US" sz="2400" dirty="0"/>
              <a:t> Develop supportive and goal-oriented leadership styles.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4. Engage Influencers:</a:t>
            </a:r>
            <a:r>
              <a:rPr lang="en-US" sz="2400" dirty="0"/>
              <a:t> Include parents and mentors in outreach and branding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efforts.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5. Invest in Learning Programs:</a:t>
            </a:r>
            <a:r>
              <a:rPr lang="en-US" sz="2400" dirty="0"/>
              <a:t> Focus on personalized, experiential skill-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building opportunities.</a:t>
            </a:r>
          </a:p>
        </p:txBody>
      </p:sp>
    </p:spTree>
    <p:extLst>
      <p:ext uri="{BB962C8B-B14F-4D97-AF65-F5344CB8AC3E}">
        <p14:creationId xmlns:p14="http://schemas.microsoft.com/office/powerpoint/2010/main" val="3475808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6003B8-5BFF-AA0F-5672-E4D97AD8EBE4}"/>
              </a:ext>
            </a:extLst>
          </p:cNvPr>
          <p:cNvSpPr/>
          <p:nvPr/>
        </p:nvSpPr>
        <p:spPr>
          <a:xfrm>
            <a:off x="1516625" y="191730"/>
            <a:ext cx="8804787" cy="11208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1" dirty="0"/>
              <a:t>TAKEAWAYS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6A857-70FC-C9E0-5D97-7E8518337CC4}"/>
              </a:ext>
            </a:extLst>
          </p:cNvPr>
          <p:cNvSpPr txBox="1"/>
          <p:nvPr/>
        </p:nvSpPr>
        <p:spPr>
          <a:xfrm>
            <a:off x="304800" y="1474683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u="sng" dirty="0"/>
              <a:t>Lessons Learned for the Future</a:t>
            </a:r>
            <a:endParaRPr lang="en-IN" sz="36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CFCAEB-83E8-046C-1652-FC2BC6D061F3}"/>
              </a:ext>
            </a:extLst>
          </p:cNvPr>
          <p:cNvSpPr txBox="1"/>
          <p:nvPr/>
        </p:nvSpPr>
        <p:spPr>
          <a:xfrm>
            <a:off x="1516625" y="2121014"/>
            <a:ext cx="10370575" cy="4102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 Engagement is Key:</a:t>
            </a:r>
            <a:r>
              <a:rPr lang="en-US" sz="2200" dirty="0"/>
              <a:t> Clear missions and flexible workplaces are non-negotiables for 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  Gen Z.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 Leadership Matters:</a:t>
            </a:r>
            <a:r>
              <a:rPr lang="en-US" sz="2200" dirty="0"/>
              <a:t> Supportive managers foster trust and long-term commitment.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 Flexibility Wins:</a:t>
            </a:r>
            <a:r>
              <a:rPr lang="en-US" sz="2200" dirty="0"/>
              <a:t> Hybrid work isn’t a luxury—it’s an expectation.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 Strategic Adaptation:</a:t>
            </a:r>
            <a:r>
              <a:rPr lang="en-US" sz="2200" dirty="0"/>
              <a:t> Organizations that align with Gen Z’s values will build a motivated, 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  future-ready workforce.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 Continuous Learning:</a:t>
            </a:r>
            <a:r>
              <a:rPr lang="en-US" sz="2200" dirty="0"/>
              <a:t> Tailored development programs keep employees engaged and 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   skilled.</a:t>
            </a:r>
          </a:p>
        </p:txBody>
      </p:sp>
    </p:spTree>
    <p:extLst>
      <p:ext uri="{BB962C8B-B14F-4D97-AF65-F5344CB8AC3E}">
        <p14:creationId xmlns:p14="http://schemas.microsoft.com/office/powerpoint/2010/main" val="594833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EBBD9B-50F5-076D-6F2C-8122B362F733}"/>
              </a:ext>
            </a:extLst>
          </p:cNvPr>
          <p:cNvSpPr txBox="1"/>
          <p:nvPr/>
        </p:nvSpPr>
        <p:spPr>
          <a:xfrm>
            <a:off x="1887793" y="2816942"/>
            <a:ext cx="8819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THANK YOU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62699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519DCE-910C-30C3-1BF1-20AB0F136EF2}"/>
              </a:ext>
            </a:extLst>
          </p:cNvPr>
          <p:cNvSpPr txBox="1"/>
          <p:nvPr/>
        </p:nvSpPr>
        <p:spPr>
          <a:xfrm>
            <a:off x="2389240" y="1490007"/>
            <a:ext cx="718246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Scope:</a:t>
            </a:r>
            <a:endParaRPr kumimoji="0" lang="en-US" altLang="en-US" sz="40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Focused on three areas: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>
                <a:latin typeface="Arial" panose="020B0604020202020204" pitchFamily="34" charset="0"/>
              </a:rPr>
              <a:t> L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earning aspirations,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Workplace preferences,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Leadership needs.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4889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E3A2E8-55E7-A639-04C1-B2822B6B3F45}"/>
              </a:ext>
            </a:extLst>
          </p:cNvPr>
          <p:cNvSpPr txBox="1"/>
          <p:nvPr/>
        </p:nvSpPr>
        <p:spPr>
          <a:xfrm>
            <a:off x="1076632" y="1578077"/>
            <a:ext cx="1057459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/>
              <a:t>Problem Statement:</a:t>
            </a:r>
          </a:p>
          <a:p>
            <a:endParaRPr lang="en-US" sz="4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 Many organizations struggle to attract and retain Gen Z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   talent due to misaligned workplace practices and values.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037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980023-68D5-F0AE-1447-E30D0285F8D8}"/>
              </a:ext>
            </a:extLst>
          </p:cNvPr>
          <p:cNvSpPr txBox="1"/>
          <p:nvPr/>
        </p:nvSpPr>
        <p:spPr>
          <a:xfrm>
            <a:off x="1487127" y="1386348"/>
            <a:ext cx="8804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/>
              <a:t>What We Learned About Gen Z</a:t>
            </a:r>
          </a:p>
          <a:p>
            <a:endParaRPr lang="en-IN" sz="4000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77605EF-B735-0EC4-0CF5-3D83768EE3A8}"/>
              </a:ext>
            </a:extLst>
          </p:cNvPr>
          <p:cNvSpPr/>
          <p:nvPr/>
        </p:nvSpPr>
        <p:spPr>
          <a:xfrm>
            <a:off x="1487129" y="103239"/>
            <a:ext cx="8804787" cy="11208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b="1" dirty="0"/>
          </a:p>
          <a:p>
            <a:pPr algn="ctr"/>
            <a:r>
              <a:rPr lang="en-US" sz="4800" b="1" dirty="0"/>
              <a:t>KEY FINDINGS</a:t>
            </a:r>
          </a:p>
          <a:p>
            <a:pPr algn="ctr"/>
            <a:endParaRPr lang="en-IN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F6EEB8-CF92-0204-F65D-0B5BF643633A}"/>
              </a:ext>
            </a:extLst>
          </p:cNvPr>
          <p:cNvSpPr txBox="1"/>
          <p:nvPr/>
        </p:nvSpPr>
        <p:spPr>
          <a:xfrm>
            <a:off x="919315" y="2518350"/>
            <a:ext cx="497020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1. Learning Preferences</a:t>
            </a:r>
            <a:r>
              <a:rPr lang="en-US" b="1" dirty="0"/>
              <a:t>:</a:t>
            </a:r>
            <a:endParaRPr lang="en-US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  47% want higher  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   education,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  22% need financial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   support.</a:t>
            </a:r>
          </a:p>
          <a:p>
            <a:r>
              <a:rPr lang="en-US" dirty="0"/>
              <a:t>.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D74077-A678-7CCE-759D-38A515D68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877" y="2119831"/>
            <a:ext cx="6164826" cy="40449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B32976-6FEF-402A-19D2-4691874A260A}"/>
              </a:ext>
            </a:extLst>
          </p:cNvPr>
          <p:cNvSpPr/>
          <p:nvPr/>
        </p:nvSpPr>
        <p:spPr>
          <a:xfrm>
            <a:off x="1324895" y="3583858"/>
            <a:ext cx="324464" cy="257931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9900"/>
              </a:solidFill>
              <a:highlight>
                <a:srgbClr val="FF9900"/>
              </a:highligh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164833-3408-0EE4-9659-29130780208D}"/>
              </a:ext>
            </a:extLst>
          </p:cNvPr>
          <p:cNvSpPr/>
          <p:nvPr/>
        </p:nvSpPr>
        <p:spPr>
          <a:xfrm>
            <a:off x="1324895" y="5091963"/>
            <a:ext cx="324464" cy="257931"/>
          </a:xfrm>
          <a:prstGeom prst="rect">
            <a:avLst/>
          </a:prstGeom>
          <a:solidFill>
            <a:srgbClr val="6287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9900"/>
              </a:solidFill>
              <a:highlight>
                <a:srgbClr val="FF99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4198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FF0070-7B35-0E95-785F-53A41C898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691" y="807330"/>
            <a:ext cx="6504038" cy="40891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67451F-1A4E-5ED9-B634-B9FA8567A2BB}"/>
              </a:ext>
            </a:extLst>
          </p:cNvPr>
          <p:cNvSpPr txBox="1"/>
          <p:nvPr/>
        </p:nvSpPr>
        <p:spPr>
          <a:xfrm>
            <a:off x="201562" y="2165804"/>
            <a:ext cx="57911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Hybrid work is the most preferred setup.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7449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B4C981-2DFF-39B2-DD96-F2D32209FD1A}"/>
              </a:ext>
            </a:extLst>
          </p:cNvPr>
          <p:cNvSpPr txBox="1"/>
          <p:nvPr/>
        </p:nvSpPr>
        <p:spPr>
          <a:xfrm>
            <a:off x="763227" y="1300767"/>
            <a:ext cx="6168515" cy="3801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/>
              <a:t>2. Workplace Expectations:</a:t>
            </a:r>
            <a:endParaRPr lang="en-US" sz="36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   72% won’t work for companies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     with unclear missions.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    Transparency and flexibility are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    critical for engagement.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4066FB-7DB3-12AB-2C39-6DE5D7BFD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084" y="1415845"/>
            <a:ext cx="5338916" cy="39139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49D104-CF40-9B6F-E296-F85B5017DC61}"/>
              </a:ext>
            </a:extLst>
          </p:cNvPr>
          <p:cNvSpPr/>
          <p:nvPr/>
        </p:nvSpPr>
        <p:spPr>
          <a:xfrm>
            <a:off x="807471" y="2448232"/>
            <a:ext cx="324464" cy="257931"/>
          </a:xfrm>
          <a:prstGeom prst="rect">
            <a:avLst/>
          </a:prstGeom>
          <a:solidFill>
            <a:srgbClr val="6287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9900"/>
              </a:solidFill>
              <a:highlight>
                <a:srgbClr val="FF99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97348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640068-6DF6-FF63-766F-58DADBD792B0}"/>
              </a:ext>
            </a:extLst>
          </p:cNvPr>
          <p:cNvSpPr txBox="1"/>
          <p:nvPr/>
        </p:nvSpPr>
        <p:spPr>
          <a:xfrm>
            <a:off x="659990" y="1247448"/>
            <a:ext cx="6098458" cy="3063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/>
              <a:t>3. Leadership Preferences:</a:t>
            </a:r>
            <a:endParaRPr lang="en-US" sz="36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 Only 18% tolerate abusive managers.</a:t>
            </a:r>
          </a:p>
          <a:p>
            <a:pPr lvl="1">
              <a:lnSpc>
                <a:spcPct val="150000"/>
              </a:lnSpc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B174DB-B4C1-8A37-DA5D-BA8739A82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449" y="1128347"/>
            <a:ext cx="5100156" cy="34731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BFD2439-8E1B-B2EA-93DF-87DCB530DCA6}"/>
              </a:ext>
            </a:extLst>
          </p:cNvPr>
          <p:cNvSpPr/>
          <p:nvPr/>
        </p:nvSpPr>
        <p:spPr>
          <a:xfrm>
            <a:off x="1131939" y="2359742"/>
            <a:ext cx="324464" cy="257931"/>
          </a:xfrm>
          <a:prstGeom prst="rect">
            <a:avLst/>
          </a:prstGeom>
          <a:solidFill>
            <a:srgbClr val="96BC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9900"/>
              </a:solidFill>
              <a:highlight>
                <a:srgbClr val="FF99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66317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C81033-7885-DD16-4266-7375A53B6CEC}"/>
              </a:ext>
            </a:extLst>
          </p:cNvPr>
          <p:cNvSpPr txBox="1"/>
          <p:nvPr/>
        </p:nvSpPr>
        <p:spPr>
          <a:xfrm>
            <a:off x="261784" y="1196979"/>
            <a:ext cx="4501945" cy="2970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Work-life balance and supportive leadership are essential.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320D12-7CF8-E390-775E-175795DE0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729" y="575187"/>
            <a:ext cx="7166487" cy="508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60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C6E40EC-158E-D2AB-6D3D-1C0C789067C0}"/>
              </a:ext>
            </a:extLst>
          </p:cNvPr>
          <p:cNvSpPr/>
          <p:nvPr/>
        </p:nvSpPr>
        <p:spPr>
          <a:xfrm>
            <a:off x="1487129" y="103239"/>
            <a:ext cx="8804787" cy="11208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b="1" dirty="0"/>
          </a:p>
          <a:p>
            <a:pPr algn="ctr"/>
            <a:r>
              <a:rPr lang="en-US" sz="4800" b="1" dirty="0"/>
              <a:t>KEY </a:t>
            </a:r>
            <a:r>
              <a:rPr lang="en-IN" sz="4800" b="1" dirty="0"/>
              <a:t>"WOW" INSIGHT</a:t>
            </a:r>
            <a:endParaRPr lang="en-US" sz="4800" b="1" dirty="0"/>
          </a:p>
          <a:p>
            <a:pPr algn="ctr"/>
            <a:endParaRPr lang="en-IN" sz="4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683866-74AE-F6E3-3A18-BA636845C54B}"/>
              </a:ext>
            </a:extLst>
          </p:cNvPr>
          <p:cNvSpPr txBox="1"/>
          <p:nvPr/>
        </p:nvSpPr>
        <p:spPr>
          <a:xfrm>
            <a:off x="1487129" y="1548068"/>
            <a:ext cx="88047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u="sng" dirty="0"/>
              <a:t>The Most Impactful Discovery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48769-6394-61D0-5720-4C86321A01F8}"/>
              </a:ext>
            </a:extLst>
          </p:cNvPr>
          <p:cNvSpPr txBox="1"/>
          <p:nvPr/>
        </p:nvSpPr>
        <p:spPr>
          <a:xfrm>
            <a:off x="1487129" y="2476667"/>
            <a:ext cx="899897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 Surprising Insight:</a:t>
            </a:r>
            <a:br>
              <a:rPr lang="en-US" sz="3200" dirty="0"/>
            </a:br>
            <a:r>
              <a:rPr lang="en-US" sz="3200" dirty="0"/>
              <a:t>    Hybrid work is non-negotiable for most Gen Z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    employees. Flexibility, autonomy, and technology-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    enabled setups dominate their workplace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    preferences.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8527941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</TotalTime>
  <Words>400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its</dc:creator>
  <cp:lastModifiedBy>its</cp:lastModifiedBy>
  <cp:revision>1</cp:revision>
  <dcterms:created xsi:type="dcterms:W3CDTF">2024-11-30T08:43:37Z</dcterms:created>
  <dcterms:modified xsi:type="dcterms:W3CDTF">2024-11-30T08:51:42Z</dcterms:modified>
</cp:coreProperties>
</file>