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304" r:id="rId6"/>
    <p:sldId id="307" r:id="rId7"/>
    <p:sldId id="281" r:id="rId8"/>
    <p:sldId id="282" r:id="rId9"/>
    <p:sldId id="317" r:id="rId10"/>
    <p:sldId id="318" r:id="rId11"/>
    <p:sldId id="297"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0" d="100"/>
          <a:sy n="70" d="100"/>
        </p:scale>
        <p:origin x="536" y="5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 </a:t>
            </a:r>
            <a:br>
              <a:rPr lang="en-US" dirty="0"/>
            </a:br>
            <a:r>
              <a:rPr lang="en-US" dirty="0"/>
              <a:t>Northeastern library </a:t>
            </a:r>
          </a:p>
        </p:txBody>
      </p:sp>
      <p:sp>
        <p:nvSpPr>
          <p:cNvPr id="3" name="TextBox 2">
            <a:extLst>
              <a:ext uri="{FF2B5EF4-FFF2-40B4-BE49-F238E27FC236}">
                <a16:creationId xmlns:a16="http://schemas.microsoft.com/office/drawing/2014/main" id="{DE885FB6-1AD5-9442-EB40-BD11EFE3EB42}"/>
              </a:ext>
            </a:extLst>
          </p:cNvPr>
          <p:cNvSpPr txBox="1"/>
          <p:nvPr/>
        </p:nvSpPr>
        <p:spPr>
          <a:xfrm>
            <a:off x="7580376" y="5586984"/>
            <a:ext cx="3785616" cy="1200329"/>
          </a:xfrm>
          <a:prstGeom prst="rect">
            <a:avLst/>
          </a:prstGeom>
          <a:noFill/>
        </p:spPr>
        <p:txBody>
          <a:bodyPr wrap="square" rtlCol="0">
            <a:spAutoFit/>
          </a:bodyPr>
          <a:lstStyle/>
          <a:p>
            <a:r>
              <a:rPr lang="en-US" b="1" dirty="0">
                <a:solidFill>
                  <a:schemeClr val="bg1"/>
                </a:solidFill>
              </a:rPr>
              <a:t>Robins Ranjan</a:t>
            </a:r>
            <a:br>
              <a:rPr lang="en-US" dirty="0">
                <a:solidFill>
                  <a:schemeClr val="bg1"/>
                </a:solidFill>
              </a:rPr>
            </a:br>
            <a:r>
              <a:rPr lang="en-IN" b="1" i="0" dirty="0" err="1">
                <a:solidFill>
                  <a:schemeClr val="bg1"/>
                </a:solidFill>
                <a:effectLst/>
              </a:rPr>
              <a:t>Midhun</a:t>
            </a:r>
            <a:r>
              <a:rPr lang="en-IN" b="1" i="0" dirty="0">
                <a:solidFill>
                  <a:schemeClr val="bg1"/>
                </a:solidFill>
                <a:effectLst/>
              </a:rPr>
              <a:t> Santhosh Chandra</a:t>
            </a:r>
          </a:p>
          <a:p>
            <a:r>
              <a:rPr lang="en-IN" b="1" dirty="0">
                <a:solidFill>
                  <a:schemeClr val="bg1"/>
                </a:solidFill>
              </a:rPr>
              <a:t>Adithya Anand</a:t>
            </a:r>
            <a:endParaRPr lang="en-IN" b="1" i="0" dirty="0">
              <a:solidFill>
                <a:schemeClr val="bg1"/>
              </a:solidFill>
              <a:effectLst/>
            </a:endParaRPr>
          </a:p>
          <a:p>
            <a:endParaRPr lang="en-IN" dirty="0"/>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lnSpcReduction="10000"/>
          </a:bodyPr>
          <a:lstStyle/>
          <a:p>
            <a:r>
              <a:rPr lang="en-IN" dirty="0"/>
              <a:t>Problem Statement</a:t>
            </a:r>
          </a:p>
          <a:p>
            <a:r>
              <a:rPr lang="en-US" dirty="0"/>
              <a:t>What’s the system used for?</a:t>
            </a:r>
          </a:p>
          <a:p>
            <a:r>
              <a:rPr lang="en-US" dirty="0"/>
              <a:t>Which issue has it solved?</a:t>
            </a:r>
          </a:p>
          <a:p>
            <a:r>
              <a:rPr lang="en-US" dirty="0"/>
              <a:t>Use Case Diagram </a:t>
            </a:r>
          </a:p>
          <a:p>
            <a:r>
              <a:rPr lang="en-US" dirty="0"/>
              <a:t>Class Diagram </a:t>
            </a:r>
          </a:p>
          <a:p>
            <a:r>
              <a:rPr lang="en-US" dirty="0"/>
              <a:t>Demo of the Application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943DF6B0-5C52-4681-65E4-DBA7DC031BD9}"/>
              </a:ext>
            </a:extLst>
          </p:cNvPr>
          <p:cNvPicPr>
            <a:picLocks noGrp="1" noChangeAspect="1"/>
          </p:cNvPicPr>
          <p:nvPr>
            <p:ph type="pic" sz="quarter" idx="11"/>
          </p:nvPr>
        </p:nvPicPr>
        <p:blipFill>
          <a:blip r:embed="rId3"/>
          <a:srcRect t="13089" b="13089"/>
          <a:stretch>
            <a:fillRect/>
          </a:stretch>
        </p:blipFill>
        <p:spPr/>
      </p:pic>
      <p:sp>
        <p:nvSpPr>
          <p:cNvPr id="12" name="Rectangle 1">
            <a:extLst>
              <a:ext uri="{FF2B5EF4-FFF2-40B4-BE49-F238E27FC236}">
                <a16:creationId xmlns:a16="http://schemas.microsoft.com/office/drawing/2014/main" id="{7FEE27C1-FCB4-F21B-629B-0B08E27917C6}"/>
              </a:ext>
            </a:extLst>
          </p:cNvPr>
          <p:cNvSpPr>
            <a:spLocks noGrp="1" noChangeArrowheads="1"/>
          </p:cNvSpPr>
          <p:nvPr>
            <p:ph type="title"/>
          </p:nvPr>
        </p:nvSpPr>
        <p:spPr bwMode="auto">
          <a:xfrm>
            <a:off x="5238751" y="2554219"/>
            <a:ext cx="611505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Manual library management is often slow, and hard to track. The library management system automates these tasks, making it easy to manage books, track inventory, and handle users efficiently. It saves time, improves accuracy, and ensures smooth operations</a:t>
            </a:r>
            <a:r>
              <a:rPr lang="en-US" altLang="en-US" sz="1800" b="0" cap="none"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for students and administrators.</a:t>
            </a:r>
          </a:p>
        </p:txBody>
      </p:sp>
      <p:sp>
        <p:nvSpPr>
          <p:cNvPr id="13" name="TextBox 12">
            <a:extLst>
              <a:ext uri="{FF2B5EF4-FFF2-40B4-BE49-F238E27FC236}">
                <a16:creationId xmlns:a16="http://schemas.microsoft.com/office/drawing/2014/main" id="{BFC8AF63-33C6-2B66-13E0-C88C83A9DC61}"/>
              </a:ext>
            </a:extLst>
          </p:cNvPr>
          <p:cNvSpPr txBox="1"/>
          <p:nvPr/>
        </p:nvSpPr>
        <p:spPr>
          <a:xfrm>
            <a:off x="5190353" y="1908045"/>
            <a:ext cx="3941825" cy="584775"/>
          </a:xfrm>
          <a:prstGeom prst="rect">
            <a:avLst/>
          </a:prstGeom>
          <a:noFill/>
        </p:spPr>
        <p:txBody>
          <a:bodyPr wrap="square" rtlCol="0">
            <a:spAutoFit/>
          </a:bodyPr>
          <a:lstStyle/>
          <a:p>
            <a:r>
              <a:rPr lang="en-US" sz="3200" dirty="0"/>
              <a:t>Problem Statement </a:t>
            </a:r>
            <a:endParaRPr lang="en-IN" sz="3200" dirty="0"/>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2161413"/>
          </a:xfrm>
        </p:spPr>
        <p:txBody>
          <a:bodyPr/>
          <a:lstStyle/>
          <a:p>
            <a:r>
              <a:rPr lang="en-US" dirty="0"/>
              <a:t>What’s the system used for?</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399" y="3639314"/>
            <a:ext cx="10620375" cy="2402670"/>
          </a:xfrm>
        </p:spPr>
        <p:txBody>
          <a:bodyPr>
            <a:normAutofit/>
          </a:bodyPr>
          <a:lstStyle/>
          <a:p>
            <a:endParaRPr lang="en-US" dirty="0"/>
          </a:p>
          <a:p>
            <a:r>
              <a:rPr lang="en-US" dirty="0"/>
              <a:t>This library management system simplifies tasks like logging in, adding books, searching for books, viewing the book list, lending books, and creating a record for the issued books. It helps students and administrators manage library activities easily and efficiently.</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928688"/>
            <a:ext cx="7965461" cy="1122750"/>
          </a:xfrm>
        </p:spPr>
        <p:txBody>
          <a:bodyPr/>
          <a:lstStyle/>
          <a:p>
            <a:r>
              <a:rPr lang="en-US" b="1" dirty="0"/>
              <a:t>Which issue has it solved?</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953511"/>
            <a:ext cx="8033443" cy="2847215"/>
          </a:xfrm>
        </p:spPr>
        <p:txBody>
          <a:bodyPr/>
          <a:lstStyle/>
          <a:p>
            <a:pPr marL="0" indent="0">
              <a:buNone/>
            </a:pPr>
            <a:br>
              <a:rPr lang="en-US" dirty="0"/>
            </a:br>
            <a:r>
              <a:rPr lang="en-US" sz="2400" dirty="0"/>
              <a:t>The system addresses issues like manual book tracking, inefficient search and retrieval processes, and challenges in maintaining records of issued and returned books. It eliminates the need for manual data entry and reduces the chances of errors, saving time and resources for library staff.</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1" y="457199"/>
            <a:ext cx="5687568" cy="539497"/>
          </a:xfrm>
        </p:spPr>
        <p:txBody>
          <a:bodyPr/>
          <a:lstStyle/>
          <a:p>
            <a:r>
              <a:rPr lang="en-US" dirty="0"/>
              <a:t>USE CASE Diagram</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3282950" cy="4143375"/>
          </a:xfrm>
        </p:spPr>
        <p:txBody>
          <a:bodyPr>
            <a:normAutofit/>
          </a:bodyPr>
          <a:lstStyle/>
          <a:p>
            <a:pPr marL="0" indent="0">
              <a:buNone/>
            </a:pPr>
            <a:endParaRPr lang="en-US" dirty="0"/>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4781550" y="2303463"/>
            <a:ext cx="3763963" cy="4143375"/>
          </a:xfrm>
        </p:spPr>
        <p:txBody>
          <a:bodyPr/>
          <a:lstStyle/>
          <a:p>
            <a:endParaRPr lang="en-US" dirty="0"/>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pic>
        <p:nvPicPr>
          <p:cNvPr id="7" name="Picture 6">
            <a:extLst>
              <a:ext uri="{FF2B5EF4-FFF2-40B4-BE49-F238E27FC236}">
                <a16:creationId xmlns:a16="http://schemas.microsoft.com/office/drawing/2014/main" id="{5ABEA888-678E-EB4C-5F26-3B7754D83F3B}"/>
              </a:ext>
            </a:extLst>
          </p:cNvPr>
          <p:cNvPicPr>
            <a:picLocks noChangeAspect="1"/>
          </p:cNvPicPr>
          <p:nvPr/>
        </p:nvPicPr>
        <p:blipFill>
          <a:blip r:embed="rId3"/>
          <a:stretch>
            <a:fillRect/>
          </a:stretch>
        </p:blipFill>
        <p:spPr>
          <a:xfrm>
            <a:off x="850392" y="1111130"/>
            <a:ext cx="8069954" cy="5746869"/>
          </a:xfrm>
          <a:prstGeom prst="rect">
            <a:avLst/>
          </a:prstGeom>
        </p:spPr>
      </p:pic>
    </p:spTree>
    <p:extLst>
      <p:ext uri="{BB962C8B-B14F-4D97-AF65-F5344CB8AC3E}">
        <p14:creationId xmlns:p14="http://schemas.microsoft.com/office/powerpoint/2010/main" val="194161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0" y="0"/>
            <a:ext cx="8758237" cy="630936"/>
          </a:xfrm>
        </p:spPr>
        <p:txBody>
          <a:bodyPr/>
          <a:lstStyle/>
          <a:p>
            <a:r>
              <a:rPr lang="en-US" dirty="0"/>
              <a:t>Class diagram</a:t>
            </a:r>
          </a:p>
        </p:txBody>
      </p:sp>
      <p:pic>
        <p:nvPicPr>
          <p:cNvPr id="9" name="Content Placeholder 8">
            <a:extLst>
              <a:ext uri="{FF2B5EF4-FFF2-40B4-BE49-F238E27FC236}">
                <a16:creationId xmlns:a16="http://schemas.microsoft.com/office/drawing/2014/main" id="{E1AFCFFE-0E23-BB2B-BB5F-4A10F971615F}"/>
              </a:ext>
            </a:extLst>
          </p:cNvPr>
          <p:cNvPicPr>
            <a:picLocks noGrp="1" noChangeAspect="1"/>
          </p:cNvPicPr>
          <p:nvPr>
            <p:ph idx="13"/>
          </p:nvPr>
        </p:nvPicPr>
        <p:blipFill>
          <a:blip r:embed="rId3"/>
          <a:stretch>
            <a:fillRect/>
          </a:stretch>
        </p:blipFill>
        <p:spPr>
          <a:xfrm>
            <a:off x="2549082" y="768837"/>
            <a:ext cx="5918262" cy="6061639"/>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407210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DEMO OF THE APPLICATION</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{566C7ADE-6D34-4BB1-8677-786FD4E777D1}tf78438558_win32</Template>
  <TotalTime>75</TotalTime>
  <Words>210</Words>
  <Application>Microsoft Office PowerPoint</Application>
  <PresentationFormat>Widescreen</PresentationFormat>
  <Paragraphs>24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Sabon Next LT</vt:lpstr>
      <vt:lpstr>Custom</vt:lpstr>
      <vt:lpstr>  Northeastern library </vt:lpstr>
      <vt:lpstr>agenda</vt:lpstr>
      <vt:lpstr>Manual library management is often slow, and hard to track. The library management system automates these tasks, making it easy to manage books, track inventory, and handle users efficiently. It saves time, improves accuracy, and ensures smooth operations for students and administrators.</vt:lpstr>
      <vt:lpstr>What’s the system used for?</vt:lpstr>
      <vt:lpstr>Which issue has it solved?</vt:lpstr>
      <vt:lpstr>USE CASE Diagram</vt:lpstr>
      <vt:lpstr>Class diagram</vt:lpstr>
      <vt:lpstr>DEMO OF THE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Adithya Anand</dc:creator>
  <cp:lastModifiedBy>Adithya Anand</cp:lastModifiedBy>
  <cp:revision>1</cp:revision>
  <dcterms:created xsi:type="dcterms:W3CDTF">2024-12-10T19:11:39Z</dcterms:created>
  <dcterms:modified xsi:type="dcterms:W3CDTF">2024-12-10T20:27:36Z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