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511" r:id="rId2"/>
    <p:sldId id="502" r:id="rId3"/>
    <p:sldId id="503" r:id="rId4"/>
    <p:sldId id="514" r:id="rId5"/>
    <p:sldId id="515" r:id="rId6"/>
    <p:sldId id="522" r:id="rId7"/>
    <p:sldId id="517" r:id="rId8"/>
    <p:sldId id="518" r:id="rId9"/>
    <p:sldId id="521" r:id="rId10"/>
    <p:sldId id="519" r:id="rId11"/>
    <p:sldId id="509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5238" autoAdjust="0"/>
  </p:normalViewPr>
  <p:slideViewPr>
    <p:cSldViewPr snapToGrid="0">
      <p:cViewPr>
        <p:scale>
          <a:sx n="85" d="100"/>
          <a:sy n="85" d="100"/>
        </p:scale>
        <p:origin x="590" y="23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7319-308A-46C4-9182-39E841E165DC}" type="datetimeFigureOut">
              <a:rPr lang="es-CO" smtClean="0"/>
              <a:t>15/12/2024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65AC0-411F-43C8-BB4E-066BDDCC9F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529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61036-E4DD-4D4D-90B7-4730F3A78B83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2567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61036-E4DD-4D4D-90B7-4730F3A78B83}" type="slidenum">
              <a:rPr lang="es-ES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493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61036-E4DD-4D4D-90B7-4730F3A78B83}" type="slidenum">
              <a:rPr lang="es-ES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6856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61036-E4DD-4D4D-90B7-4730F3A78B83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7384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61036-E4DD-4D4D-90B7-4730F3A78B83}" type="slidenum">
              <a:rPr lang="es-ES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254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61036-E4DD-4D4D-90B7-4730F3A78B83}" type="slidenum">
              <a:rPr lang="es-ES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2226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61036-E4DD-4D4D-90B7-4730F3A78B83}" type="slidenum">
              <a:rPr lang="es-ES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072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61036-E4DD-4D4D-90B7-4730F3A78B83}" type="slidenum">
              <a:rPr lang="es-ES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984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61036-E4DD-4D4D-90B7-4730F3A78B83}" type="slidenum">
              <a:rPr lang="es-ES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1861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61036-E4DD-4D4D-90B7-4730F3A78B83}" type="slidenum">
              <a:rPr lang="es-ES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10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2FCE5-048D-4050-913B-38E8D5829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C2F17D-C7BE-407A-8C20-9EEB3712B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55F331-AA00-4E53-8A74-E967B117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4C7-E24B-4C16-A5E2-EC559D143F46}" type="datetimeFigureOut">
              <a:rPr lang="es-CO" smtClean="0"/>
              <a:t>15/12/2024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3B23AF-CD3B-4156-A9A2-F026A104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6ED3FE-428E-4A4A-967D-919E54CD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1FE9-CB06-4349-AE06-C53C0134B6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1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D2B89-BD20-4346-ACE9-CADB86D9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2ECDFC-82D2-485E-B8AD-D07427749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9C8B81-6FCB-4CC3-BA46-A1B209D1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4C7-E24B-4C16-A5E2-EC559D143F46}" type="datetimeFigureOut">
              <a:rPr lang="es-CO" smtClean="0"/>
              <a:t>15/12/2024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30F48F-31E9-4C46-9596-7C11ADCD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39AAAD-B16F-401E-9AC7-EE61CF25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1FE9-CB06-4349-AE06-C53C0134B6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127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AF560C-0201-464D-BF50-3395F077C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6647E4-C10E-4EFE-9248-BFA97CDEA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538DBD-C321-4FA5-8884-70A9E6F3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4C7-E24B-4C16-A5E2-EC559D143F46}" type="datetimeFigureOut">
              <a:rPr lang="es-CO" smtClean="0"/>
              <a:t>15/12/2024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28F633-75A1-4FFB-97B1-BDC033D0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96C1AC-01B2-45E7-B7DE-43673D98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1FE9-CB06-4349-AE06-C53C0134B6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170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02CF6-D11D-4124-A1F3-B41FD0A4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AE84D5-DC50-4668-A261-EDE160CD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324FED-8A6B-4AB8-93E1-58EFA4FE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4C7-E24B-4C16-A5E2-EC559D143F46}" type="datetimeFigureOut">
              <a:rPr lang="es-CO" smtClean="0"/>
              <a:t>15/12/2024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172873-D8E1-46ED-99AD-A697B59A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F22C6A-C3CC-40C0-A1E3-338BB666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1FE9-CB06-4349-AE06-C53C0134B6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69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99CB6-2FE1-492C-BC81-0ED39298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DD7D35-DF10-489E-A5A2-73EC4883C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311F27-C14B-4788-A5B6-D24A2344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4C7-E24B-4C16-A5E2-EC559D143F46}" type="datetimeFigureOut">
              <a:rPr lang="es-CO" smtClean="0"/>
              <a:t>15/12/2024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8ECF3A-9BC6-4BAC-97CA-0406A74D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6CAA3A-E311-4381-8476-B35D5531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1FE9-CB06-4349-AE06-C53C0134B6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372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D00AD-48DF-417F-8BED-AEF41A34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BBC7BC-786C-47DD-95FC-3A0B08B82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4B39DA-BD7E-4E00-AFD3-B702FEB47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AEBC2E-EDEE-4BEF-B374-9150CB0B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4C7-E24B-4C16-A5E2-EC559D143F46}" type="datetimeFigureOut">
              <a:rPr lang="es-CO" smtClean="0"/>
              <a:t>15/12/2024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C7277C-9A66-4E7B-AF0E-EA8C3EA9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98E01E-7153-41DE-AAD1-FD91D8D4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1FE9-CB06-4349-AE06-C53C0134B6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43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F2F38-1488-4D85-A2CB-C8A85C9A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159776-59CC-443B-A3F8-81D0FCFB7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AB434F-4D05-4F7A-A6C9-427D36624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F0EA3F-5931-4D61-97F0-BB4762ADC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ACDD552-DDB9-4EC4-94AF-33B346843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929059-0F31-40FB-8FF6-B3682637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4C7-E24B-4C16-A5E2-EC559D143F46}" type="datetimeFigureOut">
              <a:rPr lang="es-CO" smtClean="0"/>
              <a:t>15/12/2024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F2EFE4-7870-475A-852F-23C79F0C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37E582-2A7B-4743-88EC-DDCB59EB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1FE9-CB06-4349-AE06-C53C0134B6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693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61E75-91D7-4C46-810E-067E3350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113EC2-B2DA-4820-8117-E052F908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4C7-E24B-4C16-A5E2-EC559D143F46}" type="datetimeFigureOut">
              <a:rPr lang="es-CO" smtClean="0"/>
              <a:t>15/12/2024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8E4003-3F25-42E1-9DF7-4441BC91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5C37D6-C5DD-4599-AA22-5DB31CAA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1FE9-CB06-4349-AE06-C53C0134B6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478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D636DB-44C8-49FC-B56D-987971EE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4C7-E24B-4C16-A5E2-EC559D143F46}" type="datetimeFigureOut">
              <a:rPr lang="es-CO" smtClean="0"/>
              <a:t>15/12/2024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FF74AC-181D-461C-9974-32583B4B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DEF860-2FDA-4A66-ACE3-6010965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1FE9-CB06-4349-AE06-C53C0134B6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174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585A5-C878-4B21-BFF9-C9225498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429673-12F3-4FF0-B5E5-9970C6F30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79E2B0-8036-4A7B-9A16-C9DB735AA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5E5A86-C952-4505-B7C5-0F171104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4C7-E24B-4C16-A5E2-EC559D143F46}" type="datetimeFigureOut">
              <a:rPr lang="es-CO" smtClean="0"/>
              <a:t>15/12/2024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AE8343-DF49-44C8-9969-20D9E36D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EEEE54-DC37-4908-AA69-06576AC0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1FE9-CB06-4349-AE06-C53C0134B6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057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E606F-0168-4759-B12B-735D3D7C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64C2BFF-FE62-4DCA-BB18-CB5314F4B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C70D1B-D855-432D-B959-F46266E7A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2A88EA-2085-42CC-9F42-C95DBBBB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F4C7-E24B-4C16-A5E2-EC559D143F46}" type="datetimeFigureOut">
              <a:rPr lang="es-CO" smtClean="0"/>
              <a:t>15/12/2024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B02ABE-F9DC-450D-BB86-1025D712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4019A0-68A6-4933-9239-7FA6D2AD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1FE9-CB06-4349-AE06-C53C0134B6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465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554865-255F-4F7A-B968-68214203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D20CEB-1912-4D75-A80D-F9BC29372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EC59CA-0BC1-41B2-AB33-B59F1A534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EF4C7-E24B-4C16-A5E2-EC559D143F46}" type="datetimeFigureOut">
              <a:rPr lang="es-CO" smtClean="0"/>
              <a:t>15/12/2024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E822A7-64A8-4E06-9AC3-693B7DB5D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17645E-BD85-49DE-BF30-5138BA832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1FE9-CB06-4349-AE06-C53C0134B6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228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1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Imágenes de Fondo Negro - Descarga gratuita en Freepik">
            <a:extLst>
              <a:ext uri="{FF2B5EF4-FFF2-40B4-BE49-F238E27FC236}">
                <a16:creationId xmlns:a16="http://schemas.microsoft.com/office/drawing/2014/main" id="{A69D502D-B20B-45A6-AC4C-2BF542DFC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2929"/>
            <a:ext cx="12233792" cy="71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D783CEE-6A54-E5DD-48D1-1474BAD22F7C}"/>
              </a:ext>
            </a:extLst>
          </p:cNvPr>
          <p:cNvSpPr txBox="1"/>
          <p:nvPr/>
        </p:nvSpPr>
        <p:spPr>
          <a:xfrm>
            <a:off x="1447274" y="2654536"/>
            <a:ext cx="933924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rmala Text"/>
                <a:cs typeface="Calibri"/>
              </a:rPr>
              <a:t>DiD</a:t>
            </a:r>
            <a:r>
              <a:rPr lang="es-E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rmala Text"/>
                <a:cs typeface="Calibri"/>
              </a:rPr>
              <a:t> – DIFERENCIAS EN DIFERENCIAS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E9C193E-8D0D-0B3E-4B87-2EE9DC29BCB4}"/>
              </a:ext>
            </a:extLst>
          </p:cNvPr>
          <p:cNvCxnSpPr/>
          <p:nvPr/>
        </p:nvCxnSpPr>
        <p:spPr>
          <a:xfrm>
            <a:off x="3824377" y="3780118"/>
            <a:ext cx="4537494" cy="8627"/>
          </a:xfrm>
          <a:prstGeom prst="straightConnector1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FC3FC1D6-A274-432D-9C3A-C7FC011AFC35}"/>
              </a:ext>
            </a:extLst>
          </p:cNvPr>
          <p:cNvSpPr txBox="1"/>
          <p:nvPr/>
        </p:nvSpPr>
        <p:spPr>
          <a:xfrm>
            <a:off x="2207480" y="4056436"/>
            <a:ext cx="781883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  <a:ea typeface="+mn-lt"/>
                <a:cs typeface="+mn-lt"/>
              </a:rPr>
              <a:t>Por:</a:t>
            </a:r>
          </a:p>
          <a:p>
            <a:pPr algn="ctr"/>
            <a:r>
              <a:rPr lang="es-ES" sz="2000" b="1" dirty="0">
                <a:solidFill>
                  <a:schemeClr val="bg1"/>
                </a:solidFill>
                <a:ea typeface="+mn-lt"/>
                <a:cs typeface="+mn-lt"/>
              </a:rPr>
              <a:t>Cristian Cedeño</a:t>
            </a:r>
          </a:p>
          <a:p>
            <a:pPr algn="ctr"/>
            <a:r>
              <a:rPr lang="es-ES" sz="2000" b="1" dirty="0">
                <a:solidFill>
                  <a:schemeClr val="bg1"/>
                </a:solidFill>
                <a:ea typeface="+mn-lt"/>
                <a:cs typeface="+mn-lt"/>
              </a:rPr>
              <a:t>Robinson Galvis</a:t>
            </a:r>
          </a:p>
          <a:p>
            <a:pPr algn="ctr"/>
            <a:endParaRPr lang="es-E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es-E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es-ES" sz="2000" dirty="0">
                <a:solidFill>
                  <a:schemeClr val="bg1"/>
                </a:solidFill>
                <a:ea typeface="+mn-lt"/>
                <a:cs typeface="+mn-lt"/>
              </a:rPr>
              <a:t>Diciembre, 2024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62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4655691-023F-7838-8BB6-24B308A63C4D}"/>
              </a:ext>
            </a:extLst>
          </p:cNvPr>
          <p:cNvSpPr/>
          <p:nvPr/>
        </p:nvSpPr>
        <p:spPr>
          <a:xfrm>
            <a:off x="96" y="-86797"/>
            <a:ext cx="12233891" cy="718768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8" name="Picture 4" descr="Temas oscuros de powerpoint, powerpoint de negro fondo de pantalla | Pxfuel">
            <a:extLst>
              <a:ext uri="{FF2B5EF4-FFF2-40B4-BE49-F238E27FC236}">
                <a16:creationId xmlns:a16="http://schemas.microsoft.com/office/drawing/2014/main" id="{F11A9D5C-F074-4809-9419-A49856049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6797"/>
            <a:ext cx="12233890" cy="718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ágenes de Fondo Negro - Descarga gratuita en Freepik">
            <a:extLst>
              <a:ext uri="{FF2B5EF4-FFF2-40B4-BE49-F238E27FC236}">
                <a16:creationId xmlns:a16="http://schemas.microsoft.com/office/drawing/2014/main" id="{740F5812-978D-4865-A1BB-81616D290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" y="-86797"/>
            <a:ext cx="12233890" cy="718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09976812-5EBC-4F24-842C-212F4521F484}"/>
              </a:ext>
            </a:extLst>
          </p:cNvPr>
          <p:cNvSpPr/>
          <p:nvPr/>
        </p:nvSpPr>
        <p:spPr>
          <a:xfrm>
            <a:off x="0" y="-87807"/>
            <a:ext cx="12236461" cy="104887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Resumen y conclusiones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167BC74-9153-4050-8C9E-DDF8DCAD3193}"/>
              </a:ext>
            </a:extLst>
          </p:cNvPr>
          <p:cNvSpPr txBox="1"/>
          <p:nvPr/>
        </p:nvSpPr>
        <p:spPr>
          <a:xfrm>
            <a:off x="499831" y="1332855"/>
            <a:ext cx="11239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DiD</a:t>
            </a:r>
            <a:r>
              <a:rPr lang="es-CO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es fundamental para estudiar el impacto de políticas o eventos en grupos específicos. Nos permite comparar el cambio en los resultados antes y después de una intervención, controlando factores externos.</a:t>
            </a:r>
          </a:p>
          <a:p>
            <a:pPr algn="just"/>
            <a:endParaRPr lang="es-CO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/>
            <a:r>
              <a:rPr lang="es-CO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La aceleración de la vacunación en Ecuador, a diferencia de Georgia puede haber jugado un papel clave en la reducción de muertes diarias</a:t>
            </a:r>
          </a:p>
          <a:p>
            <a:pPr algn="just"/>
            <a:endParaRPr lang="es-CO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/>
            <a:r>
              <a:rPr lang="es-CO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En el próximo video, exploraremos la aplicación del modelo sobre la hipótesis planteada.</a:t>
            </a:r>
          </a:p>
        </p:txBody>
      </p:sp>
      <p:pic>
        <p:nvPicPr>
          <p:cNvPr id="2" name="Picture 4" descr="Implementación - Iconos gratis de educación">
            <a:extLst>
              <a:ext uri="{FF2B5EF4-FFF2-40B4-BE49-F238E27FC236}">
                <a16:creationId xmlns:a16="http://schemas.microsoft.com/office/drawing/2014/main" id="{8E2155F3-1CF6-406F-9AE8-9E114FA0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78" b="98222" l="2667" r="96889">
                        <a14:foregroundMark x1="59111" y1="20889" x2="59111" y2="20889"/>
                        <a14:foregroundMark x1="49333" y1="8889" x2="49333" y2="8889"/>
                        <a14:foregroundMark x1="34667" y1="6222" x2="34667" y2="6222"/>
                        <a14:foregroundMark x1="34667" y1="1778" x2="34667" y2="1778"/>
                        <a14:foregroundMark x1="19111" y1="9778" x2="19111" y2="9778"/>
                        <a14:foregroundMark x1="8444" y1="21333" x2="8444" y2="21333"/>
                        <a14:foregroundMark x1="3111" y1="34667" x2="3111" y2="34667"/>
                        <a14:foregroundMark x1="10222" y1="49778" x2="10222" y2="49778"/>
                        <a14:foregroundMark x1="61778" y1="50667" x2="61778" y2="50667"/>
                        <a14:foregroundMark x1="93333" y1="66667" x2="93333" y2="66667"/>
                        <a14:foregroundMark x1="97333" y1="78667" x2="97333" y2="78667"/>
                        <a14:foregroundMark x1="86222" y1="81333" x2="86222" y2="81333"/>
                        <a14:foregroundMark x1="86222" y1="92000" x2="86222" y2="92000"/>
                        <a14:foregroundMark x1="73333" y1="93778" x2="73333" y2="93778"/>
                        <a14:foregroundMark x1="79556" y1="98222" x2="79556" y2="9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841" y="5096519"/>
            <a:ext cx="1523839" cy="152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hecklist Icon Check List Vector Icon: vector de stock (libre de regalías)  1133419565 | Shutterstock">
            <a:extLst>
              <a:ext uri="{FF2B5EF4-FFF2-40B4-BE49-F238E27FC236}">
                <a16:creationId xmlns:a16="http://schemas.microsoft.com/office/drawing/2014/main" id="{1D8D64F3-4E41-4B5D-B7C4-C09C50499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rgbClr val="A5A5A5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5769" y1="22143" x2="45769" y2="22143"/>
                        <a14:foregroundMark x1="54231" y1="35000" x2="54231" y2="35000"/>
                        <a14:foregroundMark x1="39615" y1="36786" x2="39615" y2="36786"/>
                        <a14:foregroundMark x1="40000" y1="47143" x2="40000" y2="47143"/>
                        <a14:foregroundMark x1="40385" y1="56786" x2="40385" y2="56786"/>
                        <a14:foregroundMark x1="40000" y1="66071" x2="40000" y2="66071"/>
                        <a14:foregroundMark x1="50769" y1="56071" x2="50769" y2="56071"/>
                        <a14:foregroundMark x1="55000" y1="65000" x2="55000" y2="65000"/>
                        <a14:foregroundMark x1="53846" y1="45357" x2="53846" y2="45357"/>
                        <a14:foregroundMark x1="40385" y1="55714" x2="40385" y2="55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77" t="10572" r="19231" b="16057"/>
          <a:stretch/>
        </p:blipFill>
        <p:spPr bwMode="auto">
          <a:xfrm>
            <a:off x="2080320" y="4650148"/>
            <a:ext cx="1517904" cy="195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hecklist Icon Check List Vector Icon: vector de stock (libre de regalías)  1133419565 | Shutterstock">
            <a:extLst>
              <a:ext uri="{FF2B5EF4-FFF2-40B4-BE49-F238E27FC236}">
                <a16:creationId xmlns:a16="http://schemas.microsoft.com/office/drawing/2014/main" id="{A09470C9-543C-4CAF-928B-379731DDCF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rgbClr val="A5A5A5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5769" y1="22143" x2="45769" y2="22143"/>
                        <a14:foregroundMark x1="54231" y1="35000" x2="54231" y2="35000"/>
                        <a14:foregroundMark x1="39615" y1="36786" x2="39615" y2="36786"/>
                        <a14:foregroundMark x1="40000" y1="47143" x2="40000" y2="47143"/>
                        <a14:foregroundMark x1="40385" y1="56786" x2="40385" y2="56786"/>
                        <a14:foregroundMark x1="40000" y1="66071" x2="40000" y2="66071"/>
                        <a14:foregroundMark x1="50769" y1="56071" x2="50769" y2="56071"/>
                        <a14:foregroundMark x1="55000" y1="65000" x2="55000" y2="65000"/>
                        <a14:foregroundMark x1="53846" y1="45357" x2="53846" y2="45357"/>
                        <a14:foregroundMark x1="40385" y1="55714" x2="40385" y2="55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77" t="10572" r="19231" b="16057"/>
          <a:stretch/>
        </p:blipFill>
        <p:spPr bwMode="auto">
          <a:xfrm>
            <a:off x="528320" y="4663542"/>
            <a:ext cx="1517904" cy="195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hecklist Icon Check List Vector Icon: vector de stock (libre de regalías)  1133419565 | Shutterstock">
            <a:extLst>
              <a:ext uri="{FF2B5EF4-FFF2-40B4-BE49-F238E27FC236}">
                <a16:creationId xmlns:a16="http://schemas.microsoft.com/office/drawing/2014/main" id="{83DC0009-256E-4CD4-B16C-82E3E823F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rgbClr val="A5A5A5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5769" y1="22143" x2="45769" y2="22143"/>
                        <a14:foregroundMark x1="54231" y1="35000" x2="54231" y2="35000"/>
                        <a14:foregroundMark x1="39615" y1="36786" x2="39615" y2="36786"/>
                        <a14:foregroundMark x1="40000" y1="47143" x2="40000" y2="47143"/>
                        <a14:foregroundMark x1="40385" y1="56786" x2="40385" y2="56786"/>
                        <a14:foregroundMark x1="40000" y1="66071" x2="40000" y2="66071"/>
                        <a14:foregroundMark x1="50769" y1="56071" x2="50769" y2="56071"/>
                        <a14:foregroundMark x1="55000" y1="65000" x2="55000" y2="65000"/>
                        <a14:foregroundMark x1="53846" y1="45357" x2="53846" y2="45357"/>
                        <a14:foregroundMark x1="40385" y1="55714" x2="40385" y2="55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77" t="10572" r="19231" b="16057"/>
          <a:stretch/>
        </p:blipFill>
        <p:spPr bwMode="auto">
          <a:xfrm>
            <a:off x="3598224" y="4648302"/>
            <a:ext cx="1517904" cy="195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69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ágenes de Fondo Negro - Descarga gratuita en Freepik">
            <a:extLst>
              <a:ext uri="{FF2B5EF4-FFF2-40B4-BE49-F238E27FC236}">
                <a16:creationId xmlns:a16="http://schemas.microsoft.com/office/drawing/2014/main" id="{DFFE72DC-04E8-4B29-93BE-9E0BAD231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035"/>
            <a:ext cx="12233792" cy="71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B0A8107-5E84-480D-B214-6889D98B9159}"/>
              </a:ext>
            </a:extLst>
          </p:cNvPr>
          <p:cNvCxnSpPr>
            <a:cxnSpLocks/>
          </p:cNvCxnSpPr>
          <p:nvPr/>
        </p:nvCxnSpPr>
        <p:spPr>
          <a:xfrm>
            <a:off x="5542789" y="4359828"/>
            <a:ext cx="5878744" cy="0"/>
          </a:xfrm>
          <a:prstGeom prst="straightConnector1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5BB6472B-5CF5-4EBF-A427-8F1FF0832774}"/>
              </a:ext>
            </a:extLst>
          </p:cNvPr>
          <p:cNvSpPr txBox="1"/>
          <p:nvPr/>
        </p:nvSpPr>
        <p:spPr>
          <a:xfrm>
            <a:off x="5414356" y="2497780"/>
            <a:ext cx="5895029" cy="18620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CO" sz="1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rmala Text"/>
                <a:cs typeface="Calibri"/>
              </a:rPr>
              <a:t>GRACIAS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8213B89-0CF9-4605-9FFE-034768E5AD2E}"/>
              </a:ext>
            </a:extLst>
          </p:cNvPr>
          <p:cNvCxnSpPr>
            <a:cxnSpLocks/>
          </p:cNvCxnSpPr>
          <p:nvPr/>
        </p:nvCxnSpPr>
        <p:spPr>
          <a:xfrm>
            <a:off x="5542789" y="2514208"/>
            <a:ext cx="5878744" cy="0"/>
          </a:xfrm>
          <a:prstGeom prst="straightConnector1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A41AF55C-2AE0-4AEB-8950-6B9E234E8DC7}"/>
              </a:ext>
            </a:extLst>
          </p:cNvPr>
          <p:cNvSpPr txBox="1"/>
          <p:nvPr/>
        </p:nvSpPr>
        <p:spPr>
          <a:xfrm>
            <a:off x="5542789" y="4359828"/>
            <a:ext cx="589502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CO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rmala Text"/>
                <a:cs typeface="Calibri"/>
              </a:rPr>
              <a:t>Cristian Cedeño</a:t>
            </a:r>
          </a:p>
          <a:p>
            <a:pPr algn="ctr"/>
            <a:r>
              <a:rPr lang="es-CO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rmala Text"/>
                <a:cs typeface="Calibri"/>
              </a:rPr>
              <a:t>Robinson Galvis</a:t>
            </a:r>
          </a:p>
        </p:txBody>
      </p:sp>
    </p:spTree>
    <p:extLst>
      <p:ext uri="{BB962C8B-B14F-4D97-AF65-F5344CB8AC3E}">
        <p14:creationId xmlns:p14="http://schemas.microsoft.com/office/powerpoint/2010/main" val="44498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ágenes de Fondo Negro - Descarga gratuita en Freepik">
            <a:extLst>
              <a:ext uri="{FF2B5EF4-FFF2-40B4-BE49-F238E27FC236}">
                <a16:creationId xmlns:a16="http://schemas.microsoft.com/office/drawing/2014/main" id="{740F5812-978D-4865-A1BB-81616D290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" y="-86797"/>
            <a:ext cx="12233890" cy="718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09976812-5EBC-4F24-842C-212F4521F484}"/>
              </a:ext>
            </a:extLst>
          </p:cNvPr>
          <p:cNvSpPr/>
          <p:nvPr/>
        </p:nvSpPr>
        <p:spPr>
          <a:xfrm>
            <a:off x="0" y="-87807"/>
            <a:ext cx="12236461" cy="104887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GENERAL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A88E753-B6A6-4782-9C62-2BE667666B5C}"/>
              </a:ext>
            </a:extLst>
          </p:cNvPr>
          <p:cNvSpPr/>
          <p:nvPr/>
        </p:nvSpPr>
        <p:spPr>
          <a:xfrm>
            <a:off x="946242" y="2000975"/>
            <a:ext cx="537439" cy="52854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dirty="0">
              <a:solidFill>
                <a:srgbClr val="FFFFFF"/>
              </a:solidFill>
              <a:latin typeface="Nirmala Text"/>
              <a:cs typeface="Calibri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5FAADDE-F915-4F43-AE79-E501CBE970B8}"/>
              </a:ext>
            </a:extLst>
          </p:cNvPr>
          <p:cNvSpPr/>
          <p:nvPr/>
        </p:nvSpPr>
        <p:spPr>
          <a:xfrm>
            <a:off x="948233" y="3816221"/>
            <a:ext cx="537439" cy="52854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dirty="0">
              <a:solidFill>
                <a:srgbClr val="FFFFFF"/>
              </a:solidFill>
              <a:latin typeface="Nirmala Text"/>
              <a:cs typeface="Calibri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40B82CC-0FFA-443D-A022-E809F2988D52}"/>
              </a:ext>
            </a:extLst>
          </p:cNvPr>
          <p:cNvSpPr txBox="1"/>
          <p:nvPr/>
        </p:nvSpPr>
        <p:spPr>
          <a:xfrm>
            <a:off x="1618909" y="1910956"/>
            <a:ext cx="895418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la </a:t>
            </a:r>
            <a:r>
              <a:rPr lang="en-US" sz="36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técnica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estadística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 datos e Hipótesis</a:t>
            </a:r>
            <a:endParaRPr lang="en-US" sz="36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7A9C3A7-E87B-4F09-A67B-AA4670FFC77F}"/>
              </a:ext>
            </a:extLst>
          </p:cNvPr>
          <p:cNvSpPr txBox="1"/>
          <p:nvPr/>
        </p:nvSpPr>
        <p:spPr>
          <a:xfrm>
            <a:off x="1618910" y="3757124"/>
            <a:ext cx="926327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estadístico: De la hipótesis a los resultados</a:t>
            </a:r>
          </a:p>
        </p:txBody>
      </p:sp>
    </p:spTree>
    <p:extLst>
      <p:ext uri="{BB962C8B-B14F-4D97-AF65-F5344CB8AC3E}">
        <p14:creationId xmlns:p14="http://schemas.microsoft.com/office/powerpoint/2010/main" val="324132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ágenes de Fondo Negro - Descarga gratuita en Freepik">
            <a:extLst>
              <a:ext uri="{FF2B5EF4-FFF2-40B4-BE49-F238E27FC236}">
                <a16:creationId xmlns:a16="http://schemas.microsoft.com/office/drawing/2014/main" id="{740F5812-978D-4865-A1BB-81616D290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" y="-158515"/>
            <a:ext cx="12233890" cy="718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09976812-5EBC-4F24-842C-212F4521F484}"/>
              </a:ext>
            </a:extLst>
          </p:cNvPr>
          <p:cNvSpPr/>
          <p:nvPr/>
        </p:nvSpPr>
        <p:spPr>
          <a:xfrm>
            <a:off x="0" y="-150562"/>
            <a:ext cx="12236461" cy="104887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Qué es la técnica </a:t>
            </a:r>
            <a:r>
              <a:rPr lang="es-CO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DiD</a:t>
            </a:r>
            <a:r>
              <a:rPr lang="es-CO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167BC74-9153-4050-8C9E-DDF8DCAD3193}"/>
              </a:ext>
            </a:extLst>
          </p:cNvPr>
          <p:cNvSpPr txBox="1"/>
          <p:nvPr/>
        </p:nvSpPr>
        <p:spPr>
          <a:xfrm>
            <a:off x="499831" y="1332855"/>
            <a:ext cx="112390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La técnica de Diferencias en Diferencias (</a:t>
            </a:r>
            <a:r>
              <a:rPr lang="es-CO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DiD</a:t>
            </a:r>
            <a:r>
              <a:rPr lang="es-CO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) es un método estadístico utilizado para estimar el efecto de una intervención o tratamiento en dos grupos: uno que recibe la intervención y otro que no. Compara la diferencia entre los resultados de ambos grupos antes y después de la intervención.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26C46AA-4F3E-4F38-B250-041B9D1D5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376" y="3429000"/>
            <a:ext cx="7126941" cy="2825390"/>
          </a:xfrm>
          <a:prstGeom prst="rect">
            <a:avLst/>
          </a:prstGeom>
        </p:spPr>
      </p:pic>
      <p:pic>
        <p:nvPicPr>
          <p:cNvPr id="17" name="Picture 4" descr="Implementación - Iconos gratis de educación">
            <a:extLst>
              <a:ext uri="{FF2B5EF4-FFF2-40B4-BE49-F238E27FC236}">
                <a16:creationId xmlns:a16="http://schemas.microsoft.com/office/drawing/2014/main" id="{710DDBA4-8943-4DE4-8498-17727ED5B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78" b="98222" l="2667" r="96889">
                        <a14:foregroundMark x1="59111" y1="20889" x2="59111" y2="20889"/>
                        <a14:foregroundMark x1="49333" y1="8889" x2="49333" y2="8889"/>
                        <a14:foregroundMark x1="34667" y1="6222" x2="34667" y2="6222"/>
                        <a14:foregroundMark x1="34667" y1="1778" x2="34667" y2="1778"/>
                        <a14:foregroundMark x1="19111" y1="9778" x2="19111" y2="9778"/>
                        <a14:foregroundMark x1="8444" y1="21333" x2="8444" y2="21333"/>
                        <a14:foregroundMark x1="3111" y1="34667" x2="3111" y2="34667"/>
                        <a14:foregroundMark x1="10222" y1="49778" x2="10222" y2="49778"/>
                        <a14:foregroundMark x1="61778" y1="50667" x2="61778" y2="50667"/>
                        <a14:foregroundMark x1="93333" y1="66667" x2="93333" y2="66667"/>
                        <a14:foregroundMark x1="97333" y1="78667" x2="97333" y2="78667"/>
                        <a14:foregroundMark x1="86222" y1="81333" x2="86222" y2="81333"/>
                        <a14:foregroundMark x1="86222" y1="92000" x2="86222" y2="92000"/>
                        <a14:foregroundMark x1="73333" y1="93778" x2="73333" y2="93778"/>
                        <a14:foregroundMark x1="79556" y1="98222" x2="79556" y2="9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841" y="5096519"/>
            <a:ext cx="1523839" cy="152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77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ágenes de Fondo Negro - Descarga gratuita en Freepik">
            <a:extLst>
              <a:ext uri="{FF2B5EF4-FFF2-40B4-BE49-F238E27FC236}">
                <a16:creationId xmlns:a16="http://schemas.microsoft.com/office/drawing/2014/main" id="{740F5812-978D-4865-A1BB-81616D290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" y="-86797"/>
            <a:ext cx="12233890" cy="718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09976812-5EBC-4F24-842C-212F4521F484}"/>
              </a:ext>
            </a:extLst>
          </p:cNvPr>
          <p:cNvSpPr/>
          <p:nvPr/>
        </p:nvSpPr>
        <p:spPr>
          <a:xfrm>
            <a:off x="0" y="-87807"/>
            <a:ext cx="12236461" cy="104887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Conceptos claves en </a:t>
            </a:r>
            <a:r>
              <a:rPr lang="es-CO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DiD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167BC74-9153-4050-8C9E-DDF8DCAD3193}"/>
              </a:ext>
            </a:extLst>
          </p:cNvPr>
          <p:cNvSpPr txBox="1"/>
          <p:nvPr/>
        </p:nvSpPr>
        <p:spPr>
          <a:xfrm>
            <a:off x="499831" y="1332855"/>
            <a:ext cx="11239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Grupo tratado:</a:t>
            </a:r>
            <a:r>
              <a:rPr lang="es-CO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El grupo que recibe la intervención (ej., campaña de vacunación).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Grupo de control:</a:t>
            </a:r>
            <a:r>
              <a:rPr lang="es-CO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El grupo que no recibe la intervención, pero que podría estar influenciado por factores similares.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Diferencia en Diferencias:</a:t>
            </a:r>
            <a:r>
              <a:rPr lang="es-CO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La diferencia entre el cambio en el grupo tratado y el cambio en el grupo de control.</a:t>
            </a:r>
          </a:p>
        </p:txBody>
      </p:sp>
      <p:pic>
        <p:nvPicPr>
          <p:cNvPr id="2" name="Picture 4" descr="Implementación - Iconos gratis de educación">
            <a:extLst>
              <a:ext uri="{FF2B5EF4-FFF2-40B4-BE49-F238E27FC236}">
                <a16:creationId xmlns:a16="http://schemas.microsoft.com/office/drawing/2014/main" id="{8E2155F3-1CF6-406F-9AE8-9E114FA0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78" b="98222" l="2667" r="96889">
                        <a14:foregroundMark x1="59111" y1="20889" x2="59111" y2="20889"/>
                        <a14:foregroundMark x1="49333" y1="8889" x2="49333" y2="8889"/>
                        <a14:foregroundMark x1="34667" y1="6222" x2="34667" y2="6222"/>
                        <a14:foregroundMark x1="34667" y1="1778" x2="34667" y2="1778"/>
                        <a14:foregroundMark x1="19111" y1="9778" x2="19111" y2="9778"/>
                        <a14:foregroundMark x1="8444" y1="21333" x2="8444" y2="21333"/>
                        <a14:foregroundMark x1="3111" y1="34667" x2="3111" y2="34667"/>
                        <a14:foregroundMark x1="10222" y1="49778" x2="10222" y2="49778"/>
                        <a14:foregroundMark x1="61778" y1="50667" x2="61778" y2="50667"/>
                        <a14:foregroundMark x1="93333" y1="66667" x2="93333" y2="66667"/>
                        <a14:foregroundMark x1="97333" y1="78667" x2="97333" y2="78667"/>
                        <a14:foregroundMark x1="86222" y1="81333" x2="86222" y2="81333"/>
                        <a14:foregroundMark x1="86222" y1="92000" x2="86222" y2="92000"/>
                        <a14:foregroundMark x1="73333" y1="93778" x2="73333" y2="93778"/>
                        <a14:foregroundMark x1="79556" y1="98222" x2="79556" y2="9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841" y="5096519"/>
            <a:ext cx="1523839" cy="152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6.705.100+ Definicion Fotografías de stock, fotos e imágenes libres de  derechos - iStock | Conceptos, Definir, Objetivo">
            <a:extLst>
              <a:ext uri="{FF2B5EF4-FFF2-40B4-BE49-F238E27FC236}">
                <a16:creationId xmlns:a16="http://schemas.microsoft.com/office/drawing/2014/main" id="{5F81E564-E1FF-465A-9CE4-27F4CA4A4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rgbClr val="A5A5A5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8366" y1="88235" x2="48366" y2="88235"/>
                        <a14:foregroundMark x1="50817" y1="80882" x2="50817" y2="80882"/>
                        <a14:foregroundMark x1="51144" y1="76307" x2="51144" y2="76307"/>
                        <a14:foregroundMark x1="51961" y1="47712" x2="51961" y2="47712"/>
                        <a14:foregroundMark x1="48366" y1="47712" x2="48366" y2="47712"/>
                        <a14:foregroundMark x1="82843" y1="47712" x2="82843" y2="47712"/>
                        <a14:foregroundMark x1="77614" y1="31046" x2="77614" y2="31046"/>
                        <a14:foregroundMark x1="64869" y1="20425" x2="64869" y2="20425"/>
                        <a14:foregroundMark x1="48856" y1="15523" x2="48856" y2="15523"/>
                        <a14:foregroundMark x1="32353" y1="21732" x2="32353" y2="21732"/>
                        <a14:foregroundMark x1="20425" y1="33497" x2="20425" y2="33497"/>
                        <a14:foregroundMark x1="18301" y1="50980" x2="18301" y2="50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" y="3701225"/>
            <a:ext cx="2648775" cy="264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6.705.100+ Definicion Fotografías de stock, fotos e imágenes libres de  derechos - iStock | Conceptos, Definir, Objetivo">
            <a:extLst>
              <a:ext uri="{FF2B5EF4-FFF2-40B4-BE49-F238E27FC236}">
                <a16:creationId xmlns:a16="http://schemas.microsoft.com/office/drawing/2014/main" id="{DC9CCAB0-5A24-48EF-B25B-C2D17AB3E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rgbClr val="A5A5A5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8366" y1="88235" x2="48366" y2="88235"/>
                        <a14:foregroundMark x1="50817" y1="80882" x2="50817" y2="80882"/>
                        <a14:foregroundMark x1="51144" y1="76307" x2="51144" y2="76307"/>
                        <a14:foregroundMark x1="51961" y1="47712" x2="51961" y2="47712"/>
                        <a14:foregroundMark x1="48366" y1="47712" x2="48366" y2="47712"/>
                        <a14:foregroundMark x1="82843" y1="47712" x2="82843" y2="47712"/>
                        <a14:foregroundMark x1="77614" y1="31046" x2="77614" y2="31046"/>
                        <a14:foregroundMark x1="64869" y1="20425" x2="64869" y2="20425"/>
                        <a14:foregroundMark x1="48856" y1="15523" x2="48856" y2="15523"/>
                        <a14:foregroundMark x1="32353" y1="21732" x2="32353" y2="21732"/>
                        <a14:foregroundMark x1="20425" y1="33497" x2="20425" y2="33497"/>
                        <a14:foregroundMark x1="18301" y1="50980" x2="18301" y2="50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979" y="3641179"/>
            <a:ext cx="2648775" cy="264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33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ágenes de Fondo Negro - Descarga gratuita en Freepik">
            <a:extLst>
              <a:ext uri="{FF2B5EF4-FFF2-40B4-BE49-F238E27FC236}">
                <a16:creationId xmlns:a16="http://schemas.microsoft.com/office/drawing/2014/main" id="{740F5812-978D-4865-A1BB-81616D290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" y="-86797"/>
            <a:ext cx="12233890" cy="718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09976812-5EBC-4F24-842C-212F4521F484}"/>
              </a:ext>
            </a:extLst>
          </p:cNvPr>
          <p:cNvSpPr/>
          <p:nvPr/>
        </p:nvSpPr>
        <p:spPr>
          <a:xfrm>
            <a:off x="0" y="-87807"/>
            <a:ext cx="12236461" cy="104887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Entendiendo </a:t>
            </a:r>
            <a:r>
              <a:rPr lang="es-CO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DiD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167BC74-9153-4050-8C9E-DDF8DCAD3193}"/>
              </a:ext>
            </a:extLst>
          </p:cNvPr>
          <p:cNvSpPr txBox="1"/>
          <p:nvPr/>
        </p:nvSpPr>
        <p:spPr>
          <a:xfrm>
            <a:off x="499831" y="1332855"/>
            <a:ext cx="11239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Imagina que en una ciudad se implementa una nueva ley que prohíbe el uso de teléfonos móviles mientras se conduce, con el objetivo de reducir los accidentes de tráfico. </a:t>
            </a:r>
          </a:p>
        </p:txBody>
      </p:sp>
      <p:pic>
        <p:nvPicPr>
          <p:cNvPr id="2" name="Picture 4" descr="Implementación - Iconos gratis de educación">
            <a:extLst>
              <a:ext uri="{FF2B5EF4-FFF2-40B4-BE49-F238E27FC236}">
                <a16:creationId xmlns:a16="http://schemas.microsoft.com/office/drawing/2014/main" id="{8E2155F3-1CF6-406F-9AE8-9E114FA0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78" b="98222" l="2667" r="96889">
                        <a14:foregroundMark x1="59111" y1="20889" x2="59111" y2="20889"/>
                        <a14:foregroundMark x1="49333" y1="8889" x2="49333" y2="8889"/>
                        <a14:foregroundMark x1="34667" y1="6222" x2="34667" y2="6222"/>
                        <a14:foregroundMark x1="34667" y1="1778" x2="34667" y2="1778"/>
                        <a14:foregroundMark x1="19111" y1="9778" x2="19111" y2="9778"/>
                        <a14:foregroundMark x1="8444" y1="21333" x2="8444" y2="21333"/>
                        <a14:foregroundMark x1="3111" y1="34667" x2="3111" y2="34667"/>
                        <a14:foregroundMark x1="10222" y1="49778" x2="10222" y2="49778"/>
                        <a14:foregroundMark x1="61778" y1="50667" x2="61778" y2="50667"/>
                        <a14:foregroundMark x1="93333" y1="66667" x2="93333" y2="66667"/>
                        <a14:foregroundMark x1="97333" y1="78667" x2="97333" y2="78667"/>
                        <a14:foregroundMark x1="86222" y1="81333" x2="86222" y2="81333"/>
                        <a14:foregroundMark x1="86222" y1="92000" x2="86222" y2="92000"/>
                        <a14:foregroundMark x1="73333" y1="93778" x2="73333" y2="93778"/>
                        <a14:foregroundMark x1="79556" y1="98222" x2="79556" y2="9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841" y="5096519"/>
            <a:ext cx="1523839" cy="152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8CDAEBC-1E7D-43F6-B6F1-90A21FC87B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036" t="6140" r="10380" b="7010"/>
          <a:stretch/>
        </p:blipFill>
        <p:spPr>
          <a:xfrm>
            <a:off x="4716682" y="3246986"/>
            <a:ext cx="2368247" cy="2380024"/>
          </a:xfrm>
          <a:prstGeom prst="flowChartConnector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C3958D6-4D83-46A4-9EE4-C689C24C4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320" y="3487314"/>
            <a:ext cx="2517083" cy="1899368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5C5E475C-1EA0-4665-8DAB-D964819EE465}"/>
              </a:ext>
            </a:extLst>
          </p:cNvPr>
          <p:cNvSpPr/>
          <p:nvPr/>
        </p:nvSpPr>
        <p:spPr>
          <a:xfrm>
            <a:off x="3391838" y="41946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08781A96-C2E9-4EDD-9013-DFD7AFF4786E}"/>
              </a:ext>
            </a:extLst>
          </p:cNvPr>
          <p:cNvSpPr/>
          <p:nvPr/>
        </p:nvSpPr>
        <p:spPr>
          <a:xfrm>
            <a:off x="7431365" y="41946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076" name="Picture 4" descr="Conductor De Coche Mujer Vectores, Ilustraciones y Gráficos - 123RF">
            <a:extLst>
              <a:ext uri="{FF2B5EF4-FFF2-40B4-BE49-F238E27FC236}">
                <a16:creationId xmlns:a16="http://schemas.microsoft.com/office/drawing/2014/main" id="{33F0DE21-1A35-4843-A177-C09CD48FC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635" y="33654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71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ágenes de Fondo Negro - Descarga gratuita en Freepik">
            <a:extLst>
              <a:ext uri="{FF2B5EF4-FFF2-40B4-BE49-F238E27FC236}">
                <a16:creationId xmlns:a16="http://schemas.microsoft.com/office/drawing/2014/main" id="{740F5812-978D-4865-A1BB-81616D290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" y="-86797"/>
            <a:ext cx="12233890" cy="718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09976812-5EBC-4F24-842C-212F4521F484}"/>
              </a:ext>
            </a:extLst>
          </p:cNvPr>
          <p:cNvSpPr/>
          <p:nvPr/>
        </p:nvSpPr>
        <p:spPr>
          <a:xfrm>
            <a:off x="0" y="-87807"/>
            <a:ext cx="12236461" cy="104887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Entendiendo </a:t>
            </a:r>
            <a:r>
              <a:rPr lang="es-CO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DiD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167BC74-9153-4050-8C9E-DDF8DCAD3193}"/>
              </a:ext>
            </a:extLst>
          </p:cNvPr>
          <p:cNvSpPr txBox="1"/>
          <p:nvPr/>
        </p:nvSpPr>
        <p:spPr>
          <a:xfrm>
            <a:off x="499831" y="1332855"/>
            <a:ext cx="11239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Comparamos dos ciudades: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Ciudad A, donde se implementa la ley y Ciudad B, que no cambia nada en su legislación.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Medimos el número de accidentes de tráfico antes y después de la implementación de la ley.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Usamos Diferencias en Diferencias (</a:t>
            </a:r>
            <a:r>
              <a:rPr lang="es-CO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DiD</a:t>
            </a:r>
            <a:r>
              <a:rPr lang="es-CO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) para determinar si la nueva ley en Ciudad A realmente redujo los accidentes, comparado con el comportamiento de Ciudad B, que no experimentó ningún cambio en las reglas.</a:t>
            </a:r>
          </a:p>
        </p:txBody>
      </p:sp>
      <p:pic>
        <p:nvPicPr>
          <p:cNvPr id="2" name="Picture 4" descr="Implementación - Iconos gratis de educación">
            <a:extLst>
              <a:ext uri="{FF2B5EF4-FFF2-40B4-BE49-F238E27FC236}">
                <a16:creationId xmlns:a16="http://schemas.microsoft.com/office/drawing/2014/main" id="{8E2155F3-1CF6-406F-9AE8-9E114FA0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78" b="98222" l="2667" r="96889">
                        <a14:foregroundMark x1="59111" y1="20889" x2="59111" y2="20889"/>
                        <a14:foregroundMark x1="49333" y1="8889" x2="49333" y2="8889"/>
                        <a14:foregroundMark x1="34667" y1="6222" x2="34667" y2="6222"/>
                        <a14:foregroundMark x1="34667" y1="1778" x2="34667" y2="1778"/>
                        <a14:foregroundMark x1="19111" y1="9778" x2="19111" y2="9778"/>
                        <a14:foregroundMark x1="8444" y1="21333" x2="8444" y2="21333"/>
                        <a14:foregroundMark x1="3111" y1="34667" x2="3111" y2="34667"/>
                        <a14:foregroundMark x1="10222" y1="49778" x2="10222" y2="49778"/>
                        <a14:foregroundMark x1="61778" y1="50667" x2="61778" y2="50667"/>
                        <a14:foregroundMark x1="93333" y1="66667" x2="93333" y2="66667"/>
                        <a14:foregroundMark x1="97333" y1="78667" x2="97333" y2="78667"/>
                        <a14:foregroundMark x1="86222" y1="81333" x2="86222" y2="81333"/>
                        <a14:foregroundMark x1="86222" y1="92000" x2="86222" y2="92000"/>
                        <a14:foregroundMark x1="73333" y1="93778" x2="73333" y2="93778"/>
                        <a14:foregroundMark x1="79556" y1="98222" x2="79556" y2="9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841" y="5096519"/>
            <a:ext cx="1523839" cy="152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7957A58-A647-444E-AE1F-190B04BDA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016" y="4813921"/>
            <a:ext cx="4787675" cy="164110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82B2242-DD72-4428-AC4B-FCD5822A0E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0214" y="4813920"/>
            <a:ext cx="5035040" cy="164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0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4655691-023F-7838-8BB6-24B308A63C4D}"/>
              </a:ext>
            </a:extLst>
          </p:cNvPr>
          <p:cNvSpPr/>
          <p:nvPr/>
        </p:nvSpPr>
        <p:spPr>
          <a:xfrm>
            <a:off x="96" y="-86797"/>
            <a:ext cx="12233891" cy="718768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8" name="Picture 4" descr="Temas oscuros de powerpoint, powerpoint de negro fondo de pantalla | Pxfuel">
            <a:extLst>
              <a:ext uri="{FF2B5EF4-FFF2-40B4-BE49-F238E27FC236}">
                <a16:creationId xmlns:a16="http://schemas.microsoft.com/office/drawing/2014/main" id="{F11A9D5C-F074-4809-9419-A49856049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6797"/>
            <a:ext cx="12233890" cy="718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ágenes de Fondo Negro - Descarga gratuita en Freepik">
            <a:extLst>
              <a:ext uri="{FF2B5EF4-FFF2-40B4-BE49-F238E27FC236}">
                <a16:creationId xmlns:a16="http://schemas.microsoft.com/office/drawing/2014/main" id="{740F5812-978D-4865-A1BB-81616D290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" y="-86797"/>
            <a:ext cx="12233890" cy="718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09976812-5EBC-4F24-842C-212F4521F484}"/>
              </a:ext>
            </a:extLst>
          </p:cNvPr>
          <p:cNvSpPr/>
          <p:nvPr/>
        </p:nvSpPr>
        <p:spPr>
          <a:xfrm>
            <a:off x="0" y="-87807"/>
            <a:ext cx="12236461" cy="104887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Cómo calculamos </a:t>
            </a:r>
            <a:r>
              <a:rPr lang="es-CO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DiD</a:t>
            </a:r>
            <a:r>
              <a:rPr lang="es-CO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167BC74-9153-4050-8C9E-DDF8DCAD3193}"/>
              </a:ext>
            </a:extLst>
          </p:cNvPr>
          <p:cNvSpPr txBox="1"/>
          <p:nvPr/>
        </p:nvSpPr>
        <p:spPr>
          <a:xfrm>
            <a:off x="499831" y="1332855"/>
            <a:ext cx="11239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Fórmula base: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(Diferencia después - diferencia antes) en el grupo tratado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(Diferencia después - diferencia antes) en el grupo de control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Diferencia 1 (grupo tratado) – Diferencia 2 (grupo de control)</a:t>
            </a:r>
          </a:p>
          <a:p>
            <a:pPr algn="just"/>
            <a:endParaRPr lang="es-CO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/>
            <a:r>
              <a:rPr lang="es-CO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Esto nos da la estimación del efecto de la intervención, controlando por factores que afecten a ambos grupos, es decir, nos permite aislar el efecto de la intervención, eliminando otros factores que podrían haber influido en los cambios observados.</a:t>
            </a:r>
          </a:p>
        </p:txBody>
      </p:sp>
      <p:pic>
        <p:nvPicPr>
          <p:cNvPr id="2" name="Picture 4" descr="Implementación - Iconos gratis de educación">
            <a:extLst>
              <a:ext uri="{FF2B5EF4-FFF2-40B4-BE49-F238E27FC236}">
                <a16:creationId xmlns:a16="http://schemas.microsoft.com/office/drawing/2014/main" id="{8E2155F3-1CF6-406F-9AE8-9E114FA0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78" b="98222" l="2667" r="96889">
                        <a14:foregroundMark x1="59111" y1="20889" x2="59111" y2="20889"/>
                        <a14:foregroundMark x1="49333" y1="8889" x2="49333" y2="8889"/>
                        <a14:foregroundMark x1="34667" y1="6222" x2="34667" y2="6222"/>
                        <a14:foregroundMark x1="34667" y1="1778" x2="34667" y2="1778"/>
                        <a14:foregroundMark x1="19111" y1="9778" x2="19111" y2="9778"/>
                        <a14:foregroundMark x1="8444" y1="21333" x2="8444" y2="21333"/>
                        <a14:foregroundMark x1="3111" y1="34667" x2="3111" y2="34667"/>
                        <a14:foregroundMark x1="10222" y1="49778" x2="10222" y2="49778"/>
                        <a14:foregroundMark x1="61778" y1="50667" x2="61778" y2="50667"/>
                        <a14:foregroundMark x1="93333" y1="66667" x2="93333" y2="66667"/>
                        <a14:foregroundMark x1="97333" y1="78667" x2="97333" y2="78667"/>
                        <a14:foregroundMark x1="86222" y1="81333" x2="86222" y2="81333"/>
                        <a14:foregroundMark x1="86222" y1="92000" x2="86222" y2="92000"/>
                        <a14:foregroundMark x1="73333" y1="93778" x2="73333" y2="93778"/>
                        <a14:foregroundMark x1="79556" y1="98222" x2="79556" y2="9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841" y="5096519"/>
            <a:ext cx="1523839" cy="152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ómo realizar cálculos numéricos en un documento de Word">
            <a:extLst>
              <a:ext uri="{FF2B5EF4-FFF2-40B4-BE49-F238E27FC236}">
                <a16:creationId xmlns:a16="http://schemas.microsoft.com/office/drawing/2014/main" id="{E25216BF-27D9-46BD-836A-F25CEDDB2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" y="4801083"/>
            <a:ext cx="2514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izarra inscrita con fórmulas y cálculos científicos. | Foto Gratis">
            <a:extLst>
              <a:ext uri="{FF2B5EF4-FFF2-40B4-BE49-F238E27FC236}">
                <a16:creationId xmlns:a16="http://schemas.microsoft.com/office/drawing/2014/main" id="{A807D1EA-0608-4C46-85AC-D568387AF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637" y="4552764"/>
            <a:ext cx="3111331" cy="206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3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ágenes de Fondo Negro - Descarga gratuita en Freepik">
            <a:extLst>
              <a:ext uri="{FF2B5EF4-FFF2-40B4-BE49-F238E27FC236}">
                <a16:creationId xmlns:a16="http://schemas.microsoft.com/office/drawing/2014/main" id="{740F5812-978D-4865-A1BB-81616D290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" y="-113691"/>
            <a:ext cx="12233890" cy="718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09976812-5EBC-4F24-842C-212F4521F484}"/>
              </a:ext>
            </a:extLst>
          </p:cNvPr>
          <p:cNvSpPr/>
          <p:nvPr/>
        </p:nvSpPr>
        <p:spPr>
          <a:xfrm>
            <a:off x="0" y="-105737"/>
            <a:ext cx="12236461" cy="104887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Hipótesis - Contexto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167BC74-9153-4050-8C9E-DDF8DCAD3193}"/>
              </a:ext>
            </a:extLst>
          </p:cNvPr>
          <p:cNvSpPr txBox="1"/>
          <p:nvPr/>
        </p:nvSpPr>
        <p:spPr>
          <a:xfrm>
            <a:off x="499831" y="1332855"/>
            <a:ext cx="11239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En este análisis, vamos a comparar dos países: Ecuador (grupo tratado) y Georgia (grupo de control). Ecuador implementó una vacunación acelerada contra el COVID-19 a partir de cierto punto, mientras que Georgia mantuvo una tasa de vacunación más baja.</a:t>
            </a:r>
          </a:p>
        </p:txBody>
      </p:sp>
      <p:pic>
        <p:nvPicPr>
          <p:cNvPr id="2" name="Picture 4" descr="Implementación - Iconos gratis de educación">
            <a:extLst>
              <a:ext uri="{FF2B5EF4-FFF2-40B4-BE49-F238E27FC236}">
                <a16:creationId xmlns:a16="http://schemas.microsoft.com/office/drawing/2014/main" id="{8E2155F3-1CF6-406F-9AE8-9E114FA0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78" b="98222" l="2667" r="96889">
                        <a14:foregroundMark x1="59111" y1="20889" x2="59111" y2="20889"/>
                        <a14:foregroundMark x1="49333" y1="8889" x2="49333" y2="8889"/>
                        <a14:foregroundMark x1="34667" y1="6222" x2="34667" y2="6222"/>
                        <a14:foregroundMark x1="34667" y1="1778" x2="34667" y2="1778"/>
                        <a14:foregroundMark x1="19111" y1="9778" x2="19111" y2="9778"/>
                        <a14:foregroundMark x1="8444" y1="21333" x2="8444" y2="21333"/>
                        <a14:foregroundMark x1="3111" y1="34667" x2="3111" y2="34667"/>
                        <a14:foregroundMark x1="10222" y1="49778" x2="10222" y2="49778"/>
                        <a14:foregroundMark x1="61778" y1="50667" x2="61778" y2="50667"/>
                        <a14:foregroundMark x1="93333" y1="66667" x2="93333" y2="66667"/>
                        <a14:foregroundMark x1="97333" y1="78667" x2="97333" y2="78667"/>
                        <a14:foregroundMark x1="86222" y1="81333" x2="86222" y2="81333"/>
                        <a14:foregroundMark x1="86222" y1="92000" x2="86222" y2="92000"/>
                        <a14:foregroundMark x1="73333" y1="93778" x2="73333" y2="93778"/>
                        <a14:foregroundMark x1="79556" y1="98222" x2="79556" y2="9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841" y="5096519"/>
            <a:ext cx="1523839" cy="152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apa De Ecuador En Un Mapa Del Mundo Con La Bandera Y El Puntero Del Mapa.  Ilustración Vectorial Ilustraciones svg, vectoriales, clip art vectorizado  libre de derechos. Image 62045534">
            <a:extLst>
              <a:ext uri="{FF2B5EF4-FFF2-40B4-BE49-F238E27FC236}">
                <a16:creationId xmlns:a16="http://schemas.microsoft.com/office/drawing/2014/main" id="{B1D9B2C5-A769-47A8-A150-4D8BE198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2" y="3004027"/>
            <a:ext cx="3616331" cy="361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Mapa De Georgia En Un Mapa Del Mundo Con El Indicador De La Bandera Y Del  Mapa Ilustración Del Vector Stock de ilustración - Ilustración de marcador,  sencillo: 85691793">
            <a:extLst>
              <a:ext uri="{FF2B5EF4-FFF2-40B4-BE49-F238E27FC236}">
                <a16:creationId xmlns:a16="http://schemas.microsoft.com/office/drawing/2014/main" id="{300D9489-7F27-4C05-AC3B-B0C031DA5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913" y="3004027"/>
            <a:ext cx="3616331" cy="361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25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ágenes de Fondo Negro - Descarga gratuita en Freepik">
            <a:extLst>
              <a:ext uri="{FF2B5EF4-FFF2-40B4-BE49-F238E27FC236}">
                <a16:creationId xmlns:a16="http://schemas.microsoft.com/office/drawing/2014/main" id="{740F5812-978D-4865-A1BB-81616D290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" y="-113691"/>
            <a:ext cx="12233890" cy="718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09976812-5EBC-4F24-842C-212F4521F484}"/>
              </a:ext>
            </a:extLst>
          </p:cNvPr>
          <p:cNvSpPr/>
          <p:nvPr/>
        </p:nvSpPr>
        <p:spPr>
          <a:xfrm>
            <a:off x="0" y="-105737"/>
            <a:ext cx="12236461" cy="104887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Hipótesis - Formulación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167BC74-9153-4050-8C9E-DDF8DCAD3193}"/>
              </a:ext>
            </a:extLst>
          </p:cNvPr>
          <p:cNvSpPr txBox="1"/>
          <p:nvPr/>
        </p:nvSpPr>
        <p:spPr>
          <a:xfrm>
            <a:off x="499831" y="1332855"/>
            <a:ext cx="112390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Hipótesis:</a:t>
            </a:r>
            <a:r>
              <a:rPr lang="es-CO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Disminución del porcentaje de muertes en Ecuador debido al crecimiento acelerado de la vacunación. A partir de julio de 2021, Ecuador alcanzó cerca del 60% de su población vacunada, lo que podría haber contribuido a una reducción drástica de muertes diarias, mientras que Georgia mantuvo un porcentaje bajo de vacunación.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3A2FBE-02D2-4446-84B4-3D062D7B9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69" y="3330503"/>
            <a:ext cx="10397262" cy="34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50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567</Words>
  <Application>Microsoft Office PowerPoint</Application>
  <PresentationFormat>Panorámica</PresentationFormat>
  <Paragraphs>56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Cascadia Code</vt:lpstr>
      <vt:lpstr>Century Gothic</vt:lpstr>
      <vt:lpstr>Nirmala Text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Robinson Galvis</dc:creator>
  <cp:lastModifiedBy>Robinson Galvis</cp:lastModifiedBy>
  <cp:revision>66</cp:revision>
  <dcterms:created xsi:type="dcterms:W3CDTF">2024-09-22T22:47:03Z</dcterms:created>
  <dcterms:modified xsi:type="dcterms:W3CDTF">2024-12-15T15:42:22Z</dcterms:modified>
</cp:coreProperties>
</file>