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79" r:id="rId2"/>
    <p:sldId id="375" r:id="rId3"/>
    <p:sldId id="377" r:id="rId4"/>
    <p:sldId id="378" r:id="rId5"/>
    <p:sldId id="380" r:id="rId6"/>
    <p:sldId id="381" r:id="rId7"/>
    <p:sldId id="382" r:id="rId8"/>
    <p:sldId id="383" r:id="rId9"/>
    <p:sldId id="400" r:id="rId10"/>
    <p:sldId id="384" r:id="rId11"/>
    <p:sldId id="385" r:id="rId12"/>
    <p:sldId id="401" r:id="rId13"/>
    <p:sldId id="402" r:id="rId14"/>
    <p:sldId id="403" r:id="rId15"/>
    <p:sldId id="389" r:id="rId16"/>
    <p:sldId id="387" r:id="rId17"/>
    <p:sldId id="404" r:id="rId18"/>
    <p:sldId id="388" r:id="rId19"/>
    <p:sldId id="405" r:id="rId20"/>
    <p:sldId id="390" r:id="rId21"/>
    <p:sldId id="391" r:id="rId22"/>
    <p:sldId id="395" r:id="rId23"/>
    <p:sldId id="396" r:id="rId24"/>
    <p:sldId id="397" r:id="rId25"/>
    <p:sldId id="392" r:id="rId26"/>
    <p:sldId id="393" r:id="rId27"/>
    <p:sldId id="398" r:id="rId28"/>
    <p:sldId id="399" r:id="rId29"/>
    <p:sldId id="339" r:id="rId30"/>
    <p:sldId id="3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A15AD6"/>
    <a:srgbClr val="CD665F"/>
    <a:srgbClr val="9CBC59"/>
    <a:srgbClr val="7F7F7F"/>
    <a:srgbClr val="F79646"/>
    <a:srgbClr val="4F82BE"/>
    <a:srgbClr val="8E64A2"/>
    <a:srgbClr val="E9BDFF"/>
    <a:srgbClr val="E5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6" autoAdjust="0"/>
    <p:restoredTop sz="95439" autoAdjust="0"/>
  </p:normalViewPr>
  <p:slideViewPr>
    <p:cSldViewPr snapToGrid="0">
      <p:cViewPr varScale="1">
        <p:scale>
          <a:sx n="97" d="100"/>
          <a:sy n="97" d="100"/>
        </p:scale>
        <p:origin x="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0AA9-BC61-470A-BFDE-B6BDA5D10447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7EA33-FA93-47D6-94A5-56A30503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3069-4415-4E77-B65B-EF0115801BAA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.wmf"/><Relationship Id="rId21" Type="http://schemas.openxmlformats.org/officeDocument/2006/relationships/oleObject" Target="../embeddings/oleObject9.bin"/><Relationship Id="rId22" Type="http://schemas.openxmlformats.org/officeDocument/2006/relationships/image" Target="../media/image12.wmf"/><Relationship Id="rId23" Type="http://schemas.openxmlformats.org/officeDocument/2006/relationships/oleObject" Target="../embeddings/oleObject10.bin"/><Relationship Id="rId24" Type="http://schemas.openxmlformats.org/officeDocument/2006/relationships/image" Target="../media/image13.wmf"/><Relationship Id="rId10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19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8" Type="http://schemas.openxmlformats.org/officeDocument/2006/relationships/image" Target="../media/image14.emf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50" y="1147763"/>
            <a:ext cx="5321300" cy="117633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Regularization</a:t>
            </a:r>
            <a:endParaRPr lang="en-US" sz="4800" dirty="0">
              <a:solidFill>
                <a:srgbClr val="F79646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8" y="3860800"/>
            <a:ext cx="1749645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79220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119138"/>
            <a:ext cx="9144000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Cost function</a:t>
            </a:r>
          </a:p>
          <a:p>
            <a:pPr algn="ctr">
              <a:lnSpc>
                <a:spcPts val="2800"/>
              </a:lnSpc>
            </a:pPr>
            <a:r>
              <a:rPr lang="en-US" sz="30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Add a penalty for the size of each parameter</a:t>
            </a:r>
            <a:r>
              <a:rPr lang="en-US" sz="28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62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1913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L2 Regularization</a:t>
            </a:r>
            <a:endParaRPr lang="en-US" sz="3200" dirty="0" smtClean="0">
              <a:solidFill>
                <a:srgbClr val="4F82BE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1196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0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1913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Ridge Regression</a:t>
            </a:r>
            <a:endParaRPr lang="en-US" sz="3200" dirty="0" smtClean="0">
              <a:solidFill>
                <a:srgbClr val="4F82BE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8537" y="1635273"/>
            <a:ext cx="226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Effect of </a:t>
            </a:r>
            <a:r>
              <a:rPr lang="el-GR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λ</a:t>
            </a:r>
            <a:r>
              <a:rPr lang="en-US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?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89983" y="1638220"/>
            <a:ext cx="1058518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800" dirty="0" smtClean="0">
                <a:solidFill>
                  <a:srgbClr val="9CBC59"/>
                </a:solidFill>
              </a:rPr>
              <a:t>zero</a:t>
            </a:r>
            <a:endParaRPr lang="en-US" sz="2800" dirty="0">
              <a:solidFill>
                <a:srgbClr val="9CBC5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59895" y="1638220"/>
            <a:ext cx="2001079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800" smtClean="0">
                <a:solidFill>
                  <a:srgbClr val="9CBC59"/>
                </a:solidFill>
              </a:rPr>
              <a:t>very </a:t>
            </a:r>
            <a:r>
              <a:rPr lang="en-US" sz="2800" smtClean="0">
                <a:solidFill>
                  <a:srgbClr val="9CBC59"/>
                </a:solidFill>
              </a:rPr>
              <a:t>small</a:t>
            </a:r>
            <a:endParaRPr lang="en-US" sz="2800" dirty="0">
              <a:solidFill>
                <a:srgbClr val="9CBC5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611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8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73763" y="1635273"/>
            <a:ext cx="2251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  <a:latin typeface="Calibri" panose="020F0502020204030204" pitchFamily="34" charset="0"/>
              </a:rPr>
              <a:t>“just right”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611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1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6296" y="1651957"/>
            <a:ext cx="196220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</a:pPr>
            <a:r>
              <a:rPr lang="en-US" sz="2800" dirty="0" smtClean="0">
                <a:solidFill>
                  <a:srgbClr val="F79646"/>
                </a:solidFill>
              </a:rPr>
              <a:t>VERY </a:t>
            </a:r>
            <a:r>
              <a:rPr lang="en-US" sz="2800" dirty="0" smtClean="0">
                <a:solidFill>
                  <a:srgbClr val="F79646"/>
                </a:solidFill>
              </a:rPr>
              <a:t>LARGE</a:t>
            </a:r>
            <a:endParaRPr lang="en-US" sz="2800" dirty="0">
              <a:solidFill>
                <a:srgbClr val="F7964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6296" y="1651957"/>
            <a:ext cx="196220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</a:pPr>
            <a:r>
              <a:rPr lang="en-US" sz="2800" dirty="0" smtClean="0">
                <a:solidFill>
                  <a:srgbClr val="F79646"/>
                </a:solidFill>
              </a:rPr>
              <a:t>VERY </a:t>
            </a:r>
            <a:r>
              <a:rPr lang="en-US" sz="2800" dirty="0" smtClean="0">
                <a:solidFill>
                  <a:srgbClr val="F79646"/>
                </a:solidFill>
              </a:rPr>
              <a:t>LARGE</a:t>
            </a:r>
            <a:endParaRPr lang="en-US" sz="2800" dirty="0">
              <a:solidFill>
                <a:srgbClr val="F7964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6571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72987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50448" y="4234596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≈0</a:t>
            </a:r>
            <a:endParaRPr lang="en-US" sz="2800" dirty="0">
              <a:solidFill>
                <a:srgbClr val="F79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2048" y="4208363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≈0</a:t>
            </a:r>
            <a:endParaRPr lang="en-US" sz="2800" dirty="0">
              <a:solidFill>
                <a:srgbClr val="F79646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9271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3490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78848" y="4231520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≈0</a:t>
            </a:r>
            <a:endParaRPr lang="en-US" sz="2800" dirty="0">
              <a:solidFill>
                <a:srgbClr val="F7964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0448" y="4205287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≈0</a:t>
            </a:r>
            <a:endParaRPr lang="en-US" sz="2800" dirty="0">
              <a:solidFill>
                <a:srgbClr val="F79646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611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2494263" y="4957842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24083" y="4238148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≈0</a:t>
            </a:r>
            <a:endParaRPr lang="en-US" sz="28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Error vs. </a:t>
            </a:r>
            <a:r>
              <a:rPr lang="en-US" sz="4000" dirty="0">
                <a:solidFill>
                  <a:srgbClr val="4F82BE"/>
                </a:solidFill>
                <a:latin typeface="Calibri" panose="020F0502020204030204" pitchFamily="34" charset="0"/>
              </a:rPr>
              <a:t>regularization </a:t>
            </a:r>
            <a:r>
              <a:rPr lang="el-GR" sz="4000" dirty="0">
                <a:solidFill>
                  <a:srgbClr val="4F82BE"/>
                </a:solidFill>
                <a:latin typeface="Calibri" panose="020F0502020204030204" pitchFamily="34" charset="0"/>
              </a:rPr>
              <a:t>λ</a:t>
            </a:r>
            <a:endParaRPr lang="en-US" sz="4000" dirty="0">
              <a:solidFill>
                <a:srgbClr val="4F82BE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045529" y="1778000"/>
            <a:ext cx="5052943" cy="32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863600"/>
            <a:ext cx="2438400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6500" y="2362200"/>
            <a:ext cx="2438400" cy="4064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6500" y="2768600"/>
            <a:ext cx="2438400" cy="3429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Error vs. </a:t>
            </a:r>
            <a:r>
              <a:rPr lang="en-US" sz="4000" dirty="0">
                <a:solidFill>
                  <a:srgbClr val="4F82BE"/>
                </a:solidFill>
                <a:latin typeface="Calibri" panose="020F0502020204030204" pitchFamily="34" charset="0"/>
              </a:rPr>
              <a:t>regularization </a:t>
            </a:r>
            <a:r>
              <a:rPr lang="el-GR" sz="4000" dirty="0">
                <a:solidFill>
                  <a:srgbClr val="4F82BE"/>
                </a:solidFill>
                <a:latin typeface="Calibri" panose="020F0502020204030204" pitchFamily="34" charset="0"/>
              </a:rPr>
              <a:t>λ</a:t>
            </a:r>
            <a:endParaRPr lang="en-US" sz="4000" dirty="0">
              <a:solidFill>
                <a:srgbClr val="4F82BE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045529" y="1778000"/>
            <a:ext cx="5052943" cy="32960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2729" y="495608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89746"/>
                </a:solidFill>
                <a:latin typeface="Calibri" panose="020F0502020204030204" pitchFamily="34" charset="0"/>
              </a:rPr>
              <a:t>High </a:t>
            </a:r>
            <a:r>
              <a:rPr lang="el-GR" sz="3200" dirty="0">
                <a:solidFill>
                  <a:srgbClr val="F89746"/>
                </a:solidFill>
                <a:latin typeface="Calibri" panose="020F0502020204030204" pitchFamily="34" charset="0"/>
              </a:rPr>
              <a:t>λ</a:t>
            </a:r>
            <a:endParaRPr lang="en-US" sz="3200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0300" y="4956080"/>
            <a:ext cx="138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Low </a:t>
            </a:r>
            <a:r>
              <a:rPr lang="el-GR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λ</a:t>
            </a:r>
            <a:endParaRPr lang="en-US" sz="3200" dirty="0">
              <a:solidFill>
                <a:srgbClr val="9CBC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045529" y="1778000"/>
            <a:ext cx="5052943" cy="32960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2729" y="495608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89746"/>
                </a:solidFill>
                <a:latin typeface="Calibri" panose="020F0502020204030204" pitchFamily="34" charset="0"/>
              </a:rPr>
              <a:t>High </a:t>
            </a:r>
            <a:r>
              <a:rPr lang="el-GR" sz="3200" dirty="0">
                <a:solidFill>
                  <a:srgbClr val="F89746"/>
                </a:solidFill>
                <a:latin typeface="Calibri" panose="020F0502020204030204" pitchFamily="34" charset="0"/>
              </a:rPr>
              <a:t>λ</a:t>
            </a:r>
            <a:endParaRPr lang="en-US" sz="3200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0300" y="4956080"/>
            <a:ext cx="138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Low </a:t>
            </a:r>
            <a:r>
              <a:rPr lang="el-GR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λ</a:t>
            </a:r>
            <a:endParaRPr lang="en-US" sz="3200" dirty="0">
              <a:solidFill>
                <a:srgbClr val="9CBC5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1778000"/>
            <a:ext cx="914400" cy="27432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9100" y="1778000"/>
            <a:ext cx="1028700" cy="27432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0329" y="125478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Underfit</a:t>
            </a:r>
            <a:endParaRPr lang="en-US" sz="2800" dirty="0">
              <a:solidFill>
                <a:srgbClr val="8E64A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3350" y="125478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8E64A2"/>
                </a:solidFill>
                <a:latin typeface="Calibri" panose="020F0502020204030204" pitchFamily="34" charset="0"/>
              </a:rPr>
              <a:t>Overfit</a:t>
            </a:r>
            <a:endParaRPr lang="en-US" sz="2800" dirty="0">
              <a:solidFill>
                <a:srgbClr val="8E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18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Ridge Regularization (L2)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32967"/>
              </p:ext>
            </p:extLst>
          </p:nvPr>
        </p:nvGraphicFramePr>
        <p:xfrm>
          <a:off x="1019175" y="731838"/>
          <a:ext cx="70294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731838"/>
                        <a:ext cx="7029450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18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Ridge Regularization (L2)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93050"/>
              </p:ext>
            </p:extLst>
          </p:nvPr>
        </p:nvGraphicFramePr>
        <p:xfrm>
          <a:off x="1019175" y="731838"/>
          <a:ext cx="70294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731838"/>
                        <a:ext cx="7029450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61068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Lasso Regularization (L1)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5980"/>
              </p:ext>
            </p:extLst>
          </p:nvPr>
        </p:nvGraphicFramePr>
        <p:xfrm>
          <a:off x="939947" y="3075731"/>
          <a:ext cx="7219399" cy="13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5" imgW="2679700" imgH="482600" progId="Equation.3">
                  <p:embed/>
                </p:oleObj>
              </mc:Choice>
              <mc:Fallback>
                <p:oleObj name="Equation" r:id="rId5" imgW="267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47" y="3075731"/>
                        <a:ext cx="7219399" cy="1300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18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Ridge Regularization (L2)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71960"/>
              </p:ext>
            </p:extLst>
          </p:nvPr>
        </p:nvGraphicFramePr>
        <p:xfrm>
          <a:off x="1019175" y="731838"/>
          <a:ext cx="70294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731838"/>
                        <a:ext cx="7029450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61068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Lasso Regularization (L1)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39008"/>
              </p:ext>
            </p:extLst>
          </p:nvPr>
        </p:nvGraphicFramePr>
        <p:xfrm>
          <a:off x="939947" y="3075731"/>
          <a:ext cx="7219399" cy="13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5" imgW="2679700" imgH="482600" progId="Equation.3">
                  <p:embed/>
                </p:oleObj>
              </mc:Choice>
              <mc:Fallback>
                <p:oleObj name="Equation" r:id="rId5" imgW="267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47" y="3075731"/>
                        <a:ext cx="7219399" cy="1300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5" y="48201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Elastic Net (L1 + L2)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0896"/>
              </p:ext>
            </p:extLst>
          </p:nvPr>
        </p:nvGraphicFramePr>
        <p:xfrm>
          <a:off x="1102051" y="5285127"/>
          <a:ext cx="7788286" cy="112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7" imgW="3327400" imgH="482600" progId="Equation.3">
                  <p:embed/>
                </p:oleObj>
              </mc:Choice>
              <mc:Fallback>
                <p:oleObj name="Equation" r:id="rId7" imgW="332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051" y="5285127"/>
                        <a:ext cx="7788286" cy="11293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3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</a:rPr>
              <a:t>()</a:t>
            </a:r>
          </a:p>
          <a:p>
            <a:r>
              <a:rPr lang="en-US" sz="2800" dirty="0" err="1">
                <a:solidFill>
                  <a:srgbClr val="7F7F7F"/>
                </a:solidFill>
              </a:rPr>
              <a:t>model.fit</a:t>
            </a:r>
            <a:r>
              <a:rPr lang="en-US" sz="2800" dirty="0">
                <a:solidFill>
                  <a:srgbClr val="7F7F7F"/>
                </a:solidFill>
              </a:rPr>
              <a:t>(X,Y)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</a:rPr>
              <a:t>()</a:t>
            </a:r>
          </a:p>
          <a:p>
            <a:r>
              <a:rPr lang="en-US" sz="2800" dirty="0" err="1" smtClean="0">
                <a:solidFill>
                  <a:srgbClr val="7F7F7F"/>
                </a:solidFill>
              </a:rPr>
              <a:t>model.fit</a:t>
            </a:r>
            <a:r>
              <a:rPr lang="en-US" sz="2800" dirty="0" smtClean="0">
                <a:solidFill>
                  <a:srgbClr val="7F7F7F"/>
                </a:solidFill>
              </a:rPr>
              <a:t>(X, y)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95300" y="378705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To use Ridge Regularization:</a:t>
            </a: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smtClean="0">
                <a:solidFill>
                  <a:srgbClr val="E56C0A"/>
                </a:solidFill>
              </a:rPr>
              <a:t>Ridge </a:t>
            </a:r>
          </a:p>
          <a:p>
            <a:r>
              <a:rPr lang="en-US" sz="2800" dirty="0" smtClean="0">
                <a:solidFill>
                  <a:srgbClr val="7F7F7F"/>
                </a:solidFill>
              </a:rPr>
              <a:t>model = </a:t>
            </a:r>
            <a:r>
              <a:rPr lang="en-US" sz="2800" dirty="0" smtClean="0">
                <a:solidFill>
                  <a:srgbClr val="E56C0A"/>
                </a:solidFill>
              </a:rPr>
              <a:t>Ridge</a:t>
            </a:r>
            <a:r>
              <a:rPr lang="en-US" sz="2800" dirty="0" smtClean="0">
                <a:solidFill>
                  <a:srgbClr val="7F7F7F"/>
                </a:solidFill>
              </a:rPr>
              <a:t>(1.0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</a:p>
          <a:p>
            <a:r>
              <a:rPr lang="en-US" sz="2800" dirty="0" err="1">
                <a:solidFill>
                  <a:srgbClr val="7F7F7F"/>
                </a:solidFill>
              </a:rPr>
              <a:t>model.fit</a:t>
            </a:r>
            <a:r>
              <a:rPr lang="en-US" sz="2800" dirty="0">
                <a:solidFill>
                  <a:srgbClr val="7F7F7F"/>
                </a:solidFill>
              </a:rPr>
              <a:t>(X</a:t>
            </a:r>
            <a:r>
              <a:rPr lang="en-US" sz="2800" dirty="0" smtClean="0">
                <a:solidFill>
                  <a:srgbClr val="7F7F7F"/>
                </a:solidFill>
              </a:rPr>
              <a:t>, y)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36900" y="5292584"/>
            <a:ext cx="933450" cy="647700"/>
          </a:xfrm>
          <a:prstGeom prst="straightConnector1">
            <a:avLst/>
          </a:prstGeom>
          <a:ln w="38100">
            <a:solidFill>
              <a:srgbClr val="CD665F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70350" y="5616434"/>
            <a:ext cx="3289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λ</a:t>
            </a:r>
            <a:r>
              <a:rPr lang="en-US" sz="40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A7A7A7"/>
                </a:solidFill>
                <a:latin typeface="Calibri" panose="020F0502020204030204" pitchFamily="34" charset="0"/>
              </a:rPr>
              <a:t>(sklearn Calls It alpha</a:t>
            </a:r>
            <a:r>
              <a:rPr lang="en-US" sz="2400" dirty="0">
                <a:solidFill>
                  <a:srgbClr val="A7A7A7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8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</a:rPr>
              <a:t>()</a:t>
            </a:r>
          </a:p>
          <a:p>
            <a:r>
              <a:rPr lang="en-US" sz="2800" dirty="0" err="1">
                <a:solidFill>
                  <a:srgbClr val="7F7F7F"/>
                </a:solidFill>
              </a:rPr>
              <a:t>model.fit</a:t>
            </a:r>
            <a:r>
              <a:rPr lang="en-US" sz="2800" dirty="0">
                <a:solidFill>
                  <a:srgbClr val="7F7F7F"/>
                </a:solidFill>
              </a:rPr>
              <a:t>(X</a:t>
            </a:r>
            <a:r>
              <a:rPr lang="en-US" sz="2800" dirty="0" smtClean="0">
                <a:solidFill>
                  <a:srgbClr val="7F7F7F"/>
                </a:solidFill>
              </a:rPr>
              <a:t>, y)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95300" y="378705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Lasso:</a:t>
            </a:r>
            <a:endParaRPr lang="en-US" sz="3600" dirty="0">
              <a:solidFill>
                <a:srgbClr val="4F82BE"/>
              </a:solidFill>
              <a:latin typeface="Calibri" panose="020F0502020204030204" pitchFamily="34" charset="0"/>
            </a:endParaRP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smtClean="0">
                <a:solidFill>
                  <a:srgbClr val="E56C0A"/>
                </a:solidFill>
              </a:rPr>
              <a:t>Lasso </a:t>
            </a:r>
          </a:p>
          <a:p>
            <a:r>
              <a:rPr lang="en-US" sz="2800" dirty="0" smtClean="0">
                <a:solidFill>
                  <a:srgbClr val="7F7F7F"/>
                </a:solidFill>
              </a:rPr>
              <a:t>model = </a:t>
            </a:r>
            <a:r>
              <a:rPr lang="en-US" sz="2800" dirty="0" smtClean="0">
                <a:solidFill>
                  <a:srgbClr val="E56C0A"/>
                </a:solidFill>
              </a:rPr>
              <a:t>Lasso</a:t>
            </a:r>
            <a:r>
              <a:rPr lang="en-US" sz="2800" dirty="0" smtClean="0">
                <a:solidFill>
                  <a:srgbClr val="7F7F7F"/>
                </a:solidFill>
              </a:rPr>
              <a:t>(1.0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</a:p>
          <a:p>
            <a:r>
              <a:rPr lang="en-US" sz="2800" dirty="0" err="1">
                <a:solidFill>
                  <a:srgbClr val="7F7F7F"/>
                </a:solidFill>
              </a:rPr>
              <a:t>model.fit</a:t>
            </a:r>
            <a:r>
              <a:rPr lang="en-US" sz="2800" dirty="0">
                <a:solidFill>
                  <a:srgbClr val="7F7F7F"/>
                </a:solidFill>
              </a:rPr>
              <a:t>(X</a:t>
            </a:r>
            <a:r>
              <a:rPr lang="en-US" sz="2800" dirty="0" smtClean="0">
                <a:solidFill>
                  <a:srgbClr val="7F7F7F"/>
                </a:solidFill>
              </a:rPr>
              <a:t>, y)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36900" y="5292584"/>
            <a:ext cx="933450" cy="6477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70350" y="5616434"/>
            <a:ext cx="3289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λ</a:t>
            </a:r>
            <a:r>
              <a:rPr lang="en-US" sz="40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A7A7A7"/>
                </a:solidFill>
                <a:latin typeface="Calibri" panose="020F0502020204030204" pitchFamily="34" charset="0"/>
              </a:rPr>
              <a:t>(sklearn Calls It alpha</a:t>
            </a:r>
            <a:r>
              <a:rPr lang="en-US" sz="2400" dirty="0">
                <a:solidFill>
                  <a:srgbClr val="A7A7A7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6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</a:rPr>
              <a:t>()</a:t>
            </a:r>
          </a:p>
          <a:p>
            <a:r>
              <a:rPr lang="en-US" sz="2800" dirty="0" err="1">
                <a:solidFill>
                  <a:srgbClr val="7F7F7F"/>
                </a:solidFill>
              </a:rPr>
              <a:t>model.fit</a:t>
            </a:r>
            <a:r>
              <a:rPr lang="en-US" sz="2800" dirty="0">
                <a:solidFill>
                  <a:srgbClr val="7F7F7F"/>
                </a:solidFill>
              </a:rPr>
              <a:t>(X</a:t>
            </a:r>
            <a:r>
              <a:rPr lang="en-US" sz="2800" dirty="0" smtClean="0">
                <a:solidFill>
                  <a:srgbClr val="7F7F7F"/>
                </a:solidFill>
              </a:rPr>
              <a:t>, y)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95300" y="378705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Calibri" panose="020F0502020204030204" pitchFamily="34" charset="0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Elastic Net:</a:t>
            </a:r>
            <a:endParaRPr lang="en-US" sz="3600" dirty="0">
              <a:solidFill>
                <a:srgbClr val="4F82BE"/>
              </a:solidFill>
              <a:latin typeface="Calibri" panose="020F0502020204030204" pitchFamily="34" charset="0"/>
            </a:endParaRPr>
          </a:p>
          <a:p>
            <a:r>
              <a:rPr lang="en-US" sz="2800" b="1" dirty="0" smtClean="0">
                <a:solidFill>
                  <a:srgbClr val="8164A3"/>
                </a:solidFill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</a:rPr>
              <a:t>import </a:t>
            </a:r>
            <a:r>
              <a:rPr lang="en-US" sz="2800" dirty="0" err="1" smtClean="0">
                <a:solidFill>
                  <a:srgbClr val="E56C0A"/>
                </a:solidFill>
              </a:rPr>
              <a:t>ElasticNet</a:t>
            </a:r>
            <a:r>
              <a:rPr lang="en-US" sz="2800" dirty="0" smtClean="0">
                <a:solidFill>
                  <a:srgbClr val="E56C0A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7F7F7F"/>
                </a:solidFill>
              </a:rPr>
              <a:t>model = </a:t>
            </a:r>
            <a:r>
              <a:rPr lang="en-US" sz="2800" dirty="0" err="1" smtClean="0">
                <a:solidFill>
                  <a:srgbClr val="E56C0A"/>
                </a:solidFill>
              </a:rPr>
              <a:t>ElasticNet</a:t>
            </a:r>
            <a:r>
              <a:rPr lang="en-US" sz="2800" dirty="0" smtClean="0">
                <a:solidFill>
                  <a:srgbClr val="7F7F7F"/>
                </a:solidFill>
              </a:rPr>
              <a:t>(1.0, l1_ratio = 0.5)</a:t>
            </a:r>
            <a:endParaRPr lang="en-US" sz="2800" dirty="0">
              <a:solidFill>
                <a:srgbClr val="7F7F7F"/>
              </a:solidFill>
            </a:endParaRPr>
          </a:p>
          <a:p>
            <a:r>
              <a:rPr lang="en-US" sz="2800" dirty="0" err="1" smtClean="0">
                <a:solidFill>
                  <a:srgbClr val="7F7F7F"/>
                </a:solidFill>
              </a:rPr>
              <a:t>model.fit</a:t>
            </a:r>
            <a:r>
              <a:rPr lang="en-US" sz="2800" dirty="0" smtClean="0">
                <a:solidFill>
                  <a:srgbClr val="7F7F7F"/>
                </a:solidFill>
              </a:rPr>
              <a:t>(X</a:t>
            </a:r>
            <a:r>
              <a:rPr lang="en-US" sz="2800" dirty="0" smtClean="0">
                <a:solidFill>
                  <a:srgbClr val="7F7F7F"/>
                </a:solidFill>
              </a:rPr>
              <a:t>, y)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75461" y="5292584"/>
            <a:ext cx="44610" cy="754329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76062" y="5975383"/>
            <a:ext cx="3289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AD47"/>
                </a:solidFill>
                <a:latin typeface="Calibri" panose="020F0502020204030204" pitchFamily="34" charset="0"/>
              </a:rPr>
              <a:t>total weight for the full penalty term</a:t>
            </a:r>
            <a:endParaRPr lang="en-US" sz="2200" dirty="0">
              <a:solidFill>
                <a:srgbClr val="70AD47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9396" y="5251703"/>
            <a:ext cx="933450" cy="6477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95296" y="5851673"/>
            <a:ext cx="2748704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0AD47"/>
                </a:solidFill>
                <a:latin typeface="Calibri" panose="020F0502020204030204" pitchFamily="34" charset="0"/>
              </a:rPr>
              <a:t>r</a:t>
            </a:r>
            <a:r>
              <a:rPr lang="en-US" sz="2200" dirty="0" smtClean="0">
                <a:solidFill>
                  <a:srgbClr val="70AD47"/>
                </a:solidFill>
                <a:latin typeface="Calibri" panose="020F0502020204030204" pitchFamily="34" charset="0"/>
              </a:rPr>
              <a:t>atio of l1/l2 penalty</a:t>
            </a:r>
            <a:endParaRPr lang="en-US" sz="2200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14650" y="1977024"/>
            <a:ext cx="3327400" cy="2347674"/>
            <a:chOff x="5200650" y="1192937"/>
            <a:chExt cx="3327400" cy="2347674"/>
          </a:xfrm>
        </p:grpSpPr>
        <p:sp>
          <p:nvSpPr>
            <p:cNvPr id="5" name="Rectangle 4"/>
            <p:cNvSpPr/>
            <p:nvPr/>
          </p:nvSpPr>
          <p:spPr>
            <a:xfrm>
              <a:off x="5257800" y="1192937"/>
              <a:ext cx="3213100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en-US" sz="3200" dirty="0" smtClean="0">
                  <a:solidFill>
                    <a:srgbClr val="F89746"/>
                  </a:solidFill>
                  <a:latin typeface="Calibri" panose="020F0502020204030204" pitchFamily="34" charset="0"/>
                </a:rPr>
                <a:t>My model is not </a:t>
              </a:r>
            </a:p>
            <a:p>
              <a:pPr algn="ctr">
                <a:lnSpc>
                  <a:spcPts val="3400"/>
                </a:lnSpc>
              </a:pPr>
              <a:r>
                <a:rPr lang="en-US" sz="3200" dirty="0" smtClean="0">
                  <a:solidFill>
                    <a:srgbClr val="F89746"/>
                  </a:solidFill>
                  <a:latin typeface="Calibri" panose="020F0502020204030204" pitchFamily="34" charset="0"/>
                </a:rPr>
                <a:t>awesome</a:t>
              </a:r>
              <a:endParaRPr lang="en-US" sz="3200" dirty="0">
                <a:solidFill>
                  <a:srgbClr val="F89746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ts val="3400"/>
                </a:lnSpc>
              </a:pPr>
              <a:r>
                <a:rPr lang="en-US" sz="3200" dirty="0">
                  <a:solidFill>
                    <a:srgbClr val="F89746"/>
                  </a:solidFill>
                  <a:latin typeface="Calibri" panose="020F0502020204030204" pitchFamily="34" charset="0"/>
                </a:rPr>
                <a:t>enough.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0650" y="2955836"/>
              <a:ext cx="3327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4F82BE"/>
                  </a:solidFill>
                  <a:latin typeface="Calibri" panose="020F0502020204030204" pitchFamily="34" charset="0"/>
                </a:rPr>
                <a:t>What do I do</a:t>
              </a:r>
              <a:r>
                <a:rPr lang="en-US" sz="3200" dirty="0">
                  <a:solidFill>
                    <a:srgbClr val="4F82BE"/>
                  </a:solidFill>
                  <a:latin typeface="Calibri" panose="020F0502020204030204" pitchFamily="34" charset="0"/>
                </a:rPr>
                <a:t>?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3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60923" y="1732820"/>
            <a:ext cx="194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1732820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Log likelihood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3333112" y="1459107"/>
            <a:ext cx="768988" cy="27371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458783" y="1459106"/>
            <a:ext cx="618167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337973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While awarding </a:t>
            </a:r>
            <a:r>
              <a:rPr lang="en-US" sz="28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goodness of fit</a:t>
            </a:r>
            <a:r>
              <a:rPr lang="en-US" sz="28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, penalize </a:t>
            </a:r>
            <a:r>
              <a:rPr lang="en-US" sz="28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model complexity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393584"/>
              </p:ext>
            </p:extLst>
          </p:nvPr>
        </p:nvGraphicFramePr>
        <p:xfrm>
          <a:off x="2940844" y="896948"/>
          <a:ext cx="32623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168200" imgH="203040" progId="Equation.3">
                  <p:embed/>
                </p:oleObj>
              </mc:Choice>
              <mc:Fallback>
                <p:oleObj name="Equation" r:id="rId3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844" y="896948"/>
                        <a:ext cx="32623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00" y="1166843"/>
            <a:ext cx="690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Try these and check test error </a:t>
            </a:r>
            <a:endParaRPr lang="en-US" sz="3200" dirty="0">
              <a:solidFill>
                <a:srgbClr val="7F7F7F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(and </a:t>
            </a:r>
            <a:r>
              <a:rPr lang="en-US" sz="3200" dirty="0" err="1" smtClean="0">
                <a:solidFill>
                  <a:srgbClr val="7F7F7F"/>
                </a:solidFill>
                <a:latin typeface="Calibri" panose="020F0502020204030204" pitchFamily="34" charset="0"/>
              </a:rPr>
              <a:t>AIC,BIC,etc</a:t>
            </a:r>
            <a:r>
              <a:rPr lang="en-US" sz="32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.) again:</a:t>
            </a:r>
          </a:p>
          <a:p>
            <a:pPr algn="ctr"/>
            <a:endParaRPr lang="en-US" sz="3200" dirty="0">
              <a:solidFill>
                <a:srgbClr val="7F7F7F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Use a smaller set of features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Regularization: Increase/decrease </a:t>
            </a:r>
            <a:r>
              <a:rPr lang="en-US" sz="32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λ</a:t>
            </a:r>
            <a:endParaRPr lang="en-US" sz="3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Try adding polynomials</a:t>
            </a:r>
          </a:p>
          <a:p>
            <a:pPr algn="ctr"/>
            <a:r>
              <a:rPr lang="en-US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Check functional forms for each feature</a:t>
            </a:r>
          </a:p>
          <a:p>
            <a:pPr algn="ctr"/>
            <a:r>
              <a:rPr lang="en-US" sz="32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Try including other features</a:t>
            </a:r>
          </a:p>
          <a:p>
            <a:pPr algn="ctr"/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Use more data (bigger training set)</a:t>
            </a:r>
          </a:p>
        </p:txBody>
      </p:sp>
    </p:spTree>
    <p:extLst>
      <p:ext uri="{BB962C8B-B14F-4D97-AF65-F5344CB8AC3E}">
        <p14:creationId xmlns:p14="http://schemas.microsoft.com/office/powerpoint/2010/main" val="26371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7973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While awarding </a:t>
            </a:r>
            <a:r>
              <a:rPr lang="en-US" sz="28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goodness of fit</a:t>
            </a:r>
            <a:r>
              <a:rPr lang="en-US" sz="28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, penalize </a:t>
            </a:r>
            <a:r>
              <a:rPr lang="en-US" sz="28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model complexity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433223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Why not do that while we are fitting?</a:t>
            </a:r>
            <a:endParaRPr lang="en-US" sz="32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868362"/>
            <a:ext cx="4676775" cy="3343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332238"/>
            <a:ext cx="91440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Cost function</a:t>
            </a:r>
          </a:p>
          <a:p>
            <a:pPr algn="ctr">
              <a:lnSpc>
                <a:spcPts val="3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Takes a model (specific parameter values), returns a score</a:t>
            </a:r>
            <a:endParaRPr lang="en-US" sz="28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655975"/>
              </p:ext>
            </p:extLst>
          </p:nvPr>
        </p:nvGraphicFramePr>
        <p:xfrm>
          <a:off x="1293813" y="5326063"/>
          <a:ext cx="6556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2400120" imgH="431640" progId="Equation.3">
                  <p:embed/>
                </p:oleObj>
              </mc:Choice>
              <mc:Fallback>
                <p:oleObj name="Equation" r:id="rId4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326063"/>
                        <a:ext cx="655637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8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rot="20475603">
                <a:off x="7464774" y="3791635"/>
                <a:ext cx="737160" cy="362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050" i="1" dirty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5603">
                <a:off x="7464774" y="3791635"/>
                <a:ext cx="737160" cy="3629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/>
          <a:srcRect t="1652" b="-291"/>
          <a:stretch/>
        </p:blipFill>
        <p:spPr>
          <a:xfrm>
            <a:off x="1465033" y="342900"/>
            <a:ext cx="6569534" cy="485651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822555" y="3512700"/>
            <a:ext cx="274320" cy="27432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69460" y="3512700"/>
            <a:ext cx="274320" cy="27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71540" y="3474600"/>
            <a:ext cx="274320" cy="27432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04125" y="3487141"/>
            <a:ext cx="274320" cy="274320"/>
          </a:xfrm>
          <a:prstGeom prst="ellipse">
            <a:avLst/>
          </a:prstGeom>
          <a:solidFill>
            <a:srgbClr val="BE43D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9" imgW="583920" imgH="228600" progId="Equation.3">
                  <p:embed/>
                </p:oleObj>
              </mc:Choice>
              <mc:Fallback>
                <p:oleObj name="Equation" r:id="rId9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4066540" y="1475740"/>
            <a:ext cx="274320" cy="274320"/>
          </a:xfrm>
          <a:prstGeom prst="ellipse">
            <a:avLst/>
          </a:prstGeom>
          <a:solidFill>
            <a:srgbClr val="DE4E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42648"/>
              </p:ext>
            </p:extLst>
          </p:nvPr>
        </p:nvGraphicFramePr>
        <p:xfrm>
          <a:off x="6507163" y="682625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15" imgW="939600" imgH="457200" progId="Equation.3">
                  <p:embed/>
                </p:oleObj>
              </mc:Choice>
              <mc:Fallback>
                <p:oleObj name="Equation" r:id="rId15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682625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DE4E9A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69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7" imgW="939600" imgH="457200" progId="Equation.3">
                  <p:embed/>
                </p:oleObj>
              </mc:Choice>
              <mc:Fallback>
                <p:oleObj name="Equation" r:id="rId17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3677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19" imgW="507960" imgH="457200" progId="Equation.3">
                  <p:embed/>
                </p:oleObj>
              </mc:Choice>
              <mc:Fallback>
                <p:oleObj name="Equation" r:id="rId19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56534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21" imgW="1002960" imgH="457200" progId="Equation.3">
                  <p:embed/>
                </p:oleObj>
              </mc:Choice>
              <mc:Fallback>
                <p:oleObj name="Equation" r:id="rId21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12167"/>
              </p:ext>
            </p:extLst>
          </p:nvPr>
        </p:nvGraphicFramePr>
        <p:xfrm>
          <a:off x="6713538" y="5495870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23" imgW="939600" imgH="457200" progId="Equation.3">
                  <p:embed/>
                </p:oleObj>
              </mc:Choice>
              <mc:Fallback>
                <p:oleObj name="Equation" r:id="rId23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870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9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47939"/>
              </p:ext>
            </p:extLst>
          </p:nvPr>
        </p:nvGraphicFramePr>
        <p:xfrm>
          <a:off x="1094999" y="2804319"/>
          <a:ext cx="695400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2400120" imgH="431640" progId="Equation.3">
                  <p:embed/>
                </p:oleObj>
              </mc:Choice>
              <mc:Fallback>
                <p:oleObj name="Equation" r:id="rId3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99" y="2804319"/>
                        <a:ext cx="6954002" cy="1249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1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1913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Cost function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76496"/>
              </p:ext>
            </p:extLst>
          </p:nvPr>
        </p:nvGraphicFramePr>
        <p:xfrm>
          <a:off x="1094999" y="2804319"/>
          <a:ext cx="695400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400120" imgH="431640" progId="Equation.3">
                  <p:embed/>
                </p:oleObj>
              </mc:Choice>
              <mc:Fallback>
                <p:oleObj name="Equation" r:id="rId3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99" y="2804319"/>
                        <a:ext cx="6954002" cy="1249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1913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Cost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1"/>
          <a:stretch/>
        </p:blipFill>
        <p:spPr>
          <a:xfrm>
            <a:off x="1094999" y="2820747"/>
            <a:ext cx="6217920" cy="1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365</Words>
  <Application>Microsoft Macintosh PowerPoint</Application>
  <PresentationFormat>On-screen Show (4:3)</PresentationFormat>
  <Paragraphs>86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Arial</vt:lpstr>
      <vt:lpstr>Office Theme</vt:lpstr>
      <vt:lpstr>Equation</vt:lpstr>
      <vt:lpstr>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Elcee Entena</dc:creator>
  <cp:lastModifiedBy>Aaron Schumacher</cp:lastModifiedBy>
  <cp:revision>127</cp:revision>
  <dcterms:created xsi:type="dcterms:W3CDTF">2014-12-23T00:38:30Z</dcterms:created>
  <dcterms:modified xsi:type="dcterms:W3CDTF">2015-07-15T10:31:35Z</dcterms:modified>
</cp:coreProperties>
</file>