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3"/>
  </p:notesMasterIdLst>
  <p:sldIdLst>
    <p:sldId id="279" r:id="rId2"/>
    <p:sldId id="287" r:id="rId3"/>
    <p:sldId id="351" r:id="rId4"/>
    <p:sldId id="354" r:id="rId5"/>
    <p:sldId id="371" r:id="rId6"/>
    <p:sldId id="349" r:id="rId7"/>
    <p:sldId id="357" r:id="rId8"/>
    <p:sldId id="359" r:id="rId9"/>
    <p:sldId id="358" r:id="rId10"/>
    <p:sldId id="361" r:id="rId11"/>
    <p:sldId id="360" r:id="rId12"/>
    <p:sldId id="362" r:id="rId13"/>
    <p:sldId id="364" r:id="rId14"/>
    <p:sldId id="363" r:id="rId15"/>
    <p:sldId id="365" r:id="rId16"/>
    <p:sldId id="366" r:id="rId17"/>
    <p:sldId id="369" r:id="rId18"/>
    <p:sldId id="370" r:id="rId19"/>
    <p:sldId id="372" r:id="rId20"/>
    <p:sldId id="367" r:id="rId21"/>
    <p:sldId id="34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704"/>
    <a:srgbClr val="C49500"/>
    <a:srgbClr val="FF9900"/>
    <a:srgbClr val="BBE0E3"/>
    <a:srgbClr val="000000"/>
    <a:srgbClr val="33CCFF"/>
    <a:srgbClr val="3366FF"/>
    <a:srgbClr val="159BFF"/>
    <a:srgbClr val="53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236" autoAdjust="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4028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91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BDDF0-BDFE-4E01-8610-28031AB5484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9163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67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4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27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0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229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7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58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381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>
            <a:spLocks noGrp="1"/>
          </p:cNvSpPr>
          <p:nvPr>
            <p:ph type="body" idx="1"/>
          </p:nvPr>
        </p:nvSpPr>
        <p:spPr>
          <a:xfrm>
            <a:off x="679450" y="4711700"/>
            <a:ext cx="5435600" cy="4465638"/>
          </a:xfrm>
          <a:prstGeom prst="rect">
            <a:avLst/>
          </a:prstGeom>
        </p:spPr>
        <p:txBody>
          <a:bodyPr spcFirstLastPara="1" wrap="square" lIns="91925" tIns="45950" rIns="91925" bIns="459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7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950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69bc29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69bc29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00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61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11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6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78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4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4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39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4351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9"/>
            <a:ext cx="9144000" cy="51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05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939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31520"/>
            <a:ext cx="8520600" cy="383735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▶자료\Tmax 로고\TmaxData CI\TmaxData(티맥스데이터)_C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04" y="4904952"/>
            <a:ext cx="689359" cy="1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1" name="Rectangle 117"/>
          <p:cNvSpPr>
            <a:spLocks noChangeArrowheads="1"/>
          </p:cNvSpPr>
          <p:nvPr/>
        </p:nvSpPr>
        <p:spPr bwMode="auto">
          <a:xfrm>
            <a:off x="0" y="0"/>
            <a:ext cx="9144000" cy="43200"/>
          </a:xfrm>
          <a:prstGeom prst="rect">
            <a:avLst/>
          </a:prstGeom>
          <a:solidFill>
            <a:srgbClr val="00438D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326" y="76654"/>
            <a:ext cx="8769350" cy="41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7325" y="586980"/>
            <a:ext cx="8782050" cy="22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31" name="Rectangle 107"/>
          <p:cNvSpPr>
            <a:spLocks noChangeArrowheads="1"/>
          </p:cNvSpPr>
          <p:nvPr/>
        </p:nvSpPr>
        <p:spPr bwMode="auto">
          <a:xfrm>
            <a:off x="167534" y="4887517"/>
            <a:ext cx="314325" cy="24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fld id="{2F6BED8B-751B-489B-B664-AD6C381E2FCC}" type="slidenum">
              <a:rPr lang="en-US" altLang="ko-KR" sz="1000" b="1" smtClean="0">
                <a:solidFill>
                  <a:srgbClr val="00438D"/>
                </a:solidFill>
              </a:rPr>
              <a:pPr/>
              <a:t>‹#›</a:t>
            </a:fld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2" name="Rectangle 118"/>
          <p:cNvSpPr>
            <a:spLocks noChangeArrowheads="1"/>
          </p:cNvSpPr>
          <p:nvPr/>
        </p:nvSpPr>
        <p:spPr bwMode="auto">
          <a:xfrm>
            <a:off x="187325" y="533400"/>
            <a:ext cx="8770938" cy="21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34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400" b="0">
          <a:solidFill>
            <a:srgbClr val="00112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5pPr>
      <a:lvl6pPr marL="457189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6pPr>
      <a:lvl7pPr marL="914378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7pPr>
      <a:lvl8pPr marL="1371566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8pPr>
      <a:lvl9pPr marL="1828754" algn="l" rtl="0" eaLnBrk="0" fontAlgn="base" latinLnBrk="1" hangingPunct="0">
        <a:lnSpc>
          <a:spcPct val="125000"/>
        </a:lnSpc>
        <a:spcBef>
          <a:spcPct val="0"/>
        </a:spcBef>
        <a:spcAft>
          <a:spcPct val="0"/>
        </a:spcAft>
        <a:defRPr kumimoji="1" sz="2800" b="1">
          <a:solidFill>
            <a:srgbClr val="001122"/>
          </a:solidFill>
          <a:latin typeface="맑은 고딕" pitchFamily="50" charset="-127"/>
          <a:ea typeface="맑은 고딕" pitchFamily="50" charset="-127"/>
        </a:defRPr>
      </a:lvl9pPr>
    </p:titleStyle>
    <p:bodyStyle>
      <a:lvl1pPr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336699"/>
        </a:buClr>
        <a:buFont typeface="Wingdings" pitchFamily="2" charset="2"/>
        <a:defRPr kumimoji="1" sz="1600" b="0">
          <a:solidFill>
            <a:srgbClr val="111111"/>
          </a:solidFill>
          <a:latin typeface="+mn-lt"/>
          <a:ea typeface="+mn-ea"/>
          <a:cs typeface="+mn-cs"/>
        </a:defRPr>
      </a:lvl1pPr>
      <a:lvl2pPr marL="296855" indent="-144460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Char char="•"/>
        <a:defRPr kumimoji="1" sz="1400" b="0">
          <a:solidFill>
            <a:srgbClr val="111111"/>
          </a:solidFill>
          <a:latin typeface="+mn-lt"/>
          <a:ea typeface="+mn-ea"/>
        </a:defRPr>
      </a:lvl2pPr>
      <a:lvl3pPr marL="641334" indent="-165096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200" b="0">
          <a:solidFill>
            <a:srgbClr val="111111"/>
          </a:solidFill>
          <a:latin typeface="+mn-lt"/>
          <a:ea typeface="+mn-ea"/>
        </a:defRPr>
      </a:lvl3pPr>
      <a:lvl4pPr marL="925490" indent="-176209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100" b="0">
          <a:solidFill>
            <a:srgbClr val="111111"/>
          </a:solidFill>
          <a:latin typeface="+mn-lt"/>
          <a:ea typeface="+mn-ea"/>
        </a:defRPr>
      </a:lvl4pPr>
      <a:lvl5pPr marL="1244569" indent="-187320" algn="just" rtl="0" fontAlgn="base">
        <a:lnSpc>
          <a:spcPct val="115000"/>
        </a:lnSpc>
        <a:spcBef>
          <a:spcPct val="0"/>
        </a:spcBef>
        <a:spcAft>
          <a:spcPct val="0"/>
        </a:spcAft>
        <a:buClrTx/>
        <a:buFont typeface="맑은 고딕" pitchFamily="50" charset="-127"/>
        <a:buChar char="-"/>
        <a:defRPr kumimoji="1" sz="1000" b="0">
          <a:solidFill>
            <a:srgbClr val="111111"/>
          </a:solidFill>
          <a:latin typeface="+mn-lt"/>
          <a:ea typeface="+mn-ea"/>
        </a:defRPr>
      </a:lvl5pPr>
      <a:lvl6pPr marL="1701758" indent="-18732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6pPr>
      <a:lvl7pPr marL="2158946" indent="-18732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7pPr>
      <a:lvl8pPr marL="2616134" indent="-18732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8pPr>
      <a:lvl9pPr marL="3073323" indent="-187320" algn="just" rtl="0" fontAlgn="base">
        <a:lnSpc>
          <a:spcPct val="115000"/>
        </a:lnSpc>
        <a:spcBef>
          <a:spcPct val="0"/>
        </a:spcBef>
        <a:spcAft>
          <a:spcPct val="0"/>
        </a:spcAft>
        <a:buClr>
          <a:srgbClr val="638CAD"/>
        </a:buClr>
        <a:buFont typeface="맑은 고딕" pitchFamily="50" charset="-127"/>
        <a:buChar char="-"/>
        <a:defRPr kumimoji="1" sz="1000" b="1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61" name="Text Box 93"/>
          <p:cNvSpPr txBox="1">
            <a:spLocks noChangeArrowheads="1"/>
          </p:cNvSpPr>
          <p:nvPr/>
        </p:nvSpPr>
        <p:spPr bwMode="gray">
          <a:xfrm>
            <a:off x="7497538" y="4358915"/>
            <a:ext cx="1120775" cy="20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54000" rIns="0" bIns="54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0" lang="en-US" altLang="ko-KR" b="1" kern="1200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2019. 9. 19</a:t>
            </a:r>
          </a:p>
        </p:txBody>
      </p:sp>
      <p:sp>
        <p:nvSpPr>
          <p:cNvPr id="109662" name="Rectangle 94"/>
          <p:cNvSpPr>
            <a:spLocks noChangeArrowheads="1"/>
          </p:cNvSpPr>
          <p:nvPr/>
        </p:nvSpPr>
        <p:spPr bwMode="auto">
          <a:xfrm>
            <a:off x="6207066" y="4651432"/>
            <a:ext cx="2523430" cy="113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/>
          <a:lstStyle/>
          <a:p>
            <a:pPr algn="r" defTabSz="914378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800" kern="120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Copyright© 2018 TmaxData. All Rights Reserved.</a:t>
            </a:r>
          </a:p>
        </p:txBody>
      </p:sp>
      <p:pic>
        <p:nvPicPr>
          <p:cNvPr id="1026" name="Picture 2" descr="F:\▶작업완료\Branding\PPT 템플릿\(18.02) 공용 PT 표준 템플릿\img\TmaxData(티맥스데이터)_C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" y="4489850"/>
            <a:ext cx="1285353" cy="25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3"/>
          <p:cNvSpPr txBox="1">
            <a:spLocks noChangeArrowheads="1"/>
          </p:cNvSpPr>
          <p:nvPr/>
        </p:nvSpPr>
        <p:spPr bwMode="gray">
          <a:xfrm>
            <a:off x="4913753" y="3989854"/>
            <a:ext cx="1739008" cy="57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54000" rIns="0" bIns="54000"/>
          <a:lstStyle>
            <a:lvl1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623888"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0" lang="en-US" altLang="ko-KR" b="1" kern="1200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AI 2-2</a:t>
            </a:r>
            <a:r>
              <a:rPr kumimoji="0" lang="ko-KR" altLang="en-US" b="1" kern="1200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팀</a:t>
            </a:r>
            <a:endParaRPr kumimoji="0" lang="en-US" altLang="ko-KR" b="1" kern="1200" dirty="0">
              <a:solidFill>
                <a:srgbClr val="808080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r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0" lang="ko-KR" altLang="en-US" b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한건수</a:t>
            </a:r>
            <a:r>
              <a:rPr kumimoji="0" lang="ko-KR" altLang="en-US" b="1" kern="1200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연구원</a:t>
            </a:r>
            <a:endParaRPr kumimoji="0" lang="en-US" altLang="ko-KR" b="1" kern="1200" dirty="0">
              <a:solidFill>
                <a:srgbClr val="808080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5247" y="1688921"/>
            <a:ext cx="5622052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20000"/>
              </a:lnSpc>
              <a:buClr>
                <a:srgbClr val="A50021"/>
              </a:buClr>
              <a:buSzPts val="4000"/>
            </a:pPr>
            <a:r>
              <a:rPr lang="en-US" altLang="ko-KR" sz="3600" b="1" dirty="0">
                <a:solidFill>
                  <a:srgbClr val="003069"/>
                </a:solidFill>
              </a:rPr>
              <a:t>Text Summarization with</a:t>
            </a:r>
          </a:p>
          <a:p>
            <a:pPr lvl="0">
              <a:lnSpc>
                <a:spcPct val="120000"/>
              </a:lnSpc>
              <a:buClr>
                <a:srgbClr val="A50021"/>
              </a:buClr>
              <a:buSzPts val="4000"/>
            </a:pPr>
            <a:r>
              <a:rPr lang="en-US" altLang="ko-KR" sz="3600" b="1" dirty="0">
                <a:solidFill>
                  <a:srgbClr val="003069"/>
                </a:solidFill>
              </a:rPr>
              <a:t>Pretrained Encoders</a:t>
            </a:r>
            <a:endParaRPr lang="ko-KR" altLang="en-US" sz="3600" b="1" dirty="0">
              <a:solidFill>
                <a:srgbClr val="0030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6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Two-Stage Fine-tuning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9525C3B-01CF-4B05-AC1A-7F5A7DA6A1AB}"/>
              </a:ext>
            </a:extLst>
          </p:cNvPr>
          <p:cNvSpPr>
            <a:spLocks noGrp="1"/>
          </p:cNvSpPr>
          <p:nvPr/>
        </p:nvSpPr>
        <p:spPr>
          <a:xfrm>
            <a:off x="225202" y="641590"/>
            <a:ext cx="8844657" cy="43505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ea typeface="Tahoma" panose="020B0604030504040204" pitchFamily="34" charset="0"/>
              </a:rPr>
              <a:t>Propose a </a:t>
            </a:r>
            <a:r>
              <a:rPr lang="en-US" altLang="ko-KR" sz="1400" dirty="0">
                <a:solidFill>
                  <a:srgbClr val="FF0000"/>
                </a:solidFill>
                <a:ea typeface="Tahoma" panose="020B0604030504040204" pitchFamily="34" charset="0"/>
              </a:rPr>
              <a:t>two-stage fine-tuning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First fine-tune the encoder on </a:t>
            </a:r>
            <a:r>
              <a:rPr lang="en-US" altLang="ko-KR" sz="1400" b="1" i="1" dirty="0">
                <a:solidFill>
                  <a:srgbClr val="FF0000"/>
                </a:solidFill>
              </a:rPr>
              <a:t>extractive summarization task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Then fine-tune it on </a:t>
            </a:r>
            <a:r>
              <a:rPr lang="en-US" altLang="ko-KR" sz="1400" b="1" i="1" dirty="0">
                <a:solidFill>
                  <a:srgbClr val="FF0000"/>
                </a:solidFill>
              </a:rPr>
              <a:t>abstractive summarization task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This results in an improved performance</a:t>
            </a: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4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sz="6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05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363D5E-D9EC-4C0B-A5B3-59232D36091B}"/>
              </a:ext>
            </a:extLst>
          </p:cNvPr>
          <p:cNvGrpSpPr/>
          <p:nvPr/>
        </p:nvGrpSpPr>
        <p:grpSpPr>
          <a:xfrm>
            <a:off x="5709764" y="1584495"/>
            <a:ext cx="2715607" cy="272226"/>
            <a:chOff x="4760464" y="1361130"/>
            <a:chExt cx="2715607" cy="272226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DBA21871-081F-47EE-923F-14F99244177E}"/>
                </a:ext>
              </a:extLst>
            </p:cNvPr>
            <p:cNvSpPr/>
            <p:nvPr/>
          </p:nvSpPr>
          <p:spPr bwMode="auto">
            <a:xfrm rot="5400000">
              <a:off x="4973359" y="1148235"/>
              <a:ext cx="272226" cy="698016"/>
            </a:xfrm>
            <a:prstGeom prst="upArrow">
              <a:avLst>
                <a:gd name="adj1" fmla="val 34615"/>
                <a:gd name="adj2" fmla="val 91025"/>
              </a:avLst>
            </a:prstGeom>
            <a:gradFill rotWithShape="1">
              <a:gsLst>
                <a:gs pos="0">
                  <a:srgbClr val="8EAECC"/>
                </a:gs>
                <a:gs pos="100000">
                  <a:srgbClr val="7199B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C5442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none" lIns="72000" tIns="3600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933571-1AC3-4DE7-AB98-4810D97CC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8696" y="1361130"/>
              <a:ext cx="1857375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49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1DB89-48BE-47F0-A630-A1A0B36D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8" y="692688"/>
            <a:ext cx="6245475" cy="1152474"/>
          </a:xfrm>
          <a:prstGeom prst="rect">
            <a:avLst/>
          </a:prstGeom>
        </p:spPr>
      </p:pic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C12E65D7-FC0D-4726-BE52-A3E24930AC68}"/>
              </a:ext>
            </a:extLst>
          </p:cNvPr>
          <p:cNvSpPr/>
          <p:nvPr/>
        </p:nvSpPr>
        <p:spPr bwMode="auto">
          <a:xfrm rot="16200000">
            <a:off x="7123783" y="1447055"/>
            <a:ext cx="127182" cy="353377"/>
          </a:xfrm>
          <a:prstGeom prst="upArrow">
            <a:avLst>
              <a:gd name="adj1" fmla="val 33606"/>
              <a:gd name="adj2" fmla="val 66243"/>
            </a:avLst>
          </a:prstGeom>
          <a:solidFill>
            <a:srgbClr val="FF0000">
              <a:alpha val="7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71CEF1E3-4F05-453D-8AD2-79959BF849A7}"/>
              </a:ext>
            </a:extLst>
          </p:cNvPr>
          <p:cNvSpPr>
            <a:spLocks noGrp="1"/>
          </p:cNvSpPr>
          <p:nvPr/>
        </p:nvSpPr>
        <p:spPr>
          <a:xfrm>
            <a:off x="1267778" y="2114985"/>
            <a:ext cx="5261198" cy="2932985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>
                <a:ea typeface="Tahoma" panose="020B0604030504040204" pitchFamily="34" charset="0"/>
              </a:rPr>
              <a:t>CNN/Daily Mail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News articles and associated highlights</a:t>
            </a:r>
            <a:endParaRPr lang="en-US" altLang="ko-KR" sz="11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>
                <a:ea typeface="Tahoma" panose="020B0604030504040204" pitchFamily="34" charset="0"/>
              </a:rPr>
              <a:t>New York Times (NYT)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News articles </a:t>
            </a:r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Documents with summaries less than 50 words removed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 err="1">
                <a:ea typeface="Tahoma" panose="020B0604030504040204" pitchFamily="34" charset="0"/>
              </a:rPr>
              <a:t>XSum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News articles with </a:t>
            </a:r>
            <a:r>
              <a:rPr lang="en-US" altLang="ko-KR" sz="1100" b="1" dirty="0"/>
              <a:t>one-sentence summary</a:t>
            </a:r>
            <a:endParaRPr lang="en-US" altLang="ko-KR" sz="1100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1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sz="4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95059-5A05-4452-A7C8-48DE988B0D28}"/>
              </a:ext>
            </a:extLst>
          </p:cNvPr>
          <p:cNvSpPr txBox="1"/>
          <p:nvPr/>
        </p:nvSpPr>
        <p:spPr>
          <a:xfrm>
            <a:off x="7364063" y="1496785"/>
            <a:ext cx="124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FF0000"/>
                </a:solidFill>
                <a:latin typeface="Sylfaen" panose="010A0502050306030303" pitchFamily="18" charset="0"/>
              </a:rPr>
              <a:t>Highly abstractive</a:t>
            </a:r>
            <a:endParaRPr lang="ko-KR" altLang="en-US" sz="1050" dirty="0">
              <a:solidFill>
                <a:srgbClr val="FF0000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0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E788D-7595-402F-890E-D990F207712D}"/>
              </a:ext>
            </a:extLst>
          </p:cNvPr>
          <p:cNvSpPr>
            <a:spLocks noGrp="1"/>
          </p:cNvSpPr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400" dirty="0">
                <a:ea typeface="Tahoma" panose="020B0604030504040204" pitchFamily="34" charset="0"/>
              </a:rPr>
              <a:t>Extractive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Use greedy algorithm to obtain extractive summary from abstractive summary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Top – 3 sentences as the summary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ko-KR" sz="5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200" dirty="0"/>
              <a:t>Abstractive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During decoding, beam search with size 5 is used</a:t>
            </a:r>
            <a:endParaRPr lang="en-US" altLang="ko-KR" sz="1400" b="1" i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68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ROUGE Score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B3308-A97B-4587-85DD-A8FD68C7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9" y="602028"/>
            <a:ext cx="4665321" cy="44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7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– CNN/</a:t>
            </a:r>
            <a:r>
              <a:rPr lang="en-US" altLang="ko-KR" dirty="0" err="1"/>
              <a:t>DailyMail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EA971-7D5F-4606-8742-694CFFD8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2" y="688190"/>
            <a:ext cx="2910730" cy="4361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A61C6-EF47-4487-8C28-3448059E58A3}"/>
              </a:ext>
            </a:extLst>
          </p:cNvPr>
          <p:cNvSpPr txBox="1"/>
          <p:nvPr/>
        </p:nvSpPr>
        <p:spPr>
          <a:xfrm>
            <a:off x="3591292" y="827002"/>
            <a:ext cx="412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Sylfaen" panose="010A0502050306030303" pitchFamily="18" charset="0"/>
              </a:rPr>
              <a:t>Among 50 checkpoints, average of top-3 for validation loss</a:t>
            </a:r>
            <a:endParaRPr lang="ko-KR" altLang="en-US" sz="1100" dirty="0">
              <a:latin typeface="Sylfaen" panose="010A05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5338-7A83-4E14-B2C0-4B2C0A5054C9}"/>
              </a:ext>
            </a:extLst>
          </p:cNvPr>
          <p:cNvSpPr txBox="1"/>
          <p:nvPr/>
        </p:nvSpPr>
        <p:spPr>
          <a:xfrm>
            <a:off x="3591292" y="998743"/>
            <a:ext cx="4125270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Sylfaen" panose="010A0502050306030303" pitchFamily="18" charset="0"/>
              </a:rPr>
              <a:t>Always first three sentences of a document</a:t>
            </a:r>
            <a:endParaRPr lang="ko-KR" altLang="en-US" sz="1100" dirty="0">
              <a:latin typeface="Sylfaen" panose="010A0502050306030303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F57AE5-51EE-4E24-9C5C-27CBB4E0F52B}"/>
              </a:ext>
            </a:extLst>
          </p:cNvPr>
          <p:cNvSpPr/>
          <p:nvPr/>
        </p:nvSpPr>
        <p:spPr bwMode="auto">
          <a:xfrm>
            <a:off x="2655626" y="3658748"/>
            <a:ext cx="935666" cy="271077"/>
          </a:xfrm>
          <a:prstGeom prst="roundRect">
            <a:avLst/>
          </a:prstGeom>
          <a:solidFill>
            <a:srgbClr val="C495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355C94-2F80-4365-AB13-B195B226E78B}"/>
              </a:ext>
            </a:extLst>
          </p:cNvPr>
          <p:cNvSpPr/>
          <p:nvPr/>
        </p:nvSpPr>
        <p:spPr bwMode="auto">
          <a:xfrm>
            <a:off x="2655626" y="942378"/>
            <a:ext cx="935666" cy="931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C0C640-E41F-4161-80E8-2A43B0889C83}"/>
              </a:ext>
            </a:extLst>
          </p:cNvPr>
          <p:cNvSpPr/>
          <p:nvPr/>
        </p:nvSpPr>
        <p:spPr bwMode="auto">
          <a:xfrm>
            <a:off x="2655626" y="3254655"/>
            <a:ext cx="935666" cy="261729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97E193-C2E7-4EE9-8AC2-5E99C3686D08}"/>
              </a:ext>
            </a:extLst>
          </p:cNvPr>
          <p:cNvSpPr/>
          <p:nvPr/>
        </p:nvSpPr>
        <p:spPr bwMode="auto">
          <a:xfrm>
            <a:off x="2431098" y="4073182"/>
            <a:ext cx="842594" cy="13584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24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6B73CCB-4219-4AE1-A0F7-003A394F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8" y="827002"/>
            <a:ext cx="3443970" cy="38643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– NYT/</a:t>
            </a:r>
            <a:r>
              <a:rPr lang="en-US" altLang="ko-KR" dirty="0" err="1"/>
              <a:t>XSum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F57AE5-51EE-4E24-9C5C-27CBB4E0F52B}"/>
              </a:ext>
            </a:extLst>
          </p:cNvPr>
          <p:cNvSpPr/>
          <p:nvPr/>
        </p:nvSpPr>
        <p:spPr bwMode="auto">
          <a:xfrm>
            <a:off x="2496588" y="3254655"/>
            <a:ext cx="1382629" cy="284282"/>
          </a:xfrm>
          <a:prstGeom prst="roundRect">
            <a:avLst/>
          </a:prstGeom>
          <a:solidFill>
            <a:srgbClr val="C495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355C94-2F80-4365-AB13-B195B226E78B}"/>
              </a:ext>
            </a:extLst>
          </p:cNvPr>
          <p:cNvSpPr/>
          <p:nvPr/>
        </p:nvSpPr>
        <p:spPr bwMode="auto">
          <a:xfrm>
            <a:off x="2496588" y="1111903"/>
            <a:ext cx="1382630" cy="1305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97E193-C2E7-4EE9-8AC2-5E99C3686D08}"/>
              </a:ext>
            </a:extLst>
          </p:cNvPr>
          <p:cNvSpPr/>
          <p:nvPr/>
        </p:nvSpPr>
        <p:spPr bwMode="auto">
          <a:xfrm>
            <a:off x="2653951" y="3766835"/>
            <a:ext cx="357343" cy="14943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097A3-F674-45A3-9FC3-ADF16AD1D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373" y="1913190"/>
            <a:ext cx="3220591" cy="268293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F2F10A-C5AA-497D-B940-73C52D47DB1B}"/>
              </a:ext>
            </a:extLst>
          </p:cNvPr>
          <p:cNvSpPr/>
          <p:nvPr/>
        </p:nvSpPr>
        <p:spPr bwMode="auto">
          <a:xfrm>
            <a:off x="7441151" y="3841552"/>
            <a:ext cx="390580" cy="1301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4C9304-9F2F-44DB-92C6-388DD00CF8D1}"/>
              </a:ext>
            </a:extLst>
          </p:cNvPr>
          <p:cNvSpPr/>
          <p:nvPr/>
        </p:nvSpPr>
        <p:spPr bwMode="auto">
          <a:xfrm>
            <a:off x="7220988" y="3538937"/>
            <a:ext cx="1071433" cy="174504"/>
          </a:xfrm>
          <a:prstGeom prst="roundRect">
            <a:avLst/>
          </a:prstGeom>
          <a:solidFill>
            <a:srgbClr val="C495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38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Evaluation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EF66B4-4449-4CB7-836B-39A8997D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3" y="729622"/>
            <a:ext cx="1238327" cy="14807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37C19B-B8A7-4BDF-B7E0-73056141BC95}"/>
              </a:ext>
            </a:extLst>
          </p:cNvPr>
          <p:cNvSpPr/>
          <p:nvPr/>
        </p:nvSpPr>
        <p:spPr bwMode="auto">
          <a:xfrm>
            <a:off x="3342935" y="1091459"/>
            <a:ext cx="782336" cy="671030"/>
          </a:xfrm>
          <a:prstGeom prst="roundRect">
            <a:avLst/>
          </a:prstGeom>
          <a:solidFill>
            <a:srgbClr val="FCC704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B22B401-BD6F-40A0-AE3F-C67C22E68ECA}"/>
              </a:ext>
            </a:extLst>
          </p:cNvPr>
          <p:cNvSpPr/>
          <p:nvPr/>
        </p:nvSpPr>
        <p:spPr bwMode="auto">
          <a:xfrm rot="5400000">
            <a:off x="2331370" y="1013726"/>
            <a:ext cx="272226" cy="826497"/>
          </a:xfrm>
          <a:prstGeom prst="upArrow">
            <a:avLst>
              <a:gd name="adj1" fmla="val 50000"/>
              <a:gd name="adj2" fmla="val 96154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FAEB7-C1B2-4E6A-82FA-D6413DB03A38}"/>
              </a:ext>
            </a:extLst>
          </p:cNvPr>
          <p:cNvSpPr txBox="1"/>
          <p:nvPr/>
        </p:nvSpPr>
        <p:spPr>
          <a:xfrm>
            <a:off x="3342935" y="1948714"/>
            <a:ext cx="101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Extractive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Summary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E43CBF-0D5C-463C-ADD3-1DBEFE53FD02}"/>
              </a:ext>
            </a:extLst>
          </p:cNvPr>
          <p:cNvSpPr/>
          <p:nvPr/>
        </p:nvSpPr>
        <p:spPr bwMode="auto">
          <a:xfrm>
            <a:off x="5855233" y="1091459"/>
            <a:ext cx="782336" cy="67103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6F352387-D5F6-458D-9D2D-DB361FAE5023}"/>
              </a:ext>
            </a:extLst>
          </p:cNvPr>
          <p:cNvSpPr/>
          <p:nvPr/>
        </p:nvSpPr>
        <p:spPr bwMode="auto">
          <a:xfrm rot="5400000">
            <a:off x="4843668" y="1013726"/>
            <a:ext cx="272226" cy="826497"/>
          </a:xfrm>
          <a:prstGeom prst="upArrow">
            <a:avLst>
              <a:gd name="adj1" fmla="val 50000"/>
              <a:gd name="adj2" fmla="val 96154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49665-13DC-4F5D-B8BE-D9C29937F8C7}"/>
              </a:ext>
            </a:extLst>
          </p:cNvPr>
          <p:cNvSpPr txBox="1"/>
          <p:nvPr/>
        </p:nvSpPr>
        <p:spPr>
          <a:xfrm>
            <a:off x="5855233" y="1948714"/>
            <a:ext cx="141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Answerable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Questions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7F625F-1C9B-468A-AAAD-600E1B7650AA}"/>
              </a:ext>
            </a:extLst>
          </p:cNvPr>
          <p:cNvSpPr/>
          <p:nvPr/>
        </p:nvSpPr>
        <p:spPr bwMode="auto">
          <a:xfrm>
            <a:off x="527651" y="1948714"/>
            <a:ext cx="1315109" cy="780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F44E2-DEB1-4314-AE9B-3AD28BE0B884}"/>
              </a:ext>
            </a:extLst>
          </p:cNvPr>
          <p:cNvSpPr txBox="1"/>
          <p:nvPr/>
        </p:nvSpPr>
        <p:spPr>
          <a:xfrm>
            <a:off x="830637" y="2008116"/>
            <a:ext cx="10121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Document</a:t>
            </a:r>
            <a:endParaRPr lang="ko-KR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8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Evaluation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EF66B4-4449-4CB7-836B-39A8997D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3" y="729622"/>
            <a:ext cx="1238327" cy="14807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237C19B-B8A7-4BDF-B7E0-73056141BC95}"/>
              </a:ext>
            </a:extLst>
          </p:cNvPr>
          <p:cNvSpPr/>
          <p:nvPr/>
        </p:nvSpPr>
        <p:spPr bwMode="auto">
          <a:xfrm>
            <a:off x="3342935" y="1091459"/>
            <a:ext cx="782336" cy="671030"/>
          </a:xfrm>
          <a:prstGeom prst="roundRect">
            <a:avLst/>
          </a:prstGeom>
          <a:solidFill>
            <a:srgbClr val="FCC704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B22B401-BD6F-40A0-AE3F-C67C22E68ECA}"/>
              </a:ext>
            </a:extLst>
          </p:cNvPr>
          <p:cNvSpPr/>
          <p:nvPr/>
        </p:nvSpPr>
        <p:spPr bwMode="auto">
          <a:xfrm rot="5400000">
            <a:off x="2331370" y="1013726"/>
            <a:ext cx="272226" cy="826497"/>
          </a:xfrm>
          <a:prstGeom prst="upArrow">
            <a:avLst>
              <a:gd name="adj1" fmla="val 50000"/>
              <a:gd name="adj2" fmla="val 96154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FAEB7-C1B2-4E6A-82FA-D6413DB03A38}"/>
              </a:ext>
            </a:extLst>
          </p:cNvPr>
          <p:cNvSpPr txBox="1"/>
          <p:nvPr/>
        </p:nvSpPr>
        <p:spPr>
          <a:xfrm>
            <a:off x="3342935" y="1948714"/>
            <a:ext cx="101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Extractive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Summary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E43CBF-0D5C-463C-ADD3-1DBEFE53FD02}"/>
              </a:ext>
            </a:extLst>
          </p:cNvPr>
          <p:cNvSpPr/>
          <p:nvPr/>
        </p:nvSpPr>
        <p:spPr bwMode="auto">
          <a:xfrm>
            <a:off x="5855233" y="1091459"/>
            <a:ext cx="782336" cy="67103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6F352387-D5F6-458D-9D2D-DB361FAE5023}"/>
              </a:ext>
            </a:extLst>
          </p:cNvPr>
          <p:cNvSpPr/>
          <p:nvPr/>
        </p:nvSpPr>
        <p:spPr bwMode="auto">
          <a:xfrm rot="5400000">
            <a:off x="4843668" y="1013726"/>
            <a:ext cx="272226" cy="826497"/>
          </a:xfrm>
          <a:prstGeom prst="upArrow">
            <a:avLst>
              <a:gd name="adj1" fmla="val 50000"/>
              <a:gd name="adj2" fmla="val 96154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49665-13DC-4F5D-B8BE-D9C29937F8C7}"/>
              </a:ext>
            </a:extLst>
          </p:cNvPr>
          <p:cNvSpPr txBox="1"/>
          <p:nvPr/>
        </p:nvSpPr>
        <p:spPr>
          <a:xfrm>
            <a:off x="5855233" y="1948714"/>
            <a:ext cx="141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Answerable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Questions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7F625F-1C9B-468A-AAAD-600E1B7650AA}"/>
              </a:ext>
            </a:extLst>
          </p:cNvPr>
          <p:cNvSpPr/>
          <p:nvPr/>
        </p:nvSpPr>
        <p:spPr bwMode="auto">
          <a:xfrm>
            <a:off x="527651" y="1948714"/>
            <a:ext cx="1315109" cy="780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F44E2-DEB1-4314-AE9B-3AD28BE0B884}"/>
              </a:ext>
            </a:extLst>
          </p:cNvPr>
          <p:cNvSpPr txBox="1"/>
          <p:nvPr/>
        </p:nvSpPr>
        <p:spPr>
          <a:xfrm>
            <a:off x="830637" y="2008116"/>
            <a:ext cx="10121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Document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542683F-2686-41AA-A56F-4F106B0F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3" y="2788642"/>
            <a:ext cx="1238327" cy="148070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20B953-A097-4EC3-A4CF-23159F28BACA}"/>
              </a:ext>
            </a:extLst>
          </p:cNvPr>
          <p:cNvSpPr/>
          <p:nvPr/>
        </p:nvSpPr>
        <p:spPr bwMode="auto">
          <a:xfrm>
            <a:off x="527651" y="4007734"/>
            <a:ext cx="1315109" cy="780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1C632-8FB6-45AE-AA1C-E9A93C9B476B}"/>
              </a:ext>
            </a:extLst>
          </p:cNvPr>
          <p:cNvSpPr txBox="1"/>
          <p:nvPr/>
        </p:nvSpPr>
        <p:spPr>
          <a:xfrm>
            <a:off x="830637" y="4067136"/>
            <a:ext cx="10121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Document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E8296380-494F-425A-9FE9-0C388C6A2F5E}"/>
              </a:ext>
            </a:extLst>
          </p:cNvPr>
          <p:cNvSpPr/>
          <p:nvPr/>
        </p:nvSpPr>
        <p:spPr bwMode="auto">
          <a:xfrm rot="5400000">
            <a:off x="2562146" y="3115745"/>
            <a:ext cx="272226" cy="826497"/>
          </a:xfrm>
          <a:prstGeom prst="upArrow">
            <a:avLst>
              <a:gd name="adj1" fmla="val 50000"/>
              <a:gd name="adj2" fmla="val 96154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8A7AE44-FE8C-4FF8-8C1F-8EDC4A16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233" y="2989832"/>
            <a:ext cx="1057275" cy="2667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BEA37-9DA6-465A-B0C8-21EFD5909E56}"/>
              </a:ext>
            </a:extLst>
          </p:cNvPr>
          <p:cNvSpPr/>
          <p:nvPr/>
        </p:nvSpPr>
        <p:spPr bwMode="auto">
          <a:xfrm>
            <a:off x="3553758" y="2976988"/>
            <a:ext cx="782336" cy="67103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4B54B-C0F7-45FA-B8BF-94E5BB05DA8C}"/>
              </a:ext>
            </a:extLst>
          </p:cNvPr>
          <p:cNvSpPr txBox="1"/>
          <p:nvPr/>
        </p:nvSpPr>
        <p:spPr>
          <a:xfrm>
            <a:off x="3553758" y="3834243"/>
            <a:ext cx="1897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Predicted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Extractive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Summary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9667646-4370-433E-A9D9-9B13B5A1D659}"/>
              </a:ext>
            </a:extLst>
          </p:cNvPr>
          <p:cNvSpPr/>
          <p:nvPr/>
        </p:nvSpPr>
        <p:spPr bwMode="auto">
          <a:xfrm>
            <a:off x="4778344" y="2976988"/>
            <a:ext cx="782336" cy="67103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0102E-764A-442F-AA0D-63E94B799E18}"/>
              </a:ext>
            </a:extLst>
          </p:cNvPr>
          <p:cNvSpPr txBox="1"/>
          <p:nvPr/>
        </p:nvSpPr>
        <p:spPr>
          <a:xfrm>
            <a:off x="4828315" y="3874777"/>
            <a:ext cx="141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Answerable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Questions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88E179-96C6-43CC-A31F-F134B9093479}"/>
              </a:ext>
            </a:extLst>
          </p:cNvPr>
          <p:cNvSpPr/>
          <p:nvPr/>
        </p:nvSpPr>
        <p:spPr bwMode="auto">
          <a:xfrm>
            <a:off x="3315155" y="2760284"/>
            <a:ext cx="2604014" cy="18815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82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Evaluation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2BBEA37-9DA6-465A-B0C8-21EFD5909E56}"/>
              </a:ext>
            </a:extLst>
          </p:cNvPr>
          <p:cNvSpPr/>
          <p:nvPr/>
        </p:nvSpPr>
        <p:spPr bwMode="auto">
          <a:xfrm>
            <a:off x="901300" y="1943925"/>
            <a:ext cx="782336" cy="671030"/>
          </a:xfrm>
          <a:prstGeom prst="roundRect">
            <a:avLst/>
          </a:prstGeom>
          <a:solidFill>
            <a:srgbClr val="FCC704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4B54B-C0F7-45FA-B8BF-94E5BB05DA8C}"/>
              </a:ext>
            </a:extLst>
          </p:cNvPr>
          <p:cNvSpPr txBox="1"/>
          <p:nvPr/>
        </p:nvSpPr>
        <p:spPr>
          <a:xfrm>
            <a:off x="901300" y="2801180"/>
            <a:ext cx="1897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Predicted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Extractive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Summary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9667646-4370-433E-A9D9-9B13B5A1D659}"/>
              </a:ext>
            </a:extLst>
          </p:cNvPr>
          <p:cNvSpPr/>
          <p:nvPr/>
        </p:nvSpPr>
        <p:spPr bwMode="auto">
          <a:xfrm>
            <a:off x="2125886" y="1943925"/>
            <a:ext cx="782336" cy="671030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0102E-764A-442F-AA0D-63E94B799E18}"/>
              </a:ext>
            </a:extLst>
          </p:cNvPr>
          <p:cNvSpPr txBox="1"/>
          <p:nvPr/>
        </p:nvSpPr>
        <p:spPr>
          <a:xfrm>
            <a:off x="2175857" y="2841714"/>
            <a:ext cx="141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Answerable </a:t>
            </a:r>
          </a:p>
          <a:p>
            <a:pPr algn="l"/>
            <a:r>
              <a:rPr lang="en-US" altLang="ko-KR" dirty="0">
                <a:latin typeface="Sylfaen" panose="010A0502050306030303" pitchFamily="18" charset="0"/>
              </a:rPr>
              <a:t>Questions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88E179-96C6-43CC-A31F-F134B9093479}"/>
              </a:ext>
            </a:extLst>
          </p:cNvPr>
          <p:cNvSpPr/>
          <p:nvPr/>
        </p:nvSpPr>
        <p:spPr bwMode="auto">
          <a:xfrm>
            <a:off x="662697" y="1727221"/>
            <a:ext cx="2604014" cy="188151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1A1E924-D7F7-4C67-839F-2915844A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93" y="1482916"/>
            <a:ext cx="4084607" cy="2377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B6D027-B104-4F2A-9F90-D7358DAB1AA8}"/>
              </a:ext>
            </a:extLst>
          </p:cNvPr>
          <p:cNvSpPr/>
          <p:nvPr/>
        </p:nvSpPr>
        <p:spPr bwMode="auto">
          <a:xfrm>
            <a:off x="6001943" y="2602697"/>
            <a:ext cx="1142669" cy="13056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9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 Evaluation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082C6-F3CE-43A9-B50F-1A03EB462193}"/>
              </a:ext>
            </a:extLst>
          </p:cNvPr>
          <p:cNvSpPr txBox="1"/>
          <p:nvPr/>
        </p:nvSpPr>
        <p:spPr>
          <a:xfrm>
            <a:off x="439749" y="740508"/>
            <a:ext cx="424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Sylfaen" panose="010A0502050306030303" pitchFamily="18" charset="0"/>
              </a:rPr>
              <a:t>Examine </a:t>
            </a:r>
          </a:p>
          <a:p>
            <a:pPr algn="l"/>
            <a:r>
              <a:rPr lang="en-US" altLang="ko-KR" dirty="0" err="1">
                <a:latin typeface="Sylfaen" panose="010A0502050306030303" pitchFamily="18" charset="0"/>
              </a:rPr>
              <a:t>Informativeness</a:t>
            </a:r>
            <a:r>
              <a:rPr lang="en-US" altLang="ko-KR" dirty="0">
                <a:latin typeface="Sylfaen" panose="010A0502050306030303" pitchFamily="18" charset="0"/>
              </a:rPr>
              <a:t>, Fluency and Succinctness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015894-03E4-41DE-84D2-D502DA43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24" y="1403331"/>
            <a:ext cx="4393952" cy="3341979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B43BD5-22A9-4DC0-817E-F03398B099A0}"/>
              </a:ext>
            </a:extLst>
          </p:cNvPr>
          <p:cNvSpPr/>
          <p:nvPr/>
        </p:nvSpPr>
        <p:spPr bwMode="auto">
          <a:xfrm>
            <a:off x="2375024" y="3022997"/>
            <a:ext cx="4291022" cy="14599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6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dirty="0"/>
              <a:t>Papers</a:t>
            </a:r>
            <a:endParaRPr b="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i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B2322C-3DEA-4929-9557-B00C0927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4" y="888592"/>
            <a:ext cx="3497356" cy="1511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466AA9-AA8F-402E-ADA7-F70AB5692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3" y="2961147"/>
            <a:ext cx="3575151" cy="1511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D23AB98-BAFF-4B33-9052-5C823694C6B5}"/>
              </a:ext>
            </a:extLst>
          </p:cNvPr>
          <p:cNvSpPr/>
          <p:nvPr/>
        </p:nvSpPr>
        <p:spPr bwMode="auto">
          <a:xfrm>
            <a:off x="5999205" y="1402493"/>
            <a:ext cx="1062681" cy="647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+ Abstractive</a:t>
            </a:r>
            <a:endParaRPr kumimoji="1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4302218E-BEBE-4D09-B28A-8AFEF137C3A3}"/>
              </a:ext>
            </a:extLst>
          </p:cNvPr>
          <p:cNvSpPr/>
          <p:nvPr/>
        </p:nvSpPr>
        <p:spPr bwMode="auto">
          <a:xfrm rot="5400000">
            <a:off x="4542549" y="1323980"/>
            <a:ext cx="1217141" cy="1158239"/>
          </a:xfrm>
          <a:prstGeom prst="bentArrow">
            <a:avLst>
              <a:gd name="adj1" fmla="val 25000"/>
              <a:gd name="adj2" fmla="val 30334"/>
              <a:gd name="adj3" fmla="val 25000"/>
              <a:gd name="adj4" fmla="val 24547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330DCB-5B90-45CA-A333-4FAE9BFF410D}"/>
              </a:ext>
            </a:extLst>
          </p:cNvPr>
          <p:cNvSpPr/>
          <p:nvPr/>
        </p:nvSpPr>
        <p:spPr bwMode="auto">
          <a:xfrm>
            <a:off x="2095883" y="1043116"/>
            <a:ext cx="1771122" cy="206331"/>
          </a:xfrm>
          <a:prstGeom prst="roundRect">
            <a:avLst/>
          </a:prstGeom>
          <a:solidFill>
            <a:schemeClr val="accent1">
              <a:lumMod val="90000"/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4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FE4A0-9943-4D29-AAFE-74C4BAA8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8" y="1075302"/>
            <a:ext cx="4124615" cy="3500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99649D-31B0-4FC9-9ADD-7D1C8D30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06" y="2122721"/>
            <a:ext cx="3870894" cy="7026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3C1003-8942-407C-A44C-82BFE6282C87}"/>
              </a:ext>
            </a:extLst>
          </p:cNvPr>
          <p:cNvSpPr/>
          <p:nvPr/>
        </p:nvSpPr>
        <p:spPr bwMode="auto">
          <a:xfrm>
            <a:off x="5011751" y="2122721"/>
            <a:ext cx="851578" cy="279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D9026-AA09-454F-B9FF-1944EFAB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26" y="676461"/>
            <a:ext cx="1655996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/>
          <p:nvPr/>
        </p:nvSpPr>
        <p:spPr>
          <a:xfrm>
            <a:off x="564723" y="1891269"/>
            <a:ext cx="226827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800"/>
              <a:buFont typeface="Noto Sans Symbols"/>
              <a:buNone/>
            </a:pPr>
            <a:r>
              <a:rPr lang="en-US" sz="4800" b="1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3800" b="1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4800" b="1">
                <a:solidFill>
                  <a:srgbClr val="00306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800" b="1">
              <a:solidFill>
                <a:srgbClr val="0030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16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/>
              <a:t>Summarization</a:t>
            </a:r>
            <a:endParaRPr b="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i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1E69E7-029A-4FF0-B735-663F3EA35C4D}"/>
              </a:ext>
            </a:extLst>
          </p:cNvPr>
          <p:cNvSpPr>
            <a:spLocks noGrp="1"/>
          </p:cNvSpPr>
          <p:nvPr/>
        </p:nvSpPr>
        <p:spPr>
          <a:xfrm>
            <a:off x="225202" y="641590"/>
            <a:ext cx="7993945" cy="43505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4400" dirty="0">
                <a:ea typeface="Tahoma" panose="020B0604030504040204" pitchFamily="34" charset="0"/>
              </a:rPr>
              <a:t>Extractive</a:t>
            </a:r>
            <a:endParaRPr lang="en-US" altLang="ko-KR" sz="4400" dirty="0"/>
          </a:p>
          <a:p>
            <a:pPr lvl="1">
              <a:lnSpc>
                <a:spcPct val="170000"/>
              </a:lnSpc>
            </a:pPr>
            <a:r>
              <a:rPr lang="en-US" altLang="ko-KR" sz="4400" dirty="0"/>
              <a:t>Copying and concatenating the most important </a:t>
            </a:r>
            <a:r>
              <a:rPr lang="en-US" altLang="ko-KR" sz="4400" dirty="0">
                <a:solidFill>
                  <a:srgbClr val="FF0000"/>
                </a:solidFill>
              </a:rPr>
              <a:t>spans</a:t>
            </a:r>
            <a:r>
              <a:rPr lang="en-US" altLang="ko-KR" sz="4400" dirty="0"/>
              <a:t> in a document</a:t>
            </a:r>
            <a:endParaRPr lang="en-US" altLang="ko-KR" sz="4400" b="1" i="1" dirty="0">
              <a:solidFill>
                <a:srgbClr val="FF0000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ko-KR" sz="4400" dirty="0">
                <a:solidFill>
                  <a:srgbClr val="FF0000"/>
                </a:solidFill>
              </a:rPr>
              <a:t>Spans </a:t>
            </a:r>
            <a:r>
              <a:rPr lang="en-US" altLang="ko-KR" sz="4400" dirty="0"/>
              <a:t>are usually </a:t>
            </a:r>
            <a:r>
              <a:rPr lang="en-US" altLang="ko-KR" sz="4400" dirty="0">
                <a:solidFill>
                  <a:srgbClr val="FF0000"/>
                </a:solidFill>
              </a:rPr>
              <a:t>sentences</a:t>
            </a:r>
          </a:p>
          <a:p>
            <a:pPr lvl="2">
              <a:lnSpc>
                <a:spcPct val="170000"/>
              </a:lnSpc>
            </a:pPr>
            <a:r>
              <a:rPr lang="en-US" altLang="ko-KR" sz="4400" dirty="0"/>
              <a:t>Some Ext. summarization tasks aim to extract </a:t>
            </a:r>
            <a:r>
              <a:rPr lang="en-US" altLang="ko-KR" sz="4400" dirty="0">
                <a:solidFill>
                  <a:srgbClr val="FF0000"/>
                </a:solidFill>
              </a:rPr>
              <a:t>words</a:t>
            </a:r>
          </a:p>
          <a:p>
            <a:pPr lvl="2">
              <a:lnSpc>
                <a:spcPct val="170000"/>
              </a:lnSpc>
            </a:pPr>
            <a:r>
              <a:rPr lang="en-US" altLang="ko-KR" sz="4400" dirty="0"/>
              <a:t>Binary Classification Task</a:t>
            </a:r>
            <a:endParaRPr lang="en-US" altLang="ko-KR" sz="19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4000" dirty="0"/>
              <a:t>Abstractive</a:t>
            </a:r>
          </a:p>
          <a:p>
            <a:pPr lvl="1">
              <a:lnSpc>
                <a:spcPct val="170000"/>
              </a:lnSpc>
            </a:pPr>
            <a:r>
              <a:rPr lang="en-US" altLang="ko-KR" sz="4400" dirty="0"/>
              <a:t>Generating </a:t>
            </a:r>
            <a:r>
              <a:rPr lang="en-US" altLang="ko-KR" sz="4400" dirty="0">
                <a:solidFill>
                  <a:srgbClr val="FF0000"/>
                </a:solidFill>
              </a:rPr>
              <a:t>few sentences </a:t>
            </a:r>
            <a:r>
              <a:rPr lang="en-US" altLang="ko-KR" sz="4400" dirty="0"/>
              <a:t>that captures the important ideas of a document</a:t>
            </a:r>
            <a:endParaRPr lang="en-US" altLang="ko-KR" sz="4400" b="1" i="1" dirty="0">
              <a:solidFill>
                <a:srgbClr val="FF0000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ko-KR" sz="4400" dirty="0"/>
              <a:t>Summary may include</a:t>
            </a:r>
            <a:r>
              <a:rPr lang="en-US" altLang="ko-KR" sz="4400" dirty="0">
                <a:solidFill>
                  <a:srgbClr val="FF0000"/>
                </a:solidFill>
              </a:rPr>
              <a:t> </a:t>
            </a:r>
            <a:r>
              <a:rPr lang="en-US" altLang="ko-KR" sz="4400" dirty="0" err="1">
                <a:solidFill>
                  <a:srgbClr val="FF0000"/>
                </a:solidFill>
              </a:rPr>
              <a:t>unseens</a:t>
            </a:r>
            <a:r>
              <a:rPr lang="en-US" altLang="ko-KR" sz="4400" dirty="0">
                <a:solidFill>
                  <a:srgbClr val="FF0000"/>
                </a:solidFill>
              </a:rPr>
              <a:t> words</a:t>
            </a:r>
          </a:p>
          <a:p>
            <a:pPr lvl="2">
              <a:lnSpc>
                <a:spcPct val="170000"/>
              </a:lnSpc>
            </a:pPr>
            <a:r>
              <a:rPr lang="en-US" altLang="ko-KR" sz="4400" dirty="0"/>
              <a:t>Seq2Seq Task</a:t>
            </a:r>
            <a:endParaRPr lang="en-US" altLang="ko-KR" sz="19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1A890-C3CA-413D-9147-AD05804E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4" y="2816860"/>
            <a:ext cx="1706297" cy="15552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FBC71C-832C-40A8-A43D-E5E7EC55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817" y="994868"/>
            <a:ext cx="1170689" cy="13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DE34D-F4CD-4F3B-9D70-B3E8D9A0D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F0B258F-4501-492C-BA68-AF8EC90D4624}"/>
              </a:ext>
            </a:extLst>
          </p:cNvPr>
          <p:cNvSpPr>
            <a:spLocks noGrp="1"/>
          </p:cNvSpPr>
          <p:nvPr/>
        </p:nvSpPr>
        <p:spPr>
          <a:xfrm>
            <a:off x="225202" y="641590"/>
            <a:ext cx="8844657" cy="43505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>
                <a:ea typeface="Tahoma" panose="020B0604030504040204" pitchFamily="34" charset="0"/>
              </a:rPr>
              <a:t>To use BERT for Extractive Summarization (ES),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We need representation for </a:t>
            </a:r>
            <a:r>
              <a:rPr lang="en-US" altLang="ko-KR" sz="1100" dirty="0">
                <a:solidFill>
                  <a:srgbClr val="FF0000"/>
                </a:solidFill>
              </a:rPr>
              <a:t>each sentence</a:t>
            </a: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However, BERT gives output vectors at </a:t>
            </a:r>
            <a:r>
              <a:rPr lang="en-US" altLang="ko-KR" sz="1100" dirty="0">
                <a:solidFill>
                  <a:srgbClr val="FF0000"/>
                </a:solidFill>
              </a:rPr>
              <a:t>word-level</a:t>
            </a:r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Yes ! There is a </a:t>
            </a:r>
            <a:r>
              <a:rPr lang="en-US" altLang="ko-KR" sz="1100" dirty="0">
                <a:solidFill>
                  <a:srgbClr val="FF0000"/>
                </a:solidFill>
              </a:rPr>
              <a:t>segment embedding </a:t>
            </a:r>
            <a:r>
              <a:rPr lang="en-US" altLang="ko-KR" sz="1100" dirty="0">
                <a:sym typeface="Wingdings" panose="05000000000000000000" pitchFamily="2" charset="2"/>
              </a:rPr>
              <a:t> BUT only has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two labels </a:t>
            </a:r>
            <a:r>
              <a:rPr lang="en-US" altLang="ko-KR" sz="1100" dirty="0">
                <a:sym typeface="Wingdings" panose="05000000000000000000" pitchFamily="2" charset="2"/>
              </a:rPr>
              <a:t>(sent A and sent B)</a:t>
            </a:r>
            <a:endParaRPr lang="en-US" altLang="ko-KR" sz="1100" dirty="0"/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ES often involves more than two sentences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ko-KR" sz="1100" dirty="0">
                <a:sym typeface="Wingdings" panose="05000000000000000000" pitchFamily="2" charset="2"/>
              </a:rPr>
              <a:t>   Modify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input sequence</a:t>
            </a:r>
            <a:r>
              <a:rPr lang="en-US" altLang="ko-KR" sz="1100" dirty="0">
                <a:sym typeface="Wingdings" panose="05000000000000000000" pitchFamily="2" charset="2"/>
              </a:rPr>
              <a:t> and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embeddings</a:t>
            </a:r>
            <a:r>
              <a:rPr lang="en-US" altLang="ko-KR" sz="1100" dirty="0">
                <a:sym typeface="Wingdings" panose="05000000000000000000" pitchFamily="2" charset="2"/>
              </a:rPr>
              <a:t> for BERT</a:t>
            </a:r>
            <a:endParaRPr lang="en-US" altLang="ko-KR" sz="4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4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900" dirty="0"/>
          </a:p>
        </p:txBody>
      </p:sp>
      <p:pic>
        <p:nvPicPr>
          <p:cNvPr id="4098" name="Picture 2" descr="https://miro.medium.com/max/929/1*iJqlhZz-g6ZQJ53-rE9VvA.png">
            <a:extLst>
              <a:ext uri="{FF2B5EF4-FFF2-40B4-BE49-F238E27FC236}">
                <a16:creationId xmlns:a16="http://schemas.microsoft.com/office/drawing/2014/main" id="{77DE2713-0356-40C5-9AB2-8A440149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9" y="1460469"/>
            <a:ext cx="5359977" cy="188768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;p15">
            <a:extLst>
              <a:ext uri="{FF2B5EF4-FFF2-40B4-BE49-F238E27FC236}">
                <a16:creationId xmlns:a16="http://schemas.microsoft.com/office/drawing/2014/main" id="{5F47449C-9ECB-4680-A3AA-9BB8442E02CD}"/>
              </a:ext>
            </a:extLst>
          </p:cNvPr>
          <p:cNvSpPr txBox="1">
            <a:spLocks/>
          </p:cNvSpPr>
          <p:nvPr/>
        </p:nvSpPr>
        <p:spPr bwMode="auto"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400" b="0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lvl="1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lvl="2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lvl="3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lvl="4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89" lvl="5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378" lvl="6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566" lvl="7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54" lvl="8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Tx/>
              <a:buFontTx/>
            </a:pPr>
            <a:r>
              <a:rPr lang="en-US" altLang="ko-KR" dirty="0">
                <a:ea typeface="Tahoma" panose="020B0604030504040204" pitchFamily="34" charset="0"/>
              </a:rPr>
              <a:t>Need for Modification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7D5282-A37A-482D-87DC-60DC82B787E9}"/>
              </a:ext>
            </a:extLst>
          </p:cNvPr>
          <p:cNvSpPr/>
          <p:nvPr/>
        </p:nvSpPr>
        <p:spPr bwMode="auto">
          <a:xfrm>
            <a:off x="1102864" y="3538937"/>
            <a:ext cx="6002542" cy="14531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6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DE34D-F4CD-4F3B-9D70-B3E8D9A0D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F0B258F-4501-492C-BA68-AF8EC90D4624}"/>
              </a:ext>
            </a:extLst>
          </p:cNvPr>
          <p:cNvSpPr>
            <a:spLocks noGrp="1"/>
          </p:cNvSpPr>
          <p:nvPr/>
        </p:nvSpPr>
        <p:spPr>
          <a:xfrm>
            <a:off x="225202" y="641590"/>
            <a:ext cx="8844657" cy="43505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18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ko-KR" sz="1100" dirty="0">
                <a:ea typeface="Tahoma" panose="020B0604030504040204" pitchFamily="34" charset="0"/>
              </a:rPr>
              <a:t>To use BERT for Extractive Summarization (ES),</a:t>
            </a:r>
            <a:endParaRPr lang="en-US" altLang="ko-KR" sz="1100" dirty="0"/>
          </a:p>
          <a:p>
            <a:pPr lvl="1">
              <a:lnSpc>
                <a:spcPct val="170000"/>
              </a:lnSpc>
            </a:pPr>
            <a:r>
              <a:rPr lang="en-US" altLang="ko-KR" sz="1100" dirty="0"/>
              <a:t>We need representation for </a:t>
            </a:r>
            <a:r>
              <a:rPr lang="en-US" altLang="ko-KR" sz="1100" dirty="0">
                <a:solidFill>
                  <a:srgbClr val="FF0000"/>
                </a:solidFill>
              </a:rPr>
              <a:t>each sentence</a:t>
            </a: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endParaRPr lang="en-US" altLang="ko-KR" sz="1100" b="1" i="1" dirty="0">
              <a:solidFill>
                <a:srgbClr val="FF0000"/>
              </a:solidFill>
            </a:endParaRPr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However, BERT gives output vectors at </a:t>
            </a:r>
            <a:r>
              <a:rPr lang="en-US" altLang="ko-KR" sz="1100" dirty="0">
                <a:solidFill>
                  <a:srgbClr val="FF0000"/>
                </a:solidFill>
              </a:rPr>
              <a:t>word-level</a:t>
            </a:r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Yes ! There is a </a:t>
            </a:r>
            <a:r>
              <a:rPr lang="en-US" altLang="ko-KR" sz="1100" dirty="0">
                <a:solidFill>
                  <a:srgbClr val="FF0000"/>
                </a:solidFill>
              </a:rPr>
              <a:t>segment embedding </a:t>
            </a:r>
            <a:r>
              <a:rPr lang="en-US" altLang="ko-KR" sz="1100" dirty="0">
                <a:sym typeface="Wingdings" panose="05000000000000000000" pitchFamily="2" charset="2"/>
              </a:rPr>
              <a:t> BUT only has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two labels </a:t>
            </a:r>
            <a:r>
              <a:rPr lang="en-US" altLang="ko-KR" sz="1100" dirty="0">
                <a:sym typeface="Wingdings" panose="05000000000000000000" pitchFamily="2" charset="2"/>
              </a:rPr>
              <a:t>(sent A and sent B)</a:t>
            </a:r>
            <a:endParaRPr lang="en-US" altLang="ko-KR" sz="1100" dirty="0"/>
          </a:p>
          <a:p>
            <a:pPr lvl="2">
              <a:lnSpc>
                <a:spcPct val="170000"/>
              </a:lnSpc>
            </a:pPr>
            <a:r>
              <a:rPr lang="en-US" altLang="ko-KR" sz="1100" dirty="0"/>
              <a:t>ES often involves more than two sentences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ko-KR" sz="1100" dirty="0">
                <a:sym typeface="Wingdings" panose="05000000000000000000" pitchFamily="2" charset="2"/>
              </a:rPr>
              <a:t>   Modify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input sequence</a:t>
            </a:r>
            <a:r>
              <a:rPr lang="en-US" altLang="ko-KR" sz="1100" dirty="0">
                <a:sym typeface="Wingdings" panose="05000000000000000000" pitchFamily="2" charset="2"/>
              </a:rPr>
              <a:t> and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embeddings</a:t>
            </a:r>
            <a:r>
              <a:rPr lang="en-US" altLang="ko-KR" sz="1100" dirty="0">
                <a:sym typeface="Wingdings" panose="05000000000000000000" pitchFamily="2" charset="2"/>
              </a:rPr>
              <a:t> for BERT</a:t>
            </a:r>
            <a:endParaRPr lang="en-US" altLang="ko-KR" sz="4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400" dirty="0"/>
          </a:p>
          <a:p>
            <a:pPr marL="0" indent="0">
              <a:lnSpc>
                <a:spcPct val="170000"/>
              </a:lnSpc>
              <a:buNone/>
            </a:pPr>
            <a:endParaRPr lang="en-US" altLang="ko-KR" sz="900" dirty="0"/>
          </a:p>
        </p:txBody>
      </p:sp>
      <p:pic>
        <p:nvPicPr>
          <p:cNvPr id="4098" name="Picture 2" descr="https://miro.medium.com/max/929/1*iJqlhZz-g6ZQJ53-rE9VvA.png">
            <a:extLst>
              <a:ext uri="{FF2B5EF4-FFF2-40B4-BE49-F238E27FC236}">
                <a16:creationId xmlns:a16="http://schemas.microsoft.com/office/drawing/2014/main" id="{77DE2713-0356-40C5-9AB2-8A440149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9" y="1460469"/>
            <a:ext cx="5359977" cy="188768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;p15">
            <a:extLst>
              <a:ext uri="{FF2B5EF4-FFF2-40B4-BE49-F238E27FC236}">
                <a16:creationId xmlns:a16="http://schemas.microsoft.com/office/drawing/2014/main" id="{5F47449C-9ECB-4680-A3AA-9BB8442E02CD}"/>
              </a:ext>
            </a:extLst>
          </p:cNvPr>
          <p:cNvSpPr txBox="1">
            <a:spLocks/>
          </p:cNvSpPr>
          <p:nvPr/>
        </p:nvSpPr>
        <p:spPr bwMode="auto"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44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lvl="0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400" b="0">
                <a:solidFill>
                  <a:srgbClr val="001122"/>
                </a:solidFill>
                <a:latin typeface="+mj-lt"/>
                <a:ea typeface="+mj-ea"/>
                <a:cs typeface="+mj-cs"/>
              </a:defRPr>
            </a:lvl1pPr>
            <a:lvl2pPr lvl="1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2pPr>
            <a:lvl3pPr lvl="2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3pPr>
            <a:lvl4pPr lvl="3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4pPr>
            <a:lvl5pPr lvl="4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189" lvl="5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378" lvl="6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566" lvl="7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54" lvl="8" algn="l" rtl="0" eaLnBrk="0" fontAlgn="base" latinLnBrk="1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kumimoji="1" sz="2800" b="1">
                <a:solidFill>
                  <a:srgbClr val="00112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Tx/>
              <a:buFontTx/>
            </a:pPr>
            <a:r>
              <a:rPr lang="en-US" altLang="ko-KR" dirty="0">
                <a:ea typeface="Tahoma" panose="020B0604030504040204" pitchFamily="34" charset="0"/>
              </a:rPr>
              <a:t>Need for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DE34D-F4CD-4F3B-9D70-B3E8D9A0D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50807-8A3B-4230-AE3E-7061E438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02" y="896209"/>
            <a:ext cx="6870023" cy="3349505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62E8F42B-57FC-4F66-9AE7-F495B98EBD07}"/>
              </a:ext>
            </a:extLst>
          </p:cNvPr>
          <p:cNvSpPr/>
          <p:nvPr/>
        </p:nvSpPr>
        <p:spPr bwMode="auto">
          <a:xfrm rot="10800000">
            <a:off x="2150241" y="1198603"/>
            <a:ext cx="296395" cy="1643450"/>
          </a:xfrm>
          <a:prstGeom prst="upArrow">
            <a:avLst>
              <a:gd name="adj1" fmla="val 50000"/>
              <a:gd name="adj2" fmla="val 71598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0DCD0C57-264E-4F02-907F-790238DA7A06}"/>
              </a:ext>
            </a:extLst>
          </p:cNvPr>
          <p:cNvSpPr/>
          <p:nvPr/>
        </p:nvSpPr>
        <p:spPr bwMode="auto">
          <a:xfrm rot="10800000">
            <a:off x="3941970" y="1198603"/>
            <a:ext cx="296395" cy="1643450"/>
          </a:xfrm>
          <a:prstGeom prst="upArrow">
            <a:avLst>
              <a:gd name="adj1" fmla="val 50000"/>
              <a:gd name="adj2" fmla="val 71598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697AA1D0-A9ED-4D09-84A8-88B2623EF217}"/>
              </a:ext>
            </a:extLst>
          </p:cNvPr>
          <p:cNvSpPr/>
          <p:nvPr/>
        </p:nvSpPr>
        <p:spPr bwMode="auto">
          <a:xfrm rot="10800000">
            <a:off x="5758247" y="1198603"/>
            <a:ext cx="296395" cy="1643450"/>
          </a:xfrm>
          <a:prstGeom prst="upArrow">
            <a:avLst>
              <a:gd name="adj1" fmla="val 50000"/>
              <a:gd name="adj2" fmla="val 71598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4C3CBD6-0E4F-4863-8FC0-0B01FEEBF44A}"/>
              </a:ext>
            </a:extLst>
          </p:cNvPr>
          <p:cNvSpPr/>
          <p:nvPr/>
        </p:nvSpPr>
        <p:spPr bwMode="auto">
          <a:xfrm>
            <a:off x="1829152" y="646907"/>
            <a:ext cx="321088" cy="249302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C110E348-726E-4409-AAEA-88FC41BC84B5}"/>
              </a:ext>
            </a:extLst>
          </p:cNvPr>
          <p:cNvSpPr/>
          <p:nvPr/>
        </p:nvSpPr>
        <p:spPr bwMode="auto">
          <a:xfrm>
            <a:off x="383414" y="1588064"/>
            <a:ext cx="321088" cy="249302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9575A5-87E2-41BB-82DC-212905F5E43D}"/>
              </a:ext>
            </a:extLst>
          </p:cNvPr>
          <p:cNvSpPr/>
          <p:nvPr/>
        </p:nvSpPr>
        <p:spPr bwMode="auto">
          <a:xfrm>
            <a:off x="223365" y="646907"/>
            <a:ext cx="8145838" cy="4016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8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DE34D-F4CD-4F3B-9D70-B3E8D9A0D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D251C-04E2-4687-8764-585FB95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54044"/>
            <a:ext cx="8312727" cy="2635413"/>
          </a:xfrm>
          <a:prstGeom prst="rect">
            <a:avLst/>
          </a:prstGeom>
        </p:spPr>
      </p:pic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7554A4F-6147-4D8F-88CF-A86BB9773D04}"/>
              </a:ext>
            </a:extLst>
          </p:cNvPr>
          <p:cNvSpPr/>
          <p:nvPr/>
        </p:nvSpPr>
        <p:spPr bwMode="auto">
          <a:xfrm>
            <a:off x="322488" y="1758450"/>
            <a:ext cx="254458" cy="212816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69BFAA3B-7DCE-4FCA-96F3-34B1CA1A11B2}"/>
              </a:ext>
            </a:extLst>
          </p:cNvPr>
          <p:cNvSpPr/>
          <p:nvPr/>
        </p:nvSpPr>
        <p:spPr bwMode="auto">
          <a:xfrm>
            <a:off x="311700" y="2465342"/>
            <a:ext cx="254458" cy="212816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CB49F4-2CAA-41BD-87CB-B7388FB88C1E}"/>
              </a:ext>
            </a:extLst>
          </p:cNvPr>
          <p:cNvSpPr/>
          <p:nvPr/>
        </p:nvSpPr>
        <p:spPr bwMode="auto">
          <a:xfrm>
            <a:off x="4664579" y="1130785"/>
            <a:ext cx="333210" cy="2896763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2C2D51-0FE4-4906-BC70-07B33F78C2F6}"/>
              </a:ext>
            </a:extLst>
          </p:cNvPr>
          <p:cNvSpPr/>
          <p:nvPr/>
        </p:nvSpPr>
        <p:spPr bwMode="auto">
          <a:xfrm>
            <a:off x="5968703" y="1130785"/>
            <a:ext cx="333210" cy="2896763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A49E881-8685-4B3F-8C10-EE35789F5012}"/>
              </a:ext>
            </a:extLst>
          </p:cNvPr>
          <p:cNvSpPr/>
          <p:nvPr/>
        </p:nvSpPr>
        <p:spPr bwMode="auto">
          <a:xfrm>
            <a:off x="7272827" y="1122580"/>
            <a:ext cx="333210" cy="2896763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EC44F3-2A74-4BF3-A0FA-E78B00E393CB}"/>
              </a:ext>
            </a:extLst>
          </p:cNvPr>
          <p:cNvSpPr/>
          <p:nvPr/>
        </p:nvSpPr>
        <p:spPr bwMode="auto">
          <a:xfrm>
            <a:off x="4446005" y="2465342"/>
            <a:ext cx="4375507" cy="319739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1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Extractive Summarization Layers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6E7A16-5B44-4BAB-8444-34E50A984F41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561210" y="566677"/>
                <a:ext cx="4387346" cy="4350540"/>
              </a:xfrm>
              <a:prstGeom prst="rect">
                <a:avLst/>
              </a:prstGeom>
              <a:ln w="285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 sz="2400" kern="120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2pPr>
                <a:lvl3pPr marL="1257300" indent="-342900" algn="l" defTabSz="914400" rtl="0" eaLnBrk="1" latinLnBrk="1" hangingPunct="1">
                  <a:spcBef>
                    <a:spcPct val="20000"/>
                  </a:spcBef>
                  <a:buFont typeface="Wingdings" pitchFamily="2" charset="2"/>
                  <a:buChar char="ü"/>
                  <a:defRPr sz="1800" kern="120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Wingdings" pitchFamily="2" charset="2"/>
                  <a:buChar char="§"/>
                  <a:defRPr sz="1600" kern="120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 baseline="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Tahoma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ko-KR" sz="1100" dirty="0">
                    <a:ea typeface="Tahoma" panose="020B0604030504040204" pitchFamily="34" charset="0"/>
                  </a:rPr>
                  <a:t>1.  Simple Classifier</a:t>
                </a:r>
                <a:endParaRPr lang="en-US" altLang="ko-KR" sz="1100" dirty="0"/>
              </a:p>
              <a:p>
                <a:pPr lvl="1">
                  <a:lnSpc>
                    <a:spcPct val="170000"/>
                  </a:lnSpc>
                </a:pPr>
                <a:r>
                  <a:rPr lang="en-US" altLang="ko-KR" sz="1100" dirty="0"/>
                  <a:t>Predicted score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100" dirty="0"/>
              </a:p>
              <a:p>
                <a:pPr lvl="2">
                  <a:lnSpc>
                    <a:spcPct val="170000"/>
                  </a:lnSpc>
                </a:pPr>
                <a:r>
                  <a:rPr lang="en-US" altLang="ko-KR" sz="1100" dirty="0"/>
                  <a:t>.</a:t>
                </a:r>
              </a:p>
              <a:p>
                <a:pPr lvl="2">
                  <a:lnSpc>
                    <a:spcPct val="170000"/>
                  </a:lnSpc>
                </a:pPr>
                <a:r>
                  <a:rPr lang="en-US" altLang="ko-KR" sz="1100" dirty="0"/>
                  <a:t>And calculate cross entropy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100" dirty="0"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170000"/>
                  </a:lnSpc>
                  <a:buAutoNum type="arabicPeriod" startAt="2"/>
                </a:pPr>
                <a:r>
                  <a:rPr lang="en-US" altLang="ko-KR" sz="1100" dirty="0">
                    <a:ea typeface="Tahoma" panose="020B0604030504040204" pitchFamily="34" charset="0"/>
                  </a:rPr>
                  <a:t>LSTM + Simple Classifier</a:t>
                </a:r>
              </a:p>
              <a:p>
                <a:pPr marL="228600" indent="-228600">
                  <a:lnSpc>
                    <a:spcPct val="170000"/>
                  </a:lnSpc>
                  <a:buAutoNum type="arabicPeriod" startAt="2"/>
                </a:pPr>
                <a:r>
                  <a:rPr lang="en-US" altLang="ko-KR" sz="1100" dirty="0">
                    <a:ea typeface="Tahoma" panose="020B0604030504040204" pitchFamily="34" charset="0"/>
                  </a:rPr>
                  <a:t>Inter-sentence Transformer + Simple Classifier</a:t>
                </a:r>
                <a:endParaRPr lang="en-US" altLang="ko-KR" sz="1100" dirty="0"/>
              </a:p>
              <a:p>
                <a:pPr lvl="1">
                  <a:lnSpc>
                    <a:spcPct val="17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Apply Transformer layers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/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/>
              </a:p>
              <a:p>
                <a:pPr lvl="1">
                  <a:lnSpc>
                    <a:spcPct val="170000"/>
                  </a:lnSpc>
                </a:pPr>
                <a:r>
                  <a:rPr lang="en-US" altLang="ko-KR" sz="1100" dirty="0"/>
                  <a:t>And calculate cross entropy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1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r>
                  <a:rPr kumimoji="1" lang="en-US" altLang="ko-KR" sz="1100" dirty="0">
                    <a:latin typeface="맑은 고딕" pitchFamily="50" charset="-127"/>
                    <a:ea typeface="맑은 고딕" pitchFamily="50" charset="-127"/>
                  </a:rPr>
                  <a:t>BERT and summarization layers are jointly fine-tuned</a:t>
                </a:r>
                <a:endParaRPr kumimoji="1" lang="ko-KR" altLang="en-US" sz="11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70000"/>
                  </a:lnSpc>
                </a:pP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914400" lvl="2" indent="0">
                  <a:lnSpc>
                    <a:spcPct val="170000"/>
                  </a:lnSpc>
                  <a:buNone/>
                </a:pP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altLang="ko-KR" sz="400" dirty="0"/>
              </a:p>
              <a:p>
                <a:pPr marL="914400" lvl="2" indent="0">
                  <a:lnSpc>
                    <a:spcPct val="170000"/>
                  </a:lnSpc>
                  <a:buNone/>
                </a:pPr>
                <a:endParaRPr lang="en-US" altLang="ko-KR" sz="11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altLang="ko-KR" sz="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altLang="ko-KR" sz="900" dirty="0"/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6E7A16-5B44-4BAB-8444-34E50A984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10" y="566677"/>
                <a:ext cx="4387346" cy="4350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4DF9F91-80D0-4230-BA4E-0E8DEF13F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18" y="3228671"/>
            <a:ext cx="3500181" cy="903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6AA574-22F3-4BDF-AE4F-81D0DDF4F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15" y="1230953"/>
            <a:ext cx="1397858" cy="37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781C00-7ADA-4DE5-9406-FDCDF8FC8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589" y="2835227"/>
            <a:ext cx="2888708" cy="791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F2F2C4C-2E82-4D1A-A8BC-4C741240C821}"/>
                  </a:ext>
                </a:extLst>
              </p:cNvPr>
              <p:cNvSpPr/>
              <p:nvPr/>
            </p:nvSpPr>
            <p:spPr>
              <a:xfrm>
                <a:off x="7481485" y="3403443"/>
                <a:ext cx="121102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F2F2C4C-2E82-4D1A-A8BC-4C741240C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85" y="3403443"/>
                <a:ext cx="121102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908E87DA-9EE2-4DC3-82E9-F4EC9AEF5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3945" y="4129944"/>
            <a:ext cx="1119757" cy="28438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8F7804B-5724-4678-A215-90587F6E8180}"/>
              </a:ext>
            </a:extLst>
          </p:cNvPr>
          <p:cNvSpPr/>
          <p:nvPr/>
        </p:nvSpPr>
        <p:spPr bwMode="auto">
          <a:xfrm>
            <a:off x="4561209" y="651023"/>
            <a:ext cx="4131296" cy="260988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4BAC244-8377-412D-B7B4-1F8C91D7AD9B}"/>
              </a:ext>
            </a:extLst>
          </p:cNvPr>
          <p:cNvSpPr/>
          <p:nvPr/>
        </p:nvSpPr>
        <p:spPr bwMode="auto">
          <a:xfrm>
            <a:off x="4561209" y="1903969"/>
            <a:ext cx="4131296" cy="260988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E340888-2BFC-45E5-A45B-D8243D5ED129}"/>
              </a:ext>
            </a:extLst>
          </p:cNvPr>
          <p:cNvSpPr/>
          <p:nvPr/>
        </p:nvSpPr>
        <p:spPr bwMode="auto">
          <a:xfrm>
            <a:off x="4561208" y="2220832"/>
            <a:ext cx="4131297" cy="260988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728D5B-46D2-495E-AFB9-E6E3DD3DD6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24" y="790623"/>
            <a:ext cx="3220591" cy="19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CB5A-24E8-45E4-92C6-D47B311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Abstractive Summarization Layers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8A8A1D-39F1-468E-87B2-0523559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82" y="1009115"/>
            <a:ext cx="3220591" cy="1962465"/>
          </a:xfrm>
          <a:prstGeom prst="rect">
            <a:avLst/>
          </a:prstGeom>
        </p:spPr>
      </p:pic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89114782-162A-4269-B143-5329B0827B10}"/>
              </a:ext>
            </a:extLst>
          </p:cNvPr>
          <p:cNvSpPr/>
          <p:nvPr/>
        </p:nvSpPr>
        <p:spPr bwMode="auto">
          <a:xfrm rot="5400000">
            <a:off x="5067591" y="2118480"/>
            <a:ext cx="425789" cy="1458852"/>
          </a:xfrm>
          <a:prstGeom prst="upArrow">
            <a:avLst>
              <a:gd name="adj1" fmla="val 33606"/>
              <a:gd name="adj2" fmla="val 59835"/>
            </a:avLst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BD6BFE-330C-40FD-8CB3-D9BA1B49AC30}"/>
              </a:ext>
            </a:extLst>
          </p:cNvPr>
          <p:cNvSpPr/>
          <p:nvPr/>
        </p:nvSpPr>
        <p:spPr bwMode="auto">
          <a:xfrm>
            <a:off x="6381047" y="2550005"/>
            <a:ext cx="2011504" cy="595800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6-layerd Transformer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(initialized randomly)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A1F42F78-AECA-42E6-A2BE-1CA2B7028FB8}"/>
              </a:ext>
            </a:extLst>
          </p:cNvPr>
          <p:cNvSpPr/>
          <p:nvPr/>
        </p:nvSpPr>
        <p:spPr bwMode="auto">
          <a:xfrm>
            <a:off x="7236725" y="1487750"/>
            <a:ext cx="425789" cy="859562"/>
          </a:xfrm>
          <a:prstGeom prst="upArrow">
            <a:avLst>
              <a:gd name="adj1" fmla="val 33606"/>
              <a:gd name="adj2" fmla="val 59835"/>
            </a:avLst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C5442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dir="162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4C9D77-87BA-4B29-96F3-ACF7E99F0325}"/>
              </a:ext>
            </a:extLst>
          </p:cNvPr>
          <p:cNvSpPr/>
          <p:nvPr/>
        </p:nvSpPr>
        <p:spPr bwMode="auto">
          <a:xfrm>
            <a:off x="6777474" y="784655"/>
            <a:ext cx="1218647" cy="595800"/>
          </a:xfrm>
          <a:prstGeom prst="roundRect">
            <a:avLst/>
          </a:prstGeom>
          <a:solidFill>
            <a:schemeClr val="accent1">
              <a:lumMod val="90000"/>
              <a:alpha val="40000"/>
            </a:schemeClr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Abstractive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Summary</a:t>
            </a: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E360C-2184-4C36-9E61-0C03110E8C9D}"/>
              </a:ext>
            </a:extLst>
          </p:cNvPr>
          <p:cNvSpPr txBox="1"/>
          <p:nvPr/>
        </p:nvSpPr>
        <p:spPr>
          <a:xfrm>
            <a:off x="53043" y="1268340"/>
            <a:ext cx="79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Sylfaen" panose="010A0502050306030303" pitchFamily="18" charset="0"/>
              </a:rPr>
              <a:t>Input</a:t>
            </a:r>
          </a:p>
          <a:p>
            <a:pPr algn="l"/>
            <a:r>
              <a:rPr lang="en-US" altLang="ko-KR" sz="1050" dirty="0">
                <a:latin typeface="Sylfaen" panose="010A0502050306030303" pitchFamily="18" charset="0"/>
              </a:rPr>
              <a:t>Document</a:t>
            </a:r>
            <a:endParaRPr lang="ko-KR" altLang="en-US" sz="1050" dirty="0">
              <a:latin typeface="Sylfaen" panose="010A050205030603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31B25-EEF8-475C-A211-1E53318C3AEE}"/>
              </a:ext>
            </a:extLst>
          </p:cNvPr>
          <p:cNvSpPr txBox="1"/>
          <p:nvPr/>
        </p:nvSpPr>
        <p:spPr>
          <a:xfrm>
            <a:off x="4895448" y="2425588"/>
            <a:ext cx="726190" cy="25391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Sylfaen" panose="010A0502050306030303" pitchFamily="18" charset="0"/>
              </a:rPr>
              <a:t>Decoder</a:t>
            </a:r>
            <a:endParaRPr lang="ko-KR" altLang="en-US" sz="1050" dirty="0">
              <a:latin typeface="Sylfaen" panose="010A05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5440D-A3BA-4DEE-A8E4-5C99FA1C7D2F}"/>
              </a:ext>
            </a:extLst>
          </p:cNvPr>
          <p:cNvSpPr txBox="1"/>
          <p:nvPr/>
        </p:nvSpPr>
        <p:spPr>
          <a:xfrm>
            <a:off x="589037" y="3826607"/>
            <a:ext cx="58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Sylfaen" panose="010A0502050306030303" pitchFamily="18" charset="0"/>
              </a:rPr>
              <a:t>Different learning rates are used because the decoder is not pre-trained</a:t>
            </a:r>
            <a:endParaRPr lang="ko-KR" altLang="en-US" dirty="0">
              <a:latin typeface="Sylfaen" panose="010A0502050306030303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68F510B-1819-4AF7-AA96-107F454D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4" y="4288075"/>
            <a:ext cx="3270595" cy="573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CB23E8-7FF2-418B-9761-2A2484299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76" y="4299315"/>
            <a:ext cx="2732395" cy="2306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F49F76D-E0CB-4AB5-8AD6-CDB2F0EB9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5" y="4652900"/>
            <a:ext cx="2223768" cy="18925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2C4E9B4-E2C0-41CF-A2D6-1A0604242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693" y="4674988"/>
            <a:ext cx="555942" cy="1596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F083C6-3A00-4A9B-8551-37F189E3568F}"/>
              </a:ext>
            </a:extLst>
          </p:cNvPr>
          <p:cNvSpPr txBox="1"/>
          <p:nvPr/>
        </p:nvSpPr>
        <p:spPr>
          <a:xfrm>
            <a:off x="1103900" y="2415886"/>
            <a:ext cx="726190" cy="25391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Sylfaen" panose="010A0502050306030303" pitchFamily="18" charset="0"/>
              </a:rPr>
              <a:t>Encoder</a:t>
            </a:r>
            <a:endParaRPr lang="ko-KR" altLang="en-US" sz="1050" dirty="0">
              <a:solidFill>
                <a:srgbClr val="FF0000"/>
              </a:solidFill>
              <a:latin typeface="Sylfaen" panose="010A0502050306030303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31D6BA2-E2C0-461C-AAA1-7B8102DCABE4}"/>
              </a:ext>
            </a:extLst>
          </p:cNvPr>
          <p:cNvSpPr/>
          <p:nvPr/>
        </p:nvSpPr>
        <p:spPr bwMode="auto">
          <a:xfrm>
            <a:off x="3195172" y="2456494"/>
            <a:ext cx="942849" cy="187746"/>
          </a:xfrm>
          <a:prstGeom prst="round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vert="horz" wrap="none" lIns="72000" tIns="3600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Pre-trained </a:t>
            </a:r>
            <a:r>
              <a:rPr kumimoji="1" lang="en-US" altLang="ko-KR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BertSum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27578A-347C-4E2D-9124-0A03BD1EC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0991" y="748767"/>
            <a:ext cx="15144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029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EAECC"/>
            </a:gs>
            <a:gs pos="100000">
              <a:srgbClr val="7199BD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C54426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400" dir="16200000" algn="ctr" rotWithShape="0">
                  <a:srgbClr val="C0C0C0"/>
                </a:outerShdw>
              </a:effectLst>
            </a14:hiddenEffects>
          </a:ext>
        </a:extLst>
      </a:spPr>
      <a:bodyPr vert="horz" wrap="none" lIns="72000" tIns="3600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>
            <a:latin typeface="Sylfaen" panose="010A0502050306030303" pitchFamily="18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18875</TotalTime>
  <Words>447</Words>
  <Application>Microsoft Office PowerPoint</Application>
  <PresentationFormat>화면 슬라이드 쇼(16:9)</PresentationFormat>
  <Paragraphs>154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Symbols</vt:lpstr>
      <vt:lpstr>굴림</vt:lpstr>
      <vt:lpstr>맑은 고딕</vt:lpstr>
      <vt:lpstr>Arial</vt:lpstr>
      <vt:lpstr>Cambria Math</vt:lpstr>
      <vt:lpstr>Sylfaen</vt:lpstr>
      <vt:lpstr>Tahoma</vt:lpstr>
      <vt:lpstr>Wingdings</vt:lpstr>
      <vt:lpstr>1_기본 디자인</vt:lpstr>
      <vt:lpstr>PowerPoint 프레젠테이션</vt:lpstr>
      <vt:lpstr>Papers</vt:lpstr>
      <vt:lpstr>Summarization</vt:lpstr>
      <vt:lpstr>PowerPoint 프레젠테이션</vt:lpstr>
      <vt:lpstr>PowerPoint 프레젠테이션</vt:lpstr>
      <vt:lpstr>Model Architecture</vt:lpstr>
      <vt:lpstr>Model Architecture</vt:lpstr>
      <vt:lpstr>Extractive Summarization Layers</vt:lpstr>
      <vt:lpstr>Abstractive Summarization Layers</vt:lpstr>
      <vt:lpstr>Two-Stage Fine-tuning</vt:lpstr>
      <vt:lpstr>Data</vt:lpstr>
      <vt:lpstr>Implementation</vt:lpstr>
      <vt:lpstr>ROUGE Score</vt:lpstr>
      <vt:lpstr>Result – CNN/DailyMail</vt:lpstr>
      <vt:lpstr>Result – NYT/XSum</vt:lpstr>
      <vt:lpstr>Human Evaluation</vt:lpstr>
      <vt:lpstr>Human Evaluation</vt:lpstr>
      <vt:lpstr>Human Evaluation</vt:lpstr>
      <vt:lpstr>Human Evaluation</vt:lpstr>
      <vt:lpstr>Analysis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Minseok</dc:creator>
  <cp:lastModifiedBy>Tmax</cp:lastModifiedBy>
  <cp:revision>747</cp:revision>
  <dcterms:modified xsi:type="dcterms:W3CDTF">2019-09-19T05:48:39Z</dcterms:modified>
</cp:coreProperties>
</file>