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60" r:id="rId5"/>
    <p:sldId id="261" r:id="rId6"/>
    <p:sldId id="273" r:id="rId7"/>
    <p:sldId id="27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74" r:id="rId18"/>
    <p:sldId id="280" r:id="rId19"/>
    <p:sldId id="275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D4D97-1289-41D2-934A-7DAE9E17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0BC2E4-A1E2-4164-B2DC-630407C5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4824-9311-438E-A13E-BB5348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1E331-4B7D-4156-BD7C-84A102E9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79CFD-A845-4F33-8A32-BCDFE253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E5AA-D732-441B-914D-ECC3C76B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5D2BE-9CDB-4104-ABD3-6972917D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ABAD-68AD-4266-A1E9-56F8B136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8ED4-6CC6-4CBC-AC0A-74E31962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D1D95-9DC9-447C-B4AD-94295739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B0BC0-DEAB-437E-9AE9-0EC04717C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B1C07-EE27-4B58-9B90-A9EE7FFE1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BE9C3-63B7-4A5B-B78C-3A48E54E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9A86-5D7F-4DF8-B3A5-01D6550D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E4E88-3509-4568-AFB5-90E95C1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2"/>
            <a:ext cx="12192000" cy="68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4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2"/>
            <a:ext cx="12192000" cy="68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2666" y="1714500"/>
            <a:ext cx="3729273" cy="3831552"/>
          </a:xfrm>
        </p:spPr>
        <p:txBody>
          <a:bodyPr/>
          <a:lstStyle>
            <a:lvl1pPr marL="116414" indent="-116414" algn="l">
              <a:lnSpc>
                <a:spcPct val="150000"/>
              </a:lnSpc>
              <a:spcBef>
                <a:spcPts val="0"/>
              </a:spcBef>
              <a:spcAft>
                <a:spcPts val="1067"/>
              </a:spcAft>
              <a:buClrTx/>
              <a:buFont typeface="+mj-lt"/>
              <a:buAutoNum type="romanUcPeriod"/>
              <a:defRPr lang="en-US" altLang="ko-KR" sz="2400" b="1">
                <a:ea typeface="Noto Sans Korean Medium" pitchFamily="34" charset="-127"/>
                <a:cs typeface="Times New Roman" pitchFamily="18" charset="0"/>
              </a:defRPr>
            </a:lvl1pPr>
            <a:lvl2pPr marL="660383" indent="-457189">
              <a:buClrTx/>
              <a:buFont typeface="+mj-lt"/>
              <a:buAutoNum type="arabicPeriod"/>
              <a:defRPr lang="ko-KR" altLang="en-US" dirty="0" smtClean="0"/>
            </a:lvl2pPr>
            <a:lvl3pPr marL="939777" indent="-304792">
              <a:buClrTx/>
              <a:buFont typeface="+mj-lt"/>
              <a:buAutoNum type="arabicPeriod"/>
              <a:defRPr lang="ko-KR" altLang="en-US" dirty="0" smtClean="0"/>
            </a:lvl3pPr>
            <a:lvl4pPr marL="1303834" indent="-304792">
              <a:buClrTx/>
              <a:buFont typeface="+mj-lt"/>
              <a:buAutoNum type="arabicPeriod"/>
              <a:defRPr lang="ko-KR" altLang="en-US" dirty="0" smtClean="0"/>
            </a:lvl4pPr>
            <a:lvl5pPr marL="1714457" indent="-304792">
              <a:buClrTx/>
              <a:buFont typeface="+mj-lt"/>
              <a:buAutoNum type="arabicPeriod"/>
              <a:defRPr lang="ko-KR" altLang="en-US" dirty="0"/>
            </a:lvl5pPr>
          </a:lstStyle>
          <a:p>
            <a:pPr marL="87313" indent="-87313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/>
            </a:pPr>
            <a:r>
              <a:rPr lang="en-US" altLang="ko-KR" sz="2133" b="1" dirty="0">
                <a:latin typeface="+mj-lt"/>
                <a:ea typeface="Noto Sans Korean Medium" pitchFamily="34" charset="-127"/>
                <a:cs typeface="Times New Roman" pitchFamily="18" charset="0"/>
              </a:rPr>
              <a:t> Click to add Title</a:t>
            </a:r>
          </a:p>
          <a:p>
            <a:pPr marL="87313" indent="-87313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/>
            </a:pPr>
            <a:r>
              <a:rPr lang="en-US" altLang="ko-KR" sz="2133" b="1" dirty="0">
                <a:latin typeface="+mj-lt"/>
                <a:ea typeface="Noto Sans Korean Medium" pitchFamily="34" charset="-127"/>
                <a:cs typeface="Times New Roman" pitchFamily="18" charset="0"/>
              </a:rPr>
              <a:t> Click to add Title</a:t>
            </a:r>
          </a:p>
          <a:p>
            <a:pPr marL="87313" indent="-87313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/>
            </a:pPr>
            <a:r>
              <a:rPr lang="en-US" altLang="ko-KR" sz="2133" b="1" dirty="0">
                <a:latin typeface="+mj-lt"/>
                <a:ea typeface="Noto Sans Korean Medium" pitchFamily="34" charset="-127"/>
                <a:cs typeface="Times New Roman" pitchFamily="18" charset="0"/>
              </a:rPr>
              <a:t> Click to add Title</a:t>
            </a:r>
          </a:p>
          <a:p>
            <a:pPr marL="87313" indent="-87313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/>
            </a:pPr>
            <a:r>
              <a:rPr lang="en-US" altLang="ko-KR" sz="2133" b="1" dirty="0">
                <a:latin typeface="+mj-lt"/>
                <a:ea typeface="Noto Sans Korean Medium" pitchFamily="34" charset="-127"/>
                <a:cs typeface="Times New Roman" pitchFamily="18" charset="0"/>
              </a:rPr>
              <a:t> Click to add Title</a:t>
            </a:r>
          </a:p>
          <a:p>
            <a:pPr marL="87313" indent="-87313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/>
            </a:pPr>
            <a:r>
              <a:rPr lang="en-US" altLang="ko-KR" sz="2133" b="1" dirty="0">
                <a:latin typeface="+mj-lt"/>
                <a:ea typeface="Noto Sans Korean Medium" pitchFamily="34" charset="-127"/>
                <a:cs typeface="Times New Roman" pitchFamily="18" charset="0"/>
              </a:rPr>
              <a:t>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0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" y="172"/>
            <a:ext cx="12191388" cy="68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8"/>
          <p:cNvSpPr>
            <a:spLocks noGrp="1" noChangeArrowheads="1"/>
          </p:cNvSpPr>
          <p:nvPr>
            <p:ph type="ctrTitle" idx="4294967295"/>
          </p:nvPr>
        </p:nvSpPr>
        <p:spPr>
          <a:xfrm>
            <a:off x="2264570" y="2468033"/>
            <a:ext cx="8468783" cy="7556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>
              <a:buFont typeface="+mj-lt"/>
              <a:buAutoNum type="romanUcPeriod"/>
            </a:pPr>
            <a:r>
              <a:rPr lang="en-US" altLang="ko-KR" sz="4267" dirty="0">
                <a:solidFill>
                  <a:srgbClr val="00438D"/>
                </a:solidFill>
              </a:rPr>
              <a:t> Click to add Title</a:t>
            </a:r>
          </a:p>
        </p:txBody>
      </p:sp>
      <p:sp>
        <p:nvSpPr>
          <p:cNvPr id="5" name="Rectangle 159"/>
          <p:cNvSpPr>
            <a:spLocks noGrp="1" noChangeArrowheads="1"/>
          </p:cNvSpPr>
          <p:nvPr>
            <p:ph type="subTitle" idx="4294967295"/>
          </p:nvPr>
        </p:nvSpPr>
        <p:spPr>
          <a:xfrm>
            <a:off x="2770453" y="3337984"/>
            <a:ext cx="7962900" cy="2091267"/>
          </a:xfrm>
        </p:spPr>
        <p:txBody>
          <a:bodyPr/>
          <a:lstStyle>
            <a:lvl1pPr marL="232828" indent="-232828">
              <a:lnSpc>
                <a:spcPct val="150000"/>
              </a:lnSpc>
              <a:buClrTx/>
              <a:buFont typeface="Wingdings" pitchFamily="2" charset="2"/>
              <a:buChar char="§"/>
              <a:defRPr/>
            </a:lvl1pPr>
          </a:lstStyle>
          <a:p>
            <a:pPr marL="174625" indent="-174625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altLang="ko-KR" dirty="0"/>
              <a:t>Click to sub Title</a:t>
            </a:r>
          </a:p>
          <a:p>
            <a:pPr marL="174625" indent="-174625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altLang="ko-KR" dirty="0"/>
              <a:t>Click to sub Title</a:t>
            </a:r>
          </a:p>
          <a:p>
            <a:pPr marL="174625" indent="-174625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altLang="ko-KR" dirty="0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4666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57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20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2"/>
            <a:ext cx="12192000" cy="68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09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5063538" y="1407485"/>
            <a:ext cx="2391297" cy="4158828"/>
            <a:chOff x="3592266" y="1055613"/>
            <a:chExt cx="1793473" cy="3119121"/>
          </a:xfrm>
        </p:grpSpPr>
        <p:sp>
          <p:nvSpPr>
            <p:cNvPr id="3" name="직사각형 2"/>
            <p:cNvSpPr/>
            <p:nvPr userDrawn="1"/>
          </p:nvSpPr>
          <p:spPr bwMode="auto">
            <a:xfrm>
              <a:off x="3592266" y="1104540"/>
              <a:ext cx="258850" cy="258850"/>
            </a:xfrm>
            <a:prstGeom prst="rect">
              <a:avLst/>
            </a:prstGeom>
            <a:solidFill>
              <a:srgbClr val="A4000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3592266" y="1647771"/>
              <a:ext cx="258850" cy="258850"/>
            </a:xfrm>
            <a:prstGeom prst="rect">
              <a:avLst/>
            </a:prstGeom>
            <a:solidFill>
              <a:srgbClr val="E1001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3592266" y="3880665"/>
              <a:ext cx="258850" cy="258850"/>
            </a:xfrm>
            <a:prstGeom prst="rect">
              <a:avLst/>
            </a:prstGeom>
            <a:solidFill>
              <a:srgbClr val="EAF3FC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 bwMode="auto">
            <a:xfrm>
              <a:off x="3592266" y="3275205"/>
              <a:ext cx="258850" cy="258850"/>
            </a:xfrm>
            <a:prstGeom prst="rect">
              <a:avLst/>
            </a:prstGeom>
            <a:solidFill>
              <a:srgbClr val="ABCEE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 bwMode="auto">
            <a:xfrm>
              <a:off x="3592266" y="2669745"/>
              <a:ext cx="258850" cy="258850"/>
            </a:xfrm>
            <a:prstGeom prst="rect">
              <a:avLst/>
            </a:prstGeom>
            <a:solidFill>
              <a:srgbClr val="306AB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3592266" y="2152074"/>
              <a:ext cx="258850" cy="258850"/>
            </a:xfrm>
            <a:prstGeom prst="rect">
              <a:avLst/>
            </a:prstGeom>
            <a:solidFill>
              <a:srgbClr val="01396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17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67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3936785" y="3828485"/>
              <a:ext cx="144895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/>
                <a:t>234 243 252</a:t>
              </a:r>
              <a:endParaRPr lang="ko-KR" altLang="en-US" sz="2400" dirty="0" err="1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936785" y="1055613"/>
              <a:ext cx="93920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/>
                <a:t>164 0 1</a:t>
              </a: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3936785" y="1610187"/>
              <a:ext cx="106663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/>
                <a:t>225 0 18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3936785" y="2164761"/>
              <a:ext cx="106663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/>
                <a:t>1 57 106</a:t>
              </a: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936785" y="2719335"/>
              <a:ext cx="132151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/>
                <a:t>48 106 179</a:t>
              </a: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3936785" y="3273909"/>
              <a:ext cx="144895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2400" dirty="0"/>
                <a:t>171 206 238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31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5C04-3BAA-434A-AB1E-80E80CB3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4F1F2-370A-4AE2-9B72-EAA78CFB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7425-9049-4E91-9910-322ACBB4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1C810-734F-447E-AD34-89C44314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5EAB7-BF08-4B43-8D76-E9036C3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E458-76F3-4318-BA77-00E2202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4BDD5-61D5-4193-B7FB-D25CD6A1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9675-37F7-4B89-84E4-6AFB1394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079B4-C709-453D-9EEB-DF0493F7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B8352-A7F6-4A23-9266-44EDD4AD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7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0BF0-B6BF-4018-893D-41C2633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72B91-AF1C-4021-BCE0-F5C80542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1DB94-AFA0-4951-BC51-32FA8E58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56F72-3BD3-428B-BE02-54612ED2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BCBC7-8D28-4875-919B-3E5A7A8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F70AF-89E6-4780-9D0A-5268FC5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9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1B0F6-D3FA-4722-8DEA-DE46B546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24790-7031-4AA4-8D05-90580A97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DB375-E2DF-4764-BBA6-23398FC4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4A4915-FDF2-466D-BE5E-D3D4EB219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A12F3B-54DC-4A3D-9377-27BACF7D3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EF2E-7FB7-4E0F-A5F1-9992DD67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C42F9-DCED-44F8-ABB7-2E855C5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1AA5B-7F3C-4673-8B48-67047C10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0362-CF14-419D-957B-016AE8A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F0AE7-D8B4-40C8-9329-C13311B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4C510-71C0-45F8-9FC2-9A0E135B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D4A60-3EA2-422E-87C5-9F61DB0C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7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0675A-7B19-420B-9B63-E12E9B32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965F6-360C-4EF9-8B28-3E741B8C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97E65-8BCB-4E93-9FC8-167BDDCB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4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21F1-6862-45F1-80CF-E1EE01E5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821EC-B613-48F9-ACFD-956BF86C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ABA7C-20F2-4727-954E-461A3D8D7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E26CB-AC29-4481-9D96-73C1F4AB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C61ED-1E04-46FE-91AF-514037E5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22A66-8B99-4ED0-9A56-C195B1F2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3187-D27F-43FA-A8B9-F7075EB5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DD5A-64DF-462F-AA1A-73ADBB4C5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670F4-5529-4A4F-978B-3490089D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67B87-F399-4926-8E51-684ED48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42251-932C-4243-8AC4-790C8481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3C05C-95E8-4859-A09A-2D52A18E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F8802-E085-49F8-84CF-A97B7E57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72D8F-FA3C-4531-8E86-0ED1A667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B9CEF-6771-44FC-A564-71A41598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D6EE-0F37-413A-9022-BE5ABB6F5FDD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B8DA7-6213-415E-996C-028AF66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350BD-9E29-4DB9-A99A-1D87D7F60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4562-DD4C-4039-88B5-86AD7591A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6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▶자료\Tmax 로고\TmaxData CI\TmaxData(티맥스데이터)_CI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05" y="6539935"/>
            <a:ext cx="919145" cy="1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1" name="Rectangle 117"/>
          <p:cNvSpPr>
            <a:spLocks noChangeArrowheads="1"/>
          </p:cNvSpPr>
          <p:nvPr userDrawn="1"/>
        </p:nvSpPr>
        <p:spPr bwMode="auto">
          <a:xfrm>
            <a:off x="0" y="0"/>
            <a:ext cx="12192000" cy="57600"/>
          </a:xfrm>
          <a:prstGeom prst="rect">
            <a:avLst/>
          </a:prstGeom>
          <a:solidFill>
            <a:srgbClr val="00438D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9767" y="102205"/>
            <a:ext cx="11692467" cy="5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767" y="782640"/>
            <a:ext cx="1170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42" name="Rectangle 118"/>
          <p:cNvSpPr>
            <a:spLocks noChangeArrowheads="1"/>
          </p:cNvSpPr>
          <p:nvPr userDrawn="1"/>
        </p:nvSpPr>
        <p:spPr bwMode="auto">
          <a:xfrm>
            <a:off x="249767" y="711200"/>
            <a:ext cx="11694584" cy="28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382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2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609585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121917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828754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2438339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3733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itchFamily="2" charset="2"/>
        <a:defRPr kumimoji="1" sz="2133" b="1">
          <a:solidFill>
            <a:srgbClr val="111111"/>
          </a:solidFill>
          <a:latin typeface="+mn-lt"/>
          <a:ea typeface="+mn-ea"/>
          <a:cs typeface="+mn-cs"/>
        </a:defRPr>
      </a:lvl1pPr>
      <a:lvl2pPr marL="395807" indent="-192613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Char char="•"/>
        <a:defRPr kumimoji="1" sz="1867" b="1">
          <a:solidFill>
            <a:srgbClr val="111111"/>
          </a:solidFill>
          <a:latin typeface="+mn-lt"/>
          <a:ea typeface="+mn-ea"/>
        </a:defRPr>
      </a:lvl2pPr>
      <a:lvl3pPr marL="855112" indent="-220128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600" b="1">
          <a:solidFill>
            <a:srgbClr val="111111"/>
          </a:solidFill>
          <a:latin typeface="+mn-lt"/>
          <a:ea typeface="+mn-ea"/>
        </a:defRPr>
      </a:lvl3pPr>
      <a:lvl4pPr marL="1233986" indent="-234945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467" b="1">
          <a:solidFill>
            <a:srgbClr val="111111"/>
          </a:solidFill>
          <a:latin typeface="+mn-lt"/>
          <a:ea typeface="+mn-ea"/>
        </a:defRPr>
      </a:lvl4pPr>
      <a:lvl5pPr marL="1659425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5pPr>
      <a:lvl6pPr marL="2269010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6pPr>
      <a:lvl7pPr marL="2878595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7pPr>
      <a:lvl8pPr marL="3488179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8pPr>
      <a:lvl9pPr marL="4097764" indent="-24976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333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larisailab.com/archives/69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52152" y="1513572"/>
            <a:ext cx="6411588" cy="19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000" rIns="0" bIns="60000"/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" dirty="0">
                <a:solidFill>
                  <a:srgbClr val="003069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Context-Aware</a:t>
            </a: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" normalizeH="0" baseline="0" noProof="0" dirty="0">
                <a:ln>
                  <a:noFill/>
                </a:ln>
                <a:solidFill>
                  <a:srgbClr val="003069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Dialog Re-Ranking</a:t>
            </a: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" dirty="0">
                <a:solidFill>
                  <a:srgbClr val="003069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For</a:t>
            </a: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" normalizeH="0" baseline="0" noProof="0" dirty="0">
                <a:ln>
                  <a:noFill/>
                </a:ln>
                <a:solidFill>
                  <a:srgbClr val="003069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Task Oriented Dialog Systems</a:t>
            </a:r>
          </a:p>
        </p:txBody>
      </p:sp>
      <p:sp>
        <p:nvSpPr>
          <p:cNvPr id="3" name="CustomShape 2"/>
          <p:cNvSpPr/>
          <p:nvPr/>
        </p:nvSpPr>
        <p:spPr>
          <a:xfrm>
            <a:off x="9996480" y="5811840"/>
            <a:ext cx="1493760" cy="2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2000" rIns="0" bIns="72000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2019.  6. 26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+mn-ea"/>
              <a:cs typeface="+mn-c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8276160" y="6202080"/>
            <a:ext cx="3364320" cy="1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60000" rIns="120000" bIns="6000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Copyright© 2018 </a:t>
            </a:r>
            <a:r>
              <a:rPr kumimoji="0" lang="en-US" sz="1067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TmaxData</a:t>
            </a:r>
            <a:r>
              <a:rPr kumimoji="0" lang="en-US" sz="1067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  <a:cs typeface="+mn-cs"/>
              </a:rPr>
              <a:t>. All Rights Reserved.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753120" y="5986560"/>
            <a:ext cx="1713120" cy="336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B2281-58B2-4072-9C07-676BE3AB0934}"/>
              </a:ext>
            </a:extLst>
          </p:cNvPr>
          <p:cNvSpPr txBox="1"/>
          <p:nvPr/>
        </p:nvSpPr>
        <p:spPr>
          <a:xfrm>
            <a:off x="2845469" y="5766114"/>
            <a:ext cx="28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 2-2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한건수 연구원</a:t>
            </a:r>
          </a:p>
        </p:txBody>
      </p:sp>
    </p:spTree>
    <p:extLst>
      <p:ext uri="{BB962C8B-B14F-4D97-AF65-F5344CB8AC3E}">
        <p14:creationId xmlns:p14="http://schemas.microsoft.com/office/powerpoint/2010/main" val="298193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E595A-4C59-4B79-87A4-44A6E2A3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63" y="1278311"/>
            <a:ext cx="6419850" cy="46958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4ECDA06-E71A-445F-A6CE-E3134C314768}"/>
              </a:ext>
            </a:extLst>
          </p:cNvPr>
          <p:cNvGrpSpPr/>
          <p:nvPr/>
        </p:nvGrpSpPr>
        <p:grpSpPr>
          <a:xfrm>
            <a:off x="8659191" y="908280"/>
            <a:ext cx="3283043" cy="1533481"/>
            <a:chOff x="8659191" y="908280"/>
            <a:chExt cx="3283043" cy="15334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4F0414-FF15-463E-8320-2038C321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9191" y="908280"/>
              <a:ext cx="3283043" cy="1533481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7F96B31-1BA9-47CD-9253-9C750E0B8531}"/>
                </a:ext>
              </a:extLst>
            </p:cNvPr>
            <p:cNvSpPr/>
            <p:nvPr/>
          </p:nvSpPr>
          <p:spPr bwMode="auto">
            <a:xfrm>
              <a:off x="10828119" y="1162788"/>
              <a:ext cx="592916" cy="28483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7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61C28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13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FD96-7287-43A9-A799-337F97D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DE35E-391E-4DC2-949C-D75B7144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8" y="1336302"/>
            <a:ext cx="6076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3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8EF8F-80DE-4FDD-A444-737494BB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921025"/>
            <a:ext cx="5903926" cy="4844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3A3E0E-1D08-4D51-9E52-03D688F2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34" y="1332167"/>
            <a:ext cx="5143500" cy="2467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4B4E0-B0F5-4520-825C-C8255B22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37" y="3893756"/>
            <a:ext cx="5470582" cy="23315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19CFE5-FAEC-4A19-945D-C957DBDD54CF}"/>
              </a:ext>
            </a:extLst>
          </p:cNvPr>
          <p:cNvSpPr/>
          <p:nvPr/>
        </p:nvSpPr>
        <p:spPr bwMode="auto">
          <a:xfrm>
            <a:off x="6490448" y="3800008"/>
            <a:ext cx="5582572" cy="2519083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68BE50-70C0-4FB5-B72B-63DF6C059718}"/>
              </a:ext>
            </a:extLst>
          </p:cNvPr>
          <p:cNvSpPr/>
          <p:nvPr/>
        </p:nvSpPr>
        <p:spPr bwMode="auto">
          <a:xfrm>
            <a:off x="249768" y="1255081"/>
            <a:ext cx="3067174" cy="2940401"/>
          </a:xfrm>
          <a:prstGeom prst="roundRect">
            <a:avLst/>
          </a:prstGeom>
          <a:solidFill>
            <a:srgbClr val="7030A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3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8EF8F-80DE-4FDD-A444-737494BB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921025"/>
            <a:ext cx="5903926" cy="4844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4B4E0-B0F5-4520-825C-C8255B22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8" y="1329849"/>
            <a:ext cx="5470582" cy="233158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2C3126-0579-4AE3-BFBC-0BB0BCEE6EC2}"/>
              </a:ext>
            </a:extLst>
          </p:cNvPr>
          <p:cNvSpPr/>
          <p:nvPr/>
        </p:nvSpPr>
        <p:spPr bwMode="auto">
          <a:xfrm>
            <a:off x="4437529" y="1065526"/>
            <a:ext cx="1912735" cy="3425792"/>
          </a:xfrm>
          <a:prstGeom prst="roundRect">
            <a:avLst/>
          </a:prstGeom>
          <a:solidFill>
            <a:srgbClr val="7030A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11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8EF8F-80DE-4FDD-A444-737494BB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921025"/>
            <a:ext cx="5903926" cy="484479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2C3126-0579-4AE3-BFBC-0BB0BCEE6EC2}"/>
              </a:ext>
            </a:extLst>
          </p:cNvPr>
          <p:cNvSpPr/>
          <p:nvPr/>
        </p:nvSpPr>
        <p:spPr bwMode="auto">
          <a:xfrm>
            <a:off x="3235016" y="2939149"/>
            <a:ext cx="1381808" cy="1614922"/>
          </a:xfrm>
          <a:prstGeom prst="roundRect">
            <a:avLst/>
          </a:prstGeom>
          <a:solidFill>
            <a:srgbClr val="7030A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8671AF-C41C-45CA-87E8-3F224E85AD98}"/>
              </a:ext>
            </a:extLst>
          </p:cNvPr>
          <p:cNvSpPr/>
          <p:nvPr/>
        </p:nvSpPr>
        <p:spPr bwMode="auto">
          <a:xfrm>
            <a:off x="4373534" y="1237129"/>
            <a:ext cx="1211478" cy="412377"/>
          </a:xfrm>
          <a:prstGeom prst="roundRect">
            <a:avLst/>
          </a:prstGeom>
          <a:solidFill>
            <a:srgbClr val="7030A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E9E3F9-8378-448F-BD61-C62BEC60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13" y="1326571"/>
            <a:ext cx="4901045" cy="38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8EF8F-80DE-4FDD-A444-737494BB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921025"/>
            <a:ext cx="5903926" cy="484479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8671AF-C41C-45CA-87E8-3F224E85AD98}"/>
              </a:ext>
            </a:extLst>
          </p:cNvPr>
          <p:cNvSpPr/>
          <p:nvPr/>
        </p:nvSpPr>
        <p:spPr bwMode="auto">
          <a:xfrm>
            <a:off x="5490261" y="1577788"/>
            <a:ext cx="767104" cy="412377"/>
          </a:xfrm>
          <a:prstGeom prst="roundRect">
            <a:avLst/>
          </a:prstGeom>
          <a:solidFill>
            <a:srgbClr val="7030A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3FFB70-ED57-4720-9ADE-0B65AA56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19" y="1003842"/>
            <a:ext cx="4901045" cy="3870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046F1-B948-4B85-8A81-52B788ABB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22" y="4953079"/>
            <a:ext cx="5446175" cy="18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59BDE0-509D-4E62-81F3-F2E798D8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50" y="1330418"/>
            <a:ext cx="5857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E498F-F3F4-4272-8483-FF606DBF0D37}"/>
              </a:ext>
            </a:extLst>
          </p:cNvPr>
          <p:cNvSpPr txBox="1"/>
          <p:nvPr/>
        </p:nvSpPr>
        <p:spPr>
          <a:xfrm>
            <a:off x="5602942" y="4295128"/>
            <a:ext cx="5764286" cy="4308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err="1"/>
              <a:t>bAbI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bAbI</a:t>
            </a:r>
            <a:r>
              <a:rPr lang="en-US" altLang="ko-KR" sz="1100" dirty="0"/>
              <a:t>+ </a:t>
            </a:r>
          </a:p>
          <a:p>
            <a:pPr algn="l"/>
            <a:r>
              <a:rPr lang="en-US" altLang="ko-KR" sz="1100" dirty="0"/>
              <a:t>  -  re-ranker was trained on the </a:t>
            </a:r>
            <a:r>
              <a:rPr lang="en-US" altLang="ko-KR" sz="1100" dirty="0" err="1"/>
              <a:t>bAbI</a:t>
            </a:r>
            <a:r>
              <a:rPr lang="en-US" altLang="ko-KR" sz="1100" dirty="0"/>
              <a:t> dialog Task 1 and tested on the </a:t>
            </a:r>
            <a:r>
              <a:rPr lang="en-US" altLang="ko-KR" sz="1100" dirty="0" err="1"/>
              <a:t>bAbI</a:t>
            </a:r>
            <a:r>
              <a:rPr lang="en-US" altLang="ko-KR" sz="1100" dirty="0"/>
              <a:t>+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CE3CB-4538-4588-ADE7-B1F00254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42" y="2722892"/>
            <a:ext cx="472440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9F7B1-DA37-4E46-92D5-6761980802D1}"/>
              </a:ext>
            </a:extLst>
          </p:cNvPr>
          <p:cNvSpPr txBox="1"/>
          <p:nvPr/>
        </p:nvSpPr>
        <p:spPr>
          <a:xfrm>
            <a:off x="5602942" y="5056079"/>
            <a:ext cx="5764286" cy="4308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/>
              <a:t>ASR Task-6</a:t>
            </a:r>
          </a:p>
          <a:p>
            <a:pPr algn="l"/>
            <a:r>
              <a:rPr lang="en-US" altLang="ko-KR" sz="1100" dirty="0"/>
              <a:t>  -  re-ranker was trained on newly created ASR Task -6</a:t>
            </a:r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71776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C810B-F0E5-468F-A118-CEC26004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6" y="973023"/>
            <a:ext cx="6614378" cy="36114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528F1F-2A39-4984-B544-D69A579BB49B}"/>
              </a:ext>
            </a:extLst>
          </p:cNvPr>
          <p:cNvSpPr/>
          <p:nvPr/>
        </p:nvSpPr>
        <p:spPr bwMode="auto">
          <a:xfrm>
            <a:off x="5405718" y="1773985"/>
            <a:ext cx="6230469" cy="313025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73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C810B-F0E5-468F-A118-CEC26004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6" y="973023"/>
            <a:ext cx="6614378" cy="36114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528F1F-2A39-4984-B544-D69A579BB49B}"/>
              </a:ext>
            </a:extLst>
          </p:cNvPr>
          <p:cNvSpPr/>
          <p:nvPr/>
        </p:nvSpPr>
        <p:spPr bwMode="auto">
          <a:xfrm>
            <a:off x="5290443" y="3339113"/>
            <a:ext cx="6300921" cy="313025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20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B026D-ED9F-4520-8FB7-11E9A3C8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1278472"/>
            <a:ext cx="6524625" cy="2714625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AE8C4F2B-D838-4CD8-9DFD-8D587B6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8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C810B-F0E5-468F-A118-CEC26004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6" y="973023"/>
            <a:ext cx="6614378" cy="36114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528F1F-2A39-4984-B544-D69A579BB49B}"/>
              </a:ext>
            </a:extLst>
          </p:cNvPr>
          <p:cNvSpPr/>
          <p:nvPr/>
        </p:nvSpPr>
        <p:spPr bwMode="auto">
          <a:xfrm>
            <a:off x="5405719" y="4410635"/>
            <a:ext cx="5582572" cy="49360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2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C810B-F0E5-468F-A118-CEC26004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6" y="973023"/>
            <a:ext cx="6614378" cy="36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DEBAAC-A69F-4223-B2A3-C9A7D46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65" y="2977402"/>
            <a:ext cx="6172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3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2216B-93E8-4167-ABE0-A7FC56F8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" y="848819"/>
            <a:ext cx="4968983" cy="5815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DE52AA-8EAD-4805-9CE7-B969DA30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32" y="2941187"/>
            <a:ext cx="5922818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6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E8101-52E4-409E-AD11-80E92715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1285875"/>
            <a:ext cx="6515100" cy="4286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00C222-5A4D-4492-8CDF-94F1C53838EE}"/>
              </a:ext>
            </a:extLst>
          </p:cNvPr>
          <p:cNvSpPr/>
          <p:nvPr/>
        </p:nvSpPr>
        <p:spPr bwMode="auto">
          <a:xfrm>
            <a:off x="7616190" y="3446929"/>
            <a:ext cx="4150660" cy="1801906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BDS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dialog history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User query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고려해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Candidate response 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찾고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Match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는 그 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response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를 이용해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Matching score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를 계산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8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FD96-7287-43A9-A799-337F97D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1DF0CC-AAE2-408D-9892-8DE052FE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0" y="1290917"/>
            <a:ext cx="671512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78E4F-995F-4DB4-B3B1-9EC2E26D09C3}"/>
              </a:ext>
            </a:extLst>
          </p:cNvPr>
          <p:cNvSpPr txBox="1"/>
          <p:nvPr/>
        </p:nvSpPr>
        <p:spPr>
          <a:xfrm>
            <a:off x="2169458" y="5274912"/>
            <a:ext cx="4966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2">
                    <a:lumMod val="20000"/>
                    <a:lumOff val="80000"/>
                  </a:schemeClr>
                </a:solidFill>
                <a:hlinkClick r:id="rId3"/>
              </a:rPr>
              <a:t>http://solarisailab.com/archives/690</a:t>
            </a:r>
            <a:endParaRPr lang="ko-KR" altLang="en-US" sz="1050" dirty="0" err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9D5B18-0918-4DC2-B1C7-DA524310A991}"/>
              </a:ext>
            </a:extLst>
          </p:cNvPr>
          <p:cNvGrpSpPr/>
          <p:nvPr/>
        </p:nvGrpSpPr>
        <p:grpSpPr>
          <a:xfrm>
            <a:off x="8659191" y="908280"/>
            <a:ext cx="3283043" cy="1533481"/>
            <a:chOff x="8659191" y="908280"/>
            <a:chExt cx="3283043" cy="15334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4CAA2D-738C-44CC-879D-64114ED8C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9191" y="908280"/>
              <a:ext cx="3283043" cy="1533481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2463646-6767-4461-A5A9-A3C2720C47A1}"/>
                </a:ext>
              </a:extLst>
            </p:cNvPr>
            <p:cNvSpPr/>
            <p:nvPr/>
          </p:nvSpPr>
          <p:spPr bwMode="auto">
            <a:xfrm>
              <a:off x="8927602" y="1119864"/>
              <a:ext cx="1462492" cy="448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7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61C28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55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EA356-A009-46FB-8522-DE8A491B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1" y="1365241"/>
            <a:ext cx="6772275" cy="4371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EBBE57B-1207-493E-891E-4DCD81CA798B}"/>
              </a:ext>
            </a:extLst>
          </p:cNvPr>
          <p:cNvSpPr/>
          <p:nvPr/>
        </p:nvSpPr>
        <p:spPr bwMode="auto">
          <a:xfrm>
            <a:off x="1470212" y="3343835"/>
            <a:ext cx="6920753" cy="2519083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2BDE88-1726-46E5-B373-A92DD986F76B}"/>
              </a:ext>
            </a:extLst>
          </p:cNvPr>
          <p:cNvGrpSpPr/>
          <p:nvPr/>
        </p:nvGrpSpPr>
        <p:grpSpPr>
          <a:xfrm>
            <a:off x="8659191" y="908280"/>
            <a:ext cx="3283043" cy="1533481"/>
            <a:chOff x="8659191" y="908280"/>
            <a:chExt cx="3283043" cy="15334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C6691B-0F8B-44A5-9E8F-6F47CFD0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9191" y="908280"/>
              <a:ext cx="3283043" cy="1533481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D9A196-C903-4AA7-BDCD-6E6D81A29FB9}"/>
                </a:ext>
              </a:extLst>
            </p:cNvPr>
            <p:cNvSpPr/>
            <p:nvPr/>
          </p:nvSpPr>
          <p:spPr bwMode="auto">
            <a:xfrm>
              <a:off x="10792260" y="1736206"/>
              <a:ext cx="592916" cy="28483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7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61C28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EA356-A009-46FB-8522-DE8A491B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1" y="1365241"/>
            <a:ext cx="6772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FD96-7287-43A9-A799-337F97D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651C22-1457-4F9A-9B52-65AC8E147D8B}"/>
              </a:ext>
            </a:extLst>
          </p:cNvPr>
          <p:cNvGrpSpPr/>
          <p:nvPr/>
        </p:nvGrpSpPr>
        <p:grpSpPr>
          <a:xfrm>
            <a:off x="1041306" y="1337330"/>
            <a:ext cx="5895975" cy="2066925"/>
            <a:chOff x="1023377" y="1337330"/>
            <a:chExt cx="5895975" cy="2066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508335-FF2B-4C9E-8A25-3C897604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377" y="1337330"/>
              <a:ext cx="5895975" cy="206692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4E14A39-7601-4239-9FF8-5B18ADF51ACD}"/>
                </a:ext>
              </a:extLst>
            </p:cNvPr>
            <p:cNvSpPr/>
            <p:nvPr/>
          </p:nvSpPr>
          <p:spPr bwMode="auto">
            <a:xfrm>
              <a:off x="1125911" y="1362660"/>
              <a:ext cx="5044020" cy="224769"/>
            </a:xfrm>
            <a:prstGeom prst="roundRect">
              <a:avLst/>
            </a:prstGeom>
            <a:solidFill>
              <a:srgbClr val="00B050">
                <a:alpha val="17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61C28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90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B1E0-2863-44B9-8029-CFBC678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901975-6F6E-4DB1-B55B-E9778571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0" y="1289516"/>
            <a:ext cx="6248400" cy="46196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A6279A-2627-438F-B2BA-F3E5370EE2E9}"/>
              </a:ext>
            </a:extLst>
          </p:cNvPr>
          <p:cNvSpPr/>
          <p:nvPr/>
        </p:nvSpPr>
        <p:spPr bwMode="auto">
          <a:xfrm>
            <a:off x="1143840" y="1317835"/>
            <a:ext cx="5044020" cy="224769"/>
          </a:xfrm>
          <a:prstGeom prst="roundRect">
            <a:avLst/>
          </a:prstGeom>
          <a:solidFill>
            <a:srgbClr val="00B05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03123-6034-4248-B314-5BB2F71B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29" y="1068838"/>
            <a:ext cx="4156364" cy="13854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4523A1-B3FA-4CDF-904F-FB0DE9C93DB1}"/>
              </a:ext>
            </a:extLst>
          </p:cNvPr>
          <p:cNvCxnSpPr>
            <a:endCxn id="5" idx="1"/>
          </p:cNvCxnSpPr>
          <p:nvPr/>
        </p:nvCxnSpPr>
        <p:spPr bwMode="auto">
          <a:xfrm flipV="1">
            <a:off x="6320118" y="1761566"/>
            <a:ext cx="1301511" cy="363069"/>
          </a:xfrm>
          <a:prstGeom prst="straightConnector1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315AE1D-1AAA-49A1-A5C4-677921E5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629" y="2786331"/>
            <a:ext cx="4156364" cy="11886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1EBD7C-FC50-4471-B3B7-D97269522B6E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6320118" y="3083495"/>
            <a:ext cx="1301511" cy="297165"/>
          </a:xfrm>
          <a:prstGeom prst="straightConnector1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AC19A-3F69-4EB6-A67A-55A9317F2B0D}"/>
              </a:ext>
            </a:extLst>
          </p:cNvPr>
          <p:cNvSpPr/>
          <p:nvPr/>
        </p:nvSpPr>
        <p:spPr bwMode="auto">
          <a:xfrm>
            <a:off x="11349319" y="3380659"/>
            <a:ext cx="340658" cy="54684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FD96-7287-43A9-A799-337F97D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FC29C-B79A-48A4-B2E6-12F10F1B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1235728"/>
            <a:ext cx="6600825" cy="4314825"/>
          </a:xfrm>
          <a:prstGeom prst="rect">
            <a:avLst/>
          </a:prstGeom>
        </p:spPr>
      </p:pic>
      <p:pic>
        <p:nvPicPr>
          <p:cNvPr id="1026" name="Picture 2" descr="https://s3.us-west-2.amazonaws.com/secure.notion-static.com/281e8a4c-c31a-4869-b9ae-1894880c53fb/Untitled.png?X-Amz-Algorithm=AWS4-HMAC-SHA256&amp;X-Amz-Credential=ASIAT73L2G45O2IWLZP5%2F20190625%2Fus-west-2%2Fs3%2Faws4_request&amp;X-Amz-Date=20190625T104253Z&amp;X-Amz-Expires=86400&amp;X-Amz-Security-Token=AgoJb3JpZ2luX2VjEMj%2F%2F%2F%2F%2F%2F%2F%2F%2F%2FwEaCXVzLXdlc3QtMiJFMEMCIH%2B2t%2FpOabOGW71iIcmE5VCrPv0qQiS02GgQ39rpxmDPAh9nOabXRQi0M5sRX%2Bz0wCoIHPzGXlvIUWkQfyTEt9haKtoDCBEQABoMMjc0NTY3MTQ5MzcwIgzTRlprPKEwKKsahGkqtwMP7%2BmYXqaxhvE13wH3Vps7cyVPh%2BdAXRB2g1KGWwyh5a%2FDyQWf1GZWMcjTxm9hMnZzIzhsOuimoxdoiAj3A2ItSuBaNhgSKD5EiSiR4zwZxTRxRMeZUZ2zvOKAlL%2B1FwedIug%2BS%2BqarLxZD%2B4Dmn7DRKbvF72tExlSCMMDYFjvOUDbYmNxVMadOgS1fDH0Faa8TbwCDq45nxLAcqMr2LRLte%2BMJ98f2irQNvZuKKKHRCKFn8vYlIBWwoKRbzTlJO3b24znPax6LHucBpFFULELIbC0kKNL1%2BwrWjOttekNgVfDBPnzoZLiRkVSQZmwAg6ACCTOFbf4XOuSlI56NoClfC55Go4X5ZCFD1AsW0cz%2FeKJEdJKpixw3CXUwNKxz0X2KT7csVUMY3PUBKunAGNoIX3zGHsE1Y9fCRvVjLJXyG5KetBlDLSQXwJ%2FimiL9%2FElMgCN3eoAU3ZDdg1Xr5I8L3jXjed8YEKYCGMDUvfeVLjjWkamvPiL8sKH%2F2lCJqLCCpYm%2BYDg2DBpsKeqiZYk%2FRYwM8a2xGRbGffZQTbXOT2FIEGoC9Pe9AUHSVH65MS0GGDEaMdoMKqXx%2BgFOrYBZMtEZS8MN44VIvb3eWFtTFMSANpw3sREwnCzF2lfQCApZzzoz7TscCnLaOywtT4QDduwb86KXZvv1GHZ0IJLMG%2BxfakXWhhRv1T41w43VVIszc39%2FWc5%2FZKi%2F5TH%2F091oxXPjqcyxA7o6iuoWAAJP5qqg0YqcMSbqY6QSM2%2FnyEbHc21ztu7KXegnTOWhu%2FF6MD218CJYvS%2FU6XCIaVErYEo8xGFkQlgUpU9HNe2qwhue1WtIW8%3D&amp;X-Amz-Signature=3972d3ab336e01352dbb6e287387be533395218e6c3ec839fe2834dbf37fc621&amp;X-Amz-SignedHeaders=host&amp;response-content-disposition=filename%20%3D%22Untitled.png%22">
            <a:extLst>
              <a:ext uri="{FF2B5EF4-FFF2-40B4-BE49-F238E27FC236}">
                <a16:creationId xmlns:a16="http://schemas.microsoft.com/office/drawing/2014/main" id="{52782957-0760-4C75-AB51-611FA27B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59" y="4326926"/>
            <a:ext cx="4416136" cy="18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36084C-8953-4649-9C41-2B58D897C8E7}"/>
              </a:ext>
            </a:extLst>
          </p:cNvPr>
          <p:cNvSpPr/>
          <p:nvPr/>
        </p:nvSpPr>
        <p:spPr bwMode="auto">
          <a:xfrm>
            <a:off x="1143840" y="1308870"/>
            <a:ext cx="5044020" cy="224769"/>
          </a:xfrm>
          <a:prstGeom prst="roundRect">
            <a:avLst/>
          </a:prstGeom>
          <a:solidFill>
            <a:srgbClr val="00B050">
              <a:alpha val="17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61C28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28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사용자 지정 1">
      <a:dk1>
        <a:srgbClr val="061C28"/>
      </a:dk1>
      <a:lt1>
        <a:srgbClr val="F2F2F2"/>
      </a:lt1>
      <a:dk2>
        <a:srgbClr val="17406D"/>
      </a:dk2>
      <a:lt2>
        <a:srgbClr val="DBEFF9"/>
      </a:lt2>
      <a:accent1>
        <a:srgbClr val="A40001"/>
      </a:accent1>
      <a:accent2>
        <a:srgbClr val="FF0012"/>
      </a:accent2>
      <a:accent3>
        <a:srgbClr val="01396A"/>
      </a:accent3>
      <a:accent4>
        <a:srgbClr val="306AB3"/>
      </a:accent4>
      <a:accent5>
        <a:srgbClr val="ABCEEE"/>
      </a:accent5>
      <a:accent6>
        <a:srgbClr val="EEF3FC"/>
      </a:accent6>
      <a:hlink>
        <a:srgbClr val="7CCA62"/>
      </a:hlink>
      <a:folHlink>
        <a:srgbClr val="F491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72000" tIns="3600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</Words>
  <Application>Microsoft Office PowerPoint</Application>
  <PresentationFormat>와이드스크린</PresentationFormat>
  <Paragraphs>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Korean Medium</vt:lpstr>
      <vt:lpstr>맑은 고딕</vt:lpstr>
      <vt:lpstr>Arial</vt:lpstr>
      <vt:lpstr>Times New Roman</vt:lpstr>
      <vt:lpstr>Wingdings</vt:lpstr>
      <vt:lpstr>1_Office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9</cp:revision>
  <dcterms:created xsi:type="dcterms:W3CDTF">2019-06-25T10:02:18Z</dcterms:created>
  <dcterms:modified xsi:type="dcterms:W3CDTF">2019-06-25T11:21:53Z</dcterms:modified>
</cp:coreProperties>
</file>