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embeddedFontLst>
    <p:embeddedFont>
      <p:font typeface="Merriweather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5" roundtripDataSignature="AMtx7mg7aGQ8i/rL/zrB7tmXWzH7G0pm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Merriweather-bold.fntdata"/><Relationship Id="rId41" Type="http://schemas.openxmlformats.org/officeDocument/2006/relationships/font" Target="fonts/Merriweather-regular.fntdata"/><Relationship Id="rId22" Type="http://schemas.openxmlformats.org/officeDocument/2006/relationships/slide" Target="slides/slide18.xml"/><Relationship Id="rId44" Type="http://schemas.openxmlformats.org/officeDocument/2006/relationships/font" Target="fonts/Merriweather-boldItalic.fntdata"/><Relationship Id="rId21" Type="http://schemas.openxmlformats.org/officeDocument/2006/relationships/slide" Target="slides/slide17.xml"/><Relationship Id="rId43" Type="http://schemas.openxmlformats.org/officeDocument/2006/relationships/font" Target="fonts/Merriweather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" name="Google Shape;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" name="Google Shape;2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6:notes"/>
          <p:cNvSpPr txBox="1"/>
          <p:nvPr>
            <p:ph idx="1" type="body"/>
          </p:nvPr>
        </p:nvSpPr>
        <p:spPr>
          <a:xfrm>
            <a:off x="679450" y="4711700"/>
            <a:ext cx="5435600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950" lIns="91925" spcFirstLastPara="1" rIns="91925" wrap="square" tIns="45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6" name="Google Shape;476;p36:notes"/>
          <p:cNvSpPr/>
          <p:nvPr>
            <p:ph idx="2" type="sldImg"/>
          </p:nvPr>
        </p:nvSpPr>
        <p:spPr>
          <a:xfrm>
            <a:off x="90488" y="744538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showMasterSp="0">
  <p:cSld name="제목 슬라이드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"/>
            <a:ext cx="9144000" cy="5143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9"/>
          <p:cNvSpPr txBox="1"/>
          <p:nvPr>
            <p:ph type="title"/>
          </p:nvPr>
        </p:nvSpPr>
        <p:spPr>
          <a:xfrm>
            <a:off x="311700" y="-9399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1122"/>
              </a:buClr>
              <a:buSzPts val="2800"/>
              <a:buFont typeface="Malgun Gothic"/>
              <a:buNone/>
              <a:defRPr/>
            </a:lvl1pPr>
            <a:lvl2pPr lvl="1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1122"/>
              </a:buClr>
              <a:buSzPts val="2800"/>
              <a:buFont typeface="Malgun Gothic"/>
              <a:buNone/>
              <a:defRPr/>
            </a:lvl2pPr>
            <a:lvl3pPr lvl="2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1122"/>
              </a:buClr>
              <a:buSzPts val="2800"/>
              <a:buFont typeface="Malgun Gothic"/>
              <a:buNone/>
              <a:defRPr/>
            </a:lvl3pPr>
            <a:lvl4pPr lvl="3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1122"/>
              </a:buClr>
              <a:buSzPts val="2800"/>
              <a:buFont typeface="Malgun Gothic"/>
              <a:buNone/>
              <a:defRPr/>
            </a:lvl4pPr>
            <a:lvl5pPr lvl="4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1122"/>
              </a:buClr>
              <a:buSzPts val="2800"/>
              <a:buFont typeface="Malgun Gothic"/>
              <a:buNone/>
              <a:defRPr/>
            </a:lvl5pPr>
            <a:lvl6pPr lvl="5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1122"/>
              </a:buClr>
              <a:buSzPts val="2800"/>
              <a:buFont typeface="Malgun Gothic"/>
              <a:buNone/>
              <a:defRPr/>
            </a:lvl6pPr>
            <a:lvl7pPr lvl="6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1122"/>
              </a:buClr>
              <a:buSzPts val="2800"/>
              <a:buFont typeface="Malgun Gothic"/>
              <a:buNone/>
              <a:defRPr/>
            </a:lvl7pPr>
            <a:lvl8pPr lvl="7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1122"/>
              </a:buClr>
              <a:buSzPts val="2800"/>
              <a:buFont typeface="Malgun Gothic"/>
              <a:buNone/>
              <a:defRPr/>
            </a:lvl8pPr>
            <a:lvl9pPr lvl="8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1122"/>
              </a:buClr>
              <a:buSzPts val="2800"/>
              <a:buFont typeface="Malgun Gothic"/>
              <a:buNone/>
              <a:defRPr/>
            </a:lvl9pPr>
          </a:lstStyle>
          <a:p/>
        </p:txBody>
      </p:sp>
      <p:sp>
        <p:nvSpPr>
          <p:cNvPr id="16" name="Google Shape;16;p39"/>
          <p:cNvSpPr txBox="1"/>
          <p:nvPr>
            <p:ph idx="1" type="body"/>
          </p:nvPr>
        </p:nvSpPr>
        <p:spPr>
          <a:xfrm>
            <a:off x="311700" y="731520"/>
            <a:ext cx="8520600" cy="3837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Malgun Gothic"/>
              <a:buChar char="○"/>
              <a:defRPr/>
            </a:lvl2pPr>
            <a:lvl3pPr indent="-317500" lvl="2" marL="13716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400"/>
              <a:buChar char="■"/>
              <a:defRPr/>
            </a:lvl3pPr>
            <a:lvl4pPr indent="-317500" lvl="3" marL="18288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400"/>
              <a:buChar char="●"/>
              <a:defRPr/>
            </a:lvl4pPr>
            <a:lvl5pPr indent="-317500" lvl="4" marL="22860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400"/>
              <a:buChar char="○"/>
              <a:defRPr/>
            </a:lvl5pPr>
            <a:lvl6pPr indent="-317500" lvl="5" marL="27432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0"/>
          <p:cNvSpPr txBox="1"/>
          <p:nvPr>
            <p:ph type="title"/>
          </p:nvPr>
        </p:nvSpPr>
        <p:spPr>
          <a:xfrm>
            <a:off x="187326" y="76654"/>
            <a:ext cx="8769350" cy="413259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0" wrap="square" tIns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0"/>
          <p:cNvSpPr txBox="1"/>
          <p:nvPr>
            <p:ph idx="1" type="body"/>
          </p:nvPr>
        </p:nvSpPr>
        <p:spPr>
          <a:xfrm>
            <a:off x="187325" y="586980"/>
            <a:ext cx="8782050" cy="22621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43200" wrap="square" tIns="0">
            <a:noAutofit/>
          </a:bodyPr>
          <a:lstStyle>
            <a:lvl1pPr indent="-228600" lvl="0" marL="4572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•"/>
              <a:defRPr/>
            </a:lvl2pPr>
            <a:lvl3pPr indent="-342900" lvl="2" marL="1371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-"/>
              <a:defRPr/>
            </a:lvl3pPr>
            <a:lvl4pPr indent="-342900" lvl="3" marL="1828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-"/>
              <a:defRPr/>
            </a:lvl4pPr>
            <a:lvl5pPr indent="-342900" lvl="4" marL="22860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-"/>
              <a:defRPr/>
            </a:lvl5pPr>
            <a:lvl6pPr indent="-342900" lvl="5" marL="27432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1"/>
          <p:cNvSpPr txBox="1"/>
          <p:nvPr>
            <p:ph type="title"/>
          </p:nvPr>
        </p:nvSpPr>
        <p:spPr>
          <a:xfrm>
            <a:off x="187326" y="76654"/>
            <a:ext cx="8769350" cy="413259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0" wrap="square" tIns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showMasterSp="0">
  <p:cSld name="빈 화면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:\▶자료\Tmax 로고\TmaxData CI\TmaxData(티맥스데이터)_CI.png" id="6" name="Google Shape;6;p3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68904" y="4904952"/>
            <a:ext cx="689359" cy="1353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37"/>
          <p:cNvSpPr/>
          <p:nvPr/>
        </p:nvSpPr>
        <p:spPr>
          <a:xfrm>
            <a:off x="0" y="0"/>
            <a:ext cx="9144000" cy="43200"/>
          </a:xfrm>
          <a:prstGeom prst="rect">
            <a:avLst/>
          </a:prstGeom>
          <a:solidFill>
            <a:srgbClr val="00438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37"/>
          <p:cNvSpPr txBox="1"/>
          <p:nvPr>
            <p:ph type="title"/>
          </p:nvPr>
        </p:nvSpPr>
        <p:spPr>
          <a:xfrm>
            <a:off x="187326" y="76654"/>
            <a:ext cx="8769350" cy="413259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0" wrap="square" tIns="0">
            <a:noAutofit/>
          </a:bodyPr>
          <a:lstStyle>
            <a:lvl1pPr lv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112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112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112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112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112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112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112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112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112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37"/>
          <p:cNvSpPr txBox="1"/>
          <p:nvPr>
            <p:ph idx="1" type="body"/>
          </p:nvPr>
        </p:nvSpPr>
        <p:spPr>
          <a:xfrm>
            <a:off x="187325" y="586980"/>
            <a:ext cx="8782050" cy="22621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43200" wrap="square" tIns="0">
            <a:noAutofit/>
          </a:bodyPr>
          <a:lstStyle>
            <a:lvl1pPr indent="-228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11111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Malgun Gothic"/>
              <a:buChar char="•"/>
              <a:defRPr b="0" i="0" sz="1400" u="none" cap="none" strike="noStrike">
                <a:solidFill>
                  <a:srgbClr val="11111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800" lvl="2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Malgun Gothic"/>
              <a:buChar char="-"/>
              <a:defRPr b="0" i="0" sz="1200" u="none" cap="none" strike="noStrike">
                <a:solidFill>
                  <a:srgbClr val="11111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8450" lvl="3" marL="18288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100"/>
              <a:buFont typeface="Malgun Gothic"/>
              <a:buChar char="-"/>
              <a:defRPr b="0" i="0" sz="1100" u="none" cap="none" strike="noStrike">
                <a:solidFill>
                  <a:srgbClr val="11111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100" lvl="4" marL="22860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000"/>
              <a:buFont typeface="Malgun Gothic"/>
              <a:buChar char="-"/>
              <a:defRPr b="0" i="0" sz="1000" u="none" cap="none" strike="noStrike">
                <a:solidFill>
                  <a:srgbClr val="11111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92100" lvl="5" marL="2743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38CAD"/>
              </a:buClr>
              <a:buSzPts val="1000"/>
              <a:buFont typeface="Malgun Gothic"/>
              <a:buChar char="-"/>
              <a:defRPr b="1" i="0" sz="1000" u="none" cap="none" strike="noStrike">
                <a:solidFill>
                  <a:srgbClr val="11111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92100" lvl="6" marL="3200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38CAD"/>
              </a:buClr>
              <a:buSzPts val="1000"/>
              <a:buFont typeface="Malgun Gothic"/>
              <a:buChar char="-"/>
              <a:defRPr b="1" i="0" sz="1000" u="none" cap="none" strike="noStrike">
                <a:solidFill>
                  <a:srgbClr val="11111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92100" lvl="7" marL="3657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38CAD"/>
              </a:buClr>
              <a:buSzPts val="1000"/>
              <a:buFont typeface="Malgun Gothic"/>
              <a:buChar char="-"/>
              <a:defRPr b="1" i="0" sz="1000" u="none" cap="none" strike="noStrike">
                <a:solidFill>
                  <a:srgbClr val="11111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92100" lvl="8" marL="41148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38CAD"/>
              </a:buClr>
              <a:buSzPts val="1000"/>
              <a:buFont typeface="Malgun Gothic"/>
              <a:buChar char="-"/>
              <a:defRPr b="1" i="0" sz="1000" u="none" cap="none" strike="noStrike">
                <a:solidFill>
                  <a:srgbClr val="11111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37"/>
          <p:cNvSpPr/>
          <p:nvPr/>
        </p:nvSpPr>
        <p:spPr>
          <a:xfrm>
            <a:off x="167534" y="4887517"/>
            <a:ext cx="314325" cy="246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438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7"/>
          <p:cNvSpPr/>
          <p:nvPr/>
        </p:nvSpPr>
        <p:spPr>
          <a:xfrm>
            <a:off x="187325" y="533400"/>
            <a:ext cx="8770938" cy="216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0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0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17.png"/><Relationship Id="rId6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17.png"/><Relationship Id="rId6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17.png"/><Relationship Id="rId6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17.png"/><Relationship Id="rId6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Relationship Id="rId5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png"/><Relationship Id="rId4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Relationship Id="rId4" Type="http://schemas.openxmlformats.org/officeDocument/2006/relationships/image" Target="../media/image3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Relationship Id="rId4" Type="http://schemas.openxmlformats.org/officeDocument/2006/relationships/image" Target="../media/image3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3.png"/><Relationship Id="rId4" Type="http://schemas.openxmlformats.org/officeDocument/2006/relationships/image" Target="../media/image37.png"/><Relationship Id="rId5" Type="http://schemas.openxmlformats.org/officeDocument/2006/relationships/image" Target="../media/image32.png"/><Relationship Id="rId6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/>
          <p:nvPr/>
        </p:nvSpPr>
        <p:spPr>
          <a:xfrm>
            <a:off x="7497538" y="4358915"/>
            <a:ext cx="1120775" cy="208359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0" spcFirstLastPara="1" rIns="0" wrap="square" tIns="5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606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2020.03.11</a:t>
            </a:r>
            <a:endParaRPr/>
          </a:p>
        </p:txBody>
      </p:sp>
      <p:sp>
        <p:nvSpPr>
          <p:cNvPr id="30" name="Google Shape;30;p1"/>
          <p:cNvSpPr/>
          <p:nvPr/>
        </p:nvSpPr>
        <p:spPr>
          <a:xfrm>
            <a:off x="6207066" y="4651432"/>
            <a:ext cx="2523430" cy="113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606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Copyright© 2018 TmaxData. All Rights Reserved.</a:t>
            </a:r>
            <a:endParaRPr/>
          </a:p>
        </p:txBody>
      </p:sp>
      <p:pic>
        <p:nvPicPr>
          <p:cNvPr descr="F:\▶작업완료\Branding\PPT 템플릿\(18.02) 공용 PT 표준 템플릿\img\TmaxData(티맥스데이터)_CI.png" id="31" name="Google Shape;3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725" y="4489850"/>
            <a:ext cx="1285353" cy="25234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"/>
          <p:cNvSpPr txBox="1"/>
          <p:nvPr/>
        </p:nvSpPr>
        <p:spPr>
          <a:xfrm>
            <a:off x="4913753" y="3989854"/>
            <a:ext cx="1739008" cy="577421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0" spcFirstLastPara="1" rIns="0" wrap="square" tIns="5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606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AI 1-3팀</a:t>
            </a:r>
            <a:endParaRPr b="1" i="0" sz="1400" u="none" cap="none" strike="noStrike">
              <a:solidFill>
                <a:srgbClr val="606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606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한건수 연구원</a:t>
            </a:r>
            <a:endParaRPr b="1" i="0" sz="1400" u="none" cap="none" strike="noStrike">
              <a:solidFill>
                <a:srgbClr val="606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33;p1"/>
          <p:cNvSpPr txBox="1"/>
          <p:nvPr/>
        </p:nvSpPr>
        <p:spPr>
          <a:xfrm>
            <a:off x="415247" y="1688921"/>
            <a:ext cx="4134465" cy="208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3069"/>
                </a:solidFill>
                <a:latin typeface="Arial"/>
                <a:ea typeface="Arial"/>
                <a:cs typeface="Arial"/>
                <a:sym typeface="Arial"/>
              </a:rPr>
              <a:t>Knowledge Graph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3069"/>
                </a:solidFill>
                <a:latin typeface="Arial"/>
                <a:ea typeface="Arial"/>
                <a:cs typeface="Arial"/>
                <a:sym typeface="Arial"/>
              </a:rPr>
              <a:t>Grounded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3069"/>
                </a:solidFill>
                <a:latin typeface="Arial"/>
                <a:ea typeface="Arial"/>
                <a:cs typeface="Arial"/>
                <a:sym typeface="Arial"/>
              </a:rPr>
              <a:t>Dialogue System</a:t>
            </a:r>
            <a:endParaRPr b="1" i="0" sz="3600" u="none" cap="none" strike="noStrike">
              <a:solidFill>
                <a:srgbClr val="00306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idx="1" type="body"/>
          </p:nvPr>
        </p:nvSpPr>
        <p:spPr>
          <a:xfrm>
            <a:off x="311700" y="731520"/>
            <a:ext cx="8520600" cy="3837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잘 구축된 KG가 있다고 가정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Cambria"/>
              <a:buChar char="○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KG를 활용하고 싶은데 어떻게 </a:t>
            </a: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Embedding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을 해야할까 ?</a:t>
            </a:r>
            <a:endParaRPr/>
          </a:p>
          <a:p>
            <a:pPr indent="-317500" lvl="1" marL="9144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Cambria"/>
              <a:buChar char="○"/>
            </a:pP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Embedding = text 🡪  vector</a:t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1" marL="9144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Malgun Gothic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특정 Task 를 잘 수행하는 모델을  Embedding에 활용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Cambria"/>
              <a:buChar char="○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BERT 🡪 Masked token prediction 잘 하도록 학습 (+NSP)</a:t>
            </a:r>
            <a:endParaRPr/>
          </a:p>
          <a:p>
            <a:pPr indent="-317500" lvl="1" marL="9144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Cambria"/>
              <a:buChar char="○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Text  🡪 BERT 🡪 vector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2" name="Google Shape;1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10"/>
          <p:cNvSpPr txBox="1"/>
          <p:nvPr/>
        </p:nvSpPr>
        <p:spPr>
          <a:xfrm>
            <a:off x="311700" y="-2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1122"/>
              </a:buClr>
              <a:buSzPts val="2800"/>
              <a:buFont typeface="Arial"/>
              <a:buNone/>
            </a:pPr>
            <a:r>
              <a:rPr b="0" i="0" lang="en-US" sz="2400" u="none" cap="none" strike="noStrike">
                <a:solidFill>
                  <a:srgbClr val="001122"/>
                </a:solidFill>
                <a:latin typeface="Malgun Gothic"/>
                <a:ea typeface="Malgun Gothic"/>
                <a:cs typeface="Malgun Gothic"/>
                <a:sym typeface="Malgun Gothic"/>
              </a:rPr>
              <a:t>Embedding KG</a:t>
            </a:r>
            <a:endParaRPr b="0" i="0" sz="2400" u="none" cap="none" strike="noStrike">
              <a:solidFill>
                <a:srgbClr val="00112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>
            <p:ph idx="1" type="body"/>
          </p:nvPr>
        </p:nvSpPr>
        <p:spPr>
          <a:xfrm>
            <a:off x="311700" y="731520"/>
            <a:ext cx="8520600" cy="3837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KG Embedding</a:t>
            </a:r>
            <a:endParaRPr/>
          </a:p>
          <a:p>
            <a:pPr indent="-317500" lvl="1" marL="9144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Cambria"/>
              <a:buChar char="○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Approach 1</a:t>
            </a:r>
            <a:endParaRPr/>
          </a:p>
          <a:p>
            <a:pPr indent="-228600" lvl="1" marL="9144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Malgun Gothic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1" marL="9144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Malgun Gothic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17500" lvl="2" marL="13716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400"/>
              <a:buChar char="■"/>
            </a:pPr>
            <a:r>
              <a:rPr lang="en-US" sz="1400">
                <a:latin typeface="Cambria"/>
                <a:ea typeface="Cambria"/>
                <a:cs typeface="Cambria"/>
                <a:sym typeface="Cambria"/>
              </a:rPr>
              <a:t>(head entity,  tail entity) 🡪 Relation 을 잘 예측하도록 학습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Cambria"/>
              <a:buChar char="○"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Approach 2</a:t>
            </a:r>
            <a:endParaRPr/>
          </a:p>
          <a:p>
            <a:pPr indent="-228600" lvl="1" marL="9144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Malgun Gothic"/>
              <a:buNone/>
            </a:pPr>
            <a:r>
              <a:t/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-228600" lvl="1" marL="9144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Malgun Gothic"/>
              <a:buNone/>
            </a:pPr>
            <a:r>
              <a:t/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-317500" lvl="2" marL="13716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400"/>
              <a:buChar char="■"/>
            </a:pPr>
            <a:r>
              <a:rPr lang="en-US" sz="1400">
                <a:latin typeface="Cambria"/>
                <a:ea typeface="Cambria"/>
                <a:cs typeface="Cambria"/>
                <a:sym typeface="Cambria"/>
              </a:rPr>
              <a:t>( head, relation, tail) 이 튜플이 True 인지 False 인지 잘 분류하도록 학습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9" name="Google Shape;1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11"/>
          <p:cNvSpPr txBox="1"/>
          <p:nvPr/>
        </p:nvSpPr>
        <p:spPr>
          <a:xfrm>
            <a:off x="311700" y="-2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1122"/>
              </a:buClr>
              <a:buSzPts val="2800"/>
              <a:buFont typeface="Arial"/>
              <a:buNone/>
            </a:pPr>
            <a:r>
              <a:rPr b="0" i="0" lang="en-US" sz="2400" u="none" cap="none" strike="noStrike">
                <a:solidFill>
                  <a:srgbClr val="001122"/>
                </a:solidFill>
                <a:latin typeface="Malgun Gothic"/>
                <a:ea typeface="Malgun Gothic"/>
                <a:cs typeface="Malgun Gothic"/>
                <a:sym typeface="Malgun Gothic"/>
              </a:rPr>
              <a:t>Embedding KG</a:t>
            </a:r>
            <a:endParaRPr b="0" i="0" sz="2400" u="none" cap="none" strike="noStrike">
              <a:solidFill>
                <a:srgbClr val="00112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1" name="Google Shape;16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5750" y="1691298"/>
            <a:ext cx="6303818" cy="76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2" name="Google Shape;16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5750" y="3587346"/>
            <a:ext cx="6032500" cy="68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idx="1" type="body"/>
          </p:nvPr>
        </p:nvSpPr>
        <p:spPr>
          <a:xfrm>
            <a:off x="311700" y="731520"/>
            <a:ext cx="8520600" cy="3837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When reading a domain text, </a:t>
            </a:r>
            <a:r>
              <a:rPr i="1" lang="en-US" u="sng">
                <a:latin typeface="Cambria"/>
                <a:ea typeface="Cambria"/>
                <a:cs typeface="Cambria"/>
                <a:sym typeface="Cambria"/>
              </a:rPr>
              <a:t>experts make inferences with relevant knowledge</a:t>
            </a: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 </a:t>
            </a:r>
            <a:endParaRPr/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For machines to achieve this capability, </a:t>
            </a:r>
            <a:r>
              <a:rPr i="1" lang="en-US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KG triplets (h,r,t) are injected into sentences </a:t>
            </a: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as domain knowledge</a:t>
            </a:r>
            <a:endParaRPr/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8" name="Google Shape;16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12"/>
          <p:cNvSpPr txBox="1"/>
          <p:nvPr/>
        </p:nvSpPr>
        <p:spPr>
          <a:xfrm>
            <a:off x="311700" y="-2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1122"/>
              </a:buClr>
              <a:buSzPts val="2800"/>
              <a:buFont typeface="Arial"/>
              <a:buNone/>
            </a:pPr>
            <a:r>
              <a:rPr b="0" i="0" lang="en-US" sz="2400" u="none" cap="none" strike="noStrike">
                <a:solidFill>
                  <a:srgbClr val="001122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Application of KG - NLU</a:t>
            </a:r>
            <a:endParaRPr b="0" i="0" sz="2400" u="none" cap="none" strike="noStrike">
              <a:solidFill>
                <a:srgbClr val="00112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12"/>
          <p:cNvSpPr/>
          <p:nvPr/>
        </p:nvSpPr>
        <p:spPr>
          <a:xfrm>
            <a:off x="2573060" y="1300226"/>
            <a:ext cx="3537284" cy="431756"/>
          </a:xfrm>
          <a:prstGeom prst="roundRect">
            <a:avLst>
              <a:gd fmla="val 16667" name="adj"/>
            </a:avLst>
          </a:prstGeom>
          <a:solidFill>
            <a:srgbClr val="92D050">
              <a:alpha val="45882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Tim Cook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currently visiting </a:t>
            </a:r>
            <a:r>
              <a:rPr b="0" i="0" lang="en-US" sz="1400" u="sng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Beijing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now</a:t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1" name="Google Shape;171;p12"/>
          <p:cNvSpPr/>
          <p:nvPr/>
        </p:nvSpPr>
        <p:spPr>
          <a:xfrm>
            <a:off x="1144086" y="3195641"/>
            <a:ext cx="3537284" cy="431756"/>
          </a:xfrm>
          <a:prstGeom prst="roundRect">
            <a:avLst>
              <a:gd fmla="val 16667" name="adj"/>
            </a:avLst>
          </a:prstGeom>
          <a:solidFill>
            <a:srgbClr val="92D050">
              <a:alpha val="45882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Tim Cook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currently visiting </a:t>
            </a:r>
            <a:r>
              <a:rPr b="0" i="0" lang="en-US" sz="1400" u="sng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Beijing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now</a:t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72" name="Google Shape;17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0344" y="2362387"/>
            <a:ext cx="2172645" cy="210966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2"/>
          <p:cNvSpPr/>
          <p:nvPr/>
        </p:nvSpPr>
        <p:spPr>
          <a:xfrm>
            <a:off x="6594438" y="3530578"/>
            <a:ext cx="774550" cy="277629"/>
          </a:xfrm>
          <a:prstGeom prst="roundRect">
            <a:avLst>
              <a:gd fmla="val 16667" name="adj"/>
            </a:avLst>
          </a:prstGeom>
          <a:solidFill>
            <a:srgbClr val="3366FF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4" name="Google Shape;174;p12"/>
          <p:cNvSpPr/>
          <p:nvPr/>
        </p:nvSpPr>
        <p:spPr>
          <a:xfrm>
            <a:off x="7379683" y="3615604"/>
            <a:ext cx="634764" cy="277629"/>
          </a:xfrm>
          <a:prstGeom prst="roundRect">
            <a:avLst>
              <a:gd fmla="val 16667" name="adj"/>
            </a:avLst>
          </a:prstGeom>
          <a:solidFill>
            <a:srgbClr val="159BFF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75" name="Google Shape;175;p12"/>
          <p:cNvCxnSpPr/>
          <p:nvPr/>
        </p:nvCxnSpPr>
        <p:spPr>
          <a:xfrm>
            <a:off x="5009841" y="3411519"/>
            <a:ext cx="1145094" cy="0"/>
          </a:xfrm>
          <a:prstGeom prst="straightConnector1">
            <a:avLst/>
          </a:prstGeom>
          <a:gradFill>
            <a:gsLst>
              <a:gs pos="0">
                <a:srgbClr val="8EAECC"/>
              </a:gs>
              <a:gs pos="100000">
                <a:srgbClr val="7199BD"/>
              </a:gs>
            </a:gsLst>
            <a:lin ang="5400000" scaled="0"/>
          </a:gradFill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76" name="Google Shape;176;p12"/>
          <p:cNvSpPr/>
          <p:nvPr/>
        </p:nvSpPr>
        <p:spPr>
          <a:xfrm>
            <a:off x="333891" y="1823952"/>
            <a:ext cx="8401317" cy="25880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/>
          <p:nvPr>
            <p:ph idx="1" type="body"/>
          </p:nvPr>
        </p:nvSpPr>
        <p:spPr>
          <a:xfrm>
            <a:off x="311700" y="731520"/>
            <a:ext cx="8520600" cy="3837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When reading a domain text, </a:t>
            </a:r>
            <a:r>
              <a:rPr i="1" lang="en-US" u="sng">
                <a:latin typeface="Cambria"/>
                <a:ea typeface="Cambria"/>
                <a:cs typeface="Cambria"/>
                <a:sym typeface="Cambria"/>
              </a:rPr>
              <a:t>experts make inferences with relevant knowledge</a:t>
            </a: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 </a:t>
            </a:r>
            <a:endParaRPr/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For machines to achieve this capability, </a:t>
            </a:r>
            <a:r>
              <a:rPr i="1" lang="en-US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KG triplets (h,r,t) are injected into sentences </a:t>
            </a: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as domain knowledge</a:t>
            </a:r>
            <a:endParaRPr/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2" name="Google Shape;18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13"/>
          <p:cNvSpPr txBox="1"/>
          <p:nvPr/>
        </p:nvSpPr>
        <p:spPr>
          <a:xfrm>
            <a:off x="311700" y="-2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1122"/>
              </a:buClr>
              <a:buSzPts val="2800"/>
              <a:buFont typeface="Arial"/>
              <a:buNone/>
            </a:pPr>
            <a:r>
              <a:rPr b="0" i="0" lang="en-US" sz="2400" u="none" cap="none" strike="noStrike">
                <a:solidFill>
                  <a:srgbClr val="001122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Application of KG - NLU</a:t>
            </a:r>
            <a:endParaRPr b="0" i="0" sz="2400" u="none" cap="none" strike="noStrike">
              <a:solidFill>
                <a:srgbClr val="00112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13"/>
          <p:cNvSpPr/>
          <p:nvPr/>
        </p:nvSpPr>
        <p:spPr>
          <a:xfrm>
            <a:off x="2573060" y="1300226"/>
            <a:ext cx="3537284" cy="431756"/>
          </a:xfrm>
          <a:prstGeom prst="roundRect">
            <a:avLst>
              <a:gd fmla="val 16667" name="adj"/>
            </a:avLst>
          </a:prstGeom>
          <a:solidFill>
            <a:srgbClr val="92D050">
              <a:alpha val="45882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Tim Cook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currently visiting </a:t>
            </a:r>
            <a:r>
              <a:rPr b="0" i="0" lang="en-US" sz="1400" u="sng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Beijing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now</a:t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5" name="Google Shape;185;p13"/>
          <p:cNvSpPr/>
          <p:nvPr/>
        </p:nvSpPr>
        <p:spPr>
          <a:xfrm>
            <a:off x="1144086" y="3195641"/>
            <a:ext cx="3537284" cy="431756"/>
          </a:xfrm>
          <a:prstGeom prst="roundRect">
            <a:avLst>
              <a:gd fmla="val 16667" name="adj"/>
            </a:avLst>
          </a:prstGeom>
          <a:solidFill>
            <a:srgbClr val="92D050">
              <a:alpha val="45882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Tim Cook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currently visiting </a:t>
            </a:r>
            <a:r>
              <a:rPr b="0" i="0" lang="en-US" sz="1400" u="sng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Beijing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now</a:t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86" name="Google Shape;1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0344" y="2362387"/>
            <a:ext cx="2172645" cy="210966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3"/>
          <p:cNvSpPr/>
          <p:nvPr/>
        </p:nvSpPr>
        <p:spPr>
          <a:xfrm>
            <a:off x="6594438" y="3530578"/>
            <a:ext cx="774550" cy="277629"/>
          </a:xfrm>
          <a:prstGeom prst="roundRect">
            <a:avLst>
              <a:gd fmla="val 16667" name="adj"/>
            </a:avLst>
          </a:prstGeom>
          <a:solidFill>
            <a:srgbClr val="3366FF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8" name="Google Shape;188;p13"/>
          <p:cNvSpPr/>
          <p:nvPr/>
        </p:nvSpPr>
        <p:spPr>
          <a:xfrm>
            <a:off x="7379683" y="3615604"/>
            <a:ext cx="634764" cy="277629"/>
          </a:xfrm>
          <a:prstGeom prst="roundRect">
            <a:avLst>
              <a:gd fmla="val 16667" name="adj"/>
            </a:avLst>
          </a:prstGeom>
          <a:solidFill>
            <a:srgbClr val="159BFF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89" name="Google Shape;189;p13"/>
          <p:cNvCxnSpPr/>
          <p:nvPr/>
        </p:nvCxnSpPr>
        <p:spPr>
          <a:xfrm>
            <a:off x="5009841" y="3411519"/>
            <a:ext cx="1145094" cy="0"/>
          </a:xfrm>
          <a:prstGeom prst="straightConnector1">
            <a:avLst/>
          </a:prstGeom>
          <a:gradFill>
            <a:gsLst>
              <a:gs pos="0">
                <a:srgbClr val="8EAECC"/>
              </a:gs>
              <a:gs pos="100000">
                <a:srgbClr val="7199BD"/>
              </a:gs>
            </a:gsLst>
            <a:lin ang="5400000" scaled="0"/>
          </a:gradFill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/>
          <p:nvPr>
            <p:ph idx="1" type="body"/>
          </p:nvPr>
        </p:nvSpPr>
        <p:spPr>
          <a:xfrm>
            <a:off x="311700" y="731520"/>
            <a:ext cx="8520600" cy="3837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5" name="Google Shape;19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p14"/>
          <p:cNvSpPr txBox="1"/>
          <p:nvPr/>
        </p:nvSpPr>
        <p:spPr>
          <a:xfrm>
            <a:off x="311700" y="-2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1122"/>
              </a:buClr>
              <a:buSzPts val="2800"/>
              <a:buFont typeface="Arial"/>
              <a:buNone/>
            </a:pPr>
            <a:r>
              <a:rPr b="0" i="0" lang="en-US" sz="2400" u="none" cap="none" strike="noStrike">
                <a:solidFill>
                  <a:srgbClr val="001122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Application of KG - NLU</a:t>
            </a:r>
            <a:endParaRPr b="0" i="0" sz="2400" u="none" cap="none" strike="noStrike">
              <a:solidFill>
                <a:srgbClr val="00112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7" name="Google Shape;1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669" y="666973"/>
            <a:ext cx="4055905" cy="423418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8" name="Google Shape;198;p14"/>
          <p:cNvSpPr txBox="1"/>
          <p:nvPr/>
        </p:nvSpPr>
        <p:spPr>
          <a:xfrm>
            <a:off x="4819427" y="1134931"/>
            <a:ext cx="30874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Issue 1 )  Positional Encoding	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9" name="Google Shape;199;p14"/>
          <p:cNvSpPr txBox="1"/>
          <p:nvPr/>
        </p:nvSpPr>
        <p:spPr>
          <a:xfrm>
            <a:off x="4819426" y="2630176"/>
            <a:ext cx="30874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Issue 2 )  Attention Masking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0" name="Google Shape;200;p14"/>
          <p:cNvSpPr txBox="1"/>
          <p:nvPr/>
        </p:nvSpPr>
        <p:spPr>
          <a:xfrm>
            <a:off x="4964190" y="1537050"/>
            <a:ext cx="386811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원래 문장에서는 [Cook] 이 [is]의 주어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하지만  KG를 문장에 추가하면 [Apple]이 [is] 의 주어로 됨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이를 해결해야 함</a:t>
            </a:r>
            <a:endParaRPr/>
          </a:p>
        </p:txBody>
      </p:sp>
      <p:sp>
        <p:nvSpPr>
          <p:cNvPr id="201" name="Google Shape;201;p14"/>
          <p:cNvSpPr txBox="1"/>
          <p:nvPr/>
        </p:nvSpPr>
        <p:spPr>
          <a:xfrm>
            <a:off x="4964190" y="3137714"/>
            <a:ext cx="386811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새로 추가된 [CEO] , [Apple] 은 원래있던 [Beijing] 과 attention이  되면 안됨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575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Otherwise, there would be </a:t>
            </a:r>
            <a:r>
              <a:rPr b="0" i="1" lang="en-US" sz="1400" u="none" cap="none" strike="noStrike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Knowledge Noise</a:t>
            </a:r>
            <a:endParaRPr b="0" i="1" sz="1400" u="none" cap="none" strike="noStrike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2" name="Google Shape;202;p14"/>
          <p:cNvSpPr txBox="1"/>
          <p:nvPr/>
        </p:nvSpPr>
        <p:spPr>
          <a:xfrm>
            <a:off x="4667074" y="3932191"/>
            <a:ext cx="380538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Knowledge Noise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=&gt; too much knowledge incorporation may divert the sentence from its correct meaning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3" name="Google Shape;203;p14"/>
          <p:cNvSpPr/>
          <p:nvPr/>
        </p:nvSpPr>
        <p:spPr>
          <a:xfrm>
            <a:off x="4679850" y="1142570"/>
            <a:ext cx="4163208" cy="35282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14"/>
          <p:cNvSpPr/>
          <p:nvPr/>
        </p:nvSpPr>
        <p:spPr>
          <a:xfrm>
            <a:off x="3238052" y="1688951"/>
            <a:ext cx="516367" cy="161364"/>
          </a:xfrm>
          <a:prstGeom prst="roundRect">
            <a:avLst>
              <a:gd fmla="val 16667" name="adj"/>
            </a:avLst>
          </a:prstGeom>
          <a:solidFill>
            <a:srgbClr val="3366FF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5" name="Google Shape;205;p14"/>
          <p:cNvSpPr/>
          <p:nvPr/>
        </p:nvSpPr>
        <p:spPr>
          <a:xfrm>
            <a:off x="3775934" y="1736475"/>
            <a:ext cx="349159" cy="161364"/>
          </a:xfrm>
          <a:prstGeom prst="roundRect">
            <a:avLst>
              <a:gd fmla="val 16667" name="adj"/>
            </a:avLst>
          </a:prstGeom>
          <a:solidFill>
            <a:srgbClr val="159BFF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/>
          <p:nvPr>
            <p:ph idx="1" type="body"/>
          </p:nvPr>
        </p:nvSpPr>
        <p:spPr>
          <a:xfrm>
            <a:off x="311700" y="731520"/>
            <a:ext cx="8520600" cy="3837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1" name="Google Shape;21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15"/>
          <p:cNvSpPr txBox="1"/>
          <p:nvPr/>
        </p:nvSpPr>
        <p:spPr>
          <a:xfrm>
            <a:off x="311700" y="-2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1122"/>
              </a:buClr>
              <a:buSzPts val="2800"/>
              <a:buFont typeface="Arial"/>
              <a:buNone/>
            </a:pPr>
            <a:r>
              <a:rPr b="0" i="0" lang="en-US" sz="2400" u="none" cap="none" strike="noStrike">
                <a:solidFill>
                  <a:srgbClr val="001122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Application of KG - NLU</a:t>
            </a:r>
            <a:endParaRPr b="0" i="0" sz="2400" u="none" cap="none" strike="noStrike">
              <a:solidFill>
                <a:srgbClr val="00112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3" name="Google Shape;2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669" y="666973"/>
            <a:ext cx="4055905" cy="423418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4" name="Google Shape;214;p15"/>
          <p:cNvSpPr txBox="1"/>
          <p:nvPr/>
        </p:nvSpPr>
        <p:spPr>
          <a:xfrm>
            <a:off x="4819427" y="1134931"/>
            <a:ext cx="30874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Issue 1 )  Positional Encoding	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5" name="Google Shape;215;p15"/>
          <p:cNvSpPr txBox="1"/>
          <p:nvPr/>
        </p:nvSpPr>
        <p:spPr>
          <a:xfrm>
            <a:off x="4819426" y="2630176"/>
            <a:ext cx="30874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Issue 2 )  Attention Masking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6" name="Google Shape;216;p15"/>
          <p:cNvSpPr txBox="1"/>
          <p:nvPr/>
        </p:nvSpPr>
        <p:spPr>
          <a:xfrm>
            <a:off x="4964190" y="1537050"/>
            <a:ext cx="386811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원래 문장에서는 [Cook] 이 [is]의 주어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하지만  KG를 문장에 추가하면 [Apple]이 [is] 의 주어로 됨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이를 해결해야 함</a:t>
            </a:r>
            <a:endParaRPr/>
          </a:p>
        </p:txBody>
      </p:sp>
      <p:sp>
        <p:nvSpPr>
          <p:cNvPr id="217" name="Google Shape;217;p15"/>
          <p:cNvSpPr txBox="1"/>
          <p:nvPr/>
        </p:nvSpPr>
        <p:spPr>
          <a:xfrm>
            <a:off x="4964190" y="3137714"/>
            <a:ext cx="386811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새로 추가된 [CEO] , [Apple] 은 원래있던 [Beijing] 과 attention이  되면 안됨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575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Otherwise, there would be </a:t>
            </a:r>
            <a:r>
              <a:rPr b="0" i="1" lang="en-US" sz="1400" u="none" cap="none" strike="noStrike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Knowledge Noise</a:t>
            </a:r>
            <a:endParaRPr b="0" i="1" sz="1400" u="none" cap="none" strike="noStrike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8" name="Google Shape;218;p15"/>
          <p:cNvSpPr txBox="1"/>
          <p:nvPr/>
        </p:nvSpPr>
        <p:spPr>
          <a:xfrm>
            <a:off x="4667074" y="3932191"/>
            <a:ext cx="380538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Knowledge Noise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=&gt; too much knowledge incorporation may divert the sentence from its correct meaning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9" name="Google Shape;219;p15"/>
          <p:cNvSpPr/>
          <p:nvPr/>
        </p:nvSpPr>
        <p:spPr>
          <a:xfrm>
            <a:off x="4679850" y="2652344"/>
            <a:ext cx="4163208" cy="20185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15"/>
          <p:cNvSpPr/>
          <p:nvPr/>
        </p:nvSpPr>
        <p:spPr>
          <a:xfrm>
            <a:off x="3238052" y="1688951"/>
            <a:ext cx="516367" cy="161364"/>
          </a:xfrm>
          <a:prstGeom prst="roundRect">
            <a:avLst>
              <a:gd fmla="val 16667" name="adj"/>
            </a:avLst>
          </a:prstGeom>
          <a:solidFill>
            <a:srgbClr val="3366FF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1" name="Google Shape;221;p15"/>
          <p:cNvSpPr/>
          <p:nvPr/>
        </p:nvSpPr>
        <p:spPr>
          <a:xfrm>
            <a:off x="3775934" y="1736475"/>
            <a:ext cx="349159" cy="161364"/>
          </a:xfrm>
          <a:prstGeom prst="roundRect">
            <a:avLst>
              <a:gd fmla="val 16667" name="adj"/>
            </a:avLst>
          </a:prstGeom>
          <a:solidFill>
            <a:srgbClr val="159BFF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 txBox="1"/>
          <p:nvPr>
            <p:ph idx="1" type="body"/>
          </p:nvPr>
        </p:nvSpPr>
        <p:spPr>
          <a:xfrm>
            <a:off x="311700" y="731520"/>
            <a:ext cx="8520600" cy="3837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7" name="Google Shape;2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16"/>
          <p:cNvSpPr txBox="1"/>
          <p:nvPr/>
        </p:nvSpPr>
        <p:spPr>
          <a:xfrm>
            <a:off x="311700" y="-2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1122"/>
              </a:buClr>
              <a:buSzPts val="2800"/>
              <a:buFont typeface="Arial"/>
              <a:buNone/>
            </a:pPr>
            <a:r>
              <a:rPr b="0" i="0" lang="en-US" sz="2400" u="none" cap="none" strike="noStrike">
                <a:solidFill>
                  <a:srgbClr val="001122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Application of KG - NLU</a:t>
            </a:r>
            <a:endParaRPr b="0" i="0" sz="2400" u="none" cap="none" strike="noStrike">
              <a:solidFill>
                <a:srgbClr val="00112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9" name="Google Shape;22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669" y="666973"/>
            <a:ext cx="4055905" cy="423418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0" name="Google Shape;230;p16"/>
          <p:cNvSpPr txBox="1"/>
          <p:nvPr/>
        </p:nvSpPr>
        <p:spPr>
          <a:xfrm>
            <a:off x="4819427" y="1134931"/>
            <a:ext cx="30874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Issue 1 )  Positional Encoding	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1" name="Google Shape;231;p16"/>
          <p:cNvSpPr txBox="1"/>
          <p:nvPr/>
        </p:nvSpPr>
        <p:spPr>
          <a:xfrm>
            <a:off x="4819426" y="2630176"/>
            <a:ext cx="30874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Issue 2 )  Attention Masking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2" name="Google Shape;232;p16"/>
          <p:cNvSpPr txBox="1"/>
          <p:nvPr/>
        </p:nvSpPr>
        <p:spPr>
          <a:xfrm>
            <a:off x="4964190" y="1537050"/>
            <a:ext cx="386811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원래 문장에서는 [Cook] 이 [is]의 주어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하지만  KG를 문장에 추가하면 [Apple]이 [is] 의 주어로 됨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이를 해결해야 함</a:t>
            </a:r>
            <a:endParaRPr/>
          </a:p>
        </p:txBody>
      </p:sp>
      <p:sp>
        <p:nvSpPr>
          <p:cNvPr id="233" name="Google Shape;233;p16"/>
          <p:cNvSpPr txBox="1"/>
          <p:nvPr/>
        </p:nvSpPr>
        <p:spPr>
          <a:xfrm>
            <a:off x="4964190" y="3137714"/>
            <a:ext cx="386811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새로 추가된 [CEO] , [Apple] 은 원래있던 [Beijing] 과 attention이  되면 안됨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575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Otherwise, there would be </a:t>
            </a:r>
            <a:r>
              <a:rPr b="0" i="1" lang="en-US" sz="1400" u="none" cap="none" strike="noStrike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Knowledge Noise</a:t>
            </a:r>
            <a:endParaRPr b="0" i="1" sz="1400" u="none" cap="none" strike="noStrike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4" name="Google Shape;234;p16"/>
          <p:cNvSpPr txBox="1"/>
          <p:nvPr/>
        </p:nvSpPr>
        <p:spPr>
          <a:xfrm>
            <a:off x="4667074" y="4160791"/>
            <a:ext cx="38055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Knowledge Noise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=&gt; too much knowledge incorporation may divert the sentence from its correct meaning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5" name="Google Shape;235;p16"/>
          <p:cNvSpPr/>
          <p:nvPr/>
        </p:nvSpPr>
        <p:spPr>
          <a:xfrm>
            <a:off x="3238052" y="1688951"/>
            <a:ext cx="516367" cy="161364"/>
          </a:xfrm>
          <a:prstGeom prst="roundRect">
            <a:avLst>
              <a:gd fmla="val 16667" name="adj"/>
            </a:avLst>
          </a:prstGeom>
          <a:solidFill>
            <a:srgbClr val="3366FF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6" name="Google Shape;236;p16"/>
          <p:cNvSpPr/>
          <p:nvPr/>
        </p:nvSpPr>
        <p:spPr>
          <a:xfrm>
            <a:off x="3775934" y="1736475"/>
            <a:ext cx="349159" cy="161364"/>
          </a:xfrm>
          <a:prstGeom prst="roundRect">
            <a:avLst>
              <a:gd fmla="val 16667" name="adj"/>
            </a:avLst>
          </a:prstGeom>
          <a:solidFill>
            <a:srgbClr val="159BFF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/>
          <p:nvPr>
            <p:ph idx="1" type="body"/>
          </p:nvPr>
        </p:nvSpPr>
        <p:spPr>
          <a:xfrm>
            <a:off x="311700" y="731520"/>
            <a:ext cx="8520600" cy="3837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2" name="Google Shape;24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p17"/>
          <p:cNvSpPr txBox="1"/>
          <p:nvPr/>
        </p:nvSpPr>
        <p:spPr>
          <a:xfrm>
            <a:off x="311700" y="-2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1122"/>
              </a:buClr>
              <a:buSzPts val="2800"/>
              <a:buFont typeface="Arial"/>
              <a:buNone/>
            </a:pPr>
            <a:r>
              <a:rPr b="0" i="0" lang="en-US" sz="2400" u="none" cap="none" strike="noStrike">
                <a:solidFill>
                  <a:srgbClr val="001122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Application of KG - NLU</a:t>
            </a:r>
            <a:endParaRPr b="0" i="0" sz="2400" u="none" cap="none" strike="noStrike">
              <a:solidFill>
                <a:srgbClr val="00112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4" name="Google Shape;24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36" y="635555"/>
            <a:ext cx="8312728" cy="3872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2323" y="4389574"/>
            <a:ext cx="1772006" cy="50628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7"/>
          <p:cNvSpPr/>
          <p:nvPr/>
        </p:nvSpPr>
        <p:spPr>
          <a:xfrm>
            <a:off x="774551" y="2876354"/>
            <a:ext cx="4507454" cy="275637"/>
          </a:xfrm>
          <a:prstGeom prst="roundRect">
            <a:avLst>
              <a:gd fmla="val 16667" name="adj"/>
            </a:avLst>
          </a:prstGeom>
          <a:solidFill>
            <a:srgbClr val="3366FF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7" name="Google Shape;247;p17"/>
          <p:cNvSpPr/>
          <p:nvPr/>
        </p:nvSpPr>
        <p:spPr>
          <a:xfrm rot="3623300">
            <a:off x="1616068" y="3518057"/>
            <a:ext cx="2052170" cy="275637"/>
          </a:xfrm>
          <a:prstGeom prst="roundRect">
            <a:avLst>
              <a:gd fmla="val 16667" name="adj"/>
            </a:avLst>
          </a:prstGeom>
          <a:solidFill>
            <a:srgbClr val="FFFF00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8" name="Google Shape;248;p17"/>
          <p:cNvSpPr/>
          <p:nvPr/>
        </p:nvSpPr>
        <p:spPr>
          <a:xfrm rot="7205941">
            <a:off x="3378846" y="3417493"/>
            <a:ext cx="1347556" cy="275637"/>
          </a:xfrm>
          <a:prstGeom prst="roundRect">
            <a:avLst>
              <a:gd fmla="val 16667" name="adj"/>
            </a:avLst>
          </a:prstGeom>
          <a:solidFill>
            <a:srgbClr val="FF0000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9" name="Google Shape;249;p17"/>
          <p:cNvSpPr/>
          <p:nvPr/>
        </p:nvSpPr>
        <p:spPr>
          <a:xfrm rot="-6737627">
            <a:off x="3960468" y="3383674"/>
            <a:ext cx="1347556" cy="275637"/>
          </a:xfrm>
          <a:prstGeom prst="roundRect">
            <a:avLst>
              <a:gd fmla="val 16667" name="adj"/>
            </a:avLst>
          </a:prstGeom>
          <a:solidFill>
            <a:srgbClr val="FF0000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"/>
          <p:cNvSpPr txBox="1"/>
          <p:nvPr>
            <p:ph idx="1" type="body"/>
          </p:nvPr>
        </p:nvSpPr>
        <p:spPr>
          <a:xfrm>
            <a:off x="311700" y="731520"/>
            <a:ext cx="8520600" cy="3837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Results on open-domain tasks</a:t>
            </a:r>
            <a:endParaRPr/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5" name="Google Shape;25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p18"/>
          <p:cNvSpPr txBox="1"/>
          <p:nvPr/>
        </p:nvSpPr>
        <p:spPr>
          <a:xfrm>
            <a:off x="311700" y="-2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1122"/>
              </a:buClr>
              <a:buSzPts val="2800"/>
              <a:buFont typeface="Arial"/>
              <a:buNone/>
            </a:pPr>
            <a:r>
              <a:rPr b="0" i="0" lang="en-US" sz="2400" u="none" cap="none" strike="noStrike">
                <a:solidFill>
                  <a:srgbClr val="001122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Application of KG - NLU</a:t>
            </a:r>
            <a:endParaRPr b="0" i="0" sz="2400" u="none" cap="none" strike="noStrike">
              <a:solidFill>
                <a:srgbClr val="00112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7" name="Google Shape;25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314657"/>
            <a:ext cx="8312728" cy="251418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8"/>
          <p:cNvSpPr/>
          <p:nvPr/>
        </p:nvSpPr>
        <p:spPr>
          <a:xfrm>
            <a:off x="2603352" y="3035726"/>
            <a:ext cx="548640" cy="686420"/>
          </a:xfrm>
          <a:prstGeom prst="roundRect">
            <a:avLst>
              <a:gd fmla="val 16667" name="adj"/>
            </a:avLst>
          </a:prstGeom>
          <a:solidFill>
            <a:srgbClr val="3366FF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9" name="Google Shape;259;p18"/>
          <p:cNvSpPr/>
          <p:nvPr/>
        </p:nvSpPr>
        <p:spPr>
          <a:xfrm>
            <a:off x="3702425" y="3035726"/>
            <a:ext cx="548640" cy="686420"/>
          </a:xfrm>
          <a:prstGeom prst="roundRect">
            <a:avLst>
              <a:gd fmla="val 16667" name="adj"/>
            </a:avLst>
          </a:prstGeom>
          <a:solidFill>
            <a:srgbClr val="3366FF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0" name="Google Shape;260;p18"/>
          <p:cNvSpPr/>
          <p:nvPr/>
        </p:nvSpPr>
        <p:spPr>
          <a:xfrm>
            <a:off x="4801498" y="3035726"/>
            <a:ext cx="548640" cy="686420"/>
          </a:xfrm>
          <a:prstGeom prst="roundRect">
            <a:avLst>
              <a:gd fmla="val 16667" name="adj"/>
            </a:avLst>
          </a:prstGeom>
          <a:solidFill>
            <a:srgbClr val="3366FF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1" name="Google Shape;261;p18"/>
          <p:cNvSpPr/>
          <p:nvPr/>
        </p:nvSpPr>
        <p:spPr>
          <a:xfrm>
            <a:off x="5810924" y="3035726"/>
            <a:ext cx="548640" cy="686420"/>
          </a:xfrm>
          <a:prstGeom prst="roundRect">
            <a:avLst>
              <a:gd fmla="val 16667" name="adj"/>
            </a:avLst>
          </a:prstGeom>
          <a:solidFill>
            <a:srgbClr val="3366FF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2" name="Google Shape;262;p18"/>
          <p:cNvSpPr/>
          <p:nvPr/>
        </p:nvSpPr>
        <p:spPr>
          <a:xfrm>
            <a:off x="6851728" y="3035726"/>
            <a:ext cx="548640" cy="686420"/>
          </a:xfrm>
          <a:prstGeom prst="roundRect">
            <a:avLst>
              <a:gd fmla="val 16667" name="adj"/>
            </a:avLst>
          </a:prstGeom>
          <a:solidFill>
            <a:srgbClr val="3366FF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3" name="Google Shape;263;p18"/>
          <p:cNvSpPr/>
          <p:nvPr/>
        </p:nvSpPr>
        <p:spPr>
          <a:xfrm>
            <a:off x="7923818" y="3035726"/>
            <a:ext cx="548640" cy="686420"/>
          </a:xfrm>
          <a:prstGeom prst="roundRect">
            <a:avLst>
              <a:gd fmla="val 16667" name="adj"/>
            </a:avLst>
          </a:prstGeom>
          <a:solidFill>
            <a:srgbClr val="3366FF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4" name="Google Shape;264;p18"/>
          <p:cNvSpPr txBox="1"/>
          <p:nvPr/>
        </p:nvSpPr>
        <p:spPr>
          <a:xfrm>
            <a:off x="1135169" y="4227314"/>
            <a:ext cx="68736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“ The KG has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no significant effect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on the tasks of sentiment analysis “</a:t>
            </a:r>
            <a:endParaRPr b="0" i="1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113" y="1258922"/>
            <a:ext cx="7557025" cy="287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9"/>
          <p:cNvSpPr txBox="1"/>
          <p:nvPr>
            <p:ph idx="1" type="body"/>
          </p:nvPr>
        </p:nvSpPr>
        <p:spPr>
          <a:xfrm>
            <a:off x="311700" y="731520"/>
            <a:ext cx="8520600" cy="3837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Results on specific - domain tasks</a:t>
            </a:r>
            <a:endParaRPr/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1" name="Google Shape;27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2" name="Google Shape;272;p19"/>
          <p:cNvSpPr txBox="1"/>
          <p:nvPr/>
        </p:nvSpPr>
        <p:spPr>
          <a:xfrm>
            <a:off x="311700" y="-2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1122"/>
              </a:buClr>
              <a:buSzPts val="2800"/>
              <a:buFont typeface="Arial"/>
              <a:buNone/>
            </a:pPr>
            <a:r>
              <a:rPr b="0" i="0" lang="en-US" sz="2400" u="none" cap="none" strike="noStrike">
                <a:solidFill>
                  <a:srgbClr val="001122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Application of KG - NLU</a:t>
            </a:r>
            <a:endParaRPr b="0" i="0" sz="2400" u="none" cap="none" strike="noStrike">
              <a:solidFill>
                <a:srgbClr val="00112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3311561" y="3241190"/>
            <a:ext cx="413344" cy="771414"/>
          </a:xfrm>
          <a:prstGeom prst="roundRect">
            <a:avLst>
              <a:gd fmla="val 16667" name="adj"/>
            </a:avLst>
          </a:prstGeom>
          <a:solidFill>
            <a:srgbClr val="3366FF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4" name="Google Shape;274;p19"/>
          <p:cNvSpPr txBox="1"/>
          <p:nvPr/>
        </p:nvSpPr>
        <p:spPr>
          <a:xfrm>
            <a:off x="1135169" y="4227314"/>
            <a:ext cx="687366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“Compared with BERT, K-BERT has a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significant performance improvement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in terms of domain tasks “</a:t>
            </a:r>
            <a:endParaRPr b="0" i="1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5" name="Google Shape;275;p19"/>
          <p:cNvSpPr/>
          <p:nvPr/>
        </p:nvSpPr>
        <p:spPr>
          <a:xfrm>
            <a:off x="4668817" y="3241190"/>
            <a:ext cx="413344" cy="771414"/>
          </a:xfrm>
          <a:prstGeom prst="roundRect">
            <a:avLst>
              <a:gd fmla="val 16667" name="adj"/>
            </a:avLst>
          </a:prstGeom>
          <a:solidFill>
            <a:srgbClr val="3366FF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6039590" y="3241190"/>
            <a:ext cx="413344" cy="771414"/>
          </a:xfrm>
          <a:prstGeom prst="roundRect">
            <a:avLst>
              <a:gd fmla="val 16667" name="adj"/>
            </a:avLst>
          </a:prstGeom>
          <a:solidFill>
            <a:srgbClr val="3366FF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7" name="Google Shape;277;p19"/>
          <p:cNvSpPr/>
          <p:nvPr/>
        </p:nvSpPr>
        <p:spPr>
          <a:xfrm>
            <a:off x="7410363" y="3226178"/>
            <a:ext cx="413344" cy="771414"/>
          </a:xfrm>
          <a:prstGeom prst="roundRect">
            <a:avLst>
              <a:gd fmla="val 16667" name="adj"/>
            </a:avLst>
          </a:prstGeom>
          <a:solidFill>
            <a:srgbClr val="3366FF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/>
          <p:nvPr>
            <p:ph type="title"/>
          </p:nvPr>
        </p:nvSpPr>
        <p:spPr>
          <a:xfrm>
            <a:off x="311700" y="-2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1122"/>
              </a:buClr>
              <a:buSzPts val="2800"/>
              <a:buFont typeface="Malgun Gothic"/>
              <a:buNone/>
            </a:pPr>
            <a:r>
              <a:rPr lang="en-US"/>
              <a:t>대화를 통해 배운다</a:t>
            </a:r>
            <a:endParaRPr/>
          </a:p>
        </p:txBody>
      </p:sp>
      <p:sp>
        <p:nvSpPr>
          <p:cNvPr id="39" name="Google Shape;39;p2"/>
          <p:cNvSpPr txBox="1"/>
          <p:nvPr>
            <p:ph idx="1" type="body"/>
          </p:nvPr>
        </p:nvSpPr>
        <p:spPr>
          <a:xfrm>
            <a:off x="311700" y="731520"/>
            <a:ext cx="8520600" cy="3837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새로운 </a:t>
            </a:r>
            <a:r>
              <a:rPr i="1" lang="en-US" u="sng"/>
              <a:t>Fact </a:t>
            </a:r>
            <a:r>
              <a:rPr lang="en-US"/>
              <a:t>를 알게된다</a:t>
            </a:r>
            <a:endParaRPr/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사람과 같은 대화를 한다</a:t>
            </a:r>
            <a:endParaRPr/>
          </a:p>
        </p:txBody>
      </p:sp>
      <p:sp>
        <p:nvSpPr>
          <p:cNvPr id="40" name="Google Shape;4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970116" y="1300942"/>
            <a:ext cx="2784851" cy="486294"/>
          </a:xfrm>
          <a:prstGeom prst="roundRect">
            <a:avLst>
              <a:gd fmla="val 16667" name="adj"/>
            </a:avLst>
          </a:prstGeom>
          <a:solidFill>
            <a:srgbClr val="92D050">
              <a:alpha val="45882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 회사는 1978년에 설립되었다 </a:t>
            </a:r>
            <a:endParaRPr/>
          </a:p>
        </p:txBody>
      </p:sp>
      <p:pic>
        <p:nvPicPr>
          <p:cNvPr id="42" name="Google Shape;4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9375" y="1300941"/>
            <a:ext cx="492652" cy="48629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"/>
          <p:cNvSpPr/>
          <p:nvPr/>
        </p:nvSpPr>
        <p:spPr>
          <a:xfrm>
            <a:off x="1970116" y="2085456"/>
            <a:ext cx="2784851" cy="486294"/>
          </a:xfrm>
          <a:prstGeom prst="roundRect">
            <a:avLst>
              <a:gd fmla="val 16667" name="adj"/>
            </a:avLst>
          </a:prstGeom>
          <a:solidFill>
            <a:srgbClr val="92D050">
              <a:alpha val="45882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내가 제일 좋아하는 색은 초록색</a:t>
            </a:r>
            <a:endParaRPr/>
          </a:p>
        </p:txBody>
      </p:sp>
      <p:pic>
        <p:nvPicPr>
          <p:cNvPr id="44" name="Google Shape;4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9375" y="2085455"/>
            <a:ext cx="492652" cy="48629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"/>
          <p:cNvSpPr/>
          <p:nvPr/>
        </p:nvSpPr>
        <p:spPr>
          <a:xfrm>
            <a:off x="1970117" y="3886605"/>
            <a:ext cx="1725584" cy="486294"/>
          </a:xfrm>
          <a:prstGeom prst="roundRect">
            <a:avLst>
              <a:gd fmla="val 16667" name="adj"/>
            </a:avLst>
          </a:prstGeom>
          <a:solidFill>
            <a:srgbClr val="92D050">
              <a:alpha val="45882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6" name="Google Shape;4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9375" y="3886604"/>
            <a:ext cx="492652" cy="4862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Google Shape;47;p2"/>
          <p:cNvCxnSpPr/>
          <p:nvPr/>
        </p:nvCxnSpPr>
        <p:spPr>
          <a:xfrm>
            <a:off x="4114800" y="2128837"/>
            <a:ext cx="914400" cy="914400"/>
          </a:xfrm>
          <a:prstGeom prst="straightConnector1">
            <a:avLst/>
          </a:prstGeom>
          <a:gradFill>
            <a:gsLst>
              <a:gs pos="0">
                <a:srgbClr val="8EAECC"/>
              </a:gs>
              <a:gs pos="100000">
                <a:srgbClr val="7199BD"/>
              </a:gs>
            </a:gsLst>
            <a:lin ang="5400000" scaled="0"/>
          </a:gradFill>
          <a:ln>
            <a:noFill/>
          </a:ln>
        </p:spPr>
      </p:cxnSp>
      <p:cxnSp>
        <p:nvCxnSpPr>
          <p:cNvPr id="48" name="Google Shape;48;p2"/>
          <p:cNvCxnSpPr>
            <a:stCxn id="45" idx="3"/>
          </p:cNvCxnSpPr>
          <p:nvPr/>
        </p:nvCxnSpPr>
        <p:spPr>
          <a:xfrm flipH="1" rot="10800000">
            <a:off x="3695701" y="3590952"/>
            <a:ext cx="876300" cy="538800"/>
          </a:xfrm>
          <a:prstGeom prst="straightConnector1">
            <a:avLst/>
          </a:prstGeom>
          <a:gradFill>
            <a:gsLst>
              <a:gs pos="0">
                <a:srgbClr val="8EAECC"/>
              </a:gs>
              <a:gs pos="100000">
                <a:srgbClr val="7199BD"/>
              </a:gs>
            </a:gsLst>
            <a:lin ang="5400000" scaled="0"/>
          </a:gradFill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" name="Google Shape;49;p2"/>
          <p:cNvCxnSpPr>
            <a:stCxn id="45" idx="3"/>
            <a:endCxn id="39" idx="2"/>
          </p:cNvCxnSpPr>
          <p:nvPr/>
        </p:nvCxnSpPr>
        <p:spPr>
          <a:xfrm>
            <a:off x="3695701" y="4129752"/>
            <a:ext cx="876300" cy="439200"/>
          </a:xfrm>
          <a:prstGeom prst="straightConnector1">
            <a:avLst/>
          </a:prstGeom>
          <a:gradFill>
            <a:gsLst>
              <a:gs pos="0">
                <a:srgbClr val="8EAECC"/>
              </a:gs>
              <a:gs pos="100000">
                <a:srgbClr val="7199BD"/>
              </a:gs>
            </a:gsLst>
            <a:lin ang="5400000" scaled="0"/>
          </a:gradFill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" name="Google Shape;50;p2"/>
          <p:cNvSpPr txBox="1"/>
          <p:nvPr/>
        </p:nvSpPr>
        <p:spPr>
          <a:xfrm>
            <a:off x="4754968" y="3370257"/>
            <a:ext cx="28269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Train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language model</a:t>
            </a:r>
            <a:endParaRPr b="0" i="0" sz="1800" u="none" cap="none" strike="noStrike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1" name="Google Shape;51;p2"/>
          <p:cNvSpPr txBox="1"/>
          <p:nvPr/>
        </p:nvSpPr>
        <p:spPr>
          <a:xfrm>
            <a:off x="4754967" y="4372899"/>
            <a:ext cx="500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Train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response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generation/selection models</a:t>
            </a:r>
            <a:endParaRPr b="0" i="0" sz="18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"/>
          <p:cNvSpPr txBox="1"/>
          <p:nvPr>
            <p:ph idx="1" type="body"/>
          </p:nvPr>
        </p:nvSpPr>
        <p:spPr>
          <a:xfrm>
            <a:off x="311700" y="731520"/>
            <a:ext cx="8520600" cy="3837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챗봇의 답변은 </a:t>
            </a: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sounding </a:t>
            </a:r>
            <a:r>
              <a:rPr i="1" lang="en-US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natural</a:t>
            </a: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i="1" lang="en-US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but generic and not contentful</a:t>
            </a:r>
            <a:endParaRPr i="1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Cambria"/>
              <a:buChar char="○"/>
            </a:pP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Build a chatbot with </a:t>
            </a:r>
            <a:r>
              <a:rPr b="1" i="1" lang="en-US">
                <a:latin typeface="Cambria"/>
                <a:ea typeface="Cambria"/>
                <a:cs typeface="Cambria"/>
                <a:sym typeface="Cambria"/>
              </a:rPr>
              <a:t>knowledge-grounded</a:t>
            </a: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, producing more </a:t>
            </a:r>
            <a:r>
              <a:rPr b="1" i="1" lang="en-US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contentful</a:t>
            </a: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i="1" lang="en-US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responses</a:t>
            </a:r>
            <a:endParaRPr/>
          </a:p>
          <a:p>
            <a:pPr indent="-317500" lvl="1" marL="9144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Cambria"/>
              <a:buChar char="○"/>
            </a:pP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Seq-2-Seq model, conditioning responses on both </a:t>
            </a:r>
            <a:r>
              <a:rPr b="1" i="1" lang="en-US">
                <a:latin typeface="Cambria"/>
                <a:ea typeface="Cambria"/>
                <a:cs typeface="Cambria"/>
                <a:sym typeface="Cambria"/>
              </a:rPr>
              <a:t>conversation history and external facts</a:t>
            </a:r>
            <a:endParaRPr/>
          </a:p>
          <a:p>
            <a:pPr indent="0" lvl="1" marL="5969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Malgun Gothic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1" marL="9144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Malgun Gothic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3" name="Google Shape;28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20"/>
          <p:cNvSpPr txBox="1"/>
          <p:nvPr/>
        </p:nvSpPr>
        <p:spPr>
          <a:xfrm>
            <a:off x="311700" y="-2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1122"/>
              </a:buClr>
              <a:buSzPts val="2800"/>
              <a:buFont typeface="Arial"/>
              <a:buNone/>
            </a:pPr>
            <a:r>
              <a:rPr b="0" i="0" lang="en-US" sz="2400" u="none" cap="none" strike="noStrike">
                <a:solidFill>
                  <a:srgbClr val="001122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Application of KG – Response Generation </a:t>
            </a:r>
            <a:endParaRPr/>
          </a:p>
        </p:txBody>
      </p:sp>
      <p:pic>
        <p:nvPicPr>
          <p:cNvPr id="285" name="Google Shape;28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3449" y="2550907"/>
            <a:ext cx="5677705" cy="168053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1"/>
          <p:cNvSpPr txBox="1"/>
          <p:nvPr>
            <p:ph idx="1" type="body"/>
          </p:nvPr>
        </p:nvSpPr>
        <p:spPr>
          <a:xfrm>
            <a:off x="311700" y="731520"/>
            <a:ext cx="8520600" cy="4325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봇의 답변은 일반적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반면, 사람의 답변은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1" marL="5969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Malgun Gothic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1" marL="9144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Malgun Gothic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1" name="Google Shape;29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2" name="Google Shape;292;p21"/>
          <p:cNvSpPr txBox="1"/>
          <p:nvPr/>
        </p:nvSpPr>
        <p:spPr>
          <a:xfrm>
            <a:off x="311700" y="-2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1122"/>
              </a:buClr>
              <a:buSzPts val="2800"/>
              <a:buFont typeface="Arial"/>
              <a:buNone/>
            </a:pPr>
            <a:r>
              <a:rPr b="0" i="0" lang="en-US" sz="2400" u="none" cap="none" strike="noStrike">
                <a:solidFill>
                  <a:srgbClr val="001122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Application of KG – Response Generation </a:t>
            </a:r>
            <a:endParaRPr/>
          </a:p>
        </p:txBody>
      </p:sp>
      <p:pic>
        <p:nvPicPr>
          <p:cNvPr id="293" name="Google Shape;29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7431" y="1318872"/>
            <a:ext cx="3817660" cy="5197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4" name="Google Shape;29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941" y="2794503"/>
            <a:ext cx="5810895" cy="1135462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1"/>
          <p:cNvSpPr/>
          <p:nvPr/>
        </p:nvSpPr>
        <p:spPr>
          <a:xfrm>
            <a:off x="1134930" y="3223421"/>
            <a:ext cx="3437069" cy="2776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p21"/>
          <p:cNvSpPr/>
          <p:nvPr/>
        </p:nvSpPr>
        <p:spPr>
          <a:xfrm>
            <a:off x="3698238" y="3501047"/>
            <a:ext cx="873761" cy="161370"/>
          </a:xfrm>
          <a:prstGeom prst="roundRect">
            <a:avLst>
              <a:gd fmla="val 16667" name="adj"/>
            </a:avLst>
          </a:prstGeom>
          <a:solidFill>
            <a:srgbClr val="3366FF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7" name="Google Shape;297;p21"/>
          <p:cNvSpPr/>
          <p:nvPr/>
        </p:nvSpPr>
        <p:spPr>
          <a:xfrm>
            <a:off x="348740" y="2245146"/>
            <a:ext cx="6729791" cy="1842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"/>
          <p:cNvSpPr txBox="1"/>
          <p:nvPr>
            <p:ph idx="1" type="body"/>
          </p:nvPr>
        </p:nvSpPr>
        <p:spPr>
          <a:xfrm>
            <a:off x="311700" y="731520"/>
            <a:ext cx="8520600" cy="4325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봇의 답변은 일반적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반면, 사람의 답변은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1" marL="5969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Malgun Gothic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1" marL="9144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Malgun Gothic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3" name="Google Shape;30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4" name="Google Shape;304;p22"/>
          <p:cNvSpPr txBox="1"/>
          <p:nvPr/>
        </p:nvSpPr>
        <p:spPr>
          <a:xfrm>
            <a:off x="311700" y="-2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1122"/>
              </a:buClr>
              <a:buSzPts val="2800"/>
              <a:buFont typeface="Arial"/>
              <a:buNone/>
            </a:pPr>
            <a:r>
              <a:rPr b="0" i="0" lang="en-US" sz="2400" u="none" cap="none" strike="noStrike">
                <a:solidFill>
                  <a:srgbClr val="001122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Application of KG – Response Generation </a:t>
            </a:r>
            <a:endParaRPr/>
          </a:p>
        </p:txBody>
      </p:sp>
      <p:pic>
        <p:nvPicPr>
          <p:cNvPr id="305" name="Google Shape;30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7431" y="1318872"/>
            <a:ext cx="3817660" cy="5197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6" name="Google Shape;30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941" y="2794503"/>
            <a:ext cx="5810895" cy="1135462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2"/>
          <p:cNvSpPr/>
          <p:nvPr/>
        </p:nvSpPr>
        <p:spPr>
          <a:xfrm>
            <a:off x="1134930" y="3223421"/>
            <a:ext cx="3437069" cy="2776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8" name="Google Shape;308;p22"/>
          <p:cNvSpPr/>
          <p:nvPr/>
        </p:nvSpPr>
        <p:spPr>
          <a:xfrm>
            <a:off x="3698238" y="3501047"/>
            <a:ext cx="873761" cy="161370"/>
          </a:xfrm>
          <a:prstGeom prst="roundRect">
            <a:avLst>
              <a:gd fmla="val 16667" name="adj"/>
            </a:avLst>
          </a:prstGeom>
          <a:solidFill>
            <a:srgbClr val="3366FF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 txBox="1"/>
          <p:nvPr>
            <p:ph idx="1" type="body"/>
          </p:nvPr>
        </p:nvSpPr>
        <p:spPr>
          <a:xfrm>
            <a:off x="311700" y="731520"/>
            <a:ext cx="8520600" cy="4325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식당 리뷰 (specific-domain knowledge) 를 학습에 반영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1" marL="5969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Malgun Gothic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1" marL="9144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Malgun Gothic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4" name="Google Shape;31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5" name="Google Shape;315;p23"/>
          <p:cNvSpPr txBox="1"/>
          <p:nvPr/>
        </p:nvSpPr>
        <p:spPr>
          <a:xfrm>
            <a:off x="311700" y="-2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1122"/>
              </a:buClr>
              <a:buSzPts val="2800"/>
              <a:buFont typeface="Arial"/>
              <a:buNone/>
            </a:pPr>
            <a:r>
              <a:rPr b="0" i="0" lang="en-US" sz="2400" u="none" cap="none" strike="noStrike">
                <a:solidFill>
                  <a:srgbClr val="001122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Application of KG – Response Generation </a:t>
            </a:r>
            <a:endParaRPr/>
          </a:p>
        </p:txBody>
      </p:sp>
      <p:sp>
        <p:nvSpPr>
          <p:cNvPr id="316" name="Google Shape;316;p23"/>
          <p:cNvSpPr/>
          <p:nvPr/>
        </p:nvSpPr>
        <p:spPr>
          <a:xfrm>
            <a:off x="1664790" y="2212828"/>
            <a:ext cx="1009440" cy="339117"/>
          </a:xfrm>
          <a:prstGeom prst="roundRect">
            <a:avLst>
              <a:gd fmla="val 16667" name="adj"/>
            </a:avLst>
          </a:prstGeom>
          <a:solidFill>
            <a:srgbClr val="3366FF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Model</a:t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17" name="Google Shape;317;p23"/>
          <p:cNvCxnSpPr/>
          <p:nvPr/>
        </p:nvCxnSpPr>
        <p:spPr>
          <a:xfrm>
            <a:off x="2788357" y="2360870"/>
            <a:ext cx="841627" cy="2"/>
          </a:xfrm>
          <a:prstGeom prst="straightConnector1">
            <a:avLst/>
          </a:prstGeom>
          <a:gradFill>
            <a:gsLst>
              <a:gs pos="0">
                <a:srgbClr val="8EAECC"/>
              </a:gs>
              <a:gs pos="100000">
                <a:srgbClr val="7199BD"/>
              </a:gs>
            </a:gsLst>
            <a:lin ang="5400000" scaled="0"/>
          </a:gradFill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8" name="Google Shape;318;p23"/>
          <p:cNvSpPr txBox="1"/>
          <p:nvPr/>
        </p:nvSpPr>
        <p:spPr>
          <a:xfrm>
            <a:off x="6768691" y="3593356"/>
            <a:ext cx="21580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Food review of </a:t>
            </a:r>
            <a:r>
              <a:rPr b="0" i="1" lang="en-US" sz="1400" u="sng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Kusakabe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from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Foursquare</a:t>
            </a:r>
            <a:endParaRPr b="0" i="0" sz="1400" u="none" cap="none" strike="noStrike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319" name="Google Shape;319;p23"/>
          <p:cNvCxnSpPr/>
          <p:nvPr/>
        </p:nvCxnSpPr>
        <p:spPr>
          <a:xfrm>
            <a:off x="541224" y="1819116"/>
            <a:ext cx="1009500" cy="536700"/>
          </a:xfrm>
          <a:prstGeom prst="bentConnector3">
            <a:avLst>
              <a:gd fmla="val 978" name="adj1"/>
            </a:avLst>
          </a:prstGeom>
          <a:gradFill>
            <a:gsLst>
              <a:gs pos="0">
                <a:srgbClr val="8EAECC"/>
              </a:gs>
              <a:gs pos="100000">
                <a:srgbClr val="7199BD"/>
              </a:gs>
            </a:gsLst>
            <a:lin ang="5400000" scaled="0"/>
          </a:gradFill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0" name="Google Shape;320;p23"/>
          <p:cNvSpPr txBox="1"/>
          <p:nvPr/>
        </p:nvSpPr>
        <p:spPr>
          <a:xfrm>
            <a:off x="2263848" y="2872918"/>
            <a:ext cx="2158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모델 학습에 반영</a:t>
            </a:r>
            <a:endParaRPr/>
          </a:p>
        </p:txBody>
      </p:sp>
      <p:pic>
        <p:nvPicPr>
          <p:cNvPr id="321" name="Google Shape;32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624" y="1335642"/>
            <a:ext cx="3749887" cy="27670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2" name="Google Shape;322;p23"/>
          <p:cNvSpPr txBox="1"/>
          <p:nvPr/>
        </p:nvSpPr>
        <p:spPr>
          <a:xfrm>
            <a:off x="3872392" y="2202036"/>
            <a:ext cx="4717500" cy="30777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Neural model: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You’ll love it! Try omakase, the best in town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23" name="Google Shape;32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035" y="3235872"/>
            <a:ext cx="6307243" cy="1576813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24" name="Google Shape;324;p23"/>
          <p:cNvCxnSpPr/>
          <p:nvPr/>
        </p:nvCxnSpPr>
        <p:spPr>
          <a:xfrm rot="10800000">
            <a:off x="2162672" y="2713315"/>
            <a:ext cx="6838" cy="497616"/>
          </a:xfrm>
          <a:prstGeom prst="straightConnector1">
            <a:avLst/>
          </a:prstGeom>
          <a:gradFill>
            <a:gsLst>
              <a:gs pos="0">
                <a:srgbClr val="8EAECC"/>
              </a:gs>
              <a:gs pos="100000">
                <a:srgbClr val="7199BD"/>
              </a:gs>
            </a:gsLst>
            <a:lin ang="5400000" scaled="0"/>
          </a:gradFill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/>
          <p:nvPr>
            <p:ph idx="1" type="body"/>
          </p:nvPr>
        </p:nvSpPr>
        <p:spPr>
          <a:xfrm>
            <a:off x="311700" y="731520"/>
            <a:ext cx="8520600" cy="4325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학습 데이터는 트위터에서 23M 개의 3-turn 대화를 크롤링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Fact 는 Foursquare에서  North America 지역의 특정 장소(식당, 박물관, 극장 등) 리뷰 11M 문장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1" marL="9144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Malgun Gothic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0" name="Google Shape;330;p24"/>
          <p:cNvSpPr txBox="1"/>
          <p:nvPr/>
        </p:nvSpPr>
        <p:spPr>
          <a:xfrm>
            <a:off x="311700" y="-2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1122"/>
              </a:buClr>
              <a:buSzPts val="2800"/>
              <a:buFont typeface="Arial"/>
              <a:buNone/>
            </a:pPr>
            <a:r>
              <a:rPr b="0" i="0" lang="en-US" sz="2400" u="none" cap="none" strike="noStrike">
                <a:solidFill>
                  <a:srgbClr val="001122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Application of KG – Response Generation </a:t>
            </a:r>
            <a:endParaRPr/>
          </a:p>
        </p:txBody>
      </p:sp>
      <p:pic>
        <p:nvPicPr>
          <p:cNvPr id="331" name="Google Shape;33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335" y="1213306"/>
            <a:ext cx="7678056" cy="2498083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"/>
          <p:cNvSpPr txBox="1"/>
          <p:nvPr>
            <p:ph idx="1" type="body"/>
          </p:nvPr>
        </p:nvSpPr>
        <p:spPr>
          <a:xfrm>
            <a:off x="357113" y="731520"/>
            <a:ext cx="8520600" cy="4325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학습 데이터는 트위터에서 23M 개의 3-turn 대화를 크롤링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1" marL="9144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Malgun Gothic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7" name="Google Shape;337;p25"/>
          <p:cNvSpPr txBox="1"/>
          <p:nvPr/>
        </p:nvSpPr>
        <p:spPr>
          <a:xfrm>
            <a:off x="311700" y="-2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1122"/>
              </a:buClr>
              <a:buSzPts val="2800"/>
              <a:buFont typeface="Arial"/>
              <a:buNone/>
            </a:pPr>
            <a:r>
              <a:rPr b="0" i="0" lang="en-US" sz="2400" u="none" cap="none" strike="noStrike">
                <a:solidFill>
                  <a:srgbClr val="001122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Application of KG – Response Generation </a:t>
            </a:r>
            <a:endParaRPr/>
          </a:p>
        </p:txBody>
      </p:sp>
      <p:pic>
        <p:nvPicPr>
          <p:cNvPr id="338" name="Google Shape;33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17" y="1235372"/>
            <a:ext cx="4632061" cy="3044669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5"/>
          <p:cNvSpPr txBox="1"/>
          <p:nvPr/>
        </p:nvSpPr>
        <p:spPr>
          <a:xfrm>
            <a:off x="1357060" y="4411980"/>
            <a:ext cx="14052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keyword-based</a:t>
            </a:r>
            <a:endParaRPr b="0" i="0" sz="12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0" name="Google Shape;340;p25"/>
          <p:cNvSpPr/>
          <p:nvPr/>
        </p:nvSpPr>
        <p:spPr>
          <a:xfrm>
            <a:off x="919872" y="4484137"/>
            <a:ext cx="317351" cy="31735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41" name="Google Shape;34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6907" y="1531356"/>
            <a:ext cx="4076908" cy="35485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2" name="Google Shape;34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6622" y="2102384"/>
            <a:ext cx="4037479" cy="37851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3" name="Google Shape;343;p25"/>
          <p:cNvSpPr/>
          <p:nvPr/>
        </p:nvSpPr>
        <p:spPr>
          <a:xfrm>
            <a:off x="6110453" y="2311042"/>
            <a:ext cx="2676434" cy="142488"/>
          </a:xfrm>
          <a:prstGeom prst="roundRect">
            <a:avLst>
              <a:gd fmla="val 16667" name="adj"/>
            </a:avLst>
          </a:prstGeom>
          <a:solidFill>
            <a:srgbClr val="3366FF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44" name="Google Shape;344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96622" y="2686047"/>
            <a:ext cx="4076908" cy="212674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5" name="Google Shape;345;p25"/>
          <p:cNvSpPr/>
          <p:nvPr/>
        </p:nvSpPr>
        <p:spPr>
          <a:xfrm>
            <a:off x="6024282" y="2697862"/>
            <a:ext cx="2120630" cy="174430"/>
          </a:xfrm>
          <a:prstGeom prst="roundRect">
            <a:avLst>
              <a:gd fmla="val 16667" name="adj"/>
            </a:avLst>
          </a:prstGeom>
          <a:solidFill>
            <a:srgbClr val="3366FF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6" name="Google Shape;346;p25"/>
          <p:cNvSpPr/>
          <p:nvPr/>
        </p:nvSpPr>
        <p:spPr>
          <a:xfrm>
            <a:off x="4903023" y="2884106"/>
            <a:ext cx="2261570" cy="149555"/>
          </a:xfrm>
          <a:prstGeom prst="roundRect">
            <a:avLst>
              <a:gd fmla="val 16667" name="adj"/>
            </a:avLst>
          </a:prstGeom>
          <a:solidFill>
            <a:srgbClr val="FF0000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7" name="Google Shape;347;p25"/>
          <p:cNvSpPr/>
          <p:nvPr/>
        </p:nvSpPr>
        <p:spPr>
          <a:xfrm>
            <a:off x="8196928" y="2710299"/>
            <a:ext cx="635372" cy="149555"/>
          </a:xfrm>
          <a:prstGeom prst="roundRect">
            <a:avLst>
              <a:gd fmla="val 16667" name="adj"/>
            </a:avLst>
          </a:prstGeom>
          <a:solidFill>
            <a:srgbClr val="FF0000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8" name="Google Shape;348;p25"/>
          <p:cNvSpPr/>
          <p:nvPr/>
        </p:nvSpPr>
        <p:spPr>
          <a:xfrm>
            <a:off x="5055423" y="3036506"/>
            <a:ext cx="2261570" cy="149555"/>
          </a:xfrm>
          <a:prstGeom prst="roundRect">
            <a:avLst>
              <a:gd fmla="val 16667" name="adj"/>
            </a:avLst>
          </a:prstGeom>
          <a:solidFill>
            <a:srgbClr val="FF0000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9" name="Google Shape;349;p25"/>
          <p:cNvSpPr/>
          <p:nvPr/>
        </p:nvSpPr>
        <p:spPr>
          <a:xfrm>
            <a:off x="4572000" y="1260579"/>
            <a:ext cx="4425550" cy="36130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6"/>
          <p:cNvSpPr txBox="1"/>
          <p:nvPr>
            <p:ph idx="1" type="body"/>
          </p:nvPr>
        </p:nvSpPr>
        <p:spPr>
          <a:xfrm>
            <a:off x="357113" y="731520"/>
            <a:ext cx="8520600" cy="4325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학습 데이터는 트위터에서 23M 개의 3-turn 대화를 크롤링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1" marL="9144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Malgun Gothic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5" name="Google Shape;355;p26"/>
          <p:cNvSpPr txBox="1"/>
          <p:nvPr/>
        </p:nvSpPr>
        <p:spPr>
          <a:xfrm>
            <a:off x="311700" y="-2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1122"/>
              </a:buClr>
              <a:buSzPts val="2800"/>
              <a:buFont typeface="Arial"/>
              <a:buNone/>
            </a:pPr>
            <a:r>
              <a:rPr b="0" i="0" lang="en-US" sz="2400" u="none" cap="none" strike="noStrike">
                <a:solidFill>
                  <a:srgbClr val="001122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Application of KG – Response Generation </a:t>
            </a:r>
            <a:endParaRPr/>
          </a:p>
        </p:txBody>
      </p:sp>
      <p:pic>
        <p:nvPicPr>
          <p:cNvPr id="356" name="Google Shape;35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17" y="1235372"/>
            <a:ext cx="4632061" cy="3044669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6"/>
          <p:cNvSpPr txBox="1"/>
          <p:nvPr/>
        </p:nvSpPr>
        <p:spPr>
          <a:xfrm>
            <a:off x="1357060" y="4411980"/>
            <a:ext cx="14052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keyword-based</a:t>
            </a:r>
            <a:endParaRPr b="0" i="0" sz="12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8" name="Google Shape;358;p26"/>
          <p:cNvSpPr/>
          <p:nvPr/>
        </p:nvSpPr>
        <p:spPr>
          <a:xfrm>
            <a:off x="919872" y="4484137"/>
            <a:ext cx="317351" cy="31735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9" name="Google Shape;35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6907" y="1531356"/>
            <a:ext cx="4076908" cy="35485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0" name="Google Shape;360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6622" y="2102384"/>
            <a:ext cx="4037479" cy="37851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1" name="Google Shape;361;p26"/>
          <p:cNvSpPr/>
          <p:nvPr/>
        </p:nvSpPr>
        <p:spPr>
          <a:xfrm>
            <a:off x="6110453" y="2311042"/>
            <a:ext cx="2676434" cy="142488"/>
          </a:xfrm>
          <a:prstGeom prst="roundRect">
            <a:avLst>
              <a:gd fmla="val 16667" name="adj"/>
            </a:avLst>
          </a:prstGeom>
          <a:solidFill>
            <a:srgbClr val="3366FF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62" name="Google Shape;362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96622" y="2686047"/>
            <a:ext cx="4076908" cy="212674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3" name="Google Shape;363;p26"/>
          <p:cNvSpPr/>
          <p:nvPr/>
        </p:nvSpPr>
        <p:spPr>
          <a:xfrm>
            <a:off x="6024282" y="2697862"/>
            <a:ext cx="2120630" cy="174430"/>
          </a:xfrm>
          <a:prstGeom prst="roundRect">
            <a:avLst>
              <a:gd fmla="val 16667" name="adj"/>
            </a:avLst>
          </a:prstGeom>
          <a:solidFill>
            <a:srgbClr val="3366FF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4" name="Google Shape;364;p26"/>
          <p:cNvSpPr/>
          <p:nvPr/>
        </p:nvSpPr>
        <p:spPr>
          <a:xfrm>
            <a:off x="4903023" y="2884106"/>
            <a:ext cx="2261570" cy="149555"/>
          </a:xfrm>
          <a:prstGeom prst="roundRect">
            <a:avLst>
              <a:gd fmla="val 16667" name="adj"/>
            </a:avLst>
          </a:prstGeom>
          <a:solidFill>
            <a:srgbClr val="FF0000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5" name="Google Shape;365;p26"/>
          <p:cNvSpPr/>
          <p:nvPr/>
        </p:nvSpPr>
        <p:spPr>
          <a:xfrm>
            <a:off x="8196928" y="2710299"/>
            <a:ext cx="635372" cy="149555"/>
          </a:xfrm>
          <a:prstGeom prst="roundRect">
            <a:avLst>
              <a:gd fmla="val 16667" name="adj"/>
            </a:avLst>
          </a:prstGeom>
          <a:solidFill>
            <a:srgbClr val="FF0000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6" name="Google Shape;366;p26"/>
          <p:cNvSpPr/>
          <p:nvPr/>
        </p:nvSpPr>
        <p:spPr>
          <a:xfrm>
            <a:off x="5055423" y="3036506"/>
            <a:ext cx="2261570" cy="149555"/>
          </a:xfrm>
          <a:prstGeom prst="roundRect">
            <a:avLst>
              <a:gd fmla="val 16667" name="adj"/>
            </a:avLst>
          </a:prstGeom>
          <a:solidFill>
            <a:srgbClr val="FF0000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7" name="Google Shape;367;p26"/>
          <p:cNvSpPr/>
          <p:nvPr/>
        </p:nvSpPr>
        <p:spPr>
          <a:xfrm>
            <a:off x="4572000" y="2047582"/>
            <a:ext cx="4425550" cy="28260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8" name="Google Shape;368;p26"/>
          <p:cNvSpPr/>
          <p:nvPr/>
        </p:nvSpPr>
        <p:spPr>
          <a:xfrm>
            <a:off x="895677" y="4411979"/>
            <a:ext cx="1707674" cy="461665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"/>
          <p:cNvSpPr txBox="1"/>
          <p:nvPr>
            <p:ph idx="1" type="body"/>
          </p:nvPr>
        </p:nvSpPr>
        <p:spPr>
          <a:xfrm>
            <a:off x="357113" y="731520"/>
            <a:ext cx="8520600" cy="4325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학습 데이터는 트위터에서 23M 개의 3-turn 대화를 크롤링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1" marL="9144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Malgun Gothic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4" name="Google Shape;374;p27"/>
          <p:cNvSpPr txBox="1"/>
          <p:nvPr/>
        </p:nvSpPr>
        <p:spPr>
          <a:xfrm>
            <a:off x="311700" y="-2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1122"/>
              </a:buClr>
              <a:buSzPts val="2800"/>
              <a:buFont typeface="Arial"/>
              <a:buNone/>
            </a:pPr>
            <a:r>
              <a:rPr b="0" i="0" lang="en-US" sz="2400" u="none" cap="none" strike="noStrike">
                <a:solidFill>
                  <a:srgbClr val="001122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Application of KG – Response Generation </a:t>
            </a:r>
            <a:endParaRPr/>
          </a:p>
        </p:txBody>
      </p:sp>
      <p:pic>
        <p:nvPicPr>
          <p:cNvPr id="375" name="Google Shape;37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17" y="1235372"/>
            <a:ext cx="4632061" cy="3044669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7"/>
          <p:cNvSpPr txBox="1"/>
          <p:nvPr/>
        </p:nvSpPr>
        <p:spPr>
          <a:xfrm>
            <a:off x="1357060" y="4411980"/>
            <a:ext cx="14052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keyword-based</a:t>
            </a:r>
            <a:endParaRPr b="0" i="0" sz="12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77" name="Google Shape;377;p27"/>
          <p:cNvSpPr/>
          <p:nvPr/>
        </p:nvSpPr>
        <p:spPr>
          <a:xfrm>
            <a:off x="919872" y="4484137"/>
            <a:ext cx="317351" cy="31735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78" name="Google Shape;37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6907" y="1531356"/>
            <a:ext cx="4076908" cy="35485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9" name="Google Shape;379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6622" y="2102384"/>
            <a:ext cx="4037479" cy="37851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0" name="Google Shape;380;p27"/>
          <p:cNvSpPr/>
          <p:nvPr/>
        </p:nvSpPr>
        <p:spPr>
          <a:xfrm>
            <a:off x="6110453" y="2311042"/>
            <a:ext cx="2676434" cy="142488"/>
          </a:xfrm>
          <a:prstGeom prst="roundRect">
            <a:avLst>
              <a:gd fmla="val 16667" name="adj"/>
            </a:avLst>
          </a:prstGeom>
          <a:solidFill>
            <a:srgbClr val="3366FF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81" name="Google Shape;381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96622" y="2686047"/>
            <a:ext cx="4076908" cy="212674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2" name="Google Shape;382;p27"/>
          <p:cNvSpPr/>
          <p:nvPr/>
        </p:nvSpPr>
        <p:spPr>
          <a:xfrm>
            <a:off x="6024282" y="2697862"/>
            <a:ext cx="2120630" cy="174430"/>
          </a:xfrm>
          <a:prstGeom prst="roundRect">
            <a:avLst>
              <a:gd fmla="val 16667" name="adj"/>
            </a:avLst>
          </a:prstGeom>
          <a:solidFill>
            <a:srgbClr val="3366FF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4903023" y="2884106"/>
            <a:ext cx="2261570" cy="149555"/>
          </a:xfrm>
          <a:prstGeom prst="roundRect">
            <a:avLst>
              <a:gd fmla="val 16667" name="adj"/>
            </a:avLst>
          </a:prstGeom>
          <a:solidFill>
            <a:srgbClr val="FF0000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8196928" y="2710299"/>
            <a:ext cx="635372" cy="149555"/>
          </a:xfrm>
          <a:prstGeom prst="roundRect">
            <a:avLst>
              <a:gd fmla="val 16667" name="adj"/>
            </a:avLst>
          </a:prstGeom>
          <a:solidFill>
            <a:srgbClr val="FF0000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5055423" y="3036506"/>
            <a:ext cx="2261570" cy="149555"/>
          </a:xfrm>
          <a:prstGeom prst="roundRect">
            <a:avLst>
              <a:gd fmla="val 16667" name="adj"/>
            </a:avLst>
          </a:prstGeom>
          <a:solidFill>
            <a:srgbClr val="FF0000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4572000" y="2571750"/>
            <a:ext cx="4425550" cy="230189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8"/>
          <p:cNvSpPr txBox="1"/>
          <p:nvPr>
            <p:ph idx="1" type="body"/>
          </p:nvPr>
        </p:nvSpPr>
        <p:spPr>
          <a:xfrm>
            <a:off x="357113" y="731520"/>
            <a:ext cx="8520600" cy="4325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학습 데이터는 트위터에서 23M 개의 3-turn 대화를 크롤링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1" marL="9144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Malgun Gothic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2" name="Google Shape;392;p28"/>
          <p:cNvSpPr txBox="1"/>
          <p:nvPr/>
        </p:nvSpPr>
        <p:spPr>
          <a:xfrm>
            <a:off x="311700" y="-2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1122"/>
              </a:buClr>
              <a:buSzPts val="2800"/>
              <a:buFont typeface="Arial"/>
              <a:buNone/>
            </a:pPr>
            <a:r>
              <a:rPr b="0" i="0" lang="en-US" sz="2400" u="none" cap="none" strike="noStrike">
                <a:solidFill>
                  <a:srgbClr val="001122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Application of KG – Response Generation </a:t>
            </a:r>
            <a:endParaRPr/>
          </a:p>
        </p:txBody>
      </p:sp>
      <p:pic>
        <p:nvPicPr>
          <p:cNvPr id="393" name="Google Shape;39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17" y="1235372"/>
            <a:ext cx="4632061" cy="3044669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8"/>
          <p:cNvSpPr txBox="1"/>
          <p:nvPr/>
        </p:nvSpPr>
        <p:spPr>
          <a:xfrm>
            <a:off x="1357060" y="4411980"/>
            <a:ext cx="14052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keyword-based</a:t>
            </a:r>
            <a:endParaRPr b="0" i="0" sz="12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95" name="Google Shape;395;p28"/>
          <p:cNvSpPr/>
          <p:nvPr/>
        </p:nvSpPr>
        <p:spPr>
          <a:xfrm>
            <a:off x="919872" y="4484137"/>
            <a:ext cx="317351" cy="31735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6" name="Google Shape;39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6907" y="1531356"/>
            <a:ext cx="4076908" cy="35485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7" name="Google Shape;397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6622" y="2102384"/>
            <a:ext cx="4037479" cy="37851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8" name="Google Shape;398;p28"/>
          <p:cNvSpPr/>
          <p:nvPr/>
        </p:nvSpPr>
        <p:spPr>
          <a:xfrm>
            <a:off x="6110453" y="2311042"/>
            <a:ext cx="2676434" cy="142488"/>
          </a:xfrm>
          <a:prstGeom prst="roundRect">
            <a:avLst>
              <a:gd fmla="val 16667" name="adj"/>
            </a:avLst>
          </a:prstGeom>
          <a:solidFill>
            <a:srgbClr val="3366FF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99" name="Google Shape;399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96622" y="2686047"/>
            <a:ext cx="4076908" cy="212674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0" name="Google Shape;400;p28"/>
          <p:cNvSpPr/>
          <p:nvPr/>
        </p:nvSpPr>
        <p:spPr>
          <a:xfrm>
            <a:off x="6024282" y="2697862"/>
            <a:ext cx="2120630" cy="174430"/>
          </a:xfrm>
          <a:prstGeom prst="roundRect">
            <a:avLst>
              <a:gd fmla="val 16667" name="adj"/>
            </a:avLst>
          </a:prstGeom>
          <a:solidFill>
            <a:srgbClr val="3366FF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4903023" y="2884106"/>
            <a:ext cx="2261570" cy="149555"/>
          </a:xfrm>
          <a:prstGeom prst="roundRect">
            <a:avLst>
              <a:gd fmla="val 16667" name="adj"/>
            </a:avLst>
          </a:prstGeom>
          <a:solidFill>
            <a:srgbClr val="FF0000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8196928" y="2710299"/>
            <a:ext cx="635372" cy="149555"/>
          </a:xfrm>
          <a:prstGeom prst="roundRect">
            <a:avLst>
              <a:gd fmla="val 16667" name="adj"/>
            </a:avLst>
          </a:prstGeom>
          <a:solidFill>
            <a:srgbClr val="FF0000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3" name="Google Shape;403;p28"/>
          <p:cNvSpPr/>
          <p:nvPr/>
        </p:nvSpPr>
        <p:spPr>
          <a:xfrm>
            <a:off x="5055423" y="3036506"/>
            <a:ext cx="2261570" cy="149555"/>
          </a:xfrm>
          <a:prstGeom prst="roundRect">
            <a:avLst>
              <a:gd fmla="val 16667" name="adj"/>
            </a:avLst>
          </a:prstGeom>
          <a:solidFill>
            <a:srgbClr val="FF0000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071" y="1041922"/>
            <a:ext cx="3885500" cy="233703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9" name="Google Shape;40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374" y="1047229"/>
            <a:ext cx="3683095" cy="2414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0" name="Google Shape;410;p29"/>
          <p:cNvSpPr txBox="1"/>
          <p:nvPr>
            <p:ph idx="1" type="body"/>
          </p:nvPr>
        </p:nvSpPr>
        <p:spPr>
          <a:xfrm>
            <a:off x="100771" y="570150"/>
            <a:ext cx="8520600" cy="4325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Results</a:t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1" marL="9144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Malgun Gothic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1" name="Google Shape;411;p29"/>
          <p:cNvSpPr txBox="1"/>
          <p:nvPr/>
        </p:nvSpPr>
        <p:spPr>
          <a:xfrm>
            <a:off x="311700" y="-2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1122"/>
              </a:buClr>
              <a:buSzPts val="2800"/>
              <a:buFont typeface="Arial"/>
              <a:buNone/>
            </a:pPr>
            <a:r>
              <a:rPr b="0" i="0" lang="en-US" sz="2400" u="none" cap="none" strike="noStrike">
                <a:solidFill>
                  <a:srgbClr val="001122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Application of KG – Response Generation </a:t>
            </a:r>
            <a:endParaRPr/>
          </a:p>
        </p:txBody>
      </p:sp>
      <p:sp>
        <p:nvSpPr>
          <p:cNvPr id="412" name="Google Shape;412;p29"/>
          <p:cNvSpPr/>
          <p:nvPr/>
        </p:nvSpPr>
        <p:spPr>
          <a:xfrm>
            <a:off x="6800101" y="3033830"/>
            <a:ext cx="1074497" cy="161192"/>
          </a:xfrm>
          <a:prstGeom prst="roundRect">
            <a:avLst>
              <a:gd fmla="val 16667" name="adj"/>
            </a:avLst>
          </a:prstGeom>
          <a:solidFill>
            <a:srgbClr val="3366FF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3" name="Google Shape;413;p29"/>
          <p:cNvSpPr/>
          <p:nvPr/>
        </p:nvSpPr>
        <p:spPr>
          <a:xfrm>
            <a:off x="524660" y="1746795"/>
            <a:ext cx="3197485" cy="181824"/>
          </a:xfrm>
          <a:prstGeom prst="roundRect">
            <a:avLst>
              <a:gd fmla="val 16667" name="adj"/>
            </a:avLst>
          </a:prstGeom>
          <a:solidFill>
            <a:srgbClr val="FF0000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4" name="Google Shape;414;p29"/>
          <p:cNvSpPr/>
          <p:nvPr/>
        </p:nvSpPr>
        <p:spPr>
          <a:xfrm>
            <a:off x="524660" y="2405698"/>
            <a:ext cx="3197485" cy="443425"/>
          </a:xfrm>
          <a:prstGeom prst="roundRect">
            <a:avLst>
              <a:gd fmla="val 16667" name="adj"/>
            </a:avLst>
          </a:prstGeom>
          <a:solidFill>
            <a:srgbClr val="FF0000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15" name="Google Shape;41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97616" y="3636992"/>
            <a:ext cx="6326909" cy="1258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/>
          <p:nvPr>
            <p:ph type="title"/>
          </p:nvPr>
        </p:nvSpPr>
        <p:spPr>
          <a:xfrm>
            <a:off x="311700" y="-2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1122"/>
              </a:buClr>
              <a:buSzPts val="2800"/>
              <a:buFont typeface="Malgun Gothic"/>
              <a:buNone/>
            </a:pPr>
            <a:r>
              <a:rPr lang="en-US"/>
              <a:t>지식 그래프 (KG)</a:t>
            </a:r>
            <a:endParaRPr/>
          </a:p>
        </p:txBody>
      </p:sp>
      <p:sp>
        <p:nvSpPr>
          <p:cNvPr id="57" name="Google Shape;57;p3"/>
          <p:cNvSpPr txBox="1"/>
          <p:nvPr>
            <p:ph idx="1" type="body"/>
          </p:nvPr>
        </p:nvSpPr>
        <p:spPr>
          <a:xfrm>
            <a:off x="311700" y="731520"/>
            <a:ext cx="8520600" cy="3837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봇은 사용자의 발화가 fact 를 포함할 경우, 이를 저장해야 한다</a:t>
            </a:r>
            <a:endParaRPr/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지식 그래프 🡪 </a:t>
            </a: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collection o</a:t>
            </a:r>
            <a:r>
              <a:rPr lang="en-US"/>
              <a:t>f </a:t>
            </a:r>
            <a:r>
              <a:rPr b="1" i="1" lang="en-US">
                <a:latin typeface="Cambria"/>
                <a:ea typeface="Cambria"/>
                <a:cs typeface="Cambria"/>
                <a:sym typeface="Cambria"/>
              </a:rPr>
              <a:t>(h, r, t)</a:t>
            </a:r>
            <a:endParaRPr/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1">
              <a:latin typeface="Cambria"/>
              <a:ea typeface="Cambria"/>
              <a:cs typeface="Cambria"/>
              <a:sym typeface="Cambria"/>
            </a:endParaRPr>
          </a:p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지식 그래프가 아닌 raw text 자체를 저장 할 수 도 있지만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Malgun Gothic"/>
              <a:buChar char="○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Raw text 는 붎필요한 단어를 포함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Malgun Gothic"/>
              <a:buChar char="○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새로운 관계를 유추 할 수 없다 (eg. “나는 영희를 좋아해” + “영희는 철수를 좋아해”)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5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1909984" y="2600700"/>
            <a:ext cx="676275" cy="6481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Cook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0" name="Google Shape;60;p3"/>
          <p:cNvCxnSpPr/>
          <p:nvPr/>
        </p:nvCxnSpPr>
        <p:spPr>
          <a:xfrm>
            <a:off x="3046964" y="2944960"/>
            <a:ext cx="1804104" cy="2"/>
          </a:xfrm>
          <a:prstGeom prst="straightConnector1">
            <a:avLst/>
          </a:prstGeom>
          <a:gradFill>
            <a:gsLst>
              <a:gs pos="0">
                <a:srgbClr val="8EAECC"/>
              </a:gs>
              <a:gs pos="100000">
                <a:srgbClr val="7199BD"/>
              </a:gs>
            </a:gsLst>
            <a:lin ang="5400000" scaled="0"/>
          </a:gradFill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1" name="Google Shape;61;p3"/>
          <p:cNvSpPr txBox="1"/>
          <p:nvPr/>
        </p:nvSpPr>
        <p:spPr>
          <a:xfrm>
            <a:off x="3569198" y="2523119"/>
            <a:ext cx="9144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ceo_of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5311773" y="2635806"/>
            <a:ext cx="676275" cy="648166"/>
          </a:xfrm>
          <a:prstGeom prst="ellipse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Apple</a:t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1578271" y="2069492"/>
            <a:ext cx="1339702" cy="307777"/>
          </a:xfrm>
          <a:prstGeom prst="roundRect">
            <a:avLst>
              <a:gd fmla="val 16667" name="adj"/>
            </a:avLst>
          </a:prstGeom>
          <a:solidFill>
            <a:srgbClr val="FF0000">
              <a:alpha val="23921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head entity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5159579" y="2022856"/>
            <a:ext cx="1066450" cy="354413"/>
          </a:xfrm>
          <a:prstGeom prst="roundRect">
            <a:avLst>
              <a:gd fmla="val 16667" name="adj"/>
            </a:avLst>
          </a:prstGeom>
          <a:solidFill>
            <a:srgbClr val="FF0000">
              <a:alpha val="23921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tail entity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65;p3"/>
          <p:cNvSpPr/>
          <p:nvPr/>
        </p:nvSpPr>
        <p:spPr>
          <a:xfrm>
            <a:off x="3431121" y="2069492"/>
            <a:ext cx="975410" cy="307777"/>
          </a:xfrm>
          <a:prstGeom prst="roundRect">
            <a:avLst>
              <a:gd fmla="val 16667" name="adj"/>
            </a:avLst>
          </a:prstGeom>
          <a:solidFill>
            <a:srgbClr val="FF0000">
              <a:alpha val="23921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relation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66;p3"/>
          <p:cNvSpPr/>
          <p:nvPr/>
        </p:nvSpPr>
        <p:spPr>
          <a:xfrm>
            <a:off x="177500" y="3322075"/>
            <a:ext cx="8295000" cy="15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0"/>
          <p:cNvSpPr txBox="1"/>
          <p:nvPr>
            <p:ph idx="1" type="body"/>
          </p:nvPr>
        </p:nvSpPr>
        <p:spPr>
          <a:xfrm>
            <a:off x="100771" y="570150"/>
            <a:ext cx="8520600" cy="4325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Persona grounded chit-chat (raw text)</a:t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1" name="Google Shape;421;p30"/>
          <p:cNvSpPr txBox="1"/>
          <p:nvPr/>
        </p:nvSpPr>
        <p:spPr>
          <a:xfrm>
            <a:off x="311700" y="-2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1122"/>
              </a:buClr>
              <a:buSzPts val="2800"/>
              <a:buFont typeface="Arial"/>
              <a:buNone/>
            </a:pPr>
            <a:r>
              <a:rPr b="0" i="0" lang="en-US" sz="2400" u="none" cap="none" strike="noStrike">
                <a:solidFill>
                  <a:srgbClr val="001122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Application of Personal KG – Response Selection</a:t>
            </a:r>
            <a:endParaRPr/>
          </a:p>
        </p:txBody>
      </p:sp>
      <p:pic>
        <p:nvPicPr>
          <p:cNvPr id="422" name="Google Shape;42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8256" y="1772202"/>
            <a:ext cx="5161550" cy="304658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3" name="Google Shape;423;p30"/>
          <p:cNvSpPr/>
          <p:nvPr/>
        </p:nvSpPr>
        <p:spPr>
          <a:xfrm>
            <a:off x="1325155" y="3385488"/>
            <a:ext cx="4800375" cy="184058"/>
          </a:xfrm>
          <a:prstGeom prst="roundRect">
            <a:avLst>
              <a:gd fmla="val 16667" name="adj"/>
            </a:avLst>
          </a:prstGeom>
          <a:solidFill>
            <a:srgbClr val="FF0000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4" name="Google Shape;424;p30"/>
          <p:cNvSpPr/>
          <p:nvPr/>
        </p:nvSpPr>
        <p:spPr>
          <a:xfrm>
            <a:off x="3564540" y="2682906"/>
            <a:ext cx="1754168" cy="166641"/>
          </a:xfrm>
          <a:prstGeom prst="roundRect">
            <a:avLst>
              <a:gd fmla="val 16667" name="adj"/>
            </a:avLst>
          </a:prstGeom>
          <a:solidFill>
            <a:srgbClr val="FF0000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5" name="Google Shape;425;p30"/>
          <p:cNvSpPr/>
          <p:nvPr/>
        </p:nvSpPr>
        <p:spPr>
          <a:xfrm>
            <a:off x="1325155" y="2699087"/>
            <a:ext cx="1198287" cy="118096"/>
          </a:xfrm>
          <a:prstGeom prst="roundRect">
            <a:avLst>
              <a:gd fmla="val 16667" name="adj"/>
            </a:avLst>
          </a:prstGeom>
          <a:solidFill>
            <a:srgbClr val="00B050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6" name="Google Shape;426;p30"/>
          <p:cNvSpPr/>
          <p:nvPr/>
        </p:nvSpPr>
        <p:spPr>
          <a:xfrm>
            <a:off x="1409185" y="4110502"/>
            <a:ext cx="2155355" cy="135582"/>
          </a:xfrm>
          <a:prstGeom prst="roundRect">
            <a:avLst>
              <a:gd fmla="val 16667" name="adj"/>
            </a:avLst>
          </a:prstGeom>
          <a:solidFill>
            <a:srgbClr val="00B050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7" name="Google Shape;427;p30"/>
          <p:cNvSpPr txBox="1"/>
          <p:nvPr/>
        </p:nvSpPr>
        <p:spPr>
          <a:xfrm>
            <a:off x="6729182" y="2307966"/>
            <a:ext cx="2433124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[ Data Collection]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“chat with the other person naturally and try to get to know each other”</a:t>
            </a:r>
            <a:endParaRPr b="0" i="1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28" name="Google Shape;42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6305" y="1123681"/>
            <a:ext cx="5677705" cy="38519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6271" y="2119669"/>
            <a:ext cx="5811762" cy="254156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4" name="Google Shape;434;p31"/>
          <p:cNvSpPr txBox="1"/>
          <p:nvPr>
            <p:ph idx="1" type="body"/>
          </p:nvPr>
        </p:nvSpPr>
        <p:spPr>
          <a:xfrm>
            <a:off x="100771" y="570150"/>
            <a:ext cx="8520600" cy="4325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Models</a:t>
            </a:r>
            <a:endParaRPr/>
          </a:p>
          <a:p>
            <a:pPr indent="-317500" lvl="1" marL="9144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Cambria"/>
              <a:buChar char="○"/>
            </a:pP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Ranking Models 🡪 Starspace (baseline),  Memory Network</a:t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Cambria"/>
              <a:buChar char="○"/>
            </a:pP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Generative Models 🡪 LSTM,  Memory Network</a:t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5" name="Google Shape;435;p31"/>
          <p:cNvSpPr txBox="1"/>
          <p:nvPr/>
        </p:nvSpPr>
        <p:spPr>
          <a:xfrm>
            <a:off x="311700" y="-2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1122"/>
              </a:buClr>
              <a:buSzPts val="2800"/>
              <a:buFont typeface="Arial"/>
              <a:buNone/>
            </a:pPr>
            <a:r>
              <a:rPr b="0" i="0" lang="en-US" sz="2400" u="none" cap="none" strike="noStrike">
                <a:solidFill>
                  <a:srgbClr val="001122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Application of Personal KG – Response Selection</a:t>
            </a:r>
            <a:endParaRPr/>
          </a:p>
        </p:txBody>
      </p:sp>
      <p:sp>
        <p:nvSpPr>
          <p:cNvPr id="436" name="Google Shape;436;p31"/>
          <p:cNvSpPr/>
          <p:nvPr/>
        </p:nvSpPr>
        <p:spPr>
          <a:xfrm>
            <a:off x="1697280" y="4313055"/>
            <a:ext cx="5262917" cy="138179"/>
          </a:xfrm>
          <a:prstGeom prst="roundRect">
            <a:avLst>
              <a:gd fmla="val 16667" name="adj"/>
            </a:avLst>
          </a:prstGeom>
          <a:solidFill>
            <a:srgbClr val="FF0000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7" name="Google Shape;437;p31"/>
          <p:cNvSpPr/>
          <p:nvPr/>
        </p:nvSpPr>
        <p:spPr>
          <a:xfrm>
            <a:off x="1697280" y="2809415"/>
            <a:ext cx="1390165" cy="138179"/>
          </a:xfrm>
          <a:prstGeom prst="roundRect">
            <a:avLst>
              <a:gd fmla="val 16667" name="adj"/>
            </a:avLst>
          </a:prstGeom>
          <a:solidFill>
            <a:srgbClr val="00B050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8" name="Google Shape;438;p31"/>
          <p:cNvSpPr/>
          <p:nvPr/>
        </p:nvSpPr>
        <p:spPr>
          <a:xfrm>
            <a:off x="1697280" y="3499161"/>
            <a:ext cx="1390165" cy="138179"/>
          </a:xfrm>
          <a:prstGeom prst="roundRect">
            <a:avLst>
              <a:gd fmla="val 16667" name="adj"/>
            </a:avLst>
          </a:prstGeom>
          <a:solidFill>
            <a:srgbClr val="00B050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9" name="Google Shape;439;p31"/>
          <p:cNvSpPr/>
          <p:nvPr/>
        </p:nvSpPr>
        <p:spPr>
          <a:xfrm>
            <a:off x="6466016" y="4104409"/>
            <a:ext cx="494181" cy="138179"/>
          </a:xfrm>
          <a:prstGeom prst="roundRect">
            <a:avLst>
              <a:gd fmla="val 16667" name="adj"/>
            </a:avLst>
          </a:prstGeom>
          <a:solidFill>
            <a:srgbClr val="FF0000">
              <a:alpha val="24705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2"/>
          <p:cNvSpPr txBox="1"/>
          <p:nvPr>
            <p:ph idx="1" type="body"/>
          </p:nvPr>
        </p:nvSpPr>
        <p:spPr>
          <a:xfrm>
            <a:off x="100771" y="570150"/>
            <a:ext cx="8520600" cy="4325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KG grounded Language models</a:t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1" marL="9144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Malgun Gothic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5" name="Google Shape;445;p32"/>
          <p:cNvSpPr txBox="1"/>
          <p:nvPr/>
        </p:nvSpPr>
        <p:spPr>
          <a:xfrm>
            <a:off x="311700" y="-2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1122"/>
              </a:buClr>
              <a:buSzPts val="2800"/>
              <a:buFont typeface="Arial"/>
              <a:buNone/>
            </a:pPr>
            <a:r>
              <a:rPr b="0" i="0" lang="en-US" sz="2400" u="none" cap="none" strike="noStrike">
                <a:solidFill>
                  <a:srgbClr val="001122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Application of KG – Language Model</a:t>
            </a:r>
            <a:endParaRPr/>
          </a:p>
        </p:txBody>
      </p:sp>
      <p:pic>
        <p:nvPicPr>
          <p:cNvPr id="446" name="Google Shape;44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629" y="1142850"/>
            <a:ext cx="5677705" cy="205348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7" name="Google Shape;44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1788" y="3416843"/>
            <a:ext cx="5677705" cy="14466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3"/>
          <p:cNvSpPr txBox="1"/>
          <p:nvPr>
            <p:ph idx="1" type="body"/>
          </p:nvPr>
        </p:nvSpPr>
        <p:spPr>
          <a:xfrm>
            <a:off x="100771" y="570150"/>
            <a:ext cx="8520600" cy="4325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Dialogue Breakdown Detection </a:t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1" marL="9144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Malgun Gothic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3" name="Google Shape;453;p33"/>
          <p:cNvSpPr txBox="1"/>
          <p:nvPr/>
        </p:nvSpPr>
        <p:spPr>
          <a:xfrm>
            <a:off x="311700" y="-2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1122"/>
              </a:buClr>
              <a:buSzPts val="2800"/>
              <a:buFont typeface="Arial"/>
              <a:buNone/>
            </a:pPr>
            <a:r>
              <a:rPr b="0" i="0" lang="en-US" sz="2400" u="none" cap="none" strike="noStrike">
                <a:solidFill>
                  <a:srgbClr val="001122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 외</a:t>
            </a:r>
            <a:endParaRPr b="0" i="0" sz="2400" u="none" cap="none" strike="noStrike">
              <a:solidFill>
                <a:srgbClr val="00112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4" name="Google Shape;45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422" y="2007723"/>
            <a:ext cx="424815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2955" y="1044878"/>
            <a:ext cx="5849092" cy="852341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4"/>
          <p:cNvSpPr txBox="1"/>
          <p:nvPr>
            <p:ph idx="1" type="body"/>
          </p:nvPr>
        </p:nvSpPr>
        <p:spPr>
          <a:xfrm>
            <a:off x="100771" y="570150"/>
            <a:ext cx="8520600" cy="4325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Dialogue Breakdown Detection </a:t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1" marL="9144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Malgun Gothic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1" name="Google Shape;461;p34"/>
          <p:cNvSpPr txBox="1"/>
          <p:nvPr/>
        </p:nvSpPr>
        <p:spPr>
          <a:xfrm>
            <a:off x="311700" y="-2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1122"/>
              </a:buClr>
              <a:buSzPts val="2800"/>
              <a:buFont typeface="Arial"/>
              <a:buNone/>
            </a:pPr>
            <a:r>
              <a:rPr b="0" i="0" lang="en-US" sz="2400" u="none" cap="none" strike="noStrike">
                <a:solidFill>
                  <a:srgbClr val="001122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 외</a:t>
            </a:r>
            <a:endParaRPr b="0" i="0" sz="2400" u="none" cap="none" strike="noStrike">
              <a:solidFill>
                <a:srgbClr val="00112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62" name="Google Shape;46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422" y="2007723"/>
            <a:ext cx="424815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2955" y="1044878"/>
            <a:ext cx="5849092" cy="852341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5"/>
          <p:cNvSpPr txBox="1"/>
          <p:nvPr>
            <p:ph idx="1" type="body"/>
          </p:nvPr>
        </p:nvSpPr>
        <p:spPr>
          <a:xfrm>
            <a:off x="100771" y="570150"/>
            <a:ext cx="8520600" cy="4325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Dialogue State Tracking using BERT</a:t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1" marL="9144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Malgun Gothic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9" name="Google Shape;469;p35"/>
          <p:cNvSpPr txBox="1"/>
          <p:nvPr/>
        </p:nvSpPr>
        <p:spPr>
          <a:xfrm>
            <a:off x="311700" y="-2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1122"/>
              </a:buClr>
              <a:buSzPts val="2800"/>
              <a:buFont typeface="Arial"/>
              <a:buNone/>
            </a:pPr>
            <a:r>
              <a:rPr b="0" i="0" lang="en-US" sz="2400" u="none" cap="none" strike="noStrike">
                <a:solidFill>
                  <a:srgbClr val="001122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 외</a:t>
            </a:r>
            <a:endParaRPr b="0" i="0" sz="2400" u="none" cap="none" strike="noStrike">
              <a:solidFill>
                <a:srgbClr val="00112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70" name="Google Shape;47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5425" y="650442"/>
            <a:ext cx="4747552" cy="60755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1" name="Google Shape;47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241" y="2058356"/>
            <a:ext cx="4445424" cy="271099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2" name="Google Shape;472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0241" y="1338292"/>
            <a:ext cx="6598085" cy="59397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3" name="Google Shape;473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53610" y="2763548"/>
            <a:ext cx="3352168" cy="200580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6"/>
          <p:cNvSpPr/>
          <p:nvPr/>
        </p:nvSpPr>
        <p:spPr>
          <a:xfrm>
            <a:off x="564723" y="1891269"/>
            <a:ext cx="2268270" cy="978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800"/>
              <a:buFont typeface="Noto Sans Symbols"/>
              <a:buNone/>
            </a:pPr>
            <a:r>
              <a:rPr b="1" i="0" lang="en-US" sz="4800" u="none" cap="none" strike="noStrike">
                <a:solidFill>
                  <a:srgbClr val="003069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1" i="0" lang="en-US" sz="3800" u="none" cap="none" strike="noStrike">
                <a:solidFill>
                  <a:srgbClr val="003069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b="1" i="0" lang="en-US" sz="4800" u="none" cap="none" strike="noStrike">
                <a:solidFill>
                  <a:srgbClr val="003069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i="0" sz="2800" u="none" cap="none" strike="noStrike">
              <a:solidFill>
                <a:srgbClr val="00306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311700" y="-2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1122"/>
              </a:buClr>
              <a:buSzPts val="2800"/>
              <a:buFont typeface="Malgun Gothic"/>
              <a:buNone/>
            </a:pPr>
            <a:r>
              <a:rPr lang="en-US"/>
              <a:t>지식 그래프 (KG)</a:t>
            </a:r>
            <a:endParaRPr/>
          </a:p>
        </p:txBody>
      </p:sp>
      <p:sp>
        <p:nvSpPr>
          <p:cNvPr id="72" name="Google Shape;72;p4"/>
          <p:cNvSpPr txBox="1"/>
          <p:nvPr>
            <p:ph idx="1" type="body"/>
          </p:nvPr>
        </p:nvSpPr>
        <p:spPr>
          <a:xfrm>
            <a:off x="311700" y="731520"/>
            <a:ext cx="8520600" cy="3837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봇은 사용자의 발화가 fact 를 포함할 경우, 이를 저장해야 한다</a:t>
            </a:r>
            <a:endParaRPr/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지식 그래프 🡪 </a:t>
            </a: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collection o</a:t>
            </a:r>
            <a:r>
              <a:rPr lang="en-US"/>
              <a:t>f </a:t>
            </a:r>
            <a:r>
              <a:rPr b="1" i="1" lang="en-US">
                <a:latin typeface="Cambria"/>
                <a:ea typeface="Cambria"/>
                <a:cs typeface="Cambria"/>
                <a:sym typeface="Cambria"/>
              </a:rPr>
              <a:t>(h, r, t)</a:t>
            </a:r>
            <a:endParaRPr/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1">
              <a:latin typeface="Cambria"/>
              <a:ea typeface="Cambria"/>
              <a:cs typeface="Cambria"/>
              <a:sym typeface="Cambria"/>
            </a:endParaRPr>
          </a:p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지식 그래프가 아닌 raw text 자체를 저장 할 수 도 있지만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Malgun Gothic"/>
              <a:buChar char="○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Raw text 는 붎필요한 단어를 포함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Malgun Gothic"/>
              <a:buChar char="○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새로운 관계를 유추 할 수 없다 (eg. “나는 영희를 좋아해” + “영희는 철수를 좋아해”)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7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1909984" y="2600700"/>
            <a:ext cx="676275" cy="6481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Cook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5" name="Google Shape;75;p4"/>
          <p:cNvCxnSpPr/>
          <p:nvPr/>
        </p:nvCxnSpPr>
        <p:spPr>
          <a:xfrm>
            <a:off x="3046964" y="2944960"/>
            <a:ext cx="1804104" cy="2"/>
          </a:xfrm>
          <a:prstGeom prst="straightConnector1">
            <a:avLst/>
          </a:prstGeom>
          <a:gradFill>
            <a:gsLst>
              <a:gs pos="0">
                <a:srgbClr val="8EAECC"/>
              </a:gs>
              <a:gs pos="100000">
                <a:srgbClr val="7199BD"/>
              </a:gs>
            </a:gsLst>
            <a:lin ang="5400000" scaled="0"/>
          </a:gradFill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" name="Google Shape;76;p4"/>
          <p:cNvSpPr txBox="1"/>
          <p:nvPr/>
        </p:nvSpPr>
        <p:spPr>
          <a:xfrm>
            <a:off x="3569198" y="2523119"/>
            <a:ext cx="9144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ceo_of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5311773" y="2635806"/>
            <a:ext cx="676275" cy="648166"/>
          </a:xfrm>
          <a:prstGeom prst="ellipse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Apple</a:t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1578271" y="2069492"/>
            <a:ext cx="1339702" cy="307777"/>
          </a:xfrm>
          <a:prstGeom prst="roundRect">
            <a:avLst>
              <a:gd fmla="val 16667" name="adj"/>
            </a:avLst>
          </a:prstGeom>
          <a:solidFill>
            <a:srgbClr val="FF0000">
              <a:alpha val="23921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head entity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5159579" y="2022856"/>
            <a:ext cx="1066450" cy="354413"/>
          </a:xfrm>
          <a:prstGeom prst="roundRect">
            <a:avLst>
              <a:gd fmla="val 16667" name="adj"/>
            </a:avLst>
          </a:prstGeom>
          <a:solidFill>
            <a:srgbClr val="FF0000">
              <a:alpha val="23921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tail entity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3431121" y="2069492"/>
            <a:ext cx="975410" cy="307777"/>
          </a:xfrm>
          <a:prstGeom prst="roundRect">
            <a:avLst>
              <a:gd fmla="val 16667" name="adj"/>
            </a:avLst>
          </a:prstGeom>
          <a:solidFill>
            <a:srgbClr val="FF0000">
              <a:alpha val="23921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relation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type="title"/>
          </p:nvPr>
        </p:nvSpPr>
        <p:spPr>
          <a:xfrm>
            <a:off x="311700" y="-2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1122"/>
              </a:buClr>
              <a:buSzPts val="2800"/>
              <a:buFont typeface="Malgun Gothic"/>
              <a:buNone/>
            </a:pPr>
            <a:r>
              <a:rPr lang="en-US"/>
              <a:t>Update KG</a:t>
            </a:r>
            <a:endParaRPr/>
          </a:p>
        </p:txBody>
      </p:sp>
      <p:sp>
        <p:nvSpPr>
          <p:cNvPr id="86" name="Google Shape;86;p5"/>
          <p:cNvSpPr txBox="1"/>
          <p:nvPr>
            <p:ph idx="1" type="body"/>
          </p:nvPr>
        </p:nvSpPr>
        <p:spPr>
          <a:xfrm>
            <a:off x="311700" y="731520"/>
            <a:ext cx="8520600" cy="3837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봇과 대화를 통해 개인의 KG 를 업데이트 </a:t>
            </a:r>
            <a:endParaRPr/>
          </a:p>
        </p:txBody>
      </p:sp>
      <p:sp>
        <p:nvSpPr>
          <p:cNvPr id="87" name="Google Shape;8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652" y="1325016"/>
            <a:ext cx="6870023" cy="124673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89" name="Google Shape;89;p5"/>
          <p:cNvGrpSpPr/>
          <p:nvPr/>
        </p:nvGrpSpPr>
        <p:grpSpPr>
          <a:xfrm>
            <a:off x="421503" y="3084017"/>
            <a:ext cx="3730950" cy="486295"/>
            <a:chOff x="1023930" y="4496909"/>
            <a:chExt cx="3730950" cy="486295"/>
          </a:xfrm>
        </p:grpSpPr>
        <p:sp>
          <p:nvSpPr>
            <p:cNvPr id="90" name="Google Shape;90;p5"/>
            <p:cNvSpPr/>
            <p:nvPr/>
          </p:nvSpPr>
          <p:spPr>
            <a:xfrm>
              <a:off x="1626385" y="4496909"/>
              <a:ext cx="3128495" cy="411801"/>
            </a:xfrm>
            <a:prstGeom prst="roundRect">
              <a:avLst>
                <a:gd fmla="val 16667" name="adj"/>
              </a:avLst>
            </a:prstGeom>
            <a:solidFill>
              <a:srgbClr val="92D050">
                <a:alpha val="45882"/>
              </a:srgbClr>
            </a:solidFill>
            <a:ln>
              <a:noFill/>
            </a:ln>
          </p:spPr>
          <p:txBody>
            <a:bodyPr anchorCtr="0" anchor="ctr" bIns="0" lIns="72000" spcFirstLastPara="1" rIns="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1" lang="en-US" sz="1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My </a:t>
              </a:r>
              <a:r>
                <a:rPr b="0" i="1" lang="en-US" sz="1400" u="none" cap="none" strike="noStrike">
                  <a:solidFill>
                    <a:srgbClr val="FF0000"/>
                  </a:solidFill>
                  <a:latin typeface="Cambria"/>
                  <a:ea typeface="Cambria"/>
                  <a:cs typeface="Cambria"/>
                  <a:sym typeface="Cambria"/>
                </a:rPr>
                <a:t>children</a:t>
              </a:r>
              <a:r>
                <a:rPr b="0" i="1" lang="en-US" sz="1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 are </a:t>
              </a:r>
              <a:r>
                <a:rPr b="0" i="1" lang="en-US" sz="1400" u="none" cap="none" strike="noStrike">
                  <a:solidFill>
                    <a:srgbClr val="FF0000"/>
                  </a:solidFill>
                  <a:latin typeface="Cambria"/>
                  <a:ea typeface="Cambria"/>
                  <a:cs typeface="Cambria"/>
                  <a:sym typeface="Cambria"/>
                </a:rPr>
                <a:t>Alex</a:t>
              </a:r>
              <a:r>
                <a:rPr b="0" i="1" lang="en-US" sz="1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 and </a:t>
              </a:r>
              <a:r>
                <a:rPr b="0" i="1" lang="en-US" sz="1400" u="none" cap="none" strike="noStrike">
                  <a:solidFill>
                    <a:srgbClr val="FF0000"/>
                  </a:solidFill>
                  <a:latin typeface="Cambria"/>
                  <a:ea typeface="Cambria"/>
                  <a:cs typeface="Cambria"/>
                  <a:sym typeface="Cambria"/>
                </a:rPr>
                <a:t>Elieen</a:t>
              </a:r>
              <a:endParaRPr b="0" i="1" sz="14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pic>
          <p:nvPicPr>
            <p:cNvPr id="91" name="Google Shape;91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23930" y="4496909"/>
              <a:ext cx="492652" cy="4862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p5"/>
          <p:cNvSpPr/>
          <p:nvPr/>
        </p:nvSpPr>
        <p:spPr>
          <a:xfrm>
            <a:off x="1383049" y="4084414"/>
            <a:ext cx="2106433" cy="655132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Personal  </a:t>
            </a: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Assertion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Classification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3" name="Google Shape;93;p5"/>
          <p:cNvCxnSpPr/>
          <p:nvPr/>
        </p:nvCxnSpPr>
        <p:spPr>
          <a:xfrm rot="10800000">
            <a:off x="2436265" y="3570312"/>
            <a:ext cx="0" cy="474680"/>
          </a:xfrm>
          <a:prstGeom prst="straightConnector1">
            <a:avLst/>
          </a:prstGeom>
          <a:gradFill>
            <a:gsLst>
              <a:gs pos="0">
                <a:srgbClr val="8EAECC"/>
              </a:gs>
              <a:gs pos="100000">
                <a:srgbClr val="7199BD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94" name="Google Shape;94;p5"/>
          <p:cNvCxnSpPr/>
          <p:nvPr/>
        </p:nvCxnSpPr>
        <p:spPr>
          <a:xfrm rot="10800000">
            <a:off x="3489482" y="4412546"/>
            <a:ext cx="724690" cy="0"/>
          </a:xfrm>
          <a:prstGeom prst="straightConnector1">
            <a:avLst/>
          </a:prstGeom>
          <a:gradFill>
            <a:gsLst>
              <a:gs pos="0">
                <a:srgbClr val="8EAECC"/>
              </a:gs>
              <a:gs pos="100000">
                <a:srgbClr val="7199BD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95" name="Google Shape;95;p5"/>
          <p:cNvSpPr/>
          <p:nvPr/>
        </p:nvSpPr>
        <p:spPr>
          <a:xfrm>
            <a:off x="4342773" y="4234613"/>
            <a:ext cx="1818117" cy="393597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Relation Detection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6" name="Google Shape;96;p5"/>
          <p:cNvCxnSpPr/>
          <p:nvPr/>
        </p:nvCxnSpPr>
        <p:spPr>
          <a:xfrm rot="10800000">
            <a:off x="6160892" y="4447553"/>
            <a:ext cx="724690" cy="0"/>
          </a:xfrm>
          <a:prstGeom prst="straightConnector1">
            <a:avLst/>
          </a:prstGeom>
          <a:gradFill>
            <a:gsLst>
              <a:gs pos="0">
                <a:srgbClr val="8EAECC"/>
              </a:gs>
              <a:gs pos="100000">
                <a:srgbClr val="7199BD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97" name="Google Shape;97;p5"/>
          <p:cNvSpPr/>
          <p:nvPr/>
        </p:nvSpPr>
        <p:spPr>
          <a:xfrm>
            <a:off x="7014181" y="4260613"/>
            <a:ext cx="1129356" cy="393597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Slot Filling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8" name="Google Shape;98;p5"/>
          <p:cNvCxnSpPr/>
          <p:nvPr/>
        </p:nvCxnSpPr>
        <p:spPr>
          <a:xfrm>
            <a:off x="7578859" y="3781859"/>
            <a:ext cx="0" cy="449569"/>
          </a:xfrm>
          <a:prstGeom prst="straightConnector1">
            <a:avLst/>
          </a:prstGeom>
          <a:gradFill>
            <a:gsLst>
              <a:gs pos="0">
                <a:srgbClr val="8EAECC"/>
              </a:gs>
              <a:gs pos="100000">
                <a:srgbClr val="7199BD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99" name="Google Shape;99;p5"/>
          <p:cNvSpPr txBox="1"/>
          <p:nvPr/>
        </p:nvSpPr>
        <p:spPr>
          <a:xfrm>
            <a:off x="3695253" y="4029046"/>
            <a:ext cx="9144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0" name="Google Shape;100;p5"/>
          <p:cNvSpPr txBox="1"/>
          <p:nvPr/>
        </p:nvSpPr>
        <p:spPr>
          <a:xfrm>
            <a:off x="6210331" y="3974791"/>
            <a:ext cx="9144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children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1" name="Google Shape;101;p5"/>
          <p:cNvSpPr txBox="1"/>
          <p:nvPr/>
        </p:nvSpPr>
        <p:spPr>
          <a:xfrm>
            <a:off x="7768770" y="3852754"/>
            <a:ext cx="12260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{Alex, Elieen}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7014181" y="2879041"/>
            <a:ext cx="1129356" cy="687406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Population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27" y="732491"/>
            <a:ext cx="6578600" cy="42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6"/>
          <p:cNvSpPr/>
          <p:nvPr/>
        </p:nvSpPr>
        <p:spPr>
          <a:xfrm>
            <a:off x="4194452" y="3210463"/>
            <a:ext cx="2421501" cy="1621280"/>
          </a:xfrm>
          <a:prstGeom prst="roundRect">
            <a:avLst>
              <a:gd fmla="val 16667" name="adj"/>
            </a:avLst>
          </a:prstGeom>
          <a:solidFill>
            <a:srgbClr val="92D050">
              <a:alpha val="26666"/>
            </a:srgbClr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6"/>
          <p:cNvSpPr txBox="1"/>
          <p:nvPr/>
        </p:nvSpPr>
        <p:spPr>
          <a:xfrm>
            <a:off x="6799727" y="4021103"/>
            <a:ext cx="9144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Updated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/>
          <p:nvPr>
            <p:ph type="title"/>
          </p:nvPr>
        </p:nvSpPr>
        <p:spPr>
          <a:xfrm>
            <a:off x="311700" y="-2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1122"/>
              </a:buClr>
              <a:buSzPts val="2800"/>
              <a:buFont typeface="Malgun Gothic"/>
              <a:buNone/>
            </a:pPr>
            <a:r>
              <a:rPr lang="en-US"/>
              <a:t>COMET</a:t>
            </a:r>
            <a:endParaRPr/>
          </a:p>
        </p:txBody>
      </p:sp>
      <p:sp>
        <p:nvSpPr>
          <p:cNvPr id="116" name="Google Shape;116;p7"/>
          <p:cNvSpPr txBox="1"/>
          <p:nvPr>
            <p:ph idx="1" type="body"/>
          </p:nvPr>
        </p:nvSpPr>
        <p:spPr>
          <a:xfrm>
            <a:off x="311700" y="731520"/>
            <a:ext cx="8520600" cy="3837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좀 더 똑똑한 대화 지능은 내가 알려준 fact 외에도 다른 fact를 유추할 수 있다</a:t>
            </a:r>
            <a:endParaRPr/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문장 </a:t>
            </a: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lang="en-US"/>
              <a:t> 가 </a:t>
            </a: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(h,r,t)</a:t>
            </a:r>
            <a:r>
              <a:rPr lang="en-US"/>
              <a:t> </a:t>
            </a: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triplet</a:t>
            </a:r>
            <a:r>
              <a:rPr lang="en-US"/>
              <a:t> 으로 표현되어 있는 학습 데이터</a:t>
            </a:r>
            <a:endParaRPr/>
          </a:p>
          <a:p>
            <a:pPr indent="-317500" lvl="1" marL="9144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Malgun Gothic"/>
              <a:buChar char="○"/>
            </a:pPr>
            <a:r>
              <a:rPr lang="en-US"/>
              <a:t> </a:t>
            </a: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h </a:t>
            </a:r>
            <a:r>
              <a:rPr lang="en-US"/>
              <a:t>는 항상 </a:t>
            </a: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PersonX</a:t>
            </a:r>
            <a:r>
              <a:rPr lang="en-US"/>
              <a:t> (“나” 라고 볼 수 있음)</a:t>
            </a:r>
            <a:endParaRPr/>
          </a:p>
          <a:p>
            <a:pPr indent="-317500" lvl="1" marL="9144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Malgun Gothic"/>
              <a:buChar char="○"/>
            </a:pPr>
            <a:r>
              <a:rPr lang="en-US"/>
              <a:t> </a:t>
            </a: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r </a:t>
            </a:r>
            <a:r>
              <a:rPr lang="en-US"/>
              <a:t>은 </a:t>
            </a: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xWant, xReact, xNeed...</a:t>
            </a:r>
            <a:r>
              <a:rPr lang="en-US"/>
              <a:t>등 9개로 정의</a:t>
            </a:r>
            <a:endParaRPr/>
          </a:p>
          <a:p>
            <a:pPr indent="-317500" lvl="1" marL="9144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Malgun Gothic"/>
              <a:buChar char="○"/>
            </a:pPr>
            <a:r>
              <a:rPr lang="en-US"/>
              <a:t>예를 들어 "</a:t>
            </a: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PersonX finds PersonY's ball</a:t>
            </a:r>
            <a:r>
              <a:rPr lang="en-US"/>
              <a:t>" &amp; </a:t>
            </a: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(PersonX,  xWant, to play with ball) </a:t>
            </a:r>
            <a:endParaRPr/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모델은  h,r 이 주어졌을때  t 를 생성하도록 학습</a:t>
            </a:r>
            <a:endParaRPr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" name="Google Shape;11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8" name="Google Shape;118;p7"/>
          <p:cNvGrpSpPr/>
          <p:nvPr/>
        </p:nvGrpSpPr>
        <p:grpSpPr>
          <a:xfrm>
            <a:off x="959385" y="1352036"/>
            <a:ext cx="3074734" cy="486295"/>
            <a:chOff x="1023930" y="4496909"/>
            <a:chExt cx="3074734" cy="486295"/>
          </a:xfrm>
        </p:grpSpPr>
        <p:sp>
          <p:nvSpPr>
            <p:cNvPr id="119" name="Google Shape;119;p7"/>
            <p:cNvSpPr/>
            <p:nvPr/>
          </p:nvSpPr>
          <p:spPr>
            <a:xfrm>
              <a:off x="1626386" y="4496909"/>
              <a:ext cx="2472278" cy="411801"/>
            </a:xfrm>
            <a:prstGeom prst="roundRect">
              <a:avLst>
                <a:gd fmla="val 16667" name="adj"/>
              </a:avLst>
            </a:prstGeom>
            <a:solidFill>
              <a:srgbClr val="92D050">
                <a:alpha val="45882"/>
              </a:srgbClr>
            </a:solidFill>
            <a:ln>
              <a:noFill/>
            </a:ln>
          </p:spPr>
          <p:txBody>
            <a:bodyPr anchorCtr="0" anchor="ctr" bIns="0" lIns="72000" spcFirstLastPara="1" rIns="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나는 주말마다 등산을 간다</a:t>
              </a:r>
              <a:endPara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pic>
          <p:nvPicPr>
            <p:cNvPr id="120" name="Google Shape;120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3930" y="4496909"/>
              <a:ext cx="492652" cy="4862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7"/>
          <p:cNvSpPr txBox="1"/>
          <p:nvPr/>
        </p:nvSpPr>
        <p:spPr>
          <a:xfrm>
            <a:off x="5264129" y="1441294"/>
            <a:ext cx="29350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＂건강하다”   or  “활동적이다”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22" name="Google Shape;122;p7"/>
          <p:cNvCxnSpPr/>
          <p:nvPr/>
        </p:nvCxnSpPr>
        <p:spPr>
          <a:xfrm>
            <a:off x="4143923" y="1571744"/>
            <a:ext cx="841627" cy="2"/>
          </a:xfrm>
          <a:prstGeom prst="straightConnector1">
            <a:avLst/>
          </a:prstGeom>
          <a:gradFill>
            <a:gsLst>
              <a:gs pos="0">
                <a:srgbClr val="8EAECC"/>
              </a:gs>
              <a:gs pos="100000">
                <a:srgbClr val="7199BD"/>
              </a:gs>
            </a:gsLst>
            <a:lin ang="5400000" scaled="0"/>
          </a:gradFill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23" name="Google Shape;12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3785" y="1981761"/>
            <a:ext cx="5181600" cy="622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4" name="Google Shape;124;p7"/>
          <p:cNvSpPr/>
          <p:nvPr/>
        </p:nvSpPr>
        <p:spPr>
          <a:xfrm>
            <a:off x="424522" y="2765431"/>
            <a:ext cx="8138566" cy="1803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7"/>
          <p:cNvSpPr/>
          <p:nvPr/>
        </p:nvSpPr>
        <p:spPr>
          <a:xfrm>
            <a:off x="424525" y="4526976"/>
            <a:ext cx="4728300" cy="52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200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311700" y="-2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1122"/>
              </a:buClr>
              <a:buSzPts val="2800"/>
              <a:buFont typeface="Malgun Gothic"/>
              <a:buNone/>
            </a:pPr>
            <a:r>
              <a:rPr lang="en-US"/>
              <a:t>COMET</a:t>
            </a:r>
            <a:endParaRPr/>
          </a:p>
        </p:txBody>
      </p:sp>
      <p:sp>
        <p:nvSpPr>
          <p:cNvPr id="131" name="Google Shape;131;p8"/>
          <p:cNvSpPr txBox="1"/>
          <p:nvPr>
            <p:ph idx="1" type="body"/>
          </p:nvPr>
        </p:nvSpPr>
        <p:spPr>
          <a:xfrm>
            <a:off x="311700" y="731520"/>
            <a:ext cx="8520600" cy="3837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좀 더 똑똑한 대화 지능은 내가 알려준 fact 외에도 다른 fact를 유추할 수 있다</a:t>
            </a:r>
            <a:endParaRPr/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문장 </a:t>
            </a: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lang="en-US"/>
              <a:t> 가 </a:t>
            </a: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(h,r,t)</a:t>
            </a:r>
            <a:r>
              <a:rPr lang="en-US"/>
              <a:t> </a:t>
            </a: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triplet</a:t>
            </a:r>
            <a:r>
              <a:rPr lang="en-US"/>
              <a:t> 으로 표현되어 있는 학습 데이터</a:t>
            </a:r>
            <a:endParaRPr/>
          </a:p>
          <a:p>
            <a:pPr indent="-317500" lvl="1" marL="9144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Malgun Gothic"/>
              <a:buChar char="○"/>
            </a:pPr>
            <a:r>
              <a:rPr lang="en-US"/>
              <a:t>예를 들어 "</a:t>
            </a: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PersonX finds PersonY's ball</a:t>
            </a:r>
            <a:r>
              <a:rPr lang="en-US"/>
              <a:t>"    🡪     </a:t>
            </a: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( PersonX,    xWant,   to play with ball) </a:t>
            </a:r>
            <a:endParaRPr/>
          </a:p>
          <a:p>
            <a:pPr indent="-317500" lvl="1" marL="9144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Malgun Gothic"/>
              <a:buChar char="○"/>
            </a:pPr>
            <a:r>
              <a:rPr lang="en-US"/>
              <a:t> </a:t>
            </a: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h </a:t>
            </a:r>
            <a:r>
              <a:rPr lang="en-US"/>
              <a:t>는 항상 </a:t>
            </a: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PersonX</a:t>
            </a:r>
            <a:r>
              <a:rPr lang="en-US"/>
              <a:t> (“나” 라고 볼 수 있음)</a:t>
            </a:r>
            <a:endParaRPr/>
          </a:p>
          <a:p>
            <a:pPr indent="-317500" lvl="1" marL="9144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Malgun Gothic"/>
              <a:buChar char="○"/>
            </a:pPr>
            <a:r>
              <a:rPr lang="en-US"/>
              <a:t> </a:t>
            </a: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r </a:t>
            </a:r>
            <a:r>
              <a:rPr lang="en-US"/>
              <a:t>은 </a:t>
            </a: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xWant, xReact, xNeed...</a:t>
            </a:r>
            <a:r>
              <a:rPr lang="en-US"/>
              <a:t>등 9개로 정의</a:t>
            </a:r>
            <a:endParaRPr/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모델은  h,r 이 주어졌을때  t 를 생성하도록 학습</a:t>
            </a:r>
            <a:endParaRPr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2" name="Google Shape;1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3" name="Google Shape;133;p8"/>
          <p:cNvGrpSpPr/>
          <p:nvPr/>
        </p:nvGrpSpPr>
        <p:grpSpPr>
          <a:xfrm>
            <a:off x="959385" y="1352036"/>
            <a:ext cx="3074734" cy="486295"/>
            <a:chOff x="1023930" y="4496909"/>
            <a:chExt cx="3074734" cy="486295"/>
          </a:xfrm>
        </p:grpSpPr>
        <p:sp>
          <p:nvSpPr>
            <p:cNvPr id="134" name="Google Shape;134;p8"/>
            <p:cNvSpPr/>
            <p:nvPr/>
          </p:nvSpPr>
          <p:spPr>
            <a:xfrm>
              <a:off x="1626386" y="4496909"/>
              <a:ext cx="2472278" cy="411801"/>
            </a:xfrm>
            <a:prstGeom prst="roundRect">
              <a:avLst>
                <a:gd fmla="val 16667" name="adj"/>
              </a:avLst>
            </a:prstGeom>
            <a:solidFill>
              <a:srgbClr val="92D050">
                <a:alpha val="45882"/>
              </a:srgbClr>
            </a:solidFill>
            <a:ln>
              <a:noFill/>
            </a:ln>
          </p:spPr>
          <p:txBody>
            <a:bodyPr anchorCtr="0" anchor="ctr" bIns="0" lIns="72000" spcFirstLastPara="1" rIns="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나는 주말마다 등산을 간다</a:t>
              </a:r>
              <a:endPara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pic>
          <p:nvPicPr>
            <p:cNvPr id="135" name="Google Shape;135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3930" y="4496909"/>
              <a:ext cx="492652" cy="4862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6" name="Google Shape;136;p8"/>
          <p:cNvSpPr txBox="1"/>
          <p:nvPr/>
        </p:nvSpPr>
        <p:spPr>
          <a:xfrm>
            <a:off x="5264129" y="1441294"/>
            <a:ext cx="29350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＂건강하다”   or  “활동적이다”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37" name="Google Shape;137;p8"/>
          <p:cNvCxnSpPr/>
          <p:nvPr/>
        </p:nvCxnSpPr>
        <p:spPr>
          <a:xfrm>
            <a:off x="4143923" y="1571744"/>
            <a:ext cx="841627" cy="2"/>
          </a:xfrm>
          <a:prstGeom prst="straightConnector1">
            <a:avLst/>
          </a:prstGeom>
          <a:gradFill>
            <a:gsLst>
              <a:gs pos="0">
                <a:srgbClr val="8EAECC"/>
              </a:gs>
              <a:gs pos="100000">
                <a:srgbClr val="7199BD"/>
              </a:gs>
            </a:gsLst>
            <a:lin ang="5400000" scaled="0"/>
          </a:gradFill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38" name="Google Shape;13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3785" y="1981761"/>
            <a:ext cx="5181600" cy="622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idx="1" type="body"/>
          </p:nvPr>
        </p:nvSpPr>
        <p:spPr>
          <a:xfrm>
            <a:off x="311700" y="731520"/>
            <a:ext cx="8520600" cy="3837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PersonX loves to climb mountain on weekends</a:t>
            </a:r>
            <a:endParaRPr/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이런 common sense 도 KG에 추가 할 수 있지 않을까</a:t>
            </a:r>
            <a:endParaRPr/>
          </a:p>
        </p:txBody>
      </p:sp>
      <p:sp>
        <p:nvSpPr>
          <p:cNvPr id="144" name="Google Shape;1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5" name="Google Shape;14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0967" y="1366781"/>
            <a:ext cx="4632061" cy="293190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6" name="Google Shape;146;p9"/>
          <p:cNvSpPr txBox="1"/>
          <p:nvPr/>
        </p:nvSpPr>
        <p:spPr>
          <a:xfrm>
            <a:off x="311700" y="-2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1122"/>
              </a:buClr>
              <a:buSzPts val="2800"/>
              <a:buFont typeface="Arial"/>
              <a:buNone/>
            </a:pPr>
            <a:r>
              <a:rPr b="0" i="0" lang="en-US" sz="2400" u="none" cap="none" strike="noStrike">
                <a:solidFill>
                  <a:srgbClr val="001122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COMET Demo</a:t>
            </a:r>
            <a:endParaRPr b="0" i="0" sz="2400" u="none" cap="none" strike="noStrike">
              <a:solidFill>
                <a:srgbClr val="00112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Minseok</dc:creator>
</cp:coreProperties>
</file>