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9" r:id="rId2"/>
    <p:sldId id="346" r:id="rId3"/>
    <p:sldId id="359" r:id="rId4"/>
    <p:sldId id="362" r:id="rId5"/>
    <p:sldId id="363" r:id="rId6"/>
    <p:sldId id="374" r:id="rId7"/>
    <p:sldId id="373" r:id="rId8"/>
    <p:sldId id="364" r:id="rId9"/>
    <p:sldId id="360" r:id="rId10"/>
    <p:sldId id="400" r:id="rId11"/>
    <p:sldId id="399" r:id="rId12"/>
    <p:sldId id="368" r:id="rId13"/>
    <p:sldId id="371" r:id="rId14"/>
    <p:sldId id="369" r:id="rId15"/>
    <p:sldId id="370" r:id="rId16"/>
    <p:sldId id="372" r:id="rId17"/>
    <p:sldId id="375" r:id="rId18"/>
    <p:sldId id="376" r:id="rId19"/>
    <p:sldId id="396" r:id="rId20"/>
    <p:sldId id="384" r:id="rId21"/>
    <p:sldId id="385" r:id="rId22"/>
    <p:sldId id="401" r:id="rId23"/>
    <p:sldId id="383" r:id="rId24"/>
    <p:sldId id="388" r:id="rId25"/>
    <p:sldId id="389" r:id="rId26"/>
    <p:sldId id="386" r:id="rId27"/>
    <p:sldId id="390" r:id="rId28"/>
    <p:sldId id="391" r:id="rId29"/>
    <p:sldId id="392" r:id="rId30"/>
    <p:sldId id="393" r:id="rId31"/>
    <p:sldId id="377" r:id="rId32"/>
    <p:sldId id="378" r:id="rId33"/>
    <p:sldId id="394" r:id="rId34"/>
    <p:sldId id="398" r:id="rId35"/>
    <p:sldId id="380" r:id="rId36"/>
    <p:sldId id="381" r:id="rId37"/>
    <p:sldId id="382" r:id="rId38"/>
    <p:sldId id="397" r:id="rId39"/>
    <p:sldId id="347" r:id="rId40"/>
  </p:sldIdLst>
  <p:sldSz cx="9144000" cy="5143500" type="screen16x9"/>
  <p:notesSz cx="6858000" cy="9144000"/>
  <p:defaultTextStyle>
    <a:defPPr marR="0" algn="l">
      <a:lnSpc>
        <a:spcPct val="100000"/>
      </a:lnSpc>
      <a:defRPr lang="ko-KR" altLang="en-US"/>
    </a:defPPr>
    <a:lvl1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1pPr>
    <a:lvl2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2pPr>
    <a:lvl3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3pPr>
    <a:lvl4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4pPr>
    <a:lvl5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5pPr>
    <a:lvl6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6pPr>
    <a:lvl7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7pPr>
    <a:lvl8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8pPr>
    <a:lvl9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5A5"/>
    <a:srgbClr val="41BF5F"/>
    <a:srgbClr val="C2FB97"/>
    <a:srgbClr val="AAF96F"/>
    <a:srgbClr val="EC4444"/>
    <a:srgbClr val="A0CB35"/>
    <a:srgbClr val="BC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어두운 스타일 2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tx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tx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tx1">
              <a:tint val="20000"/>
            </a:schemeClr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tx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6"/>
          </a:solidFill>
        </a:fill>
      </a:tcStyle>
    </a:firstRow>
  </a:tblStyle>
  <a:tblStyle styleId="{D03447BB-5D67-496B-8E87-E561075AD55C}" styleName="어두운 스타일 1 - 강조 3">
    <a:wholeTbl>
      <a:tcTxStyle>
        <a:fontRef idx="minor"/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bg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bg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bg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firstRow>
      <a:tcTxStyle b="on"/>
      <a:tcStyle>
        <a:tcBdr>
          <a:bottom>
            <a:ln w="25400" cmpd="sng">
              <a:solidFill>
                <a:schemeClr val="bg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125E5076-3810-47DD-B79F-674D7AD40C01}" styleName="어두운 스타일 1 - 강조 1">
    <a:wholeTbl>
      <a:tcTxStyle>
        <a:fontRef idx="minor"/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bg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bg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bg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firstRow>
      <a:tcTxStyle b="on"/>
      <a:tcStyle>
        <a:tcBdr>
          <a:bottom>
            <a:ln w="25400" cmpd="sng">
              <a:solidFill>
                <a:schemeClr val="bg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8FD4443E-F989-4FC4-A0C8-D5A2AF1F390B}" styleName="어두운 스타일 1 - 강조 5">
    <a:wholeTbl>
      <a:tcTxStyle>
        <a:fontRef idx="minor"/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TxStyle/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bg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bg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bg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firstRow>
      <a:tcTxStyle b="on"/>
      <a:tcStyle>
        <a:tcBdr>
          <a:bottom>
            <a:ln w="25400" cmpd="sng">
              <a:solidFill>
                <a:schemeClr val="bg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E8034E78-7F5D-4C2E-B375-FC64B27BC917}" styleName="어두운 스타일 1">
    <a:wholeTbl>
      <a:tcTxStyle>
        <a:fontRef idx="minor"/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tx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tx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bg1"/>
              </a:solidFill>
            </a:ln>
          </a:left>
        </a:tcBdr>
        <a:fill>
          <a:solidFill>
            <a:schemeClr val="tx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bg1"/>
              </a:solidFill>
            </a:ln>
          </a:right>
        </a:tcBdr>
        <a:fill>
          <a:solidFill>
            <a:schemeClr val="tx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bg1"/>
              </a:solidFill>
            </a:ln>
          </a:top>
        </a:tcBdr>
        <a:fill>
          <a:solidFill>
            <a:schemeClr val="tx1">
              <a:tint val="60000"/>
            </a:schemeClr>
          </a:solidFill>
        </a:fill>
      </a:tcStyle>
    </a:lastRow>
    <a:firstRow>
      <a:tcTxStyle b="on"/>
      <a:tcStyle>
        <a:tcBdr>
          <a:bottom>
            <a:ln w="25400" cmpd="sng">
              <a:solidFill>
                <a:schemeClr val="bg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0505E3EF-67EA-436B-97B2-0124C06EBD24}" styleName="보통 스타일 4 - 강조 3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929F9F4-4A8F-4326-A1B4-22849713DDAB}" styleName="어두운 스타일 1 - 강조 4">
    <a:wholeTbl>
      <a:tcTxStyle>
        <a:fontRef idx="minor"/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TxStyle/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bg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bg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bg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firstRow>
      <a:tcTxStyle b="on"/>
      <a:tcStyle>
        <a:tcBdr>
          <a:bottom>
            <a:ln w="25400" cmpd="sng">
              <a:solidFill>
                <a:schemeClr val="bg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C4B1156A-380E-4F78-BDF5-A606A8083BF9}" styleName="보통 스타일 4 - 강조 4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tx1"/>
              </a:solidFill>
            </a:ln>
          </a:top>
          <a:bottom>
            <a:ln w="254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tx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20000"/>
            </a:schemeClr>
          </a:solidFill>
        </a:fill>
      </a:tcStyle>
    </a:band1V>
    <a:lastCol>
      <a:tcTxStyle b="on">
        <a:fontRef idx="minor"/>
        <a:schemeClr val="bg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tx1"/>
              </a:solidFill>
            </a:ln>
          </a:top>
          <a:bottom>
            <a:ln w="254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tx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20000"/>
            </a:schemeClr>
          </a:solidFill>
        </a:fill>
      </a:tcStyle>
    </a:band1V>
    <a:lastCol>
      <a:tcTxStyle b="on">
        <a:fontRef idx="minor"/>
        <a:schemeClr val="bg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tx1"/>
              </a:solidFill>
            </a:ln>
          </a:top>
          <a:bottom>
            <a:ln w="254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tx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20000"/>
            </a:schemeClr>
          </a:solidFill>
        </a:fill>
      </a:tcStyle>
    </a:band1V>
    <a:lastCol>
      <a:tcTxStyle b="on">
        <a:fontRef idx="minor"/>
        <a:schemeClr val="bg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tx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tx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/>
        <a:schemeClr val="bg1"/>
      </a:tcTxStyle>
      <a:tcStyle>
        <a:tcBdr/>
        <a:fill>
          <a:solidFill>
            <a:schemeClr val="tx1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tx1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38100" cmpd="sng">
              <a:solidFill>
                <a:schemeClr val="bg1"/>
              </a:solidFill>
            </a:ln>
          </a:top>
        </a:tcBdr>
        <a:fill>
          <a:solidFill>
            <a:schemeClr val="tx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38100" cmpd="sng">
              <a:solidFill>
                <a:schemeClr val="bg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21E4AEA4-8DFA-4A89-87EB-49C32662AFE0}" styleName="보통 스타일 2 - 강조 2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/>
        <a:schemeClr val="bg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38100" cmpd="sng">
              <a:solidFill>
                <a:schemeClr val="bg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38100" cmpd="sng">
              <a:solidFill>
                <a:schemeClr val="bg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/>
        <a:schemeClr val="bg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38100" cmpd="sng">
              <a:solidFill>
                <a:schemeClr val="bg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38100" cmpd="sng">
              <a:solidFill>
                <a:schemeClr val="bg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/>
        <a:schemeClr val="bg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38100" cmpd="sng">
              <a:solidFill>
                <a:schemeClr val="bg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38100" cmpd="sng">
              <a:solidFill>
                <a:schemeClr val="bg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/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TxStyle/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bg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bg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bg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firstRow>
      <a:tcTxStyle b="on"/>
      <a:tcStyle>
        <a:tcBdr>
          <a:bottom>
            <a:ln w="25400" cmpd="sng">
              <a:solidFill>
                <a:schemeClr val="bg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37CE84F3-28C3-443E-9E96-99CF82512B78}" styleName="어두운 스타일 1 - 강조 2">
    <a:wholeTbl>
      <a:tcTxStyle>
        <a:fontRef idx="minor"/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TxStyle/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bg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bg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bg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firstRow>
      <a:tcTxStyle b="on"/>
      <a:tcStyle>
        <a:tcBdr>
          <a:bottom>
            <a:ln w="25400" cmpd="sng">
              <a:solidFill>
                <a:schemeClr val="bg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10A1B5D5-9B99-4C35-A422-299274C87663}" styleName="보통 스타일 1 - 강조 6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보통 스타일 1 - 강조 3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3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/>
        <a:schemeClr val="bg1"/>
      </a:tcTxStyle>
      <a:tcStyle>
        <a:tcBdr>
          <a:left>
            <a:ln>
              <a:solidFill>
                <a:schemeClr val="accent6"/>
              </a:solidFill>
            </a:ln>
          </a:left>
          <a:right>
            <a:ln>
              <a:solidFill>
                <a:schemeClr val="accent6"/>
              </a:solidFill>
            </a:ln>
          </a:right>
          <a:top>
            <a:ln>
              <a:solidFill>
                <a:schemeClr val="accent6"/>
              </a:solidFill>
            </a:ln>
          </a:top>
          <a:bottom>
            <a:ln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bg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bg1">
              <a:alpha val="20000"/>
            </a:schemeClr>
          </a:solidFill>
        </a:fill>
      </a:tcStyle>
    </a:band1V>
    <a:lastCol>
      <a:tcTxStyle b="on"/>
      <a:tcStyle>
        <a:tcBdr>
          <a:left>
            <a:ln w="2" cmpd="sng">
              <a:solidFill>
                <a:schemeClr val="bg1"/>
              </a:solidFill>
            </a:ln>
          </a:left>
        </a:tcBdr>
      </a:tcStyle>
    </a:lastCol>
    <a:firstCol>
      <a:tcTxStyle b="on"/>
      <a:tcStyle>
        <a:tcBdr>
          <a:right>
            <a:ln w="2" cmpd="sng">
              <a:solidFill>
                <a:schemeClr val="bg1"/>
              </a:solidFill>
            </a:ln>
          </a:right>
        </a:tcBdr>
      </a:tcStyle>
    </a:firstCol>
    <a:lastRow>
      <a:tcTxStyle b="on"/>
      <a:tcStyle>
        <a:tcBdr>
          <a:top>
            <a:ln w="2" cmpd="sng">
              <a:solidFill>
                <a:schemeClr val="bg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3" cmpd="sng">
              <a:solidFill>
                <a:schemeClr val="bg1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/>
        <a:schemeClr val="tx1"/>
      </a:tcTxStyle>
      <a:tcStyle>
        <a:tcBdr>
          <a:left>
            <a:ln>
              <a:solidFill>
                <a:schemeClr val="accent5"/>
              </a:solidFill>
            </a:ln>
          </a:left>
          <a:right>
            <a:ln>
              <a:solidFill>
                <a:schemeClr val="accent5"/>
              </a:solidFill>
            </a:ln>
          </a:right>
          <a:top>
            <a:ln>
              <a:solidFill>
                <a:schemeClr val="accent5"/>
              </a:solidFill>
            </a:ln>
          </a:top>
          <a:bottom>
            <a:ln>
              <a:solidFill>
                <a:schemeClr val="accent5"/>
              </a:solidFill>
            </a:ln>
          </a:bottom>
          <a:insideH>
            <a:ln>
              <a:solidFill>
                <a:schemeClr val="accent5"/>
              </a:solidFill>
            </a:ln>
          </a:insideH>
          <a:insideV>
            <a:ln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>
              <a:solidFill>
                <a:schemeClr val="accent5"/>
              </a:solidFill>
            </a:ln>
          </a:top>
          <a:bottom>
            <a:ln>
              <a:solidFill>
                <a:schemeClr val="accent5"/>
              </a:solidFill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 w="2" cmpd="sng">
              <a:solidFill>
                <a:schemeClr val="accent5"/>
              </a:solidFill>
            </a:ln>
          </a:left>
          <a:right>
            <a:ln>
              <a:solidFill>
                <a:schemeClr val="accent5"/>
              </a:solidFill>
            </a:ln>
          </a:right>
          <a:top>
            <a:ln>
              <a:solidFill>
                <a:schemeClr val="accent5"/>
              </a:solidFill>
            </a:ln>
          </a:top>
          <a:bottom>
            <a:ln>
              <a:solidFill>
                <a:schemeClr val="accent5"/>
              </a:solidFill>
            </a:ln>
          </a:bottom>
          <a:insideH>
            <a:ln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>
              <a:solidFill>
                <a:schemeClr val="accent5"/>
              </a:solidFill>
            </a:ln>
          </a:left>
          <a:right>
            <a:ln w="2" cmpd="sng">
              <a:solidFill>
                <a:schemeClr val="accent5"/>
              </a:solidFill>
            </a:ln>
          </a:right>
          <a:top>
            <a:ln>
              <a:solidFill>
                <a:schemeClr val="accent5"/>
              </a:solidFill>
            </a:ln>
          </a:top>
          <a:bottom>
            <a:ln>
              <a:solidFill>
                <a:schemeClr val="accent5"/>
              </a:solidFill>
            </a:ln>
          </a:bottom>
          <a:insideH>
            <a:ln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>
              <a:solidFill>
                <a:schemeClr val="accent5"/>
              </a:solidFill>
            </a:ln>
          </a:left>
          <a:right>
            <a:ln>
              <a:solidFill>
                <a:schemeClr val="accent5"/>
              </a:solidFill>
            </a:ln>
          </a:right>
          <a:top>
            <a:ln w="2" cmpd="sng">
              <a:solidFill>
                <a:schemeClr val="accent5"/>
              </a:solidFill>
            </a:ln>
          </a:top>
          <a:bottom>
            <a:ln w="2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left>
            <a:ln>
              <a:solidFill>
                <a:schemeClr val="accent5"/>
              </a:solidFill>
            </a:ln>
          </a:left>
          <a:right>
            <a:ln>
              <a:solidFill>
                <a:schemeClr val="accent5"/>
              </a:solidFill>
            </a:ln>
          </a:right>
          <a:top>
            <a:ln>
              <a:solidFill>
                <a:schemeClr val="accent5"/>
              </a:solidFill>
            </a:ln>
          </a:top>
          <a:bottom>
            <a:ln w="2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tx1"/>
              </a:solidFill>
            </a:ln>
          </a:top>
          <a:bottom>
            <a:ln w="254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tx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20000"/>
            </a:schemeClr>
          </a:solidFill>
        </a:fill>
      </a:tcStyle>
    </a:band1V>
    <a:lastCol>
      <a:tcTxStyle b="on">
        <a:fontRef idx="minor"/>
        <a:schemeClr val="bg1"/>
      </a:tcTxStyle>
      <a:tcStyle>
        <a:tcBdr/>
        <a:fill>
          <a:solidFill>
            <a:schemeClr val="tx1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tx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solidFill>
            <a:schemeClr val="tx1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/>
        <a:schemeClr val="bg1"/>
      </a:tcTxStyle>
      <a:tcStyle>
        <a:tcBdr>
          <a:left>
            <a:ln>
              <a:solidFill>
                <a:schemeClr val="accent2"/>
              </a:solidFill>
            </a:ln>
          </a:left>
          <a:right>
            <a:ln>
              <a:solidFill>
                <a:schemeClr val="accent2"/>
              </a:solidFill>
            </a:ln>
          </a:right>
          <a:top>
            <a:ln>
              <a:solidFill>
                <a:schemeClr val="accent2"/>
              </a:solidFill>
            </a:ln>
          </a:top>
          <a:bottom>
            <a:ln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bg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bg1">
              <a:alpha val="20000"/>
            </a:schemeClr>
          </a:solidFill>
        </a:fill>
      </a:tcStyle>
    </a:band1V>
    <a:lastCol>
      <a:tcTxStyle b="on"/>
      <a:tcStyle>
        <a:tcBdr>
          <a:left>
            <a:ln w="2" cmpd="sng">
              <a:solidFill>
                <a:schemeClr val="bg1"/>
              </a:solidFill>
            </a:ln>
          </a:left>
        </a:tcBdr>
      </a:tcStyle>
    </a:lastCol>
    <a:firstCol>
      <a:tcTxStyle b="on"/>
      <a:tcStyle>
        <a:tcBdr>
          <a:right>
            <a:ln w="2" cmpd="sng">
              <a:solidFill>
                <a:schemeClr val="bg1"/>
              </a:solidFill>
            </a:ln>
          </a:right>
        </a:tcBdr>
      </a:tcStyle>
    </a:firstCol>
    <a:lastRow>
      <a:tcTxStyle b="on"/>
      <a:tcStyle>
        <a:tcBdr>
          <a:top>
            <a:ln w="2" cmpd="sng">
              <a:solidFill>
                <a:schemeClr val="bg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3" cmpd="sng">
              <a:solidFill>
                <a:schemeClr val="bg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tx1"/>
              </a:solidFill>
            </a:ln>
          </a:top>
          <a:bottom>
            <a:ln w="254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tx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20000"/>
            </a:schemeClr>
          </a:solidFill>
        </a:fill>
      </a:tcStyle>
    </a:band1V>
    <a:lastCol>
      <a:tcTxStyle b="on">
        <a:fontRef idx="minor"/>
        <a:schemeClr val="bg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/>
        <a:schemeClr val="bg1"/>
      </a:tcTxStyle>
      <a:tcStyle>
        <a:tcBdr>
          <a:left>
            <a:ln>
              <a:solidFill>
                <a:schemeClr val="accent3"/>
              </a:solidFill>
            </a:ln>
          </a:left>
          <a:right>
            <a:ln>
              <a:solidFill>
                <a:schemeClr val="accent3"/>
              </a:solidFill>
            </a:ln>
          </a:right>
          <a:top>
            <a:ln>
              <a:solidFill>
                <a:schemeClr val="accent3"/>
              </a:solidFill>
            </a:ln>
          </a:top>
          <a:bottom>
            <a:ln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bg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bg1">
              <a:alpha val="20000"/>
            </a:schemeClr>
          </a:solidFill>
        </a:fill>
      </a:tcStyle>
    </a:band1V>
    <a:lastCol>
      <a:tcTxStyle b="on"/>
      <a:tcStyle>
        <a:tcBdr>
          <a:left>
            <a:ln w="2" cmpd="sng">
              <a:solidFill>
                <a:schemeClr val="bg1"/>
              </a:solidFill>
            </a:ln>
          </a:left>
        </a:tcBdr>
      </a:tcStyle>
    </a:lastCol>
    <a:firstCol>
      <a:tcTxStyle b="on"/>
      <a:tcStyle>
        <a:tcBdr>
          <a:right>
            <a:ln w="2" cmpd="sng">
              <a:solidFill>
                <a:schemeClr val="bg1"/>
              </a:solidFill>
            </a:ln>
          </a:right>
        </a:tcBdr>
      </a:tcStyle>
    </a:firstCol>
    <a:lastRow>
      <a:tcTxStyle b="on"/>
      <a:tcStyle>
        <a:tcBdr>
          <a:top>
            <a:ln w="2" cmpd="sng">
              <a:solidFill>
                <a:schemeClr val="bg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3" cmpd="sng">
              <a:solidFill>
                <a:schemeClr val="bg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/>
        <a:schemeClr val="bg1"/>
      </a:tcTxStyle>
      <a:tcStyle>
        <a:tcBdr>
          <a:left>
            <a:ln>
              <a:solidFill>
                <a:schemeClr val="accent1"/>
              </a:solidFill>
            </a:ln>
          </a:left>
          <a:right>
            <a:ln>
              <a:solidFill>
                <a:schemeClr val="accent1"/>
              </a:solidFill>
            </a:ln>
          </a:right>
          <a:top>
            <a:ln>
              <a:solidFill>
                <a:schemeClr val="accent1"/>
              </a:solidFill>
            </a:ln>
          </a:top>
          <a:bottom>
            <a:ln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bg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bg1">
              <a:alpha val="20000"/>
            </a:schemeClr>
          </a:solidFill>
        </a:fill>
      </a:tcStyle>
    </a:band1V>
    <a:lastCol>
      <a:tcTxStyle b="on"/>
      <a:tcStyle>
        <a:tcBdr>
          <a:left>
            <a:ln w="2" cmpd="sng">
              <a:solidFill>
                <a:schemeClr val="bg1"/>
              </a:solidFill>
            </a:ln>
          </a:left>
        </a:tcBdr>
      </a:tcStyle>
    </a:lastCol>
    <a:firstCol>
      <a:tcTxStyle b="on"/>
      <a:tcStyle>
        <a:tcBdr>
          <a:right>
            <a:ln w="2" cmpd="sng">
              <a:solidFill>
                <a:schemeClr val="bg1"/>
              </a:solidFill>
            </a:ln>
          </a:right>
        </a:tcBdr>
      </a:tcStyle>
    </a:firstCol>
    <a:lastRow>
      <a:tcTxStyle b="on"/>
      <a:tcStyle>
        <a:tcBdr>
          <a:top>
            <a:ln w="2" cmpd="sng">
              <a:solidFill>
                <a:schemeClr val="bg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3" cmpd="sng">
              <a:solidFill>
                <a:schemeClr val="bg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/>
        <a:schemeClr val="bg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38100" cmpd="sng">
              <a:solidFill>
                <a:schemeClr val="bg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38100" cmpd="sng">
              <a:solidFill>
                <a:schemeClr val="bg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/>
        <a:schemeClr val="tx1"/>
      </a:tcTxStyle>
      <a:tcStyle>
        <a:tcBdr>
          <a:left>
            <a:ln>
              <a:solidFill>
                <a:schemeClr val="accent1"/>
              </a:solidFill>
            </a:ln>
          </a:left>
          <a:right>
            <a:ln>
              <a:solidFill>
                <a:schemeClr val="accent1"/>
              </a:solidFill>
            </a:ln>
          </a:right>
          <a:top>
            <a:ln>
              <a:solidFill>
                <a:schemeClr val="accent1"/>
              </a:solidFill>
            </a:ln>
          </a:top>
          <a:bottom>
            <a:ln>
              <a:solidFill>
                <a:schemeClr val="accent1"/>
              </a:solidFill>
            </a:ln>
          </a:bottom>
          <a:insideH>
            <a:ln>
              <a:solidFill>
                <a:schemeClr val="accent1"/>
              </a:solidFill>
            </a:ln>
          </a:insideH>
          <a:insideV>
            <a:ln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>
              <a:solidFill>
                <a:schemeClr val="accent1"/>
              </a:solidFill>
            </a:ln>
          </a:top>
          <a:bottom>
            <a:ln>
              <a:solidFill>
                <a:schemeClr val="accent1"/>
              </a:solidFill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 w="2" cmpd="sng">
              <a:solidFill>
                <a:schemeClr val="accent1"/>
              </a:solidFill>
            </a:ln>
          </a:left>
          <a:right>
            <a:ln>
              <a:solidFill>
                <a:schemeClr val="accent1"/>
              </a:solidFill>
            </a:ln>
          </a:right>
          <a:top>
            <a:ln>
              <a:solidFill>
                <a:schemeClr val="accent1"/>
              </a:solidFill>
            </a:ln>
          </a:top>
          <a:bottom>
            <a:ln>
              <a:solidFill>
                <a:schemeClr val="accent1"/>
              </a:solidFill>
            </a:ln>
          </a:bottom>
          <a:insideH>
            <a:ln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>
              <a:solidFill>
                <a:schemeClr val="accent1"/>
              </a:solidFill>
            </a:ln>
          </a:left>
          <a:right>
            <a:ln w="2" cmpd="sng">
              <a:solidFill>
                <a:schemeClr val="accent1"/>
              </a:solidFill>
            </a:ln>
          </a:right>
          <a:top>
            <a:ln>
              <a:solidFill>
                <a:schemeClr val="accent1"/>
              </a:solidFill>
            </a:ln>
          </a:top>
          <a:bottom>
            <a:ln>
              <a:solidFill>
                <a:schemeClr val="accent1"/>
              </a:solidFill>
            </a:ln>
          </a:bottom>
          <a:insideH>
            <a:ln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>
              <a:solidFill>
                <a:schemeClr val="accent1"/>
              </a:solidFill>
            </a:ln>
          </a:left>
          <a:right>
            <a:ln>
              <a:solidFill>
                <a:schemeClr val="accent1"/>
              </a:solidFill>
            </a:ln>
          </a:right>
          <a:top>
            <a:ln w="2" cmpd="sng">
              <a:solidFill>
                <a:schemeClr val="accent1"/>
              </a:solidFill>
            </a:ln>
          </a:top>
          <a:bottom>
            <a:ln w="2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left>
            <a:ln>
              <a:solidFill>
                <a:schemeClr val="accent1"/>
              </a:solidFill>
            </a:ln>
          </a:left>
          <a:right>
            <a:ln>
              <a:solidFill>
                <a:schemeClr val="accent1"/>
              </a:solidFill>
            </a:ln>
          </a:right>
          <a:top>
            <a:ln>
              <a:solidFill>
                <a:schemeClr val="accent1"/>
              </a:solidFill>
            </a:ln>
          </a:top>
          <a:bottom>
            <a:ln w="2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/>
        <a:schemeClr val="bg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38100" cmpd="sng">
              <a:solidFill>
                <a:schemeClr val="bg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38100" cmpd="sng">
              <a:solidFill>
                <a:schemeClr val="bg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/>
        <a:schemeClr val="bg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/>
        <a:schemeClr val="bg1"/>
      </a:tcTxStyle>
      <a:tcStyle>
        <a:tcBdr>
          <a:top>
            <a:ln w="38100" cmpd="sng">
              <a:solidFill>
                <a:schemeClr val="bg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38100" cmpd="sng">
              <a:solidFill>
                <a:schemeClr val="bg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solidFill>
            <a:schemeClr val="tx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tx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tx1"/>
              </a:solidFill>
            </a:ln>
          </a:top>
        </a:tcBdr>
        <a:fill>
          <a:solidFill>
            <a:schemeClr val="tx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tx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tx1"/>
              </a:solidFill>
            </a:ln>
          </a:top>
          <a:bottom>
            <a:ln w="254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tx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20000"/>
            </a:schemeClr>
          </a:solidFill>
        </a:fill>
      </a:tcStyle>
    </a:band1V>
    <a:lastCol>
      <a:tcTxStyle b="on">
        <a:fontRef idx="minor"/>
        <a:schemeClr val="bg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/>
        <a:schemeClr val="tx1"/>
      </a:tcTxStyle>
      <a:tcStyle>
        <a:tcBdr>
          <a:left>
            <a:ln>
              <a:solidFill>
                <a:schemeClr val="accent4"/>
              </a:solidFill>
            </a:ln>
          </a:left>
          <a:right>
            <a:ln>
              <a:solidFill>
                <a:schemeClr val="accent4"/>
              </a:solidFill>
            </a:ln>
          </a:right>
          <a:top>
            <a:ln>
              <a:solidFill>
                <a:schemeClr val="accent4"/>
              </a:solidFill>
            </a:ln>
          </a:top>
          <a:bottom>
            <a:ln>
              <a:solidFill>
                <a:schemeClr val="accent4"/>
              </a:solidFill>
            </a:ln>
          </a:bottom>
          <a:insideH>
            <a:ln>
              <a:solidFill>
                <a:schemeClr val="accent4"/>
              </a:solidFill>
            </a:ln>
          </a:insideH>
          <a:insideV>
            <a:ln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>
              <a:solidFill>
                <a:schemeClr val="accent4"/>
              </a:solidFill>
            </a:ln>
          </a:top>
          <a:bottom>
            <a:ln>
              <a:solidFill>
                <a:schemeClr val="accent4"/>
              </a:solidFill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 w="2" cmpd="sng">
              <a:solidFill>
                <a:schemeClr val="accent4"/>
              </a:solidFill>
            </a:ln>
          </a:left>
          <a:right>
            <a:ln>
              <a:solidFill>
                <a:schemeClr val="accent4"/>
              </a:solidFill>
            </a:ln>
          </a:right>
          <a:top>
            <a:ln>
              <a:solidFill>
                <a:schemeClr val="accent4"/>
              </a:solidFill>
            </a:ln>
          </a:top>
          <a:bottom>
            <a:ln>
              <a:solidFill>
                <a:schemeClr val="accent4"/>
              </a:solidFill>
            </a:ln>
          </a:bottom>
          <a:insideH>
            <a:ln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>
              <a:solidFill>
                <a:schemeClr val="accent4"/>
              </a:solidFill>
            </a:ln>
          </a:left>
          <a:right>
            <a:ln w="2" cmpd="sng">
              <a:solidFill>
                <a:schemeClr val="accent4"/>
              </a:solidFill>
            </a:ln>
          </a:right>
          <a:top>
            <a:ln>
              <a:solidFill>
                <a:schemeClr val="accent4"/>
              </a:solidFill>
            </a:ln>
          </a:top>
          <a:bottom>
            <a:ln>
              <a:solidFill>
                <a:schemeClr val="accent4"/>
              </a:solidFill>
            </a:ln>
          </a:bottom>
          <a:insideH>
            <a:ln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>
              <a:solidFill>
                <a:schemeClr val="accent4"/>
              </a:solidFill>
            </a:ln>
          </a:left>
          <a:right>
            <a:ln>
              <a:solidFill>
                <a:schemeClr val="accent4"/>
              </a:solidFill>
            </a:ln>
          </a:right>
          <a:top>
            <a:ln w="2" cmpd="sng">
              <a:solidFill>
                <a:schemeClr val="accent4"/>
              </a:solidFill>
            </a:ln>
          </a:top>
          <a:bottom>
            <a:ln w="2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left>
            <a:ln>
              <a:solidFill>
                <a:schemeClr val="accent4"/>
              </a:solidFill>
            </a:ln>
          </a:left>
          <a:right>
            <a:ln>
              <a:solidFill>
                <a:schemeClr val="accent4"/>
              </a:solidFill>
            </a:ln>
          </a:right>
          <a:top>
            <a:ln>
              <a:solidFill>
                <a:schemeClr val="accent4"/>
              </a:solidFill>
            </a:ln>
          </a:top>
          <a:bottom>
            <a:ln w="2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E3FDE45-AF77-4B5C-9715-49D594BDF05E}" styleName="밝은 스타일 1 - 강조 2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/>
        <a:schemeClr val="tx1"/>
      </a:tcTxStyle>
      <a:tcStyle>
        <a:tcBdr>
          <a:left>
            <a:ln>
              <a:solidFill>
                <a:schemeClr val="tx1"/>
              </a:solidFill>
            </a:ln>
          </a:left>
          <a:right>
            <a:ln>
              <a:solidFill>
                <a:schemeClr val="tx1"/>
              </a:solidFill>
            </a:ln>
          </a:right>
          <a:top>
            <a:ln>
              <a:solidFill>
                <a:schemeClr val="tx1"/>
              </a:solidFill>
            </a:ln>
          </a:top>
          <a:bottom>
            <a:ln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>
              <a:solidFill>
                <a:schemeClr val="tx1"/>
              </a:solidFill>
            </a:ln>
          </a:top>
          <a:bottom>
            <a:ln>
              <a:solidFill>
                <a:schemeClr val="tx1"/>
              </a:solidFill>
            </a:ln>
          </a:bottom>
        </a:tcBdr>
      </a:tcStyle>
    </a:band1H>
    <a:band1V>
      <a:tcTxStyle/>
      <a:tcStyle>
        <a:tcBdr>
          <a:left>
            <a:ln>
              <a:solidFill>
                <a:schemeClr val="tx1"/>
              </a:solidFill>
            </a:ln>
          </a:left>
          <a:right>
            <a:ln>
              <a:solidFill>
                <a:schemeClr val="tx1"/>
              </a:solidFill>
            </a:ln>
          </a:right>
        </a:tcBdr>
      </a:tcStyle>
    </a:band1V>
    <a:band2V>
      <a:tcTxStyle/>
      <a:tcStyle>
        <a:tcBdr>
          <a:left>
            <a:ln>
              <a:solidFill>
                <a:schemeClr val="tx1"/>
              </a:solidFill>
            </a:ln>
          </a:left>
          <a:right>
            <a:ln>
              <a:solidFill>
                <a:schemeClr val="tx1"/>
              </a:solidFill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/>
        <a:schemeClr val="bg1"/>
      </a:tcTxStyle>
      <a:tcStyle>
        <a:tcBdr/>
        <a:fill>
          <a:solidFill>
            <a:schemeClr val="tx1"/>
          </a:solidFill>
        </a:fill>
      </a:tcStyle>
    </a:firstRow>
  </a:tblStyle>
  <a:tblStyle styleId="{C083E6E3-FA7D-4D7B-A595-EF9225AFEA82}" styleName="밝은 스타일 1 - 강조 3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/>
        <a:schemeClr val="tx1"/>
      </a:tcTxStyle>
      <a:tcStyle>
        <a:tcBdr>
          <a:left>
            <a:ln>
              <a:solidFill>
                <a:schemeClr val="accent1"/>
              </a:solidFill>
            </a:ln>
          </a:left>
          <a:right>
            <a:ln>
              <a:solidFill>
                <a:schemeClr val="accent1"/>
              </a:solidFill>
            </a:ln>
          </a:right>
          <a:top>
            <a:ln>
              <a:solidFill>
                <a:schemeClr val="accent1"/>
              </a:solidFill>
            </a:ln>
          </a:top>
          <a:bottom>
            <a:ln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>
              <a:solidFill>
                <a:schemeClr val="accent1"/>
              </a:solidFill>
            </a:ln>
          </a:top>
          <a:bottom>
            <a:ln>
              <a:solidFill>
                <a:schemeClr val="accent1"/>
              </a:solidFill>
            </a:ln>
          </a:bottom>
        </a:tcBdr>
      </a:tcStyle>
    </a:band1H>
    <a:band1V>
      <a:tcTxStyle/>
      <a:tcStyle>
        <a:tcBdr>
          <a:left>
            <a:ln>
              <a:solidFill>
                <a:schemeClr val="accent1"/>
              </a:solidFill>
            </a:ln>
          </a:left>
          <a:right>
            <a:ln>
              <a:solidFill>
                <a:schemeClr val="accent1"/>
              </a:solidFill>
            </a:ln>
          </a:right>
        </a:tcBdr>
      </a:tcStyle>
    </a:band1V>
    <a:band2V>
      <a:tcTxStyle/>
      <a:tcStyle>
        <a:tcBdr>
          <a:left>
            <a:ln>
              <a:solidFill>
                <a:schemeClr val="accent1"/>
              </a:solidFill>
            </a:ln>
          </a:left>
          <a:right>
            <a:ln>
              <a:solidFill>
                <a:schemeClr val="accent1"/>
              </a:solidFill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tx1"/>
              </a:solidFill>
            </a:ln>
          </a:top>
          <a:bottom>
            <a:ln w="254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tx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20000"/>
            </a:schemeClr>
          </a:solidFill>
        </a:fill>
      </a:tcStyle>
    </a:band1V>
    <a:lastCol>
      <a:tcTxStyle b="on">
        <a:fontRef idx="minor"/>
        <a:schemeClr val="bg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bg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TxStyle/>
      <a:tcStyle>
        <a:tcBdr/>
        <a:fill>
          <a:solidFill>
            <a:schemeClr val="tx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bg1"/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tx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/>
        <a:schemeClr val="tx1"/>
      </a:tcTxStyle>
      <a:tcStyle>
        <a:tcBdr>
          <a:left>
            <a:ln>
              <a:solidFill>
                <a:schemeClr val="accent3"/>
              </a:solidFill>
            </a:ln>
          </a:left>
          <a:right>
            <a:ln>
              <a:solidFill>
                <a:schemeClr val="accent3"/>
              </a:solidFill>
            </a:ln>
          </a:right>
          <a:top>
            <a:ln>
              <a:solidFill>
                <a:schemeClr val="accent3"/>
              </a:solidFill>
            </a:ln>
          </a:top>
          <a:bottom>
            <a:ln>
              <a:solidFill>
                <a:schemeClr val="accent3"/>
              </a:solidFill>
            </a:ln>
          </a:bottom>
          <a:insideH>
            <a:ln>
              <a:solidFill>
                <a:schemeClr val="accent3"/>
              </a:solidFill>
            </a:ln>
          </a:insideH>
          <a:insideV>
            <a:ln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>
              <a:solidFill>
                <a:schemeClr val="accent3"/>
              </a:solidFill>
            </a:ln>
          </a:top>
          <a:bottom>
            <a:ln>
              <a:solidFill>
                <a:schemeClr val="accent3"/>
              </a:solidFill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 w="2" cmpd="sng">
              <a:solidFill>
                <a:schemeClr val="accent3"/>
              </a:solidFill>
            </a:ln>
          </a:left>
          <a:right>
            <a:ln>
              <a:solidFill>
                <a:schemeClr val="accent3"/>
              </a:solidFill>
            </a:ln>
          </a:right>
          <a:top>
            <a:ln>
              <a:solidFill>
                <a:schemeClr val="accent3"/>
              </a:solidFill>
            </a:ln>
          </a:top>
          <a:bottom>
            <a:ln>
              <a:solidFill>
                <a:schemeClr val="accent3"/>
              </a:solidFill>
            </a:ln>
          </a:bottom>
          <a:insideH>
            <a:ln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>
              <a:solidFill>
                <a:schemeClr val="accent3"/>
              </a:solidFill>
            </a:ln>
          </a:left>
          <a:right>
            <a:ln w="2" cmpd="sng">
              <a:solidFill>
                <a:schemeClr val="accent3"/>
              </a:solidFill>
            </a:ln>
          </a:right>
          <a:top>
            <a:ln>
              <a:solidFill>
                <a:schemeClr val="accent3"/>
              </a:solidFill>
            </a:ln>
          </a:top>
          <a:bottom>
            <a:ln>
              <a:solidFill>
                <a:schemeClr val="accent3"/>
              </a:solidFill>
            </a:ln>
          </a:bottom>
          <a:insideH>
            <a:ln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>
              <a:solidFill>
                <a:schemeClr val="accent3"/>
              </a:solidFill>
            </a:ln>
          </a:left>
          <a:right>
            <a:ln>
              <a:solidFill>
                <a:schemeClr val="accent3"/>
              </a:solidFill>
            </a:ln>
          </a:right>
          <a:top>
            <a:ln w="2" cmpd="sng">
              <a:solidFill>
                <a:schemeClr val="accent3"/>
              </a:solidFill>
            </a:ln>
          </a:top>
          <a:bottom>
            <a:ln w="2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left>
            <a:ln>
              <a:solidFill>
                <a:schemeClr val="accent3"/>
              </a:solidFill>
            </a:ln>
          </a:left>
          <a:right>
            <a:ln>
              <a:solidFill>
                <a:schemeClr val="accent3"/>
              </a:solidFill>
            </a:ln>
          </a:right>
          <a:top>
            <a:ln>
              <a:solidFill>
                <a:schemeClr val="accent3"/>
              </a:solidFill>
            </a:ln>
          </a:top>
          <a:bottom>
            <a:ln w="2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밝은 스타일 2 - 강조 2">
    <a:wholeTbl>
      <a:tcTxStyle>
        <a:fontRef idx="minor"/>
        <a:schemeClr val="tx1"/>
      </a:tcTxStyle>
      <a:tcStyle>
        <a:tcBdr>
          <a:left>
            <a:ln>
              <a:solidFill>
                <a:schemeClr val="accent2"/>
              </a:solidFill>
            </a:ln>
          </a:left>
          <a:right>
            <a:ln>
              <a:solidFill>
                <a:schemeClr val="accent2"/>
              </a:solidFill>
            </a:ln>
          </a:right>
          <a:top>
            <a:ln>
              <a:solidFill>
                <a:schemeClr val="accent2"/>
              </a:solidFill>
            </a:ln>
          </a:top>
          <a:bottom>
            <a:ln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>
              <a:solidFill>
                <a:schemeClr val="accent2"/>
              </a:solidFill>
            </a:ln>
          </a:top>
          <a:bottom>
            <a:ln>
              <a:solidFill>
                <a:schemeClr val="accent2"/>
              </a:solidFill>
            </a:ln>
          </a:bottom>
        </a:tcBdr>
      </a:tcStyle>
    </a:band1H>
    <a:band1V>
      <a:tcTxStyle/>
      <a:tcStyle>
        <a:tcBdr>
          <a:left>
            <a:ln>
              <a:solidFill>
                <a:schemeClr val="accent2"/>
              </a:solidFill>
            </a:ln>
          </a:left>
          <a:right>
            <a:ln>
              <a:solidFill>
                <a:schemeClr val="accent2"/>
              </a:solidFill>
            </a:ln>
          </a:right>
        </a:tcBdr>
      </a:tcStyle>
    </a:band1V>
    <a:band2V>
      <a:tcTxStyle/>
      <a:tcStyle>
        <a:tcBdr>
          <a:left>
            <a:ln>
              <a:solidFill>
                <a:schemeClr val="accent2"/>
              </a:solidFill>
            </a:ln>
          </a:left>
          <a:right>
            <a:ln>
              <a:solidFill>
                <a:schemeClr val="accent2"/>
              </a:solidFill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/>
        <a:schemeClr val="tx1"/>
      </a:tcTxStyle>
      <a:tcStyle>
        <a:tcBdr>
          <a:left>
            <a:ln>
              <a:solidFill>
                <a:schemeClr val="accent2"/>
              </a:solidFill>
            </a:ln>
          </a:left>
          <a:right>
            <a:ln>
              <a:solidFill>
                <a:schemeClr val="accent2"/>
              </a:solidFill>
            </a:ln>
          </a:right>
          <a:top>
            <a:ln>
              <a:solidFill>
                <a:schemeClr val="accent2"/>
              </a:solidFill>
            </a:ln>
          </a:top>
          <a:bottom>
            <a:ln>
              <a:solidFill>
                <a:schemeClr val="accent2"/>
              </a:solidFill>
            </a:ln>
          </a:bottom>
          <a:insideH>
            <a:ln>
              <a:solidFill>
                <a:schemeClr val="accent2"/>
              </a:solidFill>
            </a:ln>
          </a:insideH>
          <a:insideV>
            <a:ln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>
              <a:solidFill>
                <a:schemeClr val="accent2"/>
              </a:solidFill>
            </a:ln>
          </a:top>
          <a:bottom>
            <a:ln>
              <a:solidFill>
                <a:schemeClr val="accent2"/>
              </a:solidFill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 w="2" cmpd="sng">
              <a:solidFill>
                <a:schemeClr val="accent2"/>
              </a:solidFill>
            </a:ln>
          </a:left>
          <a:right>
            <a:ln>
              <a:solidFill>
                <a:schemeClr val="accent2"/>
              </a:solidFill>
            </a:ln>
          </a:right>
          <a:top>
            <a:ln>
              <a:solidFill>
                <a:schemeClr val="accent2"/>
              </a:solidFill>
            </a:ln>
          </a:top>
          <a:bottom>
            <a:ln>
              <a:solidFill>
                <a:schemeClr val="accent2"/>
              </a:solidFill>
            </a:ln>
          </a:bottom>
          <a:insideH>
            <a:ln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>
              <a:solidFill>
                <a:schemeClr val="accent2"/>
              </a:solidFill>
            </a:ln>
          </a:left>
          <a:right>
            <a:ln w="2" cmpd="sng">
              <a:solidFill>
                <a:schemeClr val="accent2"/>
              </a:solidFill>
            </a:ln>
          </a:right>
          <a:top>
            <a:ln>
              <a:solidFill>
                <a:schemeClr val="accent2"/>
              </a:solidFill>
            </a:ln>
          </a:top>
          <a:bottom>
            <a:ln>
              <a:solidFill>
                <a:schemeClr val="accent2"/>
              </a:solidFill>
            </a:ln>
          </a:bottom>
          <a:insideH>
            <a:ln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>
              <a:solidFill>
                <a:schemeClr val="accent2"/>
              </a:solidFill>
            </a:ln>
          </a:left>
          <a:right>
            <a:ln>
              <a:solidFill>
                <a:schemeClr val="accent2"/>
              </a:solidFill>
            </a:ln>
          </a:right>
          <a:top>
            <a:ln w="2" cmpd="sng">
              <a:solidFill>
                <a:schemeClr val="accent2"/>
              </a:solidFill>
            </a:ln>
          </a:top>
          <a:bottom>
            <a:ln w="2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left>
            <a:ln>
              <a:solidFill>
                <a:schemeClr val="accent2"/>
              </a:solidFill>
            </a:ln>
          </a:left>
          <a:right>
            <a:ln>
              <a:solidFill>
                <a:schemeClr val="accent2"/>
              </a:solidFill>
            </a:ln>
          </a:right>
          <a:top>
            <a:ln>
              <a:solidFill>
                <a:schemeClr val="accent2"/>
              </a:solidFill>
            </a:ln>
          </a:top>
          <a:bottom>
            <a:ln w="2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/>
        <a:schemeClr val="tx1"/>
      </a:tcTxStyle>
      <a:tcStyle>
        <a:tcBdr>
          <a:left>
            <a:ln>
              <a:solidFill>
                <a:schemeClr val="accent3"/>
              </a:solidFill>
            </a:ln>
          </a:left>
          <a:right>
            <a:ln>
              <a:solidFill>
                <a:schemeClr val="accent3"/>
              </a:solidFill>
            </a:ln>
          </a:right>
          <a:top>
            <a:ln>
              <a:solidFill>
                <a:schemeClr val="accent3"/>
              </a:solidFill>
            </a:ln>
          </a:top>
          <a:bottom>
            <a:ln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>
              <a:solidFill>
                <a:schemeClr val="accent3"/>
              </a:solidFill>
            </a:ln>
          </a:top>
          <a:bottom>
            <a:ln>
              <a:solidFill>
                <a:schemeClr val="accent3"/>
              </a:solidFill>
            </a:ln>
          </a:bottom>
        </a:tcBdr>
      </a:tcStyle>
    </a:band1H>
    <a:band1V>
      <a:tcTxStyle/>
      <a:tcStyle>
        <a:tcBdr>
          <a:left>
            <a:ln>
              <a:solidFill>
                <a:schemeClr val="accent3"/>
              </a:solidFill>
            </a:ln>
          </a:left>
          <a:right>
            <a:ln>
              <a:solidFill>
                <a:schemeClr val="accent3"/>
              </a:solidFill>
            </a:ln>
          </a:right>
        </a:tcBdr>
      </a:tcStyle>
    </a:band1V>
    <a:band2V>
      <a:tcTxStyle/>
      <a:tcStyle>
        <a:tcBdr>
          <a:left>
            <a:ln>
              <a:solidFill>
                <a:schemeClr val="accent3"/>
              </a:solidFill>
            </a:ln>
          </a:left>
          <a:right>
            <a:ln>
              <a:solidFill>
                <a:schemeClr val="accent3"/>
              </a:solidFill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/>
        <a:schemeClr val="tx1"/>
      </a:tcTxStyle>
      <a:tcStyle>
        <a:tcBdr>
          <a:left>
            <a:ln>
              <a:solidFill>
                <a:schemeClr val="accent6"/>
              </a:solidFill>
            </a:ln>
          </a:left>
          <a:right>
            <a:ln>
              <a:solidFill>
                <a:schemeClr val="accent6"/>
              </a:solidFill>
            </a:ln>
          </a:right>
          <a:top>
            <a:ln>
              <a:solidFill>
                <a:schemeClr val="accent6"/>
              </a:solidFill>
            </a:ln>
          </a:top>
          <a:bottom>
            <a:ln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>
              <a:solidFill>
                <a:schemeClr val="accent6"/>
              </a:solidFill>
            </a:ln>
          </a:top>
          <a:bottom>
            <a:ln>
              <a:solidFill>
                <a:schemeClr val="accent6"/>
              </a:solidFill>
            </a:ln>
          </a:bottom>
        </a:tcBdr>
      </a:tcStyle>
    </a:band1H>
    <a:band1V>
      <a:tcTxStyle/>
      <a:tcStyle>
        <a:tcBdr>
          <a:left>
            <a:ln>
              <a:solidFill>
                <a:schemeClr val="accent6"/>
              </a:solidFill>
            </a:ln>
          </a:left>
          <a:right>
            <a:ln>
              <a:solidFill>
                <a:schemeClr val="accent6"/>
              </a:solidFill>
            </a:ln>
          </a:right>
        </a:tcBdr>
      </a:tcStyle>
    </a:band1V>
    <a:band2V>
      <a:tcTxStyle/>
      <a:tcStyle>
        <a:tcBdr>
          <a:left>
            <a:ln>
              <a:solidFill>
                <a:schemeClr val="accent6"/>
              </a:solidFill>
            </a:ln>
          </a:left>
          <a:right>
            <a:ln>
              <a:solidFill>
                <a:schemeClr val="accent6"/>
              </a:solidFill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밝은 스타일 2 - 강조 4">
    <a:wholeTbl>
      <a:tcTxStyle>
        <a:fontRef idx="minor"/>
        <a:schemeClr val="tx1"/>
      </a:tcTxStyle>
      <a:tcStyle>
        <a:tcBdr>
          <a:left>
            <a:ln>
              <a:solidFill>
                <a:schemeClr val="accent4"/>
              </a:solidFill>
            </a:ln>
          </a:left>
          <a:right>
            <a:ln>
              <a:solidFill>
                <a:schemeClr val="accent4"/>
              </a:solidFill>
            </a:ln>
          </a:right>
          <a:top>
            <a:ln>
              <a:solidFill>
                <a:schemeClr val="accent4"/>
              </a:solidFill>
            </a:ln>
          </a:top>
          <a:bottom>
            <a:ln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>
              <a:solidFill>
                <a:schemeClr val="accent4"/>
              </a:solidFill>
            </a:ln>
          </a:top>
          <a:bottom>
            <a:ln>
              <a:solidFill>
                <a:schemeClr val="accent4"/>
              </a:solidFill>
            </a:ln>
          </a:bottom>
        </a:tcBdr>
      </a:tcStyle>
    </a:band1H>
    <a:band1V>
      <a:tcTxStyle/>
      <a:tcStyle>
        <a:tcBdr>
          <a:left>
            <a:ln>
              <a:solidFill>
                <a:schemeClr val="accent4"/>
              </a:solidFill>
            </a:ln>
          </a:left>
          <a:right>
            <a:ln>
              <a:solidFill>
                <a:schemeClr val="accent4"/>
              </a:solidFill>
            </a:ln>
          </a:right>
        </a:tcBdr>
      </a:tcStyle>
    </a:band1V>
    <a:band2V>
      <a:tcTxStyle/>
      <a:tcStyle>
        <a:tcBdr>
          <a:left>
            <a:ln>
              <a:solidFill>
                <a:schemeClr val="accent4"/>
              </a:solidFill>
            </a:ln>
          </a:left>
          <a:right>
            <a:ln>
              <a:solidFill>
                <a:schemeClr val="accent4"/>
              </a:solidFill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/>
        <a:schemeClr val="tx1"/>
      </a:tcTxStyle>
      <a:tcStyle>
        <a:tcBdr>
          <a:left>
            <a:ln>
              <a:solidFill>
                <a:schemeClr val="accent6"/>
              </a:solidFill>
            </a:ln>
          </a:left>
          <a:right>
            <a:ln>
              <a:solidFill>
                <a:schemeClr val="accent6"/>
              </a:solidFill>
            </a:ln>
          </a:right>
          <a:top>
            <a:ln>
              <a:solidFill>
                <a:schemeClr val="accent6"/>
              </a:solidFill>
            </a:ln>
          </a:top>
          <a:bottom>
            <a:ln>
              <a:solidFill>
                <a:schemeClr val="accent6"/>
              </a:solidFill>
            </a:ln>
          </a:bottom>
          <a:insideH>
            <a:ln>
              <a:solidFill>
                <a:schemeClr val="accent6"/>
              </a:solidFill>
            </a:ln>
          </a:insideH>
          <a:insideV>
            <a:ln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>
              <a:solidFill>
                <a:schemeClr val="accent6"/>
              </a:solidFill>
            </a:ln>
          </a:top>
          <a:bottom>
            <a:ln>
              <a:solidFill>
                <a:schemeClr val="accent6"/>
              </a:solidFill>
            </a:ln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 w="2" cmpd="sng">
              <a:solidFill>
                <a:schemeClr val="accent6"/>
              </a:solidFill>
            </a:ln>
          </a:left>
          <a:right>
            <a:ln>
              <a:solidFill>
                <a:schemeClr val="accent6"/>
              </a:solidFill>
            </a:ln>
          </a:right>
          <a:top>
            <a:ln>
              <a:solidFill>
                <a:schemeClr val="accent6"/>
              </a:solidFill>
            </a:ln>
          </a:top>
          <a:bottom>
            <a:ln>
              <a:solidFill>
                <a:schemeClr val="accent6"/>
              </a:solidFill>
            </a:ln>
          </a:bottom>
          <a:insideH>
            <a:ln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>
              <a:solidFill>
                <a:schemeClr val="accent6"/>
              </a:solidFill>
            </a:ln>
          </a:left>
          <a:right>
            <a:ln w="2" cmpd="sng">
              <a:solidFill>
                <a:schemeClr val="accent6"/>
              </a:solidFill>
            </a:ln>
          </a:right>
          <a:top>
            <a:ln>
              <a:solidFill>
                <a:schemeClr val="accent6"/>
              </a:solidFill>
            </a:ln>
          </a:top>
          <a:bottom>
            <a:ln>
              <a:solidFill>
                <a:schemeClr val="accent6"/>
              </a:solidFill>
            </a:ln>
          </a:bottom>
          <a:insideH>
            <a:ln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>
              <a:solidFill>
                <a:schemeClr val="accent6"/>
              </a:solidFill>
            </a:ln>
          </a:left>
          <a:right>
            <a:ln>
              <a:solidFill>
                <a:schemeClr val="accent6"/>
              </a:solidFill>
            </a:ln>
          </a:right>
          <a:top>
            <a:ln w="2" cmpd="sng">
              <a:solidFill>
                <a:schemeClr val="accent6"/>
              </a:solidFill>
            </a:ln>
          </a:top>
          <a:bottom>
            <a:ln w="2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left>
            <a:ln>
              <a:solidFill>
                <a:schemeClr val="accent6"/>
              </a:solidFill>
            </a:ln>
          </a:left>
          <a:right>
            <a:ln>
              <a:solidFill>
                <a:schemeClr val="accent6"/>
              </a:solidFill>
            </a:ln>
          </a:right>
          <a:top>
            <a:ln>
              <a:solidFill>
                <a:schemeClr val="accent6"/>
              </a:solidFill>
            </a:ln>
          </a:top>
          <a:bottom>
            <a:ln w="2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/>
        <a:schemeClr val="tx1"/>
      </a:tcTxStyle>
      <a:tcStyle>
        <a:tcBdr>
          <a:left>
            <a:ln>
              <a:solidFill>
                <a:schemeClr val="accent5"/>
              </a:solidFill>
            </a:ln>
          </a:left>
          <a:right>
            <a:ln>
              <a:solidFill>
                <a:schemeClr val="accent5"/>
              </a:solidFill>
            </a:ln>
          </a:right>
          <a:top>
            <a:ln>
              <a:solidFill>
                <a:schemeClr val="accent5"/>
              </a:solidFill>
            </a:ln>
          </a:top>
          <a:bottom>
            <a:ln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>
              <a:solidFill>
                <a:schemeClr val="accent5"/>
              </a:solidFill>
            </a:ln>
          </a:top>
          <a:bottom>
            <a:ln>
              <a:solidFill>
                <a:schemeClr val="accent5"/>
              </a:solidFill>
            </a:ln>
          </a:bottom>
        </a:tcBdr>
      </a:tcStyle>
    </a:band1H>
    <a:band1V>
      <a:tcTxStyle/>
      <a:tcStyle>
        <a:tcBdr>
          <a:left>
            <a:ln>
              <a:solidFill>
                <a:schemeClr val="accent5"/>
              </a:solidFill>
            </a:ln>
          </a:left>
          <a:right>
            <a:ln>
              <a:solidFill>
                <a:schemeClr val="accent5"/>
              </a:solidFill>
            </a:ln>
          </a:right>
        </a:tcBdr>
      </a:tcStyle>
    </a:band1V>
    <a:band2V>
      <a:tcTxStyle/>
      <a:tcStyle>
        <a:tcBdr>
          <a:left>
            <a:ln>
              <a:solidFill>
                <a:schemeClr val="accent5"/>
              </a:solidFill>
            </a:ln>
          </a:left>
          <a:right>
            <a:ln>
              <a:solidFill>
                <a:schemeClr val="accent5"/>
              </a:solidFill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5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/>
        <a:schemeClr val="bg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/>
        <a:schemeClr val="bg1"/>
      </a:tcTxStyle>
      <a:tcStyle>
        <a:tcBdr>
          <a:left>
            <a:ln>
              <a:solidFill>
                <a:schemeClr val="accent5"/>
              </a:solidFill>
            </a:ln>
          </a:left>
          <a:right>
            <a:ln>
              <a:solidFill>
                <a:schemeClr val="accent5"/>
              </a:solidFill>
            </a:ln>
          </a:right>
          <a:top>
            <a:ln>
              <a:solidFill>
                <a:schemeClr val="accent5"/>
              </a:solidFill>
            </a:ln>
          </a:top>
          <a:bottom>
            <a:ln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bg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bg1">
              <a:alpha val="20000"/>
            </a:schemeClr>
          </a:solidFill>
        </a:fill>
      </a:tcStyle>
    </a:band1V>
    <a:lastCol>
      <a:tcTxStyle b="on"/>
      <a:tcStyle>
        <a:tcBdr>
          <a:left>
            <a:ln w="2" cmpd="sng">
              <a:solidFill>
                <a:schemeClr val="bg1"/>
              </a:solidFill>
            </a:ln>
          </a:left>
        </a:tcBdr>
      </a:tcStyle>
    </a:lastCol>
    <a:firstCol>
      <a:tcTxStyle b="on"/>
      <a:tcStyle>
        <a:tcBdr>
          <a:right>
            <a:ln w="2" cmpd="sng">
              <a:solidFill>
                <a:schemeClr val="bg1"/>
              </a:solidFill>
            </a:ln>
          </a:right>
        </a:tcBdr>
      </a:tcStyle>
    </a:firstCol>
    <a:lastRow>
      <a:tcTxStyle b="on"/>
      <a:tcStyle>
        <a:tcBdr>
          <a:top>
            <a:ln w="2" cmpd="sng">
              <a:solidFill>
                <a:schemeClr val="bg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3" cmpd="sng">
              <a:solidFill>
                <a:schemeClr val="bg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/>
        <a:schemeClr val="bg1"/>
      </a:tcTxStyle>
      <a:tcStyle>
        <a:tcBdr>
          <a:left>
            <a:ln>
              <a:solidFill>
                <a:schemeClr val="accent4"/>
              </a:solidFill>
            </a:ln>
          </a:left>
          <a:right>
            <a:ln>
              <a:solidFill>
                <a:schemeClr val="accent4"/>
              </a:solidFill>
            </a:ln>
          </a:right>
          <a:top>
            <a:ln>
              <a:solidFill>
                <a:schemeClr val="accent4"/>
              </a:solidFill>
            </a:ln>
          </a:top>
          <a:bottom>
            <a:ln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bg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bg1">
              <a:alpha val="20000"/>
            </a:schemeClr>
          </a:solidFill>
        </a:fill>
      </a:tcStyle>
    </a:band1V>
    <a:lastCol>
      <a:tcTxStyle b="on"/>
      <a:tcStyle>
        <a:tcBdr>
          <a:left>
            <a:ln w="2" cmpd="sng">
              <a:solidFill>
                <a:schemeClr val="bg1"/>
              </a:solidFill>
            </a:ln>
          </a:left>
        </a:tcBdr>
      </a:tcStyle>
    </a:lastCol>
    <a:firstCol>
      <a:tcTxStyle b="on"/>
      <a:tcStyle>
        <a:tcBdr>
          <a:right>
            <a:ln w="2" cmpd="sng">
              <a:solidFill>
                <a:schemeClr val="bg1"/>
              </a:solidFill>
            </a:ln>
          </a:right>
        </a:tcBdr>
      </a:tcStyle>
    </a:firstCol>
    <a:lastRow>
      <a:tcTxStyle b="on"/>
      <a:tcStyle>
        <a:tcBdr>
          <a:top>
            <a:ln w="2" cmpd="sng">
              <a:solidFill>
                <a:schemeClr val="bg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3" cmpd="sng">
              <a:solidFill>
                <a:schemeClr val="bg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/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0248" autoAdjust="0"/>
  </p:normalViewPr>
  <p:slideViewPr>
    <p:cSldViewPr snapToGrid="0">
      <p:cViewPr varScale="1">
        <p:scale>
          <a:sx n="134" d="100"/>
          <a:sy n="134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75" y="0"/>
              </a:cxn>
              <a:cxn ang="0">
                <a:pos x="6096075" y="3429000"/>
              </a:cxn>
              <a:cxn ang="0">
                <a:pos x="0" y="3429000"/>
              </a:cxn>
            </a:cxnLst>
            <a:rect l="l" t="t" r="r" b="b"/>
            <a:pathLst>
              <a:path w="6096075" h="3429000">
                <a:moveTo>
                  <a:pt x="0" y="0"/>
                </a:moveTo>
                <a:lnTo>
                  <a:pt x="6096075" y="0"/>
                </a:lnTo>
                <a:lnTo>
                  <a:pt x="609607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>
            <a:lvl1pPr marL="457200" indent="-298450">
              <a:buChar char="●"/>
              <a:defRPr lang="ko-KR" altLang="en-US" sz="1100"/>
            </a:lvl1pPr>
            <a:lvl2pPr marL="914400" indent="-298450">
              <a:buChar char="○"/>
              <a:defRPr lang="ko-KR" altLang="en-US" sz="1100"/>
            </a:lvl2pPr>
            <a:lvl3pPr marL="1371600" indent="-298450">
              <a:buChar char="■"/>
              <a:defRPr lang="ko-KR" altLang="en-US" sz="1100"/>
            </a:lvl3pPr>
            <a:lvl4pPr marL="1828800" indent="-298450">
              <a:buChar char="●"/>
              <a:defRPr lang="ko-KR" altLang="en-US" sz="1100"/>
            </a:lvl4pPr>
            <a:lvl5pPr marL="2286000" indent="-298450">
              <a:buChar char="○"/>
              <a:defRPr lang="ko-KR" altLang="en-US" sz="1100"/>
            </a:lvl5pPr>
            <a:lvl6pPr marL="2743200" indent="-298450">
              <a:buChar char="■"/>
              <a:defRPr lang="ko-KR" altLang="en-US" sz="1100"/>
            </a:lvl6pPr>
            <a:lvl7pPr marL="3200400" indent="-298450">
              <a:buChar char="●"/>
              <a:defRPr lang="ko-KR" altLang="en-US" sz="1100"/>
            </a:lvl7pPr>
            <a:lvl8pPr marL="3657600" indent="-298450">
              <a:buChar char="○"/>
              <a:defRPr lang="ko-KR" altLang="en-US" sz="1100"/>
            </a:lvl8pPr>
            <a:lvl9pPr marL="4114800" indent="-298450">
              <a:buChar char="■"/>
              <a:defRPr lang="ko-KR" altLang="en-US"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6834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algn="l">
      <a:lnSpc>
        <a:spcPct val="100000"/>
      </a:lnSpc>
      <a:defRPr lang="ko-KR" altLang="en-US"/>
    </a:defPPr>
    <a:lvl1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1pPr>
    <a:lvl2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2pPr>
    <a:lvl3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3pPr>
    <a:lvl4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4pPr>
    <a:lvl5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5pPr>
    <a:lvl6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6pPr>
    <a:lvl7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7pPr>
    <a:lvl8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8pPr>
    <a:lvl9pPr marR="0" algn="l">
      <a:lnSpc>
        <a:spcPct val="100000"/>
      </a:lnSpc>
      <a:defRPr lang="ko-KR" altLang="en-US" sz="1400" b="0" i="0" u="none">
        <a:solidFill>
          <a:srgbClr val="000000"/>
        </a:solidFill>
        <a:latin typeface="+mj-lt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0" cy="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endParaRPr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0" cy="0"/>
          </a:xfrm>
          <a:prstGeom prst="rect">
            <a:avLst/>
          </a:prstGeom>
        </p:spPr>
        <p:txBody>
          <a:bodyPr rot="0" vert="horz" wrap="square" lIns="90000" tIns="46800" rIns="90000" bIns="46800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r" defTabSz="919163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706CAAE3-57A5-4A4D-A77F-AA2FB8B062DF}" type="slidenum">
              <a:rPr lang="en-US" sz="1200" b="0" i="0" u="none" strike="noStrike" kern="1200" spc="0" baseline="0" dirty="0" smtClean="0">
                <a:ln w="0">
                  <a:noFill/>
                </a:ln>
                <a:solidFill>
                  <a:srgbClr val="000000"/>
                </a:solidFill>
                <a:effectLst/>
                <a:latin typeface="굴림"/>
                <a:ea typeface="굴림"/>
                <a:cs typeface="뉴티맥스고딕MS"/>
              </a:rPr>
              <a:t>1</a:t>
            </a:fld>
            <a:endParaRPr sz="1200" i="0" u="none" strike="noStrike" kern="1200" dirty="0"/>
          </a:p>
        </p:txBody>
      </p:sp>
    </p:spTree>
    <p:extLst>
      <p:ext uri="{BB962C8B-B14F-4D97-AF65-F5344CB8AC3E}">
        <p14:creationId xmlns:p14="http://schemas.microsoft.com/office/powerpoint/2010/main" val="541277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30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9497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118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86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7077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909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442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8308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793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88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13525" y="0"/>
              </a:cxn>
              <a:cxn ang="0">
                <a:pos x="6613525" y="3721100"/>
              </a:cxn>
              <a:cxn ang="0">
                <a:pos x="0" y="3721100"/>
              </a:cxn>
            </a:cxnLst>
            <a:rect l="l" t="t" r="r" b="b"/>
            <a:pathLst>
              <a:path w="6613525" h="3721100">
                <a:moveTo>
                  <a:pt x="0" y="0"/>
                </a:moveTo>
                <a:lnTo>
                  <a:pt x="6613525" y="0"/>
                </a:lnTo>
                <a:lnTo>
                  <a:pt x="6613525" y="3721100"/>
                </a:lnTo>
                <a:lnTo>
                  <a:pt x="0" y="37211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rot="0" vert="horz" wrap="square" lIns="91925" tIns="45950" rIns="91925" bIns="45950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:notes"/>
          <p:cNvSpPr txBox="1">
            <a:spLocks noGrp="1"/>
          </p:cNvSpPr>
          <p:nvPr>
            <p:ph type="sldNum" idx="12"/>
          </p:nvPr>
        </p:nvSpPr>
        <p:spPr>
          <a:xfrm>
            <a:off x="3848100" y="9424988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rot="0" vert="horz" wrap="square" lIns="91925" tIns="45950" rIns="91925" bIns="45950" numCol="1" spcCol="0" rtlCol="0" anchor="b" anchorCtr="0">
            <a:prstTxWarp prst="textNoShape">
              <a:avLst/>
            </a:prstTxWarp>
            <a:no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706CAAE3-57A5-4A4D-A77F-AA2FB8B062DF}" type="slidenum">
              <a:rPr lang="en-US" dirty="0" smtClean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277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540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258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377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7157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813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123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1092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428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309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738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5066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21562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469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02476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3915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9574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4231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855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8165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1277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0" cy="0"/>
          </a:xfrm>
          <a:prstGeom prst="rect">
            <a:avLst/>
          </a:prstGeom>
        </p:spPr>
        <p:txBody>
          <a:bodyPr rot="0" vert="horz" wrap="square" lIns="91925" tIns="45950" rIns="91925" bIns="45950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13525" y="0"/>
              </a:cxn>
              <a:cxn ang="0">
                <a:pos x="6613525" y="3721100"/>
              </a:cxn>
              <a:cxn ang="0">
                <a:pos x="0" y="3721100"/>
              </a:cxn>
            </a:cxnLst>
            <a:rect l="l" t="t" r="r" b="b"/>
            <a:pathLst>
              <a:path w="6613525" h="3721100">
                <a:moveTo>
                  <a:pt x="0" y="0"/>
                </a:moveTo>
                <a:lnTo>
                  <a:pt x="6613525" y="0"/>
                </a:lnTo>
                <a:lnTo>
                  <a:pt x="6613525" y="3721100"/>
                </a:lnTo>
                <a:lnTo>
                  <a:pt x="0" y="37211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277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32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61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18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27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88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96000" y="0"/>
              </a:cxn>
              <a:cxn ang="0">
                <a:pos x="6096000" y="3429000"/>
              </a:cxn>
              <a:cxn ang="0">
                <a:pos x="0" y="3429000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0" cy="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27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ot="0" vert="horz" wrap="square" lIns="0" tIns="0" rIns="0" bIns="72000" numCol="1" spcCol="0" rtlCol="0" anchor="t" anchorCtr="0">
            <a:prstTxWarp prst="textNoShape">
              <a:avLst/>
            </a:prstTxWarp>
            <a:noAutofit/>
          </a:bodyPr>
          <a:lstStyle/>
          <a:p>
            <a:r>
              <a:rPr lang="ko-KR" dirty="0"/>
              <a:t>마스터 제목 스타일 편집</a:t>
            </a:r>
            <a:endParaRPr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rot="0" vert="horz" wrap="square" lIns="0" tIns="0" rIns="43200" bIns="36000" numCol="1" spcCol="0" rtlCol="0" anchor="t" anchorCtr="0">
            <a:prstTxWarp prst="textNoShape">
              <a:avLst/>
            </a:prstTxWarp>
            <a:noAutofit/>
          </a:bodyPr>
          <a:lstStyle/>
          <a:p>
            <a:r>
              <a:rPr lang="ko-KR" dirty="0"/>
              <a:t>마스터 텍스트 스타일을 편집합니다</a:t>
            </a:r>
            <a:endParaRPr dirty="0"/>
          </a:p>
          <a:p>
            <a:pPr lvl="1"/>
            <a:r>
              <a:rPr lang="ko-KR" dirty="0"/>
              <a:t>둘째 수준</a:t>
            </a:r>
            <a:endParaRPr dirty="0"/>
          </a:p>
          <a:p>
            <a:pPr lvl="2"/>
            <a:r>
              <a:rPr lang="ko-KR" dirty="0"/>
              <a:t>셋째 수준</a:t>
            </a:r>
            <a:endParaRPr dirty="0"/>
          </a:p>
          <a:p>
            <a:pPr lvl="3"/>
            <a:r>
              <a:rPr lang="ko-KR" dirty="0"/>
              <a:t>넷째 수준</a:t>
            </a:r>
            <a:endParaRPr dirty="0"/>
          </a:p>
          <a:p>
            <a:pPr lvl="4"/>
            <a:r>
              <a:rPr lang="ko-KR" dirty="0"/>
              <a:t>다섯째 수준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27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ot="0" vert="horz" wrap="square" lIns="0" tIns="0" rIns="0" bIns="72000" numCol="1" spcCol="0" rtlCol="0" anchor="t" anchorCtr="0">
            <a:prstTxWarp prst="textNoShape">
              <a:avLst/>
            </a:prstTxWarp>
            <a:noAutofit/>
          </a:bodyPr>
          <a:lstStyle/>
          <a:p>
            <a:r>
              <a:rPr lang="ko-KR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2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"/>
            <a:ext cx="9144000" cy="514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7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27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93993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>
            <a:lvl1pPr>
              <a:buNone/>
              <a:defRPr lang="ko-KR" altLang="en-US"/>
            </a:lvl1pPr>
            <a:lvl2pPr>
              <a:buNone/>
              <a:defRPr lang="ko-KR" altLang="en-US"/>
            </a:lvl2pPr>
            <a:lvl3pPr>
              <a:buNone/>
              <a:defRPr lang="ko-KR" altLang="en-US"/>
            </a:lvl3pPr>
            <a:lvl4pPr>
              <a:buNone/>
              <a:defRPr lang="ko-KR" altLang="en-US"/>
            </a:lvl4pPr>
            <a:lvl5pPr>
              <a:buNone/>
              <a:defRPr lang="ko-KR" altLang="en-US"/>
            </a:lvl5pPr>
            <a:lvl6pPr>
              <a:buNone/>
              <a:defRPr lang="ko-KR" altLang="en-US"/>
            </a:lvl6pPr>
            <a:lvl7pPr>
              <a:buNone/>
              <a:defRPr lang="ko-KR" altLang="en-US"/>
            </a:lvl7pPr>
            <a:lvl8pPr>
              <a:buNone/>
              <a:defRPr lang="ko-KR" altLang="en-US"/>
            </a:lvl8pPr>
            <a:lvl9pPr>
              <a:buNone/>
              <a:defRPr lang="ko-KR" altLang="en-US"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>
            <a:lvl1pPr marL="457200" indent="-342900">
              <a:buChar char="●"/>
              <a:defRPr lang="ko-KR" altLang="en-US"/>
            </a:lvl1pPr>
            <a:lvl2pPr marL="914400" indent="-316865">
              <a:buChar char="○"/>
              <a:defRPr lang="ko-KR" altLang="en-US"/>
            </a:lvl2pPr>
            <a:lvl3pPr marL="1371600" indent="-316865">
              <a:buChar char="■"/>
              <a:defRPr lang="ko-KR" altLang="en-US"/>
            </a:lvl3pPr>
            <a:lvl4pPr marL="1828800" indent="-316865">
              <a:buChar char="●"/>
              <a:defRPr lang="ko-KR" altLang="en-US"/>
            </a:lvl4pPr>
            <a:lvl5pPr marL="2286000" indent="-316865">
              <a:buChar char="○"/>
              <a:defRPr lang="ko-KR" altLang="en-US"/>
            </a:lvl5pPr>
            <a:lvl6pPr marL="2743200" indent="-316865">
              <a:buChar char="■"/>
              <a:defRPr lang="ko-KR" altLang="en-US"/>
            </a:lvl6pPr>
            <a:lvl7pPr marL="3200400" indent="-316865">
              <a:buChar char="●"/>
              <a:defRPr lang="ko-KR" altLang="en-US"/>
            </a:lvl7pPr>
            <a:lvl8pPr marL="3657600" indent="-316865">
              <a:buChar char="○"/>
              <a:defRPr lang="ko-KR" altLang="en-US"/>
            </a:lvl8pPr>
            <a:lvl9pPr marL="4114800" indent="-316865">
              <a:buChar char="■"/>
              <a:defRPr lang="ko-KR" altLang="en-US"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ctr" anchorCtr="0">
            <a:prstTxWarp prst="textNoShape">
              <a:avLst/>
            </a:prstTxWarp>
            <a:noAutofit/>
          </a:bodyPr>
          <a:lstStyle>
            <a:lvl1pPr>
              <a:buNone/>
              <a:defRPr lang="ko-KR" altLang="en-US"/>
            </a:lvl1pPr>
            <a:lvl2pPr>
              <a:buNone/>
              <a:defRPr lang="ko-KR" altLang="en-US"/>
            </a:lvl2pPr>
            <a:lvl3pPr>
              <a:buNone/>
              <a:defRPr lang="ko-KR" altLang="en-US"/>
            </a:lvl3pPr>
            <a:lvl4pPr>
              <a:buNone/>
              <a:defRPr lang="ko-KR" altLang="en-US"/>
            </a:lvl4pPr>
            <a:lvl5pPr>
              <a:buNone/>
              <a:defRPr lang="ko-KR" altLang="en-US"/>
            </a:lvl5pPr>
            <a:lvl6pPr>
              <a:buNone/>
              <a:defRPr lang="ko-KR" altLang="en-US"/>
            </a:lvl6pPr>
            <a:lvl7pPr>
              <a:buNone/>
              <a:defRPr lang="ko-KR" altLang="en-US"/>
            </a:lvl7pPr>
            <a:lvl8pPr>
              <a:buNone/>
              <a:defRPr lang="ko-KR" altLang="en-US"/>
            </a:lvl8pPr>
            <a:lvl9pPr>
              <a:buNone/>
              <a:defRPr lang="ko-KR" altLang="en-US"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706CAAE3-57A5-4A4D-A77F-AA2FB8B062DF}" type="slidenum">
              <a:rPr lang="" dirty="0"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27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04" y="4904952"/>
            <a:ext cx="689359" cy="1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1" name="Rectangle 117"/>
          <p:cNvSpPr/>
          <p:nvPr/>
        </p:nvSpPr>
        <p:spPr>
          <a:xfrm>
            <a:off x="0" y="0"/>
            <a:ext cx="9144000" cy="43200"/>
          </a:xfrm>
          <a:prstGeom prst="rect">
            <a:avLst/>
          </a:prstGeom>
          <a:solidFill>
            <a:srgbClr val="00438D"/>
          </a:solidFill>
          <a:ln w="0">
            <a:noFill/>
          </a:ln>
        </p:spPr>
        <p:txBody>
          <a:bodyPr rot="0" vert="horz" wrap="none" lIns="90000" tIns="46800" rIns="90000" bIns="46800" numCol="1" spcCol="0" rtlCol="0" anchor="ctr" anchorCtr="0">
            <a:prstTxWarp prst="textNoShape">
              <a:avLst/>
            </a:prstTxWarp>
            <a:noAutofit/>
          </a:bodyPr>
          <a:lstStyle/>
          <a:p>
            <a:endParaRPr sz="1800" dirty="0"/>
          </a:p>
        </p:txBody>
      </p:sp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87326" y="76654"/>
            <a:ext cx="8769350" cy="413259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0" tIns="0" rIns="0" bIns="72000" numCol="1" spcCol="0" rtlCol="0" anchor="t" anchorCtr="0">
            <a:prstTxWarp prst="textNoShape">
              <a:avLst/>
            </a:prstTxWarp>
            <a:noAutofit/>
          </a:bodyPr>
          <a:lstStyle/>
          <a:p>
            <a:r>
              <a:rPr lang="ko-KR" dirty="0"/>
              <a:t>마스터 제목 스타일 편집</a:t>
            </a:r>
            <a:endParaRPr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87325" y="586980"/>
            <a:ext cx="8782050" cy="226219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ot="0" vert="horz" wrap="square" lIns="0" tIns="0" rIns="43200" bIns="36000" numCol="1" spcCol="0" rtlCol="0" anchor="t" anchorCtr="0">
            <a:prstTxWarp prst="textNoShape">
              <a:avLst/>
            </a:prstTxWarp>
            <a:noAutofit/>
          </a:bodyPr>
          <a:lstStyle/>
          <a:p>
            <a:r>
              <a:rPr lang="ko-KR" dirty="0"/>
              <a:t>마스터 텍스트 스타일을 편집합니다</a:t>
            </a:r>
            <a:endParaRPr dirty="0"/>
          </a:p>
          <a:p>
            <a:pPr lvl="1"/>
            <a:r>
              <a:rPr lang="ko-KR" dirty="0"/>
              <a:t>둘째 수준</a:t>
            </a:r>
            <a:endParaRPr dirty="0"/>
          </a:p>
          <a:p>
            <a:pPr lvl="2"/>
            <a:r>
              <a:rPr lang="ko-KR" dirty="0"/>
              <a:t>셋째 수준</a:t>
            </a:r>
            <a:endParaRPr dirty="0"/>
          </a:p>
          <a:p>
            <a:pPr lvl="3"/>
            <a:r>
              <a:rPr lang="ko-KR" dirty="0"/>
              <a:t>넷째 수준</a:t>
            </a:r>
            <a:endParaRPr dirty="0"/>
          </a:p>
          <a:p>
            <a:pPr lvl="4"/>
            <a:r>
              <a:rPr lang="ko-KR" dirty="0"/>
              <a:t>다섯째 수준</a:t>
            </a:r>
            <a:endParaRPr dirty="0"/>
          </a:p>
        </p:txBody>
      </p:sp>
      <p:sp>
        <p:nvSpPr>
          <p:cNvPr id="1131" name="Rectangle 107"/>
          <p:cNvSpPr/>
          <p:nvPr/>
        </p:nvSpPr>
        <p:spPr>
          <a:xfrm>
            <a:off x="167534" y="4887517"/>
            <a:ext cx="314325" cy="246459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ot="0" vert="horz" wrap="none" lIns="0" tIns="46800" rIns="0" bIns="46800" numCol="1" spcCol="0" rtlCol="0" anchor="ctr" anchorCtr="0">
            <a:prstTxWarp prst="textNoShape">
              <a:avLst/>
            </a:prstTxWarp>
            <a:noAutofit/>
          </a:bodyPr>
          <a:lstStyle/>
          <a:p>
            <a:fld id="{706CAAE3-57A5-4A4D-A77F-AA2FB8B062DF}" type="slidenum">
              <a:rPr lang="en-US" sz="1000" b="1" dirty="0" smtClean="0">
                <a:solidFill>
                  <a:srgbClr val="00438D"/>
                </a:solidFill>
              </a:rPr>
              <a:t>‹#›</a:t>
            </a:fld>
            <a:endParaRPr sz="1000" dirty="0"/>
          </a:p>
        </p:txBody>
      </p:sp>
      <p:sp>
        <p:nvSpPr>
          <p:cNvPr id="1142" name="Rectangle 118"/>
          <p:cNvSpPr/>
          <p:nvPr/>
        </p:nvSpPr>
        <p:spPr>
          <a:xfrm>
            <a:off x="187325" y="533400"/>
            <a:ext cx="8770938" cy="2160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txBody>
          <a:bodyPr rot="0" vert="horz" wrap="square" lIns="90000" tIns="46800" rIns="90000" bIns="46800" numCol="1" spcCol="0" rtlCol="0" anchor="t" anchorCtr="0">
            <a:prstTxWarp prst="textNoShape">
              <a:avLst/>
            </a:prstTxWarp>
            <a:noAutofit/>
          </a:bodyPr>
          <a:lstStyle/>
          <a:p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5412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defPPr>
        <a:defRPr lang="ko-KR" altLang="en-US"/>
      </a:defPPr>
      <a:lvl1pPr algn="l" latinLnBrk="1" hangingPunct="0">
        <a:lnSpc>
          <a:spcPct val="125000"/>
        </a:lnSpc>
        <a:defRPr lang="ko-KR" altLang="en-US" sz="2400" b="0">
          <a:solidFill>
            <a:srgbClr val="001122"/>
          </a:solidFill>
          <a:latin typeface="+mj-lt"/>
          <a:ea typeface="+mj-ea"/>
          <a:cs typeface="뉴티맥스고딕MS"/>
        </a:defRPr>
      </a:lvl1pPr>
      <a:lvl2pPr algn="l" latinLnBrk="1" hangingPunct="0">
        <a:lnSpc>
          <a:spcPct val="125000"/>
        </a:lnSpc>
        <a:defRPr lang="ko-KR" altLang="en-US" sz="2800" b="1">
          <a:solidFill>
            <a:srgbClr val="001122"/>
          </a:solidFill>
          <a:latin typeface="+mj-lt"/>
          <a:ea typeface="맑은 고딕"/>
        </a:defRPr>
      </a:lvl2pPr>
      <a:lvl3pPr algn="l" latinLnBrk="1" hangingPunct="0">
        <a:lnSpc>
          <a:spcPct val="125000"/>
        </a:lnSpc>
        <a:defRPr lang="ko-KR" altLang="en-US" sz="2800" b="1">
          <a:solidFill>
            <a:srgbClr val="001122"/>
          </a:solidFill>
          <a:latin typeface="+mj-lt"/>
          <a:ea typeface="맑은 고딕"/>
        </a:defRPr>
      </a:lvl3pPr>
      <a:lvl4pPr algn="l" latinLnBrk="1" hangingPunct="0">
        <a:lnSpc>
          <a:spcPct val="125000"/>
        </a:lnSpc>
        <a:defRPr lang="ko-KR" altLang="en-US" sz="2800" b="1">
          <a:solidFill>
            <a:srgbClr val="001122"/>
          </a:solidFill>
          <a:latin typeface="+mj-lt"/>
          <a:ea typeface="맑은 고딕"/>
        </a:defRPr>
      </a:lvl4pPr>
      <a:lvl5pPr algn="l" latinLnBrk="1" hangingPunct="0">
        <a:lnSpc>
          <a:spcPct val="125000"/>
        </a:lnSpc>
        <a:defRPr lang="ko-KR" altLang="en-US" sz="2800" b="1">
          <a:solidFill>
            <a:srgbClr val="001122"/>
          </a:solidFill>
          <a:latin typeface="+mj-lt"/>
          <a:ea typeface="맑은 고딕"/>
        </a:defRPr>
      </a:lvl5pPr>
      <a:lvl6pPr marL="456565" algn="l" latinLnBrk="1" hangingPunct="0">
        <a:lnSpc>
          <a:spcPct val="125000"/>
        </a:lnSpc>
        <a:defRPr lang="ko-KR" altLang="en-US" sz="2800" b="1">
          <a:solidFill>
            <a:srgbClr val="001122"/>
          </a:solidFill>
          <a:latin typeface="+mj-lt"/>
          <a:ea typeface="맑은 고딕"/>
        </a:defRPr>
      </a:lvl6pPr>
      <a:lvl7pPr marL="913765" algn="l" latinLnBrk="1" hangingPunct="0">
        <a:lnSpc>
          <a:spcPct val="125000"/>
        </a:lnSpc>
        <a:defRPr lang="ko-KR" altLang="en-US" sz="2800" b="1">
          <a:solidFill>
            <a:srgbClr val="001122"/>
          </a:solidFill>
          <a:latin typeface="+mj-lt"/>
          <a:ea typeface="맑은 고딕"/>
        </a:defRPr>
      </a:lvl7pPr>
      <a:lvl8pPr marL="1370965" algn="l" latinLnBrk="1" hangingPunct="0">
        <a:lnSpc>
          <a:spcPct val="125000"/>
        </a:lnSpc>
        <a:defRPr lang="ko-KR" altLang="en-US" sz="2800" b="1">
          <a:solidFill>
            <a:srgbClr val="001122"/>
          </a:solidFill>
          <a:latin typeface="+mj-lt"/>
          <a:ea typeface="맑은 고딕"/>
        </a:defRPr>
      </a:lvl8pPr>
      <a:lvl9pPr marL="1828165" algn="l" latinLnBrk="1" hangingPunct="0">
        <a:lnSpc>
          <a:spcPct val="125000"/>
        </a:lnSpc>
        <a:defRPr lang="ko-KR" altLang="en-US" sz="2800" b="1">
          <a:solidFill>
            <a:srgbClr val="001122"/>
          </a:solidFill>
          <a:latin typeface="+mj-lt"/>
          <a:ea typeface="맑은 고딕"/>
        </a:defRPr>
      </a:lvl9pPr>
    </p:titleStyle>
    <p:bodyStyle>
      <a:defPPr>
        <a:defRPr lang="ko-KR" altLang="en-US"/>
      </a:defPPr>
      <a:lvl1pPr algn="just">
        <a:lnSpc>
          <a:spcPct val="115000"/>
        </a:lnSpc>
        <a:defRPr lang="ko-KR" altLang="en-US" sz="1600" b="0">
          <a:solidFill>
            <a:srgbClr val="111111"/>
          </a:solidFill>
          <a:latin typeface="+mn-lt"/>
          <a:ea typeface="+mn-ea"/>
          <a:cs typeface="뉴티맥스고딕MS"/>
        </a:defRPr>
      </a:lvl1pPr>
      <a:lvl2pPr marL="296545" indent="-144145" algn="just">
        <a:lnSpc>
          <a:spcPct val="115000"/>
        </a:lnSpc>
        <a:buChar char="•"/>
        <a:defRPr lang="ko-KR" altLang="en-US" sz="1400" b="0">
          <a:solidFill>
            <a:srgbClr val="111111"/>
          </a:solidFill>
          <a:latin typeface="+mn-lt"/>
          <a:ea typeface="+mn-ea"/>
        </a:defRPr>
      </a:lvl2pPr>
      <a:lvl3pPr marL="640715" indent="-164465" algn="just">
        <a:lnSpc>
          <a:spcPct val="115000"/>
        </a:lnSpc>
        <a:buFont typeface="맑은 고딕"/>
        <a:buChar char="-"/>
        <a:defRPr lang="ko-KR" altLang="en-US" sz="1200" b="0">
          <a:solidFill>
            <a:srgbClr val="111111"/>
          </a:solidFill>
          <a:latin typeface="+mn-lt"/>
          <a:ea typeface="+mn-ea"/>
        </a:defRPr>
      </a:lvl3pPr>
      <a:lvl4pPr marL="925195" indent="-175895" algn="just">
        <a:lnSpc>
          <a:spcPct val="115000"/>
        </a:lnSpc>
        <a:buFont typeface="맑은 고딕"/>
        <a:buChar char="-"/>
        <a:defRPr lang="ko-KR" altLang="en-US" sz="1100" b="0">
          <a:solidFill>
            <a:srgbClr val="111111"/>
          </a:solidFill>
          <a:latin typeface="+mn-lt"/>
          <a:ea typeface="+mn-ea"/>
        </a:defRPr>
      </a:lvl4pPr>
      <a:lvl5pPr marL="1243965" indent="-186690" algn="just">
        <a:lnSpc>
          <a:spcPct val="115000"/>
        </a:lnSpc>
        <a:buFont typeface="맑은 고딕"/>
        <a:buChar char="-"/>
        <a:defRPr lang="ko-KR" altLang="en-US" sz="1000" b="0">
          <a:solidFill>
            <a:srgbClr val="111111"/>
          </a:solidFill>
          <a:latin typeface="+mn-lt"/>
          <a:ea typeface="+mn-ea"/>
        </a:defRPr>
      </a:lvl5pPr>
      <a:lvl6pPr marL="1701165" indent="-186690" algn="just">
        <a:lnSpc>
          <a:spcPct val="115000"/>
        </a:lnSpc>
        <a:buClr>
          <a:srgbClr val="638CAD"/>
        </a:buClr>
        <a:buFont typeface="맑은 고딕"/>
        <a:buChar char="-"/>
        <a:defRPr lang="ko-KR" altLang="en-US" sz="1000" b="1">
          <a:solidFill>
            <a:srgbClr val="111111"/>
          </a:solidFill>
          <a:latin typeface="+mn-lt"/>
          <a:ea typeface="+mn-ea"/>
        </a:defRPr>
      </a:lvl6pPr>
      <a:lvl7pPr marL="2158365" indent="-186690" algn="just">
        <a:lnSpc>
          <a:spcPct val="115000"/>
        </a:lnSpc>
        <a:buClr>
          <a:srgbClr val="638CAD"/>
        </a:buClr>
        <a:buFont typeface="맑은 고딕"/>
        <a:buChar char="-"/>
        <a:defRPr lang="ko-KR" altLang="en-US" sz="1000" b="1">
          <a:solidFill>
            <a:srgbClr val="111111"/>
          </a:solidFill>
          <a:latin typeface="+mn-lt"/>
          <a:ea typeface="+mn-ea"/>
        </a:defRPr>
      </a:lvl7pPr>
      <a:lvl8pPr marL="2615565" indent="-186690" algn="just">
        <a:lnSpc>
          <a:spcPct val="115000"/>
        </a:lnSpc>
        <a:buClr>
          <a:srgbClr val="638CAD"/>
        </a:buClr>
        <a:buFont typeface="맑은 고딕"/>
        <a:buChar char="-"/>
        <a:defRPr lang="ko-KR" altLang="en-US" sz="1000" b="1">
          <a:solidFill>
            <a:srgbClr val="111111"/>
          </a:solidFill>
          <a:latin typeface="+mn-lt"/>
          <a:ea typeface="+mn-ea"/>
        </a:defRPr>
      </a:lvl8pPr>
      <a:lvl9pPr marL="3072765" indent="-186690" algn="just">
        <a:lnSpc>
          <a:spcPct val="115000"/>
        </a:lnSpc>
        <a:buClr>
          <a:srgbClr val="638CAD"/>
        </a:buClr>
        <a:buFont typeface="맑은 고딕"/>
        <a:buChar char="-"/>
        <a:defRPr lang="ko-KR" altLang="en-US" sz="1000" b="1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ko-KR" altLang="en-US"/>
      </a:defPPr>
      <a:lvl1pPr marL="0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MS"/>
        </a:defRPr>
      </a:lvl1pPr>
      <a:lvl2pPr marL="456565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MS"/>
        </a:defRPr>
      </a:lvl2pPr>
      <a:lvl3pPr marL="913765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MS"/>
        </a:defRPr>
      </a:lvl3pPr>
      <a:lvl4pPr marL="1370965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MS"/>
        </a:defRPr>
      </a:lvl4pPr>
      <a:lvl5pPr marL="1828165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MS"/>
        </a:defRPr>
      </a:lvl5pPr>
      <a:lvl6pPr marL="2285365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MS"/>
        </a:defRPr>
      </a:lvl6pPr>
      <a:lvl7pPr marL="2742564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MS"/>
        </a:defRPr>
      </a:lvl7pPr>
      <a:lvl8pPr marL="3199764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MS"/>
        </a:defRPr>
      </a:lvl8pPr>
      <a:lvl9pPr marL="3656964" algn="l" latinLnBrk="1" hangingPunct="1">
        <a:defRPr lang="ko-KR" altLang="en-US" sz="1800" kern="1200">
          <a:solidFill>
            <a:schemeClr val="tx1"/>
          </a:solidFill>
          <a:latin typeface="+mn-lt"/>
          <a:ea typeface="+mn-ea"/>
          <a:cs typeface="뉴티맥스고딕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aperswithcode.com/paper/universal-sentence-enco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61" name="Text Box 93"/>
          <p:cNvSpPr txBox="1"/>
          <p:nvPr/>
        </p:nvSpPr>
        <p:spPr>
          <a:xfrm>
            <a:off x="7497538" y="4358915"/>
            <a:ext cx="1120775" cy="208359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ot="0" vert="horz" wrap="none" lIns="0" tIns="54000" rIns="0" bIns="54000" numCol="1" spcCol="0" rtlCol="0" anchor="t" anchorCtr="0">
            <a:prstTxWarp prst="textNoShape">
              <a:avLst/>
            </a:prstTxWarp>
            <a:noAutofit/>
          </a:bodyPr>
          <a:lstStyle>
            <a:lvl1pPr algn="l"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1pPr>
            <a:lvl2pPr marL="623570" algn="l"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2pPr>
            <a:lvl3pPr algn="l"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3pPr>
            <a:lvl4pPr algn="l"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4pPr>
            <a:lvl5pPr algn="l"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5pPr>
            <a:lvl6pPr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6pPr>
            <a:lvl7pPr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7pPr>
            <a:lvl8pPr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8pPr>
            <a:lvl9pPr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r" defTabSz="914378" hangingPunct="0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solidFill>
                  <a:srgbClr val="808080">
                    <a:lumMod val="75000"/>
                  </a:srgbClr>
                </a:solidFill>
                <a:latin typeface="+mj-lt"/>
                <a:ea typeface="맑은 고딕"/>
                <a:cs typeface="뉴티맥스고딕MS"/>
              </a:rPr>
              <a:t>2020. 4. 6</a:t>
            </a:r>
            <a:endParaRPr dirty="0"/>
          </a:p>
        </p:txBody>
      </p:sp>
      <p:sp>
        <p:nvSpPr>
          <p:cNvPr id="109662" name="Rectangle 94"/>
          <p:cNvSpPr/>
          <p:nvPr/>
        </p:nvSpPr>
        <p:spPr>
          <a:xfrm>
            <a:off x="6207066" y="4651432"/>
            <a:ext cx="2523430" cy="113414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ot="0" vert="horz" wrap="none" lIns="0" tIns="46800" rIns="90000" bIns="46800" numCol="1" spcCol="0" rtlCol="0" anchor="ctr" anchorCtr="0">
            <a:prstTxWarp prst="textNoShape">
              <a:avLst/>
            </a:prstTxWarp>
            <a:noAutofit/>
          </a:bodyPr>
          <a:lstStyle/>
          <a:p>
            <a:pPr algn="r" defTabSz="914378" latinLnBrk="1">
              <a:spcBef>
                <a:spcPct val="0"/>
              </a:spcBef>
              <a:spcAft>
                <a:spcPct val="0"/>
              </a:spcAft>
            </a:pPr>
            <a:r>
              <a:rPr lang="en-US" sz="800" kern="1200" dirty="0">
                <a:solidFill>
                  <a:srgbClr val="808080">
                    <a:lumMod val="75000"/>
                  </a:srgbClr>
                </a:solidFill>
                <a:latin typeface="+mj-lt"/>
                <a:ea typeface="맑은 고딕"/>
                <a:cs typeface="뉴티맥스고딕MS"/>
              </a:rPr>
              <a:t>Copyright© 2018 TmaxData. All Rights Reserved.</a:t>
            </a:r>
            <a:endParaRPr sz="800" dirty="0"/>
          </a:p>
        </p:txBody>
      </p:sp>
      <p:pic>
        <p:nvPicPr>
          <p:cNvPr id="1026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5" y="4489850"/>
            <a:ext cx="1285353" cy="25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93"/>
          <p:cNvSpPr txBox="1"/>
          <p:nvPr/>
        </p:nvSpPr>
        <p:spPr>
          <a:xfrm>
            <a:off x="4913753" y="3989854"/>
            <a:ext cx="1739008" cy="577421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ot="0" vert="horz" wrap="none" lIns="0" tIns="54000" rIns="0" bIns="54000" numCol="1" spcCol="0" rtlCol="0" anchor="t" anchorCtr="0">
            <a:prstTxWarp prst="textNoShape">
              <a:avLst/>
            </a:prstTxWarp>
            <a:noAutofit/>
          </a:bodyPr>
          <a:lstStyle>
            <a:lvl1pPr algn="l"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1pPr>
            <a:lvl2pPr marL="623570" algn="l"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2pPr>
            <a:lvl3pPr algn="l"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3pPr>
            <a:lvl4pPr algn="l"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4pPr>
            <a:lvl5pPr algn="l"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5pPr>
            <a:lvl6pPr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6pPr>
            <a:lvl7pPr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7pPr>
            <a:lvl8pPr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8pPr>
            <a:lvl9pPr>
              <a:defRPr lang="ko-KR" altLang="en-US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r" defTabSz="914378" hangingPunct="0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solidFill>
                  <a:srgbClr val="808080">
                    <a:lumMod val="75000"/>
                  </a:srgbClr>
                </a:solidFill>
                <a:latin typeface="+mj-lt"/>
                <a:ea typeface="맑은 고딕"/>
                <a:cs typeface="뉴티맥스고딕MS"/>
              </a:rPr>
              <a:t>AI 1-3</a:t>
            </a:r>
            <a:r>
              <a:rPr lang="ko-KR" b="1" kern="1200" dirty="0">
                <a:solidFill>
                  <a:srgbClr val="808080">
                    <a:lumMod val="75000"/>
                  </a:srgbClr>
                </a:solidFill>
                <a:latin typeface="+mj-lt"/>
                <a:ea typeface="맑은 고딕"/>
                <a:cs typeface="뉴티맥스고딕MS"/>
              </a:rPr>
              <a:t>팀</a:t>
            </a:r>
            <a:endParaRPr kern="1200" dirty="0"/>
          </a:p>
          <a:p>
            <a:pPr algn="r" defTabSz="914378" hangingPunct="0">
              <a:spcBef>
                <a:spcPct val="0"/>
              </a:spcBef>
              <a:spcAft>
                <a:spcPct val="0"/>
              </a:spcAft>
            </a:pPr>
            <a:r>
              <a:rPr lang="ko-KR" b="1" dirty="0">
                <a:solidFill>
                  <a:srgbClr val="808080">
                    <a:lumMod val="75000"/>
                  </a:srgbClr>
                </a:solidFill>
                <a:latin typeface="+mj-lt"/>
                <a:ea typeface="맑은 고딕"/>
              </a:rPr>
              <a:t>한건수</a:t>
            </a:r>
            <a:r>
              <a:rPr lang="ko-KR" b="1" kern="1200" dirty="0">
                <a:solidFill>
                  <a:srgbClr val="808080">
                    <a:lumMod val="75000"/>
                  </a:srgbClr>
                </a:solidFill>
                <a:latin typeface="+mj-lt"/>
                <a:ea typeface="맑은 고딕"/>
                <a:cs typeface="뉴티맥스고딕MS"/>
              </a:rPr>
              <a:t> 연구원</a:t>
            </a:r>
            <a:endParaRPr kern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11444" y="1940428"/>
            <a:ext cx="4817642" cy="1424109"/>
          </a:xfrm>
          <a:prstGeom prst="rect">
            <a:avLst/>
          </a:prstGeom>
          <a:noFill/>
        </p:spPr>
        <p:txBody>
          <a:bodyPr rot="0" vert="horz" wrap="none" lIns="90000" tIns="46800" rIns="90000" bIns="46800" numCol="1" spcCol="0" rtlCol="0" anchor="t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dirty="0">
                <a:solidFill>
                  <a:srgbClr val="003069"/>
                </a:solidFill>
              </a:rPr>
              <a:t>Sentence Embedding</a:t>
            </a:r>
          </a:p>
          <a:p>
            <a:pPr>
              <a:lnSpc>
                <a:spcPct val="120000"/>
              </a:lnSpc>
            </a:pPr>
            <a:r>
              <a:rPr lang="en-US" altLang="ko-KR" sz="3600" b="1" dirty="0">
                <a:solidFill>
                  <a:srgbClr val="003069"/>
                </a:solidFill>
              </a:rPr>
              <a:t>&amp; Application</a:t>
            </a:r>
          </a:p>
        </p:txBody>
      </p:sp>
    </p:spTree>
    <p:extLst>
      <p:ext uri="{BB962C8B-B14F-4D97-AF65-F5344CB8AC3E}">
        <p14:creationId xmlns:p14="http://schemas.microsoft.com/office/powerpoint/2010/main" val="54127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  <p:sp>
        <p:nvSpPr>
          <p:cNvPr id="9" name="Google Shape;66;p15">
            <a:extLst>
              <a:ext uri="{FF2B5EF4-FFF2-40B4-BE49-F238E27FC236}">
                <a16:creationId xmlns:a16="http://schemas.microsoft.com/office/drawing/2014/main" id="{D955769E-C8C7-4795-87ED-631C794D2404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algn="l" latinLnBrk="1" hangingPunct="0">
              <a:lnSpc>
                <a:spcPct val="125000"/>
              </a:lnSpc>
              <a:buNone/>
              <a:defRPr lang="ko-KR" altLang="en-US" sz="2400" b="0">
                <a:solidFill>
                  <a:srgbClr val="001122"/>
                </a:solidFill>
                <a:latin typeface="+mj-lt"/>
                <a:ea typeface="+mj-ea"/>
                <a:cs typeface="뉴티맥스고딕MS"/>
              </a:defRPr>
            </a:lvl1pPr>
            <a:lvl2pPr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2pPr>
            <a:lvl3pPr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3pPr>
            <a:lvl4pPr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4pPr>
            <a:lvl5pPr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5pPr>
            <a:lvl6pPr marL="456565"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6pPr>
            <a:lvl7pPr marL="913765"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7pPr>
            <a:lvl8pPr marL="1370965"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8pPr>
            <a:lvl9pPr marL="1828165"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9pPr>
          </a:lstStyle>
          <a:p>
            <a:r>
              <a:rPr lang="en-US" altLang="ko-KR" dirty="0"/>
              <a:t>Multilingual</a:t>
            </a:r>
            <a:r>
              <a:rPr lang="ko-KR" altLang="en-US" dirty="0"/>
              <a:t> </a:t>
            </a:r>
            <a:r>
              <a:rPr lang="en-US" altLang="ko-KR" dirty="0"/>
              <a:t>Universal Sentence Encoder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ECD1A7-0815-4AA5-B546-65035624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9" y="910653"/>
            <a:ext cx="5523933" cy="19576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37894D4-2FAA-403F-B1E6-A4235EDC8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973" y="2379177"/>
            <a:ext cx="2513867" cy="2059821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03947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C5A1DA-1809-4650-A4A1-8B1535A76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81" y="1447865"/>
            <a:ext cx="6162752" cy="171414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Google Shape;66;p15">
            <a:extLst>
              <a:ext uri="{FF2B5EF4-FFF2-40B4-BE49-F238E27FC236}">
                <a16:creationId xmlns:a16="http://schemas.microsoft.com/office/drawing/2014/main" id="{D955769E-C8C7-4795-87ED-631C794D2404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algn="l" latinLnBrk="1" hangingPunct="0">
              <a:lnSpc>
                <a:spcPct val="125000"/>
              </a:lnSpc>
              <a:buNone/>
              <a:defRPr lang="ko-KR" altLang="en-US" sz="2400" b="0">
                <a:solidFill>
                  <a:srgbClr val="001122"/>
                </a:solidFill>
                <a:latin typeface="+mj-lt"/>
                <a:ea typeface="+mj-ea"/>
                <a:cs typeface="뉴티맥스고딕MS"/>
              </a:defRPr>
            </a:lvl1pPr>
            <a:lvl2pPr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2pPr>
            <a:lvl3pPr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3pPr>
            <a:lvl4pPr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4pPr>
            <a:lvl5pPr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5pPr>
            <a:lvl6pPr marL="456565"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6pPr>
            <a:lvl7pPr marL="913765"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7pPr>
            <a:lvl8pPr marL="1370965"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8pPr>
            <a:lvl9pPr marL="1828165"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9pPr>
          </a:lstStyle>
          <a:p>
            <a:r>
              <a:rPr lang="en-US" dirty="0"/>
              <a:t>Sentence BERT - SBERT</a:t>
            </a:r>
          </a:p>
        </p:txBody>
      </p:sp>
    </p:spTree>
    <p:extLst>
      <p:ext uri="{BB962C8B-B14F-4D97-AF65-F5344CB8AC3E}">
        <p14:creationId xmlns:p14="http://schemas.microsoft.com/office/powerpoint/2010/main" val="163636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SBERT- Model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521FB4-CA00-4785-9377-8D32B6D6F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3" y="761332"/>
            <a:ext cx="3400708" cy="299262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80D6A7A-0E67-43A2-8274-9A0DE41D7AC6}"/>
              </a:ext>
            </a:extLst>
          </p:cNvPr>
          <p:cNvSpPr/>
          <p:nvPr/>
        </p:nvSpPr>
        <p:spPr>
          <a:xfrm>
            <a:off x="4517417" y="931360"/>
            <a:ext cx="4200794" cy="366950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Use Ro/</a:t>
            </a:r>
            <a:r>
              <a:rPr lang="en-US" altLang="ko-KR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BERT</a:t>
            </a:r>
            <a:r>
              <a:rPr lang="en-US" altLang="ko-KR" dirty="0">
                <a:solidFill>
                  <a:schemeClr val="tx1"/>
                </a:solidFill>
              </a:rPr>
              <a:t> for the shared encoder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6E5B66-5347-4149-A659-FFBF118FB564}"/>
              </a:ext>
            </a:extLst>
          </p:cNvPr>
          <p:cNvSpPr/>
          <p:nvPr/>
        </p:nvSpPr>
        <p:spPr>
          <a:xfrm>
            <a:off x="1026083" y="2303452"/>
            <a:ext cx="1905581" cy="342027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98D38C-D7F4-434F-B0EF-A49621058681}"/>
              </a:ext>
            </a:extLst>
          </p:cNvPr>
          <p:cNvSpPr/>
          <p:nvPr/>
        </p:nvSpPr>
        <p:spPr>
          <a:xfrm>
            <a:off x="2631516" y="3196911"/>
            <a:ext cx="677075" cy="125643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5657A4D-B3AF-4272-8CAC-2AF66F97F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54179"/>
              </p:ext>
            </p:extLst>
          </p:nvPr>
        </p:nvGraphicFramePr>
        <p:xfrm>
          <a:off x="4921005" y="1656970"/>
          <a:ext cx="3266714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2486">
                  <a:extLst>
                    <a:ext uri="{9D8B030D-6E8A-4147-A177-3AD203B41FA5}">
                      <a16:colId xmlns:a16="http://schemas.microsoft.com/office/drawing/2014/main" val="3478617460"/>
                    </a:ext>
                  </a:extLst>
                </a:gridCol>
                <a:gridCol w="2014228">
                  <a:extLst>
                    <a:ext uri="{9D8B030D-6E8A-4147-A177-3AD203B41FA5}">
                      <a16:colId xmlns:a16="http://schemas.microsoft.com/office/drawing/2014/main" val="2376710786"/>
                    </a:ext>
                  </a:extLst>
                </a:gridCol>
              </a:tblGrid>
              <a:tr h="278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Model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Shared Encoder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86090"/>
                  </a:ext>
                </a:extLst>
              </a:tr>
              <a:tr h="278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InferSent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LSTM/GRU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77313"/>
                  </a:ext>
                </a:extLst>
              </a:tr>
              <a:tr h="278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Transformer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26857"/>
                  </a:ext>
                </a:extLst>
              </a:tr>
              <a:tr h="278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S-BERT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Ro/BERT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9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07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SBERT- Model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521FB4-CA00-4785-9377-8D32B6D6F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3" y="761332"/>
            <a:ext cx="3400708" cy="299262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80D6A7A-0E67-43A2-8274-9A0DE41D7AC6}"/>
              </a:ext>
            </a:extLst>
          </p:cNvPr>
          <p:cNvSpPr/>
          <p:nvPr/>
        </p:nvSpPr>
        <p:spPr>
          <a:xfrm>
            <a:off x="4517417" y="931360"/>
            <a:ext cx="4200794" cy="366950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2. Pooling on Encoder 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98D38C-D7F4-434F-B0EF-A49621058681}"/>
              </a:ext>
            </a:extLst>
          </p:cNvPr>
          <p:cNvSpPr/>
          <p:nvPr/>
        </p:nvSpPr>
        <p:spPr>
          <a:xfrm>
            <a:off x="2631516" y="3196911"/>
            <a:ext cx="677075" cy="125643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675716-C675-4A3A-B7CF-4053A8C9A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740" y="1462528"/>
            <a:ext cx="3495124" cy="128312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7F436CF-8C34-4836-8432-27F6EC82DAB2}"/>
              </a:ext>
            </a:extLst>
          </p:cNvPr>
          <p:cNvSpPr/>
          <p:nvPr/>
        </p:nvSpPr>
        <p:spPr>
          <a:xfrm>
            <a:off x="4662740" y="1696186"/>
            <a:ext cx="935340" cy="202425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9702B3-A273-4278-A0D7-ABE8CB4BAA5D}"/>
              </a:ext>
            </a:extLst>
          </p:cNvPr>
          <p:cNvSpPr/>
          <p:nvPr/>
        </p:nvSpPr>
        <p:spPr>
          <a:xfrm>
            <a:off x="7385000" y="1486783"/>
            <a:ext cx="772864" cy="202425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64E647-585E-44E0-93C2-A22CC0439C8E}"/>
              </a:ext>
            </a:extLst>
          </p:cNvPr>
          <p:cNvSpPr/>
          <p:nvPr/>
        </p:nvSpPr>
        <p:spPr>
          <a:xfrm>
            <a:off x="7321015" y="1713464"/>
            <a:ext cx="336210" cy="185148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03D459-89D2-43B5-9D6B-054CB80B7FAC}"/>
              </a:ext>
            </a:extLst>
          </p:cNvPr>
          <p:cNvSpPr/>
          <p:nvPr/>
        </p:nvSpPr>
        <p:spPr>
          <a:xfrm>
            <a:off x="5719756" y="1901666"/>
            <a:ext cx="422776" cy="185148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8AE39E3-F97C-47F9-AA05-007CD3913D09}"/>
              </a:ext>
            </a:extLst>
          </p:cNvPr>
          <p:cNvSpPr/>
          <p:nvPr/>
        </p:nvSpPr>
        <p:spPr>
          <a:xfrm>
            <a:off x="6577151" y="2104088"/>
            <a:ext cx="422776" cy="185148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6B8D84-74EE-44A0-9853-79525D9FBDE3}"/>
              </a:ext>
            </a:extLst>
          </p:cNvPr>
          <p:cNvSpPr txBox="1"/>
          <p:nvPr/>
        </p:nvSpPr>
        <p:spPr>
          <a:xfrm>
            <a:off x="4608156" y="3132896"/>
            <a:ext cx="67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CLS</a:t>
            </a:r>
            <a:endParaRPr lang="ko-KR" altLang="en-US" sz="1100" dirty="0">
              <a:latin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18D52-BF51-49C2-8F19-3EF51B4F6B53}"/>
              </a:ext>
            </a:extLst>
          </p:cNvPr>
          <p:cNvSpPr txBox="1"/>
          <p:nvPr/>
        </p:nvSpPr>
        <p:spPr>
          <a:xfrm>
            <a:off x="4398752" y="3690403"/>
            <a:ext cx="67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Token 2</a:t>
            </a:r>
            <a:endParaRPr lang="ko-KR" altLang="en-US" sz="1100" dirty="0">
              <a:latin typeface="Cambria" panose="02040503050406030204" pitchFamily="18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8D2A8AB-E8E8-4B89-B633-F46EA72D3234}"/>
              </a:ext>
            </a:extLst>
          </p:cNvPr>
          <p:cNvSpPr/>
          <p:nvPr/>
        </p:nvSpPr>
        <p:spPr>
          <a:xfrm>
            <a:off x="5130410" y="3198434"/>
            <a:ext cx="2826962" cy="132681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8D38E7-6A12-48A2-90E0-6546EA73EC64}"/>
              </a:ext>
            </a:extLst>
          </p:cNvPr>
          <p:cNvCxnSpPr>
            <a:cxnSpLocks/>
          </p:cNvCxnSpPr>
          <p:nvPr/>
        </p:nvCxnSpPr>
        <p:spPr>
          <a:xfrm flipH="1">
            <a:off x="5137390" y="2973554"/>
            <a:ext cx="46069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48D3B6-BA06-4305-9F3A-DD51C93B1CDE}"/>
              </a:ext>
            </a:extLst>
          </p:cNvPr>
          <p:cNvSpPr txBox="1"/>
          <p:nvPr/>
        </p:nvSpPr>
        <p:spPr>
          <a:xfrm>
            <a:off x="5681840" y="2843366"/>
            <a:ext cx="200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 hidden dimension = 768</a:t>
            </a:r>
            <a:endParaRPr lang="ko-KR" altLang="en-US" sz="1100" dirty="0">
              <a:latin typeface="Cambria" panose="020405030504060302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997FAE1-E23E-4D1D-984F-44DDAE56A195}"/>
              </a:ext>
            </a:extLst>
          </p:cNvPr>
          <p:cNvCxnSpPr>
            <a:cxnSpLocks/>
          </p:cNvCxnSpPr>
          <p:nvPr/>
        </p:nvCxnSpPr>
        <p:spPr>
          <a:xfrm>
            <a:off x="7412337" y="2973554"/>
            <a:ext cx="4897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7FDDF1-2091-42C2-9756-E1C9A09324F1}"/>
              </a:ext>
            </a:extLst>
          </p:cNvPr>
          <p:cNvSpPr txBox="1"/>
          <p:nvPr/>
        </p:nvSpPr>
        <p:spPr>
          <a:xfrm>
            <a:off x="4398753" y="3413950"/>
            <a:ext cx="67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Token 1</a:t>
            </a:r>
            <a:endParaRPr lang="ko-KR" altLang="en-US" sz="1100" dirty="0">
              <a:latin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B7218-036A-4962-A81D-42C4B957B73E}"/>
              </a:ext>
            </a:extLst>
          </p:cNvPr>
          <p:cNvSpPr txBox="1"/>
          <p:nvPr/>
        </p:nvSpPr>
        <p:spPr>
          <a:xfrm>
            <a:off x="4588327" y="3881333"/>
            <a:ext cx="400110" cy="7908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  . .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53A808-9142-4ECD-8B14-8D264075D020}"/>
              </a:ext>
            </a:extLst>
          </p:cNvPr>
          <p:cNvSpPr txBox="1"/>
          <p:nvPr/>
        </p:nvSpPr>
        <p:spPr>
          <a:xfrm>
            <a:off x="4398751" y="4276739"/>
            <a:ext cx="738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Token N</a:t>
            </a:r>
            <a:endParaRPr lang="ko-KR" altLang="en-US" sz="1100" dirty="0">
              <a:latin typeface="Cambria" panose="020405030504060302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4BEEBB1-C765-4C46-95D9-7D5F81DF1F82}"/>
              </a:ext>
            </a:extLst>
          </p:cNvPr>
          <p:cNvSpPr/>
          <p:nvPr/>
        </p:nvSpPr>
        <p:spPr>
          <a:xfrm>
            <a:off x="5137390" y="3505524"/>
            <a:ext cx="2826962" cy="132681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EE6B553-5EE9-41DB-8B4A-108B5CE7663D}"/>
              </a:ext>
            </a:extLst>
          </p:cNvPr>
          <p:cNvSpPr/>
          <p:nvPr/>
        </p:nvSpPr>
        <p:spPr>
          <a:xfrm>
            <a:off x="5130410" y="3798511"/>
            <a:ext cx="2826962" cy="132681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E71454E-C040-473C-8CB3-84C8E9F3D7AB}"/>
              </a:ext>
            </a:extLst>
          </p:cNvPr>
          <p:cNvSpPr/>
          <p:nvPr/>
        </p:nvSpPr>
        <p:spPr>
          <a:xfrm>
            <a:off x="5130410" y="4313772"/>
            <a:ext cx="2826962" cy="132681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FC1C5EDC-3F4C-4105-9BAB-FEEF5C80F333}"/>
              </a:ext>
            </a:extLst>
          </p:cNvPr>
          <p:cNvSpPr/>
          <p:nvPr/>
        </p:nvSpPr>
        <p:spPr>
          <a:xfrm>
            <a:off x="8299400" y="3767921"/>
            <a:ext cx="258265" cy="508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E08459-6AB1-42CC-AE9E-F67EE1818C17}"/>
              </a:ext>
            </a:extLst>
          </p:cNvPr>
          <p:cNvSpPr txBox="1"/>
          <p:nvPr/>
        </p:nvSpPr>
        <p:spPr>
          <a:xfrm>
            <a:off x="6443863" y="3870639"/>
            <a:ext cx="400110" cy="7908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  . .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F999845-9D05-4EED-81FD-463CEC9F43D8}"/>
              </a:ext>
            </a:extLst>
          </p:cNvPr>
          <p:cNvSpPr/>
          <p:nvPr/>
        </p:nvSpPr>
        <p:spPr>
          <a:xfrm>
            <a:off x="1026083" y="1975384"/>
            <a:ext cx="1905581" cy="342027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6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SBERT- Model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521FB4-CA00-4785-9377-8D32B6D6F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3" y="761332"/>
            <a:ext cx="3400708" cy="299262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80D6A7A-0E67-43A2-8274-9A0DE41D7AC6}"/>
              </a:ext>
            </a:extLst>
          </p:cNvPr>
          <p:cNvSpPr/>
          <p:nvPr/>
        </p:nvSpPr>
        <p:spPr>
          <a:xfrm>
            <a:off x="4517417" y="931360"/>
            <a:ext cx="4200794" cy="366950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2. Pooling on Encoder 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98D38C-D7F4-434F-B0EF-A49621058681}"/>
              </a:ext>
            </a:extLst>
          </p:cNvPr>
          <p:cNvSpPr/>
          <p:nvPr/>
        </p:nvSpPr>
        <p:spPr>
          <a:xfrm>
            <a:off x="2631516" y="3196911"/>
            <a:ext cx="677075" cy="125643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DE1D61-109B-40C2-B9FE-913ED198D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520" y="1733769"/>
            <a:ext cx="3048000" cy="10477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EB887AB-1744-4F55-9BDC-4AC39A15F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986" y="1656970"/>
            <a:ext cx="3238500" cy="2752725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57E951D-CE41-4107-88B4-AC7C8B85F8DC}"/>
              </a:ext>
            </a:extLst>
          </p:cNvPr>
          <p:cNvSpPr/>
          <p:nvPr/>
        </p:nvSpPr>
        <p:spPr>
          <a:xfrm>
            <a:off x="1026083" y="1975384"/>
            <a:ext cx="1905581" cy="342027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13A023-5376-4F1E-B341-4BCB4E30E13B}"/>
              </a:ext>
            </a:extLst>
          </p:cNvPr>
          <p:cNvSpPr/>
          <p:nvPr/>
        </p:nvSpPr>
        <p:spPr>
          <a:xfrm>
            <a:off x="4683682" y="2750181"/>
            <a:ext cx="3238791" cy="1731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1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SBERT- Model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521FB4-CA00-4785-9377-8D32B6D6F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3" y="761332"/>
            <a:ext cx="3400708" cy="299262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80D6A7A-0E67-43A2-8274-9A0DE41D7AC6}"/>
              </a:ext>
            </a:extLst>
          </p:cNvPr>
          <p:cNvSpPr/>
          <p:nvPr/>
        </p:nvSpPr>
        <p:spPr>
          <a:xfrm>
            <a:off x="4517417" y="931360"/>
            <a:ext cx="4200794" cy="366950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3. Concatenate the </a:t>
            </a:r>
            <a:r>
              <a:rPr lang="en-US" altLang="ko-KR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difference vector</a:t>
            </a:r>
            <a:endParaRPr lang="ko-KR" altLang="en-US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6E5B66-5347-4149-A659-FFBF118FB564}"/>
              </a:ext>
            </a:extLst>
          </p:cNvPr>
          <p:cNvSpPr/>
          <p:nvPr/>
        </p:nvSpPr>
        <p:spPr>
          <a:xfrm>
            <a:off x="1340189" y="1251036"/>
            <a:ext cx="1291327" cy="310932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98D38C-D7F4-434F-B0EF-A49621058681}"/>
              </a:ext>
            </a:extLst>
          </p:cNvPr>
          <p:cNvSpPr/>
          <p:nvPr/>
        </p:nvSpPr>
        <p:spPr>
          <a:xfrm>
            <a:off x="2631516" y="3196911"/>
            <a:ext cx="677075" cy="125643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1EA7AC5-9EEF-4486-AADF-EECF2AAB4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986" y="1656970"/>
            <a:ext cx="3238500" cy="275272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F6C993-892B-4223-BA2A-0C23156F472A}"/>
              </a:ext>
            </a:extLst>
          </p:cNvPr>
          <p:cNvSpPr/>
          <p:nvPr/>
        </p:nvSpPr>
        <p:spPr>
          <a:xfrm>
            <a:off x="4432397" y="1970717"/>
            <a:ext cx="3350473" cy="243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84226B5-D966-4C0E-84F7-EBCFCB997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375" y="1956756"/>
            <a:ext cx="3038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9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SBERT Result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6BADAC-902C-4B5C-9553-A898CE402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33" y="1234630"/>
            <a:ext cx="6827085" cy="233294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651F40E-56B6-4A82-A3B9-E76D50AFDD34}"/>
              </a:ext>
            </a:extLst>
          </p:cNvPr>
          <p:cNvSpPr/>
          <p:nvPr/>
        </p:nvSpPr>
        <p:spPr>
          <a:xfrm>
            <a:off x="1598455" y="2205728"/>
            <a:ext cx="5528281" cy="279206"/>
          </a:xfrm>
          <a:prstGeom prst="round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69A078A-E171-4E22-A8B9-0F4BB49EE1F5}"/>
              </a:ext>
            </a:extLst>
          </p:cNvPr>
          <p:cNvSpPr/>
          <p:nvPr/>
        </p:nvSpPr>
        <p:spPr>
          <a:xfrm>
            <a:off x="1598454" y="2484934"/>
            <a:ext cx="5528281" cy="284815"/>
          </a:xfrm>
          <a:prstGeom prst="round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85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60FB9F1-D70F-4EFB-B388-599A639AB3C4}"/>
              </a:ext>
            </a:extLst>
          </p:cNvPr>
          <p:cNvSpPr/>
          <p:nvPr/>
        </p:nvSpPr>
        <p:spPr>
          <a:xfrm>
            <a:off x="225202" y="641590"/>
            <a:ext cx="7993945" cy="4350540"/>
          </a:xfrm>
          <a:prstGeom prst="rect">
            <a:avLst/>
          </a:prstGeom>
          <a:ln w="0">
            <a:noFill/>
          </a:ln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rmAutofit/>
          </a:bodyPr>
          <a:lstStyle>
            <a:lvl1pPr marL="342900" indent="-342900" algn="l" latinLnBrk="1" hangingPunct="1">
              <a:buFont typeface="Wingdings"/>
              <a:buChar char="§"/>
              <a:defRPr lang="ko-KR" altLang="en-US" sz="24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742950" indent="-28575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2pPr>
            <a:lvl3pPr marL="1257300" indent="-342900" algn="l" latinLnBrk="1" hangingPunct="1">
              <a:buFont typeface="Wingdings"/>
              <a:buChar char="ü"/>
              <a:defRPr lang="ko-KR" altLang="en-US" sz="18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600200" indent="-228600" algn="l" latinLnBrk="1" hangingPunct="1">
              <a:buFont typeface="Wingdings"/>
              <a:buChar char="§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2057400" indent="-228600" algn="l" latinLnBrk="1" hangingPunct="1">
              <a:buFont typeface="Arial"/>
              <a:buChar char="»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9718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4290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8862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1400" dirty="0"/>
              <a:t>데이터</a:t>
            </a:r>
            <a:endParaRPr lang="en-US" altLang="ko-KR" sz="1400" dirty="0"/>
          </a:p>
          <a:p>
            <a:pPr lvl="1">
              <a:lnSpc>
                <a:spcPct val="170000"/>
              </a:lnSpc>
            </a:pPr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NLI (942,069/29,489) MNLI (392,702/9,815) </a:t>
            </a:r>
            <a:r>
              <a:rPr lang="ko-KR" altLang="en-US" sz="1100" dirty="0"/>
              <a:t>데이터 번역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파파고</a:t>
            </a:r>
            <a:r>
              <a:rPr lang="en-US" altLang="ko-KR" sz="1100" dirty="0"/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sz="1100" dirty="0"/>
              <a:t>구글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파파고</a:t>
            </a:r>
            <a:r>
              <a:rPr lang="ko-KR" altLang="en-US" sz="1100" dirty="0"/>
              <a:t> 번역 </a:t>
            </a:r>
            <a:r>
              <a:rPr lang="en-US" altLang="ko-KR" sz="1100" dirty="0"/>
              <a:t>API </a:t>
            </a:r>
            <a:r>
              <a:rPr lang="ko-KR" altLang="en-US" sz="1100" dirty="0"/>
              <a:t>경우 하루 </a:t>
            </a:r>
            <a:r>
              <a:rPr lang="en-US" altLang="ko-KR" sz="1100" dirty="0"/>
              <a:t>5000</a:t>
            </a:r>
            <a:r>
              <a:rPr lang="ko-KR" altLang="en-US" sz="1100" dirty="0"/>
              <a:t>자 제한</a:t>
            </a:r>
            <a:endParaRPr lang="en-US" altLang="ko-KR" sz="1100" dirty="0"/>
          </a:p>
          <a:p>
            <a:pPr lvl="1">
              <a:lnSpc>
                <a:spcPct val="170000"/>
              </a:lnSpc>
            </a:pPr>
            <a:r>
              <a:rPr lang="en-US" altLang="ko-KR" sz="1100" dirty="0"/>
              <a:t>API</a:t>
            </a:r>
            <a:r>
              <a:rPr lang="ko-KR" altLang="en-US" sz="1100" dirty="0"/>
              <a:t> 대신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파파고</a:t>
            </a:r>
            <a:r>
              <a:rPr lang="ko-KR" altLang="en-US" sz="1100" dirty="0"/>
              <a:t> 페이지에 번역 </a:t>
            </a:r>
            <a:r>
              <a:rPr lang="en-US" altLang="ko-KR" sz="1100" dirty="0"/>
              <a:t>request</a:t>
            </a:r>
            <a:r>
              <a:rPr lang="ko-KR" altLang="en-US" sz="1100" dirty="0"/>
              <a:t>를 보내고 결과 값을 </a:t>
            </a:r>
            <a:r>
              <a:rPr lang="ko-KR" altLang="en-US" sz="1100" dirty="0" err="1"/>
              <a:t>크롤링</a:t>
            </a:r>
            <a:r>
              <a:rPr lang="ko-KR" altLang="en-US" sz="1100" dirty="0"/>
              <a:t> 하는 방법</a:t>
            </a:r>
            <a:endParaRPr lang="en-US" altLang="ko-KR" sz="1100" dirty="0"/>
          </a:p>
          <a:p>
            <a:pPr lvl="1">
              <a:lnSpc>
                <a:spcPct val="170000"/>
              </a:lnSpc>
            </a:pPr>
            <a:r>
              <a:rPr lang="en-US" altLang="ko-KR" sz="1100" dirty="0"/>
              <a:t>40 Core </a:t>
            </a:r>
            <a:r>
              <a:rPr lang="en-US" altLang="ko-KR" sz="1100" dirty="0" err="1"/>
              <a:t>Multiprocess</a:t>
            </a:r>
            <a:r>
              <a:rPr lang="en-US" altLang="ko-KR" sz="1100" dirty="0"/>
              <a:t>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ym typeface="Wingdings" panose="05000000000000000000" pitchFamily="2" charset="2"/>
              </a:rPr>
              <a:t>대략 </a:t>
            </a:r>
            <a:r>
              <a:rPr lang="en-US" altLang="ko-KR" sz="1100" dirty="0">
                <a:sym typeface="Wingdings" panose="05000000000000000000" pitchFamily="2" charset="2"/>
              </a:rPr>
              <a:t>6</a:t>
            </a:r>
            <a:r>
              <a:rPr lang="ko-KR" altLang="en-US" sz="1100" dirty="0">
                <a:sym typeface="Wingdings" panose="05000000000000000000" pitchFamily="2" charset="2"/>
              </a:rPr>
              <a:t>시간 소요</a:t>
            </a:r>
            <a:endParaRPr lang="en-US" altLang="ko-KR" sz="1100" dirty="0"/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1050" dirty="0"/>
          </a:p>
          <a:p>
            <a:pPr>
              <a:lnSpc>
                <a:spcPct val="170000"/>
              </a:lnSpc>
            </a:pPr>
            <a:r>
              <a:rPr lang="ko-KR" altLang="en-US" sz="1400" dirty="0"/>
              <a:t>모델</a:t>
            </a:r>
            <a:endParaRPr lang="en-US" altLang="ko-KR" sz="1400" dirty="0"/>
          </a:p>
          <a:p>
            <a:pPr lvl="1">
              <a:lnSpc>
                <a:spcPct val="170000"/>
              </a:lnSpc>
            </a:pPr>
            <a:r>
              <a:rPr lang="en-US" altLang="ko-KR" sz="1100" dirty="0" err="1"/>
              <a:t>Pytorch</a:t>
            </a:r>
            <a:r>
              <a:rPr lang="en-US" altLang="ko-KR" sz="1100" dirty="0"/>
              <a:t> </a:t>
            </a:r>
            <a:r>
              <a:rPr lang="ko-KR" altLang="en-US" sz="1100" dirty="0"/>
              <a:t>기반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KoBERT</a:t>
            </a:r>
            <a:r>
              <a:rPr lang="en-US" altLang="ko-KR" sz="1100" dirty="0"/>
              <a:t> / Distilled </a:t>
            </a:r>
            <a:r>
              <a:rPr lang="en-US" altLang="ko-KR" sz="1100" dirty="0" err="1"/>
              <a:t>KoBERT</a:t>
            </a:r>
            <a:r>
              <a:rPr lang="en-US" altLang="ko-KR" sz="1100" dirty="0"/>
              <a:t> ( 3 transformer layer) </a:t>
            </a:r>
            <a:r>
              <a:rPr lang="ko-KR" altLang="en-US" sz="1100" dirty="0"/>
              <a:t>사용</a:t>
            </a:r>
            <a:endParaRPr lang="en-US" altLang="ko-KR" sz="1100" dirty="0"/>
          </a:p>
          <a:p>
            <a:pPr lvl="1">
              <a:lnSpc>
                <a:spcPct val="170000"/>
              </a:lnSpc>
            </a:pPr>
            <a:r>
              <a:rPr lang="en-US" altLang="ko-KR" sz="1100" dirty="0"/>
              <a:t>3-way</a:t>
            </a:r>
            <a:r>
              <a:rPr lang="ko-KR" altLang="en-US" sz="1100" dirty="0"/>
              <a:t> </a:t>
            </a:r>
            <a:r>
              <a:rPr lang="en-US" altLang="ko-KR" sz="1100" dirty="0"/>
              <a:t>Classification</a:t>
            </a:r>
            <a:r>
              <a:rPr lang="ko-KR" altLang="en-US" sz="1100" dirty="0"/>
              <a:t> 성능</a:t>
            </a:r>
            <a:endParaRPr lang="en-US" altLang="ko-KR" sz="1100" dirty="0"/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650" dirty="0"/>
          </a:p>
          <a:p>
            <a:pPr marL="457200" lvl="1" indent="0">
              <a:lnSpc>
                <a:spcPct val="170000"/>
              </a:lnSpc>
              <a:buNone/>
            </a:pPr>
            <a:endParaRPr sz="160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SBERT </a:t>
            </a:r>
            <a:r>
              <a:rPr lang="ko-KR" altLang="en-US" dirty="0"/>
              <a:t>한국어 학습</a:t>
            </a:r>
            <a:endParaRPr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5FF4D8-B07C-4E1F-A7CB-05CFAC1F2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79546"/>
              </p:ext>
            </p:extLst>
          </p:nvPr>
        </p:nvGraphicFramePr>
        <p:xfrm>
          <a:off x="1047020" y="3597453"/>
          <a:ext cx="4006611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9795">
                  <a:extLst>
                    <a:ext uri="{9D8B030D-6E8A-4147-A177-3AD203B41FA5}">
                      <a16:colId xmlns:a16="http://schemas.microsoft.com/office/drawing/2014/main" val="3478617460"/>
                    </a:ext>
                  </a:extLst>
                </a:gridCol>
                <a:gridCol w="1054003">
                  <a:extLst>
                    <a:ext uri="{9D8B030D-6E8A-4147-A177-3AD203B41FA5}">
                      <a16:colId xmlns:a16="http://schemas.microsoft.com/office/drawing/2014/main" val="2159127930"/>
                    </a:ext>
                  </a:extLst>
                </a:gridCol>
                <a:gridCol w="1472813">
                  <a:extLst>
                    <a:ext uri="{9D8B030D-6E8A-4147-A177-3AD203B41FA5}">
                      <a16:colId xmlns:a16="http://schemas.microsoft.com/office/drawing/2014/main" val="2376710786"/>
                    </a:ext>
                  </a:extLst>
                </a:gridCol>
              </a:tblGrid>
              <a:tr h="243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Layer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86090"/>
                  </a:ext>
                </a:extLst>
              </a:tr>
              <a:tr h="243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KoBERT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72.06%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77313"/>
                  </a:ext>
                </a:extLst>
              </a:tr>
              <a:tr h="243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Distilled </a:t>
                      </a:r>
                      <a:r>
                        <a:rPr lang="en-US" altLang="ko-KR" sz="1200" dirty="0" err="1"/>
                        <a:t>KoBERT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73.46 %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2685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FFFBC1-7965-4A9B-843B-FBABC64FF343}"/>
              </a:ext>
            </a:extLst>
          </p:cNvPr>
          <p:cNvSpPr/>
          <p:nvPr/>
        </p:nvSpPr>
        <p:spPr>
          <a:xfrm>
            <a:off x="225202" y="2339999"/>
            <a:ext cx="5910352" cy="2455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4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60FB9F1-D70F-4EFB-B388-599A639AB3C4}"/>
              </a:ext>
            </a:extLst>
          </p:cNvPr>
          <p:cNvSpPr/>
          <p:nvPr/>
        </p:nvSpPr>
        <p:spPr>
          <a:xfrm>
            <a:off x="225202" y="641590"/>
            <a:ext cx="7993945" cy="4350540"/>
          </a:xfrm>
          <a:prstGeom prst="rect">
            <a:avLst/>
          </a:prstGeom>
          <a:ln w="0">
            <a:noFill/>
          </a:ln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rmAutofit/>
          </a:bodyPr>
          <a:lstStyle>
            <a:lvl1pPr marL="342900" indent="-342900" algn="l" latinLnBrk="1" hangingPunct="1">
              <a:buFont typeface="Wingdings"/>
              <a:buChar char="§"/>
              <a:defRPr lang="ko-KR" altLang="en-US" sz="24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742950" indent="-28575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2pPr>
            <a:lvl3pPr marL="1257300" indent="-342900" algn="l" latinLnBrk="1" hangingPunct="1">
              <a:buFont typeface="Wingdings"/>
              <a:buChar char="ü"/>
              <a:defRPr lang="ko-KR" altLang="en-US" sz="18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600200" indent="-228600" algn="l" latinLnBrk="1" hangingPunct="1">
              <a:buFont typeface="Wingdings"/>
              <a:buChar char="§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2057400" indent="-228600" algn="l" latinLnBrk="1" hangingPunct="1">
              <a:buFont typeface="Arial"/>
              <a:buChar char="»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9718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4290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8862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1400" dirty="0"/>
              <a:t>데이터</a:t>
            </a:r>
            <a:endParaRPr lang="en-US" altLang="ko-KR" sz="1400" dirty="0"/>
          </a:p>
          <a:p>
            <a:pPr lvl="1">
              <a:lnSpc>
                <a:spcPct val="170000"/>
              </a:lnSpc>
            </a:pPr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NLI (942,069/29,489) MNLI (392,702/9,815) </a:t>
            </a:r>
            <a:r>
              <a:rPr lang="ko-KR" altLang="en-US" sz="1100" dirty="0"/>
              <a:t>데이터 번역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파파고</a:t>
            </a:r>
            <a:r>
              <a:rPr lang="en-US" altLang="ko-KR" sz="1100" dirty="0"/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sz="1100" dirty="0"/>
              <a:t>구글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파파고</a:t>
            </a:r>
            <a:r>
              <a:rPr lang="ko-KR" altLang="en-US" sz="1100" dirty="0"/>
              <a:t> 번역 </a:t>
            </a:r>
            <a:r>
              <a:rPr lang="en-US" altLang="ko-KR" sz="1100" dirty="0"/>
              <a:t>API </a:t>
            </a:r>
            <a:r>
              <a:rPr lang="ko-KR" altLang="en-US" sz="1100" dirty="0"/>
              <a:t>경우 하루 </a:t>
            </a:r>
            <a:r>
              <a:rPr lang="en-US" altLang="ko-KR" sz="1100" dirty="0"/>
              <a:t>5000</a:t>
            </a:r>
            <a:r>
              <a:rPr lang="ko-KR" altLang="en-US" sz="1100" dirty="0"/>
              <a:t>자 제한</a:t>
            </a:r>
            <a:endParaRPr lang="en-US" altLang="ko-KR" sz="1100" dirty="0"/>
          </a:p>
          <a:p>
            <a:pPr lvl="1">
              <a:lnSpc>
                <a:spcPct val="170000"/>
              </a:lnSpc>
            </a:pPr>
            <a:r>
              <a:rPr lang="en-US" altLang="ko-KR" sz="1100" dirty="0"/>
              <a:t>API </a:t>
            </a:r>
            <a:r>
              <a:rPr lang="ko-KR" altLang="en-US" sz="1100" dirty="0"/>
              <a:t>대신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파파고</a:t>
            </a:r>
            <a:r>
              <a:rPr lang="ko-KR" altLang="en-US" sz="1100" dirty="0"/>
              <a:t> 페이지에 번역 </a:t>
            </a:r>
            <a:r>
              <a:rPr lang="en-US" altLang="ko-KR" sz="1100" dirty="0"/>
              <a:t>request</a:t>
            </a:r>
            <a:r>
              <a:rPr lang="ko-KR" altLang="en-US" sz="1100" dirty="0"/>
              <a:t>를 보내고 결과 값을 </a:t>
            </a:r>
            <a:r>
              <a:rPr lang="ko-KR" altLang="en-US" sz="1100" dirty="0" err="1"/>
              <a:t>크롤링</a:t>
            </a:r>
            <a:r>
              <a:rPr lang="ko-KR" altLang="en-US" sz="1100" dirty="0"/>
              <a:t> 하는 방법</a:t>
            </a:r>
            <a:endParaRPr lang="en-US" altLang="ko-KR" sz="1100" dirty="0"/>
          </a:p>
          <a:p>
            <a:pPr lvl="1">
              <a:lnSpc>
                <a:spcPct val="170000"/>
              </a:lnSpc>
            </a:pPr>
            <a:r>
              <a:rPr lang="en-US" altLang="ko-KR" sz="1100" dirty="0"/>
              <a:t>40 Core Multi-process </a:t>
            </a:r>
            <a:r>
              <a:rPr lang="en-US" altLang="ko-KR" sz="1100" dirty="0"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ym typeface="Wingdings" panose="05000000000000000000" pitchFamily="2" charset="2"/>
              </a:rPr>
              <a:t>대략 </a:t>
            </a:r>
            <a:r>
              <a:rPr lang="en-US" altLang="ko-KR" sz="1100" dirty="0">
                <a:sym typeface="Wingdings" panose="05000000000000000000" pitchFamily="2" charset="2"/>
              </a:rPr>
              <a:t>6</a:t>
            </a:r>
            <a:r>
              <a:rPr lang="ko-KR" altLang="en-US" sz="1100" dirty="0">
                <a:sym typeface="Wingdings" panose="05000000000000000000" pitchFamily="2" charset="2"/>
              </a:rPr>
              <a:t>시간 소요</a:t>
            </a:r>
            <a:endParaRPr lang="en-US" altLang="ko-KR" sz="1100" dirty="0"/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1050" dirty="0"/>
          </a:p>
          <a:p>
            <a:pPr>
              <a:lnSpc>
                <a:spcPct val="170000"/>
              </a:lnSpc>
            </a:pPr>
            <a:r>
              <a:rPr lang="ko-KR" altLang="en-US" sz="1400" dirty="0"/>
              <a:t>모델</a:t>
            </a:r>
            <a:endParaRPr lang="en-US" altLang="ko-KR" sz="1400" dirty="0"/>
          </a:p>
          <a:p>
            <a:pPr lvl="1">
              <a:lnSpc>
                <a:spcPct val="170000"/>
              </a:lnSpc>
            </a:pPr>
            <a:r>
              <a:rPr lang="en-US" altLang="ko-KR" sz="1100" dirty="0" err="1"/>
              <a:t>Pytorch</a:t>
            </a:r>
            <a:r>
              <a:rPr lang="en-US" altLang="ko-KR" sz="1100" dirty="0"/>
              <a:t> </a:t>
            </a:r>
            <a:r>
              <a:rPr lang="ko-KR" altLang="en-US" sz="1100" dirty="0"/>
              <a:t>기반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KoBERT</a:t>
            </a:r>
            <a:r>
              <a:rPr lang="en-US" altLang="ko-KR" sz="1100" dirty="0"/>
              <a:t> / Distilled </a:t>
            </a:r>
            <a:r>
              <a:rPr lang="en-US" altLang="ko-KR" sz="1100" dirty="0" err="1"/>
              <a:t>KoBERT</a:t>
            </a:r>
            <a:r>
              <a:rPr lang="en-US" altLang="ko-KR" sz="1100" dirty="0"/>
              <a:t> ( 3 transformer layer) </a:t>
            </a:r>
            <a:r>
              <a:rPr lang="ko-KR" altLang="en-US" sz="1100" dirty="0"/>
              <a:t>사용</a:t>
            </a:r>
            <a:endParaRPr lang="en-US" altLang="ko-KR" sz="1100" dirty="0"/>
          </a:p>
          <a:p>
            <a:pPr lvl="1">
              <a:lnSpc>
                <a:spcPct val="170000"/>
              </a:lnSpc>
            </a:pPr>
            <a:r>
              <a:rPr lang="en-US" altLang="ko-KR" sz="1100" dirty="0"/>
              <a:t>3-way</a:t>
            </a:r>
            <a:r>
              <a:rPr lang="ko-KR" altLang="en-US" sz="1100" dirty="0"/>
              <a:t> </a:t>
            </a:r>
            <a:r>
              <a:rPr lang="en-US" altLang="ko-KR" sz="1100" dirty="0"/>
              <a:t>Classification</a:t>
            </a:r>
            <a:r>
              <a:rPr lang="ko-KR" altLang="en-US" sz="1100" dirty="0"/>
              <a:t> 성능</a:t>
            </a:r>
            <a:endParaRPr lang="en-US" altLang="ko-KR" sz="1100" dirty="0"/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650" dirty="0"/>
          </a:p>
          <a:p>
            <a:pPr marL="457200" lvl="1" indent="0">
              <a:lnSpc>
                <a:spcPct val="170000"/>
              </a:lnSpc>
              <a:buNone/>
            </a:pPr>
            <a:endParaRPr sz="160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SBERT </a:t>
            </a:r>
            <a:r>
              <a:rPr lang="ko-KR" altLang="en-US" dirty="0"/>
              <a:t>한국어 학습</a:t>
            </a:r>
            <a:endParaRPr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5FF4D8-B07C-4E1F-A7CB-05CFAC1F25D2}"/>
              </a:ext>
            </a:extLst>
          </p:cNvPr>
          <p:cNvGraphicFramePr>
            <a:graphicFrameLocks noGrp="1"/>
          </p:cNvGraphicFramePr>
          <p:nvPr/>
        </p:nvGraphicFramePr>
        <p:xfrm>
          <a:off x="1047020" y="3597453"/>
          <a:ext cx="4006611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9795">
                  <a:extLst>
                    <a:ext uri="{9D8B030D-6E8A-4147-A177-3AD203B41FA5}">
                      <a16:colId xmlns:a16="http://schemas.microsoft.com/office/drawing/2014/main" val="3478617460"/>
                    </a:ext>
                  </a:extLst>
                </a:gridCol>
                <a:gridCol w="1054003">
                  <a:extLst>
                    <a:ext uri="{9D8B030D-6E8A-4147-A177-3AD203B41FA5}">
                      <a16:colId xmlns:a16="http://schemas.microsoft.com/office/drawing/2014/main" val="2159127930"/>
                    </a:ext>
                  </a:extLst>
                </a:gridCol>
                <a:gridCol w="1472813">
                  <a:extLst>
                    <a:ext uri="{9D8B030D-6E8A-4147-A177-3AD203B41FA5}">
                      <a16:colId xmlns:a16="http://schemas.microsoft.com/office/drawing/2014/main" val="2376710786"/>
                    </a:ext>
                  </a:extLst>
                </a:gridCol>
              </a:tblGrid>
              <a:tr h="243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Layer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86090"/>
                  </a:ext>
                </a:extLst>
              </a:tr>
              <a:tr h="243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KoBERT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72.06%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77313"/>
                  </a:ext>
                </a:extLst>
              </a:tr>
              <a:tr h="243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Distilled </a:t>
                      </a:r>
                      <a:r>
                        <a:rPr lang="en-US" altLang="ko-KR" sz="1200" dirty="0" err="1"/>
                        <a:t>KoBERT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73.46 %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268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0922CF-76A9-45C4-8E11-E7F9417D1C95}"/>
              </a:ext>
            </a:extLst>
          </p:cNvPr>
          <p:cNvSpPr txBox="1"/>
          <p:nvPr/>
        </p:nvSpPr>
        <p:spPr>
          <a:xfrm>
            <a:off x="4177622" y="4431142"/>
            <a:ext cx="2680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영어 데이터 </a:t>
            </a:r>
            <a:r>
              <a:rPr lang="en-US" altLang="ko-KR" sz="800" dirty="0"/>
              <a:t>78%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5492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Distilled </a:t>
            </a:r>
            <a:r>
              <a:rPr lang="en-US" dirty="0" err="1"/>
              <a:t>KoBERT</a:t>
            </a:r>
            <a:endParaRPr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FFFBC1-7965-4A9B-843B-FBABC64FF343}"/>
              </a:ext>
            </a:extLst>
          </p:cNvPr>
          <p:cNvSpPr/>
          <p:nvPr/>
        </p:nvSpPr>
        <p:spPr>
          <a:xfrm>
            <a:off x="225202" y="2339999"/>
            <a:ext cx="5910352" cy="2455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C90FE0-4754-4E54-A829-4F93ED868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29" y="1182651"/>
            <a:ext cx="7128792" cy="2691334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93290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"/>
            <a:ext cx="9144000" cy="5143242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" name="Google Shape;40;p7"/>
          <p:cNvSpPr txBox="1"/>
          <p:nvPr/>
        </p:nvSpPr>
        <p:spPr>
          <a:xfrm>
            <a:off x="1104788" y="1059594"/>
            <a:ext cx="7247662" cy="3024336"/>
          </a:xfrm>
          <a:prstGeom prst="rect">
            <a:avLst/>
          </a:prstGeom>
          <a:noFill/>
          <a:ln w="0">
            <a:noFill/>
          </a:ln>
        </p:spPr>
        <p:txBody>
          <a:bodyPr rot="0" vert="horz" wrap="square" lIns="91425" tIns="45700" rIns="91425" bIns="45700" numCol="1" spcCol="0" rtlCol="0" anchor="t" anchorCtr="0">
            <a:prstTxWarp prst="textNoShape">
              <a:avLst/>
            </a:prstTxWarp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Font typeface="Arial"/>
              <a:buAutoNum type="arabicPeriod"/>
            </a:pPr>
            <a:r>
              <a:rPr lang="ko-KR" altLang="en-US" sz="1800" b="1" dirty="0">
                <a:solidFill>
                  <a:schemeClr val="tx1"/>
                </a:solidFill>
              </a:rPr>
              <a:t>논문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</a:rPr>
              <a:t>리뷰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Font typeface="Arial"/>
              <a:buAutoNum type="arabicPeriod"/>
            </a:pPr>
            <a:r>
              <a:rPr lang="ko-KR" altLang="en-US" sz="1800" b="1" dirty="0">
                <a:solidFill>
                  <a:schemeClr val="tx1"/>
                </a:solidFill>
              </a:rPr>
              <a:t>실험 결과</a:t>
            </a:r>
            <a:endParaRPr lang="en-US" altLang="ko-KR" sz="18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0CA16F-88DD-2041-A33A-3A9E5DBF4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5695" y="952820"/>
            <a:ext cx="2370024" cy="17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77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Distilled </a:t>
            </a:r>
            <a:r>
              <a:rPr lang="en-US" dirty="0" err="1"/>
              <a:t>KoBERT</a:t>
            </a:r>
            <a:endParaRPr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D5FF4D8-B07C-4E1F-A7CB-05CFAC1F25D2}"/>
              </a:ext>
            </a:extLst>
          </p:cNvPr>
          <p:cNvGraphicFramePr>
            <a:graphicFrameLocks noGrp="1"/>
          </p:cNvGraphicFramePr>
          <p:nvPr/>
        </p:nvGraphicFramePr>
        <p:xfrm>
          <a:off x="1047020" y="3597453"/>
          <a:ext cx="4006611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9795">
                  <a:extLst>
                    <a:ext uri="{9D8B030D-6E8A-4147-A177-3AD203B41FA5}">
                      <a16:colId xmlns:a16="http://schemas.microsoft.com/office/drawing/2014/main" val="3478617460"/>
                    </a:ext>
                  </a:extLst>
                </a:gridCol>
                <a:gridCol w="1054003">
                  <a:extLst>
                    <a:ext uri="{9D8B030D-6E8A-4147-A177-3AD203B41FA5}">
                      <a16:colId xmlns:a16="http://schemas.microsoft.com/office/drawing/2014/main" val="2159127930"/>
                    </a:ext>
                  </a:extLst>
                </a:gridCol>
                <a:gridCol w="1472813">
                  <a:extLst>
                    <a:ext uri="{9D8B030D-6E8A-4147-A177-3AD203B41FA5}">
                      <a16:colId xmlns:a16="http://schemas.microsoft.com/office/drawing/2014/main" val="2376710786"/>
                    </a:ext>
                  </a:extLst>
                </a:gridCol>
              </a:tblGrid>
              <a:tr h="243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Layer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86090"/>
                  </a:ext>
                </a:extLst>
              </a:tr>
              <a:tr h="243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KoBERT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72.06%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77313"/>
                  </a:ext>
                </a:extLst>
              </a:tr>
              <a:tr h="243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Distilled </a:t>
                      </a:r>
                      <a:r>
                        <a:rPr lang="en-US" altLang="ko-KR" sz="1200" dirty="0" err="1"/>
                        <a:t>KoBERT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73.46 %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2685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FFFBC1-7965-4A9B-843B-FBABC64FF343}"/>
              </a:ext>
            </a:extLst>
          </p:cNvPr>
          <p:cNvSpPr/>
          <p:nvPr/>
        </p:nvSpPr>
        <p:spPr>
          <a:xfrm>
            <a:off x="225202" y="2339999"/>
            <a:ext cx="5910352" cy="2455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pic>
        <p:nvPicPr>
          <p:cNvPr id="8" name="Picture 4" descr="DistilBERT, a distilled version of BERT: smaller, faster, cheaper ...">
            <a:extLst>
              <a:ext uri="{FF2B5EF4-FFF2-40B4-BE49-F238E27FC236}">
                <a16:creationId xmlns:a16="http://schemas.microsoft.com/office/drawing/2014/main" id="{DD5DE023-F474-49D5-A065-4C6583536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88" y="812986"/>
            <a:ext cx="5193732" cy="3054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60FB9F1-D70F-4EFB-B388-599A639AB3C4}"/>
              </a:ext>
            </a:extLst>
          </p:cNvPr>
          <p:cNvSpPr/>
          <p:nvPr/>
        </p:nvSpPr>
        <p:spPr>
          <a:xfrm>
            <a:off x="4503256" y="4328412"/>
            <a:ext cx="3377656" cy="466952"/>
          </a:xfrm>
          <a:prstGeom prst="rect">
            <a:avLst/>
          </a:prstGeom>
          <a:ln w="0">
            <a:noFill/>
          </a:ln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rmAutofit/>
          </a:bodyPr>
          <a:lstStyle>
            <a:lvl1pPr marL="342900" indent="-342900" algn="l" latinLnBrk="1" hangingPunct="1">
              <a:buFont typeface="Wingdings"/>
              <a:buChar char="§"/>
              <a:defRPr lang="ko-KR" altLang="en-US" sz="24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742950" indent="-28575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2pPr>
            <a:lvl3pPr marL="1257300" indent="-342900" algn="l" latinLnBrk="1" hangingPunct="1">
              <a:buFont typeface="Wingdings"/>
              <a:buChar char="ü"/>
              <a:defRPr lang="ko-KR" altLang="en-US" sz="18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600200" indent="-228600" algn="l" latinLnBrk="1" hangingPunct="1">
              <a:buFont typeface="Wingdings"/>
              <a:buChar char="§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2057400" indent="-228600" algn="l" latinLnBrk="1" hangingPunct="1">
              <a:buFont typeface="Arial"/>
              <a:buChar char="»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9718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4290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8862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ko-KR" altLang="en-US" sz="1050" dirty="0" err="1"/>
              <a:t>경량화된</a:t>
            </a:r>
            <a:r>
              <a:rPr lang="ko-KR" altLang="en-US" sz="1050" dirty="0"/>
              <a:t> </a:t>
            </a:r>
            <a:r>
              <a:rPr lang="en-US" altLang="ko-KR" sz="1050" dirty="0"/>
              <a:t>LM</a:t>
            </a:r>
            <a:r>
              <a:rPr lang="ko-KR" altLang="en-US" sz="1050" dirty="0"/>
              <a:t> </a:t>
            </a:r>
            <a:r>
              <a:rPr lang="en-US" altLang="ko-KR" sz="1050" dirty="0"/>
              <a:t>+</a:t>
            </a:r>
            <a:r>
              <a:rPr lang="ko-KR" altLang="en-US" sz="1050" dirty="0"/>
              <a:t> 비슷한 </a:t>
            </a:r>
            <a:r>
              <a:rPr lang="en-US" altLang="ko-KR" sz="1050" dirty="0"/>
              <a:t>downstream task </a:t>
            </a:r>
            <a:r>
              <a:rPr lang="ko-KR" altLang="en-US" sz="1050" dirty="0"/>
              <a:t>성능</a:t>
            </a:r>
            <a:endParaRPr lang="en-US" altLang="ko-KR" sz="1000" dirty="0"/>
          </a:p>
          <a:p>
            <a:pPr>
              <a:lnSpc>
                <a:spcPct val="170000"/>
              </a:lnSpc>
            </a:pPr>
            <a:endParaRPr lang="en-US" altLang="ko-KR" sz="700" dirty="0"/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600" dirty="0"/>
          </a:p>
          <a:p>
            <a:pPr marL="457200" lvl="1" indent="0">
              <a:lnSpc>
                <a:spcPct val="170000"/>
              </a:lnSpc>
              <a:buNone/>
            </a:pPr>
            <a:endParaRPr sz="14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19052CA-6880-43C1-9566-62FCBE448A9C}"/>
              </a:ext>
            </a:extLst>
          </p:cNvPr>
          <p:cNvSpPr/>
          <p:nvPr/>
        </p:nvSpPr>
        <p:spPr>
          <a:xfrm>
            <a:off x="781350" y="4023642"/>
            <a:ext cx="3377656" cy="865459"/>
          </a:xfrm>
          <a:prstGeom prst="rect">
            <a:avLst/>
          </a:prstGeom>
          <a:ln w="0">
            <a:noFill/>
          </a:ln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rmAutofit lnSpcReduction="10000"/>
          </a:bodyPr>
          <a:lstStyle>
            <a:lvl1pPr marL="342900" indent="-342900" algn="l" latinLnBrk="1" hangingPunct="1">
              <a:buFont typeface="Wingdings"/>
              <a:buChar char="§"/>
              <a:defRPr lang="ko-KR" altLang="en-US" sz="24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742950" indent="-28575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2pPr>
            <a:lvl3pPr marL="1257300" indent="-342900" algn="l" latinLnBrk="1" hangingPunct="1">
              <a:buFont typeface="Wingdings"/>
              <a:buChar char="ü"/>
              <a:defRPr lang="ko-KR" altLang="en-US" sz="18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600200" indent="-228600" algn="l" latinLnBrk="1" hangingPunct="1">
              <a:buFont typeface="Wingdings"/>
              <a:buChar char="§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2057400" indent="-228600" algn="l" latinLnBrk="1" hangingPunct="1">
              <a:buFont typeface="Arial"/>
              <a:buChar char="»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9718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4290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8862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1050" dirty="0"/>
              <a:t>NLP</a:t>
            </a:r>
            <a:r>
              <a:rPr lang="ko-KR" altLang="en-US" sz="1050" dirty="0"/>
              <a:t>에서 </a:t>
            </a:r>
            <a:r>
              <a:rPr lang="en-US" altLang="ko-KR" sz="1050" dirty="0"/>
              <a:t>pre-trained LM </a:t>
            </a:r>
            <a:r>
              <a:rPr lang="ko-KR" altLang="en-US" sz="1050" dirty="0"/>
              <a:t>사용이 보편화</a:t>
            </a:r>
            <a:endParaRPr lang="en-US" altLang="ko-KR" sz="1050" dirty="0"/>
          </a:p>
          <a:p>
            <a:pPr>
              <a:lnSpc>
                <a:spcPct val="170000"/>
              </a:lnSpc>
            </a:pPr>
            <a:r>
              <a:rPr lang="ko-KR" altLang="en-US" sz="1000" dirty="0"/>
              <a:t>모델 성능 </a:t>
            </a:r>
            <a:r>
              <a:rPr lang="en-US" altLang="ko-KR" sz="1000" dirty="0"/>
              <a:t>~ </a:t>
            </a:r>
            <a:r>
              <a:rPr lang="ko-KR" altLang="en-US" sz="1000" dirty="0"/>
              <a:t>파라미터 개수</a:t>
            </a:r>
            <a:endParaRPr lang="en-US" altLang="ko-KR" sz="1000" dirty="0"/>
          </a:p>
          <a:p>
            <a:pPr>
              <a:lnSpc>
                <a:spcPct val="170000"/>
              </a:lnSpc>
            </a:pPr>
            <a:r>
              <a:rPr lang="en-US" altLang="ko-KR" sz="1000" dirty="0"/>
              <a:t>&lt;</a:t>
            </a:r>
            <a:r>
              <a:rPr lang="ko-KR" altLang="en-US" sz="1000" dirty="0"/>
              <a:t>비용</a:t>
            </a:r>
            <a:r>
              <a:rPr lang="en-US" altLang="ko-KR" sz="1000" dirty="0"/>
              <a:t>&amp;</a:t>
            </a:r>
            <a:r>
              <a:rPr lang="ko-KR" altLang="en-US" sz="1000" dirty="0"/>
              <a:t>시간</a:t>
            </a:r>
            <a:r>
              <a:rPr lang="en-US" altLang="ko-KR" sz="1000" dirty="0"/>
              <a:t>&gt;</a:t>
            </a:r>
            <a:r>
              <a:rPr lang="ko-KR" altLang="en-US" sz="1000" dirty="0"/>
              <a:t> 문제 발생</a:t>
            </a:r>
            <a:endParaRPr lang="en-US" altLang="ko-KR" sz="600" dirty="0"/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400" dirty="0"/>
          </a:p>
          <a:p>
            <a:pPr marL="457200" lvl="1" indent="0">
              <a:lnSpc>
                <a:spcPct val="170000"/>
              </a:lnSpc>
              <a:buNone/>
            </a:pPr>
            <a:endParaRPr sz="11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5D26FBC-B5B3-46A3-B7A2-A8883B114D87}"/>
              </a:ext>
            </a:extLst>
          </p:cNvPr>
          <p:cNvSpPr/>
          <p:nvPr/>
        </p:nvSpPr>
        <p:spPr>
          <a:xfrm>
            <a:off x="7449333" y="3744138"/>
            <a:ext cx="1325537" cy="829332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Distillation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34FE3A8-CA8B-44FF-8C98-489CF846F8C4}"/>
              </a:ext>
            </a:extLst>
          </p:cNvPr>
          <p:cNvSpPr/>
          <p:nvPr/>
        </p:nvSpPr>
        <p:spPr>
          <a:xfrm>
            <a:off x="3635693" y="4420413"/>
            <a:ext cx="636373" cy="262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41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Distilled </a:t>
            </a:r>
            <a:r>
              <a:rPr lang="en-US" dirty="0" err="1"/>
              <a:t>KoBERT</a:t>
            </a:r>
            <a:r>
              <a:rPr lang="en-US" dirty="0"/>
              <a:t> - Architecture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1FC0F2-3A99-4586-8580-33F3F7016364}"/>
              </a:ext>
            </a:extLst>
          </p:cNvPr>
          <p:cNvSpPr/>
          <p:nvPr/>
        </p:nvSpPr>
        <p:spPr>
          <a:xfrm>
            <a:off x="3822851" y="4379582"/>
            <a:ext cx="1072877" cy="432486"/>
          </a:xfrm>
          <a:prstGeom prst="roundRect">
            <a:avLst/>
          </a:prstGeom>
          <a:solidFill>
            <a:srgbClr val="C2FB97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10052D-AD2E-4A78-8FFE-A0A1D00F6054}"/>
              </a:ext>
            </a:extLst>
          </p:cNvPr>
          <p:cNvSpPr/>
          <p:nvPr/>
        </p:nvSpPr>
        <p:spPr>
          <a:xfrm>
            <a:off x="2884799" y="3494787"/>
            <a:ext cx="1144744" cy="1062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E1246A9-FEC3-40E1-A004-30EE81D1C2BC}"/>
              </a:ext>
            </a:extLst>
          </p:cNvPr>
          <p:cNvSpPr/>
          <p:nvPr/>
        </p:nvSpPr>
        <p:spPr>
          <a:xfrm>
            <a:off x="2884799" y="3331673"/>
            <a:ext cx="1144744" cy="106258"/>
          </a:xfrm>
          <a:prstGeom prst="roundRect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0EA2898-5114-4519-8234-7567F777980F}"/>
              </a:ext>
            </a:extLst>
          </p:cNvPr>
          <p:cNvSpPr/>
          <p:nvPr/>
        </p:nvSpPr>
        <p:spPr>
          <a:xfrm>
            <a:off x="2884799" y="3168559"/>
            <a:ext cx="1144744" cy="106258"/>
          </a:xfrm>
          <a:prstGeom prst="roundRect">
            <a:avLst/>
          </a:pr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34EB3AD-E168-48DE-BC9B-8B31070C01E4}"/>
              </a:ext>
            </a:extLst>
          </p:cNvPr>
          <p:cNvSpPr/>
          <p:nvPr/>
        </p:nvSpPr>
        <p:spPr>
          <a:xfrm>
            <a:off x="2884799" y="3002969"/>
            <a:ext cx="1144744" cy="106258"/>
          </a:xfrm>
          <a:prstGeom prst="roundRect">
            <a:avLst/>
          </a:prstGeom>
          <a:solidFill>
            <a:schemeClr val="accent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46832BF-A157-4DCC-A480-3F4088A80345}"/>
              </a:ext>
            </a:extLst>
          </p:cNvPr>
          <p:cNvSpPr/>
          <p:nvPr/>
        </p:nvSpPr>
        <p:spPr>
          <a:xfrm>
            <a:off x="2884799" y="2839855"/>
            <a:ext cx="1144744" cy="106258"/>
          </a:xfrm>
          <a:prstGeom prst="roundRect">
            <a:avLst/>
          </a:prstGeom>
          <a:solidFill>
            <a:schemeClr val="accent1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3F86AE3-8EB1-4BE2-B859-0B147D75319C}"/>
              </a:ext>
            </a:extLst>
          </p:cNvPr>
          <p:cNvSpPr/>
          <p:nvPr/>
        </p:nvSpPr>
        <p:spPr>
          <a:xfrm>
            <a:off x="2884799" y="2676741"/>
            <a:ext cx="1144744" cy="106258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4388A16-17D2-4B55-85C9-E05202FB4E33}"/>
              </a:ext>
            </a:extLst>
          </p:cNvPr>
          <p:cNvSpPr/>
          <p:nvPr/>
        </p:nvSpPr>
        <p:spPr>
          <a:xfrm>
            <a:off x="2884799" y="2511151"/>
            <a:ext cx="1144744" cy="106258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B97BF15-171E-4D76-BE5C-CAA7CA7562D9}"/>
              </a:ext>
            </a:extLst>
          </p:cNvPr>
          <p:cNvSpPr/>
          <p:nvPr/>
        </p:nvSpPr>
        <p:spPr>
          <a:xfrm>
            <a:off x="2884799" y="2348037"/>
            <a:ext cx="1144744" cy="106258"/>
          </a:xfrm>
          <a:prstGeom prst="roundRect">
            <a:avLst/>
          </a:prstGeom>
          <a:solidFill>
            <a:schemeClr val="accent1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5E0AB1-2891-4F3F-949B-0A7966470B13}"/>
              </a:ext>
            </a:extLst>
          </p:cNvPr>
          <p:cNvSpPr/>
          <p:nvPr/>
        </p:nvSpPr>
        <p:spPr>
          <a:xfrm>
            <a:off x="2884799" y="2184923"/>
            <a:ext cx="1144744" cy="106258"/>
          </a:xfrm>
          <a:prstGeom prst="roundRect">
            <a:avLst/>
          </a:prstGeom>
          <a:solidFill>
            <a:schemeClr val="accent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7F735D0-5C1C-4D8B-ACD3-B20DFD79C222}"/>
              </a:ext>
            </a:extLst>
          </p:cNvPr>
          <p:cNvSpPr/>
          <p:nvPr/>
        </p:nvSpPr>
        <p:spPr>
          <a:xfrm>
            <a:off x="2884799" y="2019333"/>
            <a:ext cx="1144744" cy="106258"/>
          </a:xfrm>
          <a:prstGeom prst="round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59FD68-B05B-43A3-91B6-EFEB6721F105}"/>
              </a:ext>
            </a:extLst>
          </p:cNvPr>
          <p:cNvSpPr/>
          <p:nvPr/>
        </p:nvSpPr>
        <p:spPr>
          <a:xfrm>
            <a:off x="2884799" y="1856219"/>
            <a:ext cx="1144744" cy="106258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6980F46-B3B8-444C-9C00-803C81A1B841}"/>
              </a:ext>
            </a:extLst>
          </p:cNvPr>
          <p:cNvSpPr/>
          <p:nvPr/>
        </p:nvSpPr>
        <p:spPr>
          <a:xfrm>
            <a:off x="2884799" y="1693105"/>
            <a:ext cx="1144744" cy="106258"/>
          </a:xfrm>
          <a:prstGeom prst="roundRect">
            <a:avLst/>
          </a:prstGeom>
          <a:solidFill>
            <a:schemeClr val="accent1">
              <a:lumMod val="7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385A848-15C5-4846-9775-FE7A1BD01F81}"/>
              </a:ext>
            </a:extLst>
          </p:cNvPr>
          <p:cNvCxnSpPr/>
          <p:nvPr/>
        </p:nvCxnSpPr>
        <p:spPr>
          <a:xfrm>
            <a:off x="4104343" y="3542941"/>
            <a:ext cx="43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40D60C-5635-49B5-8810-1E1D785FCBFF}"/>
              </a:ext>
            </a:extLst>
          </p:cNvPr>
          <p:cNvCxnSpPr/>
          <p:nvPr/>
        </p:nvCxnSpPr>
        <p:spPr>
          <a:xfrm>
            <a:off x="4110161" y="3218977"/>
            <a:ext cx="43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B850A2-D9B8-43F7-BCC0-E4C3A8A7EAE6}"/>
              </a:ext>
            </a:extLst>
          </p:cNvPr>
          <p:cNvCxnSpPr/>
          <p:nvPr/>
        </p:nvCxnSpPr>
        <p:spPr>
          <a:xfrm>
            <a:off x="4097363" y="2888684"/>
            <a:ext cx="43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267A60A-21AF-4743-B818-7254A9970EAF}"/>
              </a:ext>
            </a:extLst>
          </p:cNvPr>
          <p:cNvCxnSpPr/>
          <p:nvPr/>
        </p:nvCxnSpPr>
        <p:spPr>
          <a:xfrm>
            <a:off x="4104343" y="2564734"/>
            <a:ext cx="43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257C0C-B7C4-4BAA-A614-F42D68832094}"/>
              </a:ext>
            </a:extLst>
          </p:cNvPr>
          <p:cNvCxnSpPr/>
          <p:nvPr/>
        </p:nvCxnSpPr>
        <p:spPr>
          <a:xfrm>
            <a:off x="4104343" y="1902577"/>
            <a:ext cx="43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2B0065-6628-4A26-9AB5-A86876C43C90}"/>
              </a:ext>
            </a:extLst>
          </p:cNvPr>
          <p:cNvCxnSpPr/>
          <p:nvPr/>
        </p:nvCxnSpPr>
        <p:spPr>
          <a:xfrm>
            <a:off x="4104343" y="2246688"/>
            <a:ext cx="439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4789B4-FA9E-4A7C-B15A-562F250930C2}"/>
              </a:ext>
            </a:extLst>
          </p:cNvPr>
          <p:cNvSpPr/>
          <p:nvPr/>
        </p:nvSpPr>
        <p:spPr>
          <a:xfrm>
            <a:off x="4747336" y="3489812"/>
            <a:ext cx="1144744" cy="1062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3617AC2-146E-485D-9231-B76253A5335F}"/>
              </a:ext>
            </a:extLst>
          </p:cNvPr>
          <p:cNvSpPr/>
          <p:nvPr/>
        </p:nvSpPr>
        <p:spPr>
          <a:xfrm>
            <a:off x="4747336" y="3163584"/>
            <a:ext cx="1144744" cy="106258"/>
          </a:xfrm>
          <a:prstGeom prst="roundRect">
            <a:avLst/>
          </a:pr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7E081D7-23B6-4BBD-B168-EE37EE1BE67E}"/>
              </a:ext>
            </a:extLst>
          </p:cNvPr>
          <p:cNvSpPr/>
          <p:nvPr/>
        </p:nvSpPr>
        <p:spPr>
          <a:xfrm>
            <a:off x="4747336" y="2834880"/>
            <a:ext cx="1144744" cy="106258"/>
          </a:xfrm>
          <a:prstGeom prst="roundRect">
            <a:avLst/>
          </a:prstGeom>
          <a:solidFill>
            <a:schemeClr val="accent1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3FE3622-19CD-40A5-9452-98878A2B4E14}"/>
              </a:ext>
            </a:extLst>
          </p:cNvPr>
          <p:cNvSpPr/>
          <p:nvPr/>
        </p:nvSpPr>
        <p:spPr>
          <a:xfrm>
            <a:off x="4747336" y="2506176"/>
            <a:ext cx="1144744" cy="106258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3F4015B-4EEE-45DC-AC84-6E3B976E6959}"/>
              </a:ext>
            </a:extLst>
          </p:cNvPr>
          <p:cNvSpPr/>
          <p:nvPr/>
        </p:nvSpPr>
        <p:spPr>
          <a:xfrm>
            <a:off x="4747336" y="2179948"/>
            <a:ext cx="1144744" cy="106258"/>
          </a:xfrm>
          <a:prstGeom prst="roundRect">
            <a:avLst/>
          </a:prstGeom>
          <a:solidFill>
            <a:schemeClr val="accent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5ED19A6-2464-45A4-8413-4437DB92FD92}"/>
              </a:ext>
            </a:extLst>
          </p:cNvPr>
          <p:cNvSpPr/>
          <p:nvPr/>
        </p:nvSpPr>
        <p:spPr>
          <a:xfrm>
            <a:off x="4747336" y="1851244"/>
            <a:ext cx="1144744" cy="106258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9DC8D-635A-48FA-AF99-58FA6B7DF2DB}"/>
              </a:ext>
            </a:extLst>
          </p:cNvPr>
          <p:cNvSpPr txBox="1"/>
          <p:nvPr/>
        </p:nvSpPr>
        <p:spPr>
          <a:xfrm>
            <a:off x="2884799" y="3734347"/>
            <a:ext cx="10590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Teacher BERT</a:t>
            </a:r>
          </a:p>
          <a:p>
            <a:r>
              <a:rPr lang="en-US" altLang="ko-KR" sz="1050" dirty="0"/>
              <a:t>  </a:t>
            </a:r>
            <a:r>
              <a:rPr lang="en-US" altLang="ko-KR" sz="1000" dirty="0"/>
              <a:t>(12-layer)</a:t>
            </a:r>
            <a:endParaRPr lang="ko-KR" alt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CF399B-9585-4A47-A2F2-96945874692E}"/>
              </a:ext>
            </a:extLst>
          </p:cNvPr>
          <p:cNvSpPr txBox="1"/>
          <p:nvPr/>
        </p:nvSpPr>
        <p:spPr>
          <a:xfrm>
            <a:off x="4833079" y="3734347"/>
            <a:ext cx="10590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Student BERT</a:t>
            </a:r>
          </a:p>
          <a:p>
            <a:r>
              <a:rPr lang="en-US" altLang="ko-KR" sz="1050" dirty="0"/>
              <a:t>  </a:t>
            </a:r>
            <a:r>
              <a:rPr lang="en-US" altLang="ko-KR" sz="1000" dirty="0"/>
              <a:t>(6-layer)</a:t>
            </a:r>
            <a:endParaRPr lang="ko-KR" altLang="en-US" sz="105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488149-33AF-4D2A-8E61-CCFD816845D9}"/>
              </a:ext>
            </a:extLst>
          </p:cNvPr>
          <p:cNvSpPr/>
          <p:nvPr/>
        </p:nvSpPr>
        <p:spPr>
          <a:xfrm>
            <a:off x="2884799" y="1067432"/>
            <a:ext cx="1144744" cy="10625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6351874A-6D13-4BD9-B59B-AC65E171C00C}"/>
              </a:ext>
            </a:extLst>
          </p:cNvPr>
          <p:cNvSpPr/>
          <p:nvPr/>
        </p:nvSpPr>
        <p:spPr>
          <a:xfrm rot="16200000">
            <a:off x="3291547" y="1316814"/>
            <a:ext cx="264891" cy="19346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F487F284-2398-42F2-930C-4335D18CBDA9}"/>
              </a:ext>
            </a:extLst>
          </p:cNvPr>
          <p:cNvSpPr/>
          <p:nvPr/>
        </p:nvSpPr>
        <p:spPr>
          <a:xfrm rot="16200000">
            <a:off x="5230134" y="1316814"/>
            <a:ext cx="264891" cy="19346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21A12CF-0081-4323-B3C5-19CDE2D15BF0}"/>
              </a:ext>
            </a:extLst>
          </p:cNvPr>
          <p:cNvSpPr/>
          <p:nvPr/>
        </p:nvSpPr>
        <p:spPr>
          <a:xfrm>
            <a:off x="4747336" y="1067432"/>
            <a:ext cx="1144744" cy="1062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40DB6A-5193-4992-9942-602CDB14DFC6}"/>
              </a:ext>
            </a:extLst>
          </p:cNvPr>
          <p:cNvSpPr txBox="1"/>
          <p:nvPr/>
        </p:nvSpPr>
        <p:spPr>
          <a:xfrm>
            <a:off x="2884799" y="735000"/>
            <a:ext cx="1338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Teacher output</a:t>
            </a:r>
            <a:endParaRPr lang="ko-KR" altLang="en-US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4CD0AC-5AD0-4AFC-B0F0-0C9837660E2B}"/>
              </a:ext>
            </a:extLst>
          </p:cNvPr>
          <p:cNvSpPr txBox="1"/>
          <p:nvPr/>
        </p:nvSpPr>
        <p:spPr>
          <a:xfrm>
            <a:off x="4747336" y="735000"/>
            <a:ext cx="1338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Student output</a:t>
            </a:r>
            <a:endParaRPr lang="ko-KR" altLang="en-US" sz="1050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3174DAD-49F2-484C-8C2A-1A2060654E60}"/>
              </a:ext>
            </a:extLst>
          </p:cNvPr>
          <p:cNvCxnSpPr>
            <a:cxnSpLocks/>
          </p:cNvCxnSpPr>
          <p:nvPr/>
        </p:nvCxnSpPr>
        <p:spPr>
          <a:xfrm rot="10800000">
            <a:off x="3313298" y="4312028"/>
            <a:ext cx="509553" cy="307128"/>
          </a:xfrm>
          <a:prstGeom prst="bentConnector3">
            <a:avLst>
              <a:gd name="adj1" fmla="val 99315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43810F7-94BA-4DD3-BB3D-E85748E65540}"/>
              </a:ext>
            </a:extLst>
          </p:cNvPr>
          <p:cNvCxnSpPr>
            <a:cxnSpLocks/>
          </p:cNvCxnSpPr>
          <p:nvPr/>
        </p:nvCxnSpPr>
        <p:spPr>
          <a:xfrm flipV="1">
            <a:off x="4895728" y="4296363"/>
            <a:ext cx="453371" cy="322793"/>
          </a:xfrm>
          <a:prstGeom prst="bentConnector3">
            <a:avLst>
              <a:gd name="adj1" fmla="val 100807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1A4AD15-E8CD-41E0-A9E5-B8A6B7102541}"/>
              </a:ext>
            </a:extLst>
          </p:cNvPr>
          <p:cNvSpPr txBox="1"/>
          <p:nvPr/>
        </p:nvSpPr>
        <p:spPr>
          <a:xfrm>
            <a:off x="5122413" y="4638716"/>
            <a:ext cx="836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masking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A4CBCE-528D-4526-9499-BBB2DE45946E}"/>
              </a:ext>
            </a:extLst>
          </p:cNvPr>
          <p:cNvSpPr txBox="1"/>
          <p:nvPr/>
        </p:nvSpPr>
        <p:spPr>
          <a:xfrm>
            <a:off x="2778455" y="4638716"/>
            <a:ext cx="836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masking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49656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Distilled </a:t>
            </a:r>
            <a:r>
              <a:rPr lang="en-US" dirty="0" err="1"/>
              <a:t>KoBERT</a:t>
            </a:r>
            <a:r>
              <a:rPr lang="en-US" dirty="0"/>
              <a:t> - Loss</a:t>
            </a:r>
            <a:endParaRPr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5DD99F-495E-441D-A9A0-A5B750ACCC68}"/>
              </a:ext>
            </a:extLst>
          </p:cNvPr>
          <p:cNvSpPr txBox="1"/>
          <p:nvPr/>
        </p:nvSpPr>
        <p:spPr>
          <a:xfrm>
            <a:off x="332980" y="684805"/>
            <a:ext cx="240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나는 어제  </a:t>
            </a:r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MASK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타고 출근했다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6FB14F-1909-46AB-BB76-8B0907AE308C}"/>
              </a:ext>
            </a:extLst>
          </p:cNvPr>
          <p:cNvSpPr txBox="1"/>
          <p:nvPr/>
        </p:nvSpPr>
        <p:spPr>
          <a:xfrm>
            <a:off x="300651" y="1140523"/>
            <a:ext cx="9904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True distribution</a:t>
            </a:r>
            <a:endParaRPr lang="ko-KR" altLang="en-US" sz="1050" dirty="0">
              <a:latin typeface="Cambria" panose="02040503050406030204" pitchFamily="18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64B9EBE-757B-4D27-89F7-F7AB044404A0}"/>
              </a:ext>
            </a:extLst>
          </p:cNvPr>
          <p:cNvCxnSpPr>
            <a:cxnSpLocks/>
          </p:cNvCxnSpPr>
          <p:nvPr/>
        </p:nvCxnSpPr>
        <p:spPr>
          <a:xfrm flipH="1">
            <a:off x="1087660" y="1613595"/>
            <a:ext cx="17343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50C4B5-FC1B-4B80-B86A-9901DDB6DC91}"/>
              </a:ext>
            </a:extLst>
          </p:cNvPr>
          <p:cNvSpPr txBox="1"/>
          <p:nvPr/>
        </p:nvSpPr>
        <p:spPr>
          <a:xfrm>
            <a:off x="1064127" y="1696127"/>
            <a:ext cx="20769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가 </a:t>
            </a:r>
            <a:r>
              <a:rPr lang="en-US" altLang="ko-KR" sz="600" dirty="0"/>
              <a:t>…</a:t>
            </a:r>
            <a:r>
              <a:rPr lang="ko-KR" altLang="en-US" sz="600" dirty="0"/>
              <a:t> 김밥 </a:t>
            </a:r>
            <a:r>
              <a:rPr lang="en-US" altLang="ko-KR" sz="600" dirty="0"/>
              <a:t>…</a:t>
            </a:r>
            <a:r>
              <a:rPr lang="ko-KR" altLang="en-US" sz="600" dirty="0"/>
              <a:t>  동굴 </a:t>
            </a:r>
            <a:r>
              <a:rPr lang="en-US" altLang="ko-KR" sz="600" dirty="0"/>
              <a:t>…</a:t>
            </a:r>
            <a:r>
              <a:rPr lang="ko-KR" altLang="en-US" sz="600" dirty="0"/>
              <a:t>  말  </a:t>
            </a:r>
            <a:r>
              <a:rPr lang="en-US" altLang="ko-KR" sz="600" dirty="0"/>
              <a:t>…</a:t>
            </a:r>
            <a:r>
              <a:rPr lang="ko-KR" altLang="en-US" sz="600" dirty="0"/>
              <a:t> 버스 </a:t>
            </a:r>
            <a:r>
              <a:rPr lang="en-US" altLang="ko-KR" sz="600" dirty="0"/>
              <a:t>… </a:t>
            </a:r>
            <a:r>
              <a:rPr lang="ko-KR" altLang="en-US" sz="600" dirty="0"/>
              <a:t>차</a:t>
            </a:r>
            <a:r>
              <a:rPr lang="en-US" altLang="ko-KR" sz="600" dirty="0"/>
              <a:t>….</a:t>
            </a:r>
            <a:r>
              <a:rPr lang="ko-KR" altLang="en-US" sz="600" dirty="0"/>
              <a:t> 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D68A8B1-3DC3-4977-88DD-FC573421AE09}"/>
              </a:ext>
            </a:extLst>
          </p:cNvPr>
          <p:cNvSpPr/>
          <p:nvPr/>
        </p:nvSpPr>
        <p:spPr>
          <a:xfrm>
            <a:off x="2163832" y="1294983"/>
            <a:ext cx="76781" cy="318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DD6AEA-900E-47E3-9B89-A03FC5CF676B}"/>
              </a:ext>
            </a:extLst>
          </p:cNvPr>
          <p:cNvSpPr txBox="1"/>
          <p:nvPr/>
        </p:nvSpPr>
        <p:spPr>
          <a:xfrm>
            <a:off x="333393" y="2207359"/>
            <a:ext cx="651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Teacher</a:t>
            </a:r>
            <a:endParaRPr lang="ko-KR" altLang="en-US" sz="1050" dirty="0">
              <a:latin typeface="Cambria" panose="02040503050406030204" pitchFamily="18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291121D-DF0C-4646-9F92-B71FEE7B3F09}"/>
              </a:ext>
            </a:extLst>
          </p:cNvPr>
          <p:cNvCxnSpPr>
            <a:cxnSpLocks/>
          </p:cNvCxnSpPr>
          <p:nvPr/>
        </p:nvCxnSpPr>
        <p:spPr>
          <a:xfrm flipH="1">
            <a:off x="1088073" y="2569751"/>
            <a:ext cx="17343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4F9C852-7016-48BD-8472-E1297D903161}"/>
              </a:ext>
            </a:extLst>
          </p:cNvPr>
          <p:cNvSpPr txBox="1"/>
          <p:nvPr/>
        </p:nvSpPr>
        <p:spPr>
          <a:xfrm>
            <a:off x="1064540" y="2652283"/>
            <a:ext cx="20769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가 </a:t>
            </a:r>
            <a:r>
              <a:rPr lang="en-US" altLang="ko-KR" sz="600" dirty="0"/>
              <a:t>…</a:t>
            </a:r>
            <a:r>
              <a:rPr lang="ko-KR" altLang="en-US" sz="600" dirty="0"/>
              <a:t> 김밥 </a:t>
            </a:r>
            <a:r>
              <a:rPr lang="en-US" altLang="ko-KR" sz="600" dirty="0"/>
              <a:t>…</a:t>
            </a:r>
            <a:r>
              <a:rPr lang="ko-KR" altLang="en-US" sz="600" dirty="0"/>
              <a:t>  동굴 </a:t>
            </a:r>
            <a:r>
              <a:rPr lang="en-US" altLang="ko-KR" sz="600" dirty="0"/>
              <a:t>…</a:t>
            </a:r>
            <a:r>
              <a:rPr lang="ko-KR" altLang="en-US" sz="600" dirty="0"/>
              <a:t>  말  </a:t>
            </a:r>
            <a:r>
              <a:rPr lang="en-US" altLang="ko-KR" sz="600" dirty="0"/>
              <a:t>…</a:t>
            </a:r>
            <a:r>
              <a:rPr lang="ko-KR" altLang="en-US" sz="600" dirty="0"/>
              <a:t> 버스 </a:t>
            </a:r>
            <a:r>
              <a:rPr lang="en-US" altLang="ko-KR" sz="600" dirty="0"/>
              <a:t>… </a:t>
            </a:r>
            <a:r>
              <a:rPr lang="ko-KR" altLang="en-US" sz="600" dirty="0"/>
              <a:t>차</a:t>
            </a:r>
            <a:r>
              <a:rPr lang="en-US" altLang="ko-KR" sz="600" dirty="0"/>
              <a:t>….</a:t>
            </a:r>
            <a:r>
              <a:rPr lang="ko-KR" altLang="en-US" sz="600" dirty="0"/>
              <a:t>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547C63B-95E3-456E-9811-4C4C6108B85D}"/>
              </a:ext>
            </a:extLst>
          </p:cNvPr>
          <p:cNvSpPr/>
          <p:nvPr/>
        </p:nvSpPr>
        <p:spPr>
          <a:xfrm>
            <a:off x="2178206" y="2355017"/>
            <a:ext cx="76368" cy="21473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B3225B3-DD78-411B-BAEB-2D1DB74DEA18}"/>
              </a:ext>
            </a:extLst>
          </p:cNvPr>
          <p:cNvSpPr/>
          <p:nvPr/>
        </p:nvSpPr>
        <p:spPr>
          <a:xfrm>
            <a:off x="2485512" y="2474416"/>
            <a:ext cx="76368" cy="910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AB51AE1-97D6-47E0-9FA4-1144D7166032}"/>
              </a:ext>
            </a:extLst>
          </p:cNvPr>
          <p:cNvSpPr/>
          <p:nvPr/>
        </p:nvSpPr>
        <p:spPr>
          <a:xfrm>
            <a:off x="1911314" y="2518975"/>
            <a:ext cx="62129" cy="5215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0138FA-5A3B-4C17-9B0D-C7B260009746}"/>
              </a:ext>
            </a:extLst>
          </p:cNvPr>
          <p:cNvSpPr txBox="1"/>
          <p:nvPr/>
        </p:nvSpPr>
        <p:spPr>
          <a:xfrm>
            <a:off x="332980" y="3126412"/>
            <a:ext cx="651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Student</a:t>
            </a:r>
            <a:endParaRPr lang="ko-KR" altLang="en-US" sz="1050" dirty="0">
              <a:latin typeface="Cambria" panose="02040503050406030204" pitchFamily="18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88856E0-5378-4EB7-BEAE-E8F063BEBF62}"/>
              </a:ext>
            </a:extLst>
          </p:cNvPr>
          <p:cNvCxnSpPr>
            <a:cxnSpLocks/>
          </p:cNvCxnSpPr>
          <p:nvPr/>
        </p:nvCxnSpPr>
        <p:spPr>
          <a:xfrm flipH="1">
            <a:off x="1087660" y="3488804"/>
            <a:ext cx="17343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182C88E-0434-4460-A27C-0305651C8636}"/>
              </a:ext>
            </a:extLst>
          </p:cNvPr>
          <p:cNvSpPr txBox="1"/>
          <p:nvPr/>
        </p:nvSpPr>
        <p:spPr>
          <a:xfrm>
            <a:off x="1064127" y="3571336"/>
            <a:ext cx="20769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가 </a:t>
            </a:r>
            <a:r>
              <a:rPr lang="en-US" altLang="ko-KR" sz="600" dirty="0"/>
              <a:t>…</a:t>
            </a:r>
            <a:r>
              <a:rPr lang="ko-KR" altLang="en-US" sz="600" dirty="0"/>
              <a:t> 김밥 </a:t>
            </a:r>
            <a:r>
              <a:rPr lang="en-US" altLang="ko-KR" sz="600" dirty="0"/>
              <a:t>…</a:t>
            </a:r>
            <a:r>
              <a:rPr lang="ko-KR" altLang="en-US" sz="600" dirty="0"/>
              <a:t>  동굴 </a:t>
            </a:r>
            <a:r>
              <a:rPr lang="en-US" altLang="ko-KR" sz="600" dirty="0"/>
              <a:t>…</a:t>
            </a:r>
            <a:r>
              <a:rPr lang="ko-KR" altLang="en-US" sz="600" dirty="0"/>
              <a:t>  말  </a:t>
            </a:r>
            <a:r>
              <a:rPr lang="en-US" altLang="ko-KR" sz="600" dirty="0"/>
              <a:t>…</a:t>
            </a:r>
            <a:r>
              <a:rPr lang="ko-KR" altLang="en-US" sz="600" dirty="0"/>
              <a:t> 버스 </a:t>
            </a:r>
            <a:r>
              <a:rPr lang="en-US" altLang="ko-KR" sz="600" dirty="0"/>
              <a:t>… </a:t>
            </a:r>
            <a:r>
              <a:rPr lang="ko-KR" altLang="en-US" sz="600" dirty="0"/>
              <a:t>차</a:t>
            </a:r>
            <a:r>
              <a:rPr lang="en-US" altLang="ko-KR" sz="600" dirty="0"/>
              <a:t>….</a:t>
            </a:r>
            <a:r>
              <a:rPr lang="ko-KR" altLang="en-US" sz="600" dirty="0"/>
              <a:t> 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51D018E-75C2-4AEA-90CC-A0713781AA1B}"/>
              </a:ext>
            </a:extLst>
          </p:cNvPr>
          <p:cNvSpPr/>
          <p:nvPr/>
        </p:nvSpPr>
        <p:spPr>
          <a:xfrm>
            <a:off x="2177793" y="3422416"/>
            <a:ext cx="62820" cy="663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FF23B56-04F0-47D7-ADA6-9F07B6033BCB}"/>
              </a:ext>
            </a:extLst>
          </p:cNvPr>
          <p:cNvSpPr/>
          <p:nvPr/>
        </p:nvSpPr>
        <p:spPr>
          <a:xfrm>
            <a:off x="2448250" y="3282074"/>
            <a:ext cx="76690" cy="2104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BB8C5EB-361C-4505-9403-C18728DEF5C7}"/>
              </a:ext>
            </a:extLst>
          </p:cNvPr>
          <p:cNvSpPr/>
          <p:nvPr/>
        </p:nvSpPr>
        <p:spPr>
          <a:xfrm>
            <a:off x="1391521" y="3380328"/>
            <a:ext cx="62129" cy="1016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855D5F5-C3A6-49F5-8C2C-3D5767265BA1}"/>
              </a:ext>
            </a:extLst>
          </p:cNvPr>
          <p:cNvSpPr/>
          <p:nvPr/>
        </p:nvSpPr>
        <p:spPr>
          <a:xfrm>
            <a:off x="1910901" y="3438028"/>
            <a:ext cx="62129" cy="5215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C35F92-B5F3-4649-923C-E7F5FB8655F5}"/>
              </a:ext>
            </a:extLst>
          </p:cNvPr>
          <p:cNvSpPr/>
          <p:nvPr/>
        </p:nvSpPr>
        <p:spPr>
          <a:xfrm>
            <a:off x="1653326" y="3278473"/>
            <a:ext cx="76690" cy="2104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97EE57E7-C31C-4CEE-A776-A6DD9BB0A4C5}"/>
              </a:ext>
            </a:extLst>
          </p:cNvPr>
          <p:cNvSpPr/>
          <p:nvPr/>
        </p:nvSpPr>
        <p:spPr>
          <a:xfrm>
            <a:off x="3250561" y="3459342"/>
            <a:ext cx="722364" cy="16036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04C5D45-B4D6-4AA4-B56B-0C5801449A52}"/>
              </a:ext>
            </a:extLst>
          </p:cNvPr>
          <p:cNvSpPr/>
          <p:nvPr/>
        </p:nvSpPr>
        <p:spPr>
          <a:xfrm>
            <a:off x="3242342" y="2491921"/>
            <a:ext cx="722364" cy="16036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6956228-3844-4524-BCCC-D79C5BBBB0E1}"/>
              </a:ext>
            </a:extLst>
          </p:cNvPr>
          <p:cNvSpPr/>
          <p:nvPr/>
        </p:nvSpPr>
        <p:spPr>
          <a:xfrm>
            <a:off x="3250561" y="1560918"/>
            <a:ext cx="722364" cy="1603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274074E-5B69-412E-A6C4-D97F53F488BC}"/>
              </a:ext>
            </a:extLst>
          </p:cNvPr>
          <p:cNvCxnSpPr>
            <a:cxnSpLocks/>
          </p:cNvCxnSpPr>
          <p:nvPr/>
        </p:nvCxnSpPr>
        <p:spPr>
          <a:xfrm>
            <a:off x="4432399" y="957048"/>
            <a:ext cx="0" cy="3412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B806A33-6404-4898-ACD6-A50887DACACF}"/>
              </a:ext>
            </a:extLst>
          </p:cNvPr>
          <p:cNvSpPr txBox="1"/>
          <p:nvPr/>
        </p:nvSpPr>
        <p:spPr>
          <a:xfrm>
            <a:off x="3345176" y="975482"/>
            <a:ext cx="651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Tensor</a:t>
            </a:r>
            <a:endParaRPr lang="ko-KR" altLang="en-US" sz="1050" dirty="0">
              <a:latin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31C504-5606-B546-9A53-3658C675038E}"/>
              </a:ext>
            </a:extLst>
          </p:cNvPr>
          <p:cNvSpPr txBox="1"/>
          <p:nvPr/>
        </p:nvSpPr>
        <p:spPr>
          <a:xfrm>
            <a:off x="5725978" y="740413"/>
            <a:ext cx="215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Loss Function</a:t>
            </a:r>
            <a:endParaRPr lang="ko-KR" alt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06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Distilled </a:t>
            </a:r>
            <a:r>
              <a:rPr lang="en-US" dirty="0" err="1"/>
              <a:t>KoBERT</a:t>
            </a:r>
            <a:r>
              <a:rPr lang="en-US" dirty="0"/>
              <a:t> - Loss</a:t>
            </a:r>
            <a:endParaRPr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5DD99F-495E-441D-A9A0-A5B750ACCC68}"/>
              </a:ext>
            </a:extLst>
          </p:cNvPr>
          <p:cNvSpPr txBox="1"/>
          <p:nvPr/>
        </p:nvSpPr>
        <p:spPr>
          <a:xfrm>
            <a:off x="332980" y="684805"/>
            <a:ext cx="240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나는 어제  </a:t>
            </a:r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MASK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타고 출근했다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6FB14F-1909-46AB-BB76-8B0907AE308C}"/>
              </a:ext>
            </a:extLst>
          </p:cNvPr>
          <p:cNvSpPr txBox="1"/>
          <p:nvPr/>
        </p:nvSpPr>
        <p:spPr>
          <a:xfrm>
            <a:off x="300651" y="1140523"/>
            <a:ext cx="9904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True distribution</a:t>
            </a:r>
            <a:endParaRPr lang="ko-KR" altLang="en-US" sz="1050" dirty="0">
              <a:latin typeface="Cambria" panose="02040503050406030204" pitchFamily="18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64B9EBE-757B-4D27-89F7-F7AB044404A0}"/>
              </a:ext>
            </a:extLst>
          </p:cNvPr>
          <p:cNvCxnSpPr>
            <a:cxnSpLocks/>
          </p:cNvCxnSpPr>
          <p:nvPr/>
        </p:nvCxnSpPr>
        <p:spPr>
          <a:xfrm flipH="1">
            <a:off x="1087660" y="1613595"/>
            <a:ext cx="17343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50C4B5-FC1B-4B80-B86A-9901DDB6DC91}"/>
              </a:ext>
            </a:extLst>
          </p:cNvPr>
          <p:cNvSpPr txBox="1"/>
          <p:nvPr/>
        </p:nvSpPr>
        <p:spPr>
          <a:xfrm>
            <a:off x="1064127" y="1696127"/>
            <a:ext cx="20769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가 </a:t>
            </a:r>
            <a:r>
              <a:rPr lang="en-US" altLang="ko-KR" sz="600" dirty="0"/>
              <a:t>…</a:t>
            </a:r>
            <a:r>
              <a:rPr lang="ko-KR" altLang="en-US" sz="600" dirty="0"/>
              <a:t> 김밥 </a:t>
            </a:r>
            <a:r>
              <a:rPr lang="en-US" altLang="ko-KR" sz="600" dirty="0"/>
              <a:t>…</a:t>
            </a:r>
            <a:r>
              <a:rPr lang="ko-KR" altLang="en-US" sz="600" dirty="0"/>
              <a:t>  동굴 </a:t>
            </a:r>
            <a:r>
              <a:rPr lang="en-US" altLang="ko-KR" sz="600" dirty="0"/>
              <a:t>…</a:t>
            </a:r>
            <a:r>
              <a:rPr lang="ko-KR" altLang="en-US" sz="600" dirty="0"/>
              <a:t>  말  </a:t>
            </a:r>
            <a:r>
              <a:rPr lang="en-US" altLang="ko-KR" sz="600" dirty="0"/>
              <a:t>…</a:t>
            </a:r>
            <a:r>
              <a:rPr lang="ko-KR" altLang="en-US" sz="600" dirty="0"/>
              <a:t> 버스 </a:t>
            </a:r>
            <a:r>
              <a:rPr lang="en-US" altLang="ko-KR" sz="600" dirty="0"/>
              <a:t>… </a:t>
            </a:r>
            <a:r>
              <a:rPr lang="ko-KR" altLang="en-US" sz="600" dirty="0"/>
              <a:t>차</a:t>
            </a:r>
            <a:r>
              <a:rPr lang="en-US" altLang="ko-KR" sz="600" dirty="0"/>
              <a:t>….</a:t>
            </a:r>
            <a:r>
              <a:rPr lang="ko-KR" altLang="en-US" sz="600" dirty="0"/>
              <a:t> 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D68A8B1-3DC3-4977-88DD-FC573421AE09}"/>
              </a:ext>
            </a:extLst>
          </p:cNvPr>
          <p:cNvSpPr/>
          <p:nvPr/>
        </p:nvSpPr>
        <p:spPr>
          <a:xfrm>
            <a:off x="2163832" y="1294983"/>
            <a:ext cx="76781" cy="318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DD6AEA-900E-47E3-9B89-A03FC5CF676B}"/>
              </a:ext>
            </a:extLst>
          </p:cNvPr>
          <p:cNvSpPr txBox="1"/>
          <p:nvPr/>
        </p:nvSpPr>
        <p:spPr>
          <a:xfrm>
            <a:off x="333393" y="2207359"/>
            <a:ext cx="651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Teacher</a:t>
            </a:r>
            <a:endParaRPr lang="ko-KR" altLang="en-US" sz="1050" dirty="0">
              <a:latin typeface="Cambria" panose="02040503050406030204" pitchFamily="18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291121D-DF0C-4646-9F92-B71FEE7B3F09}"/>
              </a:ext>
            </a:extLst>
          </p:cNvPr>
          <p:cNvCxnSpPr>
            <a:cxnSpLocks/>
          </p:cNvCxnSpPr>
          <p:nvPr/>
        </p:nvCxnSpPr>
        <p:spPr>
          <a:xfrm flipH="1">
            <a:off x="1088073" y="2569751"/>
            <a:ext cx="17343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4F9C852-7016-48BD-8472-E1297D903161}"/>
              </a:ext>
            </a:extLst>
          </p:cNvPr>
          <p:cNvSpPr txBox="1"/>
          <p:nvPr/>
        </p:nvSpPr>
        <p:spPr>
          <a:xfrm>
            <a:off x="1064540" y="2652283"/>
            <a:ext cx="20769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가 </a:t>
            </a:r>
            <a:r>
              <a:rPr lang="en-US" altLang="ko-KR" sz="600" dirty="0"/>
              <a:t>…</a:t>
            </a:r>
            <a:r>
              <a:rPr lang="ko-KR" altLang="en-US" sz="600" dirty="0"/>
              <a:t> 김밥 </a:t>
            </a:r>
            <a:r>
              <a:rPr lang="en-US" altLang="ko-KR" sz="600" dirty="0"/>
              <a:t>…</a:t>
            </a:r>
            <a:r>
              <a:rPr lang="ko-KR" altLang="en-US" sz="600" dirty="0"/>
              <a:t>  동굴 </a:t>
            </a:r>
            <a:r>
              <a:rPr lang="en-US" altLang="ko-KR" sz="600" dirty="0"/>
              <a:t>…</a:t>
            </a:r>
            <a:r>
              <a:rPr lang="ko-KR" altLang="en-US" sz="600" dirty="0"/>
              <a:t>  말  </a:t>
            </a:r>
            <a:r>
              <a:rPr lang="en-US" altLang="ko-KR" sz="600" dirty="0"/>
              <a:t>…</a:t>
            </a:r>
            <a:r>
              <a:rPr lang="ko-KR" altLang="en-US" sz="600" dirty="0"/>
              <a:t> 버스 </a:t>
            </a:r>
            <a:r>
              <a:rPr lang="en-US" altLang="ko-KR" sz="600" dirty="0"/>
              <a:t>… </a:t>
            </a:r>
            <a:r>
              <a:rPr lang="ko-KR" altLang="en-US" sz="600" dirty="0"/>
              <a:t>차</a:t>
            </a:r>
            <a:r>
              <a:rPr lang="en-US" altLang="ko-KR" sz="600" dirty="0"/>
              <a:t>….</a:t>
            </a:r>
            <a:r>
              <a:rPr lang="ko-KR" altLang="en-US" sz="600" dirty="0"/>
              <a:t>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547C63B-95E3-456E-9811-4C4C6108B85D}"/>
              </a:ext>
            </a:extLst>
          </p:cNvPr>
          <p:cNvSpPr/>
          <p:nvPr/>
        </p:nvSpPr>
        <p:spPr>
          <a:xfrm>
            <a:off x="2178206" y="2355017"/>
            <a:ext cx="76368" cy="21473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B3225B3-DD78-411B-BAEB-2D1DB74DEA18}"/>
              </a:ext>
            </a:extLst>
          </p:cNvPr>
          <p:cNvSpPr/>
          <p:nvPr/>
        </p:nvSpPr>
        <p:spPr>
          <a:xfrm>
            <a:off x="2485512" y="2474416"/>
            <a:ext cx="76368" cy="910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AB51AE1-97D6-47E0-9FA4-1144D7166032}"/>
              </a:ext>
            </a:extLst>
          </p:cNvPr>
          <p:cNvSpPr/>
          <p:nvPr/>
        </p:nvSpPr>
        <p:spPr>
          <a:xfrm>
            <a:off x="1911314" y="2518975"/>
            <a:ext cx="62129" cy="5215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0138FA-5A3B-4C17-9B0D-C7B260009746}"/>
              </a:ext>
            </a:extLst>
          </p:cNvPr>
          <p:cNvSpPr txBox="1"/>
          <p:nvPr/>
        </p:nvSpPr>
        <p:spPr>
          <a:xfrm>
            <a:off x="332980" y="3126412"/>
            <a:ext cx="651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Student</a:t>
            </a:r>
            <a:endParaRPr lang="ko-KR" altLang="en-US" sz="1050" dirty="0">
              <a:latin typeface="Cambria" panose="02040503050406030204" pitchFamily="18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88856E0-5378-4EB7-BEAE-E8F063BEBF62}"/>
              </a:ext>
            </a:extLst>
          </p:cNvPr>
          <p:cNvCxnSpPr>
            <a:cxnSpLocks/>
          </p:cNvCxnSpPr>
          <p:nvPr/>
        </p:nvCxnSpPr>
        <p:spPr>
          <a:xfrm flipH="1">
            <a:off x="1087660" y="3488804"/>
            <a:ext cx="17343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182C88E-0434-4460-A27C-0305651C8636}"/>
              </a:ext>
            </a:extLst>
          </p:cNvPr>
          <p:cNvSpPr txBox="1"/>
          <p:nvPr/>
        </p:nvSpPr>
        <p:spPr>
          <a:xfrm>
            <a:off x="1064127" y="3571336"/>
            <a:ext cx="20769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가 </a:t>
            </a:r>
            <a:r>
              <a:rPr lang="en-US" altLang="ko-KR" sz="600" dirty="0"/>
              <a:t>…</a:t>
            </a:r>
            <a:r>
              <a:rPr lang="ko-KR" altLang="en-US" sz="600" dirty="0"/>
              <a:t> 김밥 </a:t>
            </a:r>
            <a:r>
              <a:rPr lang="en-US" altLang="ko-KR" sz="600" dirty="0"/>
              <a:t>…</a:t>
            </a:r>
            <a:r>
              <a:rPr lang="ko-KR" altLang="en-US" sz="600" dirty="0"/>
              <a:t>  동굴 </a:t>
            </a:r>
            <a:r>
              <a:rPr lang="en-US" altLang="ko-KR" sz="600" dirty="0"/>
              <a:t>…</a:t>
            </a:r>
            <a:r>
              <a:rPr lang="ko-KR" altLang="en-US" sz="600" dirty="0"/>
              <a:t>  말  </a:t>
            </a:r>
            <a:r>
              <a:rPr lang="en-US" altLang="ko-KR" sz="600" dirty="0"/>
              <a:t>…</a:t>
            </a:r>
            <a:r>
              <a:rPr lang="ko-KR" altLang="en-US" sz="600" dirty="0"/>
              <a:t> 버스 </a:t>
            </a:r>
            <a:r>
              <a:rPr lang="en-US" altLang="ko-KR" sz="600" dirty="0"/>
              <a:t>… </a:t>
            </a:r>
            <a:r>
              <a:rPr lang="ko-KR" altLang="en-US" sz="600" dirty="0"/>
              <a:t>차</a:t>
            </a:r>
            <a:r>
              <a:rPr lang="en-US" altLang="ko-KR" sz="600" dirty="0"/>
              <a:t>….</a:t>
            </a:r>
            <a:r>
              <a:rPr lang="ko-KR" altLang="en-US" sz="600" dirty="0"/>
              <a:t> 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51D018E-75C2-4AEA-90CC-A0713781AA1B}"/>
              </a:ext>
            </a:extLst>
          </p:cNvPr>
          <p:cNvSpPr/>
          <p:nvPr/>
        </p:nvSpPr>
        <p:spPr>
          <a:xfrm>
            <a:off x="2177793" y="3422416"/>
            <a:ext cx="62820" cy="663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FF23B56-04F0-47D7-ADA6-9F07B6033BCB}"/>
              </a:ext>
            </a:extLst>
          </p:cNvPr>
          <p:cNvSpPr/>
          <p:nvPr/>
        </p:nvSpPr>
        <p:spPr>
          <a:xfrm>
            <a:off x="2448250" y="3282074"/>
            <a:ext cx="76690" cy="2104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BB8C5EB-361C-4505-9403-C18728DEF5C7}"/>
              </a:ext>
            </a:extLst>
          </p:cNvPr>
          <p:cNvSpPr/>
          <p:nvPr/>
        </p:nvSpPr>
        <p:spPr>
          <a:xfrm>
            <a:off x="1391521" y="3380328"/>
            <a:ext cx="62129" cy="1016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855D5F5-C3A6-49F5-8C2C-3D5767265BA1}"/>
              </a:ext>
            </a:extLst>
          </p:cNvPr>
          <p:cNvSpPr/>
          <p:nvPr/>
        </p:nvSpPr>
        <p:spPr>
          <a:xfrm>
            <a:off x="1910901" y="3438028"/>
            <a:ext cx="62129" cy="5215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C35F92-B5F3-4649-923C-E7F5FB8655F5}"/>
              </a:ext>
            </a:extLst>
          </p:cNvPr>
          <p:cNvSpPr/>
          <p:nvPr/>
        </p:nvSpPr>
        <p:spPr>
          <a:xfrm>
            <a:off x="1653326" y="3278473"/>
            <a:ext cx="76690" cy="2104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97EE57E7-C31C-4CEE-A776-A6DD9BB0A4C5}"/>
              </a:ext>
            </a:extLst>
          </p:cNvPr>
          <p:cNvSpPr/>
          <p:nvPr/>
        </p:nvSpPr>
        <p:spPr>
          <a:xfrm>
            <a:off x="3250561" y="3459342"/>
            <a:ext cx="722364" cy="16036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04C5D45-B4D6-4AA4-B56B-0C5801449A52}"/>
              </a:ext>
            </a:extLst>
          </p:cNvPr>
          <p:cNvSpPr/>
          <p:nvPr/>
        </p:nvSpPr>
        <p:spPr>
          <a:xfrm>
            <a:off x="3242342" y="2491921"/>
            <a:ext cx="722364" cy="16036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6956228-3844-4524-BCCC-D79C5BBBB0E1}"/>
              </a:ext>
            </a:extLst>
          </p:cNvPr>
          <p:cNvSpPr/>
          <p:nvPr/>
        </p:nvSpPr>
        <p:spPr>
          <a:xfrm>
            <a:off x="3250561" y="1560918"/>
            <a:ext cx="722364" cy="1603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274074E-5B69-412E-A6C4-D97F53F488BC}"/>
              </a:ext>
            </a:extLst>
          </p:cNvPr>
          <p:cNvCxnSpPr>
            <a:cxnSpLocks/>
          </p:cNvCxnSpPr>
          <p:nvPr/>
        </p:nvCxnSpPr>
        <p:spPr>
          <a:xfrm>
            <a:off x="4432399" y="957048"/>
            <a:ext cx="0" cy="3412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B806A33-6404-4898-ACD6-A50887DACACF}"/>
              </a:ext>
            </a:extLst>
          </p:cNvPr>
          <p:cNvSpPr txBox="1"/>
          <p:nvPr/>
        </p:nvSpPr>
        <p:spPr>
          <a:xfrm>
            <a:off x="3345176" y="975482"/>
            <a:ext cx="651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Tensor</a:t>
            </a:r>
            <a:endParaRPr lang="ko-KR" altLang="en-US" sz="1050" dirty="0">
              <a:latin typeface="Cambria" panose="02040503050406030204" pitchFamily="18" charset="0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B1156FC-4C1A-4DB7-87E5-AE56D6ADA4FF}"/>
              </a:ext>
            </a:extLst>
          </p:cNvPr>
          <p:cNvGrpSpPr/>
          <p:nvPr/>
        </p:nvGrpSpPr>
        <p:grpSpPr>
          <a:xfrm>
            <a:off x="4740169" y="1380500"/>
            <a:ext cx="4015349" cy="366950"/>
            <a:chOff x="4816951" y="1101400"/>
            <a:chExt cx="4015349" cy="366950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4DEBBE74-4A53-44FC-86D3-F3E2143F6244}"/>
                </a:ext>
              </a:extLst>
            </p:cNvPr>
            <p:cNvSpPr/>
            <p:nvPr/>
          </p:nvSpPr>
          <p:spPr>
            <a:xfrm>
              <a:off x="4816951" y="1101400"/>
              <a:ext cx="4015349" cy="366950"/>
            </a:xfrm>
            <a:prstGeom prst="round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Loss 1 &gt;&gt; </a:t>
              </a:r>
              <a:r>
                <a:rPr lang="en-US" altLang="ko-KR" dirty="0" err="1">
                  <a:solidFill>
                    <a:schemeClr val="tx1"/>
                  </a:solidFill>
                </a:rPr>
                <a:t>CrossEntropy</a:t>
              </a:r>
              <a:r>
                <a:rPr lang="en-US" altLang="ko-KR" dirty="0">
                  <a:solidFill>
                    <a:schemeClr val="tx1"/>
                  </a:solidFill>
                </a:rPr>
                <a:t> (             ,             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3F1C52B4-DB1D-4991-9969-46447E4E2C74}"/>
                </a:ext>
              </a:extLst>
            </p:cNvPr>
            <p:cNvSpPr/>
            <p:nvPr/>
          </p:nvSpPr>
          <p:spPr>
            <a:xfrm>
              <a:off x="6997740" y="1214802"/>
              <a:ext cx="722364" cy="16036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D215909-6C0B-4D8B-929D-52AE92542E61}"/>
                </a:ext>
              </a:extLst>
            </p:cNvPr>
            <p:cNvSpPr/>
            <p:nvPr/>
          </p:nvSpPr>
          <p:spPr>
            <a:xfrm>
              <a:off x="7866825" y="1214802"/>
              <a:ext cx="722364" cy="160362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D31C504-5606-B546-9A53-3658C675038E}"/>
              </a:ext>
            </a:extLst>
          </p:cNvPr>
          <p:cNvSpPr txBox="1"/>
          <p:nvPr/>
        </p:nvSpPr>
        <p:spPr>
          <a:xfrm>
            <a:off x="5725978" y="740413"/>
            <a:ext cx="215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Loss Function</a:t>
            </a:r>
            <a:endParaRPr lang="ko-KR" alt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9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Distilled </a:t>
            </a:r>
            <a:r>
              <a:rPr lang="en-US" dirty="0" err="1"/>
              <a:t>KoBERT</a:t>
            </a:r>
            <a:r>
              <a:rPr lang="en-US" dirty="0"/>
              <a:t> - Loss</a:t>
            </a:r>
            <a:endParaRPr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5DD99F-495E-441D-A9A0-A5B750ACCC68}"/>
              </a:ext>
            </a:extLst>
          </p:cNvPr>
          <p:cNvSpPr txBox="1"/>
          <p:nvPr/>
        </p:nvSpPr>
        <p:spPr>
          <a:xfrm>
            <a:off x="332980" y="684805"/>
            <a:ext cx="240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나는 어제  </a:t>
            </a:r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MASK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타고 출근했다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6FB14F-1909-46AB-BB76-8B0907AE308C}"/>
              </a:ext>
            </a:extLst>
          </p:cNvPr>
          <p:cNvSpPr txBox="1"/>
          <p:nvPr/>
        </p:nvSpPr>
        <p:spPr>
          <a:xfrm>
            <a:off x="300651" y="1140523"/>
            <a:ext cx="9904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True distribution</a:t>
            </a:r>
            <a:endParaRPr lang="ko-KR" altLang="en-US" sz="1050" dirty="0">
              <a:latin typeface="Cambria" panose="02040503050406030204" pitchFamily="18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64B9EBE-757B-4D27-89F7-F7AB044404A0}"/>
              </a:ext>
            </a:extLst>
          </p:cNvPr>
          <p:cNvCxnSpPr>
            <a:cxnSpLocks/>
          </p:cNvCxnSpPr>
          <p:nvPr/>
        </p:nvCxnSpPr>
        <p:spPr>
          <a:xfrm flipH="1">
            <a:off x="1087660" y="1613595"/>
            <a:ext cx="17343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50C4B5-FC1B-4B80-B86A-9901DDB6DC91}"/>
              </a:ext>
            </a:extLst>
          </p:cNvPr>
          <p:cNvSpPr txBox="1"/>
          <p:nvPr/>
        </p:nvSpPr>
        <p:spPr>
          <a:xfrm>
            <a:off x="1064127" y="1696127"/>
            <a:ext cx="20769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가 </a:t>
            </a:r>
            <a:r>
              <a:rPr lang="en-US" altLang="ko-KR" sz="600" dirty="0"/>
              <a:t>…</a:t>
            </a:r>
            <a:r>
              <a:rPr lang="ko-KR" altLang="en-US" sz="600" dirty="0"/>
              <a:t> 김밥 </a:t>
            </a:r>
            <a:r>
              <a:rPr lang="en-US" altLang="ko-KR" sz="600" dirty="0"/>
              <a:t>…</a:t>
            </a:r>
            <a:r>
              <a:rPr lang="ko-KR" altLang="en-US" sz="600" dirty="0"/>
              <a:t>  동굴 </a:t>
            </a:r>
            <a:r>
              <a:rPr lang="en-US" altLang="ko-KR" sz="600" dirty="0"/>
              <a:t>…</a:t>
            </a:r>
            <a:r>
              <a:rPr lang="ko-KR" altLang="en-US" sz="600" dirty="0"/>
              <a:t>  말  </a:t>
            </a:r>
            <a:r>
              <a:rPr lang="en-US" altLang="ko-KR" sz="600" dirty="0"/>
              <a:t>…</a:t>
            </a:r>
            <a:r>
              <a:rPr lang="ko-KR" altLang="en-US" sz="600" dirty="0"/>
              <a:t> 버스 </a:t>
            </a:r>
            <a:r>
              <a:rPr lang="en-US" altLang="ko-KR" sz="600" dirty="0"/>
              <a:t>… </a:t>
            </a:r>
            <a:r>
              <a:rPr lang="ko-KR" altLang="en-US" sz="600" dirty="0"/>
              <a:t>차</a:t>
            </a:r>
            <a:r>
              <a:rPr lang="en-US" altLang="ko-KR" sz="600" dirty="0"/>
              <a:t>….</a:t>
            </a:r>
            <a:r>
              <a:rPr lang="ko-KR" altLang="en-US" sz="600" dirty="0"/>
              <a:t> 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D68A8B1-3DC3-4977-88DD-FC573421AE09}"/>
              </a:ext>
            </a:extLst>
          </p:cNvPr>
          <p:cNvSpPr/>
          <p:nvPr/>
        </p:nvSpPr>
        <p:spPr>
          <a:xfrm>
            <a:off x="2163832" y="1294983"/>
            <a:ext cx="76781" cy="318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DD6AEA-900E-47E3-9B89-A03FC5CF676B}"/>
              </a:ext>
            </a:extLst>
          </p:cNvPr>
          <p:cNvSpPr txBox="1"/>
          <p:nvPr/>
        </p:nvSpPr>
        <p:spPr>
          <a:xfrm>
            <a:off x="333393" y="2207359"/>
            <a:ext cx="651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Teacher</a:t>
            </a:r>
            <a:endParaRPr lang="ko-KR" altLang="en-US" sz="1050" dirty="0">
              <a:latin typeface="Cambria" panose="02040503050406030204" pitchFamily="18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291121D-DF0C-4646-9F92-B71FEE7B3F09}"/>
              </a:ext>
            </a:extLst>
          </p:cNvPr>
          <p:cNvCxnSpPr>
            <a:cxnSpLocks/>
          </p:cNvCxnSpPr>
          <p:nvPr/>
        </p:nvCxnSpPr>
        <p:spPr>
          <a:xfrm flipH="1">
            <a:off x="1088073" y="2569751"/>
            <a:ext cx="17343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4F9C852-7016-48BD-8472-E1297D903161}"/>
              </a:ext>
            </a:extLst>
          </p:cNvPr>
          <p:cNvSpPr txBox="1"/>
          <p:nvPr/>
        </p:nvSpPr>
        <p:spPr>
          <a:xfrm>
            <a:off x="1064540" y="2652283"/>
            <a:ext cx="20769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가 </a:t>
            </a:r>
            <a:r>
              <a:rPr lang="en-US" altLang="ko-KR" sz="600" dirty="0"/>
              <a:t>…</a:t>
            </a:r>
            <a:r>
              <a:rPr lang="ko-KR" altLang="en-US" sz="600" dirty="0"/>
              <a:t> 김밥 </a:t>
            </a:r>
            <a:r>
              <a:rPr lang="en-US" altLang="ko-KR" sz="600" dirty="0"/>
              <a:t>…</a:t>
            </a:r>
            <a:r>
              <a:rPr lang="ko-KR" altLang="en-US" sz="600" dirty="0"/>
              <a:t>  동굴 </a:t>
            </a:r>
            <a:r>
              <a:rPr lang="en-US" altLang="ko-KR" sz="600" dirty="0"/>
              <a:t>…</a:t>
            </a:r>
            <a:r>
              <a:rPr lang="ko-KR" altLang="en-US" sz="600" dirty="0"/>
              <a:t>  말  </a:t>
            </a:r>
            <a:r>
              <a:rPr lang="en-US" altLang="ko-KR" sz="600" dirty="0"/>
              <a:t>…</a:t>
            </a:r>
            <a:r>
              <a:rPr lang="ko-KR" altLang="en-US" sz="600" dirty="0"/>
              <a:t> 버스 </a:t>
            </a:r>
            <a:r>
              <a:rPr lang="en-US" altLang="ko-KR" sz="600" dirty="0"/>
              <a:t>… </a:t>
            </a:r>
            <a:r>
              <a:rPr lang="ko-KR" altLang="en-US" sz="600" dirty="0"/>
              <a:t>차</a:t>
            </a:r>
            <a:r>
              <a:rPr lang="en-US" altLang="ko-KR" sz="600" dirty="0"/>
              <a:t>….</a:t>
            </a:r>
            <a:r>
              <a:rPr lang="ko-KR" altLang="en-US" sz="600" dirty="0"/>
              <a:t>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547C63B-95E3-456E-9811-4C4C6108B85D}"/>
              </a:ext>
            </a:extLst>
          </p:cNvPr>
          <p:cNvSpPr/>
          <p:nvPr/>
        </p:nvSpPr>
        <p:spPr>
          <a:xfrm>
            <a:off x="2178206" y="2355017"/>
            <a:ext cx="76368" cy="21473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B3225B3-DD78-411B-BAEB-2D1DB74DEA18}"/>
              </a:ext>
            </a:extLst>
          </p:cNvPr>
          <p:cNvSpPr/>
          <p:nvPr/>
        </p:nvSpPr>
        <p:spPr>
          <a:xfrm>
            <a:off x="2485512" y="2474416"/>
            <a:ext cx="76368" cy="910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AB51AE1-97D6-47E0-9FA4-1144D7166032}"/>
              </a:ext>
            </a:extLst>
          </p:cNvPr>
          <p:cNvSpPr/>
          <p:nvPr/>
        </p:nvSpPr>
        <p:spPr>
          <a:xfrm>
            <a:off x="1911314" y="2518975"/>
            <a:ext cx="62129" cy="5215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0138FA-5A3B-4C17-9B0D-C7B260009746}"/>
              </a:ext>
            </a:extLst>
          </p:cNvPr>
          <p:cNvSpPr txBox="1"/>
          <p:nvPr/>
        </p:nvSpPr>
        <p:spPr>
          <a:xfrm>
            <a:off x="332980" y="3126412"/>
            <a:ext cx="651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Student</a:t>
            </a:r>
            <a:endParaRPr lang="ko-KR" altLang="en-US" sz="1050" dirty="0">
              <a:latin typeface="Cambria" panose="02040503050406030204" pitchFamily="18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88856E0-5378-4EB7-BEAE-E8F063BEBF62}"/>
              </a:ext>
            </a:extLst>
          </p:cNvPr>
          <p:cNvCxnSpPr>
            <a:cxnSpLocks/>
          </p:cNvCxnSpPr>
          <p:nvPr/>
        </p:nvCxnSpPr>
        <p:spPr>
          <a:xfrm flipH="1">
            <a:off x="1087660" y="3488804"/>
            <a:ext cx="17343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182C88E-0434-4460-A27C-0305651C8636}"/>
              </a:ext>
            </a:extLst>
          </p:cNvPr>
          <p:cNvSpPr txBox="1"/>
          <p:nvPr/>
        </p:nvSpPr>
        <p:spPr>
          <a:xfrm>
            <a:off x="1064127" y="3571336"/>
            <a:ext cx="20769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가 </a:t>
            </a:r>
            <a:r>
              <a:rPr lang="en-US" altLang="ko-KR" sz="600" dirty="0"/>
              <a:t>…</a:t>
            </a:r>
            <a:r>
              <a:rPr lang="ko-KR" altLang="en-US" sz="600" dirty="0"/>
              <a:t> 김밥 </a:t>
            </a:r>
            <a:r>
              <a:rPr lang="en-US" altLang="ko-KR" sz="600" dirty="0"/>
              <a:t>…</a:t>
            </a:r>
            <a:r>
              <a:rPr lang="ko-KR" altLang="en-US" sz="600" dirty="0"/>
              <a:t>  동굴 </a:t>
            </a:r>
            <a:r>
              <a:rPr lang="en-US" altLang="ko-KR" sz="600" dirty="0"/>
              <a:t>…</a:t>
            </a:r>
            <a:r>
              <a:rPr lang="ko-KR" altLang="en-US" sz="600" dirty="0"/>
              <a:t>  말  </a:t>
            </a:r>
            <a:r>
              <a:rPr lang="en-US" altLang="ko-KR" sz="600" dirty="0"/>
              <a:t>…</a:t>
            </a:r>
            <a:r>
              <a:rPr lang="ko-KR" altLang="en-US" sz="600" dirty="0"/>
              <a:t> 버스 </a:t>
            </a:r>
            <a:r>
              <a:rPr lang="en-US" altLang="ko-KR" sz="600" dirty="0"/>
              <a:t>… </a:t>
            </a:r>
            <a:r>
              <a:rPr lang="ko-KR" altLang="en-US" sz="600" dirty="0"/>
              <a:t>차</a:t>
            </a:r>
            <a:r>
              <a:rPr lang="en-US" altLang="ko-KR" sz="600" dirty="0"/>
              <a:t>….</a:t>
            </a:r>
            <a:r>
              <a:rPr lang="ko-KR" altLang="en-US" sz="600" dirty="0"/>
              <a:t> 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51D018E-75C2-4AEA-90CC-A0713781AA1B}"/>
              </a:ext>
            </a:extLst>
          </p:cNvPr>
          <p:cNvSpPr/>
          <p:nvPr/>
        </p:nvSpPr>
        <p:spPr>
          <a:xfrm>
            <a:off x="2177793" y="3422416"/>
            <a:ext cx="62820" cy="663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FF23B56-04F0-47D7-ADA6-9F07B6033BCB}"/>
              </a:ext>
            </a:extLst>
          </p:cNvPr>
          <p:cNvSpPr/>
          <p:nvPr/>
        </p:nvSpPr>
        <p:spPr>
          <a:xfrm>
            <a:off x="2448250" y="3282074"/>
            <a:ext cx="76690" cy="2104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BB8C5EB-361C-4505-9403-C18728DEF5C7}"/>
              </a:ext>
            </a:extLst>
          </p:cNvPr>
          <p:cNvSpPr/>
          <p:nvPr/>
        </p:nvSpPr>
        <p:spPr>
          <a:xfrm>
            <a:off x="1391521" y="3380328"/>
            <a:ext cx="62129" cy="1016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855D5F5-C3A6-49F5-8C2C-3D5767265BA1}"/>
              </a:ext>
            </a:extLst>
          </p:cNvPr>
          <p:cNvSpPr/>
          <p:nvPr/>
        </p:nvSpPr>
        <p:spPr>
          <a:xfrm>
            <a:off x="1910901" y="3438028"/>
            <a:ext cx="62129" cy="5215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C35F92-B5F3-4649-923C-E7F5FB8655F5}"/>
              </a:ext>
            </a:extLst>
          </p:cNvPr>
          <p:cNvSpPr/>
          <p:nvPr/>
        </p:nvSpPr>
        <p:spPr>
          <a:xfrm>
            <a:off x="1653326" y="3278473"/>
            <a:ext cx="76690" cy="2104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97EE57E7-C31C-4CEE-A776-A6DD9BB0A4C5}"/>
              </a:ext>
            </a:extLst>
          </p:cNvPr>
          <p:cNvSpPr/>
          <p:nvPr/>
        </p:nvSpPr>
        <p:spPr>
          <a:xfrm>
            <a:off x="3250561" y="3459342"/>
            <a:ext cx="722364" cy="16036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04C5D45-B4D6-4AA4-B56B-0C5801449A52}"/>
              </a:ext>
            </a:extLst>
          </p:cNvPr>
          <p:cNvSpPr/>
          <p:nvPr/>
        </p:nvSpPr>
        <p:spPr>
          <a:xfrm>
            <a:off x="3242342" y="2491921"/>
            <a:ext cx="722364" cy="16036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6956228-3844-4524-BCCC-D79C5BBBB0E1}"/>
              </a:ext>
            </a:extLst>
          </p:cNvPr>
          <p:cNvSpPr/>
          <p:nvPr/>
        </p:nvSpPr>
        <p:spPr>
          <a:xfrm>
            <a:off x="3250561" y="1560918"/>
            <a:ext cx="722364" cy="1603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274074E-5B69-412E-A6C4-D97F53F488BC}"/>
              </a:ext>
            </a:extLst>
          </p:cNvPr>
          <p:cNvCxnSpPr>
            <a:cxnSpLocks/>
          </p:cNvCxnSpPr>
          <p:nvPr/>
        </p:nvCxnSpPr>
        <p:spPr>
          <a:xfrm>
            <a:off x="4432399" y="957048"/>
            <a:ext cx="0" cy="3412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B806A33-6404-4898-ACD6-A50887DACACF}"/>
              </a:ext>
            </a:extLst>
          </p:cNvPr>
          <p:cNvSpPr txBox="1"/>
          <p:nvPr/>
        </p:nvSpPr>
        <p:spPr>
          <a:xfrm>
            <a:off x="3345176" y="975482"/>
            <a:ext cx="651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Tensor</a:t>
            </a:r>
            <a:endParaRPr lang="ko-KR" altLang="en-US" sz="1050" dirty="0">
              <a:latin typeface="Cambria" panose="02040503050406030204" pitchFamily="18" charset="0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B1156FC-4C1A-4DB7-87E5-AE56D6ADA4FF}"/>
              </a:ext>
            </a:extLst>
          </p:cNvPr>
          <p:cNvGrpSpPr/>
          <p:nvPr/>
        </p:nvGrpSpPr>
        <p:grpSpPr>
          <a:xfrm>
            <a:off x="4740169" y="1380500"/>
            <a:ext cx="4015349" cy="366950"/>
            <a:chOff x="4816951" y="1101400"/>
            <a:chExt cx="4015349" cy="366950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4DEBBE74-4A53-44FC-86D3-F3E2143F6244}"/>
                </a:ext>
              </a:extLst>
            </p:cNvPr>
            <p:cNvSpPr/>
            <p:nvPr/>
          </p:nvSpPr>
          <p:spPr>
            <a:xfrm>
              <a:off x="4816951" y="1101400"/>
              <a:ext cx="4015349" cy="366950"/>
            </a:xfrm>
            <a:prstGeom prst="round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Loss 1 &gt;&gt; </a:t>
              </a:r>
              <a:r>
                <a:rPr lang="en-US" altLang="ko-KR" dirty="0" err="1">
                  <a:solidFill>
                    <a:schemeClr val="tx1"/>
                  </a:solidFill>
                </a:rPr>
                <a:t>CrossEntropy</a:t>
              </a:r>
              <a:r>
                <a:rPr lang="en-US" altLang="ko-KR" dirty="0">
                  <a:solidFill>
                    <a:schemeClr val="tx1"/>
                  </a:solidFill>
                </a:rPr>
                <a:t> (             ,             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3F1C52B4-DB1D-4991-9969-46447E4E2C74}"/>
                </a:ext>
              </a:extLst>
            </p:cNvPr>
            <p:cNvSpPr/>
            <p:nvPr/>
          </p:nvSpPr>
          <p:spPr>
            <a:xfrm>
              <a:off x="6997740" y="1214802"/>
              <a:ext cx="722364" cy="16036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D215909-6C0B-4D8B-929D-52AE92542E61}"/>
                </a:ext>
              </a:extLst>
            </p:cNvPr>
            <p:cNvSpPr/>
            <p:nvPr/>
          </p:nvSpPr>
          <p:spPr>
            <a:xfrm>
              <a:off x="7866825" y="1214802"/>
              <a:ext cx="722364" cy="160362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4C7719D-CA0C-47BB-9605-683FAFC14CE1}"/>
              </a:ext>
            </a:extLst>
          </p:cNvPr>
          <p:cNvGrpSpPr/>
          <p:nvPr/>
        </p:nvGrpSpPr>
        <p:grpSpPr>
          <a:xfrm>
            <a:off x="4753666" y="2387486"/>
            <a:ext cx="4015349" cy="366950"/>
            <a:chOff x="4740169" y="1884589"/>
            <a:chExt cx="4015349" cy="366950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AC4E16D6-5E86-4C48-9548-7B14FB4BEF1B}"/>
                </a:ext>
              </a:extLst>
            </p:cNvPr>
            <p:cNvGrpSpPr/>
            <p:nvPr/>
          </p:nvGrpSpPr>
          <p:grpSpPr>
            <a:xfrm>
              <a:off x="4740169" y="1884589"/>
              <a:ext cx="4015349" cy="366950"/>
              <a:chOff x="4816896" y="1052593"/>
              <a:chExt cx="4015349" cy="366950"/>
            </a:xfrm>
          </p:grpSpPr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FE5EAF5D-C9A0-4626-B8CB-622288A08D3B}"/>
                  </a:ext>
                </a:extLst>
              </p:cNvPr>
              <p:cNvSpPr/>
              <p:nvPr/>
            </p:nvSpPr>
            <p:spPr>
              <a:xfrm>
                <a:off x="4816896" y="1052593"/>
                <a:ext cx="4015349" cy="366950"/>
              </a:xfrm>
              <a:prstGeom prst="roundRect">
                <a:avLst/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Loss 2 &gt;&gt;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CrossEntropy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(             ,            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8E88567-284D-44A6-BAD5-DFF4816E99E7}"/>
                  </a:ext>
                </a:extLst>
              </p:cNvPr>
              <p:cNvSpPr/>
              <p:nvPr/>
            </p:nvSpPr>
            <p:spPr>
              <a:xfrm>
                <a:off x="7866825" y="1172922"/>
                <a:ext cx="722364" cy="160362"/>
              </a:xfrm>
              <a:prstGeom prst="roundRect">
                <a:avLst/>
              </a:prstGeom>
              <a:solidFill>
                <a:srgbClr val="FF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831F5E41-DB79-4CDB-8C3E-0D5E9C3848B6}"/>
                </a:ext>
              </a:extLst>
            </p:cNvPr>
            <p:cNvSpPr/>
            <p:nvPr/>
          </p:nvSpPr>
          <p:spPr>
            <a:xfrm>
              <a:off x="6920958" y="2004918"/>
              <a:ext cx="722364" cy="16036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4D669BA-D292-A644-9DBF-8B439130F96B}"/>
              </a:ext>
            </a:extLst>
          </p:cNvPr>
          <p:cNvSpPr txBox="1"/>
          <p:nvPr/>
        </p:nvSpPr>
        <p:spPr>
          <a:xfrm>
            <a:off x="5725978" y="740413"/>
            <a:ext cx="215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Loss Function</a:t>
            </a:r>
            <a:endParaRPr lang="ko-KR" alt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8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Distilled </a:t>
            </a:r>
            <a:r>
              <a:rPr lang="en-US" dirty="0" err="1"/>
              <a:t>KoBERT</a:t>
            </a:r>
            <a:r>
              <a:rPr lang="en-US" dirty="0"/>
              <a:t> - Loss</a:t>
            </a:r>
            <a:endParaRPr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5DD99F-495E-441D-A9A0-A5B750ACCC68}"/>
              </a:ext>
            </a:extLst>
          </p:cNvPr>
          <p:cNvSpPr txBox="1"/>
          <p:nvPr/>
        </p:nvSpPr>
        <p:spPr>
          <a:xfrm>
            <a:off x="332980" y="684805"/>
            <a:ext cx="240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나는 어제  </a:t>
            </a:r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MASK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타고 출근했다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6FB14F-1909-46AB-BB76-8B0907AE308C}"/>
              </a:ext>
            </a:extLst>
          </p:cNvPr>
          <p:cNvSpPr txBox="1"/>
          <p:nvPr/>
        </p:nvSpPr>
        <p:spPr>
          <a:xfrm>
            <a:off x="300651" y="1140523"/>
            <a:ext cx="9904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True distribution</a:t>
            </a:r>
            <a:endParaRPr lang="ko-KR" altLang="en-US" sz="1050" dirty="0">
              <a:latin typeface="Cambria" panose="02040503050406030204" pitchFamily="18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64B9EBE-757B-4D27-89F7-F7AB044404A0}"/>
              </a:ext>
            </a:extLst>
          </p:cNvPr>
          <p:cNvCxnSpPr>
            <a:cxnSpLocks/>
          </p:cNvCxnSpPr>
          <p:nvPr/>
        </p:nvCxnSpPr>
        <p:spPr>
          <a:xfrm flipH="1">
            <a:off x="1087660" y="1613595"/>
            <a:ext cx="17343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50C4B5-FC1B-4B80-B86A-9901DDB6DC91}"/>
              </a:ext>
            </a:extLst>
          </p:cNvPr>
          <p:cNvSpPr txBox="1"/>
          <p:nvPr/>
        </p:nvSpPr>
        <p:spPr>
          <a:xfrm>
            <a:off x="1064127" y="1696127"/>
            <a:ext cx="20769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가 </a:t>
            </a:r>
            <a:r>
              <a:rPr lang="en-US" altLang="ko-KR" sz="600" dirty="0"/>
              <a:t>…</a:t>
            </a:r>
            <a:r>
              <a:rPr lang="ko-KR" altLang="en-US" sz="600" dirty="0"/>
              <a:t> 김밥 </a:t>
            </a:r>
            <a:r>
              <a:rPr lang="en-US" altLang="ko-KR" sz="600" dirty="0"/>
              <a:t>…</a:t>
            </a:r>
            <a:r>
              <a:rPr lang="ko-KR" altLang="en-US" sz="600" dirty="0"/>
              <a:t>  동굴 </a:t>
            </a:r>
            <a:r>
              <a:rPr lang="en-US" altLang="ko-KR" sz="600" dirty="0"/>
              <a:t>…</a:t>
            </a:r>
            <a:r>
              <a:rPr lang="ko-KR" altLang="en-US" sz="600" dirty="0"/>
              <a:t>  말  </a:t>
            </a:r>
            <a:r>
              <a:rPr lang="en-US" altLang="ko-KR" sz="600" dirty="0"/>
              <a:t>…</a:t>
            </a:r>
            <a:r>
              <a:rPr lang="ko-KR" altLang="en-US" sz="600" dirty="0"/>
              <a:t> 버스 </a:t>
            </a:r>
            <a:r>
              <a:rPr lang="en-US" altLang="ko-KR" sz="600" dirty="0"/>
              <a:t>… </a:t>
            </a:r>
            <a:r>
              <a:rPr lang="ko-KR" altLang="en-US" sz="600" dirty="0"/>
              <a:t>차</a:t>
            </a:r>
            <a:r>
              <a:rPr lang="en-US" altLang="ko-KR" sz="600" dirty="0"/>
              <a:t>….</a:t>
            </a:r>
            <a:r>
              <a:rPr lang="ko-KR" altLang="en-US" sz="600" dirty="0"/>
              <a:t> 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D68A8B1-3DC3-4977-88DD-FC573421AE09}"/>
              </a:ext>
            </a:extLst>
          </p:cNvPr>
          <p:cNvSpPr/>
          <p:nvPr/>
        </p:nvSpPr>
        <p:spPr>
          <a:xfrm>
            <a:off x="2163832" y="1294983"/>
            <a:ext cx="76781" cy="318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DD6AEA-900E-47E3-9B89-A03FC5CF676B}"/>
              </a:ext>
            </a:extLst>
          </p:cNvPr>
          <p:cNvSpPr txBox="1"/>
          <p:nvPr/>
        </p:nvSpPr>
        <p:spPr>
          <a:xfrm>
            <a:off x="333393" y="2207359"/>
            <a:ext cx="651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Teacher</a:t>
            </a:r>
            <a:endParaRPr lang="ko-KR" altLang="en-US" sz="1050" dirty="0">
              <a:latin typeface="Cambria" panose="02040503050406030204" pitchFamily="18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291121D-DF0C-4646-9F92-B71FEE7B3F09}"/>
              </a:ext>
            </a:extLst>
          </p:cNvPr>
          <p:cNvCxnSpPr>
            <a:cxnSpLocks/>
          </p:cNvCxnSpPr>
          <p:nvPr/>
        </p:nvCxnSpPr>
        <p:spPr>
          <a:xfrm flipH="1">
            <a:off x="1088073" y="2569751"/>
            <a:ext cx="17343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4F9C852-7016-48BD-8472-E1297D903161}"/>
              </a:ext>
            </a:extLst>
          </p:cNvPr>
          <p:cNvSpPr txBox="1"/>
          <p:nvPr/>
        </p:nvSpPr>
        <p:spPr>
          <a:xfrm>
            <a:off x="1064540" y="2652283"/>
            <a:ext cx="20769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가 </a:t>
            </a:r>
            <a:r>
              <a:rPr lang="en-US" altLang="ko-KR" sz="600" dirty="0"/>
              <a:t>…</a:t>
            </a:r>
            <a:r>
              <a:rPr lang="ko-KR" altLang="en-US" sz="600" dirty="0"/>
              <a:t> 김밥 </a:t>
            </a:r>
            <a:r>
              <a:rPr lang="en-US" altLang="ko-KR" sz="600" dirty="0"/>
              <a:t>…</a:t>
            </a:r>
            <a:r>
              <a:rPr lang="ko-KR" altLang="en-US" sz="600" dirty="0"/>
              <a:t>  동굴 </a:t>
            </a:r>
            <a:r>
              <a:rPr lang="en-US" altLang="ko-KR" sz="600" dirty="0"/>
              <a:t>…</a:t>
            </a:r>
            <a:r>
              <a:rPr lang="ko-KR" altLang="en-US" sz="600" dirty="0"/>
              <a:t>  말  </a:t>
            </a:r>
            <a:r>
              <a:rPr lang="en-US" altLang="ko-KR" sz="600" dirty="0"/>
              <a:t>…</a:t>
            </a:r>
            <a:r>
              <a:rPr lang="ko-KR" altLang="en-US" sz="600" dirty="0"/>
              <a:t> 버스 </a:t>
            </a:r>
            <a:r>
              <a:rPr lang="en-US" altLang="ko-KR" sz="600" dirty="0"/>
              <a:t>… </a:t>
            </a:r>
            <a:r>
              <a:rPr lang="ko-KR" altLang="en-US" sz="600" dirty="0"/>
              <a:t>차</a:t>
            </a:r>
            <a:r>
              <a:rPr lang="en-US" altLang="ko-KR" sz="600" dirty="0"/>
              <a:t>….</a:t>
            </a:r>
            <a:r>
              <a:rPr lang="ko-KR" altLang="en-US" sz="600" dirty="0"/>
              <a:t>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547C63B-95E3-456E-9811-4C4C6108B85D}"/>
              </a:ext>
            </a:extLst>
          </p:cNvPr>
          <p:cNvSpPr/>
          <p:nvPr/>
        </p:nvSpPr>
        <p:spPr>
          <a:xfrm>
            <a:off x="2178206" y="2355017"/>
            <a:ext cx="76368" cy="21473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B3225B3-DD78-411B-BAEB-2D1DB74DEA18}"/>
              </a:ext>
            </a:extLst>
          </p:cNvPr>
          <p:cNvSpPr/>
          <p:nvPr/>
        </p:nvSpPr>
        <p:spPr>
          <a:xfrm>
            <a:off x="2485512" y="2474416"/>
            <a:ext cx="76368" cy="910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AB51AE1-97D6-47E0-9FA4-1144D7166032}"/>
              </a:ext>
            </a:extLst>
          </p:cNvPr>
          <p:cNvSpPr/>
          <p:nvPr/>
        </p:nvSpPr>
        <p:spPr>
          <a:xfrm>
            <a:off x="1911314" y="2518975"/>
            <a:ext cx="62129" cy="5215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0138FA-5A3B-4C17-9B0D-C7B260009746}"/>
              </a:ext>
            </a:extLst>
          </p:cNvPr>
          <p:cNvSpPr txBox="1"/>
          <p:nvPr/>
        </p:nvSpPr>
        <p:spPr>
          <a:xfrm>
            <a:off x="332980" y="3126412"/>
            <a:ext cx="651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Student</a:t>
            </a:r>
            <a:endParaRPr lang="ko-KR" altLang="en-US" sz="1050" dirty="0">
              <a:latin typeface="Cambria" panose="02040503050406030204" pitchFamily="18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88856E0-5378-4EB7-BEAE-E8F063BEBF62}"/>
              </a:ext>
            </a:extLst>
          </p:cNvPr>
          <p:cNvCxnSpPr>
            <a:cxnSpLocks/>
          </p:cNvCxnSpPr>
          <p:nvPr/>
        </p:nvCxnSpPr>
        <p:spPr>
          <a:xfrm flipH="1">
            <a:off x="1087660" y="3488804"/>
            <a:ext cx="17343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182C88E-0434-4460-A27C-0305651C8636}"/>
              </a:ext>
            </a:extLst>
          </p:cNvPr>
          <p:cNvSpPr txBox="1"/>
          <p:nvPr/>
        </p:nvSpPr>
        <p:spPr>
          <a:xfrm>
            <a:off x="1064127" y="3571336"/>
            <a:ext cx="20769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가 </a:t>
            </a:r>
            <a:r>
              <a:rPr lang="en-US" altLang="ko-KR" sz="600" dirty="0"/>
              <a:t>…</a:t>
            </a:r>
            <a:r>
              <a:rPr lang="ko-KR" altLang="en-US" sz="600" dirty="0"/>
              <a:t> 김밥 </a:t>
            </a:r>
            <a:r>
              <a:rPr lang="en-US" altLang="ko-KR" sz="600" dirty="0"/>
              <a:t>…</a:t>
            </a:r>
            <a:r>
              <a:rPr lang="ko-KR" altLang="en-US" sz="600" dirty="0"/>
              <a:t>  동굴 </a:t>
            </a:r>
            <a:r>
              <a:rPr lang="en-US" altLang="ko-KR" sz="600" dirty="0"/>
              <a:t>…</a:t>
            </a:r>
            <a:r>
              <a:rPr lang="ko-KR" altLang="en-US" sz="600" dirty="0"/>
              <a:t>  말  </a:t>
            </a:r>
            <a:r>
              <a:rPr lang="en-US" altLang="ko-KR" sz="600" dirty="0"/>
              <a:t>…</a:t>
            </a:r>
            <a:r>
              <a:rPr lang="ko-KR" altLang="en-US" sz="600" dirty="0"/>
              <a:t> 버스 </a:t>
            </a:r>
            <a:r>
              <a:rPr lang="en-US" altLang="ko-KR" sz="600" dirty="0"/>
              <a:t>… </a:t>
            </a:r>
            <a:r>
              <a:rPr lang="ko-KR" altLang="en-US" sz="600" dirty="0"/>
              <a:t>차</a:t>
            </a:r>
            <a:r>
              <a:rPr lang="en-US" altLang="ko-KR" sz="600" dirty="0"/>
              <a:t>….</a:t>
            </a:r>
            <a:r>
              <a:rPr lang="ko-KR" altLang="en-US" sz="600" dirty="0"/>
              <a:t> 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51D018E-75C2-4AEA-90CC-A0713781AA1B}"/>
              </a:ext>
            </a:extLst>
          </p:cNvPr>
          <p:cNvSpPr/>
          <p:nvPr/>
        </p:nvSpPr>
        <p:spPr>
          <a:xfrm>
            <a:off x="2177793" y="3422416"/>
            <a:ext cx="62820" cy="663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FF23B56-04F0-47D7-ADA6-9F07B6033BCB}"/>
              </a:ext>
            </a:extLst>
          </p:cNvPr>
          <p:cNvSpPr/>
          <p:nvPr/>
        </p:nvSpPr>
        <p:spPr>
          <a:xfrm>
            <a:off x="2448250" y="3282074"/>
            <a:ext cx="76690" cy="2104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BB8C5EB-361C-4505-9403-C18728DEF5C7}"/>
              </a:ext>
            </a:extLst>
          </p:cNvPr>
          <p:cNvSpPr/>
          <p:nvPr/>
        </p:nvSpPr>
        <p:spPr>
          <a:xfrm>
            <a:off x="1391521" y="3380328"/>
            <a:ext cx="62129" cy="1016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855D5F5-C3A6-49F5-8C2C-3D5767265BA1}"/>
              </a:ext>
            </a:extLst>
          </p:cNvPr>
          <p:cNvSpPr/>
          <p:nvPr/>
        </p:nvSpPr>
        <p:spPr>
          <a:xfrm>
            <a:off x="1910901" y="3438028"/>
            <a:ext cx="62129" cy="5215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C35F92-B5F3-4649-923C-E7F5FB8655F5}"/>
              </a:ext>
            </a:extLst>
          </p:cNvPr>
          <p:cNvSpPr/>
          <p:nvPr/>
        </p:nvSpPr>
        <p:spPr>
          <a:xfrm>
            <a:off x="1653326" y="3278473"/>
            <a:ext cx="76690" cy="2104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97EE57E7-C31C-4CEE-A776-A6DD9BB0A4C5}"/>
              </a:ext>
            </a:extLst>
          </p:cNvPr>
          <p:cNvSpPr/>
          <p:nvPr/>
        </p:nvSpPr>
        <p:spPr>
          <a:xfrm>
            <a:off x="3250561" y="3459342"/>
            <a:ext cx="722364" cy="16036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04C5D45-B4D6-4AA4-B56B-0C5801449A52}"/>
              </a:ext>
            </a:extLst>
          </p:cNvPr>
          <p:cNvSpPr/>
          <p:nvPr/>
        </p:nvSpPr>
        <p:spPr>
          <a:xfrm>
            <a:off x="3242342" y="2491921"/>
            <a:ext cx="722364" cy="16036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6956228-3844-4524-BCCC-D79C5BBBB0E1}"/>
              </a:ext>
            </a:extLst>
          </p:cNvPr>
          <p:cNvSpPr/>
          <p:nvPr/>
        </p:nvSpPr>
        <p:spPr>
          <a:xfrm>
            <a:off x="3250561" y="1560918"/>
            <a:ext cx="722364" cy="1603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274074E-5B69-412E-A6C4-D97F53F488BC}"/>
              </a:ext>
            </a:extLst>
          </p:cNvPr>
          <p:cNvCxnSpPr>
            <a:cxnSpLocks/>
          </p:cNvCxnSpPr>
          <p:nvPr/>
        </p:nvCxnSpPr>
        <p:spPr>
          <a:xfrm>
            <a:off x="4432399" y="957048"/>
            <a:ext cx="0" cy="3412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B806A33-6404-4898-ACD6-A50887DACACF}"/>
              </a:ext>
            </a:extLst>
          </p:cNvPr>
          <p:cNvSpPr txBox="1"/>
          <p:nvPr/>
        </p:nvSpPr>
        <p:spPr>
          <a:xfrm>
            <a:off x="3345176" y="975482"/>
            <a:ext cx="651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Tensor</a:t>
            </a:r>
            <a:endParaRPr lang="ko-KR" altLang="en-US" sz="1050" dirty="0">
              <a:latin typeface="Cambria" panose="02040503050406030204" pitchFamily="18" charset="0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B1156FC-4C1A-4DB7-87E5-AE56D6ADA4FF}"/>
              </a:ext>
            </a:extLst>
          </p:cNvPr>
          <p:cNvGrpSpPr/>
          <p:nvPr/>
        </p:nvGrpSpPr>
        <p:grpSpPr>
          <a:xfrm>
            <a:off x="4740169" y="1380500"/>
            <a:ext cx="4015349" cy="366950"/>
            <a:chOff x="4816951" y="1101400"/>
            <a:chExt cx="4015349" cy="366950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4DEBBE74-4A53-44FC-86D3-F3E2143F6244}"/>
                </a:ext>
              </a:extLst>
            </p:cNvPr>
            <p:cNvSpPr/>
            <p:nvPr/>
          </p:nvSpPr>
          <p:spPr>
            <a:xfrm>
              <a:off x="4816951" y="1101400"/>
              <a:ext cx="4015349" cy="366950"/>
            </a:xfrm>
            <a:prstGeom prst="round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Loss 1 &gt;&gt; </a:t>
              </a:r>
              <a:r>
                <a:rPr lang="en-US" altLang="ko-KR" dirty="0" err="1">
                  <a:solidFill>
                    <a:schemeClr val="tx1"/>
                  </a:solidFill>
                </a:rPr>
                <a:t>CrossEntropy</a:t>
              </a:r>
              <a:r>
                <a:rPr lang="en-US" altLang="ko-KR" dirty="0">
                  <a:solidFill>
                    <a:schemeClr val="tx1"/>
                  </a:solidFill>
                </a:rPr>
                <a:t> (             ,             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3F1C52B4-DB1D-4991-9969-46447E4E2C74}"/>
                </a:ext>
              </a:extLst>
            </p:cNvPr>
            <p:cNvSpPr/>
            <p:nvPr/>
          </p:nvSpPr>
          <p:spPr>
            <a:xfrm>
              <a:off x="6997740" y="1214802"/>
              <a:ext cx="722364" cy="16036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D215909-6C0B-4D8B-929D-52AE92542E61}"/>
                </a:ext>
              </a:extLst>
            </p:cNvPr>
            <p:cNvSpPr/>
            <p:nvPr/>
          </p:nvSpPr>
          <p:spPr>
            <a:xfrm>
              <a:off x="7866825" y="1214802"/>
              <a:ext cx="722364" cy="160362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4C7719D-CA0C-47BB-9605-683FAFC14CE1}"/>
              </a:ext>
            </a:extLst>
          </p:cNvPr>
          <p:cNvGrpSpPr/>
          <p:nvPr/>
        </p:nvGrpSpPr>
        <p:grpSpPr>
          <a:xfrm>
            <a:off x="4753666" y="2387486"/>
            <a:ext cx="4015349" cy="366950"/>
            <a:chOff x="4740169" y="1884589"/>
            <a:chExt cx="4015349" cy="366950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AC4E16D6-5E86-4C48-9548-7B14FB4BEF1B}"/>
                </a:ext>
              </a:extLst>
            </p:cNvPr>
            <p:cNvGrpSpPr/>
            <p:nvPr/>
          </p:nvGrpSpPr>
          <p:grpSpPr>
            <a:xfrm>
              <a:off x="4740169" y="1884589"/>
              <a:ext cx="4015349" cy="366950"/>
              <a:chOff x="4816896" y="1052593"/>
              <a:chExt cx="4015349" cy="366950"/>
            </a:xfrm>
          </p:grpSpPr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FE5EAF5D-C9A0-4626-B8CB-622288A08D3B}"/>
                  </a:ext>
                </a:extLst>
              </p:cNvPr>
              <p:cNvSpPr/>
              <p:nvPr/>
            </p:nvSpPr>
            <p:spPr>
              <a:xfrm>
                <a:off x="4816896" y="1052593"/>
                <a:ext cx="4015349" cy="366950"/>
              </a:xfrm>
              <a:prstGeom prst="roundRect">
                <a:avLst/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Loss 2 &gt;&gt;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CrossEntropy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(             ,            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8E88567-284D-44A6-BAD5-DFF4816E99E7}"/>
                  </a:ext>
                </a:extLst>
              </p:cNvPr>
              <p:cNvSpPr/>
              <p:nvPr/>
            </p:nvSpPr>
            <p:spPr>
              <a:xfrm>
                <a:off x="7866825" y="1172922"/>
                <a:ext cx="722364" cy="160362"/>
              </a:xfrm>
              <a:prstGeom prst="roundRect">
                <a:avLst/>
              </a:prstGeom>
              <a:solidFill>
                <a:srgbClr val="FF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831F5E41-DB79-4CDB-8C3E-0D5E9C3848B6}"/>
                </a:ext>
              </a:extLst>
            </p:cNvPr>
            <p:cNvSpPr/>
            <p:nvPr/>
          </p:nvSpPr>
          <p:spPr>
            <a:xfrm>
              <a:off x="6920958" y="2004918"/>
              <a:ext cx="722364" cy="16036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C73349F-23C1-431D-A8D6-6D307E23E91B}"/>
              </a:ext>
            </a:extLst>
          </p:cNvPr>
          <p:cNvGrpSpPr/>
          <p:nvPr/>
        </p:nvGrpSpPr>
        <p:grpSpPr>
          <a:xfrm>
            <a:off x="4753666" y="3419573"/>
            <a:ext cx="4015349" cy="366950"/>
            <a:chOff x="4740169" y="2861126"/>
            <a:chExt cx="4015349" cy="36695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5B19BC5E-F91A-4A96-8139-D01973D1FA39}"/>
                </a:ext>
              </a:extLst>
            </p:cNvPr>
            <p:cNvGrpSpPr/>
            <p:nvPr/>
          </p:nvGrpSpPr>
          <p:grpSpPr>
            <a:xfrm>
              <a:off x="4740169" y="2861126"/>
              <a:ext cx="4015349" cy="366950"/>
              <a:chOff x="4816951" y="1101400"/>
              <a:chExt cx="4015349" cy="366950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66930F4E-F09E-4C3D-84E3-E2DC8EA82E08}"/>
                  </a:ext>
                </a:extLst>
              </p:cNvPr>
              <p:cNvSpPr/>
              <p:nvPr/>
            </p:nvSpPr>
            <p:spPr>
              <a:xfrm>
                <a:off x="4816951" y="1101400"/>
                <a:ext cx="4015349" cy="366950"/>
              </a:xfrm>
              <a:prstGeom prst="roundRect">
                <a:avLst/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Loss 3 &gt;&gt;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CosineDistance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(             ,            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E0A02D74-3492-483F-A51B-EF9DAFFABAA7}"/>
                  </a:ext>
                </a:extLst>
              </p:cNvPr>
              <p:cNvSpPr/>
              <p:nvPr/>
            </p:nvSpPr>
            <p:spPr>
              <a:xfrm>
                <a:off x="7866825" y="1214802"/>
                <a:ext cx="722364" cy="160362"/>
              </a:xfrm>
              <a:prstGeom prst="roundRect">
                <a:avLst/>
              </a:prstGeom>
              <a:solidFill>
                <a:srgbClr val="FF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252FE89-D725-469E-8E97-151D5F89FADD}"/>
                </a:ext>
              </a:extLst>
            </p:cNvPr>
            <p:cNvSpPr/>
            <p:nvPr/>
          </p:nvSpPr>
          <p:spPr>
            <a:xfrm>
              <a:off x="6920903" y="2974528"/>
              <a:ext cx="722364" cy="16036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83B7DAA-2C56-6D4E-BF5E-FBAFBE808947}"/>
              </a:ext>
            </a:extLst>
          </p:cNvPr>
          <p:cNvSpPr txBox="1"/>
          <p:nvPr/>
        </p:nvSpPr>
        <p:spPr>
          <a:xfrm>
            <a:off x="5725978" y="740413"/>
            <a:ext cx="215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</a:rPr>
              <a:t>Loss Function</a:t>
            </a:r>
            <a:endParaRPr lang="ko-KR" alt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3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Distilled </a:t>
            </a:r>
            <a:r>
              <a:rPr lang="en-US" dirty="0" err="1"/>
              <a:t>KoBERT</a:t>
            </a:r>
            <a:r>
              <a:rPr lang="en-US" dirty="0"/>
              <a:t> – Loss </a:t>
            </a:r>
            <a:r>
              <a:rPr lang="en-US" dirty="0" err="1"/>
              <a:t>Abalation</a:t>
            </a:r>
            <a:endParaRPr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A11EAEA-A975-4EC0-AF99-F58DC3A7F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425" y="2941387"/>
            <a:ext cx="6640752" cy="158873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B0CAE6B-6251-4E1E-9AAA-191690EF3632}"/>
              </a:ext>
            </a:extLst>
          </p:cNvPr>
          <p:cNvGrpSpPr/>
          <p:nvPr/>
        </p:nvGrpSpPr>
        <p:grpSpPr>
          <a:xfrm>
            <a:off x="2311076" y="984502"/>
            <a:ext cx="4015349" cy="366950"/>
            <a:chOff x="4816951" y="1101400"/>
            <a:chExt cx="4015349" cy="366950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1CB9F8D-7F6B-441E-913E-83CD1E778D1D}"/>
                </a:ext>
              </a:extLst>
            </p:cNvPr>
            <p:cNvSpPr/>
            <p:nvPr/>
          </p:nvSpPr>
          <p:spPr>
            <a:xfrm>
              <a:off x="4816951" y="1101400"/>
              <a:ext cx="4015349" cy="366950"/>
            </a:xfrm>
            <a:prstGeom prst="round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Loss 1 &gt;&gt; </a:t>
              </a:r>
              <a:r>
                <a:rPr lang="en-US" altLang="ko-KR" dirty="0" err="1">
                  <a:solidFill>
                    <a:schemeClr val="tx1"/>
                  </a:solidFill>
                </a:rPr>
                <a:t>CrossEntropy</a:t>
              </a:r>
              <a:r>
                <a:rPr lang="en-US" altLang="ko-KR" dirty="0">
                  <a:solidFill>
                    <a:schemeClr val="tx1"/>
                  </a:solidFill>
                </a:rPr>
                <a:t> (             ,             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2435074-5EBE-4271-AF03-3F177F09AB33}"/>
                </a:ext>
              </a:extLst>
            </p:cNvPr>
            <p:cNvSpPr/>
            <p:nvPr/>
          </p:nvSpPr>
          <p:spPr>
            <a:xfrm>
              <a:off x="6997740" y="1214802"/>
              <a:ext cx="722364" cy="16036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true</a:t>
              </a:r>
              <a:endParaRPr lang="ko-KR" altLang="en-US" sz="10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03661668-C36B-4C40-88CE-A8CDD5A6C9AF}"/>
                </a:ext>
              </a:extLst>
            </p:cNvPr>
            <p:cNvSpPr/>
            <p:nvPr/>
          </p:nvSpPr>
          <p:spPr>
            <a:xfrm>
              <a:off x="7866825" y="1214802"/>
              <a:ext cx="722364" cy="160362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student</a:t>
              </a:r>
              <a:endParaRPr lang="ko-KR" altLang="en-US" sz="9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8F7AC33-6FB6-45FC-8ECF-D906A73567BD}"/>
              </a:ext>
            </a:extLst>
          </p:cNvPr>
          <p:cNvGrpSpPr/>
          <p:nvPr/>
        </p:nvGrpSpPr>
        <p:grpSpPr>
          <a:xfrm>
            <a:off x="2311076" y="2202078"/>
            <a:ext cx="4015349" cy="366950"/>
            <a:chOff x="4740169" y="2861126"/>
            <a:chExt cx="4015349" cy="366950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F9C6475F-2734-47B0-A173-A500F825708A}"/>
                </a:ext>
              </a:extLst>
            </p:cNvPr>
            <p:cNvSpPr/>
            <p:nvPr/>
          </p:nvSpPr>
          <p:spPr>
            <a:xfrm>
              <a:off x="4740169" y="2861126"/>
              <a:ext cx="4015349" cy="366950"/>
            </a:xfrm>
            <a:prstGeom prst="round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Loss 3 &gt;&gt;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CosineDistance</a:t>
              </a:r>
              <a:r>
                <a:rPr lang="en-US" altLang="ko-KR" dirty="0">
                  <a:solidFill>
                    <a:schemeClr val="tx1"/>
                  </a:solidFill>
                </a:rPr>
                <a:t> (             ,             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C6BE3F1-19F1-42B9-9323-CAAF70F3034E}"/>
                </a:ext>
              </a:extLst>
            </p:cNvPr>
            <p:cNvSpPr/>
            <p:nvPr/>
          </p:nvSpPr>
          <p:spPr>
            <a:xfrm>
              <a:off x="6920903" y="2974528"/>
              <a:ext cx="722364" cy="16036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teacher</a:t>
              </a:r>
              <a:endParaRPr lang="ko-KR" altLang="en-US" sz="9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75C817C-D094-4571-8EB7-AE85159C2226}"/>
              </a:ext>
            </a:extLst>
          </p:cNvPr>
          <p:cNvSpPr txBox="1"/>
          <p:nvPr/>
        </p:nvSpPr>
        <p:spPr>
          <a:xfrm>
            <a:off x="3483096" y="3420920"/>
            <a:ext cx="1451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Without </a:t>
            </a:r>
            <a:r>
              <a:rPr lang="en-US" altLang="ko-KR" sz="105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Loss2</a:t>
            </a:r>
            <a:endParaRPr lang="ko-KR" altLang="en-US" sz="105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5F723C-B183-4DA0-A667-3F51338D1459}"/>
              </a:ext>
            </a:extLst>
          </p:cNvPr>
          <p:cNvGrpSpPr/>
          <p:nvPr/>
        </p:nvGrpSpPr>
        <p:grpSpPr>
          <a:xfrm>
            <a:off x="2311075" y="1564239"/>
            <a:ext cx="4015349" cy="366950"/>
            <a:chOff x="510196" y="1506532"/>
            <a:chExt cx="4015349" cy="366950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B67DE1D-DD60-47DD-B732-51B9735D3B17}"/>
                </a:ext>
              </a:extLst>
            </p:cNvPr>
            <p:cNvGrpSpPr/>
            <p:nvPr/>
          </p:nvGrpSpPr>
          <p:grpSpPr>
            <a:xfrm>
              <a:off x="510196" y="1506532"/>
              <a:ext cx="4015349" cy="366950"/>
              <a:chOff x="4740169" y="1884589"/>
              <a:chExt cx="4015349" cy="366950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CB44B211-F40B-44FC-8ED6-AD0E10BB0A37}"/>
                  </a:ext>
                </a:extLst>
              </p:cNvPr>
              <p:cNvSpPr/>
              <p:nvPr/>
            </p:nvSpPr>
            <p:spPr>
              <a:xfrm>
                <a:off x="4740169" y="1884589"/>
                <a:ext cx="4015349" cy="366950"/>
              </a:xfrm>
              <a:prstGeom prst="roundRect">
                <a:avLst/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Loss 2 &gt;&gt;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CrossEntropy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(             ,             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01E0376C-D3F7-4003-BEF8-4853964052FC}"/>
                  </a:ext>
                </a:extLst>
              </p:cNvPr>
              <p:cNvSpPr/>
              <p:nvPr/>
            </p:nvSpPr>
            <p:spPr>
              <a:xfrm>
                <a:off x="6920958" y="2004918"/>
                <a:ext cx="722364" cy="16036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teacher</a:t>
                </a:r>
                <a:endParaRPr lang="ko-KR" altLang="en-US" sz="9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23592AE3-7199-4E8C-A1E4-5DC1BF67E8B8}"/>
                </a:ext>
              </a:extLst>
            </p:cNvPr>
            <p:cNvSpPr/>
            <p:nvPr/>
          </p:nvSpPr>
          <p:spPr>
            <a:xfrm>
              <a:off x="3560071" y="1626792"/>
              <a:ext cx="722364" cy="160362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student</a:t>
              </a:r>
              <a:endParaRPr lang="ko-KR" altLang="en-US" sz="9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9B03AA3-7422-481C-92B9-F965D8F6E532}"/>
              </a:ext>
            </a:extLst>
          </p:cNvPr>
          <p:cNvSpPr/>
          <p:nvPr/>
        </p:nvSpPr>
        <p:spPr>
          <a:xfrm>
            <a:off x="5360950" y="2308656"/>
            <a:ext cx="722364" cy="16036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student</a:t>
            </a:r>
            <a:endParaRPr lang="ko-KR" altLang="en-US" sz="9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3C8FD4B-1649-4549-82B4-4FF549946364}"/>
              </a:ext>
            </a:extLst>
          </p:cNvPr>
          <p:cNvSpPr txBox="1"/>
          <p:nvPr/>
        </p:nvSpPr>
        <p:spPr>
          <a:xfrm>
            <a:off x="3483096" y="3639020"/>
            <a:ext cx="1451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Without </a:t>
            </a:r>
            <a:r>
              <a:rPr lang="en-US" altLang="ko-KR" sz="105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Loss3</a:t>
            </a:r>
            <a:endParaRPr lang="ko-KR" altLang="en-US" sz="105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432DCE-84A5-47ED-A017-527D4D49CED4}"/>
              </a:ext>
            </a:extLst>
          </p:cNvPr>
          <p:cNvSpPr txBox="1"/>
          <p:nvPr/>
        </p:nvSpPr>
        <p:spPr>
          <a:xfrm>
            <a:off x="3483096" y="3848547"/>
            <a:ext cx="1451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" panose="02040503050406030204" pitchFamily="18" charset="0"/>
                <a:ea typeface="Cambria" panose="02040503050406030204" pitchFamily="18" charset="0"/>
              </a:rPr>
              <a:t>Without </a:t>
            </a:r>
            <a:r>
              <a:rPr lang="en-US" altLang="ko-KR" sz="105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Loss1</a:t>
            </a:r>
            <a:endParaRPr lang="ko-KR" altLang="en-US" sz="105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99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Distilled </a:t>
            </a:r>
            <a:r>
              <a:rPr lang="en-US" dirty="0" err="1"/>
              <a:t>KoBERT</a:t>
            </a:r>
            <a:r>
              <a:rPr lang="en-US" dirty="0"/>
              <a:t> - Result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B7F431-9D09-42B6-9597-7E81AAA6B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721032"/>
            <a:ext cx="6762750" cy="160972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440DF3-9918-4415-9EBC-49A2F92FAF33}"/>
              </a:ext>
            </a:extLst>
          </p:cNvPr>
          <p:cNvSpPr/>
          <p:nvPr/>
        </p:nvSpPr>
        <p:spPr>
          <a:xfrm>
            <a:off x="2265141" y="1868750"/>
            <a:ext cx="5385105" cy="343958"/>
          </a:xfrm>
          <a:prstGeom prst="roundRect">
            <a:avLst/>
          </a:prstGeom>
          <a:solidFill>
            <a:srgbClr val="41BF5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14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Distilled </a:t>
            </a:r>
            <a:r>
              <a:rPr lang="en-US" dirty="0" err="1"/>
              <a:t>KoBERT</a:t>
            </a:r>
            <a:r>
              <a:rPr lang="en-US" dirty="0"/>
              <a:t> - Result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8B0B2E-0D55-44BD-9831-8C180BBC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19" y="2630314"/>
            <a:ext cx="3135579" cy="22081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9688C1-9255-4219-A6C4-D07335345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721032"/>
            <a:ext cx="6762750" cy="160972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사각형: 둥근 모서리 10">
            <a:extLst>
              <a:ext uri="{FF2B5EF4-FFF2-40B4-BE49-F238E27FC236}">
                <a16:creationId xmlns:a16="http://schemas.microsoft.com/office/drawing/2014/main" id="{6FE9C24D-BA6E-0642-8359-A394CBB1C641}"/>
              </a:ext>
            </a:extLst>
          </p:cNvPr>
          <p:cNvSpPr/>
          <p:nvPr/>
        </p:nvSpPr>
        <p:spPr>
          <a:xfrm>
            <a:off x="2465166" y="4250489"/>
            <a:ext cx="1411509" cy="343958"/>
          </a:xfrm>
          <a:prstGeom prst="roundRect">
            <a:avLst/>
          </a:prstGeom>
          <a:solidFill>
            <a:srgbClr val="41BF5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1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Distilled </a:t>
            </a:r>
            <a:r>
              <a:rPr lang="en-US" dirty="0" err="1"/>
              <a:t>KoBERT</a:t>
            </a:r>
            <a:r>
              <a:rPr lang="en-US" dirty="0"/>
              <a:t> - Result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8B0B2E-0D55-44BD-9831-8C180BBC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19" y="2630314"/>
            <a:ext cx="3135579" cy="22081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7D5EA52-6420-4765-B092-297A75CB507C}"/>
              </a:ext>
            </a:extLst>
          </p:cNvPr>
          <p:cNvGrpSpPr/>
          <p:nvPr/>
        </p:nvGrpSpPr>
        <p:grpSpPr>
          <a:xfrm>
            <a:off x="4756094" y="2462805"/>
            <a:ext cx="3190875" cy="2543175"/>
            <a:chOff x="3693075" y="2559363"/>
            <a:chExt cx="3190875" cy="25431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9EE3BBE-8926-4A39-BCCD-C7C62EB2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3075" y="2559363"/>
              <a:ext cx="3190875" cy="254317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6DD119-AA51-448E-A4EB-14312FEABD76}"/>
                </a:ext>
              </a:extLst>
            </p:cNvPr>
            <p:cNvSpPr txBox="1"/>
            <p:nvPr/>
          </p:nvSpPr>
          <p:spPr>
            <a:xfrm>
              <a:off x="3880965" y="4902483"/>
              <a:ext cx="166825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이미 </a:t>
              </a:r>
              <a:r>
                <a:rPr lang="en-US" altLang="ko-KR" sz="700" dirty="0"/>
                <a:t>Fine-tuned</a:t>
              </a:r>
              <a:r>
                <a:rPr lang="ko-KR" altLang="en-US" sz="700" dirty="0"/>
                <a:t>된 </a:t>
              </a:r>
              <a:r>
                <a:rPr lang="en-US" altLang="ko-KR" sz="700" dirty="0"/>
                <a:t>teacher </a:t>
              </a:r>
              <a:r>
                <a:rPr lang="ko-KR" altLang="en-US" sz="700" dirty="0"/>
                <a:t>이용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E79A39E-55BB-4561-B98C-B4DD61A37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625" y="721032"/>
            <a:ext cx="6762750" cy="160972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11294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6758456-96B5-464E-8D27-30D70D28A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63" y="1350592"/>
            <a:ext cx="6670434" cy="215344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5" name="Google Shape;66;p15">
            <a:extLst>
              <a:ext uri="{FF2B5EF4-FFF2-40B4-BE49-F238E27FC236}">
                <a16:creationId xmlns:a16="http://schemas.microsoft.com/office/drawing/2014/main" id="{527452C7-489D-49E7-B7E9-110B8BFA7B15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>
            <a:defPPr>
              <a:defRPr lang="ko-KR" altLang="en-US"/>
            </a:defPPr>
            <a:lvl1pPr algn="l" latinLnBrk="1" hangingPunct="0">
              <a:lnSpc>
                <a:spcPct val="125000"/>
              </a:lnSpc>
              <a:buNone/>
              <a:defRPr lang="ko-KR" altLang="en-US" sz="2400" b="0">
                <a:solidFill>
                  <a:srgbClr val="001122"/>
                </a:solidFill>
                <a:latin typeface="+mj-lt"/>
                <a:ea typeface="+mj-ea"/>
                <a:cs typeface="뉴티맥스고딕MS"/>
              </a:defRPr>
            </a:lvl1pPr>
            <a:lvl2pPr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2pPr>
            <a:lvl3pPr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3pPr>
            <a:lvl4pPr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4pPr>
            <a:lvl5pPr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5pPr>
            <a:lvl6pPr marL="456565"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6pPr>
            <a:lvl7pPr marL="913765"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7pPr>
            <a:lvl8pPr marL="1370965"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8pPr>
            <a:lvl9pPr marL="1828165" algn="l" latinLnBrk="1" hangingPunct="0">
              <a:lnSpc>
                <a:spcPct val="125000"/>
              </a:lnSpc>
              <a:buNone/>
              <a:defRPr lang="ko-KR" altLang="en-US" sz="2800" b="1">
                <a:solidFill>
                  <a:srgbClr val="001122"/>
                </a:solidFill>
                <a:latin typeface="+mj-lt"/>
                <a:ea typeface="맑은 고딕"/>
              </a:defRPr>
            </a:lvl9pPr>
          </a:lstStyle>
          <a:p>
            <a:r>
              <a:rPr lang="en-US" dirty="0"/>
              <a:t>Universal Sentence Encoder</a:t>
            </a:r>
          </a:p>
        </p:txBody>
      </p:sp>
    </p:spTree>
    <p:extLst>
      <p:ext uri="{BB962C8B-B14F-4D97-AF65-F5344CB8AC3E}">
        <p14:creationId xmlns:p14="http://schemas.microsoft.com/office/powerpoint/2010/main" val="895215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9BDA7A7-6B05-4469-936E-40A67FF0C76C}"/>
              </a:ext>
            </a:extLst>
          </p:cNvPr>
          <p:cNvSpPr/>
          <p:nvPr/>
        </p:nvSpPr>
        <p:spPr>
          <a:xfrm>
            <a:off x="225202" y="641590"/>
            <a:ext cx="7993945" cy="4350540"/>
          </a:xfrm>
          <a:prstGeom prst="rect">
            <a:avLst/>
          </a:prstGeom>
          <a:ln w="0">
            <a:noFill/>
          </a:ln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rmAutofit/>
          </a:bodyPr>
          <a:lstStyle>
            <a:lvl1pPr marL="342900" indent="-342900" algn="l" latinLnBrk="1" hangingPunct="1">
              <a:buFont typeface="Wingdings"/>
              <a:buChar char="§"/>
              <a:defRPr lang="ko-KR" altLang="en-US" sz="24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742950" indent="-28575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2pPr>
            <a:lvl3pPr marL="1257300" indent="-342900" algn="l" latinLnBrk="1" hangingPunct="1">
              <a:buFont typeface="Wingdings"/>
              <a:buChar char="ü"/>
              <a:defRPr lang="ko-KR" altLang="en-US" sz="18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600200" indent="-228600" algn="l" latinLnBrk="1" hangingPunct="1">
              <a:buFont typeface="Wingdings"/>
              <a:buChar char="§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2057400" indent="-228600" algn="l" latinLnBrk="1" hangingPunct="1">
              <a:buFont typeface="Arial"/>
              <a:buChar char="»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9718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4290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8862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1400" dirty="0"/>
              <a:t>한국어 </a:t>
            </a:r>
            <a:r>
              <a:rPr lang="en-US" altLang="ko-KR" sz="1400" dirty="0"/>
              <a:t>Global Entity Extractor</a:t>
            </a:r>
          </a:p>
          <a:p>
            <a:pPr lvl="1">
              <a:lnSpc>
                <a:spcPct val="170000"/>
              </a:lnSpc>
            </a:pPr>
            <a:endParaRPr lang="en-US" altLang="ko-KR" sz="14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ko-KR" altLang="en-US" sz="1100" dirty="0">
                <a:latin typeface="Cambria" panose="02040503050406030204" pitchFamily="18" charset="0"/>
              </a:rPr>
              <a:t>모델 구조</a:t>
            </a:r>
            <a:endParaRPr lang="en-US" altLang="ko-KR" sz="650" dirty="0"/>
          </a:p>
          <a:p>
            <a:pPr marL="457200" lvl="1" indent="0">
              <a:lnSpc>
                <a:spcPct val="170000"/>
              </a:lnSpc>
              <a:buNone/>
            </a:pPr>
            <a:endParaRPr sz="160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Distilled </a:t>
            </a:r>
            <a:r>
              <a:rPr lang="en-US" dirty="0" err="1"/>
              <a:t>KoBERT</a:t>
            </a:r>
            <a:r>
              <a:rPr lang="en-US" dirty="0"/>
              <a:t> – Korean Result</a:t>
            </a:r>
            <a:endParaRPr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08EA6EB-62D7-468C-876F-807369132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78070"/>
              </p:ext>
            </p:extLst>
          </p:nvPr>
        </p:nvGraphicFramePr>
        <p:xfrm>
          <a:off x="1279694" y="2415133"/>
          <a:ext cx="6096000" cy="178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5188">
                  <a:extLst>
                    <a:ext uri="{9D8B030D-6E8A-4147-A177-3AD203B41FA5}">
                      <a16:colId xmlns:a16="http://schemas.microsoft.com/office/drawing/2014/main" val="555408267"/>
                    </a:ext>
                  </a:extLst>
                </a:gridCol>
                <a:gridCol w="998162">
                  <a:extLst>
                    <a:ext uri="{9D8B030D-6E8A-4147-A177-3AD203B41FA5}">
                      <a16:colId xmlns:a16="http://schemas.microsoft.com/office/drawing/2014/main" val="1846235014"/>
                    </a:ext>
                  </a:extLst>
                </a:gridCol>
                <a:gridCol w="963261">
                  <a:extLst>
                    <a:ext uri="{9D8B030D-6E8A-4147-A177-3AD203B41FA5}">
                      <a16:colId xmlns:a16="http://schemas.microsoft.com/office/drawing/2014/main" val="1073733606"/>
                    </a:ext>
                  </a:extLst>
                </a:gridCol>
                <a:gridCol w="1040043">
                  <a:extLst>
                    <a:ext uri="{9D8B030D-6E8A-4147-A177-3AD203B41FA5}">
                      <a16:colId xmlns:a16="http://schemas.microsoft.com/office/drawing/2014/main" val="3349362391"/>
                    </a:ext>
                  </a:extLst>
                </a:gridCol>
                <a:gridCol w="1519346">
                  <a:extLst>
                    <a:ext uri="{9D8B030D-6E8A-4147-A177-3AD203B41FA5}">
                      <a16:colId xmlns:a16="http://schemas.microsoft.com/office/drawing/2014/main" val="4034459518"/>
                    </a:ext>
                  </a:extLst>
                </a:gridCol>
              </a:tblGrid>
              <a:tr h="19861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en-US" altLang="ko-KR" dirty="0"/>
                        <a:t>BERT Layer 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Step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Model </a:t>
                      </a:r>
                    </a:p>
                    <a:p>
                      <a:pPr latinLnBrk="1"/>
                      <a:r>
                        <a:rPr lang="en-US" altLang="ko-KR" dirty="0"/>
                        <a:t>    Size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1881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74.2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79.4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81.7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161MB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5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87.7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89.1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90.4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331MB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48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84.5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87.8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1100MB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20432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A842DF-D9AC-4323-9400-BE4CCCF7B3B0}"/>
              </a:ext>
            </a:extLst>
          </p:cNvPr>
          <p:cNvGrpSpPr/>
          <p:nvPr/>
        </p:nvGrpSpPr>
        <p:grpSpPr>
          <a:xfrm>
            <a:off x="1905582" y="1347884"/>
            <a:ext cx="2177806" cy="369948"/>
            <a:chOff x="1877661" y="1086710"/>
            <a:chExt cx="2177806" cy="36994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15C4AAC-3382-44BD-9D5E-2AEA4FE71B24}"/>
                </a:ext>
              </a:extLst>
            </p:cNvPr>
            <p:cNvSpPr/>
            <p:nvPr/>
          </p:nvSpPr>
          <p:spPr>
            <a:xfrm>
              <a:off x="1877661" y="1086710"/>
              <a:ext cx="1033063" cy="369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BERT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8AFA2DC-F29E-4F33-A4E2-A623D1ED2429}"/>
                </a:ext>
              </a:extLst>
            </p:cNvPr>
            <p:cNvSpPr/>
            <p:nvPr/>
          </p:nvSpPr>
          <p:spPr>
            <a:xfrm>
              <a:off x="3259731" y="1124810"/>
              <a:ext cx="795736" cy="293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LSTM</a:t>
              </a:r>
              <a:endPara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F3FD3A3-27AB-49D0-A18E-B3BF368DAADB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>
              <a:off x="2910724" y="1271684"/>
              <a:ext cx="349007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사각형: 둥근 모서리 11">
            <a:extLst>
              <a:ext uri="{FF2B5EF4-FFF2-40B4-BE49-F238E27FC236}">
                <a16:creationId xmlns:a16="http://schemas.microsoft.com/office/drawing/2014/main" id="{4055DD7C-7307-0D4F-A716-5DEE4F84D8D8}"/>
              </a:ext>
            </a:extLst>
          </p:cNvPr>
          <p:cNvSpPr/>
          <p:nvPr/>
        </p:nvSpPr>
        <p:spPr>
          <a:xfrm>
            <a:off x="4432395" y="1424084"/>
            <a:ext cx="795736" cy="217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CRF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직선 연결선 17">
            <a:extLst>
              <a:ext uri="{FF2B5EF4-FFF2-40B4-BE49-F238E27FC236}">
                <a16:creationId xmlns:a16="http://schemas.microsoft.com/office/drawing/2014/main" id="{79D056BC-E601-E64E-94F8-4C221617CB8C}"/>
              </a:ext>
            </a:extLst>
          </p:cNvPr>
          <p:cNvCxnSpPr>
            <a:endCxn id="9" idx="1"/>
          </p:cNvCxnSpPr>
          <p:nvPr/>
        </p:nvCxnSpPr>
        <p:spPr>
          <a:xfrm>
            <a:off x="4083388" y="1532858"/>
            <a:ext cx="349007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07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ECA12-49B6-401D-91DD-9A6579813F0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15404-3391-43FB-B467-5B8301C595F2}"/>
              </a:ext>
            </a:extLst>
          </p:cNvPr>
          <p:cNvSpPr txBox="1"/>
          <p:nvPr/>
        </p:nvSpPr>
        <p:spPr>
          <a:xfrm>
            <a:off x="685420" y="321559"/>
            <a:ext cx="43439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atin typeface="HY나무L" panose="02030600000101010101" pitchFamily="18" charset="-127"/>
                <a:ea typeface="HY나무L" panose="02030600000101010101" pitchFamily="18" charset="-127"/>
              </a:rPr>
              <a:t>Code</a:t>
            </a:r>
          </a:p>
          <a:p>
            <a:r>
              <a:rPr lang="en-US" altLang="ko-KR" sz="6600" b="1" dirty="0">
                <a:latin typeface="HY나무L" panose="02030600000101010101" pitchFamily="18" charset="-127"/>
                <a:ea typeface="HY나무L" panose="02030600000101010101" pitchFamily="18" charset="-127"/>
              </a:rPr>
              <a:t>Review</a:t>
            </a:r>
            <a:endParaRPr lang="ko-KR" altLang="en-US" sz="6600" b="1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0B6CD-D77D-465C-81B3-714FA6BDE22C}"/>
              </a:ext>
            </a:extLst>
          </p:cNvPr>
          <p:cNvSpPr txBox="1"/>
          <p:nvPr/>
        </p:nvSpPr>
        <p:spPr>
          <a:xfrm>
            <a:off x="3737547" y="2170859"/>
            <a:ext cx="47030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atin typeface="HY나무L" panose="02030600000101010101" pitchFamily="18" charset="-127"/>
                <a:ea typeface="HY나무L" panose="02030600000101010101" pitchFamily="18" charset="-127"/>
              </a:rPr>
              <a:t>&amp;</a:t>
            </a:r>
          </a:p>
          <a:p>
            <a:r>
              <a:rPr lang="en-US" altLang="ko-KR" sz="6600" b="1" dirty="0">
                <a:latin typeface="HY나무L" panose="02030600000101010101" pitchFamily="18" charset="-127"/>
                <a:ea typeface="HY나무L" panose="02030600000101010101" pitchFamily="18" charset="-127"/>
              </a:rPr>
              <a:t>   Visualize </a:t>
            </a:r>
            <a:endParaRPr lang="ko-KR" altLang="en-US" sz="6600" b="1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772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60FB9F1-D70F-4EFB-B388-599A639AB3C4}"/>
              </a:ext>
            </a:extLst>
          </p:cNvPr>
          <p:cNvSpPr/>
          <p:nvPr/>
        </p:nvSpPr>
        <p:spPr>
          <a:xfrm>
            <a:off x="225202" y="641590"/>
            <a:ext cx="7993945" cy="4350540"/>
          </a:xfrm>
          <a:prstGeom prst="rect">
            <a:avLst/>
          </a:prstGeom>
          <a:ln w="0">
            <a:noFill/>
          </a:ln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rmAutofit/>
          </a:bodyPr>
          <a:lstStyle>
            <a:lvl1pPr marL="342900" indent="-342900" algn="l" latinLnBrk="1" hangingPunct="1">
              <a:buFont typeface="Wingdings"/>
              <a:buChar char="§"/>
              <a:defRPr lang="ko-KR" altLang="en-US" sz="24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742950" indent="-28575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2pPr>
            <a:lvl3pPr marL="1257300" indent="-342900" algn="l" latinLnBrk="1" hangingPunct="1">
              <a:buFont typeface="Wingdings"/>
              <a:buChar char="ü"/>
              <a:defRPr lang="ko-KR" altLang="en-US" sz="18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600200" indent="-228600" algn="l" latinLnBrk="1" hangingPunct="1">
              <a:buFont typeface="Wingdings"/>
              <a:buChar char="§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2057400" indent="-228600" algn="l" latinLnBrk="1" hangingPunct="1">
              <a:buFont typeface="Arial"/>
              <a:buChar char="»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9718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4290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8862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1400" dirty="0"/>
              <a:t>데이터</a:t>
            </a:r>
            <a:endParaRPr lang="en-US" altLang="ko-KR" sz="1400" dirty="0"/>
          </a:p>
          <a:p>
            <a:pPr lvl="1">
              <a:lnSpc>
                <a:spcPct val="170000"/>
              </a:lnSpc>
            </a:pPr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AIET </a:t>
            </a:r>
            <a:r>
              <a:rPr lang="ko-KR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데이터 </a:t>
            </a:r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– 76</a:t>
            </a:r>
            <a:r>
              <a:rPr lang="ko-KR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개 </a:t>
            </a:r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Intent</a:t>
            </a:r>
          </a:p>
          <a:p>
            <a:pPr lvl="1">
              <a:lnSpc>
                <a:spcPct val="170000"/>
              </a:lnSpc>
            </a:pPr>
            <a:r>
              <a:rPr lang="ko-KR" altLang="en-US" sz="1100" dirty="0">
                <a:latin typeface="Cambria" panose="02040503050406030204" pitchFamily="18" charset="0"/>
              </a:rPr>
              <a:t>문장의 </a:t>
            </a:r>
            <a:r>
              <a:rPr lang="en-US" altLang="ko-KR" sz="1100" dirty="0" err="1">
                <a:latin typeface="Cambria" panose="02040503050406030204" pitchFamily="18" charset="0"/>
              </a:rPr>
              <a:t>Featurizer</a:t>
            </a:r>
            <a:r>
              <a:rPr lang="en-US" altLang="ko-KR" sz="1100" dirty="0">
                <a:latin typeface="Cambria" panose="02040503050406030204" pitchFamily="18" charset="0"/>
              </a:rPr>
              <a:t> </a:t>
            </a:r>
            <a:r>
              <a:rPr lang="ko-KR" altLang="en-US" sz="1100" dirty="0">
                <a:latin typeface="Cambria" panose="02040503050406030204" pitchFamily="18" charset="0"/>
              </a:rPr>
              <a:t>를 기존</a:t>
            </a:r>
            <a:r>
              <a:rPr lang="ko-KR" altLang="en-US" sz="1100" b="1" dirty="0">
                <a:latin typeface="Cambria" panose="02040503050406030204" pitchFamily="18" charset="0"/>
              </a:rPr>
              <a:t> </a:t>
            </a:r>
            <a:r>
              <a:rPr lang="en-US" altLang="ko-KR" sz="1100" b="1" dirty="0">
                <a:latin typeface="Cambria" panose="02040503050406030204" pitchFamily="18" charset="0"/>
              </a:rPr>
              <a:t>Bag of Words </a:t>
            </a:r>
            <a:r>
              <a:rPr lang="ko-KR" altLang="en-US" sz="1100" dirty="0">
                <a:latin typeface="Cambria" panose="02040503050406030204" pitchFamily="18" charset="0"/>
              </a:rPr>
              <a:t>에서 변경하며 실험</a:t>
            </a:r>
            <a:endParaRPr lang="en-US" altLang="ko-KR" sz="1100" dirty="0"/>
          </a:p>
          <a:p>
            <a:pPr lvl="1">
              <a:lnSpc>
                <a:spcPct val="170000"/>
              </a:lnSpc>
            </a:pPr>
            <a:r>
              <a:rPr lang="en-US" altLang="ko-KR" sz="1100" dirty="0"/>
              <a:t>2</a:t>
            </a:r>
            <a:r>
              <a:rPr lang="ko-KR" altLang="en-US" sz="1100" dirty="0"/>
              <a:t>개의 시나리오에 대해 학습 및 테스트</a:t>
            </a:r>
            <a:endParaRPr lang="en-US" altLang="ko-KR" sz="1100" dirty="0"/>
          </a:p>
          <a:p>
            <a:pPr lvl="2">
              <a:lnSpc>
                <a:spcPct val="170000"/>
              </a:lnSpc>
            </a:pPr>
            <a:r>
              <a:rPr lang="en-US" altLang="ko-KR" sz="900" dirty="0"/>
              <a:t>[</a:t>
            </a:r>
            <a:r>
              <a:rPr lang="ko-KR" altLang="en-US" sz="900" dirty="0"/>
              <a:t>시나리오</a:t>
            </a:r>
            <a:r>
              <a:rPr lang="en-US" altLang="ko-KR" sz="900" dirty="0"/>
              <a:t>1] </a:t>
            </a:r>
            <a:r>
              <a:rPr lang="ko-KR" altLang="en-US" sz="900" dirty="0"/>
              <a:t>각 </a:t>
            </a:r>
            <a:r>
              <a:rPr lang="en-US" altLang="ko-KR" sz="900" dirty="0"/>
              <a:t>Intent </a:t>
            </a:r>
            <a:r>
              <a:rPr lang="ko-KR" altLang="en-US" sz="900" dirty="0"/>
              <a:t>당 </a:t>
            </a:r>
            <a:r>
              <a:rPr lang="en-US" altLang="ko-KR" sz="900" dirty="0"/>
              <a:t>10</a:t>
            </a:r>
            <a:r>
              <a:rPr lang="ko-KR" altLang="en-US" sz="900" dirty="0"/>
              <a:t>개의 학습 문장과 </a:t>
            </a:r>
            <a:r>
              <a:rPr lang="en-US" altLang="ko-KR" sz="900" dirty="0"/>
              <a:t>3</a:t>
            </a:r>
            <a:r>
              <a:rPr lang="ko-KR" altLang="en-US" sz="900" dirty="0"/>
              <a:t>개의 테스트 문장 </a:t>
            </a:r>
            <a:r>
              <a:rPr lang="en-US" altLang="ko-KR" sz="900" dirty="0"/>
              <a:t>(10-train 1-test)</a:t>
            </a:r>
          </a:p>
          <a:p>
            <a:pPr lvl="2">
              <a:lnSpc>
                <a:spcPct val="170000"/>
              </a:lnSpc>
            </a:pPr>
            <a:r>
              <a:rPr lang="en-US" altLang="ko-KR" sz="900" dirty="0"/>
              <a:t>[</a:t>
            </a:r>
            <a:r>
              <a:rPr lang="ko-KR" altLang="en-US" sz="900" dirty="0"/>
              <a:t>시나리오</a:t>
            </a:r>
            <a:r>
              <a:rPr lang="en-US" altLang="ko-KR" sz="900" dirty="0"/>
              <a:t>2] </a:t>
            </a:r>
            <a:r>
              <a:rPr lang="ko-KR" altLang="en-US" sz="900" dirty="0"/>
              <a:t>각 </a:t>
            </a:r>
            <a:r>
              <a:rPr lang="en-US" altLang="ko-KR" sz="900" dirty="0"/>
              <a:t>Intent</a:t>
            </a:r>
            <a:r>
              <a:rPr lang="ko-KR" altLang="en-US" sz="900" dirty="0"/>
              <a:t> 당  </a:t>
            </a:r>
            <a:r>
              <a:rPr lang="en-US" altLang="ko-KR" sz="900" dirty="0"/>
              <a:t>5</a:t>
            </a:r>
            <a:r>
              <a:rPr lang="ko-KR" altLang="en-US" sz="900" dirty="0"/>
              <a:t>개의 학습 문장과 </a:t>
            </a:r>
            <a:r>
              <a:rPr lang="en-US" altLang="ko-KR" sz="900" dirty="0"/>
              <a:t>1</a:t>
            </a:r>
            <a:r>
              <a:rPr lang="ko-KR" altLang="en-US" sz="900" dirty="0"/>
              <a:t>개의 테스트 문장 </a:t>
            </a:r>
            <a:r>
              <a:rPr lang="en-US" altLang="ko-KR" sz="900" dirty="0"/>
              <a:t>(5-train 1-test)</a:t>
            </a:r>
            <a:endParaRPr lang="en-US" altLang="ko-KR" sz="1100" dirty="0"/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650" dirty="0"/>
          </a:p>
          <a:p>
            <a:pPr marL="457200" lvl="1" indent="0">
              <a:lnSpc>
                <a:spcPct val="170000"/>
              </a:lnSpc>
              <a:buNone/>
            </a:pPr>
            <a:endParaRPr sz="160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Intent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endParaRPr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E005A58-BDC1-42BD-9F7B-D3FF4BE47E48}"/>
              </a:ext>
            </a:extLst>
          </p:cNvPr>
          <p:cNvSpPr txBox="1"/>
          <p:nvPr/>
        </p:nvSpPr>
        <p:spPr>
          <a:xfrm>
            <a:off x="576714" y="3332951"/>
            <a:ext cx="240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나는 어제  버스 타고 출근했다 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2383595-C276-4774-AE0C-567B8FE54026}"/>
              </a:ext>
            </a:extLst>
          </p:cNvPr>
          <p:cNvCxnSpPr/>
          <p:nvPr/>
        </p:nvCxnSpPr>
        <p:spPr>
          <a:xfrm>
            <a:off x="2729239" y="3456061"/>
            <a:ext cx="963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007AFE6-E193-4E03-8725-F346322417A9}"/>
              </a:ext>
            </a:extLst>
          </p:cNvPr>
          <p:cNvSpPr txBox="1"/>
          <p:nvPr/>
        </p:nvSpPr>
        <p:spPr>
          <a:xfrm>
            <a:off x="4020568" y="3022153"/>
            <a:ext cx="4696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 </a:t>
            </a:r>
            <a:r>
              <a:rPr lang="en-US" altLang="ko-KR" sz="1000" dirty="0"/>
              <a:t>…</a:t>
            </a:r>
            <a:r>
              <a:rPr lang="ko-KR" altLang="en-US" sz="1000" dirty="0"/>
              <a:t> 김밥 </a:t>
            </a:r>
            <a:r>
              <a:rPr lang="en-US" altLang="ko-KR" sz="1000" dirty="0"/>
              <a:t>…</a:t>
            </a:r>
            <a:r>
              <a:rPr lang="ko-KR" altLang="en-US" sz="1000" dirty="0"/>
              <a:t> 나는 </a:t>
            </a:r>
            <a:r>
              <a:rPr lang="en-US" altLang="ko-KR" sz="1000" dirty="0"/>
              <a:t>...</a:t>
            </a:r>
            <a:r>
              <a:rPr lang="ko-KR" altLang="en-US" sz="1000" dirty="0"/>
              <a:t> 동굴 </a:t>
            </a:r>
            <a:r>
              <a:rPr lang="en-US" altLang="ko-KR" sz="1000" dirty="0"/>
              <a:t>…</a:t>
            </a:r>
            <a:r>
              <a:rPr lang="ko-KR" altLang="en-US" sz="1000" dirty="0"/>
              <a:t>  말  </a:t>
            </a:r>
            <a:r>
              <a:rPr lang="en-US" altLang="ko-KR" sz="1000" dirty="0"/>
              <a:t>…</a:t>
            </a:r>
            <a:r>
              <a:rPr lang="ko-KR" altLang="en-US" sz="1000" dirty="0"/>
              <a:t> 버스 </a:t>
            </a:r>
            <a:r>
              <a:rPr lang="en-US" altLang="ko-KR" sz="1000" dirty="0"/>
              <a:t>… </a:t>
            </a:r>
            <a:r>
              <a:rPr lang="ko-KR" altLang="en-US" sz="1000" dirty="0"/>
              <a:t>어제</a:t>
            </a:r>
            <a:r>
              <a:rPr lang="en-US" altLang="ko-KR" sz="1000" dirty="0"/>
              <a:t> … </a:t>
            </a:r>
            <a:r>
              <a:rPr lang="ko-KR" altLang="en-US" sz="1000" dirty="0"/>
              <a:t>차</a:t>
            </a:r>
            <a:r>
              <a:rPr lang="en-US" altLang="ko-KR" sz="1000" dirty="0"/>
              <a:t>…. </a:t>
            </a:r>
            <a:r>
              <a:rPr lang="ko-KR" altLang="en-US" sz="1000" dirty="0"/>
              <a:t>출근</a:t>
            </a:r>
            <a:r>
              <a:rPr lang="en-US" altLang="ko-KR" sz="1000" dirty="0"/>
              <a:t>…. </a:t>
            </a:r>
            <a:r>
              <a:rPr lang="ko-KR" altLang="en-US" sz="1000" dirty="0"/>
              <a:t>타고</a:t>
            </a:r>
            <a:r>
              <a:rPr lang="en-US" altLang="ko-KR" sz="1000" dirty="0"/>
              <a:t> … </a:t>
            </a:r>
            <a:r>
              <a:rPr lang="ko-KR" altLang="en-US" sz="1000" dirty="0"/>
              <a:t>했다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95F7D2-648C-4969-B25D-9DAE466D74A4}"/>
              </a:ext>
            </a:extLst>
          </p:cNvPr>
          <p:cNvSpPr txBox="1"/>
          <p:nvPr/>
        </p:nvSpPr>
        <p:spPr>
          <a:xfrm>
            <a:off x="4020568" y="3332951"/>
            <a:ext cx="4811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0</a:t>
            </a:r>
            <a:r>
              <a:rPr lang="ko-KR" altLang="en-US" sz="1000" dirty="0"/>
              <a:t> </a:t>
            </a:r>
            <a:r>
              <a:rPr lang="en-US" altLang="ko-KR" sz="1000" dirty="0"/>
              <a:t>…</a:t>
            </a:r>
            <a:r>
              <a:rPr lang="ko-KR" altLang="en-US" sz="1000" dirty="0"/>
              <a:t>    </a:t>
            </a:r>
            <a:r>
              <a:rPr lang="en-US" altLang="ko-KR" sz="1000" dirty="0"/>
              <a:t>0</a:t>
            </a:r>
            <a:r>
              <a:rPr lang="ko-KR" altLang="en-US" sz="1000" dirty="0"/>
              <a:t> </a:t>
            </a:r>
            <a:r>
              <a:rPr lang="en-US" altLang="ko-KR" sz="1000" dirty="0"/>
              <a:t>…</a:t>
            </a:r>
            <a:r>
              <a:rPr lang="ko-KR" altLang="en-US" sz="1000" dirty="0"/>
              <a:t>    </a:t>
            </a:r>
            <a:r>
              <a:rPr lang="en-US" altLang="ko-KR" sz="1000" dirty="0"/>
              <a:t>1  ...   </a:t>
            </a:r>
            <a:r>
              <a:rPr lang="ko-KR" altLang="en-US" sz="1000" dirty="0"/>
              <a:t> </a:t>
            </a:r>
            <a:r>
              <a:rPr lang="en-US" altLang="ko-KR" sz="1000" dirty="0"/>
              <a:t>0    </a:t>
            </a:r>
            <a:r>
              <a:rPr lang="ko-KR" altLang="en-US" sz="1000" dirty="0"/>
              <a:t> </a:t>
            </a:r>
            <a:r>
              <a:rPr lang="en-US" altLang="ko-KR" sz="1000" dirty="0"/>
              <a:t>…</a:t>
            </a:r>
            <a:r>
              <a:rPr lang="ko-KR" altLang="en-US" sz="1000" dirty="0"/>
              <a:t>  </a:t>
            </a:r>
            <a:r>
              <a:rPr lang="en-US" altLang="ko-KR" sz="1000" dirty="0"/>
              <a:t>0</a:t>
            </a:r>
            <a:r>
              <a:rPr lang="ko-KR" altLang="en-US" sz="1000" dirty="0"/>
              <a:t>  </a:t>
            </a:r>
            <a:r>
              <a:rPr lang="en-US" altLang="ko-KR" sz="1000" dirty="0"/>
              <a:t>…</a:t>
            </a:r>
            <a:r>
              <a:rPr lang="ko-KR" altLang="en-US" sz="1000" dirty="0"/>
              <a:t>   </a:t>
            </a:r>
            <a:r>
              <a:rPr lang="en-US" altLang="ko-KR" sz="1000" dirty="0"/>
              <a:t>1</a:t>
            </a:r>
            <a:r>
              <a:rPr lang="ko-KR" altLang="en-US" sz="1000" dirty="0"/>
              <a:t> </a:t>
            </a:r>
            <a:r>
              <a:rPr lang="en-US" altLang="ko-KR" sz="1000" dirty="0"/>
              <a:t>….    1  …   0  ...   1</a:t>
            </a:r>
            <a:r>
              <a:rPr lang="ko-KR" altLang="en-US" sz="1000" dirty="0"/>
              <a:t>   </a:t>
            </a:r>
            <a:r>
              <a:rPr lang="en-US" altLang="ko-KR" sz="1000" dirty="0"/>
              <a:t>...   1  ….    1 </a:t>
            </a:r>
            <a:r>
              <a:rPr lang="ko-KR" altLang="en-US" sz="1000" dirty="0"/>
              <a:t> 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A094A7-B67B-446C-A615-926660C1DFB4}"/>
              </a:ext>
            </a:extLst>
          </p:cNvPr>
          <p:cNvSpPr/>
          <p:nvPr/>
        </p:nvSpPr>
        <p:spPr>
          <a:xfrm>
            <a:off x="8072014" y="2302036"/>
            <a:ext cx="907420" cy="445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vocab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B089E13-E6F0-4596-9ECA-269225F1D3B1}"/>
              </a:ext>
            </a:extLst>
          </p:cNvPr>
          <p:cNvSpPr/>
          <p:nvPr/>
        </p:nvSpPr>
        <p:spPr>
          <a:xfrm>
            <a:off x="3999628" y="3046526"/>
            <a:ext cx="4578980" cy="221848"/>
          </a:xfrm>
          <a:prstGeom prst="roundRect">
            <a:avLst/>
          </a:prstGeom>
          <a:solidFill>
            <a:schemeClr val="accent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47FC21D7-DC19-4719-8325-85D9CB51D168}"/>
              </a:ext>
            </a:extLst>
          </p:cNvPr>
          <p:cNvSpPr/>
          <p:nvPr/>
        </p:nvSpPr>
        <p:spPr>
          <a:xfrm>
            <a:off x="4020568" y="3345137"/>
            <a:ext cx="4578980" cy="221848"/>
          </a:xfrm>
          <a:prstGeom prst="roundRect">
            <a:avLst/>
          </a:pr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10E38D8-B8D2-48DD-B792-FEE65C211106}"/>
              </a:ext>
            </a:extLst>
          </p:cNvPr>
          <p:cNvSpPr/>
          <p:nvPr/>
        </p:nvSpPr>
        <p:spPr>
          <a:xfrm>
            <a:off x="4818185" y="2919021"/>
            <a:ext cx="320598" cy="77374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8A45AF8-ACA2-45AD-9C1A-F307D2E42EDA}"/>
              </a:ext>
            </a:extLst>
          </p:cNvPr>
          <p:cNvSpPr/>
          <p:nvPr/>
        </p:nvSpPr>
        <p:spPr>
          <a:xfrm>
            <a:off x="6095620" y="2919021"/>
            <a:ext cx="320598" cy="77374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0445B07-5EE4-4EAF-8E70-3443D233A7EE}"/>
              </a:ext>
            </a:extLst>
          </p:cNvPr>
          <p:cNvSpPr/>
          <p:nvPr/>
        </p:nvSpPr>
        <p:spPr>
          <a:xfrm>
            <a:off x="6504734" y="2919021"/>
            <a:ext cx="320598" cy="77374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1A55C2-FE56-4F70-A407-4F9037C592B0}"/>
              </a:ext>
            </a:extLst>
          </p:cNvPr>
          <p:cNvSpPr/>
          <p:nvPr/>
        </p:nvSpPr>
        <p:spPr>
          <a:xfrm>
            <a:off x="7258643" y="2919021"/>
            <a:ext cx="320598" cy="77374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962B45B-4A78-497E-AAB1-DD191A362F38}"/>
              </a:ext>
            </a:extLst>
          </p:cNvPr>
          <p:cNvSpPr/>
          <p:nvPr/>
        </p:nvSpPr>
        <p:spPr>
          <a:xfrm>
            <a:off x="7683184" y="2919021"/>
            <a:ext cx="320598" cy="77374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A1A2E2-EF55-4949-B303-DE17DFD241DC}"/>
              </a:ext>
            </a:extLst>
          </p:cNvPr>
          <p:cNvSpPr/>
          <p:nvPr/>
        </p:nvSpPr>
        <p:spPr>
          <a:xfrm>
            <a:off x="8127933" y="2919021"/>
            <a:ext cx="320598" cy="77374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00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60FB9F1-D70F-4EFB-B388-599A639AB3C4}"/>
              </a:ext>
            </a:extLst>
          </p:cNvPr>
          <p:cNvSpPr/>
          <p:nvPr/>
        </p:nvSpPr>
        <p:spPr>
          <a:xfrm>
            <a:off x="225202" y="641590"/>
            <a:ext cx="7993945" cy="4350540"/>
          </a:xfrm>
          <a:prstGeom prst="rect">
            <a:avLst/>
          </a:prstGeom>
          <a:ln w="0">
            <a:noFill/>
          </a:ln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rmAutofit/>
          </a:bodyPr>
          <a:lstStyle>
            <a:lvl1pPr marL="342900" indent="-342900" algn="l" latinLnBrk="1" hangingPunct="1">
              <a:buFont typeface="Wingdings"/>
              <a:buChar char="§"/>
              <a:defRPr lang="ko-KR" altLang="en-US" sz="24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742950" indent="-28575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2pPr>
            <a:lvl3pPr marL="1257300" indent="-342900" algn="l" latinLnBrk="1" hangingPunct="1">
              <a:buFont typeface="Wingdings"/>
              <a:buChar char="ü"/>
              <a:defRPr lang="ko-KR" altLang="en-US" sz="18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600200" indent="-228600" algn="l" latinLnBrk="1" hangingPunct="1">
              <a:buFont typeface="Wingdings"/>
              <a:buChar char="§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2057400" indent="-228600" algn="l" latinLnBrk="1" hangingPunct="1">
              <a:buFont typeface="Arial"/>
              <a:buChar char="»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9718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4290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8862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1400" dirty="0"/>
              <a:t>데이터</a:t>
            </a:r>
            <a:endParaRPr lang="en-US" altLang="ko-KR" sz="1400" dirty="0"/>
          </a:p>
          <a:p>
            <a:pPr lvl="1">
              <a:lnSpc>
                <a:spcPct val="170000"/>
              </a:lnSpc>
            </a:pPr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AIET </a:t>
            </a:r>
            <a:r>
              <a:rPr lang="ko-KR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데이터 </a:t>
            </a:r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– 76</a:t>
            </a:r>
            <a:r>
              <a:rPr lang="ko-KR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개 </a:t>
            </a:r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Intent</a:t>
            </a:r>
          </a:p>
          <a:p>
            <a:pPr lvl="1">
              <a:lnSpc>
                <a:spcPct val="170000"/>
              </a:lnSpc>
            </a:pPr>
            <a:r>
              <a:rPr lang="ko-KR" altLang="en-US" sz="1100" dirty="0">
                <a:latin typeface="Cambria" panose="02040503050406030204" pitchFamily="18" charset="0"/>
              </a:rPr>
              <a:t>문장의 </a:t>
            </a:r>
            <a:r>
              <a:rPr lang="en-US" altLang="ko-KR" sz="1100" dirty="0" err="1">
                <a:latin typeface="Cambria" panose="02040503050406030204" pitchFamily="18" charset="0"/>
              </a:rPr>
              <a:t>Featurizer</a:t>
            </a:r>
            <a:r>
              <a:rPr lang="en-US" altLang="ko-KR" sz="1100" dirty="0">
                <a:latin typeface="Cambria" panose="02040503050406030204" pitchFamily="18" charset="0"/>
              </a:rPr>
              <a:t> </a:t>
            </a:r>
            <a:r>
              <a:rPr lang="ko-KR" altLang="en-US" sz="1100" dirty="0">
                <a:latin typeface="Cambria" panose="02040503050406030204" pitchFamily="18" charset="0"/>
              </a:rPr>
              <a:t>를 기존 </a:t>
            </a:r>
            <a:r>
              <a:rPr lang="en-US" altLang="ko-KR" sz="1100" b="1" dirty="0">
                <a:latin typeface="Cambria" panose="02040503050406030204" pitchFamily="18" charset="0"/>
              </a:rPr>
              <a:t>Bag of Words </a:t>
            </a:r>
            <a:r>
              <a:rPr lang="ko-KR" altLang="en-US" sz="1100" dirty="0">
                <a:latin typeface="Cambria" panose="02040503050406030204" pitchFamily="18" charset="0"/>
              </a:rPr>
              <a:t>에서 변경하며 실험</a:t>
            </a:r>
            <a:endParaRPr lang="en-US" altLang="ko-KR" sz="1100" dirty="0"/>
          </a:p>
          <a:p>
            <a:pPr lvl="1">
              <a:lnSpc>
                <a:spcPct val="170000"/>
              </a:lnSpc>
            </a:pPr>
            <a:r>
              <a:rPr lang="en-US" altLang="ko-KR" sz="1100" dirty="0"/>
              <a:t>2</a:t>
            </a:r>
            <a:r>
              <a:rPr lang="ko-KR" altLang="en-US" sz="1100" dirty="0"/>
              <a:t>개의 시나리오에 대해 학습 및 테스트</a:t>
            </a:r>
            <a:endParaRPr lang="en-US" altLang="ko-KR" sz="1100" dirty="0"/>
          </a:p>
          <a:p>
            <a:pPr lvl="2">
              <a:lnSpc>
                <a:spcPct val="170000"/>
              </a:lnSpc>
            </a:pPr>
            <a:r>
              <a:rPr lang="en-US" altLang="ko-KR" sz="900" dirty="0"/>
              <a:t>[</a:t>
            </a:r>
            <a:r>
              <a:rPr lang="ko-KR" altLang="en-US" sz="900" dirty="0"/>
              <a:t>시나리오</a:t>
            </a:r>
            <a:r>
              <a:rPr lang="en-US" altLang="ko-KR" sz="900" dirty="0"/>
              <a:t>1] </a:t>
            </a:r>
            <a:r>
              <a:rPr lang="ko-KR" altLang="en-US" sz="900" dirty="0"/>
              <a:t>각 </a:t>
            </a:r>
            <a:r>
              <a:rPr lang="en-US" altLang="ko-KR" sz="900" dirty="0"/>
              <a:t>Intent </a:t>
            </a:r>
            <a:r>
              <a:rPr lang="ko-KR" altLang="en-US" sz="900" dirty="0"/>
              <a:t>당 </a:t>
            </a:r>
            <a:r>
              <a:rPr lang="en-US" altLang="ko-KR" sz="900" dirty="0"/>
              <a:t>10</a:t>
            </a:r>
            <a:r>
              <a:rPr lang="ko-KR" altLang="en-US" sz="900" dirty="0"/>
              <a:t>개의 학습 문장과 </a:t>
            </a:r>
            <a:r>
              <a:rPr lang="en-US" altLang="ko-KR" sz="900" dirty="0"/>
              <a:t>3</a:t>
            </a:r>
            <a:r>
              <a:rPr lang="ko-KR" altLang="en-US" sz="900" dirty="0"/>
              <a:t>개의 테스트 문장 </a:t>
            </a:r>
            <a:r>
              <a:rPr lang="en-US" altLang="ko-KR" sz="900" dirty="0"/>
              <a:t>(10-train 1-test)</a:t>
            </a:r>
          </a:p>
          <a:p>
            <a:pPr lvl="2">
              <a:lnSpc>
                <a:spcPct val="170000"/>
              </a:lnSpc>
            </a:pPr>
            <a:r>
              <a:rPr lang="en-US" altLang="ko-KR" sz="900" dirty="0"/>
              <a:t>[</a:t>
            </a:r>
            <a:r>
              <a:rPr lang="ko-KR" altLang="en-US" sz="900" dirty="0"/>
              <a:t>시나리오</a:t>
            </a:r>
            <a:r>
              <a:rPr lang="en-US" altLang="ko-KR" sz="900" dirty="0"/>
              <a:t>2] </a:t>
            </a:r>
            <a:r>
              <a:rPr lang="ko-KR" altLang="en-US" sz="900" dirty="0"/>
              <a:t>각 </a:t>
            </a:r>
            <a:r>
              <a:rPr lang="en-US" altLang="ko-KR" sz="900" dirty="0"/>
              <a:t>Intent</a:t>
            </a:r>
            <a:r>
              <a:rPr lang="ko-KR" altLang="en-US" sz="900" dirty="0"/>
              <a:t> 당  </a:t>
            </a:r>
            <a:r>
              <a:rPr lang="en-US" altLang="ko-KR" sz="900" dirty="0"/>
              <a:t>5</a:t>
            </a:r>
            <a:r>
              <a:rPr lang="ko-KR" altLang="en-US" sz="900" dirty="0"/>
              <a:t>개의 학습 문장과 </a:t>
            </a:r>
            <a:r>
              <a:rPr lang="en-US" altLang="ko-KR" sz="900" dirty="0"/>
              <a:t>1</a:t>
            </a:r>
            <a:r>
              <a:rPr lang="ko-KR" altLang="en-US" sz="900" dirty="0"/>
              <a:t>개의 테스트 문장 </a:t>
            </a:r>
            <a:r>
              <a:rPr lang="en-US" altLang="ko-KR" sz="900" dirty="0"/>
              <a:t>(5-train 1-test)</a:t>
            </a:r>
          </a:p>
          <a:p>
            <a:pPr lvl="2">
              <a:lnSpc>
                <a:spcPct val="170000"/>
              </a:lnSpc>
            </a:pPr>
            <a:endParaRPr lang="en-US" altLang="ko-KR" sz="1050" dirty="0"/>
          </a:p>
          <a:p>
            <a:pPr>
              <a:lnSpc>
                <a:spcPct val="170000"/>
              </a:lnSpc>
            </a:pPr>
            <a:r>
              <a:rPr lang="ko-KR" altLang="en-US" sz="1400" dirty="0"/>
              <a:t>모델</a:t>
            </a:r>
            <a:r>
              <a:rPr lang="en-US" altLang="ko-KR" sz="1400" dirty="0"/>
              <a:t>1 - </a:t>
            </a:r>
            <a:r>
              <a:rPr lang="en-US" altLang="ko-KR" sz="1400" dirty="0" err="1"/>
              <a:t>StarSpace</a:t>
            </a:r>
            <a:endParaRPr lang="en-US" altLang="ko-KR" sz="900" dirty="0"/>
          </a:p>
          <a:p>
            <a:pPr lvl="1">
              <a:lnSpc>
                <a:spcPct val="170000"/>
              </a:lnSpc>
            </a:pPr>
            <a:endParaRPr lang="en-US" altLang="ko-KR" sz="1100" dirty="0"/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650" dirty="0"/>
          </a:p>
          <a:p>
            <a:pPr marL="457200" lvl="1" indent="0">
              <a:lnSpc>
                <a:spcPct val="170000"/>
              </a:lnSpc>
              <a:buNone/>
            </a:pPr>
            <a:endParaRPr sz="160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Intent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F9704-B982-4C4B-A4CB-4F557BE18AF4}"/>
              </a:ext>
            </a:extLst>
          </p:cNvPr>
          <p:cNvSpPr txBox="1"/>
          <p:nvPr/>
        </p:nvSpPr>
        <p:spPr>
          <a:xfrm>
            <a:off x="293391" y="3470939"/>
            <a:ext cx="738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sentence</a:t>
            </a:r>
            <a:endParaRPr lang="ko-KR" altLang="en-US" sz="1100" dirty="0">
              <a:latin typeface="Cambria" panose="02040503050406030204" pitchFamily="18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001CF94-240E-48D3-A54E-FAC8A0AE2F43}"/>
              </a:ext>
            </a:extLst>
          </p:cNvPr>
          <p:cNvSpPr/>
          <p:nvPr/>
        </p:nvSpPr>
        <p:spPr>
          <a:xfrm>
            <a:off x="1615619" y="3535194"/>
            <a:ext cx="690457" cy="133102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8B7A9-5778-4BAA-9085-13412B05D712}"/>
              </a:ext>
            </a:extLst>
          </p:cNvPr>
          <p:cNvSpPr txBox="1"/>
          <p:nvPr/>
        </p:nvSpPr>
        <p:spPr>
          <a:xfrm>
            <a:off x="399502" y="3954438"/>
            <a:ext cx="67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intent</a:t>
            </a:r>
            <a:endParaRPr lang="ko-KR" altLang="en-US" sz="1100" dirty="0">
              <a:latin typeface="Cambria" panose="02040503050406030204" pitchFamily="18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7FFD43D-C66D-4B57-AA37-52B4F6BB68F9}"/>
              </a:ext>
            </a:extLst>
          </p:cNvPr>
          <p:cNvSpPr/>
          <p:nvPr/>
        </p:nvSpPr>
        <p:spPr>
          <a:xfrm>
            <a:off x="3053234" y="3436170"/>
            <a:ext cx="1107802" cy="331147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Feedfoward</a:t>
            </a:r>
            <a:r>
              <a:rPr lang="en-US" altLang="ko-KR" sz="1100" dirty="0">
                <a:solidFill>
                  <a:schemeClr val="tx1"/>
                </a:solidFill>
              </a:rPr>
              <a:t>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6784A15-0C37-4360-894A-77027581F6D8}"/>
              </a:ext>
            </a:extLst>
          </p:cNvPr>
          <p:cNvSpPr/>
          <p:nvPr/>
        </p:nvSpPr>
        <p:spPr>
          <a:xfrm>
            <a:off x="1615619" y="4018692"/>
            <a:ext cx="690457" cy="133102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B5FB5F4-0AF4-43DE-9C77-6EB4405660C3}"/>
              </a:ext>
            </a:extLst>
          </p:cNvPr>
          <p:cNvCxnSpPr>
            <a:cxnSpLocks/>
          </p:cNvCxnSpPr>
          <p:nvPr/>
        </p:nvCxnSpPr>
        <p:spPr>
          <a:xfrm>
            <a:off x="2508500" y="3601743"/>
            <a:ext cx="296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C2BC3B-F2B2-4822-8B9C-BDB2EBC8E24C}"/>
              </a:ext>
            </a:extLst>
          </p:cNvPr>
          <p:cNvCxnSpPr>
            <a:cxnSpLocks/>
          </p:cNvCxnSpPr>
          <p:nvPr/>
        </p:nvCxnSpPr>
        <p:spPr>
          <a:xfrm>
            <a:off x="2508500" y="4085243"/>
            <a:ext cx="296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6343CE-9A90-48F1-96A9-E9E2A4FE8EED}"/>
              </a:ext>
            </a:extLst>
          </p:cNvPr>
          <p:cNvSpPr/>
          <p:nvPr/>
        </p:nvSpPr>
        <p:spPr>
          <a:xfrm>
            <a:off x="3072018" y="3916667"/>
            <a:ext cx="1107802" cy="331147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Feedfoward</a:t>
            </a:r>
            <a:r>
              <a:rPr lang="en-US" altLang="ko-KR" sz="1100" dirty="0">
                <a:solidFill>
                  <a:schemeClr val="tx1"/>
                </a:solidFill>
              </a:rPr>
              <a:t>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2CEB74-6BC1-4F48-80F5-D03129C03166}"/>
              </a:ext>
            </a:extLst>
          </p:cNvPr>
          <p:cNvCxnSpPr>
            <a:cxnSpLocks/>
          </p:cNvCxnSpPr>
          <p:nvPr/>
        </p:nvCxnSpPr>
        <p:spPr>
          <a:xfrm>
            <a:off x="4343116" y="3601744"/>
            <a:ext cx="1091269" cy="74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1F571B-696F-484E-899E-30A94FF31C9D}"/>
              </a:ext>
            </a:extLst>
          </p:cNvPr>
          <p:cNvCxnSpPr>
            <a:cxnSpLocks/>
          </p:cNvCxnSpPr>
          <p:nvPr/>
        </p:nvCxnSpPr>
        <p:spPr>
          <a:xfrm flipV="1">
            <a:off x="4369007" y="3882910"/>
            <a:ext cx="1196544" cy="202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2E6B8C14-30CD-4573-888C-0653E38CE257}"/>
              </a:ext>
            </a:extLst>
          </p:cNvPr>
          <p:cNvSpPr/>
          <p:nvPr/>
        </p:nvSpPr>
        <p:spPr>
          <a:xfrm>
            <a:off x="5632397" y="3793789"/>
            <a:ext cx="97846" cy="939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5075FA9-9228-4D8E-96D4-99A5ED786C67}"/>
              </a:ext>
            </a:extLst>
          </p:cNvPr>
          <p:cNvSpPr/>
          <p:nvPr/>
        </p:nvSpPr>
        <p:spPr>
          <a:xfrm>
            <a:off x="5158466" y="3155022"/>
            <a:ext cx="2896763" cy="17343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C9620B01-41B8-4992-9141-0157F62C9B70}"/>
              </a:ext>
            </a:extLst>
          </p:cNvPr>
          <p:cNvSpPr/>
          <p:nvPr/>
        </p:nvSpPr>
        <p:spPr>
          <a:xfrm>
            <a:off x="5398027" y="3428782"/>
            <a:ext cx="167524" cy="1396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DE2A27B-BF7D-4BD4-B69B-9C33C412F42A}"/>
              </a:ext>
            </a:extLst>
          </p:cNvPr>
          <p:cNvGrpSpPr/>
          <p:nvPr/>
        </p:nvGrpSpPr>
        <p:grpSpPr>
          <a:xfrm rot="3165677">
            <a:off x="5413126" y="3588342"/>
            <a:ext cx="600291" cy="0"/>
            <a:chOff x="6121594" y="1382070"/>
            <a:chExt cx="600291" cy="0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23345BD-EBB7-40DC-B611-A5F13F497917}"/>
                </a:ext>
              </a:extLst>
            </p:cNvPr>
            <p:cNvCxnSpPr/>
            <p:nvPr/>
          </p:nvCxnSpPr>
          <p:spPr>
            <a:xfrm>
              <a:off x="6121594" y="1382070"/>
              <a:ext cx="2331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A27E594-98A3-4866-A94D-76BAC914E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3812" y="1382070"/>
              <a:ext cx="28807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BD0DE812-1D5F-4B83-B6DB-17812F40F77B}"/>
              </a:ext>
            </a:extLst>
          </p:cNvPr>
          <p:cNvSpPr/>
          <p:nvPr/>
        </p:nvSpPr>
        <p:spPr>
          <a:xfrm>
            <a:off x="5597558" y="3970530"/>
            <a:ext cx="167524" cy="1396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A9A7B2-EA42-4B4A-952C-60633FD6F372}"/>
              </a:ext>
            </a:extLst>
          </p:cNvPr>
          <p:cNvSpPr txBox="1"/>
          <p:nvPr/>
        </p:nvSpPr>
        <p:spPr>
          <a:xfrm>
            <a:off x="5720576" y="3331389"/>
            <a:ext cx="88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closer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C7577AE-7475-470F-A02A-ACCBC588345C}"/>
              </a:ext>
            </a:extLst>
          </p:cNvPr>
          <p:cNvGrpSpPr/>
          <p:nvPr/>
        </p:nvGrpSpPr>
        <p:grpSpPr>
          <a:xfrm>
            <a:off x="7213090" y="3671975"/>
            <a:ext cx="524235" cy="525139"/>
            <a:chOff x="7493850" y="3457602"/>
            <a:chExt cx="524235" cy="52513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E6AC13A-2446-48FB-ABCD-BF7F5EF0E4D0}"/>
                </a:ext>
              </a:extLst>
            </p:cNvPr>
            <p:cNvSpPr/>
            <p:nvPr/>
          </p:nvSpPr>
          <p:spPr>
            <a:xfrm>
              <a:off x="7661374" y="3626425"/>
              <a:ext cx="175430" cy="1879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D1A3083A-5A5E-450D-A928-B5381EDBEB08}"/>
                </a:ext>
              </a:extLst>
            </p:cNvPr>
            <p:cNvSpPr/>
            <p:nvPr/>
          </p:nvSpPr>
          <p:spPr>
            <a:xfrm>
              <a:off x="7850561" y="3527403"/>
              <a:ext cx="167524" cy="139603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738DAE46-4503-4972-8DA5-37FD2D0878C1}"/>
                </a:ext>
              </a:extLst>
            </p:cNvPr>
            <p:cNvSpPr/>
            <p:nvPr/>
          </p:nvSpPr>
          <p:spPr>
            <a:xfrm>
              <a:off x="7493850" y="3457602"/>
              <a:ext cx="167524" cy="139603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0C18C53D-2332-464B-886B-57AEAD73C7BB}"/>
                </a:ext>
              </a:extLst>
            </p:cNvPr>
            <p:cNvSpPr/>
            <p:nvPr/>
          </p:nvSpPr>
          <p:spPr>
            <a:xfrm>
              <a:off x="7577612" y="3843138"/>
              <a:ext cx="167524" cy="139603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1C13209-FC4D-4BA7-8A3C-C0060EE4750A}"/>
              </a:ext>
            </a:extLst>
          </p:cNvPr>
          <p:cNvGrpSpPr/>
          <p:nvPr/>
        </p:nvGrpSpPr>
        <p:grpSpPr>
          <a:xfrm>
            <a:off x="6425346" y="4048466"/>
            <a:ext cx="524235" cy="525139"/>
            <a:chOff x="6536316" y="3650606"/>
            <a:chExt cx="524235" cy="52513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CA5F923-86D5-4B86-B903-28125284317B}"/>
                </a:ext>
              </a:extLst>
            </p:cNvPr>
            <p:cNvSpPr/>
            <p:nvPr/>
          </p:nvSpPr>
          <p:spPr>
            <a:xfrm>
              <a:off x="6703840" y="3819429"/>
              <a:ext cx="175430" cy="187963"/>
            </a:xfrm>
            <a:prstGeom prst="ellipse">
              <a:avLst/>
            </a:prstGeom>
            <a:solidFill>
              <a:srgbClr val="F9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EF1974A8-C084-4826-A95E-3E76AC76209C}"/>
                </a:ext>
              </a:extLst>
            </p:cNvPr>
            <p:cNvSpPr/>
            <p:nvPr/>
          </p:nvSpPr>
          <p:spPr>
            <a:xfrm>
              <a:off x="6893027" y="3720407"/>
              <a:ext cx="167524" cy="139603"/>
            </a:xfrm>
            <a:prstGeom prst="triangle">
              <a:avLst/>
            </a:prstGeom>
            <a:solidFill>
              <a:srgbClr val="F9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D6AAE553-4C05-4867-88D9-1D7DD4ECF010}"/>
                </a:ext>
              </a:extLst>
            </p:cNvPr>
            <p:cNvSpPr/>
            <p:nvPr/>
          </p:nvSpPr>
          <p:spPr>
            <a:xfrm>
              <a:off x="6536316" y="3650606"/>
              <a:ext cx="167524" cy="139603"/>
            </a:xfrm>
            <a:prstGeom prst="triangle">
              <a:avLst/>
            </a:prstGeom>
            <a:solidFill>
              <a:srgbClr val="F9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3895C02C-9114-476A-9BAE-1DE1884AE8F9}"/>
                </a:ext>
              </a:extLst>
            </p:cNvPr>
            <p:cNvSpPr/>
            <p:nvPr/>
          </p:nvSpPr>
          <p:spPr>
            <a:xfrm>
              <a:off x="6620078" y="4036142"/>
              <a:ext cx="167524" cy="139603"/>
            </a:xfrm>
            <a:prstGeom prst="triangle">
              <a:avLst/>
            </a:prstGeom>
            <a:solidFill>
              <a:srgbClr val="F9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F267CB1E-B65D-4C77-9163-1CD9559E247F}"/>
              </a:ext>
            </a:extLst>
          </p:cNvPr>
          <p:cNvSpPr/>
          <p:nvPr/>
        </p:nvSpPr>
        <p:spPr>
          <a:xfrm>
            <a:off x="7649490" y="2452538"/>
            <a:ext cx="175430" cy="18796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6E91C1BE-31F3-4047-982D-B588E88DDA11}"/>
              </a:ext>
            </a:extLst>
          </p:cNvPr>
          <p:cNvSpPr/>
          <p:nvPr/>
        </p:nvSpPr>
        <p:spPr>
          <a:xfrm>
            <a:off x="7657396" y="2762851"/>
            <a:ext cx="167524" cy="13960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82937E-A3D5-4587-8C29-3DD8CE838994}"/>
              </a:ext>
            </a:extLst>
          </p:cNvPr>
          <p:cNvSpPr txBox="1"/>
          <p:nvPr/>
        </p:nvSpPr>
        <p:spPr>
          <a:xfrm>
            <a:off x="7849828" y="2711216"/>
            <a:ext cx="738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sentence</a:t>
            </a:r>
            <a:endParaRPr lang="ko-KR" altLang="en-US" sz="1100" dirty="0">
              <a:latin typeface="Cambria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CEEBD3-4D57-44FB-9E6E-69BD9EEECEF5}"/>
              </a:ext>
            </a:extLst>
          </p:cNvPr>
          <p:cNvSpPr txBox="1"/>
          <p:nvPr/>
        </p:nvSpPr>
        <p:spPr>
          <a:xfrm>
            <a:off x="7829249" y="2415714"/>
            <a:ext cx="67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intent</a:t>
            </a:r>
            <a:endParaRPr lang="ko-KR" altLang="en-US" sz="1100" dirty="0">
              <a:latin typeface="Cambria" panose="02040503050406030204" pitchFamily="18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86DF17-DFFC-416D-9429-A137D09790FD}"/>
              </a:ext>
            </a:extLst>
          </p:cNvPr>
          <p:cNvGrpSpPr/>
          <p:nvPr/>
        </p:nvGrpSpPr>
        <p:grpSpPr>
          <a:xfrm>
            <a:off x="1107593" y="3605952"/>
            <a:ext cx="296368" cy="483500"/>
            <a:chOff x="1698440" y="3605952"/>
            <a:chExt cx="296368" cy="483500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30C14C2-B606-414F-879E-70FC5D17E578}"/>
                </a:ext>
              </a:extLst>
            </p:cNvPr>
            <p:cNvCxnSpPr>
              <a:cxnSpLocks/>
            </p:cNvCxnSpPr>
            <p:nvPr/>
          </p:nvCxnSpPr>
          <p:spPr>
            <a:xfrm>
              <a:off x="1698440" y="3605952"/>
              <a:ext cx="2963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A1BE14A-A91E-4277-B106-4DEE94D7A444}"/>
                </a:ext>
              </a:extLst>
            </p:cNvPr>
            <p:cNvCxnSpPr>
              <a:cxnSpLocks/>
            </p:cNvCxnSpPr>
            <p:nvPr/>
          </p:nvCxnSpPr>
          <p:spPr>
            <a:xfrm>
              <a:off x="1698440" y="4089452"/>
              <a:ext cx="2963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8FA7FF9-2AA1-4E59-B101-3AC6E1FD5D7A}"/>
              </a:ext>
            </a:extLst>
          </p:cNvPr>
          <p:cNvSpPr txBox="1"/>
          <p:nvPr/>
        </p:nvSpPr>
        <p:spPr>
          <a:xfrm>
            <a:off x="807931" y="3184798"/>
            <a:ext cx="1061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accent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Featurizer</a:t>
            </a:r>
            <a:endParaRPr lang="ko-KR" altLang="en-US" sz="1100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53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60FB9F1-D70F-4EFB-B388-599A639AB3C4}"/>
              </a:ext>
            </a:extLst>
          </p:cNvPr>
          <p:cNvSpPr/>
          <p:nvPr/>
        </p:nvSpPr>
        <p:spPr>
          <a:xfrm>
            <a:off x="225202" y="641590"/>
            <a:ext cx="7993945" cy="4350540"/>
          </a:xfrm>
          <a:prstGeom prst="rect">
            <a:avLst/>
          </a:prstGeom>
          <a:ln w="0">
            <a:noFill/>
          </a:ln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rmAutofit/>
          </a:bodyPr>
          <a:lstStyle>
            <a:lvl1pPr marL="342900" indent="-342900" algn="l" latinLnBrk="1" hangingPunct="1">
              <a:buFont typeface="Wingdings"/>
              <a:buChar char="§"/>
              <a:defRPr lang="ko-KR" altLang="en-US" sz="24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742950" indent="-28575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2pPr>
            <a:lvl3pPr marL="1257300" indent="-342900" algn="l" latinLnBrk="1" hangingPunct="1">
              <a:buFont typeface="Wingdings"/>
              <a:buChar char="ü"/>
              <a:defRPr lang="ko-KR" altLang="en-US" sz="18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600200" indent="-228600" algn="l" latinLnBrk="1" hangingPunct="1">
              <a:buFont typeface="Wingdings"/>
              <a:buChar char="§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2057400" indent="-228600" algn="l" latinLnBrk="1" hangingPunct="1">
              <a:buFont typeface="Arial"/>
              <a:buChar char="»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9718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4290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8862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1400" dirty="0"/>
              <a:t>데이터</a:t>
            </a:r>
            <a:endParaRPr lang="en-US" altLang="ko-KR" sz="1400" dirty="0"/>
          </a:p>
          <a:p>
            <a:pPr lvl="1">
              <a:lnSpc>
                <a:spcPct val="170000"/>
              </a:lnSpc>
            </a:pPr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AIET </a:t>
            </a:r>
            <a:r>
              <a:rPr lang="ko-KR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데이터 </a:t>
            </a:r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– 76</a:t>
            </a:r>
            <a:r>
              <a:rPr lang="ko-KR" alt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개 </a:t>
            </a:r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Intent</a:t>
            </a:r>
          </a:p>
          <a:p>
            <a:pPr lvl="1">
              <a:lnSpc>
                <a:spcPct val="170000"/>
              </a:lnSpc>
            </a:pPr>
            <a:r>
              <a:rPr lang="ko-KR" altLang="en-US" sz="1100" dirty="0">
                <a:latin typeface="Cambria" panose="02040503050406030204" pitchFamily="18" charset="0"/>
              </a:rPr>
              <a:t>문장의 </a:t>
            </a:r>
            <a:r>
              <a:rPr lang="en-US" altLang="ko-KR" sz="1100" dirty="0" err="1">
                <a:latin typeface="Cambria" panose="02040503050406030204" pitchFamily="18" charset="0"/>
              </a:rPr>
              <a:t>Featurizer</a:t>
            </a:r>
            <a:r>
              <a:rPr lang="en-US" altLang="ko-KR" sz="1100" dirty="0">
                <a:latin typeface="Cambria" panose="02040503050406030204" pitchFamily="18" charset="0"/>
              </a:rPr>
              <a:t> </a:t>
            </a:r>
            <a:r>
              <a:rPr lang="ko-KR" altLang="en-US" sz="1100" dirty="0">
                <a:latin typeface="Cambria" panose="02040503050406030204" pitchFamily="18" charset="0"/>
              </a:rPr>
              <a:t>를 기존 </a:t>
            </a:r>
            <a:r>
              <a:rPr lang="en-US" altLang="ko-KR" sz="1100" b="1" dirty="0">
                <a:latin typeface="Cambria" panose="02040503050406030204" pitchFamily="18" charset="0"/>
              </a:rPr>
              <a:t>Bag of Words </a:t>
            </a:r>
            <a:r>
              <a:rPr lang="ko-KR" altLang="en-US" sz="1100" dirty="0">
                <a:latin typeface="Cambria" panose="02040503050406030204" pitchFamily="18" charset="0"/>
              </a:rPr>
              <a:t>에서 변경하며 실험</a:t>
            </a:r>
            <a:endParaRPr lang="en-US" altLang="ko-KR" sz="1100" dirty="0"/>
          </a:p>
          <a:p>
            <a:pPr lvl="1">
              <a:lnSpc>
                <a:spcPct val="170000"/>
              </a:lnSpc>
            </a:pPr>
            <a:r>
              <a:rPr lang="en-US" altLang="ko-KR" sz="1100" dirty="0"/>
              <a:t>2</a:t>
            </a:r>
            <a:r>
              <a:rPr lang="ko-KR" altLang="en-US" sz="1100" dirty="0"/>
              <a:t>개의 시나리오에 대해 학습 및 테스트</a:t>
            </a:r>
            <a:endParaRPr lang="en-US" altLang="ko-KR" sz="1100" dirty="0"/>
          </a:p>
          <a:p>
            <a:pPr lvl="2">
              <a:lnSpc>
                <a:spcPct val="170000"/>
              </a:lnSpc>
            </a:pPr>
            <a:r>
              <a:rPr lang="en-US" altLang="ko-KR" sz="900" dirty="0"/>
              <a:t>[</a:t>
            </a:r>
            <a:r>
              <a:rPr lang="ko-KR" altLang="en-US" sz="900" dirty="0"/>
              <a:t>시나리오</a:t>
            </a:r>
            <a:r>
              <a:rPr lang="en-US" altLang="ko-KR" sz="900" dirty="0"/>
              <a:t>1] </a:t>
            </a:r>
            <a:r>
              <a:rPr lang="ko-KR" altLang="en-US" sz="900" dirty="0"/>
              <a:t>각 </a:t>
            </a:r>
            <a:r>
              <a:rPr lang="en-US" altLang="ko-KR" sz="900" dirty="0"/>
              <a:t>Intent </a:t>
            </a:r>
            <a:r>
              <a:rPr lang="ko-KR" altLang="en-US" sz="900" dirty="0"/>
              <a:t>당 </a:t>
            </a:r>
            <a:r>
              <a:rPr lang="en-US" altLang="ko-KR" sz="900" dirty="0"/>
              <a:t>10</a:t>
            </a:r>
            <a:r>
              <a:rPr lang="ko-KR" altLang="en-US" sz="900" dirty="0"/>
              <a:t>개의 학습 문장과 </a:t>
            </a:r>
            <a:r>
              <a:rPr lang="en-US" altLang="ko-KR" sz="900" dirty="0"/>
              <a:t>3</a:t>
            </a:r>
            <a:r>
              <a:rPr lang="ko-KR" altLang="en-US" sz="900" dirty="0"/>
              <a:t>개의 테스트 문장 </a:t>
            </a:r>
            <a:r>
              <a:rPr lang="en-US" altLang="ko-KR" sz="900" dirty="0"/>
              <a:t>(10-train 1-test)</a:t>
            </a:r>
          </a:p>
          <a:p>
            <a:pPr lvl="2">
              <a:lnSpc>
                <a:spcPct val="170000"/>
              </a:lnSpc>
            </a:pPr>
            <a:r>
              <a:rPr lang="en-US" altLang="ko-KR" sz="900" dirty="0"/>
              <a:t>[</a:t>
            </a:r>
            <a:r>
              <a:rPr lang="ko-KR" altLang="en-US" sz="900" dirty="0"/>
              <a:t>시나리오</a:t>
            </a:r>
            <a:r>
              <a:rPr lang="en-US" altLang="ko-KR" sz="900" dirty="0"/>
              <a:t>2] </a:t>
            </a:r>
            <a:r>
              <a:rPr lang="ko-KR" altLang="en-US" sz="900" dirty="0"/>
              <a:t>각 </a:t>
            </a:r>
            <a:r>
              <a:rPr lang="en-US" altLang="ko-KR" sz="900" dirty="0"/>
              <a:t>Intent</a:t>
            </a:r>
            <a:r>
              <a:rPr lang="ko-KR" altLang="en-US" sz="900" dirty="0"/>
              <a:t> 당  </a:t>
            </a:r>
            <a:r>
              <a:rPr lang="en-US" altLang="ko-KR" sz="900" dirty="0"/>
              <a:t>5</a:t>
            </a:r>
            <a:r>
              <a:rPr lang="ko-KR" altLang="en-US" sz="900" dirty="0"/>
              <a:t>개의 학습 문장과 </a:t>
            </a:r>
            <a:r>
              <a:rPr lang="en-US" altLang="ko-KR" sz="900" dirty="0"/>
              <a:t>1</a:t>
            </a:r>
            <a:r>
              <a:rPr lang="ko-KR" altLang="en-US" sz="900" dirty="0"/>
              <a:t>개의 테스트 문장 </a:t>
            </a:r>
            <a:r>
              <a:rPr lang="en-US" altLang="ko-KR" sz="900" dirty="0"/>
              <a:t>(5-train 1-test)</a:t>
            </a:r>
          </a:p>
          <a:p>
            <a:pPr lvl="2">
              <a:lnSpc>
                <a:spcPct val="170000"/>
              </a:lnSpc>
            </a:pPr>
            <a:endParaRPr lang="en-US" altLang="ko-KR" sz="1050" dirty="0"/>
          </a:p>
          <a:p>
            <a:pPr>
              <a:lnSpc>
                <a:spcPct val="170000"/>
              </a:lnSpc>
            </a:pPr>
            <a:r>
              <a:rPr lang="ko-KR" altLang="en-US" sz="1400" dirty="0"/>
              <a:t>모델</a:t>
            </a:r>
            <a:r>
              <a:rPr lang="en-US" altLang="ko-KR" sz="1400" dirty="0"/>
              <a:t>1 - </a:t>
            </a:r>
            <a:r>
              <a:rPr lang="en-US" altLang="ko-KR" sz="1400" dirty="0" err="1"/>
              <a:t>StarSpace</a:t>
            </a:r>
            <a:endParaRPr lang="en-US" altLang="ko-KR" sz="1100" dirty="0"/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650" dirty="0"/>
          </a:p>
          <a:p>
            <a:pPr marL="457200" lvl="1" indent="0">
              <a:lnSpc>
                <a:spcPct val="170000"/>
              </a:lnSpc>
              <a:buNone/>
            </a:pPr>
            <a:endParaRPr sz="160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Intent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endParaRPr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001CF94-240E-48D3-A54E-FAC8A0AE2F43}"/>
              </a:ext>
            </a:extLst>
          </p:cNvPr>
          <p:cNvSpPr/>
          <p:nvPr/>
        </p:nvSpPr>
        <p:spPr>
          <a:xfrm>
            <a:off x="1615619" y="3535194"/>
            <a:ext cx="690457" cy="133102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7FFD43D-C66D-4B57-AA37-52B4F6BB68F9}"/>
              </a:ext>
            </a:extLst>
          </p:cNvPr>
          <p:cNvSpPr/>
          <p:nvPr/>
        </p:nvSpPr>
        <p:spPr>
          <a:xfrm>
            <a:off x="3053234" y="3436170"/>
            <a:ext cx="1107802" cy="331147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Feedfoward</a:t>
            </a:r>
            <a:r>
              <a:rPr lang="en-US" altLang="ko-KR" sz="1100" dirty="0">
                <a:solidFill>
                  <a:schemeClr val="tx1"/>
                </a:solidFill>
              </a:rPr>
              <a:t>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6784A15-0C37-4360-894A-77027581F6D8}"/>
              </a:ext>
            </a:extLst>
          </p:cNvPr>
          <p:cNvSpPr/>
          <p:nvPr/>
        </p:nvSpPr>
        <p:spPr>
          <a:xfrm>
            <a:off x="1615619" y="4018692"/>
            <a:ext cx="690457" cy="133102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B5FB5F4-0AF4-43DE-9C77-6EB4405660C3}"/>
              </a:ext>
            </a:extLst>
          </p:cNvPr>
          <p:cNvCxnSpPr>
            <a:cxnSpLocks/>
          </p:cNvCxnSpPr>
          <p:nvPr/>
        </p:nvCxnSpPr>
        <p:spPr>
          <a:xfrm>
            <a:off x="2508500" y="3601743"/>
            <a:ext cx="296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C2BC3B-F2B2-4822-8B9C-BDB2EBC8E24C}"/>
              </a:ext>
            </a:extLst>
          </p:cNvPr>
          <p:cNvCxnSpPr>
            <a:cxnSpLocks/>
          </p:cNvCxnSpPr>
          <p:nvPr/>
        </p:nvCxnSpPr>
        <p:spPr>
          <a:xfrm>
            <a:off x="2508500" y="4085243"/>
            <a:ext cx="296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6343CE-9A90-48F1-96A9-E9E2A4FE8EED}"/>
              </a:ext>
            </a:extLst>
          </p:cNvPr>
          <p:cNvSpPr/>
          <p:nvPr/>
        </p:nvSpPr>
        <p:spPr>
          <a:xfrm>
            <a:off x="3072018" y="3916667"/>
            <a:ext cx="1107802" cy="331147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Feedfoward</a:t>
            </a:r>
            <a:r>
              <a:rPr lang="en-US" altLang="ko-KR" sz="1100" dirty="0">
                <a:solidFill>
                  <a:schemeClr val="tx1"/>
                </a:solidFill>
              </a:rPr>
              <a:t>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2CEB74-6BC1-4F48-80F5-D03129C03166}"/>
              </a:ext>
            </a:extLst>
          </p:cNvPr>
          <p:cNvCxnSpPr>
            <a:cxnSpLocks/>
          </p:cNvCxnSpPr>
          <p:nvPr/>
        </p:nvCxnSpPr>
        <p:spPr>
          <a:xfrm>
            <a:off x="4343116" y="3601744"/>
            <a:ext cx="1091269" cy="74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1F571B-696F-484E-899E-30A94FF31C9D}"/>
              </a:ext>
            </a:extLst>
          </p:cNvPr>
          <p:cNvCxnSpPr>
            <a:cxnSpLocks/>
          </p:cNvCxnSpPr>
          <p:nvPr/>
        </p:nvCxnSpPr>
        <p:spPr>
          <a:xfrm flipV="1">
            <a:off x="4369007" y="3882910"/>
            <a:ext cx="1196544" cy="202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2E6B8C14-30CD-4573-888C-0653E38CE257}"/>
              </a:ext>
            </a:extLst>
          </p:cNvPr>
          <p:cNvSpPr/>
          <p:nvPr/>
        </p:nvSpPr>
        <p:spPr>
          <a:xfrm>
            <a:off x="5632397" y="3793789"/>
            <a:ext cx="97846" cy="939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5075FA9-9228-4D8E-96D4-99A5ED786C67}"/>
              </a:ext>
            </a:extLst>
          </p:cNvPr>
          <p:cNvSpPr/>
          <p:nvPr/>
        </p:nvSpPr>
        <p:spPr>
          <a:xfrm>
            <a:off x="5158466" y="3155022"/>
            <a:ext cx="2896763" cy="17343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C9620B01-41B8-4992-9141-0157F62C9B70}"/>
              </a:ext>
            </a:extLst>
          </p:cNvPr>
          <p:cNvSpPr/>
          <p:nvPr/>
        </p:nvSpPr>
        <p:spPr>
          <a:xfrm>
            <a:off x="5398027" y="3428782"/>
            <a:ext cx="167524" cy="1396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DE2A27B-BF7D-4BD4-B69B-9C33C412F42A}"/>
              </a:ext>
            </a:extLst>
          </p:cNvPr>
          <p:cNvGrpSpPr/>
          <p:nvPr/>
        </p:nvGrpSpPr>
        <p:grpSpPr>
          <a:xfrm rot="1340017">
            <a:off x="5812731" y="3995434"/>
            <a:ext cx="600291" cy="0"/>
            <a:chOff x="6121594" y="1382070"/>
            <a:chExt cx="600291" cy="0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23345BD-EBB7-40DC-B611-A5F13F497917}"/>
                </a:ext>
              </a:extLst>
            </p:cNvPr>
            <p:cNvCxnSpPr/>
            <p:nvPr/>
          </p:nvCxnSpPr>
          <p:spPr>
            <a:xfrm>
              <a:off x="6121594" y="1382070"/>
              <a:ext cx="2331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A27E594-98A3-4866-A94D-76BAC914E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3812" y="1382070"/>
              <a:ext cx="28807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BD0DE812-1D5F-4B83-B6DB-17812F40F77B}"/>
              </a:ext>
            </a:extLst>
          </p:cNvPr>
          <p:cNvSpPr/>
          <p:nvPr/>
        </p:nvSpPr>
        <p:spPr>
          <a:xfrm>
            <a:off x="5597558" y="3970530"/>
            <a:ext cx="167524" cy="1396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A9A7B2-EA42-4B4A-952C-60633FD6F372}"/>
              </a:ext>
            </a:extLst>
          </p:cNvPr>
          <p:cNvSpPr txBox="1"/>
          <p:nvPr/>
        </p:nvSpPr>
        <p:spPr>
          <a:xfrm>
            <a:off x="6019091" y="3608890"/>
            <a:ext cx="88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further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C7577AE-7475-470F-A02A-ACCBC588345C}"/>
              </a:ext>
            </a:extLst>
          </p:cNvPr>
          <p:cNvGrpSpPr/>
          <p:nvPr/>
        </p:nvGrpSpPr>
        <p:grpSpPr>
          <a:xfrm>
            <a:off x="7213090" y="3671975"/>
            <a:ext cx="524235" cy="525139"/>
            <a:chOff x="7493850" y="3457602"/>
            <a:chExt cx="524235" cy="52513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E6AC13A-2446-48FB-ABCD-BF7F5EF0E4D0}"/>
                </a:ext>
              </a:extLst>
            </p:cNvPr>
            <p:cNvSpPr/>
            <p:nvPr/>
          </p:nvSpPr>
          <p:spPr>
            <a:xfrm>
              <a:off x="7661374" y="3626425"/>
              <a:ext cx="175430" cy="1879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D1A3083A-5A5E-450D-A928-B5381EDBEB08}"/>
                </a:ext>
              </a:extLst>
            </p:cNvPr>
            <p:cNvSpPr/>
            <p:nvPr/>
          </p:nvSpPr>
          <p:spPr>
            <a:xfrm>
              <a:off x="7850561" y="3527403"/>
              <a:ext cx="167524" cy="139603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738DAE46-4503-4972-8DA5-37FD2D0878C1}"/>
                </a:ext>
              </a:extLst>
            </p:cNvPr>
            <p:cNvSpPr/>
            <p:nvPr/>
          </p:nvSpPr>
          <p:spPr>
            <a:xfrm>
              <a:off x="7493850" y="3457602"/>
              <a:ext cx="167524" cy="139603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0C18C53D-2332-464B-886B-57AEAD73C7BB}"/>
                </a:ext>
              </a:extLst>
            </p:cNvPr>
            <p:cNvSpPr/>
            <p:nvPr/>
          </p:nvSpPr>
          <p:spPr>
            <a:xfrm>
              <a:off x="7577612" y="3843138"/>
              <a:ext cx="167524" cy="139603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1C13209-FC4D-4BA7-8A3C-C0060EE4750A}"/>
              </a:ext>
            </a:extLst>
          </p:cNvPr>
          <p:cNvGrpSpPr/>
          <p:nvPr/>
        </p:nvGrpSpPr>
        <p:grpSpPr>
          <a:xfrm>
            <a:off x="6425346" y="4048466"/>
            <a:ext cx="524235" cy="525139"/>
            <a:chOff x="6536316" y="3650606"/>
            <a:chExt cx="524235" cy="52513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CA5F923-86D5-4B86-B903-28125284317B}"/>
                </a:ext>
              </a:extLst>
            </p:cNvPr>
            <p:cNvSpPr/>
            <p:nvPr/>
          </p:nvSpPr>
          <p:spPr>
            <a:xfrm>
              <a:off x="6703840" y="3819429"/>
              <a:ext cx="175430" cy="187963"/>
            </a:xfrm>
            <a:prstGeom prst="ellipse">
              <a:avLst/>
            </a:prstGeom>
            <a:solidFill>
              <a:srgbClr val="F9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EF1974A8-C084-4826-A95E-3E76AC76209C}"/>
                </a:ext>
              </a:extLst>
            </p:cNvPr>
            <p:cNvSpPr/>
            <p:nvPr/>
          </p:nvSpPr>
          <p:spPr>
            <a:xfrm>
              <a:off x="6893027" y="3720407"/>
              <a:ext cx="167524" cy="139603"/>
            </a:xfrm>
            <a:prstGeom prst="triangle">
              <a:avLst/>
            </a:prstGeom>
            <a:solidFill>
              <a:srgbClr val="F9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D6AAE553-4C05-4867-88D9-1D7DD4ECF010}"/>
                </a:ext>
              </a:extLst>
            </p:cNvPr>
            <p:cNvSpPr/>
            <p:nvPr/>
          </p:nvSpPr>
          <p:spPr>
            <a:xfrm>
              <a:off x="6536316" y="3650606"/>
              <a:ext cx="167524" cy="139603"/>
            </a:xfrm>
            <a:prstGeom prst="triangle">
              <a:avLst/>
            </a:prstGeom>
            <a:solidFill>
              <a:srgbClr val="F9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3895C02C-9114-476A-9BAE-1DE1884AE8F9}"/>
                </a:ext>
              </a:extLst>
            </p:cNvPr>
            <p:cNvSpPr/>
            <p:nvPr/>
          </p:nvSpPr>
          <p:spPr>
            <a:xfrm>
              <a:off x="6620078" y="4036142"/>
              <a:ext cx="167524" cy="139603"/>
            </a:xfrm>
            <a:prstGeom prst="triangle">
              <a:avLst/>
            </a:prstGeom>
            <a:solidFill>
              <a:srgbClr val="F9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F267CB1E-B65D-4C77-9163-1CD9559E247F}"/>
              </a:ext>
            </a:extLst>
          </p:cNvPr>
          <p:cNvSpPr/>
          <p:nvPr/>
        </p:nvSpPr>
        <p:spPr>
          <a:xfrm>
            <a:off x="7649490" y="2452538"/>
            <a:ext cx="175430" cy="18796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6E91C1BE-31F3-4047-982D-B588E88DDA11}"/>
              </a:ext>
            </a:extLst>
          </p:cNvPr>
          <p:cNvSpPr/>
          <p:nvPr/>
        </p:nvSpPr>
        <p:spPr>
          <a:xfrm>
            <a:off x="7657396" y="2762851"/>
            <a:ext cx="167524" cy="13960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82937E-A3D5-4587-8C29-3DD8CE838994}"/>
              </a:ext>
            </a:extLst>
          </p:cNvPr>
          <p:cNvSpPr txBox="1"/>
          <p:nvPr/>
        </p:nvSpPr>
        <p:spPr>
          <a:xfrm>
            <a:off x="7849828" y="2711216"/>
            <a:ext cx="738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sentence</a:t>
            </a:r>
            <a:endParaRPr lang="ko-KR" altLang="en-US" sz="1100" dirty="0">
              <a:latin typeface="Cambria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CEEBD3-4D57-44FB-9E6E-69BD9EEECEF5}"/>
              </a:ext>
            </a:extLst>
          </p:cNvPr>
          <p:cNvSpPr txBox="1"/>
          <p:nvPr/>
        </p:nvSpPr>
        <p:spPr>
          <a:xfrm>
            <a:off x="7829249" y="2415714"/>
            <a:ext cx="67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intent</a:t>
            </a:r>
            <a:endParaRPr lang="ko-KR" altLang="en-US" sz="1100" dirty="0">
              <a:latin typeface="Cambria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E5C2F1-54A2-4328-BD75-08C95CE875D3}"/>
              </a:ext>
            </a:extLst>
          </p:cNvPr>
          <p:cNvSpPr txBox="1"/>
          <p:nvPr/>
        </p:nvSpPr>
        <p:spPr>
          <a:xfrm>
            <a:off x="293391" y="3470939"/>
            <a:ext cx="738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sentence</a:t>
            </a:r>
            <a:endParaRPr lang="ko-KR" altLang="en-US" sz="1100" dirty="0">
              <a:latin typeface="Cambria" panose="020405030504060302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72E58-BA8A-487C-9926-C5E5ED7A28E0}"/>
              </a:ext>
            </a:extLst>
          </p:cNvPr>
          <p:cNvSpPr txBox="1"/>
          <p:nvPr/>
        </p:nvSpPr>
        <p:spPr>
          <a:xfrm>
            <a:off x="399502" y="3954438"/>
            <a:ext cx="67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intent</a:t>
            </a:r>
            <a:endParaRPr lang="ko-KR" altLang="en-US" sz="1100" dirty="0">
              <a:latin typeface="Cambria" panose="02040503050406030204" pitchFamily="18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167AA91-0500-4E11-BADB-C7E533C82F34}"/>
              </a:ext>
            </a:extLst>
          </p:cNvPr>
          <p:cNvGrpSpPr/>
          <p:nvPr/>
        </p:nvGrpSpPr>
        <p:grpSpPr>
          <a:xfrm>
            <a:off x="1107593" y="3605952"/>
            <a:ext cx="296368" cy="483500"/>
            <a:chOff x="1698440" y="3605952"/>
            <a:chExt cx="296368" cy="483500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F2C83C38-3324-487E-ABC4-454D8832AB28}"/>
                </a:ext>
              </a:extLst>
            </p:cNvPr>
            <p:cNvCxnSpPr>
              <a:cxnSpLocks/>
            </p:cNvCxnSpPr>
            <p:nvPr/>
          </p:nvCxnSpPr>
          <p:spPr>
            <a:xfrm>
              <a:off x="1698440" y="3605952"/>
              <a:ext cx="2963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CF5867C-B5B3-42E0-835B-6A3368D462EC}"/>
                </a:ext>
              </a:extLst>
            </p:cNvPr>
            <p:cNvCxnSpPr>
              <a:cxnSpLocks/>
            </p:cNvCxnSpPr>
            <p:nvPr/>
          </p:nvCxnSpPr>
          <p:spPr>
            <a:xfrm>
              <a:off x="1698440" y="4089452"/>
              <a:ext cx="2963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8024D02-0206-4015-AC97-A9781765E72D}"/>
              </a:ext>
            </a:extLst>
          </p:cNvPr>
          <p:cNvSpPr txBox="1"/>
          <p:nvPr/>
        </p:nvSpPr>
        <p:spPr>
          <a:xfrm>
            <a:off x="807931" y="3184798"/>
            <a:ext cx="1061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accent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Featurizer</a:t>
            </a:r>
            <a:endParaRPr lang="ko-KR" altLang="en-US" sz="1100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01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60FB9F1-D70F-4EFB-B388-599A639AB3C4}"/>
              </a:ext>
            </a:extLst>
          </p:cNvPr>
          <p:cNvSpPr/>
          <p:nvPr/>
        </p:nvSpPr>
        <p:spPr>
          <a:xfrm>
            <a:off x="225202" y="641590"/>
            <a:ext cx="7993945" cy="4350540"/>
          </a:xfrm>
          <a:prstGeom prst="rect">
            <a:avLst/>
          </a:prstGeom>
          <a:ln w="0">
            <a:noFill/>
          </a:ln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rmAutofit/>
          </a:bodyPr>
          <a:lstStyle>
            <a:lvl1pPr marL="342900" indent="-342900" algn="l" latinLnBrk="1" hangingPunct="1">
              <a:buFont typeface="Wingdings"/>
              <a:buChar char="§"/>
              <a:defRPr lang="ko-KR" altLang="en-US" sz="24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742950" indent="-28575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2pPr>
            <a:lvl3pPr marL="1257300" indent="-342900" algn="l" latinLnBrk="1" hangingPunct="1">
              <a:buFont typeface="Wingdings"/>
              <a:buChar char="ü"/>
              <a:defRPr lang="ko-KR" altLang="en-US" sz="18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600200" indent="-228600" algn="l" latinLnBrk="1" hangingPunct="1">
              <a:buFont typeface="Wingdings"/>
              <a:buChar char="§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2057400" indent="-228600" algn="l" latinLnBrk="1" hangingPunct="1">
              <a:buFont typeface="Arial"/>
              <a:buChar char="»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9718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4290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8862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1400" dirty="0" err="1"/>
              <a:t>Featurizer</a:t>
            </a:r>
            <a:endParaRPr lang="en-US" altLang="ko-KR" sz="1400" dirty="0"/>
          </a:p>
          <a:p>
            <a:pPr lvl="1">
              <a:lnSpc>
                <a:spcPct val="170000"/>
              </a:lnSpc>
            </a:pPr>
            <a:r>
              <a:rPr lang="en-US" altLang="ko-KR" sz="1100" dirty="0"/>
              <a:t>TEXT : Tokenization </a:t>
            </a:r>
            <a:r>
              <a:rPr lang="en-US" altLang="ko-KR" sz="1100" dirty="0">
                <a:sym typeface="Wingdings" panose="05000000000000000000" pitchFamily="2" charset="2"/>
              </a:rPr>
              <a:t> Featurization</a:t>
            </a:r>
          </a:p>
          <a:p>
            <a:pPr lvl="1">
              <a:lnSpc>
                <a:spcPct val="170000"/>
              </a:lnSpc>
            </a:pPr>
            <a:r>
              <a:rPr lang="en-US" altLang="ko-KR" sz="1100" dirty="0" err="1">
                <a:sym typeface="Wingdings" panose="05000000000000000000" pitchFamily="2" charset="2"/>
              </a:rPr>
              <a:t>Featurizer</a:t>
            </a:r>
            <a:r>
              <a:rPr lang="en-US" altLang="ko-KR" sz="1100" dirty="0">
                <a:sym typeface="Wingdings" panose="05000000000000000000" pitchFamily="2" charset="2"/>
              </a:rPr>
              <a:t> 3 </a:t>
            </a:r>
            <a:r>
              <a:rPr lang="ko-KR" altLang="en-US" sz="1100" dirty="0">
                <a:sym typeface="Wingdings" panose="05000000000000000000" pitchFamily="2" charset="2"/>
              </a:rPr>
              <a:t>가지 종류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650" dirty="0"/>
          </a:p>
          <a:p>
            <a:pPr marL="457200" lvl="1" indent="0">
              <a:lnSpc>
                <a:spcPct val="170000"/>
              </a:lnSpc>
              <a:buNone/>
            </a:pPr>
            <a:endParaRPr sz="160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Intent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F9704-B982-4C4B-A4CB-4F557BE18AF4}"/>
              </a:ext>
            </a:extLst>
          </p:cNvPr>
          <p:cNvSpPr txBox="1"/>
          <p:nvPr/>
        </p:nvSpPr>
        <p:spPr>
          <a:xfrm>
            <a:off x="1671172" y="2324746"/>
            <a:ext cx="738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sentence</a:t>
            </a:r>
            <a:endParaRPr lang="ko-KR" altLang="en-US" sz="1100" dirty="0">
              <a:latin typeface="Cambria" panose="02040503050406030204" pitchFamily="18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001CF94-240E-48D3-A54E-FAC8A0AE2F43}"/>
              </a:ext>
            </a:extLst>
          </p:cNvPr>
          <p:cNvSpPr/>
          <p:nvPr/>
        </p:nvSpPr>
        <p:spPr>
          <a:xfrm>
            <a:off x="5079619" y="1747669"/>
            <a:ext cx="1398362" cy="181413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7FFD43D-C66D-4B57-AA37-52B4F6BB68F9}"/>
              </a:ext>
            </a:extLst>
          </p:cNvPr>
          <p:cNvSpPr/>
          <p:nvPr/>
        </p:nvSpPr>
        <p:spPr>
          <a:xfrm>
            <a:off x="6562810" y="3789647"/>
            <a:ext cx="1107802" cy="331147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Feedfoward</a:t>
            </a:r>
            <a:r>
              <a:rPr lang="en-US" altLang="ko-KR" sz="1100" dirty="0">
                <a:solidFill>
                  <a:schemeClr val="tx1"/>
                </a:solidFill>
              </a:rPr>
              <a:t>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B5FB5F4-0AF4-43DE-9C77-6EB4405660C3}"/>
              </a:ext>
            </a:extLst>
          </p:cNvPr>
          <p:cNvCxnSpPr>
            <a:cxnSpLocks/>
          </p:cNvCxnSpPr>
          <p:nvPr/>
        </p:nvCxnSpPr>
        <p:spPr>
          <a:xfrm flipV="1">
            <a:off x="2737629" y="1863975"/>
            <a:ext cx="814059" cy="610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6343CE-9A90-48F1-96A9-E9E2A4FE8EED}"/>
              </a:ext>
            </a:extLst>
          </p:cNvPr>
          <p:cNvSpPr/>
          <p:nvPr/>
        </p:nvSpPr>
        <p:spPr>
          <a:xfrm>
            <a:off x="6562810" y="4287179"/>
            <a:ext cx="1107802" cy="331147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Feedfoward</a:t>
            </a:r>
            <a:r>
              <a:rPr lang="en-US" altLang="ko-KR" sz="1100" dirty="0">
                <a:solidFill>
                  <a:schemeClr val="tx1"/>
                </a:solidFill>
              </a:rPr>
              <a:t>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2B571CE-1ADA-473F-8FEC-66ABBFEE2A5B}"/>
              </a:ext>
            </a:extLst>
          </p:cNvPr>
          <p:cNvCxnSpPr>
            <a:cxnSpLocks/>
          </p:cNvCxnSpPr>
          <p:nvPr/>
        </p:nvCxnSpPr>
        <p:spPr>
          <a:xfrm flipV="1">
            <a:off x="2737629" y="2455199"/>
            <a:ext cx="814059" cy="1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A93EF1-1D44-456F-9572-2D59F7E735D2}"/>
              </a:ext>
            </a:extLst>
          </p:cNvPr>
          <p:cNvCxnSpPr>
            <a:cxnSpLocks/>
          </p:cNvCxnSpPr>
          <p:nvPr/>
        </p:nvCxnSpPr>
        <p:spPr>
          <a:xfrm>
            <a:off x="2737629" y="2472510"/>
            <a:ext cx="744257" cy="56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CF8A8BA-D127-4785-929A-6DAAADCBBB95}"/>
              </a:ext>
            </a:extLst>
          </p:cNvPr>
          <p:cNvSpPr/>
          <p:nvPr/>
        </p:nvSpPr>
        <p:spPr>
          <a:xfrm>
            <a:off x="5094602" y="2317920"/>
            <a:ext cx="1398362" cy="181413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69CA7D0-DC81-46B0-A0E3-D7F3EC097652}"/>
              </a:ext>
            </a:extLst>
          </p:cNvPr>
          <p:cNvGrpSpPr/>
          <p:nvPr/>
        </p:nvGrpSpPr>
        <p:grpSpPr>
          <a:xfrm>
            <a:off x="5094602" y="2949430"/>
            <a:ext cx="2796724" cy="185609"/>
            <a:chOff x="4503221" y="3059966"/>
            <a:chExt cx="2796724" cy="18560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D154A41-85C7-4C03-A27E-A6C8D52DF3C3}"/>
                </a:ext>
              </a:extLst>
            </p:cNvPr>
            <p:cNvSpPr/>
            <p:nvPr/>
          </p:nvSpPr>
          <p:spPr>
            <a:xfrm>
              <a:off x="4503221" y="3059966"/>
              <a:ext cx="1398362" cy="181413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85E9B93-7C3F-430C-8D6C-7EBD60DBB90B}"/>
                </a:ext>
              </a:extLst>
            </p:cNvPr>
            <p:cNvSpPr/>
            <p:nvPr/>
          </p:nvSpPr>
          <p:spPr>
            <a:xfrm>
              <a:off x="5901583" y="3064162"/>
              <a:ext cx="1398362" cy="181413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34E6368-AFDB-40F3-AE55-DE822FE4F930}"/>
              </a:ext>
            </a:extLst>
          </p:cNvPr>
          <p:cNvSpPr txBox="1"/>
          <p:nvPr/>
        </p:nvSpPr>
        <p:spPr>
          <a:xfrm>
            <a:off x="3653632" y="1725680"/>
            <a:ext cx="157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Bag</a:t>
            </a:r>
            <a:r>
              <a:rPr lang="ko-KR" altLang="en-US" dirty="0">
                <a:latin typeface="Cambria" panose="02040503050406030204" pitchFamily="18" charset="0"/>
              </a:rPr>
              <a:t> 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ko-KR" altLang="en-US" dirty="0">
                <a:latin typeface="Cambria" panose="02040503050406030204" pitchFamily="18" charset="0"/>
              </a:rPr>
              <a:t> 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Words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629C7F-78D4-476B-AD5B-32669E850ACD}"/>
              </a:ext>
            </a:extLst>
          </p:cNvPr>
          <p:cNvSpPr txBox="1"/>
          <p:nvPr/>
        </p:nvSpPr>
        <p:spPr>
          <a:xfrm>
            <a:off x="3664534" y="2301310"/>
            <a:ext cx="157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SBERT 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48B50C-2BA7-42A0-B36E-3762761F62FD}"/>
              </a:ext>
            </a:extLst>
          </p:cNvPr>
          <p:cNvSpPr txBox="1"/>
          <p:nvPr/>
        </p:nvSpPr>
        <p:spPr>
          <a:xfrm>
            <a:off x="3653631" y="2882814"/>
            <a:ext cx="157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Concatenate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56B7B1-37D9-4C9A-80B8-8888C4EC4B9C}"/>
              </a:ext>
            </a:extLst>
          </p:cNvPr>
          <p:cNvSpPr txBox="1"/>
          <p:nvPr/>
        </p:nvSpPr>
        <p:spPr>
          <a:xfrm>
            <a:off x="4218443" y="2209806"/>
            <a:ext cx="19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08F836-5B67-4592-A477-62A7B25C74BF}"/>
              </a:ext>
            </a:extLst>
          </p:cNvPr>
          <p:cNvSpPr txBox="1"/>
          <p:nvPr/>
        </p:nvSpPr>
        <p:spPr>
          <a:xfrm>
            <a:off x="651632" y="3565631"/>
            <a:ext cx="19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BB443E5-533C-4DCB-B977-8E5E546CA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09" y="3187870"/>
            <a:ext cx="1632504" cy="1787267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DC4DA9F-3C44-48A4-93C5-40A897C9AC58}"/>
              </a:ext>
            </a:extLst>
          </p:cNvPr>
          <p:cNvSpPr/>
          <p:nvPr/>
        </p:nvSpPr>
        <p:spPr>
          <a:xfrm>
            <a:off x="1289509" y="3818144"/>
            <a:ext cx="816252" cy="1156993"/>
          </a:xfrm>
          <a:prstGeom prst="roundRect">
            <a:avLst/>
          </a:prstGeom>
          <a:solidFill>
            <a:schemeClr val="bg1">
              <a:alpha val="10000"/>
            </a:schemeClr>
          </a:solidFill>
          <a:ln w="25400">
            <a:solidFill>
              <a:srgbClr val="F9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004166A-BBC2-438B-9AE5-4673328A82D3}"/>
              </a:ext>
            </a:extLst>
          </p:cNvPr>
          <p:cNvCxnSpPr>
            <a:cxnSpLocks/>
          </p:cNvCxnSpPr>
          <p:nvPr/>
        </p:nvCxnSpPr>
        <p:spPr>
          <a:xfrm>
            <a:off x="7092561" y="3357453"/>
            <a:ext cx="0" cy="314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112DB3-9F87-422E-9969-AB1B17472A20}"/>
              </a:ext>
            </a:extLst>
          </p:cNvPr>
          <p:cNvGrpSpPr/>
          <p:nvPr/>
        </p:nvGrpSpPr>
        <p:grpSpPr>
          <a:xfrm>
            <a:off x="4410754" y="4314371"/>
            <a:ext cx="1856725" cy="261610"/>
            <a:chOff x="4642240" y="4357487"/>
            <a:chExt cx="1856725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E8B7A9-5778-4BAA-9085-13412B05D712}"/>
                </a:ext>
              </a:extLst>
            </p:cNvPr>
            <p:cNvSpPr txBox="1"/>
            <p:nvPr/>
          </p:nvSpPr>
          <p:spPr>
            <a:xfrm>
              <a:off x="4642240" y="4357487"/>
              <a:ext cx="6700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Cambria" panose="02040503050406030204" pitchFamily="18" charset="0"/>
                  <a:ea typeface="Cambria" panose="02040503050406030204" pitchFamily="18" charset="0"/>
                </a:rPr>
                <a:t>label</a:t>
              </a:r>
              <a:endParaRPr lang="ko-KR" altLang="en-US" sz="1100" dirty="0">
                <a:latin typeface="Cambria" panose="02040503050406030204" pitchFamily="18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456F5B5-CB04-425C-AF37-3E0E5B7D9786}"/>
                </a:ext>
              </a:extLst>
            </p:cNvPr>
            <p:cNvSpPr/>
            <p:nvPr/>
          </p:nvSpPr>
          <p:spPr>
            <a:xfrm>
              <a:off x="5309716" y="4421740"/>
              <a:ext cx="690457" cy="13310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582E055F-72F5-47DC-8BD9-73A6E18DD8E1}"/>
                </a:ext>
              </a:extLst>
            </p:cNvPr>
            <p:cNvCxnSpPr>
              <a:cxnSpLocks/>
            </p:cNvCxnSpPr>
            <p:nvPr/>
          </p:nvCxnSpPr>
          <p:spPr>
            <a:xfrm>
              <a:off x="6202597" y="4488291"/>
              <a:ext cx="2963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E3578E6-A2C3-4146-BCF7-EC0554368B36}"/>
              </a:ext>
            </a:extLst>
          </p:cNvPr>
          <p:cNvCxnSpPr>
            <a:cxnSpLocks/>
          </p:cNvCxnSpPr>
          <p:nvPr/>
        </p:nvCxnSpPr>
        <p:spPr>
          <a:xfrm>
            <a:off x="7768472" y="3950218"/>
            <a:ext cx="646365" cy="5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31316F-2CEE-4BD4-8951-F166A3FE4555}"/>
              </a:ext>
            </a:extLst>
          </p:cNvPr>
          <p:cNvCxnSpPr>
            <a:cxnSpLocks/>
          </p:cNvCxnSpPr>
          <p:nvPr/>
        </p:nvCxnSpPr>
        <p:spPr>
          <a:xfrm>
            <a:off x="7768472" y="4452752"/>
            <a:ext cx="646365" cy="5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55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Intent Classification Result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CFAAFC-C21C-4E98-BCE3-93FE0760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65" y="1401411"/>
            <a:ext cx="5514975" cy="2438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80FAEEE-78F9-4B7F-A466-18B4F0AC4FC5}"/>
              </a:ext>
            </a:extLst>
          </p:cNvPr>
          <p:cNvSpPr/>
          <p:nvPr/>
        </p:nvSpPr>
        <p:spPr>
          <a:xfrm>
            <a:off x="1661277" y="2531395"/>
            <a:ext cx="1354149" cy="1784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StarSpace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41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60FB9F1-D70F-4EFB-B388-599A639AB3C4}"/>
              </a:ext>
            </a:extLst>
          </p:cNvPr>
          <p:cNvSpPr/>
          <p:nvPr/>
        </p:nvSpPr>
        <p:spPr>
          <a:xfrm>
            <a:off x="225202" y="641590"/>
            <a:ext cx="7993945" cy="4350540"/>
          </a:xfrm>
          <a:prstGeom prst="rect">
            <a:avLst/>
          </a:prstGeom>
          <a:ln w="0">
            <a:noFill/>
          </a:ln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rmAutofit/>
          </a:bodyPr>
          <a:lstStyle>
            <a:lvl1pPr marL="342900" indent="-342900" algn="l" latinLnBrk="1" hangingPunct="1">
              <a:buFont typeface="Wingdings"/>
              <a:buChar char="§"/>
              <a:defRPr lang="ko-KR" altLang="en-US" sz="24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742950" indent="-28575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2pPr>
            <a:lvl3pPr marL="1257300" indent="-342900" algn="l" latinLnBrk="1" hangingPunct="1">
              <a:buFont typeface="Wingdings"/>
              <a:buChar char="ü"/>
              <a:defRPr lang="ko-KR" altLang="en-US" sz="18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600200" indent="-228600" algn="l" latinLnBrk="1" hangingPunct="1">
              <a:buFont typeface="Wingdings"/>
              <a:buChar char="§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2057400" indent="-228600" algn="l" latinLnBrk="1" hangingPunct="1">
              <a:buFont typeface="Arial"/>
              <a:buChar char="»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9718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4290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8862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1400" dirty="0"/>
              <a:t>모델</a:t>
            </a:r>
            <a:r>
              <a:rPr lang="en-US" altLang="ko-KR" sz="1400" dirty="0"/>
              <a:t>2</a:t>
            </a:r>
          </a:p>
          <a:p>
            <a:pPr lvl="1">
              <a:lnSpc>
                <a:spcPct val="170000"/>
              </a:lnSpc>
            </a:pPr>
            <a:r>
              <a:rPr lang="en-US" altLang="ko-KR" sz="1100" b="1" dirty="0">
                <a:solidFill>
                  <a:srgbClr val="00B050"/>
                </a:solidFill>
              </a:rPr>
              <a:t>SBERT (3-layer)</a:t>
            </a:r>
            <a:r>
              <a:rPr lang="en-US" altLang="ko-KR" sz="1100" dirty="0"/>
              <a:t> + Classifier (76)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650" dirty="0"/>
          </a:p>
          <a:p>
            <a:pPr marL="457200" lvl="1" indent="0">
              <a:lnSpc>
                <a:spcPct val="170000"/>
              </a:lnSpc>
              <a:buNone/>
            </a:pPr>
            <a:endParaRPr sz="160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Intent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endParaRPr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5548C3-D391-4A97-BC78-C00BEFB23007}"/>
              </a:ext>
            </a:extLst>
          </p:cNvPr>
          <p:cNvGrpSpPr/>
          <p:nvPr/>
        </p:nvGrpSpPr>
        <p:grpSpPr>
          <a:xfrm>
            <a:off x="1136773" y="1687977"/>
            <a:ext cx="1643863" cy="2462789"/>
            <a:chOff x="1890629" y="1971752"/>
            <a:chExt cx="1643863" cy="246278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3916BC3-6009-4901-929B-413B0222EA68}"/>
                </a:ext>
              </a:extLst>
            </p:cNvPr>
            <p:cNvGrpSpPr/>
            <p:nvPr/>
          </p:nvGrpSpPr>
          <p:grpSpPr>
            <a:xfrm>
              <a:off x="1890629" y="1971752"/>
              <a:ext cx="1643863" cy="2462789"/>
              <a:chOff x="1974391" y="1629725"/>
              <a:chExt cx="1643863" cy="246278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29502868-AE31-4E59-933A-D95626BEC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5761" y="2139889"/>
                <a:ext cx="1381125" cy="1952625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9CD41159-FFB6-4690-99B4-B8C6F2C41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4391" y="1629725"/>
                <a:ext cx="1643863" cy="510164"/>
              </a:xfrm>
              <a:prstGeom prst="rect">
                <a:avLst/>
              </a:prstGeom>
            </p:spPr>
          </p:pic>
        </p:grp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191A024-501C-4B96-A762-0A13428C52D5}"/>
                </a:ext>
              </a:extLst>
            </p:cNvPr>
            <p:cNvSpPr/>
            <p:nvPr/>
          </p:nvSpPr>
          <p:spPr>
            <a:xfrm>
              <a:off x="1945644" y="2481916"/>
              <a:ext cx="1457480" cy="1482811"/>
            </a:xfrm>
            <a:prstGeom prst="round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rgbClr val="41B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9539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24B9344-07F8-4DE9-BDF9-6155824D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85" y="1054003"/>
            <a:ext cx="5214474" cy="3452708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60FB9F1-D70F-4EFB-B388-599A639AB3C4}"/>
              </a:ext>
            </a:extLst>
          </p:cNvPr>
          <p:cNvSpPr/>
          <p:nvPr/>
        </p:nvSpPr>
        <p:spPr>
          <a:xfrm>
            <a:off x="225202" y="641590"/>
            <a:ext cx="7993945" cy="4350540"/>
          </a:xfrm>
          <a:prstGeom prst="rect">
            <a:avLst/>
          </a:prstGeom>
          <a:ln w="0">
            <a:noFill/>
          </a:ln>
        </p:spPr>
        <p:txBody>
          <a:bodyPr rot="0" vert="horz" wrap="square" lIns="91440" tIns="45720" rIns="91440" bIns="45720" numCol="1" spcCol="0" rtlCol="0" anchor="t" anchorCtr="0">
            <a:prstTxWarp prst="textNoShape">
              <a:avLst/>
            </a:prstTxWarp>
            <a:normAutofit/>
          </a:bodyPr>
          <a:lstStyle>
            <a:lvl1pPr marL="342900" indent="-342900" algn="l" latinLnBrk="1" hangingPunct="1">
              <a:buFont typeface="Wingdings"/>
              <a:buChar char="§"/>
              <a:defRPr lang="ko-KR" altLang="en-US" sz="24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742950" indent="-28575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2pPr>
            <a:lvl3pPr marL="1257300" indent="-342900" algn="l" latinLnBrk="1" hangingPunct="1">
              <a:buFont typeface="Wingdings"/>
              <a:buChar char="ü"/>
              <a:defRPr lang="ko-KR" altLang="en-US" sz="18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600200" indent="-228600" algn="l" latinLnBrk="1" hangingPunct="1">
              <a:buFont typeface="Wingdings"/>
              <a:buChar char="§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2057400" indent="-228600" algn="l" latinLnBrk="1" hangingPunct="1">
              <a:buFont typeface="Arial"/>
              <a:buChar char="»"/>
              <a:defRPr lang="ko-KR" altLang="en-US"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6pPr>
            <a:lvl7pPr marL="29718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7pPr>
            <a:lvl8pPr marL="34290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8pPr>
            <a:lvl9pPr marL="3886200" indent="-228600" algn="l" latinLnBrk="1" hangingPunct="1">
              <a:buFont typeface="Arial"/>
              <a:buChar char="•"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뉴티맥스고딕M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1400" dirty="0"/>
              <a:t>모델</a:t>
            </a:r>
            <a:r>
              <a:rPr lang="en-US" altLang="ko-KR" sz="1400" dirty="0"/>
              <a:t>2</a:t>
            </a:r>
          </a:p>
          <a:p>
            <a:pPr lvl="1">
              <a:lnSpc>
                <a:spcPct val="170000"/>
              </a:lnSpc>
            </a:pPr>
            <a:r>
              <a:rPr lang="en-US" altLang="ko-KR" sz="1100" b="1" dirty="0">
                <a:solidFill>
                  <a:srgbClr val="00B050"/>
                </a:solidFill>
              </a:rPr>
              <a:t>SBERT (3-layer)</a:t>
            </a:r>
            <a:r>
              <a:rPr lang="en-US" altLang="ko-KR" sz="1100" dirty="0"/>
              <a:t> + Classifier (76)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650" dirty="0"/>
          </a:p>
          <a:p>
            <a:pPr marL="457200" lvl="1" indent="0">
              <a:lnSpc>
                <a:spcPct val="170000"/>
              </a:lnSpc>
              <a:buNone/>
            </a:pPr>
            <a:endParaRPr sz="160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Intent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endParaRPr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5548C3-D391-4A97-BC78-C00BEFB23007}"/>
              </a:ext>
            </a:extLst>
          </p:cNvPr>
          <p:cNvGrpSpPr/>
          <p:nvPr/>
        </p:nvGrpSpPr>
        <p:grpSpPr>
          <a:xfrm>
            <a:off x="1136773" y="1687977"/>
            <a:ext cx="1643863" cy="2462789"/>
            <a:chOff x="1890629" y="1971752"/>
            <a:chExt cx="1643863" cy="246278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3916BC3-6009-4901-929B-413B0222EA68}"/>
                </a:ext>
              </a:extLst>
            </p:cNvPr>
            <p:cNvGrpSpPr/>
            <p:nvPr/>
          </p:nvGrpSpPr>
          <p:grpSpPr>
            <a:xfrm>
              <a:off x="1890629" y="1971752"/>
              <a:ext cx="1643863" cy="2462789"/>
              <a:chOff x="1974391" y="1629725"/>
              <a:chExt cx="1643863" cy="246278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29502868-AE31-4E59-933A-D95626BEC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5761" y="2139889"/>
                <a:ext cx="1381125" cy="1952625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9CD41159-FFB6-4690-99B4-B8C6F2C41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4391" y="1629725"/>
                <a:ext cx="1643863" cy="510164"/>
              </a:xfrm>
              <a:prstGeom prst="rect">
                <a:avLst/>
              </a:prstGeom>
            </p:spPr>
          </p:pic>
        </p:grp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191A024-501C-4B96-A762-0A13428C52D5}"/>
                </a:ext>
              </a:extLst>
            </p:cNvPr>
            <p:cNvSpPr/>
            <p:nvPr/>
          </p:nvSpPr>
          <p:spPr>
            <a:xfrm>
              <a:off x="1945644" y="2481916"/>
              <a:ext cx="1457480" cy="1482811"/>
            </a:xfrm>
            <a:prstGeom prst="round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rgbClr val="41B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4B7008-27FE-4980-ACE9-40742F17A723}"/>
              </a:ext>
            </a:extLst>
          </p:cNvPr>
          <p:cNvSpPr/>
          <p:nvPr/>
        </p:nvSpPr>
        <p:spPr>
          <a:xfrm>
            <a:off x="3654413" y="2108925"/>
            <a:ext cx="1078132" cy="1784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>
                <a:solidFill>
                  <a:schemeClr val="tx1"/>
                </a:solidFill>
              </a:rPr>
              <a:t>StarSpace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45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/>
          <p:nvPr/>
        </p:nvSpPr>
        <p:spPr>
          <a:xfrm>
            <a:off x="564723" y="1891269"/>
            <a:ext cx="2268270" cy="978729"/>
          </a:xfrm>
          <a:prstGeom prst="rect">
            <a:avLst/>
          </a:prstGeom>
          <a:noFill/>
          <a:ln w="0">
            <a:noFill/>
          </a:ln>
        </p:spPr>
        <p:txBody>
          <a:bodyPr rot="0" vert="horz" wrap="square" lIns="0" tIns="45700" rIns="0" bIns="45700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003069"/>
                </a:solidFill>
                <a:latin typeface="+mj-lt"/>
                <a:ea typeface="Arial"/>
                <a:cs typeface="Arial"/>
                <a:sym typeface="Arial"/>
              </a:rPr>
              <a:t>Q</a:t>
            </a:r>
            <a:r>
              <a:rPr lang="en-US" sz="3800" b="1" dirty="0">
                <a:solidFill>
                  <a:srgbClr val="003069"/>
                </a:solidFill>
                <a:latin typeface="+mj-lt"/>
                <a:ea typeface="Arial"/>
                <a:cs typeface="Arial"/>
                <a:sym typeface="Arial"/>
              </a:rPr>
              <a:t> &amp; </a:t>
            </a:r>
            <a:r>
              <a:rPr lang="en-US" sz="4800" b="1" dirty="0">
                <a:solidFill>
                  <a:srgbClr val="003069"/>
                </a:solidFill>
                <a:latin typeface="+mj-lt"/>
                <a:ea typeface="Arial"/>
                <a:cs typeface="Arial"/>
                <a:sym typeface="Arial"/>
              </a:rPr>
              <a:t>A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5412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Universal Sentence Encoder - Data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87B3F-929F-40CA-A85E-3081C6C08B74}"/>
              </a:ext>
            </a:extLst>
          </p:cNvPr>
          <p:cNvSpPr txBox="1"/>
          <p:nvPr/>
        </p:nvSpPr>
        <p:spPr>
          <a:xfrm>
            <a:off x="450542" y="901994"/>
            <a:ext cx="8145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Google released in 2018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Data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b="1" dirty="0"/>
              <a:t>Stanford Natural Language Inference </a:t>
            </a:r>
            <a:r>
              <a:rPr lang="en-US" altLang="ko-KR" sz="1200" dirty="0"/>
              <a:t>(</a:t>
            </a:r>
            <a:r>
              <a:rPr lang="en-US" altLang="ko-KR" sz="1200" b="1" dirty="0"/>
              <a:t>SNLI</a:t>
            </a:r>
            <a:r>
              <a:rPr lang="en-US" altLang="ko-KR" sz="1200" dirty="0"/>
              <a:t>)</a:t>
            </a:r>
          </a:p>
          <a:p>
            <a:pPr lvl="8">
              <a:lnSpc>
                <a:spcPct val="150000"/>
              </a:lnSpc>
            </a:pPr>
            <a:r>
              <a:rPr lang="en-US" altLang="ko-KR" sz="1200" dirty="0"/>
              <a:t>    - Classify a (sent1, sent2) pair into one of { </a:t>
            </a:r>
            <a:r>
              <a:rPr lang="en-US" altLang="ko-KR" sz="1200" dirty="0">
                <a:solidFill>
                  <a:srgbClr val="FF0000"/>
                </a:solidFill>
              </a:rPr>
              <a:t>entailment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FF0000"/>
                </a:solidFill>
              </a:rPr>
              <a:t>contradiction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FF0000"/>
                </a:solidFill>
              </a:rPr>
              <a:t>neutral </a:t>
            </a:r>
            <a:r>
              <a:rPr lang="en-US" altLang="ko-KR" sz="1200" dirty="0"/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62BB85-E818-4480-B776-37624C46925B}"/>
              </a:ext>
            </a:extLst>
          </p:cNvPr>
          <p:cNvSpPr/>
          <p:nvPr/>
        </p:nvSpPr>
        <p:spPr>
          <a:xfrm>
            <a:off x="4080597" y="3005402"/>
            <a:ext cx="365760" cy="62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B791AA-9F47-4D47-AB75-B24D5D9EF9E4}"/>
              </a:ext>
            </a:extLst>
          </p:cNvPr>
          <p:cNvGrpSpPr/>
          <p:nvPr/>
        </p:nvGrpSpPr>
        <p:grpSpPr>
          <a:xfrm>
            <a:off x="698568" y="2518435"/>
            <a:ext cx="6870023" cy="1102178"/>
            <a:chOff x="1347722" y="3751972"/>
            <a:chExt cx="6870023" cy="11021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AA15F1-6823-4B4B-9427-512B6DE73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7722" y="3751972"/>
              <a:ext cx="6870023" cy="1102178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23B5930-4A3E-4460-B25B-FD2F37F1D128}"/>
                </a:ext>
              </a:extLst>
            </p:cNvPr>
            <p:cNvSpPr/>
            <p:nvPr/>
          </p:nvSpPr>
          <p:spPr>
            <a:xfrm>
              <a:off x="4390516" y="3751972"/>
              <a:ext cx="600293" cy="177859"/>
            </a:xfrm>
            <a:prstGeom prst="round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DAC1C3B-3281-498F-A664-C54C331E5388}"/>
                </a:ext>
              </a:extLst>
            </p:cNvPr>
            <p:cNvSpPr/>
            <p:nvPr/>
          </p:nvSpPr>
          <p:spPr>
            <a:xfrm>
              <a:off x="4389120" y="4124162"/>
              <a:ext cx="748272" cy="177859"/>
            </a:xfrm>
            <a:prstGeom prst="round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50CB513-38D9-4F2B-AC23-A0092CC4F3D0}"/>
                </a:ext>
              </a:extLst>
            </p:cNvPr>
            <p:cNvSpPr/>
            <p:nvPr/>
          </p:nvSpPr>
          <p:spPr>
            <a:xfrm>
              <a:off x="4389120" y="4489156"/>
              <a:ext cx="748272" cy="177859"/>
            </a:xfrm>
            <a:prstGeom prst="round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86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r>
              <a:rPr lang="en-US" altLang="ko-KR" dirty="0"/>
              <a:t>Power of SNLI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DE4BCC-D48B-4A61-A2E6-88676C79F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19" y="868475"/>
            <a:ext cx="4514451" cy="164274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4111C-FDA5-4E79-8710-94178447998A}"/>
              </a:ext>
            </a:extLst>
          </p:cNvPr>
          <p:cNvSpPr txBox="1"/>
          <p:nvPr/>
        </p:nvSpPr>
        <p:spPr>
          <a:xfrm>
            <a:off x="5431503" y="784060"/>
            <a:ext cx="37683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2017</a:t>
            </a:r>
            <a:r>
              <a:rPr lang="ko-KR" altLang="en-US" sz="1100" dirty="0"/>
              <a:t>년 </a:t>
            </a:r>
            <a:r>
              <a:rPr lang="en-US" altLang="ko-KR" sz="1100" dirty="0"/>
              <a:t>Facebook </a:t>
            </a:r>
            <a:r>
              <a:rPr lang="ko-KR" altLang="en-US" sz="1100" dirty="0"/>
              <a:t>공개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InferSent</a:t>
            </a:r>
            <a:r>
              <a:rPr lang="en-US" altLang="ko-KR" sz="1100" dirty="0"/>
              <a:t> </a:t>
            </a:r>
            <a:r>
              <a:rPr lang="ko-KR" altLang="en-US" sz="1100" dirty="0"/>
              <a:t>라는 </a:t>
            </a:r>
            <a:r>
              <a:rPr lang="en-US" altLang="ko-KR" sz="1100" dirty="0"/>
              <a:t>sentence-embedding </a:t>
            </a:r>
            <a:r>
              <a:rPr lang="ko-KR" altLang="en-US" sz="1100" dirty="0"/>
              <a:t>모델을 제안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USE </a:t>
            </a:r>
            <a:r>
              <a:rPr lang="ko-KR" altLang="en-US" sz="1100" dirty="0"/>
              <a:t>이전의 </a:t>
            </a:r>
            <a:r>
              <a:rPr lang="en-US" altLang="ko-KR" sz="1100" dirty="0"/>
              <a:t>SOTA </a:t>
            </a:r>
            <a:r>
              <a:rPr lang="ko-KR" altLang="en-US" sz="1100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420376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r>
              <a:rPr lang="en-US" altLang="ko-KR" dirty="0"/>
              <a:t>Power of SNLI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DE4BCC-D48B-4A61-A2E6-88676C79F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19" y="868475"/>
            <a:ext cx="4514451" cy="164274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491085F-D493-4E92-8C90-92DB03F016E2}"/>
              </a:ext>
            </a:extLst>
          </p:cNvPr>
          <p:cNvGrpSpPr/>
          <p:nvPr/>
        </p:nvGrpSpPr>
        <p:grpSpPr>
          <a:xfrm>
            <a:off x="976680" y="1936871"/>
            <a:ext cx="4552950" cy="1666875"/>
            <a:chOff x="2595130" y="2938580"/>
            <a:chExt cx="4552950" cy="166687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E7648E-B7D2-4100-91E3-F89B9D3FF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5130" y="2938580"/>
              <a:ext cx="4552950" cy="166687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80470F4-D260-4B42-9044-B130C56D9013}"/>
                </a:ext>
              </a:extLst>
            </p:cNvPr>
            <p:cNvSpPr/>
            <p:nvPr/>
          </p:nvSpPr>
          <p:spPr>
            <a:xfrm>
              <a:off x="3888258" y="3273257"/>
              <a:ext cx="3161696" cy="195879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E0D687-3255-4E1E-B2F1-4A45BF808A3E}"/>
                </a:ext>
              </a:extLst>
            </p:cNvPr>
            <p:cNvSpPr/>
            <p:nvPr/>
          </p:nvSpPr>
          <p:spPr>
            <a:xfrm>
              <a:off x="2721408" y="3576138"/>
              <a:ext cx="4328545" cy="195879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DB0ECA3-561C-49C9-8827-5A9022DE26FE}"/>
                </a:ext>
              </a:extLst>
            </p:cNvPr>
            <p:cNvSpPr/>
            <p:nvPr/>
          </p:nvSpPr>
          <p:spPr>
            <a:xfrm>
              <a:off x="2707332" y="3855995"/>
              <a:ext cx="2269517" cy="195879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074AD64-DEB6-4A8E-8F30-B90CAAF7C975}"/>
              </a:ext>
            </a:extLst>
          </p:cNvPr>
          <p:cNvSpPr txBox="1"/>
          <p:nvPr/>
        </p:nvSpPr>
        <p:spPr>
          <a:xfrm>
            <a:off x="5795202" y="2469565"/>
            <a:ext cx="304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SNLI Task</a:t>
            </a:r>
            <a:r>
              <a:rPr lang="ko-KR" altLang="en-US" sz="1100" dirty="0"/>
              <a:t>에 학습된 모델이</a:t>
            </a:r>
            <a:endParaRPr lang="en-US" altLang="ko-KR" sz="1100" dirty="0"/>
          </a:p>
          <a:p>
            <a:r>
              <a:rPr lang="ko-KR" altLang="en-US" sz="1100" dirty="0"/>
              <a:t>다른 </a:t>
            </a:r>
            <a:r>
              <a:rPr lang="en-US" altLang="ko-KR" sz="1100" dirty="0"/>
              <a:t>Task</a:t>
            </a:r>
            <a:r>
              <a:rPr lang="ko-KR" altLang="en-US" sz="1100" dirty="0"/>
              <a:t>로 학습된 모델보다</a:t>
            </a:r>
            <a:endParaRPr lang="en-US" altLang="ko-KR" sz="1100" dirty="0"/>
          </a:p>
          <a:p>
            <a:r>
              <a:rPr lang="en-US" altLang="ko-KR" sz="1100" dirty="0"/>
              <a:t>Text Classification</a:t>
            </a:r>
            <a:r>
              <a:rPr lang="ko-KR" altLang="en-US" sz="1100" dirty="0"/>
              <a:t>에서 좋은 성능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E7F6A-3DD9-49A5-8FF7-FEE81C664595}"/>
              </a:ext>
            </a:extLst>
          </p:cNvPr>
          <p:cNvSpPr txBox="1"/>
          <p:nvPr/>
        </p:nvSpPr>
        <p:spPr>
          <a:xfrm>
            <a:off x="5431503" y="784060"/>
            <a:ext cx="37683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2017</a:t>
            </a:r>
            <a:r>
              <a:rPr lang="ko-KR" altLang="en-US" sz="1100" dirty="0"/>
              <a:t>년 </a:t>
            </a:r>
            <a:r>
              <a:rPr lang="en-US" altLang="ko-KR" sz="1100" dirty="0"/>
              <a:t>Facebook </a:t>
            </a:r>
            <a:r>
              <a:rPr lang="ko-KR" altLang="en-US" sz="1100" dirty="0"/>
              <a:t>공개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InferSent</a:t>
            </a:r>
            <a:r>
              <a:rPr lang="en-US" altLang="ko-KR" sz="1100" dirty="0"/>
              <a:t> </a:t>
            </a:r>
            <a:r>
              <a:rPr lang="ko-KR" altLang="en-US" sz="1100" dirty="0"/>
              <a:t>라는 </a:t>
            </a:r>
            <a:r>
              <a:rPr lang="en-US" altLang="ko-KR" sz="1100" dirty="0"/>
              <a:t>sentence-embedding </a:t>
            </a:r>
            <a:r>
              <a:rPr lang="ko-KR" altLang="en-US" sz="1100" dirty="0"/>
              <a:t>모델을 제안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USE </a:t>
            </a:r>
            <a:r>
              <a:rPr lang="ko-KR" altLang="en-US" sz="1100" dirty="0"/>
              <a:t>이전의 </a:t>
            </a:r>
            <a:r>
              <a:rPr lang="en-US" altLang="ko-KR" sz="1100" dirty="0"/>
              <a:t>SOTA </a:t>
            </a:r>
            <a:r>
              <a:rPr lang="ko-KR" altLang="en-US" sz="1100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193097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r>
              <a:rPr lang="en-US" altLang="ko-KR" dirty="0"/>
              <a:t>Power of SNLI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DE4BCC-D48B-4A61-A2E6-88676C79F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19" y="868475"/>
            <a:ext cx="4514451" cy="164274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491085F-D493-4E92-8C90-92DB03F016E2}"/>
              </a:ext>
            </a:extLst>
          </p:cNvPr>
          <p:cNvGrpSpPr/>
          <p:nvPr/>
        </p:nvGrpSpPr>
        <p:grpSpPr>
          <a:xfrm>
            <a:off x="976680" y="1936871"/>
            <a:ext cx="4552950" cy="1666875"/>
            <a:chOff x="2595130" y="2938580"/>
            <a:chExt cx="4552950" cy="166687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E7648E-B7D2-4100-91E3-F89B9D3FF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5130" y="2938580"/>
              <a:ext cx="4552950" cy="166687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80470F4-D260-4B42-9044-B130C56D9013}"/>
                </a:ext>
              </a:extLst>
            </p:cNvPr>
            <p:cNvSpPr/>
            <p:nvPr/>
          </p:nvSpPr>
          <p:spPr>
            <a:xfrm>
              <a:off x="3888258" y="3273257"/>
              <a:ext cx="3161696" cy="195879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E0D687-3255-4E1E-B2F1-4A45BF808A3E}"/>
                </a:ext>
              </a:extLst>
            </p:cNvPr>
            <p:cNvSpPr/>
            <p:nvPr/>
          </p:nvSpPr>
          <p:spPr>
            <a:xfrm>
              <a:off x="2721408" y="3576138"/>
              <a:ext cx="4328545" cy="195879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DB0ECA3-561C-49C9-8827-5A9022DE26FE}"/>
                </a:ext>
              </a:extLst>
            </p:cNvPr>
            <p:cNvSpPr/>
            <p:nvPr/>
          </p:nvSpPr>
          <p:spPr>
            <a:xfrm>
              <a:off x="2707332" y="3855995"/>
              <a:ext cx="2269517" cy="195879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074AD64-DEB6-4A8E-8F30-B90CAAF7C975}"/>
              </a:ext>
            </a:extLst>
          </p:cNvPr>
          <p:cNvSpPr txBox="1"/>
          <p:nvPr/>
        </p:nvSpPr>
        <p:spPr>
          <a:xfrm>
            <a:off x="5795202" y="2469565"/>
            <a:ext cx="304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SNLI Task</a:t>
            </a:r>
            <a:r>
              <a:rPr lang="ko-KR" altLang="en-US" sz="1100" dirty="0"/>
              <a:t>에 학습된 모델이</a:t>
            </a:r>
            <a:endParaRPr lang="en-US" altLang="ko-KR" sz="1100" dirty="0"/>
          </a:p>
          <a:p>
            <a:r>
              <a:rPr lang="ko-KR" altLang="en-US" sz="1100" dirty="0"/>
              <a:t>다른 </a:t>
            </a:r>
            <a:r>
              <a:rPr lang="en-US" altLang="ko-KR" sz="1100" dirty="0"/>
              <a:t>Task</a:t>
            </a:r>
            <a:r>
              <a:rPr lang="ko-KR" altLang="en-US" sz="1100" dirty="0"/>
              <a:t>로 학습된 모델보다</a:t>
            </a:r>
            <a:endParaRPr lang="en-US" altLang="ko-KR" sz="1100" dirty="0"/>
          </a:p>
          <a:p>
            <a:r>
              <a:rPr lang="en-US" altLang="ko-KR" sz="1100" dirty="0"/>
              <a:t>Text Classification</a:t>
            </a:r>
            <a:r>
              <a:rPr lang="ko-KR" altLang="en-US" sz="1100" dirty="0"/>
              <a:t>에서 좋은 성능</a:t>
            </a:r>
            <a:endParaRPr lang="en-US" altLang="ko-KR" sz="1100" dirty="0"/>
          </a:p>
          <a:p>
            <a:endParaRPr lang="ko-KR" altLang="en-US" sz="11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7DDD03D-3D39-452A-965C-2ACE80DE22CF}"/>
              </a:ext>
            </a:extLst>
          </p:cNvPr>
          <p:cNvGrpSpPr/>
          <p:nvPr/>
        </p:nvGrpSpPr>
        <p:grpSpPr>
          <a:xfrm>
            <a:off x="463261" y="3775062"/>
            <a:ext cx="8217477" cy="1095375"/>
            <a:chOff x="52387" y="2386012"/>
            <a:chExt cx="9039225" cy="1095375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A0F4E7D-32B9-4602-93A7-74117179A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87" y="2757487"/>
              <a:ext cx="9001125" cy="7239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EA2B878-1B0A-4D93-BA6A-B5495107F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87" y="2386012"/>
              <a:ext cx="9039225" cy="371475"/>
            </a:xfrm>
            <a:prstGeom prst="rect">
              <a:avLst/>
            </a:prstGeom>
          </p:spPr>
        </p:pic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93C28F8-B0F4-491F-AB2B-952E0E6BF7F4}"/>
              </a:ext>
            </a:extLst>
          </p:cNvPr>
          <p:cNvSpPr/>
          <p:nvPr/>
        </p:nvSpPr>
        <p:spPr>
          <a:xfrm>
            <a:off x="1576119" y="4146537"/>
            <a:ext cx="748272" cy="177859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4C33CC6-90C9-4A7A-B332-5789F17CFA68}"/>
              </a:ext>
            </a:extLst>
          </p:cNvPr>
          <p:cNvSpPr/>
          <p:nvPr/>
        </p:nvSpPr>
        <p:spPr>
          <a:xfrm>
            <a:off x="1576119" y="4385640"/>
            <a:ext cx="748272" cy="177859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DEAB9EA-77C4-4B49-855D-D3BC6FC67719}"/>
              </a:ext>
            </a:extLst>
          </p:cNvPr>
          <p:cNvSpPr/>
          <p:nvPr/>
        </p:nvSpPr>
        <p:spPr>
          <a:xfrm>
            <a:off x="1576119" y="4621645"/>
            <a:ext cx="748272" cy="177859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E7F6A-3DD9-49A5-8FF7-FEE81C664595}"/>
              </a:ext>
            </a:extLst>
          </p:cNvPr>
          <p:cNvSpPr txBox="1"/>
          <p:nvPr/>
        </p:nvSpPr>
        <p:spPr>
          <a:xfrm>
            <a:off x="5431503" y="784060"/>
            <a:ext cx="37683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2017</a:t>
            </a:r>
            <a:r>
              <a:rPr lang="ko-KR" altLang="en-US" sz="1100" dirty="0"/>
              <a:t>년 </a:t>
            </a:r>
            <a:r>
              <a:rPr lang="en-US" altLang="ko-KR" sz="1100" dirty="0"/>
              <a:t>Facebook </a:t>
            </a:r>
            <a:r>
              <a:rPr lang="ko-KR" altLang="en-US" sz="1100" dirty="0"/>
              <a:t>공개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InferSent</a:t>
            </a:r>
            <a:r>
              <a:rPr lang="en-US" altLang="ko-KR" sz="1100" dirty="0"/>
              <a:t> </a:t>
            </a:r>
            <a:r>
              <a:rPr lang="ko-KR" altLang="en-US" sz="1100" dirty="0"/>
              <a:t>라는 </a:t>
            </a:r>
            <a:r>
              <a:rPr lang="en-US" altLang="ko-KR" sz="1100" dirty="0"/>
              <a:t>sentence-embedding </a:t>
            </a:r>
            <a:r>
              <a:rPr lang="ko-KR" altLang="en-US" sz="1100" dirty="0"/>
              <a:t>모델을 제안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USE </a:t>
            </a:r>
            <a:r>
              <a:rPr lang="ko-KR" altLang="en-US" sz="1100" dirty="0"/>
              <a:t>이전의 </a:t>
            </a:r>
            <a:r>
              <a:rPr lang="en-US" altLang="ko-KR" sz="1100" dirty="0"/>
              <a:t>SOTA </a:t>
            </a:r>
            <a:r>
              <a:rPr lang="ko-KR" altLang="en-US" sz="1100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242357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Universal Sentence Encoder - Model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09E905-069A-46C0-830F-D4BB4DA8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06" y="1558550"/>
            <a:ext cx="2761966" cy="2389368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F78C210-3ABC-4619-9716-F21C383FB747}"/>
              </a:ext>
            </a:extLst>
          </p:cNvPr>
          <p:cNvSpPr/>
          <p:nvPr/>
        </p:nvSpPr>
        <p:spPr>
          <a:xfrm>
            <a:off x="1206170" y="2753234"/>
            <a:ext cx="2360687" cy="272226"/>
          </a:xfrm>
          <a:prstGeom prst="roundRect">
            <a:avLst/>
          </a:prstGeom>
          <a:solidFill>
            <a:srgbClr val="C2FB97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Shared Encoder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6CB0A6-AB16-4AFC-AE3F-A2F0A59B2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81030"/>
              </p:ext>
            </p:extLst>
          </p:nvPr>
        </p:nvGraphicFramePr>
        <p:xfrm>
          <a:off x="4659866" y="2019620"/>
          <a:ext cx="3657601" cy="9398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2355">
                  <a:extLst>
                    <a:ext uri="{9D8B030D-6E8A-4147-A177-3AD203B41FA5}">
                      <a16:colId xmlns:a16="http://schemas.microsoft.com/office/drawing/2014/main" val="3478617460"/>
                    </a:ext>
                  </a:extLst>
                </a:gridCol>
                <a:gridCol w="2255246">
                  <a:extLst>
                    <a:ext uri="{9D8B030D-6E8A-4147-A177-3AD203B41FA5}">
                      <a16:colId xmlns:a16="http://schemas.microsoft.com/office/drawing/2014/main" val="2376710786"/>
                    </a:ext>
                  </a:extLst>
                </a:gridCol>
              </a:tblGrid>
              <a:tr h="330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Shared Encoder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86090"/>
                  </a:ext>
                </a:extLst>
              </a:tr>
              <a:tr h="30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InferSent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LSTM/GRU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77313"/>
                  </a:ext>
                </a:extLst>
              </a:tr>
              <a:tr h="30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Transformer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2685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E47AAE4-C84E-41B6-9D87-0D37A92E7913}"/>
              </a:ext>
            </a:extLst>
          </p:cNvPr>
          <p:cNvSpPr txBox="1"/>
          <p:nvPr/>
        </p:nvSpPr>
        <p:spPr>
          <a:xfrm>
            <a:off x="1108448" y="1104418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{</a:t>
            </a:r>
            <a:r>
              <a:rPr lang="en-US" altLang="ko-KR" sz="1200" dirty="0">
                <a:solidFill>
                  <a:srgbClr val="FF0000"/>
                </a:solidFill>
              </a:rPr>
              <a:t>entailment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FF0000"/>
                </a:solidFill>
              </a:rPr>
              <a:t>contradiction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FF0000"/>
                </a:solidFill>
              </a:rPr>
              <a:t>neutral</a:t>
            </a:r>
            <a:r>
              <a:rPr lang="en-US" altLang="ko-KR" sz="12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DAAE7-6F8D-464B-A0A8-9009D33DC48F}"/>
              </a:ext>
            </a:extLst>
          </p:cNvPr>
          <p:cNvSpPr txBox="1"/>
          <p:nvPr/>
        </p:nvSpPr>
        <p:spPr>
          <a:xfrm>
            <a:off x="1897900" y="2491624"/>
            <a:ext cx="488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endParaRPr lang="ko-KR" altLang="en-US" sz="1100" dirty="0">
              <a:latin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26B7F9-1F9E-4977-8282-6B78085E7901}"/>
              </a:ext>
            </a:extLst>
          </p:cNvPr>
          <p:cNvSpPr txBox="1"/>
          <p:nvPr/>
        </p:nvSpPr>
        <p:spPr>
          <a:xfrm>
            <a:off x="2638340" y="2491624"/>
            <a:ext cx="488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endParaRPr lang="ko-KR" altLang="en-US" sz="11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3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Universal Sentence Encoder Result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rot="0" vert="horz" wrap="square" lIns="91425" tIns="91425" rIns="91425" bIns="91425" numCol="1" spcCol="0" rtlCol="0" anchor="t" anchorCtr="0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87B3F-929F-40CA-A85E-3081C6C08B74}"/>
              </a:ext>
            </a:extLst>
          </p:cNvPr>
          <p:cNvSpPr txBox="1"/>
          <p:nvPr/>
        </p:nvSpPr>
        <p:spPr>
          <a:xfrm>
            <a:off x="407961" y="683233"/>
            <a:ext cx="814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SOTA on various text classification tasks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4D544B-4886-4870-AB35-D25B5B40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4" y="1554306"/>
            <a:ext cx="7715250" cy="203488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A1C6F-2A3C-4B99-A067-77D8A66E50EB}"/>
              </a:ext>
            </a:extLst>
          </p:cNvPr>
          <p:cNvSpPr txBox="1"/>
          <p:nvPr/>
        </p:nvSpPr>
        <p:spPr>
          <a:xfrm>
            <a:off x="311700" y="4812495"/>
            <a:ext cx="5318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4"/>
              </a:rPr>
              <a:t>https://paperswithcode.com/paper/universal-sentence-encoder</a:t>
            </a:r>
            <a:endParaRPr lang="ko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98D9A24-BF03-4BDD-874E-4BB15EC90516}"/>
              </a:ext>
            </a:extLst>
          </p:cNvPr>
          <p:cNvSpPr/>
          <p:nvPr/>
        </p:nvSpPr>
        <p:spPr>
          <a:xfrm>
            <a:off x="2589638" y="2575676"/>
            <a:ext cx="453710" cy="26996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13E6C7-BA1C-4CC2-89FD-0B8C7BB4EB35}"/>
              </a:ext>
            </a:extLst>
          </p:cNvPr>
          <p:cNvSpPr/>
          <p:nvPr/>
        </p:nvSpPr>
        <p:spPr>
          <a:xfrm>
            <a:off x="2589638" y="2048919"/>
            <a:ext cx="453710" cy="26996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6EF7AF9-BE3A-4ACD-A850-825C3820EE56}"/>
              </a:ext>
            </a:extLst>
          </p:cNvPr>
          <p:cNvSpPr/>
          <p:nvPr/>
        </p:nvSpPr>
        <p:spPr>
          <a:xfrm>
            <a:off x="2580251" y="3128412"/>
            <a:ext cx="453710" cy="26996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C47E4-4EE3-4EDD-9214-21E384633F2D}"/>
              </a:ext>
            </a:extLst>
          </p:cNvPr>
          <p:cNvSpPr txBox="1"/>
          <p:nvPr/>
        </p:nvSpPr>
        <p:spPr>
          <a:xfrm>
            <a:off x="1036698" y="2076179"/>
            <a:ext cx="21881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( Customer Review )</a:t>
            </a:r>
            <a:endParaRPr lang="ko-KR" altLang="en-US" sz="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CB4742-7B9D-4063-B5B7-BD3DFF5C1EC6}"/>
              </a:ext>
            </a:extLst>
          </p:cNvPr>
          <p:cNvSpPr txBox="1"/>
          <p:nvPr/>
        </p:nvSpPr>
        <p:spPr>
          <a:xfrm>
            <a:off x="1036698" y="3170619"/>
            <a:ext cx="21881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( Movie Review )</a:t>
            </a:r>
            <a:endParaRPr lang="ko-KR" altLang="en-US" sz="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40C21F-29AD-412C-9D8D-CF6745B064AB}"/>
              </a:ext>
            </a:extLst>
          </p:cNvPr>
          <p:cNvSpPr txBox="1"/>
          <p:nvPr/>
        </p:nvSpPr>
        <p:spPr>
          <a:xfrm>
            <a:off x="1237959" y="2617883"/>
            <a:ext cx="21881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( Opinion Review )</a:t>
            </a:r>
            <a:endParaRPr lang="ko-KR" altLang="en-US" sz="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A2CDDB-B12C-4ED5-B03A-7F50482F9C8A}"/>
              </a:ext>
            </a:extLst>
          </p:cNvPr>
          <p:cNvSpPr txBox="1"/>
          <p:nvPr/>
        </p:nvSpPr>
        <p:spPr>
          <a:xfrm>
            <a:off x="4371944" y="3641334"/>
            <a:ext cx="400110" cy="7908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  .  .  .  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0750484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ysClr val="windowText" lastClr="000000"/>
      </a:dk1>
      <a:lt1>
        <a:sysClr val="window" lastClr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19350</TotalTime>
  <Words>1192</Words>
  <Application>Microsoft Macintosh PowerPoint</Application>
  <PresentationFormat>화면 슬라이드 쇼(16:9)</PresentationFormat>
  <Paragraphs>327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굴림</vt:lpstr>
      <vt:lpstr>맑은 고딕</vt:lpstr>
      <vt:lpstr>HY나무L</vt:lpstr>
      <vt:lpstr>Arial</vt:lpstr>
      <vt:lpstr>Cambria</vt:lpstr>
      <vt:lpstr>Tahoma</vt:lpstr>
      <vt:lpstr>Wingdings</vt:lpstr>
      <vt:lpstr>1_기본 디자인</vt:lpstr>
      <vt:lpstr>PowerPoint 프레젠테이션</vt:lpstr>
      <vt:lpstr>PowerPoint 프레젠테이션</vt:lpstr>
      <vt:lpstr>PowerPoint 프레젠테이션</vt:lpstr>
      <vt:lpstr>Universal Sentence Encoder - Data</vt:lpstr>
      <vt:lpstr>Power of SNLI</vt:lpstr>
      <vt:lpstr>Power of SNLI</vt:lpstr>
      <vt:lpstr>Power of SNLI</vt:lpstr>
      <vt:lpstr>Universal Sentence Encoder - Model</vt:lpstr>
      <vt:lpstr>Universal Sentence Encoder Result</vt:lpstr>
      <vt:lpstr>PowerPoint 프레젠테이션</vt:lpstr>
      <vt:lpstr>PowerPoint 프레젠테이션</vt:lpstr>
      <vt:lpstr>SBERT- Model</vt:lpstr>
      <vt:lpstr>SBERT- Model</vt:lpstr>
      <vt:lpstr>SBERT- Model</vt:lpstr>
      <vt:lpstr>SBERT- Model</vt:lpstr>
      <vt:lpstr>SBERT Result</vt:lpstr>
      <vt:lpstr>SBERT 한국어 학습</vt:lpstr>
      <vt:lpstr>SBERT 한국어 학습</vt:lpstr>
      <vt:lpstr>Distilled KoBERT</vt:lpstr>
      <vt:lpstr>Distilled KoBERT</vt:lpstr>
      <vt:lpstr>Distilled KoBERT - Architecture</vt:lpstr>
      <vt:lpstr>Distilled KoBERT - Loss</vt:lpstr>
      <vt:lpstr>Distilled KoBERT - Loss</vt:lpstr>
      <vt:lpstr>Distilled KoBERT - Loss</vt:lpstr>
      <vt:lpstr>Distilled KoBERT - Loss</vt:lpstr>
      <vt:lpstr>Distilled KoBERT – Loss Abalation</vt:lpstr>
      <vt:lpstr>Distilled KoBERT - Result</vt:lpstr>
      <vt:lpstr>Distilled KoBERT - Result</vt:lpstr>
      <vt:lpstr>Distilled KoBERT - Result</vt:lpstr>
      <vt:lpstr>Distilled KoBERT – Korean Result</vt:lpstr>
      <vt:lpstr>PowerPoint 프레젠테이션</vt:lpstr>
      <vt:lpstr>Intent Classification</vt:lpstr>
      <vt:lpstr>Intent Classification</vt:lpstr>
      <vt:lpstr>Intent Classification</vt:lpstr>
      <vt:lpstr>Intent Classification</vt:lpstr>
      <vt:lpstr>Intent Classification Result</vt:lpstr>
      <vt:lpstr>Intent Classification</vt:lpstr>
      <vt:lpstr>Intent Classification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Minseok</dc:creator>
  <cp:lastModifiedBy>Choi SY</cp:lastModifiedBy>
  <cp:revision>812</cp:revision>
  <dcterms:created xsi:type="dcterms:W3CDTF">2019-07-23T01:18:00Z</dcterms:created>
  <dcterms:modified xsi:type="dcterms:W3CDTF">2020-04-06T03:59:56Z</dcterms:modified>
</cp:coreProperties>
</file>