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1" r:id="rId3"/>
    <p:sldId id="265" r:id="rId4"/>
    <p:sldId id="266" r:id="rId5"/>
    <p:sldId id="262" r:id="rId6"/>
    <p:sldId id="267" r:id="rId7"/>
    <p:sldId id="258" r:id="rId8"/>
    <p:sldId id="264" r:id="rId9"/>
    <p:sldId id="259" r:id="rId10"/>
    <p:sldId id="260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79C6891-A1A2-45BC-A928-4A6492C17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60603-AD47-4B80-8F3C-C129908FD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C0306-2842-40E7-B584-E14B37D79983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3C2B2-67A9-43D5-A094-1EEDCB8B5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BA2DD-CF3B-40EC-AB11-16FBB20EA9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EEB7-8528-42B1-BE61-DA5FD97E2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4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4AF52-5AEF-4CE8-884B-256069B4037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82F2-917F-418B-9937-49C134F73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2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91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6BDDF0-BDFE-4E01-8610-28031AB5484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916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70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36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3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9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9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0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4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6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06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2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43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16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5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3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5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8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9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7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82F2-917F-418B-9937-49C134F732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937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27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2"/>
            <a:ext cx="12192000" cy="68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46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9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:\▶자료\Tmax 로고\TmaxData CI\TmaxData(티맥스데이터)_CI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05" y="6539935"/>
            <a:ext cx="919145" cy="1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1" name="Rectangle 117"/>
          <p:cNvSpPr>
            <a:spLocks noChangeArrowheads="1"/>
          </p:cNvSpPr>
          <p:nvPr userDrawn="1"/>
        </p:nvSpPr>
        <p:spPr bwMode="auto">
          <a:xfrm>
            <a:off x="0" y="0"/>
            <a:ext cx="12192000" cy="57600"/>
          </a:xfrm>
          <a:prstGeom prst="rect">
            <a:avLst/>
          </a:prstGeom>
          <a:solidFill>
            <a:srgbClr val="00438D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9767" y="102205"/>
            <a:ext cx="11692467" cy="5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767" y="782640"/>
            <a:ext cx="1170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1" name="Rectangle 107"/>
          <p:cNvSpPr>
            <a:spLocks noChangeArrowheads="1"/>
          </p:cNvSpPr>
          <p:nvPr userDrawn="1"/>
        </p:nvSpPr>
        <p:spPr bwMode="auto">
          <a:xfrm>
            <a:off x="223378" y="6516689"/>
            <a:ext cx="4191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fld id="{2F6BED8B-751B-489B-B664-AD6C381E2FCC}" type="slidenum">
              <a:rPr lang="en-US" altLang="ko-KR" sz="1333" b="1" smtClean="0">
                <a:solidFill>
                  <a:srgbClr val="00438D"/>
                </a:solidFill>
              </a:rPr>
              <a:pPr/>
              <a:t>‹#›</a:t>
            </a:fld>
            <a:endParaRPr lang="en-US" altLang="ko-KR" sz="10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42" name="Rectangle 118"/>
          <p:cNvSpPr>
            <a:spLocks noChangeArrowheads="1"/>
          </p:cNvSpPr>
          <p:nvPr userDrawn="1"/>
        </p:nvSpPr>
        <p:spPr bwMode="auto">
          <a:xfrm>
            <a:off x="249767" y="711200"/>
            <a:ext cx="11694584" cy="28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349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200" b="1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609585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121917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828754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2438339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itchFamily="2" charset="2"/>
        <a:defRPr kumimoji="1" sz="2133" b="1">
          <a:solidFill>
            <a:srgbClr val="111111"/>
          </a:solidFill>
          <a:latin typeface="+mn-lt"/>
          <a:ea typeface="+mn-ea"/>
          <a:cs typeface="+mn-cs"/>
        </a:defRPr>
      </a:lvl1pPr>
      <a:lvl2pPr marL="395807" indent="-192613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Char char="•"/>
        <a:defRPr kumimoji="1" sz="1867" b="1">
          <a:solidFill>
            <a:srgbClr val="111111"/>
          </a:solidFill>
          <a:latin typeface="+mn-lt"/>
          <a:ea typeface="+mn-ea"/>
        </a:defRPr>
      </a:lvl2pPr>
      <a:lvl3pPr marL="855112" indent="-220128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600" b="1">
          <a:solidFill>
            <a:srgbClr val="111111"/>
          </a:solidFill>
          <a:latin typeface="+mn-lt"/>
          <a:ea typeface="+mn-ea"/>
        </a:defRPr>
      </a:lvl3pPr>
      <a:lvl4pPr marL="1233986" indent="-234945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467" b="1">
          <a:solidFill>
            <a:srgbClr val="111111"/>
          </a:solidFill>
          <a:latin typeface="+mn-lt"/>
          <a:ea typeface="+mn-ea"/>
        </a:defRPr>
      </a:lvl4pPr>
      <a:lvl5pPr marL="1659425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5pPr>
      <a:lvl6pPr marL="2269010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6pPr>
      <a:lvl7pPr marL="2878595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7pPr>
      <a:lvl8pPr marL="3488179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8pPr>
      <a:lvl9pPr marL="4097764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www.aclweb.org/anthology/J81-4002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J81-40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59" name="Rectangle 91"/>
          <p:cNvSpPr>
            <a:spLocks noChangeArrowheads="1"/>
          </p:cNvSpPr>
          <p:nvPr/>
        </p:nvSpPr>
        <p:spPr bwMode="auto">
          <a:xfrm>
            <a:off x="752966" y="2292735"/>
            <a:ext cx="10282823" cy="21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3C4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algn="l" defTabSz="121917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pPr>
            <a:r>
              <a:rPr kumimoji="1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srgbClr val="00306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Conditional Random Field</a:t>
            </a:r>
          </a:p>
          <a:p>
            <a:pPr marL="0" marR="0" lvl="0" indent="0" algn="l" defTabSz="121917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pPr>
            <a:r>
              <a:rPr kumimoji="1" lang="en-US" altLang="ko-KR" sz="3733" b="1" dirty="0">
                <a:solidFill>
                  <a:srgbClr val="003069"/>
                </a:solidFill>
                <a:latin typeface="맑은 고딕" pitchFamily="50" charset="-127"/>
                <a:ea typeface="맑은 고딕" pitchFamily="50" charset="-127"/>
              </a:rPr>
              <a:t>	&amp;</a:t>
            </a:r>
          </a:p>
          <a:p>
            <a:pPr marL="0" marR="0" lvl="0" indent="0" algn="l" defTabSz="121917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tabLst/>
              <a:defRPr/>
            </a:pPr>
            <a:r>
              <a:rPr kumimoji="1" lang="en-US" altLang="ko-KR" sz="3733" b="1" dirty="0">
                <a:solidFill>
                  <a:srgbClr val="003069"/>
                </a:solidFill>
                <a:latin typeface="맑은 고딕" pitchFamily="50" charset="-127"/>
                <a:ea typeface="맑은 고딕" pitchFamily="50" charset="-127"/>
              </a:rPr>
              <a:t>Graphical</a:t>
            </a:r>
            <a:r>
              <a:rPr kumimoji="1" lang="ko-KR" altLang="en-US" sz="3733" b="1" dirty="0">
                <a:solidFill>
                  <a:srgbClr val="00306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3733" b="1" dirty="0">
                <a:solidFill>
                  <a:srgbClr val="003069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endParaRPr kumimoji="1" lang="en-US" altLang="ko-KR" sz="3733" b="1" i="0" u="none" strike="noStrike" kern="1200" cap="none" spc="0" normalizeH="0" baseline="0" noProof="0" dirty="0">
              <a:ln>
                <a:noFill/>
              </a:ln>
              <a:solidFill>
                <a:srgbClr val="003069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9661" name="Text Box 93"/>
          <p:cNvSpPr txBox="1">
            <a:spLocks noChangeArrowheads="1"/>
          </p:cNvSpPr>
          <p:nvPr/>
        </p:nvSpPr>
        <p:spPr bwMode="gray">
          <a:xfrm>
            <a:off x="9996717" y="5811887"/>
            <a:ext cx="1494367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/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23888"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2018. 11</a:t>
            </a:r>
          </a:p>
        </p:txBody>
      </p:sp>
      <p:sp>
        <p:nvSpPr>
          <p:cNvPr id="109662" name="Rectangle 94"/>
          <p:cNvSpPr>
            <a:spLocks noChangeArrowheads="1"/>
          </p:cNvSpPr>
          <p:nvPr/>
        </p:nvSpPr>
        <p:spPr bwMode="auto">
          <a:xfrm>
            <a:off x="8276087" y="6201909"/>
            <a:ext cx="3364573" cy="15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pPr marL="0" marR="0" lvl="0" indent="0" algn="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67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Copyright© 2018 TmaxData. All Rights Reserved.</a:t>
            </a:r>
          </a:p>
        </p:txBody>
      </p:sp>
      <p:pic>
        <p:nvPicPr>
          <p:cNvPr id="1026" name="Picture 2" descr="F:\▶작업완료\Branding\PPT 템플릿\(18.02) 공용 PT 표준 템플릿\img\TmaxData(티맥스데이터)_C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66" y="5986466"/>
            <a:ext cx="1713804" cy="3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3"/>
          <p:cNvSpPr txBox="1">
            <a:spLocks noChangeArrowheads="1"/>
          </p:cNvSpPr>
          <p:nvPr/>
        </p:nvSpPr>
        <p:spPr bwMode="gray">
          <a:xfrm>
            <a:off x="6551670" y="5319804"/>
            <a:ext cx="2318677" cy="76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/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23888"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한건수 연구원</a:t>
            </a:r>
            <a:endParaRPr kumimoji="0" lang="en-US" altLang="ko-KR" sz="1867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052" name="Picture 4" descr="crf undirected graphì ëí ì´ë¯¸ì§ ê²ìê²°ê³¼">
            <a:extLst>
              <a:ext uri="{FF2B5EF4-FFF2-40B4-BE49-F238E27FC236}">
                <a16:creationId xmlns:a16="http://schemas.microsoft.com/office/drawing/2014/main" id="{6207B3F7-0F1A-4530-9FCC-4DB06A33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3255061"/>
            <a:ext cx="891586" cy="8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2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06779-7335-4C64-84BF-89AB0DBA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HMM vs CRF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E87A4-CF87-46C7-8313-E08FCC93AFA9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HMM</a:t>
                </a:r>
                <a:endParaRPr lang="en-US" altLang="ko-KR" i="1" dirty="0">
                  <a:solidFill>
                    <a:srgbClr val="FF0000"/>
                  </a:solidFill>
                  <a:latin typeface="Sylfaen" panose="010A0502050306030303" pitchFamily="18" charset="0"/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dirty="0" err="1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Eg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. NER 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HMM relies on only one feature – </a:t>
                </a:r>
                <a:r>
                  <a:rPr lang="en-US" altLang="ko-KR" i="1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word’s identity, P(x)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Many </a:t>
                </a:r>
                <a:r>
                  <a:rPr lang="en-US" altLang="ko-KR" i="1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Proper names 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do not appear in the training dataset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To label unseen words </a:t>
                </a:r>
                <a:r>
                  <a:rPr lang="en-US" altLang="ko-KR" i="1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capitalization</a:t>
                </a:r>
                <a:r>
                  <a:rPr lang="en-US" altLang="ko-KR" i="1" dirty="0">
                    <a:latin typeface="Sylfaen" panose="010A0502050306030303" pitchFamily="18" charset="0"/>
                    <a:ea typeface="맑은 고딕"/>
                  </a:rPr>
                  <a:t>, </a:t>
                </a:r>
                <a:r>
                  <a:rPr lang="en-US" altLang="ko-KR" i="1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neighbor</a:t>
                </a:r>
                <a:r>
                  <a:rPr lang="en-US" altLang="ko-KR" i="1" dirty="0">
                    <a:latin typeface="Sylfaen" panose="010A0502050306030303" pitchFamily="18" charset="0"/>
                    <a:ea typeface="맑은 고딕"/>
                  </a:rPr>
                  <a:t> </a:t>
                </a:r>
                <a:r>
                  <a:rPr lang="en-US" altLang="ko-KR" i="1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words</a:t>
                </a:r>
                <a:r>
                  <a:rPr lang="en-US" altLang="ko-KR" i="1" dirty="0">
                    <a:latin typeface="Sylfaen" panose="010A0502050306030303" pitchFamily="18" charset="0"/>
                    <a:ea typeface="맑은 고딕"/>
                  </a:rPr>
                  <a:t>, </a:t>
                </a:r>
                <a:r>
                  <a:rPr lang="en-US" altLang="ko-KR" i="1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prefixes</a:t>
                </a:r>
                <a:r>
                  <a:rPr lang="en-US" altLang="ko-KR" dirty="0">
                    <a:latin typeface="Sylfaen" panose="010A0502050306030303" pitchFamily="18" charset="0"/>
                    <a:ea typeface="맑은 고딕"/>
                  </a:rPr>
                  <a:t> and </a:t>
                </a:r>
                <a:r>
                  <a:rPr lang="en-US" altLang="ko-KR" i="1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suffixes</a:t>
                </a:r>
                <a:r>
                  <a:rPr lang="en-US" altLang="ko-KR" dirty="0">
                    <a:latin typeface="Sylfaen" panose="010A0502050306030303" pitchFamily="18" charset="0"/>
                    <a:ea typeface="맑은 고딕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should be used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  <a:defRPr/>
                </a:pPr>
                <a:endParaRPr lang="en-US" altLang="ko-KR" dirty="0">
                  <a:solidFill>
                    <a:srgbClr val="000000"/>
                  </a:solidFill>
                  <a:latin typeface="Sylfaen" panose="010A0502050306030303" pitchFamily="18" charset="0"/>
                  <a:ea typeface="맑은 고딕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</a:rPr>
                  <a:t>CRF</a:t>
                </a:r>
                <a:endParaRPr lang="en-US" altLang="ko-KR" i="1" dirty="0">
                  <a:solidFill>
                    <a:srgbClr val="FF0000"/>
                  </a:solidFill>
                  <a:latin typeface="Sylfaen" panose="010A0502050306030303" pitchFamily="18" charset="0"/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altLang="ko-KR" dirty="0">
                  <a:solidFill>
                    <a:srgbClr val="000000"/>
                  </a:solidFill>
                  <a:latin typeface="Sylfaen" panose="010A0502050306030303" pitchFamily="18" charset="0"/>
                  <a:ea typeface="맑은 고딕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This is where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feature functions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( )</m:t>
                    </m:r>
                  </m:oMath>
                </a14:m>
                <a:r>
                  <a:rPr lang="en-US" altLang="ko-KR" i="1" dirty="0">
                    <a:solidFill>
                      <a:srgbClr val="FF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arise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Can handle</a:t>
                </a:r>
                <a:r>
                  <a:rPr lang="ko-KR" altLang="en-US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 </a:t>
                </a:r>
                <a:r>
                  <a:rPr lang="en-US" altLang="ko-KR" i="1" u="sng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overlapping</a:t>
                </a:r>
                <a:r>
                  <a:rPr lang="en-US" altLang="ko-KR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   </a:t>
                </a: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and  </a:t>
                </a:r>
                <a:r>
                  <a:rPr lang="en-US" altLang="ko-KR" i="1" u="sng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non-independent features</a:t>
                </a:r>
              </a:p>
              <a:p>
                <a:pPr lvl="2">
                  <a:defRPr/>
                </a:pPr>
                <a:endParaRPr lang="en-US" altLang="ko-KR" dirty="0">
                  <a:solidFill>
                    <a:srgbClr val="000000"/>
                  </a:solidFill>
                  <a:latin typeface="Sylfaen" panose="010A0502050306030303" pitchFamily="18" charset="0"/>
                  <a:ea typeface="맑은 고딕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Sylfaen" panose="010A0502050306030303" pitchFamily="18" charset="0"/>
                  <a:ea typeface="맑은 고딕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E87A4-CF87-46C7-8313-E08FCC93A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3416320"/>
              </a:xfrm>
              <a:prstGeom prst="rect">
                <a:avLst/>
              </a:prstGeom>
              <a:blipFill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6FF20EB-45F2-4215-820E-B1A255180876}"/>
              </a:ext>
            </a:extLst>
          </p:cNvPr>
          <p:cNvGrpSpPr/>
          <p:nvPr/>
        </p:nvGrpSpPr>
        <p:grpSpPr>
          <a:xfrm>
            <a:off x="1934327" y="3964608"/>
            <a:ext cx="4371832" cy="507698"/>
            <a:chOff x="1901670" y="4242193"/>
            <a:chExt cx="4371832" cy="5076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9CE353-A460-4011-8D9E-88433C2B8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1670" y="4242193"/>
              <a:ext cx="4371832" cy="23420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FD7EF6-27B6-4D89-AC1E-DBC8C7408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1670" y="4548214"/>
              <a:ext cx="2602281" cy="20167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EB6DB5-0988-4DB7-9EBD-02A1A215767D}"/>
              </a:ext>
            </a:extLst>
          </p:cNvPr>
          <p:cNvSpPr txBox="1"/>
          <p:nvPr/>
        </p:nvSpPr>
        <p:spPr>
          <a:xfrm>
            <a:off x="2250621" y="4649053"/>
            <a:ext cx="911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en-US" altLang="ko-KR" sz="1400" i="1" dirty="0">
                <a:solidFill>
                  <a:srgbClr val="FF0000"/>
                </a:solidFill>
                <a:latin typeface="Sylfaen" panose="010A0502050306030303" pitchFamily="18" charset="0"/>
                <a:ea typeface="맑은 고딕"/>
              </a:rPr>
              <a:t>linear chain CRF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defines a </a:t>
            </a:r>
            <a:r>
              <a:rPr lang="en-US" altLang="ko-KR" sz="1400" i="1" dirty="0">
                <a:solidFill>
                  <a:srgbClr val="FF0000"/>
                </a:solidFill>
                <a:latin typeface="Sylfaen" panose="010A0502050306030303" pitchFamily="18" charset="0"/>
                <a:ea typeface="맑은 고딕"/>
              </a:rPr>
              <a:t>conditional probability</a:t>
            </a:r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en-US" altLang="ko-KR" sz="1400" dirty="0"/>
              <a:t>(whereas HMM defines the </a:t>
            </a:r>
            <a:r>
              <a:rPr lang="en-US" altLang="ko-KR" sz="1400" i="1" dirty="0">
                <a:solidFill>
                  <a:srgbClr val="FF0000"/>
                </a:solidFill>
                <a:latin typeface="Sylfaen" panose="010A0502050306030303" pitchFamily="18" charset="0"/>
                <a:ea typeface="맑은 고딕"/>
              </a:rPr>
              <a:t>joint</a:t>
            </a:r>
            <a:r>
              <a:rPr lang="en-US" altLang="ko-KR" sz="1400" dirty="0"/>
              <a:t> distribution)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71A342-CFDA-4335-B3E8-E3AE5C2AF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844" y="6108508"/>
            <a:ext cx="2714653" cy="455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20ACE7-945D-490B-87E4-3CAEECC81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467" y="6248380"/>
            <a:ext cx="3981491" cy="17565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BF095-9C56-4574-A3DE-53C76D53DCEF}"/>
              </a:ext>
            </a:extLst>
          </p:cNvPr>
          <p:cNvSpPr/>
          <p:nvPr/>
        </p:nvSpPr>
        <p:spPr bwMode="auto">
          <a:xfrm>
            <a:off x="6756218" y="5421945"/>
            <a:ext cx="100147" cy="273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67E641-4900-4EAC-96F1-1C566B546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621" y="5085702"/>
            <a:ext cx="4825475" cy="842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F2B85E-B76E-42A4-A788-2993D34C450A}"/>
              </a:ext>
            </a:extLst>
          </p:cNvPr>
          <p:cNvSpPr/>
          <p:nvPr/>
        </p:nvSpPr>
        <p:spPr bwMode="auto">
          <a:xfrm>
            <a:off x="7216958" y="5421945"/>
            <a:ext cx="114571" cy="25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108745-C579-4476-AC52-BF388EB6F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5965" y="5399505"/>
            <a:ext cx="2888532" cy="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0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6B511-06C5-4758-AA46-3B7623E3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– Feature Functions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C683E2-1091-4920-B4C4-9310B58851CF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latin typeface="Sylfaen" panose="010A0502050306030303" pitchFamily="18" charset="0"/>
                  </a:rPr>
                  <a:t>General form of a feature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, n)</a:t>
                </a:r>
                <a:r>
                  <a:rPr lang="en-US" altLang="ko-KR" dirty="0">
                    <a:latin typeface="Sylfaen" panose="010A0502050306030303" pitchFamily="18" charset="0"/>
                  </a:rPr>
                  <a:t>,</a:t>
                </a:r>
                <a:r>
                  <a:rPr lang="en-US" altLang="ko-KR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 </a:t>
                </a:r>
                <a:r>
                  <a:rPr lang="en-US" altLang="ko-KR" dirty="0">
                    <a:latin typeface="Sylfaen" panose="010A0502050306030303" pitchFamily="18" charset="0"/>
                  </a:rPr>
                  <a:t>which looks at a pair of adjacent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, the whole input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 , and where we are in the sequence (n)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Sylfaen" panose="010A0502050306030303" pitchFamily="18" charset="0"/>
                  <a:ea typeface="맑은 고딕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C683E2-1091-4920-B4C4-9310B588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1338828"/>
              </a:xfrm>
              <a:prstGeom prst="rect">
                <a:avLst/>
              </a:prstGeom>
              <a:blipFill>
                <a:blip r:embed="rId3"/>
                <a:stretch>
                  <a:fillRect l="-327" t="-2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C20E7CF-2244-4D82-820A-9F8ADCFB1A2E}"/>
              </a:ext>
            </a:extLst>
          </p:cNvPr>
          <p:cNvGrpSpPr/>
          <p:nvPr/>
        </p:nvGrpSpPr>
        <p:grpSpPr>
          <a:xfrm>
            <a:off x="931297" y="1981087"/>
            <a:ext cx="4914900" cy="1589605"/>
            <a:chOff x="1051481" y="1773708"/>
            <a:chExt cx="4914900" cy="158960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A20284-8013-4FBF-A93C-DF889CC3470A}"/>
                </a:ext>
              </a:extLst>
            </p:cNvPr>
            <p:cNvGrpSpPr/>
            <p:nvPr/>
          </p:nvGrpSpPr>
          <p:grpSpPr>
            <a:xfrm>
              <a:off x="1051481" y="2588937"/>
              <a:ext cx="4914900" cy="774376"/>
              <a:chOff x="2109108" y="2840134"/>
              <a:chExt cx="4914900" cy="7743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869FFF0-9968-42D8-957F-B7FB58967C93}"/>
                  </a:ext>
                </a:extLst>
              </p:cNvPr>
              <p:cNvSpPr/>
              <p:nvPr/>
            </p:nvSpPr>
            <p:spPr bwMode="auto">
              <a:xfrm>
                <a:off x="5124450" y="2840134"/>
                <a:ext cx="644978" cy="31840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vert="horz" wrap="none" lIns="72000" tIns="3600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Sylfaen" panose="010A0502050306030303" pitchFamily="18" charset="0"/>
                    <a:ea typeface="맑은 고딕" pitchFamily="50" charset="-127"/>
                  </a:rPr>
                  <a:t>PERSON </a:t>
                </a:r>
                <a:endPara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Sylfaen" panose="010A0502050306030303" pitchFamily="18" charset="0"/>
                  <a:ea typeface="맑은 고딕" pitchFamily="50" charset="-127"/>
                </a:endParaRP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A66F51F-8B5B-44F9-9156-C67ACFB327B2}"/>
                  </a:ext>
                </a:extLst>
              </p:cNvPr>
              <p:cNvCxnSpPr/>
              <p:nvPr/>
            </p:nvCxnSpPr>
            <p:spPr bwMode="auto">
              <a:xfrm>
                <a:off x="3858986" y="2999338"/>
                <a:ext cx="1085850" cy="0"/>
              </a:xfrm>
              <a:prstGeom prst="line">
                <a:avLst/>
              </a:prstGeom>
              <a:gradFill rotWithShape="1">
                <a:gsLst>
                  <a:gs pos="0">
                    <a:srgbClr val="8EAECC"/>
                  </a:gs>
                  <a:gs pos="100000">
                    <a:srgbClr val="7199BD"/>
                  </a:gs>
                </a:gsLst>
                <a:lin ang="5400000" scaled="1"/>
              </a:gradFill>
              <a:ln w="28575" cap="flat" cmpd="sng" algn="ctr">
                <a:solidFill>
                  <a:srgbClr val="C5442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162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A67EED6-4F98-44D4-8CE6-9797C9ADF8A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62650" y="2999338"/>
                <a:ext cx="1030415" cy="0"/>
              </a:xfrm>
              <a:prstGeom prst="line">
                <a:avLst/>
              </a:prstGeom>
              <a:gradFill rotWithShape="1">
                <a:gsLst>
                  <a:gs pos="0">
                    <a:srgbClr val="8EAECC"/>
                  </a:gs>
                  <a:gs pos="100000">
                    <a:srgbClr val="7199BD"/>
                  </a:gs>
                </a:gsLst>
                <a:lin ang="5400000" scaled="1"/>
              </a:gradFill>
              <a:ln w="28575" cap="flat" cmpd="sng" algn="ctr">
                <a:solidFill>
                  <a:srgbClr val="C5442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162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2FF2BC-0CE7-40F0-ACAF-AD84D53B2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600" y="2840134"/>
                    <a:ext cx="10858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a14:m>
                    <a:r>
                      <a:rPr lang="ko-KR" altLang="en-US" sz="1400" dirty="0"/>
                      <a:t> </a:t>
                    </a:r>
                    <a:r>
                      <a:rPr lang="en-US" altLang="ko-KR" sz="1400" dirty="0"/>
                      <a:t>(</a:t>
                    </a:r>
                    <a:r>
                      <a:rPr lang="en-US" altLang="ko-KR" sz="1400" dirty="0">
                        <a:latin typeface="Sylfaen" panose="010A0502050306030303" pitchFamily="18" charset="0"/>
                      </a:rPr>
                      <a:t>tag</a:t>
                    </a:r>
                    <a:r>
                      <a:rPr lang="en-US" altLang="ko-KR" sz="1400" dirty="0"/>
                      <a:t>)</a:t>
                    </a:r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2FF2BC-0CE7-40F0-ACAF-AD84D53B2B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840134"/>
                    <a:ext cx="108585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2514058-D331-4DF4-8215-977AF78DA88F}"/>
                  </a:ext>
                </a:extLst>
              </p:cNvPr>
              <p:cNvGrpSpPr/>
              <p:nvPr/>
            </p:nvGrpSpPr>
            <p:grpSpPr>
              <a:xfrm>
                <a:off x="2109108" y="3282241"/>
                <a:ext cx="4914900" cy="332269"/>
                <a:chOff x="2133600" y="3453688"/>
                <a:chExt cx="4914900" cy="332269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0E6614FF-C951-4805-8F07-4CD7EA08BC30}"/>
                    </a:ext>
                  </a:extLst>
                </p:cNvPr>
                <p:cNvSpPr/>
                <p:nvPr/>
              </p:nvSpPr>
              <p:spPr bwMode="auto">
                <a:xfrm>
                  <a:off x="5167993" y="3492681"/>
                  <a:ext cx="571500" cy="29327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vert="horz" wrap="none" lIns="72000" tIns="3600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lfaen" panose="010A0502050306030303" pitchFamily="18" charset="0"/>
                      <a:ea typeface="맑은 고딕" pitchFamily="50" charset="-127"/>
                    </a:rPr>
                    <a:t>John </a:t>
                  </a: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0B6E6175-A071-41CF-88EF-D46C9D670826}"/>
                    </a:ext>
                  </a:extLst>
                </p:cNvPr>
                <p:cNvCxnSpPr/>
                <p:nvPr/>
              </p:nvCxnSpPr>
              <p:spPr bwMode="auto">
                <a:xfrm>
                  <a:off x="5962650" y="3649758"/>
                  <a:ext cx="1085850" cy="0"/>
                </a:xfrm>
                <a:prstGeom prst="line">
                  <a:avLst/>
                </a:prstGeom>
                <a:gradFill rotWithShape="1">
                  <a:gsLst>
                    <a:gs pos="0">
                      <a:srgbClr val="8EAECC"/>
                    </a:gs>
                    <a:gs pos="100000">
                      <a:srgbClr val="7199BD"/>
                    </a:gs>
                  </a:gsLst>
                  <a:lin ang="5400000" scaled="1"/>
                </a:gra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5400" dir="162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E01AA22-32FC-4785-9209-A5B8C7B973F3}"/>
                    </a:ext>
                  </a:extLst>
                </p:cNvPr>
                <p:cNvCxnSpPr/>
                <p:nvPr/>
              </p:nvCxnSpPr>
              <p:spPr bwMode="auto">
                <a:xfrm>
                  <a:off x="3858986" y="3649758"/>
                  <a:ext cx="1085850" cy="0"/>
                </a:xfrm>
                <a:prstGeom prst="line">
                  <a:avLst/>
                </a:prstGeom>
                <a:gradFill rotWithShape="1">
                  <a:gsLst>
                    <a:gs pos="0">
                      <a:srgbClr val="8EAECC"/>
                    </a:gs>
                    <a:gs pos="100000">
                      <a:srgbClr val="7199BD"/>
                    </a:gs>
                  </a:gsLst>
                  <a:lin ang="5400000" scaled="1"/>
                </a:gra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5400" dir="162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F5ED5A7-E6E0-4D83-8E7E-4F5D9127C7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3600" y="3453688"/>
                      <a:ext cx="133894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a14:m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>
                          <a:latin typeface="Sylfaen" panose="010A0502050306030303" pitchFamily="18" charset="0"/>
                        </a:rPr>
                        <a:t>word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F5ED5A7-E6E0-4D83-8E7E-4F5D9127C7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3453688"/>
                      <a:ext cx="1338944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784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F48126-F4D3-4A1D-A625-57454F46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481" y="1773708"/>
              <a:ext cx="4780391" cy="50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CE0D583-199E-485A-9D01-23BEE1D6D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198" y="1822914"/>
            <a:ext cx="4009121" cy="653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B4F58B-8CBA-489A-A449-170B8A42B712}"/>
                  </a:ext>
                </a:extLst>
              </p:cNvPr>
              <p:cNvSpPr txBox="1"/>
              <p:nvPr/>
            </p:nvSpPr>
            <p:spPr>
              <a:xfrm>
                <a:off x="6723541" y="2830989"/>
                <a:ext cx="48349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200" dirty="0"/>
                  <a:t> :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 is active it increases the probability of the tag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</a:p>
              <a:p>
                <a:endParaRPr lang="en-US" altLang="ko-KR" sz="12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The CRF model would avoid the tag 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“PERSON”</a:t>
                </a:r>
                <a:r>
                  <a:rPr lang="en-US" altLang="ko-KR" sz="1200" dirty="0"/>
                  <a:t> for the word </a:t>
                </a:r>
                <a:r>
                  <a:rPr lang="en-US" altLang="ko-KR" sz="1200" dirty="0">
                    <a:latin typeface="Constantia" panose="02030602050306030303" pitchFamily="18" charset="0"/>
                  </a:rPr>
                  <a:t>“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John”</a:t>
                </a:r>
                <a:endParaRPr lang="ko-KR" altLang="en-US" sz="1200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B4F58B-8CBA-489A-A449-170B8A42B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41" y="2830989"/>
                <a:ext cx="4834974" cy="1015663"/>
              </a:xfrm>
              <a:prstGeom prst="rect">
                <a:avLst/>
              </a:prstGeom>
              <a:blipFill>
                <a:blip r:embed="rId8"/>
                <a:stretch>
                  <a:fillRect t="-599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C7854A03-D2BA-45DA-ABF6-AAB18F1E53F2}"/>
              </a:ext>
            </a:extLst>
          </p:cNvPr>
          <p:cNvGrpSpPr/>
          <p:nvPr/>
        </p:nvGrpSpPr>
        <p:grpSpPr>
          <a:xfrm>
            <a:off x="875862" y="4405393"/>
            <a:ext cx="4956010" cy="1791503"/>
            <a:chOff x="971980" y="4477826"/>
            <a:chExt cx="4956010" cy="179150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D870CFA-BB3B-4E58-9D8E-2E96A03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7415" y="4477826"/>
              <a:ext cx="4748320" cy="599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4227D5-3F53-48AB-AA15-105D18446438}"/>
                </a:ext>
              </a:extLst>
            </p:cNvPr>
            <p:cNvSpPr/>
            <p:nvPr/>
          </p:nvSpPr>
          <p:spPr bwMode="auto">
            <a:xfrm>
              <a:off x="3987322" y="5485913"/>
              <a:ext cx="644978" cy="31840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Sylfaen" panose="010A0502050306030303" pitchFamily="18" charset="0"/>
                  <a:ea typeface="맑은 고딕" pitchFamily="50" charset="-127"/>
                </a:rPr>
                <a:t>PERSON </a:t>
              </a:r>
              <a:endPara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lfaen" panose="010A0502050306030303" pitchFamily="18" charset="0"/>
                <a:ea typeface="맑은 고딕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0B20B92-9B4C-4A44-8515-560746ABA714}"/>
                </a:ext>
              </a:extLst>
            </p:cNvPr>
            <p:cNvCxnSpPr/>
            <p:nvPr/>
          </p:nvCxnSpPr>
          <p:spPr bwMode="auto">
            <a:xfrm>
              <a:off x="2721858" y="5645117"/>
              <a:ext cx="1085850" cy="0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28575" cap="flat" cmpd="sng" algn="ctr">
              <a:solidFill>
                <a:srgbClr val="C54426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rgbClr val="C0C0C0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77D2D61-9419-4511-9A88-39FD6B9A07FC}"/>
                </a:ext>
              </a:extLst>
            </p:cNvPr>
            <p:cNvCxnSpPr/>
            <p:nvPr/>
          </p:nvCxnSpPr>
          <p:spPr bwMode="auto">
            <a:xfrm>
              <a:off x="4825522" y="5645117"/>
              <a:ext cx="1085850" cy="0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28575" cap="flat" cmpd="sng" algn="ctr">
              <a:solidFill>
                <a:srgbClr val="C54426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rgbClr val="C0C0C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58B149-FB24-47F6-8671-4542AACF5499}"/>
                    </a:ext>
                  </a:extLst>
                </p:cNvPr>
                <p:cNvSpPr txBox="1"/>
                <p:nvPr/>
              </p:nvSpPr>
              <p:spPr>
                <a:xfrm>
                  <a:off x="996472" y="5485913"/>
                  <a:ext cx="10858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(</a:t>
                  </a:r>
                  <a:r>
                    <a:rPr lang="en-US" altLang="ko-KR" sz="1400" dirty="0">
                      <a:latin typeface="Sylfaen" panose="010A0502050306030303" pitchFamily="18" charset="0"/>
                    </a:rPr>
                    <a:t>tag</a:t>
                  </a:r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58B149-FB24-47F6-8671-4542AACF5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472" y="5485913"/>
                  <a:ext cx="1085850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7843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921F723-123A-41A1-8790-1F632E772349}"/>
                </a:ext>
              </a:extLst>
            </p:cNvPr>
            <p:cNvSpPr/>
            <p:nvPr/>
          </p:nvSpPr>
          <p:spPr bwMode="auto">
            <a:xfrm>
              <a:off x="4784701" y="5976053"/>
              <a:ext cx="463424" cy="2932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맑은 고딕" pitchFamily="50" charset="-127"/>
                </a:rPr>
                <a:t>Said  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466F7F5-2EC4-4FCB-A5C8-50E3D5AA5C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4628" y="6146980"/>
              <a:ext cx="513362" cy="0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rgbClr val="C0C0C0"/>
                    </a:outerShdw>
                  </a:effectLst>
                </a14:hiddenEffects>
              </a:ext>
            </a:extLst>
          </p:spPr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97EF4B-E9E5-44B5-B929-B0C21C6977F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97366" y="6122691"/>
              <a:ext cx="1934934" cy="1399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rgbClr val="C0C0C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30C5A2-AEDE-481E-A2B4-5295DEBE3C07}"/>
                    </a:ext>
                  </a:extLst>
                </p:cNvPr>
                <p:cNvSpPr txBox="1"/>
                <p:nvPr/>
              </p:nvSpPr>
              <p:spPr>
                <a:xfrm>
                  <a:off x="971980" y="5928020"/>
                  <a:ext cx="1338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(</a:t>
                  </a:r>
                  <a:r>
                    <a:rPr lang="en-US" altLang="ko-KR" sz="1400" dirty="0">
                      <a:latin typeface="Sylfaen" panose="010A0502050306030303" pitchFamily="18" charset="0"/>
                    </a:rPr>
                    <a:t>word</a:t>
                  </a:r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30C5A2-AEDE-481E-A2B4-5295DEBE3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80" y="5928020"/>
                  <a:ext cx="1338944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8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5D2A5-1802-47FB-B25A-84624433BFED}"/>
                  </a:ext>
                </a:extLst>
              </p:cNvPr>
              <p:cNvSpPr txBox="1"/>
              <p:nvPr/>
            </p:nvSpPr>
            <p:spPr>
              <a:xfrm>
                <a:off x="6723541" y="4405393"/>
                <a:ext cx="4834974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We could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Sylfaen" panose="010A0502050306030303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Furthermore,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 can be active for sentence like</a:t>
                </a:r>
              </a:p>
              <a:p>
                <a:r>
                  <a:rPr lang="en-US" altLang="ko-KR" sz="1200" dirty="0"/>
                  <a:t>    </a:t>
                </a:r>
                <a:r>
                  <a:rPr lang="en-US" altLang="ko-KR" sz="1200" dirty="0">
                    <a:latin typeface="Constantia" panose="02030602050306030303" pitchFamily="18" charset="0"/>
                  </a:rPr>
                  <a:t>“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John said so</a:t>
                </a:r>
                <a:r>
                  <a:rPr lang="en-US" altLang="ko-KR" sz="1200" dirty="0">
                    <a:latin typeface="Constantia" panose="02030602050306030303" pitchFamily="18" charset="0"/>
                  </a:rPr>
                  <a:t>” , </a:t>
                </a:r>
                <a:r>
                  <a:rPr lang="en-US" altLang="ko-KR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Sylfaen" panose="010A0502050306030303" pitchFamily="18" charset="0"/>
                  </a:rPr>
                  <a:t> 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𝑃𝐸𝑅𝑆𝑂𝑁</m:t>
                    </m:r>
                  </m:oMath>
                </a14:m>
                <a:endParaRPr lang="en-US" altLang="ko-KR" sz="1200" dirty="0">
                  <a:latin typeface="Sylfaen" panose="010A0502050306030303" pitchFamily="18" charset="0"/>
                </a:endParaRPr>
              </a:p>
              <a:p>
                <a:endParaRPr lang="en-US" altLang="ko-KR" sz="1200" dirty="0">
                  <a:latin typeface="Sylfaen" panose="010A0502050306030303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atin typeface="Sylfaen" panose="010A0502050306030303" pitchFamily="18" charset="0"/>
                  </a:rPr>
                  <a:t>This is an example of  “</a:t>
                </a:r>
                <a:r>
                  <a:rPr lang="en-US" altLang="ko-KR" sz="1200" i="1" u="sng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overlapping features 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” – boost up the belief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𝑃𝐸𝑅𝑆𝑂𝑁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Sylfaen" panose="010A0502050306030303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200" dirty="0">
                  <a:latin typeface="Sylfaen" panose="010A0502050306030303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Sylfaen" panose="010A0502050306030303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atin typeface="Sylfaen" panose="010A0502050306030303" pitchFamily="18" charset="0"/>
                  </a:rPr>
                  <a:t>HMM cannot do this – it cannot look at the </a:t>
                </a:r>
                <a:r>
                  <a:rPr lang="en-US" altLang="ko-KR" sz="1200" i="1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next work 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nor can it use </a:t>
                </a:r>
                <a:r>
                  <a:rPr lang="en-US" altLang="ko-KR" sz="1200" i="1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overlapping features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200" i="1" dirty="0">
                  <a:latin typeface="Sylfaen" panose="010A0502050306030303" pitchFamily="18" charset="0"/>
                </a:endParaRPr>
              </a:p>
              <a:p>
                <a:endParaRPr lang="en-US" altLang="ko-KR" sz="1200" i="1" dirty="0">
                  <a:latin typeface="Sylfaen" panose="010A0502050306030303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200" i="1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5D2A5-1802-47FB-B25A-84624433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41" y="4405393"/>
                <a:ext cx="4834974" cy="2492990"/>
              </a:xfrm>
              <a:prstGeom prst="rect">
                <a:avLst/>
              </a:prstGeom>
              <a:blipFill>
                <a:blip r:embed="rId12"/>
                <a:stretch>
                  <a:fillRect t="-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A21A268-20B2-4888-870E-306228DC4F41}"/>
              </a:ext>
            </a:extLst>
          </p:cNvPr>
          <p:cNvSpPr/>
          <p:nvPr/>
        </p:nvSpPr>
        <p:spPr bwMode="auto">
          <a:xfrm>
            <a:off x="6616801" y="1643141"/>
            <a:ext cx="4941714" cy="226676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4167C6-E993-4BA6-930E-0F9B0DF304CD}"/>
              </a:ext>
            </a:extLst>
          </p:cNvPr>
          <p:cNvSpPr/>
          <p:nvPr/>
        </p:nvSpPr>
        <p:spPr bwMode="auto">
          <a:xfrm>
            <a:off x="6616801" y="4176218"/>
            <a:ext cx="4941714" cy="229751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07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62CA-1EFE-4952-8AC4-4CF5128F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CRF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FFB81C-A553-46F3-A366-0714FB09871E}"/>
                  </a:ext>
                </a:extLst>
              </p:cNvPr>
              <p:cNvSpPr txBox="1"/>
              <p:nvPr/>
            </p:nvSpPr>
            <p:spPr>
              <a:xfrm>
                <a:off x="628649" y="1861638"/>
                <a:ext cx="11173884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latin typeface="Sylfaen" panose="010A0502050306030303" pitchFamily="18" charset="0"/>
                  </a:rPr>
                  <a:t>If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latin typeface="Sylfaen" panose="010A0502050306030303" pitchFamily="18" charset="0"/>
                  </a:rPr>
                  <a:t>is the set of factors in G, then the conditional distribution for a CRF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latin typeface="Sylfaen" panose="010A0502050306030303" pitchFamily="18" charset="0"/>
                  </a:rPr>
                  <a:t>Useful </a:t>
                </a:r>
                <a:r>
                  <a:rPr lang="en-US" altLang="ko-KR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log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 to be linear over a set of feature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r>
                  <a:rPr lang="en-US" altLang="ko-KR" dirty="0">
                    <a:latin typeface="Sylfaen" panose="010A0502050306030303" pitchFamily="18" charset="0"/>
                  </a:rPr>
                  <a:t>	 					</a:t>
                </a:r>
                <a:r>
                  <a:rPr lang="en-US" altLang="ko-KR" sz="1600" dirty="0">
                    <a:latin typeface="Sylfaen" panose="010A0502050306030303" pitchFamily="18" charset="0"/>
                  </a:rPr>
                  <a:t>therefore</a:t>
                </a: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latin typeface="Sylfaen" panose="010A0502050306030303" pitchFamily="18" charset="0"/>
                  </a:rPr>
                  <a:t>Both the feature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 and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 are indexed by the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factor index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ko-KR" dirty="0">
                    <a:latin typeface="Sylfaen" panose="010A0502050306030303" pitchFamily="18" charset="0"/>
                  </a:rPr>
                  <a:t> to emphasize that each factor has its own set of weights.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FFB81C-A553-46F3-A366-0714FB09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861638"/>
                <a:ext cx="11173884" cy="4770537"/>
              </a:xfrm>
              <a:prstGeom prst="rect">
                <a:avLst/>
              </a:prstGeom>
              <a:blipFill>
                <a:blip r:embed="rId3"/>
                <a:stretch>
                  <a:fillRect l="-327" t="-511" b="-1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5AA1B96-6BA2-4255-8EB6-74109186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04" y="2519073"/>
            <a:ext cx="2929047" cy="71065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DD0B54-2337-4211-86D7-320E8041F542}"/>
                  </a:ext>
                </a:extLst>
              </p:cNvPr>
              <p:cNvSpPr txBox="1"/>
              <p:nvPr/>
            </p:nvSpPr>
            <p:spPr>
              <a:xfrm>
                <a:off x="4978060" y="2645868"/>
                <a:ext cx="57177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Sylfaen" panose="010A0502050306030303" pitchFamily="18" charset="0"/>
                  </a:rPr>
                  <a:t>Now the normalization constant is a function of the input </a:t>
                </a:r>
                <a14:m>
                  <m:oMath xmlns:m="http://schemas.openxmlformats.org/officeDocument/2006/math">
                    <m:r>
                      <a:rPr lang="en-US" altLang="ko-KR" sz="1400"/>
                      <m:t>𝑋</m:t>
                    </m:r>
                  </m:oMath>
                </a14:m>
                <a:endParaRPr lang="ko-KR" altLang="en-US" sz="1400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DD0B54-2337-4211-86D7-320E8041F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060" y="2645868"/>
                <a:ext cx="5717721" cy="307777"/>
              </a:xfrm>
              <a:prstGeom prst="rect">
                <a:avLst/>
              </a:prstGeom>
              <a:blipFill>
                <a:blip r:embed="rId5"/>
                <a:stretch>
                  <a:fillRect l="-320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D8D82785-B807-4F67-849B-D7B5B45BB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141" y="4033771"/>
            <a:ext cx="2977010" cy="694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9D315F-DBAE-4212-92AF-C5F2B09AE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141" y="5047625"/>
            <a:ext cx="3213167" cy="7084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142A92-73A1-4A89-8701-71984E98997D}"/>
              </a:ext>
            </a:extLst>
          </p:cNvPr>
          <p:cNvGrpSpPr/>
          <p:nvPr/>
        </p:nvGrpSpPr>
        <p:grpSpPr>
          <a:xfrm>
            <a:off x="7776251" y="319320"/>
            <a:ext cx="3638762" cy="1385912"/>
            <a:chOff x="7736286" y="3873955"/>
            <a:chExt cx="3261441" cy="115931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6C899A-CB33-482B-B1B7-7488A795174F}"/>
                </a:ext>
              </a:extLst>
            </p:cNvPr>
            <p:cNvSpPr/>
            <p:nvPr/>
          </p:nvSpPr>
          <p:spPr bwMode="auto">
            <a:xfrm>
              <a:off x="7736286" y="3873955"/>
              <a:ext cx="3261441" cy="1159316"/>
            </a:xfrm>
            <a:prstGeom prst="roundRect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C5442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C0C78E3-D27C-421D-BBC6-F3C0B965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38864" y="4366859"/>
              <a:ext cx="3062045" cy="499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54ED51-B47B-4BF8-A31B-A051AEEA599F}"/>
                </a:ext>
              </a:extLst>
            </p:cNvPr>
            <p:cNvSpPr txBox="1"/>
            <p:nvPr/>
          </p:nvSpPr>
          <p:spPr>
            <a:xfrm>
              <a:off x="8449188" y="3965545"/>
              <a:ext cx="22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bg1"/>
                  </a:solidFill>
                  <a:latin typeface="Sylfaen" panose="010A0502050306030303" pitchFamily="18" charset="0"/>
                </a:rPr>
                <a:t>Linear Chain CRF</a:t>
              </a:r>
              <a:endParaRPr lang="ko-KR" altLang="en-US" dirty="0">
                <a:solidFill>
                  <a:schemeClr val="bg1"/>
                </a:solidFill>
                <a:latin typeface="Sylfaen" panose="010A05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5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2F2A-310A-49F8-A414-743AECE9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CRF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E9479-2184-4E2B-A918-BC58BE4D0487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318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latin typeface="Sylfaen" panose="010A0502050306030303" pitchFamily="18" charset="0"/>
                  </a:rPr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Sylfaen" panose="010A0502050306030303" pitchFamily="18" charset="0"/>
                  </a:rPr>
                  <a:t>Linear Chain CRF </a:t>
                </a:r>
                <a:r>
                  <a:rPr lang="ko-KR" altLang="en-US" dirty="0">
                    <a:latin typeface="Sylfaen" panose="010A0502050306030303" pitchFamily="18" charset="0"/>
                  </a:rPr>
                  <a:t>에서는 </a:t>
                </a:r>
                <a:r>
                  <a:rPr lang="en-US" altLang="ko-KR" dirty="0">
                    <a:latin typeface="Sylfaen" panose="010A0502050306030303" pitchFamily="18" charset="0"/>
                  </a:rPr>
                  <a:t>position</a:t>
                </a:r>
                <a:r>
                  <a:rPr lang="ko-KR" altLang="en-US" dirty="0">
                    <a:latin typeface="Sylfaen" panose="010A0502050306030303" pitchFamily="18" charset="0"/>
                  </a:rPr>
                  <a:t>에 상관없이 </a:t>
                </a:r>
                <a:r>
                  <a:rPr lang="en-US" altLang="ko-KR" dirty="0">
                    <a:latin typeface="Sylfaen" panose="010A0502050306030303" pitchFamily="18" charset="0"/>
                  </a:rPr>
                  <a:t>weight </a:t>
                </a:r>
                <a:r>
                  <a:rPr lang="ko-KR" altLang="en-US" dirty="0">
                    <a:latin typeface="Sylfaen" panose="010A0502050306030303" pitchFamily="18" charset="0"/>
                  </a:rPr>
                  <a:t>값이 똑같음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solidFill>
                    <a:srgbClr val="FF0000"/>
                  </a:solidFill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Sylfaen" panose="010A0502050306030303" pitchFamily="18" charset="0"/>
                  </a:rPr>
                  <a:t>General CRF </a:t>
                </a:r>
                <a:r>
                  <a:rPr lang="en-US" altLang="ko-KR" dirty="0">
                    <a:latin typeface="Sylfaen" panose="010A0502050306030303" pitchFamily="18" charset="0"/>
                    <a:sym typeface="Wingdings" panose="05000000000000000000" pitchFamily="2" charset="2"/>
                  </a:rPr>
                  <a:t> weight is positional dependent</a:t>
                </a:r>
                <a:endParaRPr lang="ko-KR" altLang="en-US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E9479-2184-4E2B-A918-BC58BE4D0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3181384"/>
              </a:xfrm>
              <a:prstGeom prst="rect">
                <a:avLst/>
              </a:prstGeom>
              <a:blipFill>
                <a:blip r:embed="rId3"/>
                <a:stretch>
                  <a:fillRect l="-327" t="-1149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BCC68514-25A5-42F3-932A-AFE7966ABEAA}"/>
              </a:ext>
            </a:extLst>
          </p:cNvPr>
          <p:cNvSpPr/>
          <p:nvPr/>
        </p:nvSpPr>
        <p:spPr bwMode="auto">
          <a:xfrm>
            <a:off x="3913268" y="1705567"/>
            <a:ext cx="533040" cy="31840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lfaen" panose="010A0502050306030303" pitchFamily="18" charset="0"/>
                <a:ea typeface="맑은 고딕" pitchFamily="50" charset="-127"/>
              </a:rPr>
              <a:t>PERSON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lfaen" panose="010A0502050306030303" pitchFamily="18" charset="0"/>
                <a:ea typeface="맑은 고딕" pitchFamily="50" charset="-127"/>
              </a:rPr>
              <a:t> 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Sylfaen" panose="010A0502050306030303" pitchFamily="18" charset="0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E8B560-FAA5-4466-9691-AF5D137A9193}"/>
              </a:ext>
            </a:extLst>
          </p:cNvPr>
          <p:cNvCxnSpPr/>
          <p:nvPr/>
        </p:nvCxnSpPr>
        <p:spPr bwMode="auto">
          <a:xfrm>
            <a:off x="2867430" y="1864771"/>
            <a:ext cx="897397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rgbClr val="C5442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72FC3B-E2D3-4726-9CCD-2827C357FA0C}"/>
              </a:ext>
            </a:extLst>
          </p:cNvPr>
          <p:cNvCxnSpPr>
            <a:cxnSpLocks/>
          </p:cNvCxnSpPr>
          <p:nvPr/>
        </p:nvCxnSpPr>
        <p:spPr bwMode="auto">
          <a:xfrm>
            <a:off x="4605996" y="1864771"/>
            <a:ext cx="851583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rgbClr val="C5442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C924AB-9F59-4260-92BF-C3F15C6BB004}"/>
                  </a:ext>
                </a:extLst>
              </p:cNvPr>
              <p:cNvSpPr txBox="1"/>
              <p:nvPr/>
            </p:nvSpPr>
            <p:spPr>
              <a:xfrm>
                <a:off x="1441491" y="1705567"/>
                <a:ext cx="8973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(</a:t>
                </a:r>
                <a:r>
                  <a:rPr lang="en-US" altLang="ko-KR" sz="1400" dirty="0">
                    <a:latin typeface="Sylfaen" panose="010A0502050306030303" pitchFamily="18" charset="0"/>
                  </a:rPr>
                  <a:t>tag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C924AB-9F59-4260-92BF-C3F15C6BB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91" y="1705567"/>
                <a:ext cx="897397" cy="307777"/>
              </a:xfrm>
              <a:prstGeom prst="rect">
                <a:avLst/>
              </a:prstGeom>
              <a:blipFill>
                <a:blip r:embed="rId4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6D78CB7B-D880-4DAF-B90E-171C8A789F14}"/>
              </a:ext>
            </a:extLst>
          </p:cNvPr>
          <p:cNvSpPr/>
          <p:nvPr/>
        </p:nvSpPr>
        <p:spPr bwMode="auto">
          <a:xfrm>
            <a:off x="3929013" y="2186667"/>
            <a:ext cx="472314" cy="29327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맑은 고딕" pitchFamily="50" charset="-127"/>
              </a:rPr>
              <a:t>John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96CFD-FBA1-4258-9632-2321545AF56A}"/>
              </a:ext>
            </a:extLst>
          </p:cNvPr>
          <p:cNvCxnSpPr/>
          <p:nvPr/>
        </p:nvCxnSpPr>
        <p:spPr bwMode="auto">
          <a:xfrm>
            <a:off x="4585754" y="2343744"/>
            <a:ext cx="897397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228CCC-DE68-4F7C-B0D4-1661A96A3612}"/>
              </a:ext>
            </a:extLst>
          </p:cNvPr>
          <p:cNvCxnSpPr/>
          <p:nvPr/>
        </p:nvCxnSpPr>
        <p:spPr bwMode="auto">
          <a:xfrm>
            <a:off x="2847189" y="2343744"/>
            <a:ext cx="897397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61C7DA-9EA9-4D41-BC49-35BD784A5FC4}"/>
                  </a:ext>
                </a:extLst>
              </p:cNvPr>
              <p:cNvSpPr txBox="1"/>
              <p:nvPr/>
            </p:nvSpPr>
            <p:spPr>
              <a:xfrm>
                <a:off x="1421250" y="2147674"/>
                <a:ext cx="1106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(</a:t>
                </a:r>
                <a:r>
                  <a:rPr lang="en-US" altLang="ko-KR" sz="1400" dirty="0">
                    <a:latin typeface="Sylfaen" panose="010A0502050306030303" pitchFamily="18" charset="0"/>
                  </a:rPr>
                  <a:t>word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61C7DA-9EA9-4D41-BC49-35BD784A5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50" y="2147674"/>
                <a:ext cx="1106565" cy="307777"/>
              </a:xfrm>
              <a:prstGeom prst="rect">
                <a:avLst/>
              </a:prstGeom>
              <a:blipFill>
                <a:blip r:embed="rId5"/>
                <a:stretch>
                  <a:fillRect t="-588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3C54267-73D4-49BD-A93B-386C035D8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005" y="976321"/>
            <a:ext cx="3950737" cy="50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03688B-3D0D-446F-A046-1E6D104FC2CB}"/>
              </a:ext>
            </a:extLst>
          </p:cNvPr>
          <p:cNvSpPr/>
          <p:nvPr/>
        </p:nvSpPr>
        <p:spPr bwMode="auto">
          <a:xfrm>
            <a:off x="6588432" y="1705294"/>
            <a:ext cx="533040" cy="31840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lfaen" panose="010A0502050306030303" pitchFamily="18" charset="0"/>
                <a:ea typeface="맑은 고딕" pitchFamily="50" charset="-127"/>
              </a:rPr>
              <a:t>PERSON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lfaen" panose="010A0502050306030303" pitchFamily="18" charset="0"/>
                <a:ea typeface="맑은 고딕" pitchFamily="50" charset="-127"/>
              </a:rPr>
              <a:t> 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Sylfaen" panose="010A0502050306030303" pitchFamily="18" charset="0"/>
              <a:ea typeface="맑은 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7F2AEB6-9448-4020-B4EE-E4CDFA84584E}"/>
              </a:ext>
            </a:extLst>
          </p:cNvPr>
          <p:cNvCxnSpPr/>
          <p:nvPr/>
        </p:nvCxnSpPr>
        <p:spPr bwMode="auto">
          <a:xfrm>
            <a:off x="5542594" y="1864498"/>
            <a:ext cx="897397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rgbClr val="C5442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F5B548-C658-4664-A804-FCA819C4D914}"/>
              </a:ext>
            </a:extLst>
          </p:cNvPr>
          <p:cNvCxnSpPr>
            <a:cxnSpLocks/>
          </p:cNvCxnSpPr>
          <p:nvPr/>
        </p:nvCxnSpPr>
        <p:spPr bwMode="auto">
          <a:xfrm>
            <a:off x="7281160" y="1864498"/>
            <a:ext cx="851583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rgbClr val="C5442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49BC2C5-02C8-4A9A-9497-2D0DE654B0A8}"/>
              </a:ext>
            </a:extLst>
          </p:cNvPr>
          <p:cNvSpPr/>
          <p:nvPr/>
        </p:nvSpPr>
        <p:spPr bwMode="auto">
          <a:xfrm>
            <a:off x="6604177" y="2186394"/>
            <a:ext cx="472314" cy="29327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맑은 고딕" pitchFamily="50" charset="-127"/>
              </a:rPr>
              <a:t>John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1B2D33-2B7D-4267-B59E-789B80DDB067}"/>
              </a:ext>
            </a:extLst>
          </p:cNvPr>
          <p:cNvCxnSpPr/>
          <p:nvPr/>
        </p:nvCxnSpPr>
        <p:spPr bwMode="auto">
          <a:xfrm>
            <a:off x="7260918" y="2343471"/>
            <a:ext cx="897397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531638-1983-4526-AA74-ED91D0A29E0E}"/>
              </a:ext>
            </a:extLst>
          </p:cNvPr>
          <p:cNvCxnSpPr/>
          <p:nvPr/>
        </p:nvCxnSpPr>
        <p:spPr bwMode="auto">
          <a:xfrm>
            <a:off x="5522353" y="2343471"/>
            <a:ext cx="897397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4D8423-3C7F-4FE9-851F-BB14B03FD8FC}"/>
                  </a:ext>
                </a:extLst>
              </p:cNvPr>
              <p:cNvSpPr txBox="1"/>
              <p:nvPr/>
            </p:nvSpPr>
            <p:spPr>
              <a:xfrm>
                <a:off x="4179788" y="2490313"/>
                <a:ext cx="546367" cy="26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4D8423-3C7F-4FE9-851F-BB14B03F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88" y="2490313"/>
                <a:ext cx="546367" cy="2680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84ED1A-59B0-4C16-B07A-BFD5BE081D8E}"/>
                  </a:ext>
                </a:extLst>
              </p:cNvPr>
              <p:cNvSpPr txBox="1"/>
              <p:nvPr/>
            </p:nvSpPr>
            <p:spPr>
              <a:xfrm>
                <a:off x="7076491" y="2490313"/>
                <a:ext cx="546367" cy="26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84ED1A-59B0-4C16-B07A-BFD5BE08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91" y="2490313"/>
                <a:ext cx="546367" cy="268022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0B3A5DCA-4693-4A5C-9765-A96606EC68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144" y="4215203"/>
            <a:ext cx="3178763" cy="673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773AC50-3EC7-4687-AEB6-0F635248A9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382" y="4248255"/>
            <a:ext cx="2869015" cy="61153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C9DB0-0828-4685-8600-CECF4DA597DA}"/>
                  </a:ext>
                </a:extLst>
              </p:cNvPr>
              <p:cNvSpPr txBox="1"/>
              <p:nvPr/>
            </p:nvSpPr>
            <p:spPr>
              <a:xfrm>
                <a:off x="7857001" y="4382240"/>
                <a:ext cx="4168992" cy="33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2,…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>
                    <a:latin typeface="Sylfaen" panose="010A0502050306030303" pitchFamily="18" charset="0"/>
                  </a:rPr>
                  <a:t> </a:t>
                </a:r>
                <a:r>
                  <a:rPr lang="en-US" altLang="ko-KR" sz="1400" dirty="0">
                    <a:latin typeface="Sylfaen" panose="010A0502050306030303" pitchFamily="18" charset="0"/>
                  </a:rPr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Sylfaen" panose="010A0502050306030303" pitchFamily="18" charset="0"/>
                  </a:rPr>
                  <a:t> </a:t>
                </a:r>
                <a:r>
                  <a:rPr lang="en-US" altLang="ko-KR" sz="1400" dirty="0">
                    <a:latin typeface="Sylfaen" panose="010A0502050306030303" pitchFamily="18" charset="0"/>
                  </a:rPr>
                  <a:t>is a </a:t>
                </a:r>
                <a:r>
                  <a:rPr lang="en-US" altLang="ko-KR" sz="1400" i="1" dirty="0">
                    <a:latin typeface="Sylfaen" panose="010A0502050306030303" pitchFamily="18" charset="0"/>
                  </a:rPr>
                  <a:t>clique template</a:t>
                </a:r>
                <a:endParaRPr lang="ko-KR" altLang="en-US" sz="1400" i="1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C9DB0-0828-4685-8600-CECF4DA5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001" y="4382240"/>
                <a:ext cx="4168992" cy="339260"/>
              </a:xfrm>
              <a:prstGeom prst="rect">
                <a:avLst/>
              </a:prstGeom>
              <a:blipFill>
                <a:blip r:embed="rId11"/>
                <a:stretch>
                  <a:fillRect r="-292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0665B00D-861D-4B83-A581-D3FC9564D4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8888" y="5153037"/>
            <a:ext cx="2000250" cy="148590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14C1A67-2AFA-4EAB-9837-FD25B2C3BD3F}"/>
              </a:ext>
            </a:extLst>
          </p:cNvPr>
          <p:cNvSpPr/>
          <p:nvPr/>
        </p:nvSpPr>
        <p:spPr bwMode="auto">
          <a:xfrm>
            <a:off x="2274770" y="5153038"/>
            <a:ext cx="506089" cy="1161136"/>
          </a:xfrm>
          <a:prstGeom prst="roundRect">
            <a:avLst/>
          </a:prstGeom>
          <a:solidFill>
            <a:srgbClr val="92D050">
              <a:alpha val="21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F09620-D2E3-4A80-A6D8-FBF07CA314E3}"/>
              </a:ext>
            </a:extLst>
          </p:cNvPr>
          <p:cNvSpPr/>
          <p:nvPr/>
        </p:nvSpPr>
        <p:spPr bwMode="auto">
          <a:xfrm rot="20962507">
            <a:off x="3261514" y="5116337"/>
            <a:ext cx="506089" cy="1161136"/>
          </a:xfrm>
          <a:prstGeom prst="roundRect">
            <a:avLst/>
          </a:prstGeom>
          <a:solidFill>
            <a:srgbClr val="92D050">
              <a:alpha val="21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9202AB-FB3B-48DE-B809-F02675965A2A}"/>
                  </a:ext>
                </a:extLst>
              </p:cNvPr>
              <p:cNvSpPr txBox="1"/>
              <p:nvPr/>
            </p:nvSpPr>
            <p:spPr>
              <a:xfrm>
                <a:off x="4761382" y="5671697"/>
                <a:ext cx="6333423" cy="3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Sylfaen" panose="010A0502050306030303" pitchFamily="18" charset="0"/>
                  </a:rPr>
                  <a:t>같은  </a:t>
                </a:r>
                <a:r>
                  <a:rPr lang="en-US" altLang="ko-KR" sz="1400" dirty="0">
                    <a:latin typeface="Sylfaen" panose="010A0502050306030303" pitchFamily="18" charset="0"/>
                  </a:rPr>
                  <a:t>{ z x }   pair </a:t>
                </a:r>
                <a:r>
                  <a:rPr lang="ko-KR" altLang="en-US" sz="1400" dirty="0">
                    <a:latin typeface="Sylfaen" panose="010A0502050306030303" pitchFamily="18" charset="0"/>
                  </a:rPr>
                  <a:t>를 같더라도 다른 </a:t>
                </a:r>
                <a:r>
                  <a:rPr lang="en-US" altLang="ko-KR" sz="1400" dirty="0">
                    <a:latin typeface="Sylfaen" panose="010A0502050306030303" pitchFamily="18" charset="0"/>
                  </a:rPr>
                  <a:t>clique </a:t>
                </a:r>
                <a:r>
                  <a:rPr lang="ko-KR" altLang="en-US" sz="1400" dirty="0">
                    <a:latin typeface="Sylfaen" panose="010A0502050306030303" pitchFamily="18" charset="0"/>
                  </a:rPr>
                  <a:t>에 있어서 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Sylfaen" panose="010A0502050306030303" pitchFamily="18" charset="0"/>
                  </a:rPr>
                  <a:t>값이 다르다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>
                    <a:latin typeface="Sylfaen" panose="010A0502050306030303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9202AB-FB3B-48DE-B809-F0267596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82" y="5671697"/>
                <a:ext cx="6333423" cy="340478"/>
              </a:xfrm>
              <a:prstGeom prst="rect">
                <a:avLst/>
              </a:prstGeom>
              <a:blipFill>
                <a:blip r:embed="rId13"/>
                <a:stretch>
                  <a:fillRect l="-28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25B63F-ADFE-4439-A99F-E17D3CAAC91A}"/>
                  </a:ext>
                </a:extLst>
              </p:cNvPr>
              <p:cNvSpPr txBox="1"/>
              <p:nvPr/>
            </p:nvSpPr>
            <p:spPr>
              <a:xfrm>
                <a:off x="1423161" y="5515182"/>
                <a:ext cx="546367" cy="26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𝒄𝒍𝒊𝒒𝒖𝒆</m:t>
                      </m:r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25B63F-ADFE-4439-A99F-E17D3CAAC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61" y="5515182"/>
                <a:ext cx="546367" cy="268022"/>
              </a:xfrm>
              <a:prstGeom prst="rect">
                <a:avLst/>
              </a:prstGeom>
              <a:blipFill>
                <a:blip r:embed="rId14"/>
                <a:stretch>
                  <a:fillRect r="-44444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B2DB1D-9AA4-463D-8626-B609FABE8F4C}"/>
                  </a:ext>
                </a:extLst>
              </p:cNvPr>
              <p:cNvSpPr txBox="1"/>
              <p:nvPr/>
            </p:nvSpPr>
            <p:spPr>
              <a:xfrm>
                <a:off x="3536534" y="4961940"/>
                <a:ext cx="546367" cy="26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𝒄𝒍𝒊𝒒𝒖𝒆</m:t>
                      </m:r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B2DB1D-9AA4-463D-8626-B609FABE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534" y="4961940"/>
                <a:ext cx="546367" cy="268022"/>
              </a:xfrm>
              <a:prstGeom prst="rect">
                <a:avLst/>
              </a:prstGeom>
              <a:blipFill>
                <a:blip r:embed="rId15"/>
                <a:stretch>
                  <a:fillRect r="-44444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0441EE-755E-4CB5-B199-71866D74EE3A}"/>
              </a:ext>
            </a:extLst>
          </p:cNvPr>
          <p:cNvSpPr/>
          <p:nvPr/>
        </p:nvSpPr>
        <p:spPr bwMode="auto">
          <a:xfrm>
            <a:off x="3870309" y="5288692"/>
            <a:ext cx="468829" cy="1227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52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68267-8C4E-4CB9-90A2-669F0307EE82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Maximum Likelihood</a:t>
                </a:r>
              </a:p>
              <a:p>
                <a:pPr>
                  <a:defRPr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	</a:t>
                </a:r>
              </a:p>
              <a:p>
                <a:pPr>
                  <a:defRPr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	from</a:t>
                </a: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	Log Likelihood</a:t>
                </a: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	Add an L2 regularization  (</a:t>
                </a:r>
                <a:r>
                  <a:rPr lang="en-US" altLang="ko-KR" sz="1400" dirty="0"/>
                  <a:t>which is a penalty on weight vectors whose norm is too large</a:t>
                </a:r>
                <a:r>
                  <a:rPr lang="en-US" altLang="ko-KR" sz="1600" dirty="0"/>
                  <a:t>)</a:t>
                </a: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>
                  <a:defRPr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	Differentiate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68267-8C4E-4CB9-90A2-669F0307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4770537"/>
              </a:xfrm>
              <a:prstGeom prst="rect">
                <a:avLst/>
              </a:prstGeom>
              <a:blipFill>
                <a:blip r:embed="rId3"/>
                <a:stretch>
                  <a:fillRect l="-218" t="-384" b="-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4FCE67-E4A3-46F3-BA31-2ED5F4E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Training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0D3AC3-A50C-423D-9987-76FDDFCF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38" y="1328020"/>
            <a:ext cx="3668305" cy="62975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7D948B-56DC-408B-9974-2A03153D5937}"/>
              </a:ext>
            </a:extLst>
          </p:cNvPr>
          <p:cNvGrpSpPr/>
          <p:nvPr/>
        </p:nvGrpSpPr>
        <p:grpSpPr>
          <a:xfrm>
            <a:off x="2902025" y="2853947"/>
            <a:ext cx="5924438" cy="684068"/>
            <a:chOff x="2430214" y="2511536"/>
            <a:chExt cx="5924438" cy="6840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0EB32E-8C03-4345-8A54-E49B5C0F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0214" y="2511536"/>
              <a:ext cx="2268682" cy="68406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B0AC7B7-DFD9-4E4E-8A9F-1DBB2A72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3577" y="2550502"/>
              <a:ext cx="3621075" cy="60613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AFCBEFA-8E4C-40A1-B029-EFF833900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074" y="4460986"/>
            <a:ext cx="4754628" cy="6376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296163-521E-49D1-9DE4-CAECEDA1E4F9}"/>
              </a:ext>
            </a:extLst>
          </p:cNvPr>
          <p:cNvGrpSpPr/>
          <p:nvPr/>
        </p:nvGrpSpPr>
        <p:grpSpPr>
          <a:xfrm>
            <a:off x="2828074" y="5812306"/>
            <a:ext cx="4999898" cy="572502"/>
            <a:chOff x="3049438" y="5018385"/>
            <a:chExt cx="6654865" cy="7620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9E8B51C-640D-4F40-9812-4EAF6978A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9438" y="5018385"/>
              <a:ext cx="2847975" cy="762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0D06B09-462D-406F-B665-A98D8D07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8" y="5038673"/>
              <a:ext cx="3800475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49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8AC0-29C6-4BB9-8FBF-E7483F08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Training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86EA3-01BD-4BDD-8088-AA81D64B5162}"/>
                  </a:ext>
                </a:extLst>
              </p:cNvPr>
              <p:cNvSpPr txBox="1"/>
              <p:nvPr/>
            </p:nvSpPr>
            <p:spPr>
              <a:xfrm>
                <a:off x="1918635" y="2555636"/>
                <a:ext cx="5435066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SGD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 too many iterations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Newton’s method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converges faster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Requires computing the</a:t>
                </a:r>
                <a:r>
                  <a:rPr lang="ko-KR" altLang="en-US" sz="1600" dirty="0">
                    <a:latin typeface="Sylfaen" panose="010A0502050306030303" pitchFamily="18" charset="0"/>
                  </a:rPr>
                  <a:t> </a:t>
                </a:r>
                <a:r>
                  <a:rPr lang="en-US" altLang="ko-KR" sz="1600" dirty="0">
                    <a:latin typeface="Sylfaen" panose="010A0502050306030303" pitchFamily="18" charset="0"/>
                  </a:rPr>
                  <a:t>Hessian (2</a:t>
                </a:r>
                <a:r>
                  <a:rPr lang="en-US" altLang="ko-KR" sz="1600" baseline="30000" dirty="0">
                    <a:latin typeface="Sylfaen" panose="010A0502050306030303" pitchFamily="18" charset="0"/>
                  </a:rPr>
                  <a:t>nd</a:t>
                </a:r>
                <a:r>
                  <a:rPr lang="en-US" altLang="ko-KR" sz="1600" dirty="0">
                    <a:latin typeface="Sylfaen" panose="010A0502050306030303" pitchFamily="18" charset="0"/>
                  </a:rPr>
                  <a:t> derivate)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Size of Hessian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Quasi-Newton method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BFGS – approx. of Hessian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Use only 1</a:t>
                </a:r>
                <a:r>
                  <a:rPr lang="en-US" altLang="ko-KR" sz="1600" baseline="30000" dirty="0">
                    <a:latin typeface="Sylfaen" panose="010A0502050306030303" pitchFamily="18" charset="0"/>
                  </a:rPr>
                  <a:t>st</a:t>
                </a:r>
                <a:r>
                  <a:rPr lang="en-US" altLang="ko-KR" sz="1600" dirty="0">
                    <a:latin typeface="Sylfaen" panose="010A0502050306030303" pitchFamily="18" charset="0"/>
                  </a:rPr>
                  <a:t> derivative of objective function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Sylfaen" panose="010A050205030603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Conjugate gradient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Approximate use of 2</a:t>
                </a:r>
                <a:r>
                  <a:rPr lang="en-US" altLang="ko-KR" sz="1600" baseline="30000" dirty="0">
                    <a:latin typeface="Sylfaen" panose="010A0502050306030303" pitchFamily="18" charset="0"/>
                  </a:rPr>
                  <a:t>nd</a:t>
                </a:r>
                <a:r>
                  <a:rPr lang="en-US" altLang="ko-KR" sz="1600" dirty="0">
                    <a:latin typeface="Sylfaen" panose="010A0502050306030303" pitchFamily="18" charset="0"/>
                  </a:rPr>
                  <a:t> order information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latin typeface="Sylfaen" panose="010A0502050306030303" pitchFamily="18" charset="0"/>
                  </a:rPr>
                  <a:t>Used successfully for CRF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86EA3-01BD-4BDD-8088-AA81D64B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35" y="2555636"/>
                <a:ext cx="5435066" cy="4031873"/>
              </a:xfrm>
              <a:prstGeom prst="rect">
                <a:avLst/>
              </a:prstGeom>
              <a:blipFill>
                <a:blip r:embed="rId3"/>
                <a:stretch>
                  <a:fillRect l="-449" t="-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F61843-68F7-4A1B-AC03-36F5B5159A65}"/>
              </a:ext>
            </a:extLst>
          </p:cNvPr>
          <p:cNvSpPr txBox="1"/>
          <p:nvPr/>
        </p:nvSpPr>
        <p:spPr>
          <a:xfrm>
            <a:off x="628649" y="942975"/>
            <a:ext cx="1117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Sylfaen" panose="010A0502050306030303" pitchFamily="18" charset="0"/>
              </a:rPr>
              <a:t>Objective function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5717E9-7ABB-4767-BA6A-58C0713C2FDB}"/>
              </a:ext>
            </a:extLst>
          </p:cNvPr>
          <p:cNvGrpSpPr/>
          <p:nvPr/>
        </p:nvGrpSpPr>
        <p:grpSpPr>
          <a:xfrm>
            <a:off x="1393893" y="1571287"/>
            <a:ext cx="4999898" cy="572502"/>
            <a:chOff x="3049438" y="5018385"/>
            <a:chExt cx="6654865" cy="762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615597-22D5-4857-B73D-975AAFA3A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9438" y="5018385"/>
              <a:ext cx="2847975" cy="762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6420844-291A-4217-80CC-3F11BDBB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3828" y="5038673"/>
              <a:ext cx="3800475" cy="723900"/>
            </a:xfrm>
            <a:prstGeom prst="rect">
              <a:avLst/>
            </a:prstGeom>
          </p:spPr>
        </p:pic>
      </p:grp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74089C4-F0AE-4EED-A719-FA2BE1C12240}"/>
              </a:ext>
            </a:extLst>
          </p:cNvPr>
          <p:cNvSpPr/>
          <p:nvPr/>
        </p:nvSpPr>
        <p:spPr bwMode="auto">
          <a:xfrm>
            <a:off x="1524000" y="2555636"/>
            <a:ext cx="329100" cy="286418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BF377FBB-38F8-4E09-AE0E-AA95174CC734}"/>
              </a:ext>
            </a:extLst>
          </p:cNvPr>
          <p:cNvSpPr/>
          <p:nvPr/>
        </p:nvSpPr>
        <p:spPr bwMode="auto">
          <a:xfrm>
            <a:off x="1524000" y="5510686"/>
            <a:ext cx="329100" cy="286418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9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B01CD-AAAA-4CA5-ACBD-5347E3D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2AB11-458B-430E-8B3A-9B4754D76397}"/>
              </a:ext>
            </a:extLst>
          </p:cNvPr>
          <p:cNvSpPr txBox="1"/>
          <p:nvPr/>
        </p:nvSpPr>
        <p:spPr>
          <a:xfrm>
            <a:off x="628649" y="942975"/>
            <a:ext cx="111738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Sylfaen" panose="010A0502050306030303" pitchFamily="18" charset="0"/>
              </a:rPr>
              <a:t>Forward &amp; Backward algorithm + Viterbi algorithm   </a:t>
            </a:r>
            <a:r>
              <a:rPr lang="en-US" altLang="ko-KR" sz="1600" dirty="0">
                <a:latin typeface="+mj-lt"/>
              </a:rPr>
              <a:t>(as in HMM)</a:t>
            </a:r>
          </a:p>
          <a:p>
            <a:pPr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+mj-lt"/>
              </a:rPr>
              <a:t>Notation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EDE3-2E08-49A0-A326-70DDCF3FF878}"/>
              </a:ext>
            </a:extLst>
          </p:cNvPr>
          <p:cNvSpPr txBox="1"/>
          <p:nvPr/>
        </p:nvSpPr>
        <p:spPr>
          <a:xfrm>
            <a:off x="628649" y="6506678"/>
            <a:ext cx="7199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Sylfaen" panose="010A0502050306030303" pitchFamily="18" charset="0"/>
              </a:rPr>
              <a:t>https://ratsgo.github.io/machine%20learning/2017/03/18/HMMs/</a:t>
            </a:r>
            <a:endParaRPr lang="ko-KR" altLang="en-US" sz="1100" dirty="0">
              <a:latin typeface="Sylfaen" panose="010A05020503060303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E2AC2-2E7B-45FB-B3D1-A571C29C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27" y="2171956"/>
            <a:ext cx="8343809" cy="29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7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E5E54-00BF-44A7-B791-606B547B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&amp; Backward Algorithm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3AFD1-6D24-4D59-B2B7-886B9AA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4" y="1148289"/>
            <a:ext cx="5659962" cy="3560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17501-4FD9-46DE-9632-8AD3618A7FAF}"/>
              </a:ext>
            </a:extLst>
          </p:cNvPr>
          <p:cNvSpPr txBox="1"/>
          <p:nvPr/>
        </p:nvSpPr>
        <p:spPr>
          <a:xfrm>
            <a:off x="5950481" y="4898086"/>
            <a:ext cx="460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latin typeface="+mj-lt"/>
              </a:rPr>
              <a:t>비슷하게 </a:t>
            </a:r>
            <a:r>
              <a:rPr lang="en-US" altLang="ko-KR" sz="1050" dirty="0">
                <a:latin typeface="+mj-lt"/>
              </a:rPr>
              <a:t>Backward Algorithm </a:t>
            </a:r>
            <a:r>
              <a:rPr lang="ko-KR" altLang="en-US" sz="1050" dirty="0">
                <a:latin typeface="+mj-lt"/>
              </a:rPr>
              <a:t>은 다음과 같이 정의됩니다</a:t>
            </a:r>
            <a:r>
              <a:rPr lang="en-US" altLang="ko-KR" sz="1050" dirty="0">
                <a:latin typeface="+mj-lt"/>
              </a:rPr>
              <a:t>.</a:t>
            </a:r>
            <a:endParaRPr lang="ko-KR" altLang="en-US" sz="1050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3AE739-B2B7-4A88-B455-102532E4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406" y="5351388"/>
            <a:ext cx="2368076" cy="494434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A52A726F-139F-4DEF-AF0F-E2173890AF74}"/>
              </a:ext>
            </a:extLst>
          </p:cNvPr>
          <p:cNvSpPr/>
          <p:nvPr/>
        </p:nvSpPr>
        <p:spPr bwMode="auto">
          <a:xfrm>
            <a:off x="3696629" y="1866244"/>
            <a:ext cx="383259" cy="378192"/>
          </a:xfrm>
          <a:prstGeom prst="donut">
            <a:avLst>
              <a:gd name="adj" fmla="val 21344"/>
            </a:avLst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65FA2-18F3-4D84-9AC7-EA6E3BF49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481" y="1408935"/>
            <a:ext cx="5703550" cy="4794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33E2D5-3FAA-4B55-8DDE-16DB1878A3E8}"/>
              </a:ext>
            </a:extLst>
          </p:cNvPr>
          <p:cNvSpPr/>
          <p:nvPr/>
        </p:nvSpPr>
        <p:spPr bwMode="auto">
          <a:xfrm>
            <a:off x="6903308" y="1655805"/>
            <a:ext cx="4794422" cy="225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65196F-8B81-4930-9EDD-157427AFE7D7}"/>
              </a:ext>
            </a:extLst>
          </p:cNvPr>
          <p:cNvGrpSpPr/>
          <p:nvPr/>
        </p:nvGrpSpPr>
        <p:grpSpPr>
          <a:xfrm>
            <a:off x="6200041" y="2208612"/>
            <a:ext cx="5274174" cy="240983"/>
            <a:chOff x="5622596" y="2587111"/>
            <a:chExt cx="6381750" cy="2190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EE42CEB-AD19-4F9A-AFA1-68D1B0EC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2596" y="2602166"/>
              <a:ext cx="3486150" cy="1905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0A552D-9D70-45C0-8437-017D192F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08746" y="2587111"/>
              <a:ext cx="2895600" cy="219075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E01C198-B33D-4CD6-9C8D-7ED372D75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481" y="2805224"/>
            <a:ext cx="5903926" cy="1667412"/>
          </a:xfrm>
          <a:prstGeom prst="rect">
            <a:avLst/>
          </a:prstGeom>
        </p:spPr>
      </p:pic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46875080-C145-4562-AD85-9EEA010CEB7A}"/>
              </a:ext>
            </a:extLst>
          </p:cNvPr>
          <p:cNvSpPr/>
          <p:nvPr/>
        </p:nvSpPr>
        <p:spPr bwMode="auto">
          <a:xfrm>
            <a:off x="1901309" y="1888405"/>
            <a:ext cx="336655" cy="336768"/>
          </a:xfrm>
          <a:prstGeom prst="donut">
            <a:avLst>
              <a:gd name="adj" fmla="val 21344"/>
            </a:avLst>
          </a:prstGeom>
          <a:solidFill>
            <a:srgbClr val="F0A0F6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FBD459C-9BFE-4B43-91E6-D53EAB1AE2DA}"/>
              </a:ext>
            </a:extLst>
          </p:cNvPr>
          <p:cNvSpPr/>
          <p:nvPr/>
        </p:nvSpPr>
        <p:spPr bwMode="auto">
          <a:xfrm>
            <a:off x="1905426" y="2716310"/>
            <a:ext cx="336655" cy="336768"/>
          </a:xfrm>
          <a:prstGeom prst="donut">
            <a:avLst>
              <a:gd name="adj" fmla="val 21344"/>
            </a:avLst>
          </a:prstGeom>
          <a:solidFill>
            <a:srgbClr val="F0A0F6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CD9955-8C40-4F68-8C2B-7F8D80D36914}"/>
              </a:ext>
            </a:extLst>
          </p:cNvPr>
          <p:cNvCxnSpPr/>
          <p:nvPr/>
        </p:nvCxnSpPr>
        <p:spPr bwMode="auto">
          <a:xfrm>
            <a:off x="6096000" y="1888405"/>
            <a:ext cx="528855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68E277-CE3B-4EA6-98B9-EAB0F901BDA2}"/>
              </a:ext>
            </a:extLst>
          </p:cNvPr>
          <p:cNvCxnSpPr/>
          <p:nvPr/>
        </p:nvCxnSpPr>
        <p:spPr bwMode="auto">
          <a:xfrm>
            <a:off x="6336561" y="3424762"/>
            <a:ext cx="774298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rgbClr val="F0A0F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283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2A0AF-64EB-4834-90D6-E3B09D4C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67" y="102205"/>
            <a:ext cx="11692467" cy="551012"/>
          </a:xfrm>
        </p:spPr>
        <p:txBody>
          <a:bodyPr/>
          <a:lstStyle/>
          <a:p>
            <a:r>
              <a:rPr lang="en-US" altLang="ko-KR" dirty="0"/>
              <a:t>Forward 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14262-4C5D-47A4-86EE-D02D98E3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9" y="1346270"/>
            <a:ext cx="7955947" cy="43772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6476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D54EB-C56D-4E99-A199-0F150EC0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Backward Algorithm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31448-FF9B-498D-8E4F-0DE6EE41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14" y="1310589"/>
            <a:ext cx="8020050" cy="43719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413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78950-0739-4B59-9B6A-8D72479B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Model (1/5)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7A759-ADAF-469D-8A8E-DC5F9707C809}"/>
              </a:ext>
            </a:extLst>
          </p:cNvPr>
          <p:cNvSpPr txBox="1"/>
          <p:nvPr/>
        </p:nvSpPr>
        <p:spPr>
          <a:xfrm>
            <a:off x="628649" y="942975"/>
            <a:ext cx="1117388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Probabilistic Graphical Model (PGM)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확률 모델의 구조를 쉽게 시각화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구조를 분석함으로써 모델 속성에 대한 직관을 얻을 수 있다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조건부 분포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 (conditional probability distribution)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의 독립 속성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(independent features)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들을 그래프를 통해 파악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구조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일반적으로 그래프는 노드와 </a:t>
            </a:r>
            <a:r>
              <a:rPr lang="ko-KR" altLang="en-US" sz="1400" dirty="0" err="1">
                <a:solidFill>
                  <a:srgbClr val="000000"/>
                </a:solidFill>
                <a:latin typeface="맑은 고딕"/>
                <a:ea typeface="맑은 고딕"/>
              </a:rPr>
              <a:t>엣지로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 표현된다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노드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 랜덤 변수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(random variable)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를 하나의 노드로 표시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맑은 고딕"/>
                <a:ea typeface="맑은 고딕"/>
              </a:rPr>
              <a:t>엣지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: 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랜덤 변수 사이의 관계를 나타낸다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종류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방향성 그래프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맑은 고딕"/>
              </a:rPr>
              <a:t>Directed Graphical Model /DGM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) : </a:t>
            </a:r>
            <a:r>
              <a:rPr lang="ko-KR" altLang="en-US" sz="1400" dirty="0" err="1">
                <a:solidFill>
                  <a:srgbClr val="000000"/>
                </a:solidFill>
                <a:latin typeface="맑은 고딕"/>
                <a:ea typeface="맑은 고딕"/>
              </a:rPr>
              <a:t>엣지가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한쪽 방양으로의 관계만 성립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화살표로 표기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</a:p>
          <a:p>
            <a:pPr marL="1657350" lvl="3" indent="-285750"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) Bayesian Network, HMM</a:t>
            </a:r>
          </a:p>
          <a:p>
            <a:pPr lvl="3">
              <a:defRPr/>
            </a:pP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비방향성 그래프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맑은 고딕"/>
              </a:rPr>
              <a:t>Undirected Graphical Model /UGM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) :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노드간 양 방향으로 관계가 맺어지고 화살표 표기가 없음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657350" lvl="3" indent="-285750"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) CRF, Markov Random Field</a:t>
            </a:r>
          </a:p>
          <a:p>
            <a:pPr lvl="2"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D073241D-67D5-4FE4-9613-9685DC53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8" y="2537691"/>
            <a:ext cx="1746131" cy="16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5F28D-1703-45D8-AA82-C4780EAE6E35}"/>
              </a:ext>
            </a:extLst>
          </p:cNvPr>
          <p:cNvSpPr txBox="1"/>
          <p:nvPr/>
        </p:nvSpPr>
        <p:spPr>
          <a:xfrm>
            <a:off x="7290707" y="2628899"/>
            <a:ext cx="6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Sylfaen" panose="010A0502050306030303" pitchFamily="18" charset="0"/>
              </a:rPr>
              <a:t>Node</a:t>
            </a:r>
            <a:endParaRPr lang="ko-KR" altLang="en-US" sz="1400" dirty="0">
              <a:solidFill>
                <a:srgbClr val="00B050"/>
              </a:solidFill>
              <a:latin typeface="Sylfaen" panose="010A05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C832B-3029-49F6-86DD-90B812938D6B}"/>
              </a:ext>
            </a:extLst>
          </p:cNvPr>
          <p:cNvSpPr txBox="1"/>
          <p:nvPr/>
        </p:nvSpPr>
        <p:spPr>
          <a:xfrm>
            <a:off x="8969828" y="3185304"/>
            <a:ext cx="59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Sylfaen" panose="010A0502050306030303" pitchFamily="18" charset="0"/>
              </a:rPr>
              <a:t>Edge</a:t>
            </a:r>
            <a:endParaRPr lang="ko-KR" altLang="en-US" sz="1400" dirty="0">
              <a:solidFill>
                <a:srgbClr val="00B050"/>
              </a:solidFill>
              <a:latin typeface="Sylfaen" panose="010A05020503060303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41ACEC-93F6-4532-BE50-E7CAA36D3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673" y="5174104"/>
            <a:ext cx="2634998" cy="1305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7CED5-CA24-4E2A-8639-4AE48157696E}"/>
              </a:ext>
            </a:extLst>
          </p:cNvPr>
          <p:cNvSpPr txBox="1"/>
          <p:nvPr/>
        </p:nvSpPr>
        <p:spPr>
          <a:xfrm>
            <a:off x="628649" y="6596390"/>
            <a:ext cx="7199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Sylfaen" panose="010A0502050306030303" pitchFamily="18" charset="0"/>
              </a:rPr>
              <a:t>https://medium.com/@neerajsharma_28983/intuitive-guide-to-probability-graphical-models-be81150da7a</a:t>
            </a:r>
            <a:endParaRPr lang="ko-KR" altLang="en-US" sz="105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5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34940-795A-4C73-BC69-1CCB42FD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&amp; Backward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B0D79-C974-4356-AC70-C6C72348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70" y="2001555"/>
            <a:ext cx="5314950" cy="3590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9BE160-9BA9-471A-8CFA-86AB0FE3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07" y="2758640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8365-B3A0-465E-A8C4-B9B17EB3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Viterbi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5A1F36-8227-403D-8D11-274C189AF312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535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sz="1200" smtClean="0">
                        <a:latin typeface="Trebuchet MS" panose="020B0603020202020204" pitchFamily="34" charset="0"/>
                      </a:rPr>
                      <m:t>𝑡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번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째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 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시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점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에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서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 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𝑗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번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째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  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h𝑖𝑑𝑑𝑒𝑛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 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𝑠𝑡𝑎𝑡𝑒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>
                        <a:latin typeface="Trebuchet MS" panose="020B0603020202020204" pitchFamily="34" charset="0"/>
                      </a:rPr>
                      <m:t>의</m:t>
                    </m:r>
                    <m:r>
                      <a:rPr lang="en-US" altLang="ko-KR" sz="1200">
                        <a:latin typeface="Trebuchet MS" panose="020B0603020202020204" pitchFamily="34" charset="0"/>
                      </a:rPr>
                      <m:t> 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200" smtClean="0">
                        <a:solidFill>
                          <a:srgbClr val="FF0000"/>
                        </a:solidFill>
                        <a:latin typeface="Trebuchet MS" panose="020B0603020202020204" pitchFamily="34" charset="0"/>
                      </a:rPr>
                      <m:t>𝑉𝑖𝑡𝑒𝑟𝑏𝑖</m:t>
                    </m:r>
                    <m:r>
                      <a:rPr lang="en-US" altLang="ko-KR" sz="1200" smtClean="0">
                        <a:solidFill>
                          <a:srgbClr val="FF0000"/>
                        </a:solidFill>
                        <a:latin typeface="Trebuchet MS" panose="020B0603020202020204" pitchFamily="34" charset="0"/>
                      </a:rPr>
                      <m:t> </m:t>
                    </m:r>
                    <m:r>
                      <a:rPr lang="en-US" altLang="ko-KR" sz="1200" smtClean="0">
                        <a:solidFill>
                          <a:srgbClr val="FF0000"/>
                        </a:solidFill>
                        <a:latin typeface="Trebuchet MS" panose="020B0603020202020204" pitchFamily="34" charset="0"/>
                      </a:rPr>
                      <m:t>𝑝𝑟𝑜𝑏𝑎𝑏𝑖𝑙𝑖𝑡𝑦</m:t>
                    </m:r>
                    <m:r>
                      <a:rPr lang="en-US" altLang="ko-KR" sz="1200" smtClean="0">
                        <a:solidFill>
                          <a:srgbClr val="FF0000"/>
                        </a:solidFill>
                        <a:latin typeface="Trebuchet MS" panose="020B0603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1200"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altLang="ko-KR" sz="1200">
                            <a:latin typeface="Trebuchet MS" panose="020B0603020202020204" pitchFamily="34" charset="0"/>
                          </a:rPr>
                          <m:t> </m:t>
                        </m:r>
                        <m:r>
                          <a:rPr lang="en-US" altLang="ko-KR" sz="1200">
                            <a:latin typeface="Trebuchet MS" panose="020B0603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>
                            <a:latin typeface="Trebuchet MS" panose="020B060302020202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200">
                            <a:latin typeface="Trebuchet MS" panose="020B0603020202020204" pitchFamily="34" charset="0"/>
                          </a:rPr>
                        </m:ctrlPr>
                      </m:dPr>
                      <m:e>
                        <m:r>
                          <a:rPr lang="en-US" altLang="ko-KR" sz="1200">
                            <a:latin typeface="Trebuchet MS" panose="020B0603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ko-KR" sz="1400" dirty="0">
                  <a:latin typeface="Trebuchet MS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400" dirty="0">
                  <a:latin typeface="+mj-lt"/>
                </a:endParaRPr>
              </a:p>
              <a:p>
                <a:pPr>
                  <a:defRPr/>
                </a:pPr>
                <a:endParaRPr lang="en-US" altLang="ko-KR" sz="1600" b="0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>
                        <a:latin typeface="Trebuchet MS" panose="020B0603020202020204" pitchFamily="34" charset="0"/>
                      </a:rPr>
                      <m:t>Forward</m:t>
                    </m:r>
                    <m:r>
                      <m:rPr>
                        <m:nor/>
                      </m:rPr>
                      <a:rPr lang="en-US" altLang="ko-KR" sz="1200" dirty="0">
                        <a:latin typeface="Trebuchet MS" panose="020B0603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>
                        <a:latin typeface="Trebuchet MS" panose="020B0603020202020204" pitchFamily="34" charset="0"/>
                      </a:rPr>
                      <m:t>Algorithm</m:t>
                    </m:r>
                    <m:r>
                      <m:rPr>
                        <m:nor/>
                      </m:rPr>
                      <a:rPr lang="ko-KR" altLang="en-US" sz="1200" dirty="0">
                        <a:latin typeface="Sylfaen" panose="010A0502050306030303" pitchFamily="18" charset="0"/>
                      </a:rPr>
                      <m:t>에서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latin typeface="Sylfaen" panose="010A0502050306030303" pitchFamily="18" charset="0"/>
                  </a:rPr>
                  <a:t>는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 </a:t>
                </a:r>
                <a:r>
                  <a:rPr lang="ko-KR" altLang="en-US" sz="1200" dirty="0">
                    <a:latin typeface="Sylfaen" panose="010A0502050306030303" pitchFamily="18" charset="0"/>
                  </a:rPr>
                  <a:t>가능한 모든 경우의 수를 고려해 확률을 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sum </a:t>
                </a:r>
                <a:r>
                  <a:rPr lang="ko-KR" altLang="en-US" sz="1200" dirty="0">
                    <a:latin typeface="Sylfaen" panose="010A0502050306030303" pitchFamily="18" charset="0"/>
                  </a:rPr>
                  <a:t>해줬다면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, Viterbi</a:t>
                </a:r>
                <a:r>
                  <a:rPr lang="ko-KR" altLang="en-US" sz="1200" dirty="0">
                    <a:latin typeface="Sylfaen" panose="010A0502050306030303" pitchFamily="18" charset="0"/>
                  </a:rPr>
                  <a:t>은 확률들 가운데 </a:t>
                </a:r>
                <a:r>
                  <a:rPr lang="en-US" altLang="ko-KR" sz="1200" dirty="0">
                    <a:latin typeface="Sylfaen" panose="010A0502050306030303" pitchFamily="18" charset="0"/>
                  </a:rPr>
                  <a:t>max </a:t>
                </a:r>
                <a:r>
                  <a:rPr lang="ko-KR" altLang="en-US" sz="1200" dirty="0">
                    <a:latin typeface="Sylfaen" panose="010A0502050306030303" pitchFamily="18" charset="0"/>
                  </a:rPr>
                  <a:t>값을 구한다</a:t>
                </a:r>
                <a:endParaRPr lang="en-US" altLang="ko-KR" sz="12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Sylfaen" panose="010A0502050306030303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+mj-lt"/>
                  </a:rPr>
                  <a:t>CRF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Sylfaen" panose="010A0502050306030303" pitchFamily="18" charset="0"/>
                  </a:rPr>
                  <a:t>   =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ㅣ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400" b="0" i="0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ㅣ</m:t>
                        </m:r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1400" b="0" i="1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400" b="0" i="1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dirty="0">
                  <a:latin typeface="Sylfaen" panose="010A0502050306030303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5A1F36-8227-403D-8D11-274C189A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5350054"/>
              </a:xfrm>
              <a:prstGeom prst="rect">
                <a:avLst/>
              </a:prstGeom>
              <a:blipFill>
                <a:blip r:embed="rId3"/>
                <a:stretch>
                  <a:fillRect l="-218" b="-6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B21B26C-02A0-48C3-9810-A3B2B26DA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65" y="2323631"/>
            <a:ext cx="4822352" cy="3158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5B3E57-ED1D-4464-A4EF-A32CA2AE1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440" y="867102"/>
            <a:ext cx="3133725" cy="533400"/>
          </a:xfrm>
          <a:prstGeom prst="rect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C6545B-528F-4D93-9B34-55D3210B3B94}"/>
              </a:ext>
            </a:extLst>
          </p:cNvPr>
          <p:cNvSpPr/>
          <p:nvPr/>
        </p:nvSpPr>
        <p:spPr bwMode="auto">
          <a:xfrm>
            <a:off x="5560302" y="2779107"/>
            <a:ext cx="6381932" cy="2941702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14329-BDC0-4E0E-9B2A-F238686294BC}"/>
                  </a:ext>
                </a:extLst>
              </p:cNvPr>
              <p:cNvSpPr txBox="1"/>
              <p:nvPr/>
            </p:nvSpPr>
            <p:spPr>
              <a:xfrm>
                <a:off x="5676515" y="2886374"/>
                <a:ext cx="6245300" cy="254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와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Viterbi 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알고리즘 사이에 가장 큰 차이점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:endParaRPr lang="en-US" altLang="ko-KR" sz="1200" dirty="0">
                  <a:solidFill>
                    <a:srgbClr val="313131"/>
                  </a:solidFill>
                  <a:latin typeface="PT San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  <a:sym typeface="Wingdings" panose="05000000000000000000" pitchFamily="2" charset="2"/>
                  </a:rPr>
                  <a:t>	 </a:t>
                </a:r>
                <a:r>
                  <a:rPr lang="ko-KR" altLang="en-US" sz="1200" dirty="0" err="1">
                    <a:solidFill>
                      <a:srgbClr val="313131"/>
                    </a:solidFill>
                    <a:latin typeface="PT Sans"/>
                  </a:rPr>
                  <a:t>비터비는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:r>
                  <a:rPr lang="ko-KR" altLang="en-US" sz="1200" dirty="0" err="1">
                    <a:solidFill>
                      <a:srgbClr val="313131"/>
                    </a:solidFill>
                    <a:latin typeface="PT Sans"/>
                  </a:rPr>
                  <a:t>역추적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(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backtracking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) 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과정이 있다는 점이다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.</a:t>
                </a:r>
              </a:p>
              <a:p>
                <a:endParaRPr lang="en-US" altLang="ko-KR" sz="1200" dirty="0">
                  <a:solidFill>
                    <a:srgbClr val="313131"/>
                  </a:solidFill>
                  <a:latin typeface="PT Sa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Viterbi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의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 목적은 최적 </a:t>
                </a:r>
                <a:r>
                  <a:rPr lang="ko-KR" altLang="en-US" sz="1200" dirty="0" err="1">
                    <a:solidFill>
                      <a:srgbClr val="313131"/>
                    </a:solidFill>
                    <a:latin typeface="PT Sans"/>
                  </a:rPr>
                  <a:t>상태열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(</a:t>
                </a:r>
                <a:r>
                  <a:rPr lang="en-US" altLang="ko-KR" sz="1200" dirty="0" err="1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backtrace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 state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) 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찾기</a:t>
                </a:r>
                <a:endParaRPr lang="en-US" altLang="ko-KR" sz="1200" dirty="0">
                  <a:solidFill>
                    <a:srgbClr val="313131"/>
                  </a:solidFill>
                  <a:latin typeface="PT Sans"/>
                </a:endParaRPr>
              </a:p>
              <a:p>
                <a:endParaRPr lang="en-US" altLang="ko-KR" sz="1200" dirty="0">
                  <a:solidFill>
                    <a:srgbClr val="313131"/>
                  </a:solidFill>
                  <a:latin typeface="PT Sans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𝑡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2</m:t>
                        </m:r>
                      </m:sub>
                    </m:sSub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의 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1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번째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𝑞</m:t>
                        </m:r>
                      </m:e>
                      <m:sub>
                        <m:r>
                          <a:rPr lang="en-US" altLang="ko-KR" sz="1200" b="0" i="0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Cold</m:t>
                        </m:r>
                      </m:e>
                    </m:d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의 </a:t>
                </a:r>
                <a:r>
                  <a:rPr lang="en-US" altLang="ko-KR" sz="1200" dirty="0" err="1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backtrace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</m:ctrlPr>
                          </m:sSubPr>
                          <m:e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dPr>
                      <m:e>
                        <m:r>
                          <a:rPr lang="en-US" altLang="ko-KR" sz="1200" b="0" i="0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𝑞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(=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HOT</m:t>
                    </m:r>
                    <m:r>
                      <a:rPr lang="en-US" altLang="ko-KR" sz="1200" b="0" i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>
                  <a:solidFill>
                    <a:srgbClr val="313131"/>
                  </a:solidFill>
                  <a:latin typeface="PT Sans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𝑞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를 거쳐 나온 </a:t>
                </a:r>
                <a:r>
                  <a:rPr lang="ko-KR" altLang="en-US" sz="1200" dirty="0" err="1">
                    <a:solidFill>
                      <a:srgbClr val="313131"/>
                    </a:solidFill>
                    <a:latin typeface="PT Sans"/>
                  </a:rPr>
                  <a:t>우도값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(0.32x0.15)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이</a:t>
                </a:r>
                <a:r>
                  <a:rPr lang="en-US" altLang="ko-KR" sz="1200" dirty="0">
                    <a:solidFill>
                      <a:srgbClr val="313131"/>
                    </a:solidFill>
                    <a:latin typeface="PT San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𝑞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1</m:t>
                        </m:r>
                      </m:sub>
                    </m:sSub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(0.02*0.25)</a:t>
                </a:r>
                <a:r>
                  <a:rPr lang="ko-KR" altLang="en-US" sz="1200" dirty="0">
                    <a:solidFill>
                      <a:srgbClr val="313131"/>
                    </a:solidFill>
                    <a:latin typeface="PT Sans"/>
                  </a:rPr>
                  <a:t>보다 크기 때문</a:t>
                </a:r>
                <a:endParaRPr lang="en-US" altLang="ko-KR" sz="1200" dirty="0">
                  <a:solidFill>
                    <a:srgbClr val="313131"/>
                  </a:solidFill>
                  <a:latin typeface="PT Sans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200" dirty="0">
                  <a:solidFill>
                    <a:srgbClr val="313131"/>
                  </a:solidFill>
                  <a:latin typeface="PT Sans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𝑡</m:t>
                    </m:r>
                    <m:r>
                      <a:rPr lang="ko-KR" altLang="en-US" sz="1200">
                        <a:solidFill>
                          <a:srgbClr val="313131"/>
                        </a:solidFill>
                        <a:latin typeface="PT Sans"/>
                      </a:rPr>
                      <m:t>번째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  <m:r>
                      <a:rPr lang="ko-KR" altLang="en-US" sz="1200">
                        <a:solidFill>
                          <a:srgbClr val="313131"/>
                        </a:solidFill>
                        <a:latin typeface="PT Sans"/>
                      </a:rPr>
                      <m:t>시점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,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𝑗</m:t>
                    </m:r>
                    <m:r>
                      <a:rPr lang="ko-KR" altLang="en-US" sz="1200">
                        <a:solidFill>
                          <a:srgbClr val="313131"/>
                        </a:solidFill>
                        <a:latin typeface="PT Sans"/>
                      </a:rPr>
                      <m:t>번째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 </m:t>
                    </m:r>
                    <m:r>
                      <a:rPr lang="ko-KR" altLang="en-US" sz="1200">
                        <a:solidFill>
                          <a:srgbClr val="313131"/>
                        </a:solidFill>
                        <a:latin typeface="PT Sans"/>
                      </a:rPr>
                      <m:t>상</m:t>
                    </m:r>
                    <m:r>
                      <a:rPr lang="ko-KR" altLang="en-US" sz="1200">
                        <a:solidFill>
                          <a:srgbClr val="313131"/>
                        </a:solidFill>
                        <a:latin typeface="PT Sans"/>
                      </a:rPr>
                      <m:t>태</m:t>
                    </m:r>
                    <m:r>
                      <a:rPr lang="ko-KR" altLang="en-US" sz="1200">
                        <a:solidFill>
                          <a:srgbClr val="313131"/>
                        </a:solidFill>
                        <a:latin typeface="PT Sans"/>
                      </a:rPr>
                      <m:t>의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rgbClr val="313131"/>
                    </a:solidFill>
                    <a:latin typeface="Trebuchet MS" panose="020B0603020202020204" pitchFamily="34" charset="0"/>
                  </a:rPr>
                  <a:t>backtrace </a:t>
                </a:r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200" b="0" i="0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sz="120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음</m:t>
                    </m:r>
                    <m:r>
                      <a:rPr lang="ko-KR" altLang="en-US" sz="1200" i="1" dirty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200" b="0" i="0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같</m:t>
                    </m:r>
                    <m:r>
                      <a:rPr lang="ko-KR" altLang="en-US" sz="120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200" b="0" i="0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200" i="1" dirty="0" smtClean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endParaRPr lang="en-US" altLang="ko-KR" sz="1200" i="1" dirty="0">
                  <a:solidFill>
                    <a:srgbClr val="31313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</m:ctrlPr>
                          </m:sSubPr>
                          <m:e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𝑗</m:t>
                        </m:r>
                      </m:e>
                    </m:d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=</m:t>
                    </m:r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𝑎𝑟𝑔</m:t>
                    </m:r>
                    <m:func>
                      <m:func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𝑖</m:t>
                            </m:r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</m:ctrlPr>
                          </m:sSubPr>
                          <m:e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𝑡</m:t>
                            </m:r>
                            <m:r>
                              <a:rPr lang="en-US" altLang="ko-KR" sz="1200">
                                <a:solidFill>
                                  <a:srgbClr val="313131"/>
                                </a:solidFill>
                                <a:latin typeface="PT Sans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(</m:t>
                        </m:r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𝑖</m:t>
                        </m:r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)</m:t>
                        </m:r>
                      </m:e>
                    </m:func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 ×</m:t>
                    </m:r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𝑎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𝑖𝑗</m:t>
                        </m:r>
                      </m:sub>
                    </m:sSub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×</m:t>
                    </m:r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𝑏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𝑗</m:t>
                        </m:r>
                      </m:sub>
                    </m:sSub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(</m:t>
                    </m:r>
                    <m:sSub>
                      <m:sSubPr>
                        <m:ctrlP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𝑜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313131"/>
                            </a:solidFill>
                            <a:latin typeface="PT Sans"/>
                          </a:rPr>
                          <m:t>𝑡</m:t>
                        </m:r>
                      </m:sub>
                    </m:sSub>
                    <m:r>
                      <a:rPr lang="en-US" altLang="ko-KR" sz="1200">
                        <a:solidFill>
                          <a:srgbClr val="313131"/>
                        </a:solidFill>
                        <a:latin typeface="PT Sans"/>
                      </a:rPr>
                      <m:t>)</m:t>
                    </m:r>
                  </m:oMath>
                </a14:m>
                <a:endParaRPr lang="ko-KR" altLang="en-US" sz="1200" dirty="0">
                  <a:solidFill>
                    <a:srgbClr val="313131"/>
                  </a:solidFill>
                  <a:latin typeface="PT San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14329-BDC0-4E0E-9B2A-F2386862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15" y="2886374"/>
                <a:ext cx="6245300" cy="2548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A602C35-B97D-4BDE-BD2B-EBD23FEEC8F7}"/>
              </a:ext>
            </a:extLst>
          </p:cNvPr>
          <p:cNvSpPr/>
          <p:nvPr/>
        </p:nvSpPr>
        <p:spPr bwMode="auto">
          <a:xfrm rot="5400000">
            <a:off x="3416019" y="5822338"/>
            <a:ext cx="165523" cy="1106905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822D5A20-3F29-41BA-AD6D-3275B1E372D0}"/>
              </a:ext>
            </a:extLst>
          </p:cNvPr>
          <p:cNvSpPr/>
          <p:nvPr/>
        </p:nvSpPr>
        <p:spPr bwMode="auto">
          <a:xfrm rot="5400000">
            <a:off x="5167371" y="5832738"/>
            <a:ext cx="144724" cy="1106905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F8D70-3584-4256-8B7E-76923D651E95}"/>
              </a:ext>
            </a:extLst>
          </p:cNvPr>
          <p:cNvSpPr txBox="1"/>
          <p:nvPr/>
        </p:nvSpPr>
        <p:spPr>
          <a:xfrm>
            <a:off x="3117973" y="6458552"/>
            <a:ext cx="116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Sylfaen" panose="010A0502050306030303" pitchFamily="18" charset="0"/>
              </a:rPr>
              <a:t>emission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DEF29-62B9-4B58-B9EE-46B33BA0D355}"/>
              </a:ext>
            </a:extLst>
          </p:cNvPr>
          <p:cNvSpPr txBox="1"/>
          <p:nvPr/>
        </p:nvSpPr>
        <p:spPr>
          <a:xfrm>
            <a:off x="4810798" y="6479352"/>
            <a:ext cx="116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Sylfaen" panose="010A0502050306030303" pitchFamily="18" charset="0"/>
              </a:rPr>
              <a:t>transition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5B0F1AB0-F649-4CEC-92CD-8DACDFC27CF5}"/>
              </a:ext>
            </a:extLst>
          </p:cNvPr>
          <p:cNvSpPr/>
          <p:nvPr/>
        </p:nvSpPr>
        <p:spPr bwMode="auto">
          <a:xfrm rot="5400000">
            <a:off x="6675525" y="6203638"/>
            <a:ext cx="144725" cy="406704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1FA4B-C10A-4871-A278-443B9262ACC0}"/>
              </a:ext>
            </a:extLst>
          </p:cNvPr>
          <p:cNvSpPr txBox="1"/>
          <p:nvPr/>
        </p:nvSpPr>
        <p:spPr>
          <a:xfrm>
            <a:off x="6438046" y="6506914"/>
            <a:ext cx="116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Sylfaen" panose="010A0502050306030303" pitchFamily="18" charset="0"/>
              </a:rPr>
              <a:t>factor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E3CE2A58-BC41-4C5B-97EA-0C21A11A1EFE}"/>
              </a:ext>
            </a:extLst>
          </p:cNvPr>
          <p:cNvSpPr/>
          <p:nvPr/>
        </p:nvSpPr>
        <p:spPr bwMode="auto">
          <a:xfrm rot="5400000">
            <a:off x="8356255" y="5630843"/>
            <a:ext cx="172288" cy="1541492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BCD580-721B-4CE0-A573-2C1BDF45C3EB}"/>
              </a:ext>
            </a:extLst>
          </p:cNvPr>
          <p:cNvSpPr txBox="1"/>
          <p:nvPr/>
        </p:nvSpPr>
        <p:spPr>
          <a:xfrm>
            <a:off x="7701334" y="6506914"/>
            <a:ext cx="151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Sylfaen" panose="010A0502050306030303" pitchFamily="18" charset="0"/>
              </a:rPr>
              <a:t>Linear chain CRF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6042A5-BEA3-4E0C-8F3F-9B6A988249AD}"/>
              </a:ext>
            </a:extLst>
          </p:cNvPr>
          <p:cNvGrpSpPr/>
          <p:nvPr/>
        </p:nvGrpSpPr>
        <p:grpSpPr>
          <a:xfrm>
            <a:off x="5602781" y="2138367"/>
            <a:ext cx="5746487" cy="288891"/>
            <a:chOff x="4562475" y="2213726"/>
            <a:chExt cx="6953250" cy="34955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F2D2C39-B9ED-429A-AF74-000FC41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2475" y="2268010"/>
              <a:ext cx="4038600" cy="2952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9C5933-473B-4EFC-9867-02A80750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01075" y="2213726"/>
              <a:ext cx="2914650" cy="342900"/>
            </a:xfrm>
            <a:prstGeom prst="rect">
              <a:avLst/>
            </a:prstGeom>
          </p:spPr>
        </p:pic>
      </p:grp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8C17E443-9858-4121-87E7-77A539B137AC}"/>
              </a:ext>
            </a:extLst>
          </p:cNvPr>
          <p:cNvSpPr/>
          <p:nvPr/>
        </p:nvSpPr>
        <p:spPr bwMode="auto">
          <a:xfrm rot="5400000">
            <a:off x="7632353" y="1624941"/>
            <a:ext cx="137962" cy="1787428"/>
          </a:xfrm>
          <a:prstGeom prst="rightBrace">
            <a:avLst/>
          </a:prstGeom>
          <a:noFill/>
          <a:ln w="19050">
            <a:solidFill>
              <a:srgbClr val="F0A0F6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AC94677C-BF99-4D92-9D30-C200E83D2383}"/>
              </a:ext>
            </a:extLst>
          </p:cNvPr>
          <p:cNvSpPr/>
          <p:nvPr/>
        </p:nvSpPr>
        <p:spPr bwMode="auto">
          <a:xfrm rot="5400000">
            <a:off x="10075886" y="1603914"/>
            <a:ext cx="137962" cy="1787428"/>
          </a:xfrm>
          <a:prstGeom prst="rightBrace">
            <a:avLst/>
          </a:prstGeom>
          <a:noFill/>
          <a:ln w="12700">
            <a:solidFill>
              <a:srgbClr val="0070C0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AFA9040E-CEA3-4CDE-9B4E-11843BA2DEEE}"/>
              </a:ext>
            </a:extLst>
          </p:cNvPr>
          <p:cNvSpPr/>
          <p:nvPr/>
        </p:nvSpPr>
        <p:spPr bwMode="auto">
          <a:xfrm>
            <a:off x="3307679" y="3768825"/>
            <a:ext cx="287948" cy="284141"/>
          </a:xfrm>
          <a:prstGeom prst="donut">
            <a:avLst>
              <a:gd name="adj" fmla="val 21344"/>
            </a:avLst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B22D8500-5ADE-4158-9E74-BEF31C0C10E4}"/>
              </a:ext>
            </a:extLst>
          </p:cNvPr>
          <p:cNvSpPr/>
          <p:nvPr/>
        </p:nvSpPr>
        <p:spPr bwMode="auto">
          <a:xfrm>
            <a:off x="1729348" y="3782456"/>
            <a:ext cx="237974" cy="258310"/>
          </a:xfrm>
          <a:prstGeom prst="donut">
            <a:avLst>
              <a:gd name="adj" fmla="val 21344"/>
            </a:avLst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BF769D78-1115-4483-AC9E-88331E622F1B}"/>
              </a:ext>
            </a:extLst>
          </p:cNvPr>
          <p:cNvSpPr/>
          <p:nvPr/>
        </p:nvSpPr>
        <p:spPr bwMode="auto">
          <a:xfrm>
            <a:off x="1731853" y="3058743"/>
            <a:ext cx="237974" cy="258310"/>
          </a:xfrm>
          <a:prstGeom prst="donut">
            <a:avLst>
              <a:gd name="adj" fmla="val 21344"/>
            </a:avLst>
          </a:prstGeom>
          <a:solidFill>
            <a:srgbClr val="F0A0F6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50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45906-70AA-4E62-B104-2A3CE244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Time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A727D2-9B6F-4C5E-ACC6-5C5D93F7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77" y="1250411"/>
            <a:ext cx="5171839" cy="3912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7E38F-2DBB-4CB9-A981-A3F07F039A9E}"/>
              </a:ext>
            </a:extLst>
          </p:cNvPr>
          <p:cNvSpPr txBox="1"/>
          <p:nvPr/>
        </p:nvSpPr>
        <p:spPr>
          <a:xfrm>
            <a:off x="4324864" y="5759940"/>
            <a:ext cx="332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Trebuchet MS" panose="020B0603020202020204" pitchFamily="34" charset="0"/>
              </a:rPr>
              <a:t>Combination of 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Bi-LSTM</a:t>
            </a:r>
            <a:r>
              <a:rPr lang="en-US" altLang="ko-KR" dirty="0">
                <a:latin typeface="Trebuchet MS" panose="020B0603020202020204" pitchFamily="34" charset="0"/>
              </a:rPr>
              <a:t> + 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CRF</a:t>
            </a:r>
            <a:endParaRPr lang="ko-KR" alt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D42D-372D-4CB8-A654-498D6E588E88}"/>
              </a:ext>
            </a:extLst>
          </p:cNvPr>
          <p:cNvSpPr txBox="1"/>
          <p:nvPr/>
        </p:nvSpPr>
        <p:spPr>
          <a:xfrm>
            <a:off x="628649" y="6506678"/>
            <a:ext cx="7199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Sylfaen" panose="010A0502050306030303" pitchFamily="18" charset="0"/>
              </a:rPr>
              <a:t>https://www.aclweb.org/anthology/N16-1030</a:t>
            </a:r>
            <a:endParaRPr lang="ko-KR" altLang="en-US" sz="11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0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0D8BB0-E321-471C-83D3-1F828E95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7" y="981132"/>
            <a:ext cx="4629265" cy="2043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D78950-0739-4B59-9B6A-8D72479B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Model (2/5)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7A759-ADAF-469D-8A8E-DC5F9707C809}"/>
              </a:ext>
            </a:extLst>
          </p:cNvPr>
          <p:cNvSpPr txBox="1"/>
          <p:nvPr/>
        </p:nvSpPr>
        <p:spPr>
          <a:xfrm>
            <a:off x="628649" y="942975"/>
            <a:ext cx="111738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Directed Graphical Model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Undirected Graphical Model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노드들 사이에 화살표가 없지만 </a:t>
            </a:r>
            <a:r>
              <a:rPr lang="en-US" altLang="ko-KR" sz="1200" dirty="0">
                <a:solidFill>
                  <a:srgbClr val="000000"/>
                </a:solidFill>
                <a:latin typeface="Sylfaen" panose="010A0502050306030303" pitchFamily="18" charset="0"/>
                <a:ea typeface="맑은 고딕"/>
              </a:rPr>
              <a:t>locality / conditional independence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정보는 </a:t>
            </a:r>
            <a:r>
              <a:rPr lang="en-US" altLang="ko-KR" sz="1200" i="1" dirty="0">
                <a:solidFill>
                  <a:srgbClr val="FF0000"/>
                </a:solidFill>
                <a:latin typeface="Constantia" panose="02030602050306030303" pitchFamily="18" charset="0"/>
                <a:ea typeface="맑은 고딕"/>
              </a:rPr>
              <a:t>clique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에 저장</a:t>
            </a:r>
            <a:endParaRPr lang="en-US" altLang="ko-KR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º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그래프 노드들의 부분 집합</a:t>
            </a:r>
            <a:endParaRPr lang="en-US" altLang="ko-KR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º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이 부분 집합의 노드들은 </a:t>
            </a:r>
            <a:r>
              <a:rPr lang="en-US" altLang="ko-KR" sz="1200" i="1" dirty="0">
                <a:latin typeface="Constantia" panose="02030602050306030303" pitchFamily="18" charset="0"/>
                <a:ea typeface="맑은 고딕"/>
              </a:rPr>
              <a:t>fully connected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상태여야 한다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즉 모든 노드의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pair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사이에 링크가 존재해야 한다</a:t>
            </a:r>
            <a:endParaRPr lang="en-US" altLang="ko-KR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9B86E3-5BE1-4529-B948-7300DCBEB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190" y="2002689"/>
            <a:ext cx="4252903" cy="10699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C42E08-8A18-491E-A972-F88C087B8F4E}"/>
              </a:ext>
            </a:extLst>
          </p:cNvPr>
          <p:cNvSpPr/>
          <p:nvPr/>
        </p:nvSpPr>
        <p:spPr bwMode="auto">
          <a:xfrm>
            <a:off x="3140591" y="990343"/>
            <a:ext cx="2098221" cy="1059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07EE06-567A-41A4-80DB-F9DF4B52C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958" y="981132"/>
            <a:ext cx="1025787" cy="872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D4223-E49D-4AEF-8777-72B2047CC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164" y="1331837"/>
            <a:ext cx="2990850" cy="409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EC9482-DD51-45E8-8653-A6053203C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798" y="4921482"/>
            <a:ext cx="1427131" cy="1435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062371-6B39-459E-BE4E-AD7C7036E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6873" y="5068335"/>
            <a:ext cx="4966454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78950-0739-4B59-9B6A-8D72479B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Model (3/5)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67A759-ADAF-469D-8A8E-DC5F9707C809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solidFill>
                      <a:srgbClr val="000000"/>
                    </a:solidFill>
                  </a:rPr>
                  <a:t>Undirected Graphical Model</a:t>
                </a:r>
                <a:endPara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Potential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function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The joint distribution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product of </a:t>
                </a:r>
                <a:r>
                  <a:rPr lang="en-US" altLang="ko-KR" sz="1200" i="1" dirty="0">
                    <a:latin typeface="Constantia" panose="02030602050306030303" pitchFamily="18" charset="0"/>
                    <a:ea typeface="맑은 고딕"/>
                  </a:rPr>
                  <a:t>potential functions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bPr>
                      <m:e>
                        <m:r>
                          <a:rPr lang="el-GR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over the </a:t>
                </a:r>
                <a:r>
                  <a:rPr lang="en-US" altLang="ko-KR" sz="1200" i="1" dirty="0">
                    <a:latin typeface="Constantia" panose="02030602050306030303" pitchFamily="18" charset="0"/>
                    <a:ea typeface="맑은 고딕"/>
                  </a:rPr>
                  <a:t>maximal cliques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of the graph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: Clique C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에 속해 있는 변수 집합</a:t>
                </a: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: </a:t>
                </a:r>
                <a:r>
                  <a:rPr lang="en-US" altLang="ko-KR" sz="1200" i="1" dirty="0">
                    <a:latin typeface="Constantia" panose="02030602050306030303" pitchFamily="18" charset="0"/>
                    <a:ea typeface="맑은 고딕"/>
                  </a:rPr>
                  <a:t>Partition function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(normalizing constant)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Potential function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해석</a:t>
                </a: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딱히 어떤 형태의 함수를 선택한다는 제약이 없다</a:t>
                </a:r>
                <a:endPara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특정 확률적 해석이 없다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조건부 분포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,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주변 확률 분포 등으로 굳이 해석되지 않아도 된다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따라서 상황에 따라 적절한 </a:t>
                </a:r>
                <a:r>
                  <a:rPr lang="en-US" altLang="ko-KR" sz="1200" i="1" dirty="0">
                    <a:latin typeface="Constantia" panose="02030602050306030303" pitchFamily="18" charset="0"/>
                    <a:ea typeface="맑은 고딕"/>
                  </a:rPr>
                  <a:t>potential function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을 선택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 Common choice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onstantia" panose="02030602050306030303" pitchFamily="18" charset="0"/>
                            <a:ea typeface="맑은 고딕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1">
                            <a:latin typeface="Constantia" panose="02030602050306030303" pitchFamily="18" charset="0"/>
                            <a:ea typeface="맑은 고딕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200" i="1">
                                <a:latin typeface="Constantia" panose="02030602050306030303" pitchFamily="18" charset="0"/>
                                <a:ea typeface="맑은 고딕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onstantia" panose="02030602050306030303" pitchFamily="18" charset="0"/>
                                    <a:ea typeface="맑은 고딕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onstantia" panose="02030602050306030303" pitchFamily="18" charset="0"/>
                                    <a:ea typeface="맑은 고딕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onstantia" panose="02030602050306030303" pitchFamily="18" charset="0"/>
                                    <a:ea typeface="맑은 고딕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</a:rPr>
                  <a:t> )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67A759-ADAF-469D-8A8E-DC5F9707C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3877985"/>
              </a:xfrm>
              <a:prstGeom prst="rect">
                <a:avLst/>
              </a:prstGeom>
              <a:blipFill>
                <a:blip r:embed="rId3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EB7E3A-C8A0-4001-8EE1-62507750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45" y="1906797"/>
            <a:ext cx="1560068" cy="565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6B43B3-9245-431A-8573-9E5D06FF2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929" y="2882894"/>
            <a:ext cx="1392220" cy="455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AD081-C566-4C8B-B772-CA3824757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169" y="5097959"/>
            <a:ext cx="2739422" cy="1165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91AD56-1DDD-4523-9374-DCBB3E08C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94" y="5418116"/>
            <a:ext cx="1889256" cy="779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20C555-F04F-45ED-B597-09CCB9062FBB}"/>
              </a:ext>
            </a:extLst>
          </p:cNvPr>
          <p:cNvSpPr txBox="1"/>
          <p:nvPr/>
        </p:nvSpPr>
        <p:spPr>
          <a:xfrm>
            <a:off x="1705427" y="6310944"/>
            <a:ext cx="6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ylfaen" panose="010A0502050306030303" pitchFamily="18" charset="0"/>
              </a:rPr>
              <a:t>DGM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58334-183D-4F84-BBE1-609BF1C211D9}"/>
              </a:ext>
            </a:extLst>
          </p:cNvPr>
          <p:cNvSpPr txBox="1"/>
          <p:nvPr/>
        </p:nvSpPr>
        <p:spPr>
          <a:xfrm>
            <a:off x="4339770" y="6310944"/>
            <a:ext cx="6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ylfaen" panose="010A0502050306030303" pitchFamily="18" charset="0"/>
              </a:rPr>
              <a:t>UGM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16369E-0546-4AF8-86D0-4C6CB982B0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714" y="3771900"/>
            <a:ext cx="3921429" cy="28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C2AE-164E-40E3-AAA4-6D060EFC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Model (4/5)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404DD-6287-437E-80AB-149AA4F9DA6E}"/>
              </a:ext>
            </a:extLst>
          </p:cNvPr>
          <p:cNvSpPr txBox="1"/>
          <p:nvPr/>
        </p:nvSpPr>
        <p:spPr>
          <a:xfrm>
            <a:off x="249767" y="1926723"/>
            <a:ext cx="6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ylfaen" panose="010A0502050306030303" pitchFamily="18" charset="0"/>
              </a:rPr>
              <a:t>DGM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4251-880F-4B87-87F0-AAF0955CE523}"/>
              </a:ext>
            </a:extLst>
          </p:cNvPr>
          <p:cNvSpPr txBox="1"/>
          <p:nvPr/>
        </p:nvSpPr>
        <p:spPr>
          <a:xfrm>
            <a:off x="249767" y="4298059"/>
            <a:ext cx="6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ylfaen" panose="010A0502050306030303" pitchFamily="18" charset="0"/>
              </a:rPr>
              <a:t>UGM</a:t>
            </a:r>
            <a:endParaRPr lang="ko-KR" altLang="en-US" sz="1400" dirty="0">
              <a:latin typeface="Sylfaen" panose="010A0502050306030303" pitchFamily="18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66F90AA-91F0-472C-849A-AD366F2855F5}"/>
              </a:ext>
            </a:extLst>
          </p:cNvPr>
          <p:cNvSpPr/>
          <p:nvPr/>
        </p:nvSpPr>
        <p:spPr bwMode="auto">
          <a:xfrm>
            <a:off x="5576810" y="3349780"/>
            <a:ext cx="794657" cy="233119"/>
          </a:xfrm>
          <a:prstGeom prst="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FB98EE-D373-4403-84BE-C7BBCD8A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32" y="1680915"/>
            <a:ext cx="3943106" cy="13382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815FED-1BDD-4873-8118-E7B5E5D3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32" y="4146661"/>
            <a:ext cx="4534475" cy="2075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06983D-5B7A-4136-8620-2FCB1EEBF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088" y="1575347"/>
            <a:ext cx="3935950" cy="1538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8AE518-B94B-4716-B082-3144E5CD8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467" y="3773148"/>
            <a:ext cx="4866266" cy="22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3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C4758-9D51-4199-A75E-7207FDE9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Model (5/5)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25039-E406-4D23-9470-1098990DB73C}"/>
              </a:ext>
            </a:extLst>
          </p:cNvPr>
          <p:cNvSpPr txBox="1"/>
          <p:nvPr/>
        </p:nvSpPr>
        <p:spPr>
          <a:xfrm>
            <a:off x="628649" y="942975"/>
            <a:ext cx="1117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Factor 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Unification of DGM and UGM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957F5E-A92B-493B-A22C-F6F06ACD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74" y="1992451"/>
            <a:ext cx="3206011" cy="2497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7B0BC-5B91-4B7E-AF34-AC19E7AB7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56" y="1452204"/>
            <a:ext cx="4134616" cy="3037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D31335-20AA-4529-82D0-A4BBB88B2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009" y="4708470"/>
            <a:ext cx="2829981" cy="1190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0306F7-0E45-4E15-A1A6-F3DDC241A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820" y="5238156"/>
            <a:ext cx="2242048" cy="1080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3F8302-9CF4-4C28-956E-099C01432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8093" y="5778506"/>
            <a:ext cx="1926855" cy="10018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7ABC5D-EF1D-4AD9-B1A1-82E64ABA109B}"/>
              </a:ext>
            </a:extLst>
          </p:cNvPr>
          <p:cNvSpPr/>
          <p:nvPr/>
        </p:nvSpPr>
        <p:spPr bwMode="auto">
          <a:xfrm>
            <a:off x="6414340" y="4708470"/>
            <a:ext cx="783772" cy="253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3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0DC7-56FC-49B5-8ABD-FD85FE0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vs Discriminative Model (1/2)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E919-2DBB-4B76-9881-B9E28EC05CC4}"/>
              </a:ext>
            </a:extLst>
          </p:cNvPr>
          <p:cNvSpPr txBox="1"/>
          <p:nvPr/>
        </p:nvSpPr>
        <p:spPr>
          <a:xfrm>
            <a:off x="723859" y="6592881"/>
            <a:ext cx="6843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출처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hlinkClick r:id="rId3"/>
              </a:rPr>
              <a:t>http://www.aclweb.org/anthology/J81-4002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AA1AB-B9E6-4F90-94A9-49DE799CE217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Generative Model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How a label vector 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y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can probabilistically “generate” a feature vector 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x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eg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.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2000" dirty="0">
                    <a:latin typeface="Gabriola" panose="04040605051002020D02" pitchFamily="82" charset="0"/>
                  </a:rPr>
                  <a:t>Naïve Bayes</a:t>
                </a: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Discriminative Model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   - Work in </a:t>
                </a:r>
                <a:r>
                  <a:rPr lang="en-US" altLang="ko-KR" i="1" u="sng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reverse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direction, describing directly how to take a feature vector 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x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and assign it a label 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y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   -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eg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.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Gabriola" panose="04040605051002020D02" pitchFamily="82" charset="0"/>
                    <a:ea typeface="맑은 고딕"/>
                  </a:rPr>
                  <a:t>Logistic regression </a:t>
                </a:r>
                <a:endParaRPr lang="en-US" altLang="ko-KR" dirty="0">
                  <a:solidFill>
                    <a:srgbClr val="000000"/>
                  </a:solidFill>
                  <a:latin typeface="Gabriola" panose="04040605051002020D02" pitchFamily="82" charset="0"/>
                  <a:ea typeface="맑은 고딕"/>
                </a:endParaRPr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	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log probability,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log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⁡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𝑝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|</m:t>
                    </m:r>
                    <m:r>
                      <m:rPr>
                        <m:sty m:val="p"/>
                      </m:rPr>
                      <a:rPr lang="el-GR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, of each class is a linear function of </a:t>
                </a:r>
                <a:r>
                  <a:rPr lang="en-US" altLang="ko-KR" sz="16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x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	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AA1AB-B9E6-4F90-94A9-49DE799C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4308872"/>
              </a:xfrm>
              <a:prstGeom prst="rect">
                <a:avLst/>
              </a:prstGeom>
              <a:blipFill>
                <a:blip r:embed="rId4"/>
                <a:stretch>
                  <a:fillRect l="-327" t="-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871D7A-91E0-46AF-9E5A-5488F4BD724F}"/>
              </a:ext>
            </a:extLst>
          </p:cNvPr>
          <p:cNvGrpSpPr/>
          <p:nvPr/>
        </p:nvGrpSpPr>
        <p:grpSpPr>
          <a:xfrm>
            <a:off x="3685977" y="1943707"/>
            <a:ext cx="3097080" cy="1201201"/>
            <a:chOff x="4443510" y="1911050"/>
            <a:chExt cx="3097080" cy="1201201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CBBFAEFF-4E39-4E5D-A602-3FBA5140F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51410" y="2274051"/>
              <a:ext cx="288918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오른쪽 중괄호 2">
              <a:extLst>
                <a:ext uri="{FF2B5EF4-FFF2-40B4-BE49-F238E27FC236}">
                  <a16:creationId xmlns:a16="http://schemas.microsoft.com/office/drawing/2014/main" id="{905736BE-8669-4643-951D-79D7B8C40FF0}"/>
                </a:ext>
              </a:extLst>
            </p:cNvPr>
            <p:cNvSpPr/>
            <p:nvPr/>
          </p:nvSpPr>
          <p:spPr bwMode="auto">
            <a:xfrm rot="16200000">
              <a:off x="4854060" y="2055104"/>
              <a:ext cx="239116" cy="64441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D3EA48-58D2-4302-BA83-29E3437ACF57}"/>
                </a:ext>
              </a:extLst>
            </p:cNvPr>
            <p:cNvSpPr txBox="1"/>
            <p:nvPr/>
          </p:nvSpPr>
          <p:spPr>
            <a:xfrm>
              <a:off x="4443510" y="1911050"/>
              <a:ext cx="1350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Gabriola" panose="04040605051002020D02" pitchFamily="82" charset="0"/>
                </a:rPr>
                <a:t>Joint probability</a:t>
              </a:r>
              <a:endParaRPr lang="ko-KR" altLang="en-US" sz="1600" dirty="0">
                <a:solidFill>
                  <a:srgbClr val="FF000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6D9453-5CED-4166-AD9B-4730425FAA01}"/>
              </a:ext>
            </a:extLst>
          </p:cNvPr>
          <p:cNvGrpSpPr/>
          <p:nvPr/>
        </p:nvGrpSpPr>
        <p:grpSpPr>
          <a:xfrm>
            <a:off x="2399677" y="4847931"/>
            <a:ext cx="3492113" cy="1259139"/>
            <a:chOff x="3575141" y="5053505"/>
            <a:chExt cx="3492113" cy="125913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5A7A6D5-2B4C-47DA-97A8-E94B8CD7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0179" y="5503019"/>
              <a:ext cx="3267075" cy="809625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2829BD3-DEF5-4E9E-8565-35965744F8DB}"/>
                </a:ext>
              </a:extLst>
            </p:cNvPr>
            <p:cNvGrpSpPr/>
            <p:nvPr/>
          </p:nvGrpSpPr>
          <p:grpSpPr>
            <a:xfrm>
              <a:off x="3575141" y="5053505"/>
              <a:ext cx="1747740" cy="665661"/>
              <a:chOff x="3113474" y="4365206"/>
              <a:chExt cx="1747740" cy="665661"/>
            </a:xfrm>
          </p:grpSpPr>
          <p:sp>
            <p:nvSpPr>
              <p:cNvPr id="14" name="오른쪽 중괄호 13">
                <a:extLst>
                  <a:ext uri="{FF2B5EF4-FFF2-40B4-BE49-F238E27FC236}">
                    <a16:creationId xmlns:a16="http://schemas.microsoft.com/office/drawing/2014/main" id="{96189554-1F1C-4BB7-AA6A-0589FE4ED1DB}"/>
                  </a:ext>
                </a:extLst>
              </p:cNvPr>
              <p:cNvSpPr/>
              <p:nvPr/>
            </p:nvSpPr>
            <p:spPr bwMode="auto">
              <a:xfrm rot="16200000">
                <a:off x="3634860" y="4678383"/>
                <a:ext cx="239116" cy="465852"/>
              </a:xfrm>
              <a:prstGeom prst="rightBrac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/>
            </p:spPr>
            <p:txBody>
              <a:bodyPr vert="horz" wrap="none" lIns="72000" tIns="3600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D2B6A2-F4BC-4F88-892C-B2E453E4EDA8}"/>
                  </a:ext>
                </a:extLst>
              </p:cNvPr>
              <p:cNvSpPr txBox="1"/>
              <p:nvPr/>
            </p:nvSpPr>
            <p:spPr>
              <a:xfrm>
                <a:off x="3113474" y="4365206"/>
                <a:ext cx="1747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Gabriola" panose="04040605051002020D02" pitchFamily="82" charset="0"/>
                  </a:rPr>
                  <a:t>Conditional distribution</a:t>
                </a:r>
                <a:endParaRPr lang="ko-KR" altLang="en-US" sz="1600" dirty="0">
                  <a:solidFill>
                    <a:srgbClr val="FF0000"/>
                  </a:solidFill>
                  <a:latin typeface="Gabriola" panose="04040605051002020D02" pitchFamily="82" charset="0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EB8CBF9-DFF3-477B-8ACE-28119DE99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470" y="1515038"/>
            <a:ext cx="2190750" cy="13049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9DE629-7C5E-4C35-AE59-A324E3EAFE81}"/>
              </a:ext>
            </a:extLst>
          </p:cNvPr>
          <p:cNvSpPr/>
          <p:nvPr/>
        </p:nvSpPr>
        <p:spPr bwMode="auto">
          <a:xfrm>
            <a:off x="9323616" y="2913503"/>
            <a:ext cx="1858432" cy="398254"/>
          </a:xfrm>
          <a:prstGeom prst="rect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Graphical Model f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or NB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E5EF908-922A-467B-857C-8ADCC97FD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6094" y="6169988"/>
            <a:ext cx="5572125" cy="29527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637448-B3B5-403A-A9FC-ECF7ABF49B06}"/>
              </a:ext>
            </a:extLst>
          </p:cNvPr>
          <p:cNvGrpSpPr/>
          <p:nvPr/>
        </p:nvGrpSpPr>
        <p:grpSpPr>
          <a:xfrm>
            <a:off x="9102787" y="4672399"/>
            <a:ext cx="2428799" cy="1738412"/>
            <a:chOff x="9373734" y="4379649"/>
            <a:chExt cx="2428799" cy="1738412"/>
          </a:xfrm>
        </p:grpSpPr>
        <p:pic>
          <p:nvPicPr>
            <p:cNvPr id="1030" name="Picture 6" descr="logit linear regressionì ëí ì´ë¯¸ì§ ê²ìê²°ê³¼">
              <a:extLst>
                <a:ext uri="{FF2B5EF4-FFF2-40B4-BE49-F238E27FC236}">
                  <a16:creationId xmlns:a16="http://schemas.microsoft.com/office/drawing/2014/main" id="{5641DFF4-5892-4029-B487-D5EE8076F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3734" y="4379649"/>
              <a:ext cx="1671965" cy="127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it linear regressionì ëí ì´ë¯¸ì§ ê²ìê²°ê³¼">
              <a:extLst>
                <a:ext uri="{FF2B5EF4-FFF2-40B4-BE49-F238E27FC236}">
                  <a16:creationId xmlns:a16="http://schemas.microsoft.com/office/drawing/2014/main" id="{B6BCF800-4243-4B56-AD1B-C07DEDDD9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5265" y="5720483"/>
              <a:ext cx="2367268" cy="397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F509C82-AFDA-4D9C-8A24-B700AD297AA4}"/>
              </a:ext>
            </a:extLst>
          </p:cNvPr>
          <p:cNvSpPr/>
          <p:nvPr/>
        </p:nvSpPr>
        <p:spPr bwMode="auto">
          <a:xfrm>
            <a:off x="8869539" y="4448685"/>
            <a:ext cx="2895297" cy="2029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4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0DC7-56FC-49B5-8ABD-FD85FE0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vs Discriminative Model (2/2)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E919-2DBB-4B76-9881-B9E28EC05CC4}"/>
              </a:ext>
            </a:extLst>
          </p:cNvPr>
          <p:cNvSpPr txBox="1"/>
          <p:nvPr/>
        </p:nvSpPr>
        <p:spPr>
          <a:xfrm>
            <a:off x="723859" y="6592881"/>
            <a:ext cx="6843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출처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hlinkClick r:id="rId3"/>
              </a:rPr>
              <a:t>http://www.aclweb.org/anthology/J81-4002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AA1AB-B9E6-4F90-94A9-49DE799CE217}"/>
                  </a:ext>
                </a:extLst>
              </p:cNvPr>
              <p:cNvSpPr txBox="1"/>
              <p:nvPr/>
            </p:nvSpPr>
            <p:spPr>
              <a:xfrm>
                <a:off x="628649" y="942975"/>
                <a:ext cx="1117388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/>
                  <a:t>Both GM and DM describe distributions over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but they work in different directions</a:t>
                </a: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A GM is a family of joint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that factorizes as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Describe how to “generate” values for features given the label</a:t>
                </a:r>
              </a:p>
              <a:p>
                <a:pPr lvl="0">
                  <a:defRPr/>
                </a:pPr>
                <a:endParaRPr lang="en-US" altLang="ko-KR" dirty="0">
                  <a:solidFill>
                    <a:srgbClr val="000000"/>
                  </a:solidFill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A DM is a family of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conditional distributions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</m:oMath>
                </a14:m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Model the classification rule directly </a:t>
                </a: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Conceptual Difference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does not include a model of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Modeling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involves in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highly dependent features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which are difficult to model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Eg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. NER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HMM relies on only one feature – </a:t>
                </a:r>
                <a:r>
                  <a:rPr lang="en-US" altLang="ko-KR" i="1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word’s identity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Many </a:t>
                </a:r>
                <a:r>
                  <a:rPr lang="en-US" altLang="ko-KR" i="1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Proper names 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do not appear in the training dataset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To label unseen words </a:t>
                </a:r>
                <a:r>
                  <a:rPr lang="en-US" altLang="ko-KR" i="1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capitalization, neighbor words, prefixes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and </a:t>
                </a:r>
                <a:r>
                  <a:rPr lang="en-US" altLang="ko-KR" i="1" dirty="0">
                    <a:solidFill>
                      <a:srgbClr val="000000"/>
                    </a:solidFill>
                    <a:latin typeface="Sylfaen" panose="010A0502050306030303" pitchFamily="18" charset="0"/>
                    <a:ea typeface="맑은 고딕"/>
                  </a:rPr>
                  <a:t>suffixes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should be used</a:t>
                </a:r>
              </a:p>
              <a:p>
                <a:pPr lvl="2"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9AA1AB-B9E6-4F90-94A9-49DE799C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942975"/>
                <a:ext cx="11173884" cy="5632311"/>
              </a:xfrm>
              <a:prstGeom prst="rect">
                <a:avLst/>
              </a:prstGeom>
              <a:blipFill>
                <a:blip r:embed="rId4"/>
                <a:stretch>
                  <a:fillRect l="-327" t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DBC6AFF-6DF4-4505-924B-828E85DDE007}"/>
              </a:ext>
            </a:extLst>
          </p:cNvPr>
          <p:cNvSpPr/>
          <p:nvPr/>
        </p:nvSpPr>
        <p:spPr bwMode="auto">
          <a:xfrm>
            <a:off x="473529" y="3690257"/>
            <a:ext cx="10793185" cy="24737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0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87B34-DA35-469C-A0B3-FD77A700BC95}"/>
                  </a:ext>
                </a:extLst>
              </p:cNvPr>
              <p:cNvSpPr txBox="1"/>
              <p:nvPr/>
            </p:nvSpPr>
            <p:spPr>
              <a:xfrm>
                <a:off x="628648" y="942975"/>
                <a:ext cx="11313585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NER is problem of identifying and classifying proper names in texts</a:t>
                </a:r>
              </a:p>
              <a:p>
                <a:pPr lvl="0">
                  <a:defRPr/>
                </a:pPr>
                <a:endParaRPr lang="en-US" altLang="ko-KR" sz="16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One approach</a:t>
                </a:r>
                <a:r>
                  <a:rPr lang="en-US" altLang="ko-KR" sz="16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: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Classify each word independently as one of eithe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r</a:t>
                </a:r>
                <a:r>
                  <a:rPr lang="en-US" altLang="ko-KR" sz="16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PERSON, LOCATION, ORGANIZATION </a:t>
                </a:r>
                <a:r>
                  <a:rPr lang="en-US" altLang="ko-K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  <a:r>
                  <a:rPr lang="en-US" altLang="ko-KR" sz="16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OTHER</a:t>
                </a:r>
                <a:endPara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600" b="1" dirty="0">
                    <a:solidFill>
                      <a:srgbClr val="00B0F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Problem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: It assumes that given the input, all of the named-entity labels are independent 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(</a:t>
                </a:r>
                <a:r>
                  <a:rPr lang="en-US" altLang="ko-KR" sz="1400" i="1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No reflection of context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)</a:t>
                </a:r>
                <a:endParaRPr lang="en-US" altLang="ko-KR" sz="1600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Trebuchet MS" panose="020B0603020202020204" pitchFamily="34" charset="0"/>
                    <a:ea typeface="Yu Gothic UI Semilight" panose="020B0400000000000000" pitchFamily="34" charset="-128"/>
                  </a:rPr>
                  <a:t>IN REALITY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Neighboring words are </a:t>
                </a:r>
                <a:r>
                  <a:rPr lang="en-US" altLang="ko-KR" sz="1600" b="1" i="1" u="sng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DEPENDENT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:  New York (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PERSON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) / New York Times (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ORGANIZATION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endParaRPr lang="en-US" altLang="ko-KR" sz="1600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Solution: Arrange output variables in a </a:t>
                </a:r>
                <a:r>
                  <a:rPr lang="en-US" altLang="ko-KR" i="1" u="sng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linear chain   </a:t>
                </a: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sym typeface="Wingdings" panose="05000000000000000000" pitchFamily="2" charset="2"/>
                  </a:rPr>
                  <a:t>   </a:t>
                </a:r>
                <a:r>
                  <a:rPr lang="en-US" altLang="ko-KR" b="1" i="1" u="sng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sym typeface="Wingdings" panose="05000000000000000000" pitchFamily="2" charset="2"/>
                  </a:rPr>
                  <a:t>Hidden Markov Model</a:t>
                </a: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sym typeface="Wingdings" panose="05000000000000000000" pitchFamily="2" charset="2"/>
                  </a:rPr>
                  <a:t>  (HMM)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lvl="1"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lvl="1"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lvl="1">
                  <a:defRPr/>
                </a:pPr>
                <a:endParaRPr lang="en-US" altLang="ko-KR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[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가정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1]   </a:t>
                </a: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Each state depends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only on its immediate predecessor,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𝒕</m:t>
                        </m:r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(Transition probability)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[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가정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2]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Each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depends only on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(Emission probability)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87B34-DA35-469C-A0B3-FD77A700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942975"/>
                <a:ext cx="11313585" cy="4862870"/>
              </a:xfrm>
              <a:prstGeom prst="rect">
                <a:avLst/>
              </a:prstGeom>
              <a:blipFill>
                <a:blip r:embed="rId3"/>
                <a:stretch>
                  <a:fillRect l="-216" t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9DA749BC-3CBC-4B57-B1E6-964C2374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HMM – Named Entity Recognition (NER)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752F23-8E46-466F-9F75-DB6B5E77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50" y="3342096"/>
            <a:ext cx="3471339" cy="1048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211AC67-FFAD-4FB7-87E0-C3D56EAB0C0B}"/>
                  </a:ext>
                </a:extLst>
              </p:cNvPr>
              <p:cNvSpPr/>
              <p:nvPr/>
            </p:nvSpPr>
            <p:spPr bwMode="auto">
              <a:xfrm>
                <a:off x="8239544" y="3460406"/>
                <a:ext cx="2522764" cy="685800"/>
              </a:xfrm>
              <a:prstGeom prst="rect">
                <a:avLst/>
              </a:prstGeom>
              <a:gradFill rotWithShape="1">
                <a:gsLst>
                  <a:gs pos="0">
                    <a:srgbClr val="8EAECC"/>
                  </a:gs>
                  <a:gs pos="100000">
                    <a:srgbClr val="7199B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w="28575" cap="flat" cmpd="sng" algn="ctr">
                    <a:solidFill>
                      <a:srgbClr val="C54426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25400" dir="162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none" lIns="72000" tIns="3600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b="1" dirty="0">
                    <a:solidFill>
                      <a:schemeClr val="bg1"/>
                    </a:solidFill>
                  </a:rPr>
                  <a:t>전이 확률 분포 </a:t>
                </a:r>
                <a:r>
                  <a:rPr lang="en-US" altLang="ko-KR" sz="1050" b="1" dirty="0">
                    <a:solidFill>
                      <a:schemeClr val="bg1"/>
                    </a:solidFill>
                  </a:rPr>
                  <a:t>(Transition probability)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0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211AC67-FFAD-4FB7-87E0-C3D56EAB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9544" y="3460406"/>
                <a:ext cx="2522764" cy="685800"/>
              </a:xfrm>
              <a:prstGeom prst="rect">
                <a:avLst/>
              </a:prstGeom>
              <a:blipFill>
                <a:blip r:embed="rId5"/>
                <a:stretch>
                  <a:fillRect l="-484" r="-217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C54426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dir="162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CE3146C-F44C-4F68-9025-8DD2DCF78A09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672424" y="3518816"/>
            <a:ext cx="1567121" cy="339352"/>
          </a:xfrm>
          <a:prstGeom prst="bentConnector3">
            <a:avLst>
              <a:gd name="adj1" fmla="val 103139"/>
            </a:avLst>
          </a:prstGeom>
          <a:ln w="12700">
            <a:solidFill>
              <a:srgbClr val="0070C0"/>
            </a:solidFill>
            <a:prstDash val="lg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A54CDC-07BF-46C9-90AB-4CC2CA3F628E}"/>
                  </a:ext>
                </a:extLst>
              </p:cNvPr>
              <p:cNvSpPr/>
              <p:nvPr/>
            </p:nvSpPr>
            <p:spPr bwMode="auto">
              <a:xfrm>
                <a:off x="926222" y="3353756"/>
                <a:ext cx="2539093" cy="685800"/>
              </a:xfrm>
              <a:prstGeom prst="rect">
                <a:avLst/>
              </a:prstGeom>
              <a:gradFill rotWithShape="1">
                <a:gsLst>
                  <a:gs pos="0">
                    <a:srgbClr val="8EAECC"/>
                  </a:gs>
                  <a:gs pos="100000">
                    <a:srgbClr val="7199B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w="28575" cap="flat" cmpd="sng" algn="ctr">
                    <a:solidFill>
                      <a:srgbClr val="C54426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25400" dir="162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none" lIns="72000" tIns="3600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b="1" dirty="0">
                    <a:solidFill>
                      <a:schemeClr val="bg1"/>
                    </a:solidFill>
                  </a:rPr>
                  <a:t>출력 확률 분포 </a:t>
                </a:r>
                <a:r>
                  <a:rPr lang="en-US" altLang="ko-KR" sz="1050" b="1" dirty="0">
                    <a:solidFill>
                      <a:schemeClr val="bg1"/>
                    </a:solidFill>
                  </a:rPr>
                  <a:t>(Emission probability)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0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10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5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A54CDC-07BF-46C9-90AB-4CC2CA3F6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222" y="3353756"/>
                <a:ext cx="2539093" cy="685800"/>
              </a:xfrm>
              <a:prstGeom prst="rect">
                <a:avLst/>
              </a:prstGeom>
              <a:blipFill>
                <a:blip r:embed="rId6"/>
                <a:stretch>
                  <a:fillRect l="-48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ap="flat" cmpd="sng" algn="ctr">
                    <a:solidFill>
                      <a:srgbClr val="C54426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dir="162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D4973E0-87C9-49DD-A080-5E85C65E72DB}"/>
              </a:ext>
            </a:extLst>
          </p:cNvPr>
          <p:cNvCxnSpPr>
            <a:cxnSpLocks/>
          </p:cNvCxnSpPr>
          <p:nvPr/>
        </p:nvCxnSpPr>
        <p:spPr bwMode="auto">
          <a:xfrm>
            <a:off x="3487928" y="3526980"/>
            <a:ext cx="1892336" cy="339352"/>
          </a:xfrm>
          <a:prstGeom prst="bentConnector3">
            <a:avLst>
              <a:gd name="adj1" fmla="val 23251"/>
            </a:avLst>
          </a:prstGeom>
          <a:ln w="19050">
            <a:solidFill>
              <a:srgbClr val="0070C0"/>
            </a:solidFill>
            <a:prstDash val="lg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4E60277-3B88-43AB-9028-456CA38F7FE7}"/>
              </a:ext>
            </a:extLst>
          </p:cNvPr>
          <p:cNvSpPr txBox="1"/>
          <p:nvPr/>
        </p:nvSpPr>
        <p:spPr>
          <a:xfrm>
            <a:off x="2620735" y="5827038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abriola" panose="04040605051002020D02" pitchFamily="82" charset="0"/>
              </a:rPr>
              <a:t>Joint probability</a:t>
            </a:r>
            <a:endParaRPr lang="ko-KR" altLang="en-US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12F28D4-2E93-4F47-83CD-53A92C1DD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2964" y="5621179"/>
            <a:ext cx="2400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950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>
            <a:latin typeface="Sylfaen" panose="010A0502050306030303" pitchFamily="18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13696</TotalTime>
  <Words>1293</Words>
  <Application>Microsoft Office PowerPoint</Application>
  <PresentationFormat>와이드스크린</PresentationFormat>
  <Paragraphs>302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PT Sans</vt:lpstr>
      <vt:lpstr>Yu Gothic UI Semilight</vt:lpstr>
      <vt:lpstr>굴림</vt:lpstr>
      <vt:lpstr>맑은 고딕</vt:lpstr>
      <vt:lpstr>Arial</vt:lpstr>
      <vt:lpstr>Cambria Math</vt:lpstr>
      <vt:lpstr>Constantia</vt:lpstr>
      <vt:lpstr>Gabriola</vt:lpstr>
      <vt:lpstr>Sylfaen</vt:lpstr>
      <vt:lpstr>Trebuchet MS</vt:lpstr>
      <vt:lpstr>Wingdings</vt:lpstr>
      <vt:lpstr>기본 디자인</vt:lpstr>
      <vt:lpstr>PowerPoint 프레젠테이션</vt:lpstr>
      <vt:lpstr>Graphical Model (1/5)</vt:lpstr>
      <vt:lpstr>Graphical Model (2/5)</vt:lpstr>
      <vt:lpstr>Graphical Model (3/5)</vt:lpstr>
      <vt:lpstr>Graphical Model (4/5)</vt:lpstr>
      <vt:lpstr>Graphical Model (5/5)</vt:lpstr>
      <vt:lpstr>Generative vs Discriminative Model (1/2)</vt:lpstr>
      <vt:lpstr>Generative vs Discriminative Model (2/2)</vt:lpstr>
      <vt:lpstr>HMM – Named Entity Recognition (NER)</vt:lpstr>
      <vt:lpstr>HMM vs CRF</vt:lpstr>
      <vt:lpstr>CRF – Feature Functions </vt:lpstr>
      <vt:lpstr>General CRF</vt:lpstr>
      <vt:lpstr>General CRF</vt:lpstr>
      <vt:lpstr>CRF Training </vt:lpstr>
      <vt:lpstr>CRF Training</vt:lpstr>
      <vt:lpstr>Inference</vt:lpstr>
      <vt:lpstr>Forward &amp; Backward Algorithm</vt:lpstr>
      <vt:lpstr>Forward Algorithm</vt:lpstr>
      <vt:lpstr>Backward Algorithm</vt:lpstr>
      <vt:lpstr>Forward &amp; Backward Algorithm</vt:lpstr>
      <vt:lpstr>Viterbi Algorithm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72</cp:revision>
  <cp:lastPrinted>2018-11-16T02:27:36Z</cp:lastPrinted>
  <dcterms:created xsi:type="dcterms:W3CDTF">2018-11-07T02:47:05Z</dcterms:created>
  <dcterms:modified xsi:type="dcterms:W3CDTF">2018-11-16T06:25:28Z</dcterms:modified>
</cp:coreProperties>
</file>