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1" r:id="rId4"/>
    <p:sldId id="263" r:id="rId5"/>
    <p:sldId id="258" r:id="rId6"/>
    <p:sldId id="259" r:id="rId7"/>
    <p:sldId id="266" r:id="rId8"/>
    <p:sldId id="267" r:id="rId9"/>
    <p:sldId id="268" r:id="rId10"/>
    <p:sldId id="269" r:id="rId11"/>
    <p:sldId id="262" r:id="rId12"/>
    <p:sldId id="26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CAC"/>
    <a:srgbClr val="E7ECF0"/>
    <a:srgbClr val="A9C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A585-5342-4DA4-BCC1-CD87AF7D719E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1420-A836-431B-8E8F-2113F1AECA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2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This is Anna and she works in HR and has trouble to access the employee database, and she tried everything possible to access it.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94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And gives the information to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0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Anna use the customer service Chatbot but end up to call the service hotline.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0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So she calls the hotline and end up in the waiting line for 30 minutes.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here is our bot: Why not using the waiting time already with SAP0?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61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When Anna calls and no agent is there, the bot starts already with the troubleshooting by asking basic questions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9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Based on the information it transcribed the text and analyse the data.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It make possible suggestions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And can connect then an agent is available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4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Our bot transcribed the conversation to reports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1420-A836-431B-8E8F-2113F1AECA7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6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64834-0DE8-43CC-B8A5-EADF4C91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7FF4E-F331-48C4-A726-9F2E89FF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DEE06-1E20-45E9-B075-4B0B82D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0758C-1053-4B75-BF99-DD4DB489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7FB32-5B88-4351-BB72-54026DA3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6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4C27F-C35F-4810-BEF0-B265969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DC0FEA-68F6-435F-8F4C-A256B09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074A5-051A-429E-A468-92C0F0A7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26F37-6CDC-4459-9EEA-A598DB89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8F3B2-E36F-48C2-ADD0-4CB42A27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148BE4-286A-4AC7-AC9D-517D15195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17F570-12B7-4D89-B1D0-EB069C4C2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8844A-A109-4541-A4DB-F28BC344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9B1D1-6C02-4D86-9A7B-7EF8ADE3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2215C-A17A-4E83-8E14-FBC2293F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8B6DF-1682-4BB7-B65D-5C6A6111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4AD-07DC-4400-8266-5B2FFFA8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12840-B895-45F3-A384-447CFD47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A036A-29BC-41F5-9159-AE515EF6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6FE5C-997B-4385-8FB6-DD1A4878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ABE53-DB61-4EE3-BA8A-97171D24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9F17A8-89A6-4D75-B913-67F75FC3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9A0EC-6B58-434F-A83B-539EDDB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80F9E-8661-4E8D-A993-89330D11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6F9B0-BD7E-4673-8797-7AA28157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C45EF-3368-43F8-A389-A5A781F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31CE8-3198-42DD-94C5-83E20A477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56B39-D544-4637-8D49-6FEF94C0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A49CD-4328-4225-A0BE-20B4806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36DE30-074D-440B-9C41-5099FD96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BE40F-74F3-4056-8351-606D2E4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1AFFA-1E46-4A5B-A4D5-FA3A995D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C7FA2-5786-4313-880B-234CE8CE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64E8F2-9B23-424A-BBEE-9C1381F6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CF2276-C5A9-4319-BFA8-E9A3E8EA5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AABC01-F2CB-43CC-B080-FAC3DA3F1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ABAF8F-8DFA-4F8D-81BE-20BE62C5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780935-641F-42C8-B8E5-5525764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B29D87-9A10-4C78-9E9E-82928DA0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B423B-D923-4347-997F-410E124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CC9F2-ACB0-4E1F-8147-0A875222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E1D2EA-95C4-4B75-8E2C-A131AD3D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0C90C3-6B44-4E04-BEA3-99422C1B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1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6FF91C-6B76-4E78-BA40-ACBBD33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31C1D-8B5F-4996-B70D-B0F9F29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358BA8-A67F-441D-B172-1C3CA30A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5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EC8AD-82EB-4CEF-9F9B-65DB25C4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D4500-5B53-4356-9AA8-50D30350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CAD66F-D0D6-4FE8-B385-E0767B17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A81A4D-0D4A-4B45-8643-9530F5BE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B5129D-71C7-4F75-AEDC-5AB7D172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CBF6E5-7FE7-4B5C-A47F-8326B51B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61591-2D0E-46BF-BB45-E7CDEC5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1FD0FD-D487-4773-A8F0-BD58C7F3C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2F63A-BD2A-4F7F-8044-BD5343B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D0BCC-7EBC-4ACE-886B-D27EB13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59935-B018-4E31-8928-BEAF9964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743DA-25C2-4488-B24D-73B01E4D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D0727-2305-47DC-88F4-C28A09C4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A4D81-10AB-49E9-ADF3-69A9F462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BC90-5246-48C6-B533-8691BC51C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D93D-A36E-4DC6-8427-98F35AC1EAD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179ED2-BE13-4CD1-9276-C702E92A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972A6-3242-4F95-A05A-C5C303FF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5257-03BE-4EE9-94A9-11AC86D0073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4.svg"/><Relationship Id="rId5" Type="http://schemas.openxmlformats.org/officeDocument/2006/relationships/image" Target="../media/image32.sv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gif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gif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gif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64D89F0-CE36-4BB5-B15F-7F3414284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98035">
            <a:off x="-2506755" y="3025793"/>
            <a:ext cx="12020550" cy="4438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66979F-E73F-4042-BD9D-EE81C095FE6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5344" y="-1565257"/>
            <a:ext cx="4981575" cy="6810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2ABC80-7568-45B0-A0B5-C805C989A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1276" y="4102016"/>
            <a:ext cx="8305800" cy="4248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42AAB1B-ED3B-4385-A32C-78DE118A1A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1" y="3830462"/>
            <a:ext cx="2381250" cy="2381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C544BD3-4B38-432E-B32C-9CBD809535ED}"/>
              </a:ext>
            </a:extLst>
          </p:cNvPr>
          <p:cNvSpPr txBox="1"/>
          <p:nvPr/>
        </p:nvSpPr>
        <p:spPr>
          <a:xfrm>
            <a:off x="2383482" y="4667144"/>
            <a:ext cx="559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427CAC"/>
                </a:solidFill>
                <a:latin typeface="Bahnschrift" panose="020B0502040204020203" pitchFamily="34" charset="0"/>
              </a:rPr>
              <a:t>CHATBOT SYSTEM SAP0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8E18C93-4A44-4C23-B5BC-DF679339150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0230" y="915594"/>
            <a:ext cx="6490335" cy="30433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0DBC2B9-BDA0-4A0D-9A5C-B25742E4AA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01" y="721184"/>
            <a:ext cx="4596931" cy="54156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6A00008-EA2E-4052-BE46-DAD4BB8A0A33}"/>
              </a:ext>
            </a:extLst>
          </p:cNvPr>
          <p:cNvSpPr txBox="1"/>
          <p:nvPr/>
        </p:nvSpPr>
        <p:spPr>
          <a:xfrm>
            <a:off x="382681" y="6346834"/>
            <a:ext cx="559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Robin Staudinger, Irfan Ali, </a:t>
            </a:r>
            <a:r>
              <a:rPr lang="en-GB" sz="1600" dirty="0" err="1">
                <a:solidFill>
                  <a:srgbClr val="427CAC"/>
                </a:solidFill>
                <a:latin typeface="Bahnschrift Light SemiCondensed" panose="020B0502040204020203" pitchFamily="34" charset="0"/>
              </a:rPr>
              <a:t>Khang</a:t>
            </a:r>
            <a:r>
              <a:rPr lang="en-GB" sz="1600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 Nguyen and Thu Nguyen</a:t>
            </a:r>
          </a:p>
        </p:txBody>
      </p:sp>
    </p:spTree>
    <p:extLst>
      <p:ext uri="{BB962C8B-B14F-4D97-AF65-F5344CB8AC3E}">
        <p14:creationId xmlns:p14="http://schemas.microsoft.com/office/powerpoint/2010/main" val="365727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C8433FE-7E2D-4329-A1F0-73CBCC7C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61" y="1494155"/>
            <a:ext cx="7735712" cy="435133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030849-682F-4978-B74A-1422A85A860A}"/>
              </a:ext>
            </a:extLst>
          </p:cNvPr>
          <p:cNvSpPr txBox="1"/>
          <p:nvPr/>
        </p:nvSpPr>
        <p:spPr>
          <a:xfrm>
            <a:off x="1223142" y="1715136"/>
            <a:ext cx="44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Waiting for the agent..</a:t>
            </a:r>
          </a:p>
          <a:p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9B6B20-75D5-42CF-8F69-54441ED3D4E7}"/>
              </a:ext>
            </a:extLst>
          </p:cNvPr>
          <p:cNvSpPr txBox="1"/>
          <p:nvPr/>
        </p:nvSpPr>
        <p:spPr>
          <a:xfrm>
            <a:off x="9069473" y="2698414"/>
            <a:ext cx="19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Entertaining</a:t>
            </a:r>
            <a:endParaRPr lang="en-GB" b="1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9B0B82-E26B-4C9C-8586-1BFA3F146DE2}"/>
              </a:ext>
            </a:extLst>
          </p:cNvPr>
          <p:cNvSpPr txBox="1"/>
          <p:nvPr/>
        </p:nvSpPr>
        <p:spPr>
          <a:xfrm>
            <a:off x="9069473" y="3223279"/>
            <a:ext cx="198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”Did you know that SAP means slow and painful?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31ACF2A-9A87-4C3E-8997-013080E6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3314" y="2883080"/>
            <a:ext cx="609600" cy="609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606B9B-CFF1-4942-ACE9-5367E99D5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3788" y="3796581"/>
            <a:ext cx="609600" cy="609600"/>
          </a:xfrm>
          <a:prstGeom prst="rect">
            <a:avLst/>
          </a:prstGeom>
        </p:spPr>
      </p:pic>
      <p:pic>
        <p:nvPicPr>
          <p:cNvPr id="20" name="Inhaltsplatzhalter 4">
            <a:extLst>
              <a:ext uri="{FF2B5EF4-FFF2-40B4-BE49-F238E27FC236}">
                <a16:creationId xmlns:a16="http://schemas.microsoft.com/office/drawing/2014/main" id="{AA94FAA0-8439-4599-AB64-ECD91CA79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0" y="2531349"/>
            <a:ext cx="2276949" cy="22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20175-7E19-4705-9C50-9D060DD3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0EEFF77-6123-46B2-B9FA-6023DC77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634" y="1296279"/>
            <a:ext cx="1466850" cy="6381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F7E7CB-5EF5-4B19-B2C5-449EC2DA8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075" y="2137184"/>
            <a:ext cx="5458236" cy="30145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4CC0FB0-FB50-4D46-81C3-B9C8752F9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8486" y="3402818"/>
            <a:ext cx="1571625" cy="2857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AF2562F-8A21-4E21-9A37-E499B023C2B1}"/>
              </a:ext>
            </a:extLst>
          </p:cNvPr>
          <p:cNvSpPr txBox="1"/>
          <p:nvPr/>
        </p:nvSpPr>
        <p:spPr>
          <a:xfrm>
            <a:off x="9165094" y="50617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Report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FCF082-202F-4B43-86A0-FD7CDCFC96F4}"/>
              </a:ext>
            </a:extLst>
          </p:cNvPr>
          <p:cNvSpPr txBox="1"/>
          <p:nvPr/>
        </p:nvSpPr>
        <p:spPr>
          <a:xfrm>
            <a:off x="2825361" y="515172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Conversation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56820D-9904-447D-8C00-BD93BA9CDBB5}"/>
              </a:ext>
            </a:extLst>
          </p:cNvPr>
          <p:cNvSpPr txBox="1"/>
          <p:nvPr/>
        </p:nvSpPr>
        <p:spPr>
          <a:xfrm>
            <a:off x="6698486" y="317636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transcribed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36C0D86-D20A-4917-B1A8-2F1A336B2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178" y="2296101"/>
            <a:ext cx="2802622" cy="22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A1E54-5779-42E3-AED9-F0DD68FF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TIME SAVING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E103CB-A059-47E9-AD69-883A3CE6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524" y="3429000"/>
            <a:ext cx="1167086" cy="212197"/>
          </a:xfrm>
          <a:prstGeom prst="rect">
            <a:avLst/>
          </a:prstGeom>
        </p:spPr>
      </p:pic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0C7BA87A-C231-4296-9482-0C8DCBEEA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15795"/>
              </p:ext>
            </p:extLst>
          </p:nvPr>
        </p:nvGraphicFramePr>
        <p:xfrm>
          <a:off x="4742195" y="2221159"/>
          <a:ext cx="2540211" cy="253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6" imgW="3608640" imgH="3605760" progId="">
                  <p:embed/>
                </p:oleObj>
              </mc:Choice>
              <mc:Fallback>
                <p:oleObj r:id="rId6" imgW="3608640" imgH="3605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2195" y="2221159"/>
                        <a:ext cx="2540211" cy="2537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D7318C5B-6CBF-4F01-B6B6-0993C92F0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20242" y="2193811"/>
            <a:ext cx="2361956" cy="2361956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90439D1A-9F92-4535-95BE-DD4692BE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9806" y="3417521"/>
            <a:ext cx="1167086" cy="21219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3089A4F-CBC9-4883-BF40-10656612CF69}"/>
              </a:ext>
            </a:extLst>
          </p:cNvPr>
          <p:cNvSpPr txBox="1"/>
          <p:nvPr/>
        </p:nvSpPr>
        <p:spPr>
          <a:xfrm>
            <a:off x="1546042" y="51210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Report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13EBDA-C655-490F-8B67-5294EAC2A603}"/>
              </a:ext>
            </a:extLst>
          </p:cNvPr>
          <p:cNvSpPr txBox="1"/>
          <p:nvPr/>
        </p:nvSpPr>
        <p:spPr>
          <a:xfrm>
            <a:off x="5541200" y="512108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SAP Agent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ABAAC8E-C5E5-45C3-8A73-E2E0C753117E}"/>
              </a:ext>
            </a:extLst>
          </p:cNvPr>
          <p:cNvSpPr txBox="1"/>
          <p:nvPr/>
        </p:nvSpPr>
        <p:spPr>
          <a:xfrm>
            <a:off x="9536359" y="506529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Customer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E4399B-B1F0-4E50-B793-3B3FC521F1BE}"/>
              </a:ext>
            </a:extLst>
          </p:cNvPr>
          <p:cNvSpPr txBox="1"/>
          <p:nvPr/>
        </p:nvSpPr>
        <p:spPr>
          <a:xfrm>
            <a:off x="3383792" y="31208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goes to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9E4E65C-E674-4A44-A1B4-1B9C767F9C4A}"/>
              </a:ext>
            </a:extLst>
          </p:cNvPr>
          <p:cNvSpPr txBox="1"/>
          <p:nvPr/>
        </p:nvSpPr>
        <p:spPr>
          <a:xfrm>
            <a:off x="7512934" y="312081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helps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AE5EDF8-77EC-47EA-93D0-16EEBA796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182" y="2566951"/>
            <a:ext cx="2691322" cy="21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59FD06C-2EE3-4411-8386-367F29E2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0" y="2353593"/>
            <a:ext cx="3442984" cy="382337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CB62F0-4611-407E-A55B-F5D70EC8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IN SUMMARY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Sprechblase: oval 5">
            <a:extLst>
              <a:ext uri="{FF2B5EF4-FFF2-40B4-BE49-F238E27FC236}">
                <a16:creationId xmlns:a16="http://schemas.microsoft.com/office/drawing/2014/main" id="{B51C5393-5D9F-482C-8677-C14BA2CAE1B4}"/>
              </a:ext>
            </a:extLst>
          </p:cNvPr>
          <p:cNvSpPr/>
          <p:nvPr/>
        </p:nvSpPr>
        <p:spPr>
          <a:xfrm rot="10800000" flipV="1">
            <a:off x="7586479" y="615031"/>
            <a:ext cx="2520802" cy="1629441"/>
          </a:xfrm>
          <a:prstGeom prst="wedgeEllipseCallout">
            <a:avLst/>
          </a:prstGeom>
          <a:solidFill>
            <a:srgbClr val="E7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63972-E85F-4CD8-BCF3-FAF14DAD4362}"/>
              </a:ext>
            </a:extLst>
          </p:cNvPr>
          <p:cNvSpPr txBox="1"/>
          <p:nvPr/>
        </p:nvSpPr>
        <p:spPr>
          <a:xfrm>
            <a:off x="7734450" y="901774"/>
            <a:ext cx="223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Hello! Great that you are in Junction! Do you need any help for the challenge?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8222B88-12CB-4415-8F66-38C6AF47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latin typeface="Bahnschrift Light SemiCondensed" panose="020B0502040204020203" pitchFamily="34" charset="0"/>
              </a:rPr>
              <a:t>Interact based on the customer information</a:t>
            </a:r>
          </a:p>
          <a:p>
            <a:r>
              <a:rPr lang="fi-FI" dirty="0">
                <a:latin typeface="Bahnschrift Light SemiCondensed" panose="020B0502040204020203" pitchFamily="34" charset="0"/>
              </a:rPr>
              <a:t>Data analysis with common issues</a:t>
            </a:r>
          </a:p>
          <a:p>
            <a:r>
              <a:rPr lang="fi-FI" dirty="0">
                <a:latin typeface="Bahnschrift Light SemiCondensed" panose="020B0502040204020203" pitchFamily="34" charset="0"/>
              </a:rPr>
              <a:t>Make suggestions/guidance</a:t>
            </a:r>
          </a:p>
          <a:p>
            <a:r>
              <a:rPr lang="fi-FI" dirty="0">
                <a:latin typeface="Bahnschrift Light SemiCondensed" panose="020B0502040204020203" pitchFamily="34" charset="0"/>
              </a:rPr>
              <a:t>Different media</a:t>
            </a:r>
            <a:endParaRPr lang="en-GB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C425-E967-4AF6-B0EE-52E12C69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F91EA-5221-4B65-82EF-000B63BB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58D156E-44EE-4DC9-9921-92F32EB8A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80" y="1891672"/>
            <a:ext cx="3470905" cy="3470905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03CEE772-98FC-41AC-951D-FA0F59E7D390}"/>
              </a:ext>
            </a:extLst>
          </p:cNvPr>
          <p:cNvSpPr/>
          <p:nvPr/>
        </p:nvSpPr>
        <p:spPr>
          <a:xfrm>
            <a:off x="5972682" y="655005"/>
            <a:ext cx="3657600" cy="2682240"/>
          </a:xfrm>
          <a:prstGeom prst="wedgeEllipseCallout">
            <a:avLst/>
          </a:prstGeom>
          <a:solidFill>
            <a:srgbClr val="E7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I can’t access to the employee database password etc. is correct</a:t>
            </a:r>
            <a:endParaRPr lang="en-GB" sz="2400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AB9521-2A16-4636-BF77-F9DFEBE24864}"/>
              </a:ext>
            </a:extLst>
          </p:cNvPr>
          <p:cNvSpPr txBox="1"/>
          <p:nvPr/>
        </p:nvSpPr>
        <p:spPr>
          <a:xfrm>
            <a:off x="3875062" y="5497514"/>
            <a:ext cx="249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Anna, HR,  annyoed 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7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BC39D-A40D-4DB5-AD63-B50EBD0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CURRENT SITUATION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FBF8F5-A691-41D5-A02F-26568DE9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91" y="2514123"/>
            <a:ext cx="1478283" cy="147828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C25AFFB-8F81-4ABC-ADAA-22C0DD752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6" y="1811558"/>
            <a:ext cx="1545339" cy="14965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DB034F4-11FA-4C9C-BBAB-EAACE9F040E9}"/>
              </a:ext>
            </a:extLst>
          </p:cNvPr>
          <p:cNvSpPr txBox="1"/>
          <p:nvPr/>
        </p:nvSpPr>
        <p:spPr>
          <a:xfrm>
            <a:off x="3220720" y="2092960"/>
            <a:ext cx="559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Hello! I am SAP0, how can I help you?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6FF8EB-F208-40AE-BEA0-DD5256B3309C}"/>
              </a:ext>
            </a:extLst>
          </p:cNvPr>
          <p:cNvSpPr txBox="1"/>
          <p:nvPr/>
        </p:nvSpPr>
        <p:spPr>
          <a:xfrm>
            <a:off x="3857584" y="3105834"/>
            <a:ext cx="559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I have a problem with the software I can’t access database of the employees my password is correct.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E25C0D2-0787-4C91-A20F-3AA65817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6" y="4215668"/>
            <a:ext cx="1545339" cy="149657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E795A96-5F65-4A24-AB0E-0E32FBF6E996}"/>
              </a:ext>
            </a:extLst>
          </p:cNvPr>
          <p:cNvSpPr txBox="1"/>
          <p:nvPr/>
        </p:nvSpPr>
        <p:spPr>
          <a:xfrm>
            <a:off x="3220720" y="4497070"/>
            <a:ext cx="559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Sorry, I have no information about the databases. Please contact the support. 047288392 from mo-fri, 8am-4pm.</a:t>
            </a:r>
          </a:p>
          <a:p>
            <a:endParaRPr lang="fi-FI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Can I help you with somthing else?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58E24-5874-4DDA-B187-02235711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499C5F-F4A1-4718-A543-6826A7E9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91" y="2026990"/>
            <a:ext cx="3327239" cy="332723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31B747C-EC8F-4C72-8FE1-FD699E867A10}"/>
              </a:ext>
            </a:extLst>
          </p:cNvPr>
          <p:cNvSpPr txBox="1"/>
          <p:nvPr/>
        </p:nvSpPr>
        <p:spPr>
          <a:xfrm>
            <a:off x="6370320" y="3429000"/>
            <a:ext cx="484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. . . . .                                                            </a:t>
            </a:r>
            <a:endParaRPr lang="en-GB" sz="2800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98F9982-C9F3-43F3-8037-80D724E25AD0}"/>
              </a:ext>
            </a:extLst>
          </p:cNvPr>
          <p:cNvSpPr txBox="1"/>
          <p:nvPr/>
        </p:nvSpPr>
        <p:spPr>
          <a:xfrm>
            <a:off x="10016166" y="3428999"/>
            <a:ext cx="86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. . . . </a:t>
            </a:r>
            <a:endParaRPr lang="en-GB" sz="2800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DDC2B5-D639-4048-8640-62C89E2ACCC8}"/>
              </a:ext>
            </a:extLst>
          </p:cNvPr>
          <p:cNvSpPr txBox="1"/>
          <p:nvPr/>
        </p:nvSpPr>
        <p:spPr>
          <a:xfrm>
            <a:off x="6988647" y="3490554"/>
            <a:ext cx="327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You are in the waiting line</a:t>
            </a:r>
            <a:endParaRPr lang="en-GB" sz="2400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B34C3-D9CF-4141-862F-A58E3496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DIFFERENT MEDIA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41DAB-ACD2-4CF5-B0CC-3FB0979E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EC50A3-5191-4C15-8749-46824179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062" y="1027906"/>
            <a:ext cx="6353175" cy="45148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BA405F5-B78E-4ECA-B2C5-70A3A696A828}"/>
              </a:ext>
            </a:extLst>
          </p:cNvPr>
          <p:cNvSpPr txBox="1"/>
          <p:nvPr/>
        </p:nvSpPr>
        <p:spPr>
          <a:xfrm>
            <a:off x="3105839" y="566554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Customer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6ED883-6D88-461E-AF16-A275BD36832C}"/>
              </a:ext>
            </a:extLst>
          </p:cNvPr>
          <p:cNvSpPr txBox="1"/>
          <p:nvPr/>
        </p:nvSpPr>
        <p:spPr>
          <a:xfrm>
            <a:off x="5399379" y="564701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Medium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3B90283-5237-4CB3-9B24-A3EFF8CC6F1C}"/>
              </a:ext>
            </a:extLst>
          </p:cNvPr>
          <p:cNvSpPr txBox="1"/>
          <p:nvPr/>
        </p:nvSpPr>
        <p:spPr>
          <a:xfrm>
            <a:off x="8274846" y="564542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Bot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EBCA942-2A91-4025-9C11-A106861E0331}"/>
              </a:ext>
            </a:extLst>
          </p:cNvPr>
          <p:cNvSpPr/>
          <p:nvPr/>
        </p:nvSpPr>
        <p:spPr>
          <a:xfrm>
            <a:off x="6628765" y="2045424"/>
            <a:ext cx="1239751" cy="24798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B9B6CB-EECE-4DCA-A848-04C36691C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18" y="1626192"/>
            <a:ext cx="3246893" cy="36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C8433FE-7E2D-4329-A1F0-73CBCC7C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61" y="1494155"/>
            <a:ext cx="7735712" cy="435133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030849-682F-4978-B74A-1422A85A860A}"/>
              </a:ext>
            </a:extLst>
          </p:cNvPr>
          <p:cNvSpPr txBox="1"/>
          <p:nvPr/>
        </p:nvSpPr>
        <p:spPr>
          <a:xfrm>
            <a:off x="1223142" y="1715136"/>
            <a:ext cx="44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I have a problem [....]</a:t>
            </a:r>
          </a:p>
          <a:p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9B6B20-75D5-42CF-8F69-54441ED3D4E7}"/>
              </a:ext>
            </a:extLst>
          </p:cNvPr>
          <p:cNvSpPr txBox="1"/>
          <p:nvPr/>
        </p:nvSpPr>
        <p:spPr>
          <a:xfrm>
            <a:off x="9069473" y="2698414"/>
            <a:ext cx="19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Basic questions</a:t>
            </a:r>
            <a:endParaRPr lang="en-GB" b="1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9B0B82-E26B-4C9C-8586-1BFA3F146DE2}"/>
              </a:ext>
            </a:extLst>
          </p:cNvPr>
          <p:cNvSpPr txBox="1"/>
          <p:nvPr/>
        </p:nvSpPr>
        <p:spPr>
          <a:xfrm>
            <a:off x="9069473" y="3223279"/>
            <a:ext cx="198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”Since when do you have the problem?”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31ACF2A-9A87-4C3E-8997-013080E63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314" y="2883080"/>
            <a:ext cx="609600" cy="609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606B9B-CFF1-4942-ACE9-5367E99D5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788" y="3796581"/>
            <a:ext cx="609600" cy="609600"/>
          </a:xfrm>
          <a:prstGeom prst="rect">
            <a:avLst/>
          </a:prstGeom>
        </p:spPr>
      </p:pic>
      <p:pic>
        <p:nvPicPr>
          <p:cNvPr id="20" name="Inhaltsplatzhalter 4">
            <a:extLst>
              <a:ext uri="{FF2B5EF4-FFF2-40B4-BE49-F238E27FC236}">
                <a16:creationId xmlns:a16="http://schemas.microsoft.com/office/drawing/2014/main" id="{AA94FAA0-8439-4599-AB64-ECD91CA79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0" y="2531349"/>
            <a:ext cx="2276949" cy="227694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02328AE-E8F4-4D42-9CCD-8751B8D70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5616" y="3526948"/>
            <a:ext cx="247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1C8B1-32A3-433C-A35E-399A4EAA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42F1FF-A14D-4967-B1B3-2A8A5E6C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4" y="2074425"/>
            <a:ext cx="3934443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EEF1A3-F4E4-42C7-9A92-1994ECBC1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6956" y="637802"/>
            <a:ext cx="6291898" cy="48692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22B78C7-1AD3-48A1-9614-E38A417C536B}"/>
              </a:ext>
            </a:extLst>
          </p:cNvPr>
          <p:cNvSpPr txBox="1"/>
          <p:nvPr/>
        </p:nvSpPr>
        <p:spPr>
          <a:xfrm>
            <a:off x="9454595" y="566798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Database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10164E-A0C9-4240-973B-325331A0B8C0}"/>
              </a:ext>
            </a:extLst>
          </p:cNvPr>
          <p:cNvSpPr txBox="1"/>
          <p:nvPr/>
        </p:nvSpPr>
        <p:spPr>
          <a:xfrm>
            <a:off x="1499326" y="585265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SAP0 transcribed the text</a:t>
            </a:r>
            <a:endParaRPr lang="en-GB" b="1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8089AB-C230-4177-872F-A4CF9221E2EB}"/>
              </a:ext>
            </a:extLst>
          </p:cNvPr>
          <p:cNvSpPr txBox="1"/>
          <p:nvPr/>
        </p:nvSpPr>
        <p:spPr>
          <a:xfrm>
            <a:off x="9005906" y="63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SemiBold SemiConden" panose="020B0502040204020203" pitchFamily="34" charset="0"/>
              </a:rPr>
              <a:t>Cloud</a:t>
            </a:r>
            <a:endParaRPr lang="en-GB" dirty="0">
              <a:solidFill>
                <a:srgbClr val="427CA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C989EC-E2E7-47A2-8AB7-C3BE4B02D9E5}"/>
              </a:ext>
            </a:extLst>
          </p:cNvPr>
          <p:cNvSpPr txBox="1"/>
          <p:nvPr/>
        </p:nvSpPr>
        <p:spPr>
          <a:xfrm>
            <a:off x="5857116" y="441103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Data analysis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C8433FE-7E2D-4329-A1F0-73CBCC7C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61" y="1494155"/>
            <a:ext cx="7735712" cy="435133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030849-682F-4978-B74A-1422A85A860A}"/>
              </a:ext>
            </a:extLst>
          </p:cNvPr>
          <p:cNvSpPr txBox="1"/>
          <p:nvPr/>
        </p:nvSpPr>
        <p:spPr>
          <a:xfrm>
            <a:off x="1223142" y="1715136"/>
            <a:ext cx="44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I have a problem [....]</a:t>
            </a:r>
          </a:p>
          <a:p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9B6B20-75D5-42CF-8F69-54441ED3D4E7}"/>
              </a:ext>
            </a:extLst>
          </p:cNvPr>
          <p:cNvSpPr txBox="1"/>
          <p:nvPr/>
        </p:nvSpPr>
        <p:spPr>
          <a:xfrm>
            <a:off x="9069473" y="2698414"/>
            <a:ext cx="19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Suggestions</a:t>
            </a:r>
            <a:endParaRPr lang="en-GB" b="1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9B0B82-E26B-4C9C-8586-1BFA3F146DE2}"/>
              </a:ext>
            </a:extLst>
          </p:cNvPr>
          <p:cNvSpPr txBox="1"/>
          <p:nvPr/>
        </p:nvSpPr>
        <p:spPr>
          <a:xfrm>
            <a:off x="9069473" y="3223279"/>
            <a:ext cx="198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”Sounds like the database is not connected, please reconnect it.”</a:t>
            </a:r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31ACF2A-9A87-4C3E-8997-013080E63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314" y="2883080"/>
            <a:ext cx="609600" cy="609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606B9B-CFF1-4942-ACE9-5367E99D5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788" y="3796581"/>
            <a:ext cx="609600" cy="609600"/>
          </a:xfrm>
          <a:prstGeom prst="rect">
            <a:avLst/>
          </a:prstGeom>
        </p:spPr>
      </p:pic>
      <p:pic>
        <p:nvPicPr>
          <p:cNvPr id="20" name="Inhaltsplatzhalter 4">
            <a:extLst>
              <a:ext uri="{FF2B5EF4-FFF2-40B4-BE49-F238E27FC236}">
                <a16:creationId xmlns:a16="http://schemas.microsoft.com/office/drawing/2014/main" id="{AA94FAA0-8439-4599-AB64-ECD91CA79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0" y="2531349"/>
            <a:ext cx="2276949" cy="227694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FEB1983-E3C5-416D-B8F7-E515FEB409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4604" y="3510831"/>
            <a:ext cx="247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6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C8433FE-7E2D-4329-A1F0-73CBCC7C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61" y="1494155"/>
            <a:ext cx="7735712" cy="435133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030849-682F-4978-B74A-1422A85A860A}"/>
              </a:ext>
            </a:extLst>
          </p:cNvPr>
          <p:cNvSpPr txBox="1"/>
          <p:nvPr/>
        </p:nvSpPr>
        <p:spPr>
          <a:xfrm>
            <a:off x="1223142" y="1715136"/>
            <a:ext cx="44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Still don’t work [....]</a:t>
            </a:r>
          </a:p>
          <a:p>
            <a:endParaRPr lang="en-GB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9B6B20-75D5-42CF-8F69-54441ED3D4E7}"/>
              </a:ext>
            </a:extLst>
          </p:cNvPr>
          <p:cNvSpPr txBox="1"/>
          <p:nvPr/>
        </p:nvSpPr>
        <p:spPr>
          <a:xfrm>
            <a:off x="9069473" y="2698414"/>
            <a:ext cx="19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Connecting to agent</a:t>
            </a:r>
            <a:endParaRPr lang="en-GB" b="1" dirty="0">
              <a:solidFill>
                <a:srgbClr val="427CA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9B0B82-E26B-4C9C-8586-1BFA3F146DE2}"/>
              </a:ext>
            </a:extLst>
          </p:cNvPr>
          <p:cNvSpPr txBox="1"/>
          <p:nvPr/>
        </p:nvSpPr>
        <p:spPr>
          <a:xfrm>
            <a:off x="9069473" y="3223279"/>
            <a:ext cx="198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427CAC"/>
                </a:solidFill>
                <a:latin typeface="Bahnschrift Light SemiCondensed" panose="020B0502040204020203" pitchFamily="34" charset="0"/>
              </a:rPr>
              <a:t>”I connect you now to an agent,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31ACF2A-9A87-4C3E-8997-013080E63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314" y="2883080"/>
            <a:ext cx="609600" cy="609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606B9B-CFF1-4942-ACE9-5367E99D5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788" y="3796581"/>
            <a:ext cx="609600" cy="609600"/>
          </a:xfrm>
          <a:prstGeom prst="rect">
            <a:avLst/>
          </a:prstGeom>
        </p:spPr>
      </p:pic>
      <p:pic>
        <p:nvPicPr>
          <p:cNvPr id="20" name="Inhaltsplatzhalter 4">
            <a:extLst>
              <a:ext uri="{FF2B5EF4-FFF2-40B4-BE49-F238E27FC236}">
                <a16:creationId xmlns:a16="http://schemas.microsoft.com/office/drawing/2014/main" id="{AA94FAA0-8439-4599-AB64-ECD91CA79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0" y="2531349"/>
            <a:ext cx="2276949" cy="227694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4BB6CE4-74DD-4BAA-A57A-656D9C1E5C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6481" y="3510831"/>
            <a:ext cx="247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378</Words>
  <Application>Microsoft Office PowerPoint</Application>
  <PresentationFormat>Breitbild</PresentationFormat>
  <Paragraphs>68</Paragraphs>
  <Slides>13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Light SemiCondensed</vt:lpstr>
      <vt:lpstr>Bahnschrift SemiBold SemiConden</vt:lpstr>
      <vt:lpstr>Calibri</vt:lpstr>
      <vt:lpstr>Calibri Light</vt:lpstr>
      <vt:lpstr>Office</vt:lpstr>
      <vt:lpstr>PowerPoint-Präsentation</vt:lpstr>
      <vt:lpstr>PowerPoint-Präsentation</vt:lpstr>
      <vt:lpstr>CURRENT SITUATION</vt:lpstr>
      <vt:lpstr>PowerPoint-Präsentation</vt:lpstr>
      <vt:lpstr>DIFFERENT MEDIA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TIME SAVING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Thu Nguyen</dc:creator>
  <cp:lastModifiedBy>Thu Nguyen</cp:lastModifiedBy>
  <cp:revision>37</cp:revision>
  <dcterms:created xsi:type="dcterms:W3CDTF">2018-11-24T14:49:27Z</dcterms:created>
  <dcterms:modified xsi:type="dcterms:W3CDTF">2018-11-24T21:24:49Z</dcterms:modified>
</cp:coreProperties>
</file>