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64"/>
  </p:notesMasterIdLst>
  <p:sldIdLst>
    <p:sldId id="376" r:id="rId2"/>
    <p:sldId id="533" r:id="rId3"/>
    <p:sldId id="689" r:id="rId4"/>
    <p:sldId id="691" r:id="rId5"/>
    <p:sldId id="692" r:id="rId6"/>
    <p:sldId id="693" r:id="rId7"/>
    <p:sldId id="690" r:id="rId8"/>
    <p:sldId id="694" r:id="rId9"/>
    <p:sldId id="695" r:id="rId10"/>
    <p:sldId id="696" r:id="rId11"/>
    <p:sldId id="697" r:id="rId12"/>
    <p:sldId id="698" r:id="rId13"/>
    <p:sldId id="534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09" r:id="rId24"/>
    <p:sldId id="535" r:id="rId25"/>
    <p:sldId id="711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19" r:id="rId34"/>
    <p:sldId id="720" r:id="rId35"/>
    <p:sldId id="721" r:id="rId36"/>
    <p:sldId id="745" r:id="rId37"/>
    <p:sldId id="746" r:id="rId38"/>
    <p:sldId id="747" r:id="rId39"/>
    <p:sldId id="748" r:id="rId40"/>
    <p:sldId id="752" r:id="rId41"/>
    <p:sldId id="749" r:id="rId42"/>
    <p:sldId id="537" r:id="rId43"/>
    <p:sldId id="722" r:id="rId44"/>
    <p:sldId id="723" r:id="rId45"/>
    <p:sldId id="724" r:id="rId46"/>
    <p:sldId id="725" r:id="rId47"/>
    <p:sldId id="726" r:id="rId48"/>
    <p:sldId id="688" r:id="rId49"/>
    <p:sldId id="733" r:id="rId50"/>
    <p:sldId id="734" r:id="rId51"/>
    <p:sldId id="735" r:id="rId52"/>
    <p:sldId id="736" r:id="rId53"/>
    <p:sldId id="737" r:id="rId54"/>
    <p:sldId id="738" r:id="rId55"/>
    <p:sldId id="739" r:id="rId56"/>
    <p:sldId id="740" r:id="rId57"/>
    <p:sldId id="741" r:id="rId58"/>
    <p:sldId id="743" r:id="rId59"/>
    <p:sldId id="753" r:id="rId60"/>
    <p:sldId id="754" r:id="rId61"/>
    <p:sldId id="755" r:id="rId62"/>
    <p:sldId id="756" r:id="rId63"/>
  </p:sldIdLst>
  <p:sldSz cx="9144000" cy="6858000" type="screen4x3"/>
  <p:notesSz cx="6797675" cy="98567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0">
          <p15:clr>
            <a:srgbClr val="A4A3A4"/>
          </p15:clr>
        </p15:guide>
        <p15:guide id="2" pos="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4C00"/>
    <a:srgbClr val="CC0000"/>
    <a:srgbClr val="9900FF"/>
    <a:srgbClr val="0000CC"/>
    <a:srgbClr val="000066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 autoAdjust="0"/>
    <p:restoredTop sz="89723" autoAdjust="0"/>
  </p:normalViewPr>
  <p:slideViewPr>
    <p:cSldViewPr snapToGrid="0">
      <p:cViewPr varScale="1">
        <p:scale>
          <a:sx n="77" d="100"/>
          <a:sy n="77" d="100"/>
        </p:scale>
        <p:origin x="968" y="52"/>
      </p:cViewPr>
      <p:guideLst>
        <p:guide orient="horz" pos="490"/>
        <p:guide pos="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 altLang="zh-TW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endParaRPr lang="en-US" altLang="zh-TW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1974"/>
            <a:ext cx="5438140" cy="443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238"/>
            <a:ext cx="2945659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endParaRPr lang="en-US" altLang="zh-TW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2238"/>
            <a:ext cx="2945659" cy="49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97F540ED-AF27-4B2E-8641-2C4ACC17F4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749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D85B5-45FA-4847-94E3-D2332440E327}" type="slidenum">
              <a:rPr lang="en-US" altLang="zh-TW"/>
              <a:pPr/>
              <a:t>0</a:t>
            </a:fld>
            <a:endParaRPr lang="en-US" altLang="zh-TW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Line 2"/>
          <p:cNvSpPr>
            <a:spLocks noChangeShapeType="1"/>
          </p:cNvSpPr>
          <p:nvPr/>
        </p:nvSpPr>
        <p:spPr bwMode="auto">
          <a:xfrm>
            <a:off x="75961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306863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EC9DA7-B292-4740-94D3-2472B5A0BA1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>
            <a:off x="250825" y="2852738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4441" name="Text Box 9"/>
          <p:cNvSpPr txBox="1">
            <a:spLocks noChangeArrowheads="1"/>
          </p:cNvSpPr>
          <p:nvPr userDrawn="1"/>
        </p:nvSpPr>
        <p:spPr bwMode="auto">
          <a:xfrm>
            <a:off x="6994525" y="6599238"/>
            <a:ext cx="2114550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800"/>
              <a:t>尊重智慧財產權，請勿任意複製或是轉載！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17B18-69A9-4C71-8443-1EAD4A0771D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67488" y="260350"/>
            <a:ext cx="2057400" cy="53482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19800" cy="53482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CAA82-3CF5-4F32-BE53-E442082349F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8AB80-3FBE-44D3-92E4-6B937569AA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82C7D-36FF-4711-AA2A-AFAB47A8273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6288" y="1196975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1F25B-DA53-40DF-9BE7-F1D0395566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C3468-B7F0-40AB-A21E-097E114C2E3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B7564-06F5-4749-A5BA-174DBD2B9D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7C004-C6E6-40AC-93DB-C76E90FE44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8FDA2-2FA1-475F-8297-891FCEA012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42DF3-9A6A-4712-BCFA-27BF1A74EE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75438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96975"/>
            <a:ext cx="82296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0"/>
            </a:lvl1pPr>
          </a:lstStyle>
          <a:p>
            <a:endParaRPr lang="en-US" altLang="zh-TW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0"/>
            </a:lvl1pPr>
          </a:lstStyle>
          <a:p>
            <a:endParaRPr lang="en-US" altLang="zh-TW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/>
            </a:lvl1pPr>
          </a:lstStyle>
          <a:p>
            <a:fld id="{CFF4F87C-54D3-4D15-BCD1-696E45CD963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73415" name="Oval 7"/>
          <p:cNvSpPr>
            <a:spLocks noChangeArrowheads="1"/>
          </p:cNvSpPr>
          <p:nvPr/>
        </p:nvSpPr>
        <p:spPr bwMode="auto">
          <a:xfrm>
            <a:off x="8267700" y="117475"/>
            <a:ext cx="120650" cy="1206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16" name="Oval 8"/>
          <p:cNvSpPr>
            <a:spLocks noChangeArrowheads="1"/>
          </p:cNvSpPr>
          <p:nvPr/>
        </p:nvSpPr>
        <p:spPr bwMode="auto">
          <a:xfrm>
            <a:off x="8412163" y="117475"/>
            <a:ext cx="119062" cy="1206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17" name="Oval 9"/>
          <p:cNvSpPr>
            <a:spLocks noChangeArrowheads="1"/>
          </p:cNvSpPr>
          <p:nvPr/>
        </p:nvSpPr>
        <p:spPr bwMode="auto">
          <a:xfrm>
            <a:off x="8555038" y="117475"/>
            <a:ext cx="119062" cy="12065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18" name="Oval 10"/>
          <p:cNvSpPr>
            <a:spLocks noChangeArrowheads="1"/>
          </p:cNvSpPr>
          <p:nvPr/>
        </p:nvSpPr>
        <p:spPr bwMode="auto">
          <a:xfrm>
            <a:off x="8267700" y="284163"/>
            <a:ext cx="120650" cy="11906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19" name="Oval 11"/>
          <p:cNvSpPr>
            <a:spLocks noChangeArrowheads="1"/>
          </p:cNvSpPr>
          <p:nvPr/>
        </p:nvSpPr>
        <p:spPr bwMode="auto">
          <a:xfrm>
            <a:off x="8412163" y="284163"/>
            <a:ext cx="119062" cy="11906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0" name="Oval 12"/>
          <p:cNvSpPr>
            <a:spLocks noChangeArrowheads="1"/>
          </p:cNvSpPr>
          <p:nvPr/>
        </p:nvSpPr>
        <p:spPr bwMode="auto">
          <a:xfrm>
            <a:off x="8699500" y="117475"/>
            <a:ext cx="119063" cy="1190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1" name="Oval 13"/>
          <p:cNvSpPr>
            <a:spLocks noChangeArrowheads="1"/>
          </p:cNvSpPr>
          <p:nvPr/>
        </p:nvSpPr>
        <p:spPr bwMode="auto">
          <a:xfrm>
            <a:off x="8267700" y="452438"/>
            <a:ext cx="120650" cy="11906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2" name="Oval 14"/>
          <p:cNvSpPr>
            <a:spLocks noChangeArrowheads="1"/>
          </p:cNvSpPr>
          <p:nvPr/>
        </p:nvSpPr>
        <p:spPr bwMode="auto">
          <a:xfrm>
            <a:off x="8555038" y="284163"/>
            <a:ext cx="119062" cy="119062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3" name="Oval 15"/>
          <p:cNvSpPr>
            <a:spLocks noChangeArrowheads="1"/>
          </p:cNvSpPr>
          <p:nvPr/>
        </p:nvSpPr>
        <p:spPr bwMode="auto">
          <a:xfrm>
            <a:off x="8843963" y="117475"/>
            <a:ext cx="120650" cy="1190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4" name="Oval 16"/>
          <p:cNvSpPr>
            <a:spLocks noChangeArrowheads="1"/>
          </p:cNvSpPr>
          <p:nvPr/>
        </p:nvSpPr>
        <p:spPr bwMode="auto">
          <a:xfrm>
            <a:off x="8412163" y="452438"/>
            <a:ext cx="119062" cy="120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5" name="Oval 17"/>
          <p:cNvSpPr>
            <a:spLocks noChangeArrowheads="1"/>
          </p:cNvSpPr>
          <p:nvPr/>
        </p:nvSpPr>
        <p:spPr bwMode="auto">
          <a:xfrm>
            <a:off x="8699500" y="284163"/>
            <a:ext cx="119063" cy="1206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6" name="Oval 18"/>
          <p:cNvSpPr>
            <a:spLocks noChangeArrowheads="1"/>
          </p:cNvSpPr>
          <p:nvPr/>
        </p:nvSpPr>
        <p:spPr bwMode="auto">
          <a:xfrm>
            <a:off x="8267700" y="620713"/>
            <a:ext cx="120650" cy="1206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7" name="Oval 19"/>
          <p:cNvSpPr>
            <a:spLocks noChangeArrowheads="1"/>
          </p:cNvSpPr>
          <p:nvPr/>
        </p:nvSpPr>
        <p:spPr bwMode="auto">
          <a:xfrm>
            <a:off x="8555038" y="452438"/>
            <a:ext cx="119062" cy="1206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8" name="Oval 20"/>
          <p:cNvSpPr>
            <a:spLocks noChangeArrowheads="1"/>
          </p:cNvSpPr>
          <p:nvPr/>
        </p:nvSpPr>
        <p:spPr bwMode="auto">
          <a:xfrm>
            <a:off x="8843963" y="284163"/>
            <a:ext cx="120650" cy="12065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29" name="Oval 21"/>
          <p:cNvSpPr>
            <a:spLocks noChangeArrowheads="1"/>
          </p:cNvSpPr>
          <p:nvPr/>
        </p:nvSpPr>
        <p:spPr bwMode="auto">
          <a:xfrm>
            <a:off x="8412163" y="620713"/>
            <a:ext cx="119062" cy="11906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0" name="Oval 22"/>
          <p:cNvSpPr>
            <a:spLocks noChangeArrowheads="1"/>
          </p:cNvSpPr>
          <p:nvPr/>
        </p:nvSpPr>
        <p:spPr bwMode="auto">
          <a:xfrm>
            <a:off x="8699500" y="452438"/>
            <a:ext cx="119063" cy="119062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1" name="Oval 23"/>
          <p:cNvSpPr>
            <a:spLocks noChangeArrowheads="1"/>
          </p:cNvSpPr>
          <p:nvPr/>
        </p:nvSpPr>
        <p:spPr bwMode="auto">
          <a:xfrm>
            <a:off x="8267700" y="787400"/>
            <a:ext cx="120650" cy="1190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2" name="Oval 24"/>
          <p:cNvSpPr>
            <a:spLocks noChangeArrowheads="1"/>
          </p:cNvSpPr>
          <p:nvPr/>
        </p:nvSpPr>
        <p:spPr bwMode="auto">
          <a:xfrm>
            <a:off x="8555038" y="620713"/>
            <a:ext cx="119062" cy="119062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3" name="Oval 25"/>
          <p:cNvSpPr>
            <a:spLocks noChangeArrowheads="1"/>
          </p:cNvSpPr>
          <p:nvPr/>
        </p:nvSpPr>
        <p:spPr bwMode="auto">
          <a:xfrm>
            <a:off x="8699500" y="620713"/>
            <a:ext cx="119063" cy="119062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4" name="Oval 26"/>
          <p:cNvSpPr>
            <a:spLocks noChangeArrowheads="1"/>
          </p:cNvSpPr>
          <p:nvPr/>
        </p:nvSpPr>
        <p:spPr bwMode="auto">
          <a:xfrm>
            <a:off x="8412163" y="787400"/>
            <a:ext cx="119062" cy="12065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5" name="Oval 27"/>
          <p:cNvSpPr>
            <a:spLocks noChangeArrowheads="1"/>
          </p:cNvSpPr>
          <p:nvPr/>
        </p:nvSpPr>
        <p:spPr bwMode="auto">
          <a:xfrm>
            <a:off x="8699500" y="787400"/>
            <a:ext cx="119063" cy="120650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3436" name="Line 28"/>
          <p:cNvSpPr>
            <a:spLocks noChangeShapeType="1"/>
          </p:cNvSpPr>
          <p:nvPr/>
        </p:nvSpPr>
        <p:spPr bwMode="auto">
          <a:xfrm>
            <a:off x="250825" y="1052513"/>
            <a:ext cx="864235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73437" name="Line 29"/>
          <p:cNvSpPr>
            <a:spLocks noChangeShapeType="1"/>
          </p:cNvSpPr>
          <p:nvPr userDrawn="1"/>
        </p:nvSpPr>
        <p:spPr bwMode="auto">
          <a:xfrm>
            <a:off x="250825" y="1052513"/>
            <a:ext cx="864235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73438" name="Text Box 30"/>
          <p:cNvSpPr txBox="1">
            <a:spLocks noChangeArrowheads="1"/>
          </p:cNvSpPr>
          <p:nvPr userDrawn="1"/>
        </p:nvSpPr>
        <p:spPr bwMode="auto">
          <a:xfrm>
            <a:off x="6994525" y="6599238"/>
            <a:ext cx="2114550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800"/>
              <a:t>尊重智慧財產權，請勿任意複製或是轉載！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620713"/>
            <a:ext cx="7213600" cy="2133600"/>
          </a:xfrm>
        </p:spPr>
        <p:txBody>
          <a:bodyPr/>
          <a:lstStyle/>
          <a:p>
            <a:r>
              <a:rPr lang="en-US" altLang="zh-TW" sz="5400" dirty="0"/>
              <a:t/>
            </a:r>
            <a:br>
              <a:rPr lang="en-US" altLang="zh-TW" sz="5400" dirty="0"/>
            </a:br>
            <a:r>
              <a:rPr lang="zh-TW" altLang="en-US" sz="5400" dirty="0"/>
              <a:t/>
            </a:r>
            <a:br>
              <a:rPr lang="zh-TW" altLang="en-US" sz="5400" dirty="0"/>
            </a:br>
            <a:r>
              <a:rPr lang="en-US" altLang="zh-TW" dirty="0"/>
              <a:t>C </a:t>
            </a:r>
            <a:r>
              <a:rPr lang="zh-TW" altLang="en-US" dirty="0"/>
              <a:t>與 </a:t>
            </a:r>
            <a:r>
              <a:rPr lang="en-US" altLang="zh-TW" dirty="0"/>
              <a:t>C++ </a:t>
            </a:r>
            <a:r>
              <a:rPr lang="zh-TW" altLang="en-US" dirty="0"/>
              <a:t>的差異</a:t>
            </a:r>
          </a:p>
        </p:txBody>
      </p:sp>
      <p:sp>
        <p:nvSpPr>
          <p:cNvPr id="114074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/>
              <a:t>認識 </a:t>
            </a:r>
            <a:r>
              <a:rPr lang="en-US" altLang="zh-TW" sz="2800"/>
              <a:t>C++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輸入與輸出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函式、參照與動態記憶體配置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結構與列舉型別</a:t>
            </a:r>
          </a:p>
          <a:p>
            <a:pPr>
              <a:lnSpc>
                <a:spcPct val="90000"/>
              </a:lnSpc>
            </a:pPr>
            <a:r>
              <a:rPr lang="zh-TW" altLang="en-US" sz="2800"/>
              <a:t>檔案的處理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75A-EF35-45ED-A681-45802CA2D98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4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 </a:t>
            </a:r>
            <a:r>
              <a:rPr lang="zh-TW" altLang="en-US"/>
              <a:t>型別與 </a:t>
            </a:r>
            <a:r>
              <a:rPr lang="en-US" altLang="zh-TW"/>
              <a:t>C++ </a:t>
            </a:r>
            <a:r>
              <a:rPr lang="zh-TW" altLang="en-US"/>
              <a:t>的關鍵字</a:t>
            </a:r>
          </a:p>
        </p:txBody>
      </p:sp>
      <p:sp>
        <p:nvSpPr>
          <p:cNvPr id="34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696200" cy="162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900" dirty="0"/>
              <a:t>C++ </a:t>
            </a:r>
            <a:r>
              <a:rPr lang="zh-TW" altLang="en-US" sz="1900" dirty="0"/>
              <a:t>新增布林 </a:t>
            </a:r>
            <a:r>
              <a:rPr lang="en-US" altLang="zh-TW" sz="1900" dirty="0"/>
              <a:t>(</a:t>
            </a:r>
            <a:r>
              <a:rPr lang="en-US" altLang="zh-TW" sz="1900" dirty="0" err="1"/>
              <a:t>boolean</a:t>
            </a:r>
            <a:r>
              <a:rPr lang="en-US" altLang="zh-TW" sz="1900" dirty="0"/>
              <a:t>) </a:t>
            </a:r>
            <a:r>
              <a:rPr lang="zh-TW" altLang="en-US" sz="1900" dirty="0"/>
              <a:t>資料型別，關鍵字為 </a:t>
            </a:r>
            <a:r>
              <a:rPr lang="en-US" altLang="zh-TW" sz="1900" dirty="0" err="1"/>
              <a:t>bool</a:t>
            </a:r>
            <a:endParaRPr lang="en-US" altLang="zh-TW" sz="1900" dirty="0"/>
          </a:p>
          <a:p>
            <a:pPr>
              <a:lnSpc>
                <a:spcPct val="80000"/>
              </a:lnSpc>
            </a:pPr>
            <a:r>
              <a:rPr lang="zh-TW" altLang="en-US" sz="1900" dirty="0"/>
              <a:t>宣告為 </a:t>
            </a:r>
            <a:r>
              <a:rPr lang="en-US" altLang="zh-TW" sz="1900" dirty="0" err="1"/>
              <a:t>bool</a:t>
            </a:r>
            <a:r>
              <a:rPr lang="en-US" altLang="zh-TW" sz="1900" dirty="0"/>
              <a:t> </a:t>
            </a:r>
            <a:r>
              <a:rPr lang="zh-TW" altLang="en-US" sz="1900" dirty="0"/>
              <a:t>型別的變數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只能儲存 </a:t>
            </a:r>
            <a:r>
              <a:rPr lang="en-US" altLang="zh-TW" sz="1700" dirty="0"/>
              <a:t>0 </a:t>
            </a:r>
            <a:r>
              <a:rPr lang="zh-TW" altLang="en-US" sz="1700" dirty="0"/>
              <a:t>或是 </a:t>
            </a:r>
            <a:r>
              <a:rPr lang="en-US" altLang="zh-TW" sz="1700" dirty="0"/>
              <a:t>1</a:t>
            </a:r>
          </a:p>
          <a:p>
            <a:pPr lvl="1">
              <a:lnSpc>
                <a:spcPct val="80000"/>
              </a:lnSpc>
            </a:pPr>
            <a:r>
              <a:rPr lang="zh-TW" altLang="en-US" sz="1900" dirty="0"/>
              <a:t>也可以使用 </a:t>
            </a:r>
            <a:r>
              <a:rPr lang="en-US" altLang="zh-TW" sz="1900" dirty="0"/>
              <a:t>false </a:t>
            </a:r>
            <a:r>
              <a:rPr lang="zh-TW" altLang="en-US" sz="1900" dirty="0"/>
              <a:t>與 </a:t>
            </a:r>
            <a:r>
              <a:rPr lang="en-US" altLang="zh-TW" sz="1900" dirty="0"/>
              <a:t>true</a:t>
            </a:r>
            <a:r>
              <a:rPr lang="zh-TW" altLang="en-US" sz="1900" dirty="0"/>
              <a:t>。</a:t>
            </a:r>
            <a:r>
              <a:rPr lang="en-US" altLang="zh-TW" sz="1900" dirty="0"/>
              <a:t>false </a:t>
            </a:r>
            <a:r>
              <a:rPr lang="zh-TW" altLang="en-US" sz="1900" dirty="0"/>
              <a:t>為 </a:t>
            </a:r>
            <a:r>
              <a:rPr lang="en-US" altLang="zh-TW" sz="1900" dirty="0"/>
              <a:t>0</a:t>
            </a:r>
            <a:r>
              <a:rPr lang="zh-TW" altLang="en-US" sz="1900" dirty="0"/>
              <a:t>，</a:t>
            </a:r>
            <a:r>
              <a:rPr lang="en-US" altLang="zh-TW" sz="1900" dirty="0"/>
              <a:t>true </a:t>
            </a:r>
            <a:r>
              <a:rPr lang="zh-TW" altLang="en-US" sz="1900" dirty="0"/>
              <a:t>為 </a:t>
            </a:r>
            <a:r>
              <a:rPr lang="en-US" altLang="zh-TW" sz="1900" dirty="0"/>
              <a:t>1</a:t>
            </a:r>
            <a:endParaRPr lang="en-US" altLang="zh-TW" sz="1700" dirty="0"/>
          </a:p>
          <a:p>
            <a:pPr lvl="1">
              <a:lnSpc>
                <a:spcPct val="80000"/>
              </a:lnSpc>
            </a:pPr>
            <a:r>
              <a:rPr lang="en-US" altLang="zh-TW" sz="1700" dirty="0" err="1"/>
              <a:t>bool</a:t>
            </a:r>
            <a:r>
              <a:rPr lang="en-US" altLang="zh-TW" sz="1700" dirty="0"/>
              <a:t> </a:t>
            </a:r>
            <a:r>
              <a:rPr lang="zh-TW" altLang="en-US" sz="1700" dirty="0"/>
              <a:t>資料型別只使用一個位元組</a:t>
            </a:r>
          </a:p>
        </p:txBody>
      </p:sp>
      <p:sp>
        <p:nvSpPr>
          <p:cNvPr id="3450884" name="Rectangle 4"/>
          <p:cNvSpPr>
            <a:spLocks noChangeArrowheads="1"/>
          </p:cNvSpPr>
          <p:nvPr/>
        </p:nvSpPr>
        <p:spPr bwMode="auto">
          <a:xfrm>
            <a:off x="828675" y="3046413"/>
            <a:ext cx="6289675" cy="2432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using namespace std;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int main(void) 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	bool bt = true;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	bool bs = 0;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	cout &lt;&lt; "sizeof(bt) = " &lt;&lt; sizeof(bt) &lt;&lt; endl;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	cout &lt;&lt; "bs = " &lt;&lt; bs &lt;&lt; " , bt = " &lt;&lt; bt &lt;&lt; endl;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55600" algn="l"/>
                <a:tab pos="719138" algn="l"/>
                <a:tab pos="1074738" algn="l"/>
              </a:tabLst>
            </a:pPr>
            <a:r>
              <a:rPr lang="en-US" altLang="zh-TW" sz="1400">
                <a:latin typeface="Courier New" pitchFamily="49" charset="0"/>
              </a:rPr>
              <a:t>}</a:t>
            </a:r>
          </a:p>
        </p:txBody>
      </p:sp>
      <p:sp>
        <p:nvSpPr>
          <p:cNvPr id="3450885" name="Rectangle 5"/>
          <p:cNvSpPr>
            <a:spLocks noChangeArrowheads="1"/>
          </p:cNvSpPr>
          <p:nvPr/>
        </p:nvSpPr>
        <p:spPr bwMode="auto">
          <a:xfrm>
            <a:off x="6180138" y="3451225"/>
            <a:ext cx="2260600" cy="5175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sizeof(bt) = 1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bs = 0 , bt = 1</a:t>
            </a:r>
          </a:p>
        </p:txBody>
      </p:sp>
      <p:grpSp>
        <p:nvGrpSpPr>
          <p:cNvPr id="3450887" name="Group 7"/>
          <p:cNvGrpSpPr>
            <a:grpSpLocks/>
          </p:cNvGrpSpPr>
          <p:nvPr/>
        </p:nvGrpSpPr>
        <p:grpSpPr bwMode="auto">
          <a:xfrm>
            <a:off x="3113089" y="2895600"/>
            <a:ext cx="1285875" cy="496888"/>
            <a:chOff x="1338" y="1497"/>
            <a:chExt cx="810" cy="313"/>
          </a:xfrm>
        </p:grpSpPr>
        <p:pic>
          <p:nvPicPr>
            <p:cNvPr id="345088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5088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Prog-3.cpp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50890" name="Picture 10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1575" y="3179763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1B7A-F468-451C-8F9C-71E91F07C1E4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4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 </a:t>
            </a:r>
            <a:r>
              <a:rPr lang="zh-TW" altLang="en-US"/>
              <a:t>型別與 </a:t>
            </a:r>
            <a:r>
              <a:rPr lang="en-US" altLang="zh-TW"/>
              <a:t>C++ </a:t>
            </a:r>
            <a:r>
              <a:rPr lang="zh-TW" altLang="en-US"/>
              <a:t>的關鍵字</a:t>
            </a:r>
          </a:p>
        </p:txBody>
      </p:sp>
      <p:sp>
        <p:nvSpPr>
          <p:cNvPr id="34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的關鍵字</a:t>
            </a:r>
          </a:p>
        </p:txBody>
      </p:sp>
      <p:pic>
        <p:nvPicPr>
          <p:cNvPr id="3451908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075" y="1954213"/>
            <a:ext cx="7758113" cy="3494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24F8-3558-4E1F-8827-952A9AB2128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 </a:t>
            </a:r>
            <a:r>
              <a:rPr lang="zh-TW" altLang="en-US"/>
              <a:t>型別與 </a:t>
            </a:r>
            <a:r>
              <a:rPr lang="en-US" altLang="zh-TW"/>
              <a:t>C++ </a:t>
            </a:r>
            <a:r>
              <a:rPr lang="zh-TW" altLang="en-US"/>
              <a:t>的關鍵字</a:t>
            </a:r>
          </a:p>
        </p:txBody>
      </p:sp>
      <p:sp>
        <p:nvSpPr>
          <p:cNvPr id="34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478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/>
              <a:t>class</a:t>
            </a:r>
            <a:r>
              <a:rPr lang="zh-TW" altLang="en-US" sz="2600" dirty="0"/>
              <a:t>、</a:t>
            </a:r>
            <a:r>
              <a:rPr lang="en-US" altLang="zh-TW" sz="2600" dirty="0"/>
              <a:t>friend</a:t>
            </a:r>
            <a:r>
              <a:rPr lang="zh-TW" altLang="en-US" sz="2600" dirty="0"/>
              <a:t>、</a:t>
            </a:r>
            <a:r>
              <a:rPr lang="en-US" altLang="zh-TW" sz="2600" dirty="0"/>
              <a:t>operator</a:t>
            </a:r>
            <a:r>
              <a:rPr lang="zh-TW" altLang="en-US" sz="2600" dirty="0"/>
              <a:t>、</a:t>
            </a:r>
            <a:r>
              <a:rPr lang="en-US" altLang="zh-TW" sz="2600" dirty="0"/>
              <a:t>private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protected</a:t>
            </a:r>
            <a:r>
              <a:rPr lang="zh-TW" altLang="en-US" sz="2600" dirty="0" smtClean="0"/>
              <a:t>、</a:t>
            </a:r>
            <a:r>
              <a:rPr lang="en-US" altLang="zh-TW" sz="2600" dirty="0"/>
              <a:t>public</a:t>
            </a:r>
            <a:r>
              <a:rPr lang="zh-TW" altLang="en-US" sz="2600" dirty="0"/>
              <a:t>、</a:t>
            </a:r>
            <a:r>
              <a:rPr lang="en-US" altLang="zh-TW" sz="2600" dirty="0"/>
              <a:t>this</a:t>
            </a:r>
            <a:r>
              <a:rPr lang="zh-TW" altLang="en-US" sz="2600" dirty="0"/>
              <a:t>、</a:t>
            </a:r>
            <a:r>
              <a:rPr lang="en-US" altLang="zh-TW" sz="2600" dirty="0"/>
              <a:t>virtual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這些是物件導向程式設計的</a:t>
            </a:r>
            <a:r>
              <a:rPr lang="zh-TW" altLang="en-US" sz="2200" dirty="0" smtClean="0"/>
              <a:t>核心將</a:t>
            </a:r>
            <a:r>
              <a:rPr lang="zh-TW" altLang="en-US" sz="2200" dirty="0"/>
              <a:t>陸續說明</a:t>
            </a:r>
          </a:p>
          <a:p>
            <a:pPr>
              <a:lnSpc>
                <a:spcPct val="90000"/>
              </a:lnSpc>
            </a:pPr>
            <a:r>
              <a:rPr lang="en-US" altLang="zh-TW" sz="2600" dirty="0"/>
              <a:t>catch</a:t>
            </a:r>
            <a:r>
              <a:rPr lang="zh-TW" altLang="en-US" sz="2600" dirty="0"/>
              <a:t>、</a:t>
            </a:r>
            <a:r>
              <a:rPr lang="en-US" altLang="zh-TW" sz="2600" dirty="0"/>
              <a:t>throw</a:t>
            </a:r>
            <a:r>
              <a:rPr lang="zh-TW" altLang="en-US" sz="2600" dirty="0"/>
              <a:t>、</a:t>
            </a:r>
            <a:r>
              <a:rPr lang="en-US" altLang="zh-TW" sz="2600" dirty="0"/>
              <a:t>try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例外處理的</a:t>
            </a:r>
            <a:r>
              <a:rPr lang="zh-TW" altLang="en-US" sz="2200" dirty="0" smtClean="0"/>
              <a:t>指令</a:t>
            </a:r>
            <a:endParaRPr lang="zh-TW" altLang="en-US" sz="2200" dirty="0"/>
          </a:p>
          <a:p>
            <a:pPr>
              <a:lnSpc>
                <a:spcPct val="90000"/>
              </a:lnSpc>
            </a:pPr>
            <a:r>
              <a:rPr lang="en-US" altLang="zh-TW" sz="2600" dirty="0"/>
              <a:t>using</a:t>
            </a:r>
            <a:r>
              <a:rPr lang="zh-TW" altLang="en-US" sz="2600" dirty="0"/>
              <a:t>、</a:t>
            </a:r>
            <a:r>
              <a:rPr lang="en-US" altLang="zh-TW" sz="2600" dirty="0"/>
              <a:t>namespace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命名空間</a:t>
            </a:r>
            <a:r>
              <a:rPr lang="zh-TW" altLang="en-US" sz="2200" dirty="0" smtClean="0"/>
              <a:t>將說明</a:t>
            </a:r>
            <a:endParaRPr lang="zh-TW" altLang="en-US" sz="2200" dirty="0"/>
          </a:p>
          <a:p>
            <a:pPr>
              <a:lnSpc>
                <a:spcPct val="90000"/>
              </a:lnSpc>
            </a:pPr>
            <a:r>
              <a:rPr lang="en-US" altLang="zh-TW" sz="2600" dirty="0"/>
              <a:t>inline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讓函式具有巨集的</a:t>
            </a:r>
            <a:r>
              <a:rPr lang="zh-TW" altLang="en-US" sz="2200" dirty="0" smtClean="0"/>
              <a:t>性質</a:t>
            </a:r>
            <a:endParaRPr lang="zh-TW" altLang="en-US" sz="2200" dirty="0"/>
          </a:p>
          <a:p>
            <a:pPr>
              <a:lnSpc>
                <a:spcPct val="90000"/>
              </a:lnSpc>
            </a:pPr>
            <a:r>
              <a:rPr lang="en-US" altLang="zh-TW" sz="2600" dirty="0"/>
              <a:t>new</a:t>
            </a:r>
            <a:r>
              <a:rPr lang="zh-TW" altLang="en-US" sz="2600" dirty="0"/>
              <a:t>、</a:t>
            </a:r>
            <a:r>
              <a:rPr lang="en-US" altLang="zh-TW" sz="2600" dirty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C++ </a:t>
            </a:r>
            <a:r>
              <a:rPr lang="zh-TW" altLang="en-US" sz="2200" dirty="0"/>
              <a:t>動態記憶體配置的</a:t>
            </a:r>
            <a:r>
              <a:rPr lang="zh-TW" altLang="en-US" sz="2200" dirty="0" smtClean="0"/>
              <a:t>功能</a:t>
            </a:r>
            <a:endParaRPr lang="zh-TW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BC401F3-9B82-4C9E-9AFF-C615F98C107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021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600" y="620713"/>
            <a:ext cx="7435850" cy="2133600"/>
          </a:xfrm>
        </p:spPr>
        <p:txBody>
          <a:bodyPr/>
          <a:lstStyle/>
          <a:p>
            <a:r>
              <a:rPr lang="zh-TW" altLang="en-US"/>
              <a:t>輸入與輸出</a:t>
            </a:r>
          </a:p>
        </p:txBody>
      </p:sp>
      <p:sp>
        <p:nvSpPr>
          <p:cNvPr id="302183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  <a:p>
            <a:r>
              <a:rPr lang="zh-TW" altLang="en-US"/>
              <a:t>輸入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AE76-3728-4DE0-94B6-E12BC797A8E0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454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10575" cy="5411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 err="1"/>
              <a:t>cout</a:t>
            </a:r>
            <a:r>
              <a:rPr lang="en-US" altLang="zh-TW" sz="2600" dirty="0"/>
              <a:t> </a:t>
            </a:r>
            <a:r>
              <a:rPr lang="zh-TW" altLang="en-US" sz="2600" dirty="0"/>
              <a:t>物件負責輸出資料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每一個單筆資料必須個別利用 </a:t>
            </a:r>
            <a:r>
              <a:rPr lang="en-US" altLang="zh-TW" sz="2200" dirty="0"/>
              <a:t>&lt;&lt; </a:t>
            </a:r>
            <a:r>
              <a:rPr lang="zh-TW" altLang="en-US" sz="2200" dirty="0"/>
              <a:t>插入運算子</a:t>
            </a:r>
            <a:r>
              <a:rPr lang="en-US" altLang="zh-TW" sz="2200" dirty="0"/>
              <a:t>(insertion operator) </a:t>
            </a:r>
            <a:r>
              <a:rPr lang="zh-TW" altLang="en-US" sz="2200" dirty="0"/>
              <a:t>連接在一起</a:t>
            </a:r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endParaRPr lang="zh-TW" altLang="en-US" sz="2200" dirty="0"/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格式化輸出的部分，</a:t>
            </a:r>
            <a:r>
              <a:rPr lang="en-US" altLang="zh-TW" sz="2200" dirty="0" err="1"/>
              <a:t>cout</a:t>
            </a:r>
            <a:r>
              <a:rPr lang="en-US" altLang="zh-TW" sz="2200" dirty="0"/>
              <a:t> </a:t>
            </a:r>
            <a:r>
              <a:rPr lang="zh-TW" altLang="en-US" sz="2200" dirty="0"/>
              <a:t>提供了四個輸出控制器 </a:t>
            </a:r>
            <a:r>
              <a:rPr lang="en-US" altLang="zh-TW" sz="2200" dirty="0"/>
              <a:t>(manipulator)</a:t>
            </a:r>
          </a:p>
          <a:p>
            <a:pPr lvl="2">
              <a:lnSpc>
                <a:spcPct val="90000"/>
              </a:lnSpc>
            </a:pPr>
            <a:r>
              <a:rPr lang="zh-TW" altLang="en-US" sz="2100" b="1" dirty="0">
                <a:solidFill>
                  <a:srgbClr val="0000CC"/>
                </a:solidFill>
              </a:rPr>
              <a:t>輸出寬度</a:t>
            </a:r>
            <a:r>
              <a:rPr lang="en-US" altLang="zh-TW" sz="2100" b="1" dirty="0">
                <a:solidFill>
                  <a:srgbClr val="0000CC"/>
                </a:solidFill>
              </a:rPr>
              <a:t>(Output Width)</a:t>
            </a:r>
          </a:p>
          <a:p>
            <a:pPr lvl="2">
              <a:lnSpc>
                <a:spcPct val="90000"/>
              </a:lnSpc>
            </a:pPr>
            <a:r>
              <a:rPr lang="zh-TW" altLang="en-US" sz="2100" b="1" dirty="0">
                <a:solidFill>
                  <a:srgbClr val="0000CC"/>
                </a:solidFill>
              </a:rPr>
              <a:t>對齊方式</a:t>
            </a:r>
            <a:r>
              <a:rPr lang="en-US" altLang="zh-TW" sz="2100" b="1" dirty="0">
                <a:solidFill>
                  <a:srgbClr val="0000CC"/>
                </a:solidFill>
              </a:rPr>
              <a:t>(Alignment)</a:t>
            </a:r>
          </a:p>
          <a:p>
            <a:pPr lvl="2">
              <a:lnSpc>
                <a:spcPct val="90000"/>
              </a:lnSpc>
            </a:pPr>
            <a:r>
              <a:rPr lang="zh-TW" altLang="en-US" sz="2100" b="1" dirty="0">
                <a:solidFill>
                  <a:srgbClr val="0000CC"/>
                </a:solidFill>
              </a:rPr>
              <a:t>設定精確度</a:t>
            </a:r>
            <a:r>
              <a:rPr lang="en-US" altLang="zh-TW" sz="2100" b="1" dirty="0">
                <a:solidFill>
                  <a:srgbClr val="0000CC"/>
                </a:solidFill>
              </a:rPr>
              <a:t>(Precision)</a:t>
            </a:r>
          </a:p>
          <a:p>
            <a:pPr lvl="2">
              <a:lnSpc>
                <a:spcPct val="90000"/>
              </a:lnSpc>
            </a:pPr>
            <a:r>
              <a:rPr lang="zh-TW" altLang="en-US" sz="2100" b="1" dirty="0">
                <a:solidFill>
                  <a:srgbClr val="0000CC"/>
                </a:solidFill>
              </a:rPr>
              <a:t>數值的進位制</a:t>
            </a:r>
            <a:r>
              <a:rPr lang="en-US" altLang="zh-TW" sz="2100" b="1" dirty="0">
                <a:solidFill>
                  <a:srgbClr val="0000CC"/>
                </a:solidFill>
              </a:rPr>
              <a:t>(Radix)</a:t>
            </a:r>
          </a:p>
        </p:txBody>
      </p:sp>
      <p:pic>
        <p:nvPicPr>
          <p:cNvPr id="3454980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2487613"/>
            <a:ext cx="6518275" cy="161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2806-E1E6-4E1F-8488-018579EF916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4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897063"/>
          </a:xfrm>
        </p:spPr>
        <p:txBody>
          <a:bodyPr/>
          <a:lstStyle/>
          <a:p>
            <a:r>
              <a:rPr lang="zh-TW" altLang="en-US" dirty="0"/>
              <a:t>輸出寬度</a:t>
            </a:r>
            <a:r>
              <a:rPr lang="en-US" altLang="zh-TW" dirty="0"/>
              <a:t>(Output Width)</a:t>
            </a:r>
          </a:p>
          <a:p>
            <a:pPr lvl="1"/>
            <a:r>
              <a:rPr lang="zh-TW" altLang="en-US" dirty="0"/>
              <a:t>設定資料顯示時所使用的字元數</a:t>
            </a:r>
          </a:p>
          <a:p>
            <a:pPr lvl="2"/>
            <a:r>
              <a:rPr lang="en-US" altLang="zh-TW" dirty="0" err="1"/>
              <a:t>cout</a:t>
            </a:r>
            <a:r>
              <a:rPr lang="en-US" altLang="zh-TW" dirty="0"/>
              <a:t> </a:t>
            </a:r>
            <a:r>
              <a:rPr lang="zh-TW" altLang="en-US" dirty="0"/>
              <a:t>物件本身所提供的函式 </a:t>
            </a:r>
            <a:r>
              <a:rPr lang="en-US" altLang="zh-TW" dirty="0"/>
              <a:t>width </a:t>
            </a:r>
          </a:p>
          <a:p>
            <a:pPr lvl="2"/>
            <a:r>
              <a:rPr lang="zh-TW" altLang="en-US" dirty="0"/>
              <a:t>定義在 </a:t>
            </a:r>
            <a:r>
              <a:rPr lang="en-US" altLang="zh-TW" dirty="0" err="1"/>
              <a:t>iomanip</a:t>
            </a:r>
            <a:r>
              <a:rPr lang="en-US" altLang="zh-TW" dirty="0"/>
              <a:t> </a:t>
            </a:r>
            <a:r>
              <a:rPr lang="zh-TW" altLang="en-US" dirty="0"/>
              <a:t>標頭檔中的 </a:t>
            </a:r>
            <a:r>
              <a:rPr lang="en-US" altLang="zh-TW" dirty="0" err="1"/>
              <a:t>setw</a:t>
            </a:r>
            <a:r>
              <a:rPr lang="en-US" altLang="zh-TW" dirty="0"/>
              <a:t> </a:t>
            </a:r>
            <a:r>
              <a:rPr lang="zh-TW" altLang="en-US" dirty="0"/>
              <a:t>函式來指定</a:t>
            </a:r>
          </a:p>
        </p:txBody>
      </p:sp>
      <p:sp>
        <p:nvSpPr>
          <p:cNvPr id="3456004" name="Rectangle 4"/>
          <p:cNvSpPr>
            <a:spLocks noChangeArrowheads="1"/>
          </p:cNvSpPr>
          <p:nvPr/>
        </p:nvSpPr>
        <p:spPr bwMode="auto">
          <a:xfrm>
            <a:off x="609600" y="3222625"/>
            <a:ext cx="4572000" cy="1139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ix = 125;</a:t>
            </a:r>
          </a:p>
          <a:p>
            <a:pPr>
              <a:lnSpc>
                <a:spcPct val="115000"/>
              </a:lnSpc>
            </a:pPr>
            <a:r>
              <a:rPr lang="en-US" altLang="zh-TW" dirty="0">
                <a:latin typeface="Courier New" pitchFamily="49" charset="0"/>
              </a:rPr>
              <a:t>float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= 12.345f;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"1234567890 </a:t>
            </a:r>
            <a:r>
              <a:rPr lang="zh-TW" altLang="en-US" dirty="0">
                <a:latin typeface="Courier New" pitchFamily="49" charset="0"/>
              </a:rPr>
              <a:t>字元個數對照用</a:t>
            </a:r>
            <a:r>
              <a:rPr lang="en-US" altLang="zh-TW" dirty="0">
                <a:latin typeface="Courier New" pitchFamily="49" charset="0"/>
              </a:rPr>
              <a:t>"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(10);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ix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	</a:t>
            </a:r>
          </a:p>
        </p:txBody>
      </p:sp>
      <p:sp>
        <p:nvSpPr>
          <p:cNvPr id="3456005" name="Rectangle 5"/>
          <p:cNvSpPr>
            <a:spLocks noChangeArrowheads="1"/>
          </p:cNvSpPr>
          <p:nvPr/>
        </p:nvSpPr>
        <p:spPr bwMode="auto">
          <a:xfrm>
            <a:off x="5743575" y="3567113"/>
            <a:ext cx="2733675" cy="639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1234567890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字元個數對照用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12.345</a:t>
            </a:r>
          </a:p>
        </p:txBody>
      </p:sp>
      <p:sp>
        <p:nvSpPr>
          <p:cNvPr id="3456006" name="Rectangle 6"/>
          <p:cNvSpPr>
            <a:spLocks noChangeArrowheads="1"/>
          </p:cNvSpPr>
          <p:nvPr/>
        </p:nvSpPr>
        <p:spPr bwMode="auto">
          <a:xfrm>
            <a:off x="5743575" y="3302000"/>
            <a:ext cx="7937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輸出結果</a:t>
            </a:r>
          </a:p>
        </p:txBody>
      </p:sp>
      <p:sp>
        <p:nvSpPr>
          <p:cNvPr id="3456007" name="Rectangle 7"/>
          <p:cNvSpPr>
            <a:spLocks noChangeArrowheads="1"/>
          </p:cNvSpPr>
          <p:nvPr/>
        </p:nvSpPr>
        <p:spPr bwMode="auto">
          <a:xfrm>
            <a:off x="609600" y="4997450"/>
            <a:ext cx="5829300" cy="15589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ix = 125;</a:t>
            </a:r>
          </a:p>
          <a:p>
            <a:pPr>
              <a:lnSpc>
                <a:spcPct val="115000"/>
              </a:lnSpc>
            </a:pPr>
            <a:r>
              <a:rPr lang="en-US" altLang="zh-TW" dirty="0">
                <a:latin typeface="Courier New" pitchFamily="49" charset="0"/>
              </a:rPr>
              <a:t>float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= 12.345f;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"12345678901234567890"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(10);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ix;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(10);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ix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ix; </a:t>
            </a: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(10);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</p:txBody>
      </p:sp>
      <p:sp>
        <p:nvSpPr>
          <p:cNvPr id="3456008" name="Rectangle 8"/>
          <p:cNvSpPr>
            <a:spLocks noChangeArrowheads="1"/>
          </p:cNvSpPr>
          <p:nvPr/>
        </p:nvSpPr>
        <p:spPr bwMode="auto">
          <a:xfrm>
            <a:off x="6362700" y="5599113"/>
            <a:ext cx="2171700" cy="8223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12345678901234567890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125    12.345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125    12.345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125    12.345</a:t>
            </a:r>
          </a:p>
        </p:txBody>
      </p:sp>
      <p:sp>
        <p:nvSpPr>
          <p:cNvPr id="3456009" name="Rectangle 9"/>
          <p:cNvSpPr>
            <a:spLocks noChangeArrowheads="1"/>
          </p:cNvSpPr>
          <p:nvPr/>
        </p:nvSpPr>
        <p:spPr bwMode="auto">
          <a:xfrm>
            <a:off x="6362700" y="5365750"/>
            <a:ext cx="7937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輸出結果</a:t>
            </a:r>
          </a:p>
        </p:txBody>
      </p:sp>
      <p:sp>
        <p:nvSpPr>
          <p:cNvPr id="3456010" name="Rectangle 10"/>
          <p:cNvSpPr>
            <a:spLocks noChangeArrowheads="1"/>
          </p:cNvSpPr>
          <p:nvPr/>
        </p:nvSpPr>
        <p:spPr bwMode="auto">
          <a:xfrm>
            <a:off x="636588" y="4778375"/>
            <a:ext cx="568166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CC"/>
                </a:solidFill>
              </a:rPr>
              <a:t>cout.width</a:t>
            </a:r>
            <a:r>
              <a:rPr lang="en-US" altLang="zh-TW" dirty="0">
                <a:solidFill>
                  <a:srgbClr val="0000CC"/>
                </a:solidFill>
              </a:rPr>
              <a:t>(10) </a:t>
            </a:r>
            <a:r>
              <a:rPr lang="zh-TW" altLang="en-US" dirty="0">
                <a:solidFill>
                  <a:srgbClr val="0000CC"/>
                </a:solidFill>
              </a:rPr>
              <a:t>是物件導向程式設計的基本用法：物件去呼叫該類別中的成員函式</a:t>
            </a:r>
          </a:p>
        </p:txBody>
      </p:sp>
      <p:sp>
        <p:nvSpPr>
          <p:cNvPr id="3456011" name="Rectangle 11"/>
          <p:cNvSpPr>
            <a:spLocks noChangeArrowheads="1"/>
          </p:cNvSpPr>
          <p:nvPr/>
        </p:nvSpPr>
        <p:spPr bwMode="auto">
          <a:xfrm>
            <a:off x="5357813" y="4302125"/>
            <a:ext cx="3097212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共佔用了 </a:t>
            </a:r>
            <a:r>
              <a:rPr lang="en-US" altLang="zh-TW">
                <a:solidFill>
                  <a:srgbClr val="0000CC"/>
                </a:solidFill>
              </a:rPr>
              <a:t>6 </a:t>
            </a:r>
            <a:r>
              <a:rPr lang="zh-TW" altLang="en-US">
                <a:solidFill>
                  <a:srgbClr val="0000CC"/>
                </a:solidFill>
              </a:rPr>
              <a:t>個字元，所以前面會有四個空白</a:t>
            </a:r>
          </a:p>
        </p:txBody>
      </p:sp>
      <p:sp>
        <p:nvSpPr>
          <p:cNvPr id="3456012" name="Line 12"/>
          <p:cNvSpPr>
            <a:spLocks noChangeShapeType="1"/>
          </p:cNvSpPr>
          <p:nvPr/>
        </p:nvSpPr>
        <p:spPr bwMode="auto">
          <a:xfrm flipV="1">
            <a:off x="6505575" y="4143375"/>
            <a:ext cx="0" cy="2000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63F5-3E30-44DE-8719-FCEE66F5698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4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144963"/>
          </a:xfrm>
        </p:spPr>
        <p:txBody>
          <a:bodyPr/>
          <a:lstStyle/>
          <a:p>
            <a:r>
              <a:rPr lang="zh-TW" altLang="en-US" sz="2600" dirty="0"/>
              <a:t>對齊方式</a:t>
            </a:r>
            <a:r>
              <a:rPr lang="en-US" altLang="zh-TW" sz="2600" dirty="0"/>
              <a:t>(Alignment)</a:t>
            </a:r>
          </a:p>
          <a:p>
            <a:pPr lvl="1"/>
            <a:r>
              <a:rPr lang="en-US" altLang="zh-TW" sz="2200" dirty="0"/>
              <a:t>out </a:t>
            </a:r>
            <a:r>
              <a:rPr lang="zh-TW" altLang="en-US" sz="2200" dirty="0"/>
              <a:t>的輸出預設是靠右對齊</a:t>
            </a:r>
          </a:p>
          <a:p>
            <a:pPr lvl="1"/>
            <a:r>
              <a:rPr lang="zh-TW" altLang="en-US" sz="2200" dirty="0"/>
              <a:t>改成靠左對齊，必須使用 </a:t>
            </a:r>
            <a:r>
              <a:rPr lang="en-US" altLang="zh-TW" sz="2200" dirty="0" err="1"/>
              <a:t>cout</a:t>
            </a:r>
            <a:r>
              <a:rPr lang="en-US" altLang="zh-TW" sz="2200" dirty="0"/>
              <a:t> &lt;&lt; </a:t>
            </a:r>
            <a:r>
              <a:rPr lang="en-US" altLang="zh-TW" sz="2200" dirty="0" err="1"/>
              <a:t>setiosflags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ios</a:t>
            </a:r>
            <a:r>
              <a:rPr lang="en-US" altLang="zh-TW" sz="2200" dirty="0"/>
              <a:t>::left)</a:t>
            </a:r>
          </a:p>
          <a:p>
            <a:pPr lvl="2"/>
            <a:r>
              <a:rPr lang="zh-TW" altLang="en-US" sz="2100" dirty="0"/>
              <a:t>此為永久性設定</a:t>
            </a:r>
          </a:p>
          <a:p>
            <a:pPr lvl="1"/>
            <a:r>
              <a:rPr lang="zh-TW" altLang="en-US" sz="2200" dirty="0"/>
              <a:t>要取消靠左對齊必須利用 </a:t>
            </a:r>
            <a:r>
              <a:rPr lang="en-US" altLang="zh-TW" sz="2200" dirty="0" err="1"/>
              <a:t>cout</a:t>
            </a:r>
            <a:r>
              <a:rPr lang="en-US" altLang="zh-TW" sz="2200" dirty="0"/>
              <a:t> &lt;&lt; </a:t>
            </a:r>
            <a:r>
              <a:rPr lang="en-US" altLang="zh-TW" sz="2200" dirty="0" err="1"/>
              <a:t>resetiosflags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ios</a:t>
            </a:r>
            <a:r>
              <a:rPr lang="en-US" altLang="zh-TW" sz="2200" dirty="0"/>
              <a:t>::left)</a:t>
            </a:r>
          </a:p>
          <a:p>
            <a:pPr lvl="2"/>
            <a:r>
              <a:rPr lang="zh-TW" altLang="en-US" sz="2100" dirty="0"/>
              <a:t>變成預設的靠右對齊</a:t>
            </a:r>
          </a:p>
          <a:p>
            <a:r>
              <a:rPr lang="en-US" altLang="zh-TW" sz="2600" dirty="0"/>
              <a:t>NOTE</a:t>
            </a:r>
          </a:p>
          <a:p>
            <a:pPr lvl="1"/>
            <a:r>
              <a:rPr lang="en-US" altLang="zh-TW" sz="2200" dirty="0" err="1"/>
              <a:t>resetiosflags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ios</a:t>
            </a:r>
            <a:r>
              <a:rPr lang="en-US" altLang="zh-TW" sz="2200" dirty="0"/>
              <a:t>::left) </a:t>
            </a:r>
            <a:r>
              <a:rPr lang="zh-TW" altLang="en-US" sz="2200" dirty="0"/>
              <a:t>與 </a:t>
            </a:r>
            <a:r>
              <a:rPr lang="en-US" altLang="zh-TW" sz="2200" dirty="0" err="1"/>
              <a:t>setiosflags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ios</a:t>
            </a:r>
            <a:r>
              <a:rPr lang="en-US" altLang="zh-TW" sz="2200" dirty="0"/>
              <a:t>::left) </a:t>
            </a:r>
            <a:r>
              <a:rPr lang="zh-TW" altLang="en-US" sz="2200" dirty="0"/>
              <a:t>必須以 </a:t>
            </a:r>
            <a:r>
              <a:rPr lang="en-US" altLang="zh-TW" sz="2200" dirty="0"/>
              <a:t>&lt;&lt; </a:t>
            </a:r>
            <a:r>
              <a:rPr lang="zh-TW" altLang="en-US" sz="2200" dirty="0"/>
              <a:t>導向 </a:t>
            </a:r>
            <a:r>
              <a:rPr lang="en-US" altLang="zh-TW" sz="2200" dirty="0" err="1"/>
              <a:t>cout</a:t>
            </a:r>
            <a:r>
              <a:rPr lang="en-US" altLang="zh-TW" sz="2200" dirty="0"/>
              <a:t> </a:t>
            </a:r>
            <a:r>
              <a:rPr lang="zh-TW" altLang="en-US" sz="2200" dirty="0"/>
              <a:t>才會有作用</a:t>
            </a:r>
          </a:p>
          <a:p>
            <a:pPr lvl="1"/>
            <a:r>
              <a:rPr lang="zh-TW" altLang="en-US" sz="2200" dirty="0"/>
              <a:t>單獨寫 </a:t>
            </a:r>
            <a:r>
              <a:rPr lang="en-US" altLang="zh-TW" sz="2200" dirty="0" err="1"/>
              <a:t>setiosflags</a:t>
            </a:r>
            <a:r>
              <a:rPr lang="en-US" altLang="zh-TW" sz="2200" dirty="0"/>
              <a:t>(</a:t>
            </a:r>
            <a:r>
              <a:rPr lang="en-US" altLang="zh-TW" sz="2200" dirty="0" err="1"/>
              <a:t>ios</a:t>
            </a:r>
            <a:r>
              <a:rPr lang="en-US" altLang="zh-TW" sz="2200" dirty="0"/>
              <a:t>::left); </a:t>
            </a:r>
            <a:r>
              <a:rPr lang="zh-TW" altLang="en-US" sz="2200" dirty="0"/>
              <a:t>是不會有作用的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690D-F312-4845-AC13-E5309A4806D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4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229600" cy="506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對齊方式</a:t>
            </a:r>
            <a:r>
              <a:rPr lang="en-US" altLang="zh-TW" dirty="0"/>
              <a:t>(Alignment)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458052" name="Rectangle 4"/>
          <p:cNvSpPr>
            <a:spLocks noChangeArrowheads="1"/>
          </p:cNvSpPr>
          <p:nvPr/>
        </p:nvSpPr>
        <p:spPr bwMode="auto">
          <a:xfrm>
            <a:off x="406400" y="1849438"/>
            <a:ext cx="6419850" cy="4656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iomanip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main()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*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[] = {"Apple", "Orange", "Pear" 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float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[] = {1.1f, 12.21f, 123.321f};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endParaRPr lang="en-US" altLang="zh-TW" dirty="0">
              <a:latin typeface="Courier New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3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::left);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靠左對齊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,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必須導向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endParaRPr lang="en-US" altLang="zh-TW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(8);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resetiosflags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::left)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取消靠左對齊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,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回到靠右對齊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	 </a:t>
            </a:r>
            <a:r>
              <a:rPr lang="en-US" altLang="zh-TW" dirty="0">
                <a:latin typeface="Courier New" pitchFamily="49" charset="0"/>
              </a:rPr>
              <a:t>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3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cout.fill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('*');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設定填滿字元為 *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resetiosflags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::left); //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靠右對齊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cout.width</a:t>
            </a:r>
            <a:r>
              <a:rPr lang="en-US" altLang="zh-TW" dirty="0">
                <a:latin typeface="Courier New" pitchFamily="49" charset="0"/>
              </a:rPr>
              <a:t>(8);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::left);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靠左對齊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setfill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('^')  //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設定填滿字元為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^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	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 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458053" name="Rectangle 5"/>
          <p:cNvSpPr>
            <a:spLocks noChangeArrowheads="1"/>
          </p:cNvSpPr>
          <p:nvPr/>
        </p:nvSpPr>
        <p:spPr bwMode="auto">
          <a:xfrm>
            <a:off x="6715125" y="1987550"/>
            <a:ext cx="200025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Apple          1.1</a:t>
            </a:r>
          </a:p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Orange       12.21</a:t>
            </a:r>
          </a:p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Pear       123.321</a:t>
            </a:r>
          </a:p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***Apple1.1^^^^^^^</a:t>
            </a:r>
          </a:p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**Orange12.21^^^^^</a:t>
            </a:r>
          </a:p>
          <a:p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****Pear123.321^^^</a:t>
            </a:r>
          </a:p>
        </p:txBody>
      </p:sp>
      <p:grpSp>
        <p:nvGrpSpPr>
          <p:cNvPr id="3458054" name="Group 6"/>
          <p:cNvGrpSpPr>
            <a:grpSpLocks/>
          </p:cNvGrpSpPr>
          <p:nvPr/>
        </p:nvGrpSpPr>
        <p:grpSpPr bwMode="auto">
          <a:xfrm>
            <a:off x="2509839" y="2044700"/>
            <a:ext cx="1285875" cy="496888"/>
            <a:chOff x="1338" y="1497"/>
            <a:chExt cx="810" cy="313"/>
          </a:xfrm>
        </p:grpSpPr>
        <p:pic>
          <p:nvPicPr>
            <p:cNvPr id="3458055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58056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Prog-4.cpp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58057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662113"/>
            <a:ext cx="923925" cy="260350"/>
          </a:xfrm>
          <a:prstGeom prst="rect">
            <a:avLst/>
          </a:prstGeom>
          <a:noFill/>
        </p:spPr>
      </p:pic>
      <p:sp>
        <p:nvSpPr>
          <p:cNvPr id="3458058" name="Rectangle 10"/>
          <p:cNvSpPr>
            <a:spLocks noChangeArrowheads="1"/>
          </p:cNvSpPr>
          <p:nvPr/>
        </p:nvSpPr>
        <p:spPr bwMode="auto">
          <a:xfrm>
            <a:off x="5937250" y="1968500"/>
            <a:ext cx="488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靠左</a:t>
            </a:r>
          </a:p>
        </p:txBody>
      </p:sp>
      <p:sp>
        <p:nvSpPr>
          <p:cNvPr id="3458060" name="Rectangle 12"/>
          <p:cNvSpPr>
            <a:spLocks noChangeArrowheads="1"/>
          </p:cNvSpPr>
          <p:nvPr/>
        </p:nvSpPr>
        <p:spPr bwMode="auto">
          <a:xfrm>
            <a:off x="8089900" y="1492250"/>
            <a:ext cx="488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靠右</a:t>
            </a:r>
          </a:p>
        </p:txBody>
      </p:sp>
      <p:sp>
        <p:nvSpPr>
          <p:cNvPr id="3458061" name="Rectangle 13"/>
          <p:cNvSpPr>
            <a:spLocks noChangeArrowheads="1"/>
          </p:cNvSpPr>
          <p:nvPr/>
        </p:nvSpPr>
        <p:spPr bwMode="auto">
          <a:xfrm>
            <a:off x="6638925" y="3349625"/>
            <a:ext cx="20669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填入 </a:t>
            </a:r>
            <a:r>
              <a:rPr lang="en-US" altLang="zh-TW">
                <a:solidFill>
                  <a:srgbClr val="0000CC"/>
                </a:solidFill>
              </a:rPr>
              <a:t>cout.fill('*') </a:t>
            </a:r>
            <a:r>
              <a:rPr lang="zh-TW" altLang="en-US">
                <a:solidFill>
                  <a:srgbClr val="0000CC"/>
                </a:solidFill>
              </a:rPr>
              <a:t>或是 </a:t>
            </a:r>
            <a:r>
              <a:rPr lang="en-US" altLang="zh-TW">
                <a:solidFill>
                  <a:srgbClr val="0000CC"/>
                </a:solidFill>
              </a:rPr>
              <a:t>cout &lt;&lt; setfill('^') </a:t>
            </a:r>
            <a:r>
              <a:rPr lang="zh-TW" altLang="en-US">
                <a:solidFill>
                  <a:srgbClr val="0000CC"/>
                </a:solidFill>
              </a:rPr>
              <a:t>所指定的字元</a:t>
            </a:r>
          </a:p>
        </p:txBody>
      </p:sp>
      <p:sp>
        <p:nvSpPr>
          <p:cNvPr id="3458062" name="Line 14"/>
          <p:cNvSpPr>
            <a:spLocks noChangeShapeType="1"/>
          </p:cNvSpPr>
          <p:nvPr/>
        </p:nvSpPr>
        <p:spPr bwMode="auto">
          <a:xfrm>
            <a:off x="6381750" y="2124075"/>
            <a:ext cx="390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3458064" name="Line 16"/>
          <p:cNvSpPr>
            <a:spLocks noChangeShapeType="1"/>
          </p:cNvSpPr>
          <p:nvPr/>
        </p:nvSpPr>
        <p:spPr bwMode="auto">
          <a:xfrm>
            <a:off x="8334375" y="1762125"/>
            <a:ext cx="0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3458065" name="Line 17"/>
          <p:cNvSpPr>
            <a:spLocks noChangeShapeType="1"/>
          </p:cNvSpPr>
          <p:nvPr/>
        </p:nvSpPr>
        <p:spPr bwMode="auto">
          <a:xfrm flipV="1">
            <a:off x="7016750" y="3127375"/>
            <a:ext cx="0" cy="2381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58066" name="Line 18"/>
          <p:cNvSpPr>
            <a:spLocks noChangeShapeType="1"/>
          </p:cNvSpPr>
          <p:nvPr/>
        </p:nvSpPr>
        <p:spPr bwMode="auto">
          <a:xfrm flipV="1">
            <a:off x="8328025" y="3127375"/>
            <a:ext cx="0" cy="2381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DFB1-CBC7-41A1-A76C-506A939351E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4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887913"/>
          </a:xfrm>
        </p:spPr>
        <p:txBody>
          <a:bodyPr/>
          <a:lstStyle/>
          <a:p>
            <a:r>
              <a:rPr lang="zh-TW" altLang="en-US" sz="2600" dirty="0"/>
              <a:t>設定精確度</a:t>
            </a:r>
            <a:r>
              <a:rPr lang="en-US" altLang="zh-TW" sz="2600" dirty="0"/>
              <a:t>(Precision)</a:t>
            </a:r>
          </a:p>
          <a:p>
            <a:pPr lvl="1"/>
            <a:r>
              <a:rPr lang="zh-TW" altLang="en-US" sz="2200" dirty="0"/>
              <a:t>預設的情形下，浮點數的輸出精確度是</a:t>
            </a:r>
            <a:r>
              <a:rPr lang="zh-TW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六位數</a:t>
            </a:r>
          </a:p>
          <a:p>
            <a:pPr lvl="2"/>
            <a:r>
              <a:rPr lang="zh-TW" altLang="en-US" sz="2100" dirty="0"/>
              <a:t>如：</a:t>
            </a:r>
            <a:r>
              <a:rPr lang="en-US" altLang="zh-TW" sz="2100" dirty="0"/>
              <a:t>1234.567 </a:t>
            </a:r>
            <a:r>
              <a:rPr lang="zh-TW" altLang="en-US" sz="2100" dirty="0"/>
              <a:t>的輸出結果為 </a:t>
            </a:r>
            <a:r>
              <a:rPr lang="en-US" altLang="zh-TW" sz="2100" dirty="0"/>
              <a:t>1234.57</a:t>
            </a:r>
          </a:p>
          <a:p>
            <a:pPr lvl="2"/>
            <a:r>
              <a:rPr lang="zh-TW" altLang="en-US" sz="2100" dirty="0"/>
              <a:t>如：</a:t>
            </a:r>
            <a:r>
              <a:rPr lang="en-US" altLang="zh-TW" sz="2100" dirty="0"/>
              <a:t>1234567.89 </a:t>
            </a:r>
            <a:r>
              <a:rPr lang="zh-TW" altLang="en-US" sz="2100" dirty="0"/>
              <a:t>的輸出結果為 </a:t>
            </a:r>
            <a:r>
              <a:rPr lang="en-US" altLang="zh-TW" sz="2100" dirty="0"/>
              <a:t>1.23457e+006</a:t>
            </a:r>
          </a:p>
          <a:p>
            <a:pPr lvl="1"/>
            <a:r>
              <a:rPr lang="zh-TW" altLang="en-US" sz="2200" dirty="0"/>
              <a:t>改變顯示的精確度，必須使用 </a:t>
            </a:r>
            <a:r>
              <a:rPr lang="en-US" altLang="zh-TW" sz="2200" dirty="0" err="1"/>
              <a:t>setprecision</a:t>
            </a:r>
            <a:r>
              <a:rPr lang="en-US" altLang="zh-TW" sz="2200" dirty="0"/>
              <a:t> </a:t>
            </a:r>
            <a:r>
              <a:rPr lang="zh-TW" altLang="en-US" sz="2200" dirty="0"/>
              <a:t>函式</a:t>
            </a:r>
          </a:p>
          <a:p>
            <a:pPr lvl="1"/>
            <a:r>
              <a:rPr lang="zh-TW" altLang="en-US" sz="2200" dirty="0"/>
              <a:t>使用方式為：</a:t>
            </a:r>
            <a:r>
              <a:rPr lang="en-US" altLang="zh-TW" sz="2200" dirty="0" err="1"/>
              <a:t>cout</a:t>
            </a:r>
            <a:r>
              <a:rPr lang="en-US" altLang="zh-TW" sz="2200" dirty="0"/>
              <a:t> &lt;&lt; </a:t>
            </a:r>
            <a:r>
              <a:rPr lang="en-US" altLang="zh-TW" sz="2200" b="1" dirty="0" err="1">
                <a:solidFill>
                  <a:srgbClr val="0000CC"/>
                </a:solidFill>
              </a:rPr>
              <a:t>setprecision</a:t>
            </a:r>
            <a:r>
              <a:rPr lang="en-US" altLang="zh-TW" sz="2200" b="1" dirty="0">
                <a:solidFill>
                  <a:srgbClr val="0000CC"/>
                </a:solidFill>
              </a:rPr>
              <a:t>(n)</a:t>
            </a:r>
          </a:p>
          <a:p>
            <a:pPr lvl="2"/>
            <a:r>
              <a:rPr lang="zh-TW" altLang="en-US" sz="2100" dirty="0"/>
              <a:t>不包含小數點，最多就是 </a:t>
            </a:r>
            <a:r>
              <a:rPr lang="en-US" altLang="zh-TW" sz="2100" dirty="0"/>
              <a:t>n </a:t>
            </a:r>
            <a:r>
              <a:rPr lang="zh-TW" altLang="en-US" sz="2100" dirty="0"/>
              <a:t>個數字</a:t>
            </a:r>
          </a:p>
          <a:p>
            <a:pPr lvl="2"/>
            <a:r>
              <a:rPr lang="zh-TW" altLang="en-US" sz="2100" dirty="0"/>
              <a:t>設定是永久的，一旦設定後續的輸出都以它為準</a:t>
            </a:r>
          </a:p>
          <a:p>
            <a:pPr lvl="1"/>
            <a:r>
              <a:rPr lang="en-US" altLang="zh-TW" sz="2200" b="1" dirty="0" err="1">
                <a:solidFill>
                  <a:srgbClr val="0000CC"/>
                </a:solidFill>
              </a:rPr>
              <a:t>setiosflags</a:t>
            </a:r>
            <a:r>
              <a:rPr lang="en-US" altLang="zh-TW" sz="2200" b="1" dirty="0">
                <a:solidFill>
                  <a:srgbClr val="0000CC"/>
                </a:solidFill>
              </a:rPr>
              <a:t>(</a:t>
            </a:r>
            <a:r>
              <a:rPr lang="en-US" altLang="zh-TW" sz="2200" b="1" dirty="0" err="1">
                <a:solidFill>
                  <a:srgbClr val="0000CC"/>
                </a:solidFill>
              </a:rPr>
              <a:t>ios</a:t>
            </a:r>
            <a:r>
              <a:rPr lang="en-US" altLang="zh-TW" sz="2200" b="1" dirty="0">
                <a:solidFill>
                  <a:srgbClr val="0000CC"/>
                </a:solidFill>
              </a:rPr>
              <a:t>::fixed)</a:t>
            </a:r>
            <a:r>
              <a:rPr lang="zh-TW" altLang="en-US" sz="2200" dirty="0"/>
              <a:t>：設定小數點後顯示固定的位數</a:t>
            </a:r>
          </a:p>
          <a:p>
            <a:pPr lvl="2"/>
            <a:r>
              <a:rPr lang="zh-TW" altLang="en-US" sz="2100" dirty="0"/>
              <a:t>顯示的位數則以 </a:t>
            </a:r>
            <a:r>
              <a:rPr lang="en-US" altLang="zh-TW" sz="2100" dirty="0" err="1"/>
              <a:t>setprecision</a:t>
            </a:r>
            <a:r>
              <a:rPr lang="en-US" altLang="zh-TW" sz="2100" dirty="0"/>
              <a:t> </a:t>
            </a:r>
            <a:r>
              <a:rPr lang="zh-TW" altLang="en-US" sz="2100" dirty="0"/>
              <a:t>的設定值為依據</a:t>
            </a:r>
          </a:p>
          <a:p>
            <a:pPr lvl="1"/>
            <a:r>
              <a:rPr lang="en-US" altLang="zh-TW" sz="2200" b="1" dirty="0" err="1">
                <a:solidFill>
                  <a:srgbClr val="0000CC"/>
                </a:solidFill>
              </a:rPr>
              <a:t>setiosflags</a:t>
            </a:r>
            <a:r>
              <a:rPr lang="en-US" altLang="zh-TW" sz="2200" b="1" dirty="0">
                <a:solidFill>
                  <a:srgbClr val="0000CC"/>
                </a:solidFill>
              </a:rPr>
              <a:t>(</a:t>
            </a:r>
            <a:r>
              <a:rPr lang="en-US" altLang="zh-TW" sz="2200" b="1" dirty="0" err="1">
                <a:solidFill>
                  <a:srgbClr val="0000CC"/>
                </a:solidFill>
              </a:rPr>
              <a:t>ios</a:t>
            </a:r>
            <a:r>
              <a:rPr lang="en-US" altLang="zh-TW" sz="2200" b="1" dirty="0">
                <a:solidFill>
                  <a:srgbClr val="0000CC"/>
                </a:solidFill>
              </a:rPr>
              <a:t>::scientific)</a:t>
            </a:r>
            <a:r>
              <a:rPr lang="zh-TW" altLang="en-US" sz="2200" dirty="0"/>
              <a:t>：強迫所有的數值都以科學記號表示法顯示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342B-0602-42BE-936A-2FB3A33AFCD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4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73088"/>
          </a:xfrm>
        </p:spPr>
        <p:txBody>
          <a:bodyPr/>
          <a:lstStyle/>
          <a:p>
            <a:r>
              <a:rPr lang="zh-TW" altLang="en-US"/>
              <a:t>設定精確度</a:t>
            </a:r>
            <a:r>
              <a:rPr lang="en-US" altLang="zh-TW"/>
              <a:t>(Precision)</a:t>
            </a:r>
          </a:p>
        </p:txBody>
      </p:sp>
      <p:sp>
        <p:nvSpPr>
          <p:cNvPr id="3460100" name="Rectangle 4"/>
          <p:cNvSpPr>
            <a:spLocks noChangeArrowheads="1"/>
          </p:cNvSpPr>
          <p:nvPr/>
        </p:nvSpPr>
        <p:spPr bwMode="auto">
          <a:xfrm>
            <a:off x="406400" y="2663825"/>
            <a:ext cx="6781800" cy="41084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iomanip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main()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float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[] = {1.1f, 12.21f, 123.321f, 1234.4321f 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"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原始數值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";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setprecision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(8);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顯示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8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個數字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4	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(12)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" 3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個字元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";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setprecision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(3);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顯示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3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個數字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4	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(12)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"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固定長度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";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::fixed);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固定長度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4	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(12)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resetiosflags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::fixed); //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清除固定長度的顯示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"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科學記號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";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cout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&lt;&lt;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setiosflags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::scientific);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科學記號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4	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(12) &lt;&lt; </a:t>
            </a:r>
            <a:r>
              <a:rPr lang="en-US" altLang="zh-TW" dirty="0" err="1">
                <a:latin typeface="Courier New" pitchFamily="49" charset="0"/>
              </a:rPr>
              <a:t>fVal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 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60103" name="Group 7"/>
          <p:cNvGrpSpPr>
            <a:grpSpLocks/>
          </p:cNvGrpSpPr>
          <p:nvPr/>
        </p:nvGrpSpPr>
        <p:grpSpPr bwMode="auto">
          <a:xfrm>
            <a:off x="3667125" y="2668588"/>
            <a:ext cx="5248275" cy="822325"/>
            <a:chOff x="2112" y="1261"/>
            <a:chExt cx="3306" cy="518"/>
          </a:xfrm>
        </p:grpSpPr>
        <p:sp>
          <p:nvSpPr>
            <p:cNvPr id="3460101" name="Rectangle 5"/>
            <p:cNvSpPr>
              <a:spLocks noChangeArrowheads="1"/>
            </p:cNvSpPr>
            <p:nvPr/>
          </p:nvSpPr>
          <p:spPr bwMode="auto">
            <a:xfrm>
              <a:off x="2508" y="1261"/>
              <a:ext cx="2910" cy="51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rgbClr val="A50021"/>
                  </a:solidFill>
                  <a:latin typeface="Courier New" pitchFamily="49" charset="0"/>
                </a:rPr>
                <a:t>         1.1       12.21     123.321   1234.4321</a:t>
              </a:r>
            </a:p>
            <a:p>
              <a:r>
                <a:rPr lang="en-US" altLang="zh-TW">
                  <a:solidFill>
                    <a:srgbClr val="A50021"/>
                  </a:solidFill>
                  <a:latin typeface="Courier New" pitchFamily="49" charset="0"/>
                </a:rPr>
                <a:t>         1.1        12.2         123   1.23e+003</a:t>
              </a:r>
            </a:p>
            <a:p>
              <a:r>
                <a:rPr lang="en-US" altLang="zh-TW">
                  <a:solidFill>
                    <a:srgbClr val="A50021"/>
                  </a:solidFill>
                  <a:latin typeface="Courier New" pitchFamily="49" charset="0"/>
                </a:rPr>
                <a:t>       1.100      12.210     123.321    1234.432</a:t>
              </a:r>
            </a:p>
            <a:p>
              <a:r>
                <a:rPr lang="en-US" altLang="zh-TW">
                  <a:solidFill>
                    <a:srgbClr val="A50021"/>
                  </a:solidFill>
                  <a:latin typeface="Courier New" pitchFamily="49" charset="0"/>
                </a:rPr>
                <a:t>  1.100e+000  1.221e+001  1.233e+002  1.234e+003</a:t>
              </a:r>
            </a:p>
          </p:txBody>
        </p:sp>
        <p:sp>
          <p:nvSpPr>
            <p:cNvPr id="3460102" name="Rectangle 6"/>
            <p:cNvSpPr>
              <a:spLocks noChangeArrowheads="1"/>
            </p:cNvSpPr>
            <p:nvPr/>
          </p:nvSpPr>
          <p:spPr bwMode="auto">
            <a:xfrm>
              <a:off x="2112" y="1261"/>
              <a:ext cx="594" cy="51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TW" altLang="en-US">
                  <a:solidFill>
                    <a:srgbClr val="A50021"/>
                  </a:solidFill>
                  <a:latin typeface="Courier New" pitchFamily="49" charset="0"/>
                </a:rPr>
                <a:t>原始數值</a:t>
              </a:r>
            </a:p>
            <a:p>
              <a:r>
                <a:rPr lang="zh-TW" altLang="en-US">
                  <a:solidFill>
                    <a:srgbClr val="A50021"/>
                  </a:solidFill>
                  <a:latin typeface="Courier New" pitchFamily="49" charset="0"/>
                </a:rPr>
                <a:t> </a:t>
              </a:r>
              <a:r>
                <a:rPr lang="en-US" altLang="zh-TW">
                  <a:solidFill>
                    <a:srgbClr val="A50021"/>
                  </a:solidFill>
                  <a:latin typeface="Courier New" pitchFamily="49" charset="0"/>
                </a:rPr>
                <a:t>3</a:t>
              </a:r>
              <a:r>
                <a:rPr lang="zh-TW" altLang="en-US">
                  <a:solidFill>
                    <a:srgbClr val="A50021"/>
                  </a:solidFill>
                  <a:latin typeface="Courier New" pitchFamily="49" charset="0"/>
                </a:rPr>
                <a:t>個字元</a:t>
              </a:r>
            </a:p>
            <a:p>
              <a:r>
                <a:rPr lang="zh-TW" altLang="en-US">
                  <a:solidFill>
                    <a:srgbClr val="A50021"/>
                  </a:solidFill>
                  <a:latin typeface="Courier New" pitchFamily="49" charset="0"/>
                </a:rPr>
                <a:t>固定長度</a:t>
              </a:r>
            </a:p>
            <a:p>
              <a:r>
                <a:rPr lang="zh-TW" altLang="en-US">
                  <a:solidFill>
                    <a:srgbClr val="A50021"/>
                  </a:solidFill>
                  <a:latin typeface="Courier New" pitchFamily="49" charset="0"/>
                </a:rPr>
                <a:t>科學記號</a:t>
              </a:r>
            </a:p>
          </p:txBody>
        </p:sp>
      </p:grpSp>
      <p:grpSp>
        <p:nvGrpSpPr>
          <p:cNvPr id="3460104" name="Group 8"/>
          <p:cNvGrpSpPr>
            <a:grpSpLocks/>
          </p:cNvGrpSpPr>
          <p:nvPr/>
        </p:nvGrpSpPr>
        <p:grpSpPr bwMode="auto">
          <a:xfrm>
            <a:off x="2268539" y="2717800"/>
            <a:ext cx="1285875" cy="496888"/>
            <a:chOff x="1338" y="1497"/>
            <a:chExt cx="810" cy="313"/>
          </a:xfrm>
        </p:grpSpPr>
        <p:pic>
          <p:nvPicPr>
            <p:cNvPr id="3460105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60106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Prog-5.cpp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60107" name="Picture 11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25" y="2401888"/>
            <a:ext cx="923925" cy="260350"/>
          </a:xfrm>
          <a:prstGeom prst="rect">
            <a:avLst/>
          </a:prstGeom>
          <a:noFill/>
        </p:spPr>
      </p:pic>
      <p:sp>
        <p:nvSpPr>
          <p:cNvPr id="2" name="手繪多邊形 1"/>
          <p:cNvSpPr/>
          <p:nvPr/>
        </p:nvSpPr>
        <p:spPr bwMode="auto">
          <a:xfrm>
            <a:off x="6492239" y="4646333"/>
            <a:ext cx="623458" cy="707063"/>
          </a:xfrm>
          <a:custGeom>
            <a:avLst/>
            <a:gdLst>
              <a:gd name="connsiteX0" fmla="*/ 0 w 723297"/>
              <a:gd name="connsiteY0" fmla="*/ 0 h 723207"/>
              <a:gd name="connsiteX1" fmla="*/ 723207 w 723297"/>
              <a:gd name="connsiteY1" fmla="*/ 232756 h 723207"/>
              <a:gd name="connsiteX2" fmla="*/ 49877 w 723297"/>
              <a:gd name="connsiteY2" fmla="*/ 723207 h 723207"/>
              <a:gd name="connsiteX0" fmla="*/ 0 w 598631"/>
              <a:gd name="connsiteY0" fmla="*/ 0 h 723207"/>
              <a:gd name="connsiteX1" fmla="*/ 598516 w 598631"/>
              <a:gd name="connsiteY1" fmla="*/ 390698 h 723207"/>
              <a:gd name="connsiteX2" fmla="*/ 49877 w 598631"/>
              <a:gd name="connsiteY2" fmla="*/ 723207 h 723207"/>
              <a:gd name="connsiteX0" fmla="*/ 0 w 598631"/>
              <a:gd name="connsiteY0" fmla="*/ 0 h 723207"/>
              <a:gd name="connsiteX1" fmla="*/ 598516 w 598631"/>
              <a:gd name="connsiteY1" fmla="*/ 390698 h 723207"/>
              <a:gd name="connsiteX2" fmla="*/ 49877 w 598631"/>
              <a:gd name="connsiteY2" fmla="*/ 723207 h 723207"/>
              <a:gd name="connsiteX0" fmla="*/ 16625 w 615164"/>
              <a:gd name="connsiteY0" fmla="*/ 0 h 748145"/>
              <a:gd name="connsiteX1" fmla="*/ 615141 w 615164"/>
              <a:gd name="connsiteY1" fmla="*/ 390698 h 748145"/>
              <a:gd name="connsiteX2" fmla="*/ 0 w 615164"/>
              <a:gd name="connsiteY2" fmla="*/ 748145 h 748145"/>
              <a:gd name="connsiteX0" fmla="*/ 16625 w 615164"/>
              <a:gd name="connsiteY0" fmla="*/ 0 h 748145"/>
              <a:gd name="connsiteX1" fmla="*/ 615141 w 615164"/>
              <a:gd name="connsiteY1" fmla="*/ 390698 h 748145"/>
              <a:gd name="connsiteX2" fmla="*/ 0 w 615164"/>
              <a:gd name="connsiteY2" fmla="*/ 748145 h 748145"/>
              <a:gd name="connsiteX0" fmla="*/ 16625 w 615164"/>
              <a:gd name="connsiteY0" fmla="*/ 0 h 748145"/>
              <a:gd name="connsiteX1" fmla="*/ 615141 w 615164"/>
              <a:gd name="connsiteY1" fmla="*/ 390698 h 748145"/>
              <a:gd name="connsiteX2" fmla="*/ 0 w 615164"/>
              <a:gd name="connsiteY2" fmla="*/ 748145 h 748145"/>
              <a:gd name="connsiteX0" fmla="*/ 0 w 623458"/>
              <a:gd name="connsiteY0" fmla="*/ 0 h 706581"/>
              <a:gd name="connsiteX1" fmla="*/ 623455 w 623458"/>
              <a:gd name="connsiteY1" fmla="*/ 349134 h 706581"/>
              <a:gd name="connsiteX2" fmla="*/ 8314 w 623458"/>
              <a:gd name="connsiteY2" fmla="*/ 706581 h 706581"/>
              <a:gd name="connsiteX0" fmla="*/ 0 w 623458"/>
              <a:gd name="connsiteY0" fmla="*/ 324 h 706905"/>
              <a:gd name="connsiteX1" fmla="*/ 623455 w 623458"/>
              <a:gd name="connsiteY1" fmla="*/ 349458 h 706905"/>
              <a:gd name="connsiteX2" fmla="*/ 8314 w 623458"/>
              <a:gd name="connsiteY2" fmla="*/ 706905 h 706905"/>
              <a:gd name="connsiteX0" fmla="*/ 0 w 623458"/>
              <a:gd name="connsiteY0" fmla="*/ 482 h 707063"/>
              <a:gd name="connsiteX1" fmla="*/ 623455 w 623458"/>
              <a:gd name="connsiteY1" fmla="*/ 349616 h 707063"/>
              <a:gd name="connsiteX2" fmla="*/ 8314 w 623458"/>
              <a:gd name="connsiteY2" fmla="*/ 707063 h 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458" h="707063">
                <a:moveTo>
                  <a:pt x="0" y="482"/>
                </a:moveTo>
                <a:cubicBezTo>
                  <a:pt x="374073" y="-9910"/>
                  <a:pt x="622069" y="148726"/>
                  <a:pt x="623455" y="349616"/>
                </a:cubicBezTo>
                <a:cubicBezTo>
                  <a:pt x="624841" y="550506"/>
                  <a:pt x="211976" y="687667"/>
                  <a:pt x="8314" y="707063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190506" y="487957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影響到這邊的顯示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4C0662D-660E-418C-B184-C7E576B5209B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3020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2588" y="620713"/>
            <a:ext cx="7154862" cy="2133600"/>
          </a:xfrm>
        </p:spPr>
        <p:txBody>
          <a:bodyPr/>
          <a:lstStyle/>
          <a:p>
            <a:r>
              <a:rPr lang="zh-TW" altLang="en-US"/>
              <a:t>認識 </a:t>
            </a:r>
            <a:r>
              <a:rPr lang="en-US" altLang="zh-TW"/>
              <a:t>C++</a:t>
            </a:r>
          </a:p>
        </p:txBody>
      </p:sp>
      <p:sp>
        <p:nvSpPr>
          <p:cNvPr id="302080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是 </a:t>
            </a:r>
            <a:r>
              <a:rPr lang="en-US" altLang="zh-TW"/>
              <a:t>C With Classes</a:t>
            </a:r>
          </a:p>
          <a:p>
            <a:r>
              <a:rPr lang="zh-TW" altLang="zh-TW"/>
              <a:t>第一個 C++ 程式</a:t>
            </a:r>
            <a:endParaRPr lang="zh-TW" altLang="en-US"/>
          </a:p>
          <a:p>
            <a:r>
              <a:rPr lang="zh-TW" altLang="en-US"/>
              <a:t>命名空間</a:t>
            </a:r>
            <a:r>
              <a:rPr lang="en-US" altLang="zh-TW"/>
              <a:t>(namespace)</a:t>
            </a:r>
          </a:p>
          <a:p>
            <a:r>
              <a:rPr lang="en-US" altLang="zh-TW"/>
              <a:t>bool </a:t>
            </a:r>
            <a:r>
              <a:rPr lang="zh-TW" altLang="en-US"/>
              <a:t>型別與 </a:t>
            </a:r>
            <a:r>
              <a:rPr lang="en-US" altLang="zh-TW"/>
              <a:t>C++ </a:t>
            </a:r>
            <a:r>
              <a:rPr lang="zh-TW" altLang="en-US"/>
              <a:t>的關鍵字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49C9-B825-4EB8-A159-9344A1DE0526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4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4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487488"/>
          </a:xfrm>
        </p:spPr>
        <p:txBody>
          <a:bodyPr/>
          <a:lstStyle/>
          <a:p>
            <a:r>
              <a:rPr lang="zh-TW" altLang="en-US" dirty="0"/>
              <a:t>數值的進位制</a:t>
            </a:r>
            <a:r>
              <a:rPr lang="en-US" altLang="zh-TW" dirty="0"/>
              <a:t>(Radix)</a:t>
            </a:r>
          </a:p>
          <a:p>
            <a:pPr lvl="1"/>
            <a:r>
              <a:rPr lang="zh-TW" altLang="en-US" dirty="0"/>
              <a:t>顯示數值時，是以何種進位制來顯示</a:t>
            </a:r>
          </a:p>
          <a:p>
            <a:pPr lvl="2"/>
            <a:r>
              <a:rPr lang="en-US" altLang="zh-TW" dirty="0" err="1">
                <a:solidFill>
                  <a:srgbClr val="0000CC"/>
                </a:solidFill>
              </a:rPr>
              <a:t>dec</a:t>
            </a:r>
            <a:r>
              <a:rPr lang="zh-TW" altLang="en-US" dirty="0"/>
              <a:t>：十進位 、</a:t>
            </a:r>
            <a:r>
              <a:rPr lang="en-US" altLang="zh-TW" dirty="0" err="1">
                <a:solidFill>
                  <a:srgbClr val="0000CC"/>
                </a:solidFill>
              </a:rPr>
              <a:t>oct</a:t>
            </a:r>
            <a:r>
              <a:rPr lang="zh-TW" altLang="en-US" dirty="0"/>
              <a:t>：八進位、</a:t>
            </a:r>
            <a:r>
              <a:rPr lang="en-US" altLang="zh-TW" dirty="0">
                <a:solidFill>
                  <a:srgbClr val="0000CC"/>
                </a:solidFill>
              </a:rPr>
              <a:t>hex</a:t>
            </a:r>
            <a:r>
              <a:rPr lang="zh-TW" altLang="en-US" dirty="0"/>
              <a:t>：十六進位</a:t>
            </a:r>
          </a:p>
        </p:txBody>
      </p:sp>
      <p:sp>
        <p:nvSpPr>
          <p:cNvPr id="3461124" name="Rectangle 4"/>
          <p:cNvSpPr>
            <a:spLocks noChangeArrowheads="1"/>
          </p:cNvSpPr>
          <p:nvPr/>
        </p:nvSpPr>
        <p:spPr bwMode="auto">
          <a:xfrm>
            <a:off x="1171575" y="3046413"/>
            <a:ext cx="4572000" cy="8223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ix = 123;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cout &lt;&lt; "      ix : " &lt;&lt; ix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cout &lt;&lt; " 16</a:t>
            </a:r>
            <a:r>
              <a:rPr lang="zh-TW" altLang="en-US">
                <a:latin typeface="Courier New" pitchFamily="49" charset="0"/>
              </a:rPr>
              <a:t>進位為</a:t>
            </a:r>
            <a:r>
              <a:rPr lang="en-US" altLang="zh-TW">
                <a:latin typeface="Courier New" pitchFamily="49" charset="0"/>
              </a:rPr>
              <a:t>: " &lt;&lt; hex &lt;&lt; ix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cout &lt;&lt; " 8 </a:t>
            </a:r>
            <a:r>
              <a:rPr lang="zh-TW" altLang="en-US">
                <a:latin typeface="Courier New" pitchFamily="49" charset="0"/>
              </a:rPr>
              <a:t>進位為</a:t>
            </a:r>
            <a:r>
              <a:rPr lang="en-US" altLang="zh-TW">
                <a:latin typeface="Courier New" pitchFamily="49" charset="0"/>
              </a:rPr>
              <a:t>: " &lt;&lt; oct &lt;&lt; ix &lt;&lt; endl;</a:t>
            </a:r>
          </a:p>
        </p:txBody>
      </p:sp>
      <p:sp>
        <p:nvSpPr>
          <p:cNvPr id="3461125" name="Rectangle 5"/>
          <p:cNvSpPr>
            <a:spLocks noChangeArrowheads="1"/>
          </p:cNvSpPr>
          <p:nvPr/>
        </p:nvSpPr>
        <p:spPr bwMode="auto">
          <a:xfrm>
            <a:off x="5581650" y="3167063"/>
            <a:ext cx="1533525" cy="6397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latin typeface="Courier New" pitchFamily="49" charset="0"/>
              </a:rPr>
              <a:t>     ix : 123</a:t>
            </a:r>
          </a:p>
          <a:p>
            <a:r>
              <a:rPr lang="en-US" altLang="zh-TW">
                <a:solidFill>
                  <a:srgbClr val="A50021"/>
                </a:solidFill>
                <a:latin typeface="Courier New" pitchFamily="49" charset="0"/>
              </a:rPr>
              <a:t> 16</a:t>
            </a:r>
            <a:r>
              <a:rPr lang="zh-TW" altLang="en-US">
                <a:solidFill>
                  <a:srgbClr val="A50021"/>
                </a:solidFill>
                <a:latin typeface="Courier New" pitchFamily="49" charset="0"/>
              </a:rPr>
              <a:t>進位為</a:t>
            </a:r>
            <a:r>
              <a:rPr lang="en-US" altLang="zh-TW">
                <a:solidFill>
                  <a:srgbClr val="A50021"/>
                </a:solidFill>
                <a:latin typeface="Courier New" pitchFamily="49" charset="0"/>
              </a:rPr>
              <a:t>: 7b</a:t>
            </a:r>
          </a:p>
          <a:p>
            <a:r>
              <a:rPr lang="en-US" altLang="zh-TW">
                <a:solidFill>
                  <a:srgbClr val="A50021"/>
                </a:solidFill>
                <a:latin typeface="Courier New" pitchFamily="49" charset="0"/>
              </a:rPr>
              <a:t> 8 </a:t>
            </a:r>
            <a:r>
              <a:rPr lang="zh-TW" altLang="en-US">
                <a:solidFill>
                  <a:srgbClr val="A50021"/>
                </a:solidFill>
                <a:latin typeface="Courier New" pitchFamily="49" charset="0"/>
              </a:rPr>
              <a:t>進位為</a:t>
            </a:r>
            <a:r>
              <a:rPr lang="en-US" altLang="zh-TW">
                <a:solidFill>
                  <a:srgbClr val="A50021"/>
                </a:solidFill>
                <a:latin typeface="Courier New" pitchFamily="49" charset="0"/>
              </a:rPr>
              <a:t>: 173</a:t>
            </a:r>
          </a:p>
        </p:txBody>
      </p:sp>
      <p:sp>
        <p:nvSpPr>
          <p:cNvPr id="3461126" name="Rectangle 6"/>
          <p:cNvSpPr>
            <a:spLocks noChangeArrowheads="1"/>
          </p:cNvSpPr>
          <p:nvPr/>
        </p:nvSpPr>
        <p:spPr bwMode="auto">
          <a:xfrm>
            <a:off x="5715000" y="2927350"/>
            <a:ext cx="7937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輸出結果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4916-593A-439F-85A5-7A55494F15D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4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</a:t>
            </a:r>
          </a:p>
        </p:txBody>
      </p:sp>
      <p:sp>
        <p:nvSpPr>
          <p:cNvPr id="34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229600" cy="4383088"/>
          </a:xfrm>
        </p:spPr>
        <p:txBody>
          <a:bodyPr/>
          <a:lstStyle/>
          <a:p>
            <a:r>
              <a:rPr lang="en-US" altLang="zh-TW" sz="2600" dirty="0" err="1"/>
              <a:t>cin</a:t>
            </a:r>
            <a:r>
              <a:rPr lang="en-US" altLang="zh-TW" sz="2600" dirty="0"/>
              <a:t> </a:t>
            </a:r>
            <a:r>
              <a:rPr lang="zh-TW" altLang="en-US" sz="2600" dirty="0"/>
              <a:t>物件利用 </a:t>
            </a:r>
            <a:r>
              <a:rPr lang="en-US" altLang="zh-TW" sz="2600" dirty="0"/>
              <a:t>&gt;&gt; </a:t>
            </a:r>
            <a:r>
              <a:rPr lang="zh-TW" altLang="en-US" sz="2600" dirty="0"/>
              <a:t>擷取運算子 </a:t>
            </a:r>
            <a:r>
              <a:rPr lang="en-US" altLang="zh-TW" sz="2600" dirty="0"/>
              <a:t>(extraction operator) </a:t>
            </a:r>
            <a:r>
              <a:rPr lang="zh-TW" altLang="en-US" sz="2600" dirty="0"/>
              <a:t>接收使用者輸入</a:t>
            </a:r>
          </a:p>
          <a:p>
            <a:r>
              <a:rPr lang="zh-TW" altLang="en-US" sz="2600" dirty="0"/>
              <a:t>接收方入 </a:t>
            </a:r>
            <a:r>
              <a:rPr lang="en-US" altLang="zh-TW" sz="2600" dirty="0" err="1"/>
              <a:t>cin</a:t>
            </a:r>
            <a:r>
              <a:rPr lang="en-US" altLang="zh-TW" sz="2600" dirty="0"/>
              <a:t> &gt;&gt; </a:t>
            </a:r>
            <a:r>
              <a:rPr lang="zh-TW" altLang="en-US" sz="2600" dirty="0"/>
              <a:t>變數名稱。如果：</a:t>
            </a:r>
          </a:p>
          <a:p>
            <a:pPr lvl="1"/>
            <a:r>
              <a:rPr lang="zh-TW" altLang="en-US" sz="2200" dirty="0"/>
              <a:t>變數是</a:t>
            </a:r>
            <a:r>
              <a:rPr lang="zh-TW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整數</a:t>
            </a:r>
            <a:r>
              <a:rPr lang="zh-TW" altLang="en-US" sz="2200" dirty="0"/>
              <a:t>型別</a:t>
            </a:r>
          </a:p>
          <a:p>
            <a:pPr lvl="2"/>
            <a:r>
              <a:rPr lang="zh-TW" altLang="en-US" sz="2100" dirty="0"/>
              <a:t>跳過數字前的空白字元、</a:t>
            </a:r>
            <a:r>
              <a:rPr lang="en-US" altLang="zh-TW" sz="2100" dirty="0"/>
              <a:t>tab </a:t>
            </a:r>
            <a:r>
              <a:rPr lang="zh-TW" altLang="en-US" sz="2100" dirty="0"/>
              <a:t>字元</a:t>
            </a:r>
            <a:r>
              <a:rPr lang="en-US" altLang="zh-TW" sz="2100" dirty="0"/>
              <a:t>(</a:t>
            </a:r>
            <a:r>
              <a:rPr lang="zh-TW" altLang="en-US" sz="2100" dirty="0"/>
              <a:t>如果有的話</a:t>
            </a:r>
            <a:r>
              <a:rPr lang="en-US" altLang="zh-TW" sz="2100" dirty="0"/>
              <a:t>)</a:t>
            </a:r>
            <a:r>
              <a:rPr lang="zh-TW" altLang="en-US" sz="2100" dirty="0"/>
              <a:t>，僅讀取數字</a:t>
            </a:r>
          </a:p>
          <a:p>
            <a:pPr lvl="2"/>
            <a:r>
              <a:rPr lang="zh-TW" altLang="en-US" sz="2100" dirty="0"/>
              <a:t>直到遇到非數字字元（包含小數點）就停止讀取</a:t>
            </a:r>
          </a:p>
          <a:p>
            <a:pPr lvl="1"/>
            <a:r>
              <a:rPr lang="zh-TW" altLang="en-US" sz="2200" dirty="0"/>
              <a:t>變數是</a:t>
            </a:r>
            <a:r>
              <a:rPr lang="zh-TW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浮點數</a:t>
            </a:r>
            <a:r>
              <a:rPr lang="zh-TW" altLang="en-US" sz="2200" dirty="0"/>
              <a:t>型別</a:t>
            </a:r>
          </a:p>
          <a:p>
            <a:pPr lvl="2"/>
            <a:r>
              <a:rPr lang="zh-TW" altLang="en-US" sz="2100" dirty="0"/>
              <a:t>讀取方式同整數，只是讀取包含小數點一次</a:t>
            </a:r>
          </a:p>
          <a:p>
            <a:pPr lvl="1"/>
            <a:r>
              <a:rPr lang="zh-TW" altLang="en-US" sz="2200" dirty="0"/>
              <a:t>變數的型別是</a:t>
            </a:r>
            <a:r>
              <a:rPr lang="zh-TW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字元</a:t>
            </a:r>
          </a:p>
          <a:p>
            <a:pPr lvl="2"/>
            <a:r>
              <a:rPr lang="zh-TW" altLang="en-US" sz="2100" dirty="0"/>
              <a:t>同樣是 </a:t>
            </a:r>
            <a:r>
              <a:rPr lang="en-US" altLang="zh-TW" sz="2100" dirty="0" err="1"/>
              <a:t>cin</a:t>
            </a:r>
            <a:r>
              <a:rPr lang="en-US" altLang="zh-TW" sz="2100" dirty="0"/>
              <a:t> &gt;&gt; </a:t>
            </a:r>
            <a:r>
              <a:rPr lang="zh-TW" altLang="en-US" sz="2100" dirty="0"/>
              <a:t>字元變數名稱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FB06-1723-4EF6-9977-B433AE8A9A8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4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</a:t>
            </a:r>
          </a:p>
        </p:txBody>
      </p:sp>
      <p:sp>
        <p:nvSpPr>
          <p:cNvPr id="34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078413"/>
          </a:xfrm>
        </p:spPr>
        <p:txBody>
          <a:bodyPr/>
          <a:lstStyle/>
          <a:p>
            <a:r>
              <a:rPr lang="zh-TW" altLang="en-US" sz="2600" dirty="0"/>
              <a:t>讀取字串，</a:t>
            </a:r>
            <a:r>
              <a:rPr lang="en-US" altLang="zh-TW" sz="2600" dirty="0" err="1"/>
              <a:t>cin</a:t>
            </a:r>
            <a:r>
              <a:rPr lang="en-US" altLang="zh-TW" sz="2600" dirty="0"/>
              <a:t> </a:t>
            </a:r>
            <a:r>
              <a:rPr lang="zh-TW" altLang="en-US" sz="2600" dirty="0"/>
              <a:t>提供以下的三種方式：</a:t>
            </a:r>
          </a:p>
          <a:p>
            <a:pPr lvl="1"/>
            <a:r>
              <a:rPr lang="en-US" altLang="zh-TW" sz="2200" dirty="0" err="1"/>
              <a:t>cin</a:t>
            </a:r>
            <a:r>
              <a:rPr lang="en-US" altLang="zh-TW" sz="2200" dirty="0"/>
              <a:t> &gt;&gt; </a:t>
            </a:r>
            <a:r>
              <a:rPr lang="zh-TW" altLang="en-US" sz="2200" dirty="0"/>
              <a:t>字元陣列名稱</a:t>
            </a:r>
          </a:p>
          <a:p>
            <a:pPr lvl="2"/>
            <a:r>
              <a:rPr lang="zh-TW" altLang="en-US" sz="2100" dirty="0"/>
              <a:t>此部分處理規則與 </a:t>
            </a:r>
            <a:r>
              <a:rPr lang="en-US" altLang="zh-TW" sz="2100" dirty="0" err="1"/>
              <a:t>scanf</a:t>
            </a:r>
            <a:r>
              <a:rPr lang="en-US" altLang="zh-TW" sz="2100" dirty="0"/>
              <a:t> </a:t>
            </a:r>
            <a:r>
              <a:rPr lang="zh-TW" altLang="en-US" sz="2100" dirty="0"/>
              <a:t>搭配 </a:t>
            </a:r>
            <a:r>
              <a:rPr lang="en-US" altLang="zh-TW" sz="2100" dirty="0"/>
              <a:t>%s </a:t>
            </a:r>
            <a:r>
              <a:rPr lang="zh-TW" altLang="en-US" sz="2100" dirty="0"/>
              <a:t>是一樣的</a:t>
            </a:r>
          </a:p>
          <a:p>
            <a:pPr lvl="1"/>
            <a:r>
              <a:rPr lang="en-US" altLang="zh-TW" sz="2200" dirty="0" err="1"/>
              <a:t>cin.getline</a:t>
            </a:r>
            <a:r>
              <a:rPr lang="en-US" altLang="zh-TW" sz="2200" dirty="0"/>
              <a:t>(</a:t>
            </a:r>
            <a:r>
              <a:rPr lang="zh-TW" altLang="en-US" sz="2200" dirty="0"/>
              <a:t>字元陣列名稱</a:t>
            </a:r>
            <a:r>
              <a:rPr lang="en-US" altLang="zh-TW" sz="2200" dirty="0"/>
              <a:t>, </a:t>
            </a:r>
            <a:r>
              <a:rPr lang="zh-TW" altLang="en-US" sz="2100" b="1" dirty="0">
                <a:solidFill>
                  <a:srgbClr val="0000CC"/>
                </a:solidFill>
              </a:rPr>
              <a:t>字數</a:t>
            </a:r>
            <a:r>
              <a:rPr lang="en-US" altLang="zh-TW" sz="2200" dirty="0"/>
              <a:t>)</a:t>
            </a:r>
          </a:p>
          <a:p>
            <a:pPr lvl="2"/>
            <a:r>
              <a:rPr lang="zh-TW" altLang="en-US" sz="2100" dirty="0"/>
              <a:t>僅換行</a:t>
            </a:r>
            <a:r>
              <a:rPr lang="en-US" altLang="zh-TW" sz="2100" dirty="0"/>
              <a:t>(\n)</a:t>
            </a:r>
            <a:r>
              <a:rPr lang="zh-TW" altLang="en-US" sz="2100" dirty="0"/>
              <a:t>為結束字元</a:t>
            </a:r>
          </a:p>
          <a:p>
            <a:pPr lvl="2"/>
            <a:r>
              <a:rPr lang="zh-TW" altLang="en-US" sz="2100" dirty="0"/>
              <a:t>空白與跳格字元將成為讀取的一部份</a:t>
            </a:r>
          </a:p>
          <a:p>
            <a:pPr lvl="2"/>
            <a:r>
              <a:rPr lang="zh-TW" altLang="en-US" sz="2100" dirty="0"/>
              <a:t>讀入的最大字元數是</a:t>
            </a:r>
            <a:r>
              <a:rPr lang="zh-TW" altLang="en-US" sz="2100" b="1" dirty="0">
                <a:solidFill>
                  <a:srgbClr val="0000CC"/>
                </a:solidFill>
              </a:rPr>
              <a:t>字數</a:t>
            </a:r>
            <a:r>
              <a:rPr lang="zh-TW" altLang="en-US" sz="2100" dirty="0"/>
              <a:t>減一</a:t>
            </a:r>
          </a:p>
          <a:p>
            <a:pPr lvl="2"/>
            <a:r>
              <a:rPr lang="zh-TW" altLang="en-US" sz="2100" dirty="0"/>
              <a:t>未達最大讀取字數而遇到換行，</a:t>
            </a:r>
            <a:r>
              <a:rPr lang="en-US" altLang="zh-TW" sz="2100" dirty="0" err="1"/>
              <a:t>cin</a:t>
            </a:r>
            <a:r>
              <a:rPr lang="en-US" altLang="zh-TW" sz="2100" dirty="0"/>
              <a:t> </a:t>
            </a:r>
            <a:r>
              <a:rPr lang="zh-TW" altLang="en-US" sz="2100" dirty="0"/>
              <a:t>會停止讀取，並</a:t>
            </a:r>
            <a:r>
              <a:rPr lang="zh-TW" altLang="en-US" sz="2100" b="1" dirty="0">
                <a:solidFill>
                  <a:srgbClr val="FF0000"/>
                </a:solidFill>
              </a:rPr>
              <a:t>移除</a:t>
            </a:r>
            <a:r>
              <a:rPr lang="zh-TW" altLang="en-US" sz="2100" dirty="0"/>
              <a:t>留在輸入緩衝區的換行字元。</a:t>
            </a:r>
          </a:p>
          <a:p>
            <a:pPr lvl="1"/>
            <a:r>
              <a:rPr lang="en-US" altLang="zh-TW" sz="2200" dirty="0" err="1"/>
              <a:t>cin.get</a:t>
            </a:r>
            <a:r>
              <a:rPr lang="en-US" altLang="zh-TW" sz="2200" dirty="0"/>
              <a:t>(</a:t>
            </a:r>
            <a:r>
              <a:rPr lang="zh-TW" altLang="en-US" sz="2200" dirty="0"/>
              <a:t>字元陣列名稱</a:t>
            </a:r>
            <a:r>
              <a:rPr lang="en-US" altLang="zh-TW" sz="2200" dirty="0"/>
              <a:t>, </a:t>
            </a:r>
            <a:r>
              <a:rPr lang="zh-TW" altLang="en-US" sz="2200" dirty="0"/>
              <a:t>字數</a:t>
            </a:r>
            <a:r>
              <a:rPr lang="en-US" altLang="zh-TW" sz="2200" dirty="0"/>
              <a:t>)</a:t>
            </a:r>
          </a:p>
          <a:p>
            <a:pPr lvl="2"/>
            <a:r>
              <a:rPr lang="zh-TW" altLang="en-US" sz="2100" dirty="0"/>
              <a:t>規則同於 </a:t>
            </a:r>
            <a:r>
              <a:rPr lang="en-US" altLang="zh-TW" sz="2100" dirty="0" err="1"/>
              <a:t>cin.getline</a:t>
            </a:r>
            <a:endParaRPr lang="en-US" altLang="zh-TW" sz="2100" dirty="0"/>
          </a:p>
          <a:p>
            <a:pPr lvl="2"/>
            <a:r>
              <a:rPr lang="zh-TW" altLang="en-US" sz="2100" dirty="0"/>
              <a:t>未達最大讀取字數而遇到換行，會停止讀取，但</a:t>
            </a:r>
            <a:r>
              <a:rPr lang="zh-TW" altLang="en-US" sz="21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不會移除</a:t>
            </a:r>
            <a:r>
              <a:rPr lang="zh-TW" altLang="en-US" sz="2100" dirty="0"/>
              <a:t>輸入緩衝區的換行字元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3CA3-FFAE-4DB2-BAE4-BF46FC1F7E8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4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</a:t>
            </a:r>
          </a:p>
        </p:txBody>
      </p:sp>
      <p:sp>
        <p:nvSpPr>
          <p:cNvPr id="34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464196" name="Rectangle 4"/>
          <p:cNvSpPr>
            <a:spLocks noChangeArrowheads="1"/>
          </p:cNvSpPr>
          <p:nvPr/>
        </p:nvSpPr>
        <p:spPr bwMode="auto">
          <a:xfrm>
            <a:off x="628650" y="1943100"/>
            <a:ext cx="7448550" cy="4154984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iomanip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main()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ix;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[20];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cAddr</a:t>
            </a:r>
            <a:r>
              <a:rPr lang="en-US" altLang="zh-TW" dirty="0">
                <a:latin typeface="Courier New" pitchFamily="49" charset="0"/>
              </a:rPr>
              <a:t>[20];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cBirthDay</a:t>
            </a:r>
            <a:r>
              <a:rPr lang="en-US" altLang="zh-TW" dirty="0">
                <a:latin typeface="Courier New" pitchFamily="49" charset="0"/>
              </a:rPr>
              <a:t>[20];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do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輸入學號 </a:t>
            </a:r>
            <a:r>
              <a:rPr lang="en-US" altLang="zh-TW" dirty="0">
                <a:latin typeface="Courier New" pitchFamily="49" charset="0"/>
              </a:rPr>
              <a:t>" ; </a:t>
            </a:r>
            <a:r>
              <a:rPr lang="en-US" altLang="zh-TW" dirty="0" err="1">
                <a:latin typeface="Courier New" pitchFamily="49" charset="0"/>
              </a:rPr>
              <a:t>cin</a:t>
            </a:r>
            <a:r>
              <a:rPr lang="en-US" altLang="zh-TW" dirty="0">
                <a:latin typeface="Courier New" pitchFamily="49" charset="0"/>
              </a:rPr>
              <a:t> &gt;&gt; ix;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if( !</a:t>
            </a:r>
            <a:r>
              <a:rPr lang="en-US" altLang="zh-TW" dirty="0" err="1">
                <a:latin typeface="Courier New" pitchFamily="49" charset="0"/>
              </a:rPr>
              <a:t>cin.fail</a:t>
            </a:r>
            <a:r>
              <a:rPr lang="en-US" altLang="zh-TW" dirty="0">
                <a:latin typeface="Courier New" pitchFamily="49" charset="0"/>
              </a:rPr>
              <a:t>() ) { </a:t>
            </a:r>
            <a:r>
              <a:rPr lang="en-US" altLang="zh-TW" dirty="0" err="1">
                <a:latin typeface="Courier New" pitchFamily="49" charset="0"/>
              </a:rPr>
              <a:t>cin.sync</a:t>
            </a:r>
            <a:r>
              <a:rPr lang="en-US" altLang="zh-TW" dirty="0">
                <a:latin typeface="Courier New" pitchFamily="49" charset="0"/>
              </a:rPr>
              <a:t>(); break; } // </a:t>
            </a:r>
            <a:r>
              <a:rPr lang="zh-TW" altLang="en-US" dirty="0">
                <a:latin typeface="Courier New" pitchFamily="49" charset="0"/>
              </a:rPr>
              <a:t>輸入成功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cin.clear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();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cin.sync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(); </a:t>
            </a:r>
            <a:endParaRPr lang="en-US" altLang="zh-TW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 while(1);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輸入姓名 </a:t>
            </a:r>
            <a:r>
              <a:rPr lang="en-US" altLang="zh-TW" dirty="0">
                <a:latin typeface="Courier New" pitchFamily="49" charset="0"/>
              </a:rPr>
              <a:t>" ; </a:t>
            </a:r>
            <a:r>
              <a:rPr lang="en-US" altLang="zh-TW" dirty="0" err="1">
                <a:latin typeface="Courier New" pitchFamily="49" charset="0"/>
              </a:rPr>
              <a:t>cin</a:t>
            </a:r>
            <a:r>
              <a:rPr lang="en-US" altLang="zh-TW" dirty="0">
                <a:latin typeface="Courier New" pitchFamily="49" charset="0"/>
              </a:rPr>
              <a:t> &gt;&gt;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; </a:t>
            </a:r>
            <a:r>
              <a:rPr lang="en-US" altLang="zh-TW" dirty="0" err="1">
                <a:latin typeface="Courier New" pitchFamily="49" charset="0"/>
              </a:rPr>
              <a:t>cin.sync</a:t>
            </a:r>
            <a:r>
              <a:rPr lang="en-US" altLang="zh-TW" dirty="0">
                <a:latin typeface="Courier New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輸入生日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</a:rPr>
              <a:t>yymmdd</a:t>
            </a:r>
            <a:r>
              <a:rPr lang="en-US" altLang="zh-TW" dirty="0">
                <a:latin typeface="Courier New" pitchFamily="49" charset="0"/>
              </a:rPr>
              <a:t>) "; </a:t>
            </a:r>
            <a:r>
              <a:rPr lang="en-US" altLang="zh-TW" dirty="0" err="1">
                <a:latin typeface="Courier New" pitchFamily="49" charset="0"/>
              </a:rPr>
              <a:t>cin.getline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</a:rPr>
              <a:t>cBirthDay</a:t>
            </a:r>
            <a:r>
              <a:rPr lang="en-US" altLang="zh-TW" dirty="0">
                <a:latin typeface="Courier New" pitchFamily="49" charset="0"/>
              </a:rPr>
              <a:t>, 7);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輸入住址 </a:t>
            </a:r>
            <a:r>
              <a:rPr lang="en-US" altLang="zh-TW" dirty="0">
                <a:latin typeface="Courier New" pitchFamily="49" charset="0"/>
              </a:rPr>
              <a:t>" ; </a:t>
            </a:r>
            <a:r>
              <a:rPr lang="en-US" altLang="zh-TW" dirty="0" err="1">
                <a:latin typeface="Courier New" pitchFamily="49" charset="0"/>
              </a:rPr>
              <a:t>cin.get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</a:rPr>
              <a:t>cAddr</a:t>
            </a:r>
            <a:r>
              <a:rPr lang="en-US" altLang="zh-TW" dirty="0">
                <a:latin typeface="Courier New" pitchFamily="49" charset="0"/>
              </a:rPr>
              <a:t>, 10);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學號 </a:t>
            </a:r>
            <a:r>
              <a:rPr lang="en-US" altLang="zh-TW" dirty="0">
                <a:latin typeface="Courier New" pitchFamily="49" charset="0"/>
              </a:rPr>
              <a:t>: " &lt;&lt; ix &lt;&lt; " </a:t>
            </a:r>
            <a:r>
              <a:rPr lang="zh-TW" altLang="en-US" dirty="0">
                <a:latin typeface="Courier New" pitchFamily="49" charset="0"/>
              </a:rPr>
              <a:t>姓名 </a:t>
            </a:r>
            <a:r>
              <a:rPr lang="en-US" altLang="zh-TW" dirty="0">
                <a:latin typeface="Courier New" pitchFamily="49" charset="0"/>
              </a:rPr>
              <a:t>: " &lt;&lt;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生日 </a:t>
            </a:r>
            <a:r>
              <a:rPr lang="en-US" altLang="zh-TW" dirty="0">
                <a:latin typeface="Courier New" pitchFamily="49" charset="0"/>
              </a:rPr>
              <a:t>: " &lt;&lt; </a:t>
            </a:r>
            <a:r>
              <a:rPr lang="en-US" altLang="zh-TW" dirty="0" err="1">
                <a:latin typeface="Courier New" pitchFamily="49" charset="0"/>
              </a:rPr>
              <a:t>cBirthDay</a:t>
            </a:r>
            <a:r>
              <a:rPr lang="en-US" altLang="zh-TW" dirty="0">
                <a:latin typeface="Courier New" pitchFamily="49" charset="0"/>
              </a:rPr>
              <a:t> &lt;&lt; " </a:t>
            </a:r>
            <a:r>
              <a:rPr lang="zh-TW" altLang="en-US" dirty="0">
                <a:latin typeface="Courier New" pitchFamily="49" charset="0"/>
              </a:rPr>
              <a:t>住址 </a:t>
            </a:r>
            <a:r>
              <a:rPr lang="en-US" altLang="zh-TW" dirty="0">
                <a:latin typeface="Courier New" pitchFamily="49" charset="0"/>
              </a:rPr>
              <a:t>: " &lt;&lt; </a:t>
            </a:r>
            <a:r>
              <a:rPr lang="en-US" altLang="zh-TW" dirty="0" err="1">
                <a:latin typeface="Courier New" pitchFamily="49" charset="0"/>
              </a:rPr>
              <a:t>cAddr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 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64197" name="Group 5"/>
          <p:cNvGrpSpPr>
            <a:grpSpLocks/>
          </p:cNvGrpSpPr>
          <p:nvPr/>
        </p:nvGrpSpPr>
        <p:grpSpPr bwMode="auto">
          <a:xfrm>
            <a:off x="2655889" y="2085975"/>
            <a:ext cx="1285875" cy="496888"/>
            <a:chOff x="1338" y="1497"/>
            <a:chExt cx="810" cy="313"/>
          </a:xfrm>
        </p:grpSpPr>
        <p:pic>
          <p:nvPicPr>
            <p:cNvPr id="346419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6419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Prog-6.cpp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64200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0" y="1998663"/>
            <a:ext cx="923925" cy="260350"/>
          </a:xfrm>
          <a:prstGeom prst="rect">
            <a:avLst/>
          </a:prstGeom>
          <a:noFill/>
        </p:spPr>
      </p:pic>
      <p:sp>
        <p:nvSpPr>
          <p:cNvPr id="3464201" name="Rectangle 9"/>
          <p:cNvSpPr>
            <a:spLocks noChangeArrowheads="1"/>
          </p:cNvSpPr>
          <p:nvPr/>
        </p:nvSpPr>
        <p:spPr bwMode="auto">
          <a:xfrm>
            <a:off x="6029325" y="2320925"/>
            <a:ext cx="2581275" cy="11874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輸入學號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990123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輸入姓名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Mary Lin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輸入生日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(yymmdd) 851006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輸入住址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Taipei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學號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990123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姓名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Mary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生日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851006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住址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Taipei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6285397-7C1B-4646-98DE-8692DE6B5FB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0228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函式、參照與動態記憶體配置</a:t>
            </a:r>
          </a:p>
        </p:txBody>
      </p:sp>
      <p:sp>
        <p:nvSpPr>
          <p:cNvPr id="302285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  <a:p>
            <a:r>
              <a:rPr lang="en-US" altLang="zh-TW"/>
              <a:t>inline </a:t>
            </a:r>
            <a:r>
              <a:rPr lang="zh-TW" altLang="en-US"/>
              <a:t>函式</a:t>
            </a:r>
          </a:p>
          <a:p>
            <a:r>
              <a:rPr lang="zh-TW" altLang="en-US"/>
              <a:t>參照與傳參照呼叫</a:t>
            </a:r>
          </a:p>
          <a:p>
            <a:r>
              <a:rPr lang="zh-TW" altLang="en-US"/>
              <a:t>動態記憶體配置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D3AC-B5F2-42BB-A04A-27B493DBB13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4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9625" cy="1382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900" dirty="0"/>
              <a:t>函式的多載</a:t>
            </a:r>
            <a:r>
              <a:rPr lang="en-US" altLang="zh-TW" sz="1900" dirty="0"/>
              <a:t>(overloading)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一個函式可以有不同引數個數、型別與回傳值</a:t>
            </a:r>
          </a:p>
          <a:p>
            <a:pPr>
              <a:lnSpc>
                <a:spcPct val="80000"/>
              </a:lnSpc>
            </a:pPr>
            <a:r>
              <a:rPr lang="zh-TW" altLang="en-US" sz="1900" dirty="0"/>
              <a:t>函式被呼叫時，編譯器會根據呼叫者的引數個數與型別呼叫相對應的函式</a:t>
            </a:r>
          </a:p>
          <a:p>
            <a:pPr lvl="1">
              <a:lnSpc>
                <a:spcPct val="80000"/>
              </a:lnSpc>
            </a:pPr>
            <a:r>
              <a:rPr lang="zh-TW" altLang="en-US" sz="17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擁有不同引數個數或型別的函式都看成是不同的函式</a:t>
            </a:r>
          </a:p>
          <a:p>
            <a:pPr lvl="2">
              <a:lnSpc>
                <a:spcPct val="80000"/>
              </a:lnSpc>
            </a:pPr>
            <a:r>
              <a:rPr lang="zh-TW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必須有自己的原型宣告</a:t>
            </a:r>
          </a:p>
          <a:p>
            <a:pPr>
              <a:lnSpc>
                <a:spcPct val="80000"/>
              </a:lnSpc>
            </a:pPr>
            <a:endParaRPr lang="en-US" altLang="zh-TW" sz="19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66244" name="Rectangle 4"/>
          <p:cNvSpPr>
            <a:spLocks noChangeArrowheads="1"/>
          </p:cNvSpPr>
          <p:nvPr/>
        </p:nvSpPr>
        <p:spPr bwMode="auto">
          <a:xfrm>
            <a:off x="704850" y="2773363"/>
            <a:ext cx="7353300" cy="39258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add(</a:t>
            </a:r>
            <a:r>
              <a:rPr lang="en-US" altLang="zh-TW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int,int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	// </a:t>
            </a:r>
            <a:r>
              <a:rPr lang="zh-TW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為每一個多載的函式都宣告函式的原型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float add(</a:t>
            </a:r>
            <a:r>
              <a:rPr lang="en-US" altLang="zh-TW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float,float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</a:rPr>
              <a:t>ia</a:t>
            </a:r>
            <a:r>
              <a:rPr lang="en-US" altLang="zh-TW" dirty="0">
                <a:latin typeface="Courier New" pitchFamily="49" charset="0"/>
              </a:rPr>
              <a:t> = 1, </a:t>
            </a:r>
            <a:r>
              <a:rPr lang="en-US" altLang="zh-TW" dirty="0" err="1">
                <a:latin typeface="Courier New" pitchFamily="49" charset="0"/>
              </a:rPr>
              <a:t>ib</a:t>
            </a:r>
            <a:r>
              <a:rPr lang="en-US" altLang="zh-TW" dirty="0">
                <a:latin typeface="Courier New" pitchFamily="49" charset="0"/>
              </a:rPr>
              <a:t> = 2;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float </a:t>
            </a:r>
            <a:r>
              <a:rPr lang="en-US" altLang="zh-TW" dirty="0" err="1">
                <a:latin typeface="Courier New" pitchFamily="49" charset="0"/>
              </a:rPr>
              <a:t>fx</a:t>
            </a:r>
            <a:r>
              <a:rPr lang="en-US" altLang="zh-TW" dirty="0">
                <a:latin typeface="Courier New" pitchFamily="49" charset="0"/>
              </a:rPr>
              <a:t> = 1.3f,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= 5.5f;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ia</a:t>
            </a:r>
            <a:r>
              <a:rPr lang="en-US" altLang="zh-TW" dirty="0">
                <a:latin typeface="Courier New" pitchFamily="49" charset="0"/>
              </a:rPr>
              <a:t> &lt;&lt; " + " &lt;&lt; </a:t>
            </a:r>
            <a:r>
              <a:rPr lang="en-US" altLang="zh-TW" dirty="0" err="1">
                <a:latin typeface="Courier New" pitchFamily="49" charset="0"/>
              </a:rPr>
              <a:t>ib</a:t>
            </a:r>
            <a:r>
              <a:rPr lang="en-US" altLang="zh-TW" dirty="0">
                <a:latin typeface="Courier New" pitchFamily="49" charset="0"/>
              </a:rPr>
              <a:t> &lt;&lt; " = " &lt;&lt;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add(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ia,ib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)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fx</a:t>
            </a:r>
            <a:r>
              <a:rPr lang="en-US" altLang="zh-TW" dirty="0">
                <a:latin typeface="Courier New" pitchFamily="49" charset="0"/>
              </a:rPr>
              <a:t> &lt;&lt; " + " &lt;&lt; </a:t>
            </a:r>
            <a:r>
              <a:rPr lang="en-US" altLang="zh-TW" dirty="0" err="1">
                <a:latin typeface="Courier New" pitchFamily="49" charset="0"/>
              </a:rPr>
              <a:t>fy</a:t>
            </a:r>
            <a:r>
              <a:rPr lang="en-US" altLang="zh-TW" dirty="0">
                <a:latin typeface="Courier New" pitchFamily="49" charset="0"/>
              </a:rPr>
              <a:t> &lt;&lt; " = " &lt;&lt; 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add(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fx,fy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)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add(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i,int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j)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	// </a:t>
            </a:r>
            <a:r>
              <a:rPr lang="zh-TW" altLang="en-US" dirty="0">
                <a:latin typeface="Courier New" pitchFamily="49" charset="0"/>
              </a:rPr>
              <a:t>自訂函數</a:t>
            </a:r>
            <a:r>
              <a:rPr lang="en-US" altLang="zh-TW" dirty="0">
                <a:latin typeface="Courier New" pitchFamily="49" charset="0"/>
              </a:rPr>
              <a:t>add()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return(</a:t>
            </a:r>
            <a:r>
              <a:rPr lang="en-US" altLang="zh-TW" dirty="0" err="1">
                <a:latin typeface="Courier New" pitchFamily="49" charset="0"/>
              </a:rPr>
              <a:t>i+j</a:t>
            </a:r>
            <a:r>
              <a:rPr lang="en-US" altLang="zh-TW" dirty="0">
                <a:latin typeface="Courier New" pitchFamily="49" charset="0"/>
              </a:rPr>
              <a:t>);	// </a:t>
            </a:r>
            <a:r>
              <a:rPr lang="zh-TW" altLang="en-US" dirty="0">
                <a:latin typeface="Courier New" pitchFamily="49" charset="0"/>
              </a:rPr>
              <a:t>傳回 </a:t>
            </a:r>
            <a:r>
              <a:rPr lang="en-US" altLang="zh-TW" dirty="0" err="1">
                <a:latin typeface="Courier New" pitchFamily="49" charset="0"/>
              </a:rPr>
              <a:t>i+j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</a:rPr>
              <a:t>的值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float 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add(float 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, float j)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	// </a:t>
            </a:r>
            <a:r>
              <a:rPr lang="zh-TW" altLang="en-US" dirty="0">
                <a:latin typeface="Courier New" pitchFamily="49" charset="0"/>
              </a:rPr>
              <a:t>自訂函數</a:t>
            </a:r>
            <a:r>
              <a:rPr lang="en-US" altLang="zh-TW" dirty="0">
                <a:latin typeface="Courier New" pitchFamily="49" charset="0"/>
              </a:rPr>
              <a:t>add()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return(</a:t>
            </a:r>
            <a:r>
              <a:rPr lang="en-US" altLang="zh-TW" dirty="0" err="1">
                <a:latin typeface="Courier New" pitchFamily="49" charset="0"/>
              </a:rPr>
              <a:t>i+j</a:t>
            </a:r>
            <a:r>
              <a:rPr lang="en-US" altLang="zh-TW" dirty="0">
                <a:latin typeface="Courier New" pitchFamily="49" charset="0"/>
              </a:rPr>
              <a:t>);	// </a:t>
            </a:r>
            <a:r>
              <a:rPr lang="zh-TW" altLang="en-US" dirty="0">
                <a:latin typeface="Courier New" pitchFamily="49" charset="0"/>
              </a:rPr>
              <a:t>傳回 </a:t>
            </a:r>
            <a:r>
              <a:rPr lang="en-US" altLang="zh-TW" dirty="0" err="1">
                <a:latin typeface="Courier New" pitchFamily="49" charset="0"/>
              </a:rPr>
              <a:t>i+j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</a:rPr>
              <a:t>的值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466245" name="Rectangle 5"/>
          <p:cNvSpPr>
            <a:spLocks noChangeArrowheads="1"/>
          </p:cNvSpPr>
          <p:nvPr/>
        </p:nvSpPr>
        <p:spPr bwMode="auto">
          <a:xfrm>
            <a:off x="7115175" y="4352925"/>
            <a:ext cx="1876425" cy="5175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 + 2 = 3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1.3 + 5.5 = 6.8</a:t>
            </a:r>
          </a:p>
        </p:txBody>
      </p:sp>
      <p:grpSp>
        <p:nvGrpSpPr>
          <p:cNvPr id="3466246" name="Group 6"/>
          <p:cNvGrpSpPr>
            <a:grpSpLocks/>
          </p:cNvGrpSpPr>
          <p:nvPr/>
        </p:nvGrpSpPr>
        <p:grpSpPr bwMode="auto">
          <a:xfrm>
            <a:off x="2795589" y="2749550"/>
            <a:ext cx="1285875" cy="496888"/>
            <a:chOff x="1338" y="1497"/>
            <a:chExt cx="810" cy="313"/>
          </a:xfrm>
        </p:grpSpPr>
        <p:pic>
          <p:nvPicPr>
            <p:cNvPr id="3466247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66248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Prog-7.cpp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66249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850" y="4090988"/>
            <a:ext cx="923925" cy="260350"/>
          </a:xfrm>
          <a:prstGeom prst="rect">
            <a:avLst/>
          </a:prstGeom>
          <a:noFill/>
        </p:spPr>
      </p:pic>
      <p:sp>
        <p:nvSpPr>
          <p:cNvPr id="3466251" name="Line 11"/>
          <p:cNvSpPr>
            <a:spLocks noChangeShapeType="1"/>
          </p:cNvSpPr>
          <p:nvPr/>
        </p:nvSpPr>
        <p:spPr bwMode="auto">
          <a:xfrm>
            <a:off x="406400" y="3448050"/>
            <a:ext cx="30797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66252" name="Line 12"/>
          <p:cNvSpPr>
            <a:spLocks noChangeShapeType="1"/>
          </p:cNvSpPr>
          <p:nvPr/>
        </p:nvSpPr>
        <p:spPr bwMode="auto">
          <a:xfrm flipV="1">
            <a:off x="406400" y="2190750"/>
            <a:ext cx="0" cy="12573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3466253" name="Line 13"/>
          <p:cNvSpPr>
            <a:spLocks noChangeShapeType="1"/>
          </p:cNvSpPr>
          <p:nvPr/>
        </p:nvSpPr>
        <p:spPr bwMode="auto">
          <a:xfrm>
            <a:off x="406400" y="2190750"/>
            <a:ext cx="30797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AF10-4CC8-4AA8-A55D-55FD4CC4E854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4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優點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程式的開發變成非常的方便</a:t>
            </a:r>
          </a:p>
          <a:p>
            <a:pPr lvl="2">
              <a:lnSpc>
                <a:spcPct val="90000"/>
              </a:lnSpc>
            </a:pPr>
            <a:r>
              <a:rPr lang="zh-TW" altLang="en-US" dirty="0"/>
              <a:t>對程式師來說，不用去記憶那些功能接近但名稱卻又不盡相同的函式</a:t>
            </a:r>
          </a:p>
          <a:p>
            <a:pPr>
              <a:lnSpc>
                <a:spcPct val="90000"/>
              </a:lnSpc>
            </a:pPr>
            <a:r>
              <a:rPr lang="zh-TW" altLang="en-US" dirty="0"/>
              <a:t>限制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總要讓編譯器能辨認它們是不同的函式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例如：以下的兩個函式的定義就會產生錯誤</a:t>
            </a:r>
          </a:p>
          <a:p>
            <a:pPr lvl="1">
              <a:lnSpc>
                <a:spcPct val="90000"/>
              </a:lnSpc>
            </a:pPr>
            <a:endParaRPr lang="zh-TW" altLang="en-US" dirty="0"/>
          </a:p>
          <a:p>
            <a:pPr lvl="1">
              <a:lnSpc>
                <a:spcPct val="90000"/>
              </a:lnSpc>
            </a:pPr>
            <a:endParaRPr lang="zh-TW" altLang="en-US" dirty="0"/>
          </a:p>
          <a:p>
            <a:pPr lvl="1">
              <a:lnSpc>
                <a:spcPct val="90000"/>
              </a:lnSpc>
            </a:pPr>
            <a:r>
              <a:rPr lang="zh-TW" altLang="en-US" dirty="0"/>
              <a:t>引數個數與型別都相同，只有回傳值型別不同，編譯器將無法判斷該使用哪一個函式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</p:txBody>
      </p:sp>
      <p:sp>
        <p:nvSpPr>
          <p:cNvPr id="3467268" name="Rectangle 4"/>
          <p:cNvSpPr>
            <a:spLocks noChangeArrowheads="1"/>
          </p:cNvSpPr>
          <p:nvPr/>
        </p:nvSpPr>
        <p:spPr bwMode="auto">
          <a:xfrm>
            <a:off x="2809875" y="4343400"/>
            <a:ext cx="2628900" cy="641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add(int,int);</a:t>
            </a:r>
          </a:p>
          <a:p>
            <a:r>
              <a:rPr lang="en-US" altLang="zh-TW" sz="1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long add(int,int);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473-4BC1-4802-88E0-58CCAFE5BA05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4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68292" name="Rectangle 4"/>
          <p:cNvSpPr>
            <a:spLocks noChangeArrowheads="1"/>
          </p:cNvSpPr>
          <p:nvPr/>
        </p:nvSpPr>
        <p:spPr bwMode="auto">
          <a:xfrm>
            <a:off x="434975" y="1220788"/>
            <a:ext cx="8096250" cy="53863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006600"/>
                </a:solidFill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</a:rPr>
              <a:t>(void);</a:t>
            </a:r>
            <a:r>
              <a:rPr lang="en-US" altLang="zh-TW" dirty="0">
                <a:latin typeface="Courier New" pitchFamily="49" charset="0"/>
              </a:rPr>
              <a:t>	// </a:t>
            </a:r>
            <a:r>
              <a:rPr lang="zh-TW" altLang="en-US" dirty="0">
                <a:latin typeface="Courier New" pitchFamily="49" charset="0"/>
              </a:rPr>
              <a:t>為每一個多載的函式都宣告函式的原型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(char, 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呼叫 </a:t>
            </a:r>
            <a:r>
              <a:rPr lang="en-US" altLang="zh-TW" dirty="0" err="1">
                <a:latin typeface="Courier New" pitchFamily="49" charset="0"/>
              </a:rPr>
              <a:t>printX</a:t>
            </a:r>
            <a:r>
              <a:rPr lang="en-US" altLang="zh-TW" dirty="0">
                <a:latin typeface="Courier New" pitchFamily="49" charset="0"/>
              </a:rPr>
              <a:t>(), ";  </a:t>
            </a:r>
            <a:r>
              <a:rPr lang="en-US" altLang="zh-TW" dirty="0" err="1">
                <a:solidFill>
                  <a:srgbClr val="006600"/>
                </a:solidFill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呼叫 </a:t>
            </a:r>
            <a:r>
              <a:rPr lang="en-US" altLang="zh-TW" dirty="0" err="1">
                <a:latin typeface="Courier New" pitchFamily="49" charset="0"/>
              </a:rPr>
              <a:t>printX</a:t>
            </a:r>
            <a:r>
              <a:rPr lang="en-US" altLang="zh-TW" dirty="0">
                <a:latin typeface="Courier New" pitchFamily="49" charset="0"/>
              </a:rPr>
              <a:t>(5), "; 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(5);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呼叫 </a:t>
            </a:r>
            <a:r>
              <a:rPr lang="en-US" altLang="zh-TW" dirty="0" err="1">
                <a:latin typeface="Courier New" pitchFamily="49" charset="0"/>
              </a:rPr>
              <a:t>printX</a:t>
            </a:r>
            <a:r>
              <a:rPr lang="en-US" altLang="zh-TW" dirty="0">
                <a:latin typeface="Courier New" pitchFamily="49" charset="0"/>
              </a:rPr>
              <a:t>('+',7), "; </a:t>
            </a:r>
            <a:r>
              <a:rPr lang="en-US" altLang="zh-TW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('+',7)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006600"/>
                </a:solidFill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</a:rPr>
              <a:t>(void)</a:t>
            </a:r>
            <a:r>
              <a:rPr lang="en-US" altLang="zh-TW" dirty="0">
                <a:latin typeface="Courier New" pitchFamily="49" charset="0"/>
              </a:rPr>
              <a:t>	// </a:t>
            </a:r>
            <a:r>
              <a:rPr lang="zh-TW" altLang="en-US" dirty="0">
                <a:latin typeface="Courier New" pitchFamily="49" charset="0"/>
              </a:rPr>
              <a:t>沒有引數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</a:rPr>
              <a:t>印出一個 *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"*"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altLang="zh-TW" dirty="0">
                <a:latin typeface="Courier New" pitchFamily="49" charset="0"/>
              </a:rPr>
              <a:t> // </a:t>
            </a:r>
            <a:r>
              <a:rPr lang="zh-TW" altLang="en-US" dirty="0">
                <a:latin typeface="Courier New" pitchFamily="49" charset="0"/>
              </a:rPr>
              <a:t>根據引數的值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</a:rPr>
              <a:t>印出指定數目的 *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for(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</a:t>
            </a:r>
            <a:r>
              <a:rPr lang="en-US" altLang="zh-TW" dirty="0" err="1">
                <a:latin typeface="Courier New" pitchFamily="49" charset="0"/>
              </a:rPr>
              <a:t>iNum</a:t>
            </a:r>
            <a:r>
              <a:rPr lang="en-US" altLang="zh-TW" dirty="0">
                <a:latin typeface="Courier New" pitchFamily="49" charset="0"/>
              </a:rPr>
              <a:t>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"*";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</a:t>
            </a:r>
            <a:r>
              <a:rPr lang="en-US" altLang="zh-TW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(char </a:t>
            </a:r>
            <a:r>
              <a:rPr lang="en-US" altLang="zh-TW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ch,int</a:t>
            </a:r>
            <a:r>
              <a:rPr lang="en-US" altLang="zh-TW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TW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iNum</a:t>
            </a:r>
            <a:r>
              <a:rPr lang="en-US" altLang="zh-TW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altLang="zh-TW" dirty="0">
                <a:latin typeface="Courier New" pitchFamily="49" charset="0"/>
              </a:rPr>
              <a:t> // </a:t>
            </a:r>
            <a:r>
              <a:rPr lang="zh-TW" altLang="en-US" dirty="0">
                <a:latin typeface="Courier New" pitchFamily="49" charset="0"/>
              </a:rPr>
              <a:t>根據引數的值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</a:rPr>
              <a:t>印出指定數目的 </a:t>
            </a:r>
            <a:r>
              <a:rPr lang="en-US" altLang="zh-TW" dirty="0" err="1">
                <a:latin typeface="Courier New" pitchFamily="49" charset="0"/>
              </a:rPr>
              <a:t>ch</a:t>
            </a:r>
            <a:endParaRPr lang="en-US" altLang="zh-TW" dirty="0">
              <a:latin typeface="Courier New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for(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0;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 </a:t>
            </a:r>
            <a:r>
              <a:rPr lang="en-US" altLang="zh-TW" dirty="0" err="1">
                <a:latin typeface="Courier New" pitchFamily="49" charset="0"/>
              </a:rPr>
              <a:t>iNum</a:t>
            </a:r>
            <a:r>
              <a:rPr lang="en-US" altLang="zh-TW" dirty="0">
                <a:latin typeface="Courier New" pitchFamily="49" charset="0"/>
              </a:rPr>
              <a:t>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68293" name="Group 5"/>
          <p:cNvGrpSpPr>
            <a:grpSpLocks/>
          </p:cNvGrpSpPr>
          <p:nvPr/>
        </p:nvGrpSpPr>
        <p:grpSpPr bwMode="auto">
          <a:xfrm>
            <a:off x="2640013" y="1155700"/>
            <a:ext cx="1306512" cy="493713"/>
            <a:chOff x="1338" y="1497"/>
            <a:chExt cx="823" cy="311"/>
          </a:xfrm>
        </p:grpSpPr>
        <p:pic>
          <p:nvPicPr>
            <p:cNvPr id="3468294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68295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823" cy="19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2"/>
                  </a:solidFill>
                </a:rPr>
                <a:t>Prog11-8.cpp</a:t>
              </a:r>
            </a:p>
          </p:txBody>
        </p:sp>
      </p:grpSp>
      <p:pic>
        <p:nvPicPr>
          <p:cNvPr id="3468296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850" y="1363663"/>
            <a:ext cx="923925" cy="260350"/>
          </a:xfrm>
          <a:prstGeom prst="rect">
            <a:avLst/>
          </a:prstGeom>
          <a:noFill/>
        </p:spPr>
      </p:pic>
      <p:sp>
        <p:nvSpPr>
          <p:cNvPr id="3468297" name="Rectangle 9"/>
          <p:cNvSpPr>
            <a:spLocks noChangeArrowheads="1"/>
          </p:cNvSpPr>
          <p:nvPr/>
        </p:nvSpPr>
        <p:spPr bwMode="auto">
          <a:xfrm>
            <a:off x="5838825" y="1662113"/>
            <a:ext cx="3114675" cy="730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呼叫 </a:t>
            </a:r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printX(), *</a:t>
            </a:r>
          </a:p>
          <a:p>
            <a:r>
              <a:rPr lang="zh-TW" altLang="en-US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呼叫 </a:t>
            </a:r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printX(5), *****</a:t>
            </a:r>
          </a:p>
          <a:p>
            <a:r>
              <a:rPr lang="zh-TW" altLang="en-US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呼叫 </a:t>
            </a:r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printX('+',7), +++++++</a:t>
            </a:r>
          </a:p>
        </p:txBody>
      </p:sp>
      <p:grpSp>
        <p:nvGrpSpPr>
          <p:cNvPr id="3468299" name="Group 11"/>
          <p:cNvGrpSpPr>
            <a:grpSpLocks/>
          </p:cNvGrpSpPr>
          <p:nvPr/>
        </p:nvGrpSpPr>
        <p:grpSpPr bwMode="auto">
          <a:xfrm>
            <a:off x="2640014" y="1155700"/>
            <a:ext cx="1285875" cy="496888"/>
            <a:chOff x="1338" y="1497"/>
            <a:chExt cx="810" cy="313"/>
          </a:xfrm>
        </p:grpSpPr>
        <p:pic>
          <p:nvPicPr>
            <p:cNvPr id="3468300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68301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Prog-8.cpp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68302" name="Picture 14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850" y="1363663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BE6B-97D1-4B09-8CB8-5631798F303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4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325688"/>
          </a:xfrm>
        </p:spPr>
        <p:txBody>
          <a:bodyPr/>
          <a:lstStyle/>
          <a:p>
            <a:r>
              <a:rPr lang="zh-TW" altLang="en-US" sz="2600"/>
              <a:t>引數預設值</a:t>
            </a:r>
          </a:p>
          <a:p>
            <a:pPr lvl="1"/>
            <a:r>
              <a:rPr lang="zh-TW" altLang="en-US" sz="2200"/>
              <a:t>函式的引數可以在函式定義時，讓引數事先擁有預設值</a:t>
            </a:r>
          </a:p>
          <a:p>
            <a:pPr lvl="1"/>
            <a:r>
              <a:rPr lang="zh-TW" altLang="en-US" sz="2200"/>
              <a:t>該函式被呼叫時，如果呼叫者沒有提供引數，該引數就以該預設值當成該引數的內容</a:t>
            </a:r>
          </a:p>
          <a:p>
            <a:r>
              <a:rPr lang="zh-TW" altLang="en-US" sz="2600"/>
              <a:t>語法如下：</a:t>
            </a:r>
          </a:p>
        </p:txBody>
      </p:sp>
      <p:sp>
        <p:nvSpPr>
          <p:cNvPr id="3469316" name="Rectangle 4"/>
          <p:cNvSpPr>
            <a:spLocks noChangeArrowheads="1"/>
          </p:cNvSpPr>
          <p:nvPr/>
        </p:nvSpPr>
        <p:spPr bwMode="auto">
          <a:xfrm>
            <a:off x="758825" y="3556000"/>
            <a:ext cx="7994650" cy="10699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回傳值資料型別 函式名稱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型別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引數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 =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預設值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型別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引數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 =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預設值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...)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..............................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2B14-AA93-47D1-9EC9-19F8B169BF8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4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030288"/>
          </a:xfrm>
        </p:spPr>
        <p:txBody>
          <a:bodyPr/>
          <a:lstStyle/>
          <a:p>
            <a:r>
              <a:rPr lang="zh-TW" altLang="en-US" sz="2600"/>
              <a:t>範例</a:t>
            </a:r>
          </a:p>
          <a:p>
            <a:pPr lvl="1"/>
            <a:r>
              <a:rPr lang="en-US" altLang="zh-TW" sz="2200"/>
              <a:t>circle </a:t>
            </a:r>
            <a:r>
              <a:rPr lang="zh-TW" altLang="en-US" sz="2200"/>
              <a:t>函式</a:t>
            </a:r>
            <a:r>
              <a:rPr lang="en-US" altLang="zh-TW" sz="2200"/>
              <a:t>, </a:t>
            </a:r>
            <a:r>
              <a:rPr lang="zh-TW" altLang="en-US" sz="2200"/>
              <a:t>引數 </a:t>
            </a:r>
            <a:r>
              <a:rPr lang="en-US" altLang="zh-TW" sz="2200"/>
              <a:t>fr </a:t>
            </a:r>
            <a:r>
              <a:rPr lang="zh-TW" altLang="en-US" sz="2200"/>
              <a:t>預設值為</a:t>
            </a:r>
            <a:r>
              <a:rPr lang="en-US" altLang="zh-TW" sz="2200"/>
              <a:t>1, </a:t>
            </a:r>
            <a:r>
              <a:rPr lang="zh-TW" altLang="en-US" sz="2200"/>
              <a:t>引數 </a:t>
            </a:r>
            <a:r>
              <a:rPr lang="en-US" altLang="zh-TW" sz="2200"/>
              <a:t>pi </a:t>
            </a:r>
            <a:r>
              <a:rPr lang="zh-TW" altLang="en-US" sz="2200"/>
              <a:t>預設值為 </a:t>
            </a:r>
            <a:r>
              <a:rPr lang="en-US" altLang="zh-TW" sz="2200"/>
              <a:t>3.14f</a:t>
            </a:r>
          </a:p>
        </p:txBody>
      </p:sp>
      <p:sp>
        <p:nvSpPr>
          <p:cNvPr id="3470340" name="Rectangle 4"/>
          <p:cNvSpPr>
            <a:spLocks noChangeArrowheads="1"/>
          </p:cNvSpPr>
          <p:nvPr/>
        </p:nvSpPr>
        <p:spPr bwMode="auto">
          <a:xfrm>
            <a:off x="781050" y="2422525"/>
            <a:ext cx="7067550" cy="28305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float circle(float </a:t>
            </a:r>
            <a:r>
              <a:rPr lang="en-US" altLang="zh-TW" dirty="0" err="1">
                <a:latin typeface="Courier New" pitchFamily="49" charset="0"/>
              </a:rPr>
              <a:t>fr</a:t>
            </a:r>
            <a:r>
              <a:rPr lang="en-US" altLang="zh-TW" dirty="0">
                <a:latin typeface="Courier New" pitchFamily="49" charset="0"/>
              </a:rPr>
              <a:t> = 1.0f,float pi=3.14f);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"circle()=" &lt;&lt; circle()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"circle(2.0)=" &lt;&lt; circle(2.0f)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"circle(2.0,3.14159)=" &lt;&lt; circle(2.0f,3.1415926f)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float circle(float </a:t>
            </a:r>
            <a:r>
              <a:rPr lang="en-US" altLang="zh-TW" dirty="0" err="1">
                <a:latin typeface="Courier New" pitchFamily="49" charset="0"/>
              </a:rPr>
              <a:t>fr</a:t>
            </a:r>
            <a:r>
              <a:rPr lang="en-US" altLang="zh-TW" dirty="0">
                <a:latin typeface="Courier New" pitchFamily="49" charset="0"/>
              </a:rPr>
              <a:t>, float pi)	// circle()</a:t>
            </a:r>
            <a:r>
              <a:rPr lang="zh-TW" altLang="en-US" dirty="0">
                <a:latin typeface="Courier New" pitchFamily="49" charset="0"/>
              </a:rPr>
              <a:t>函式的定義，計算圓面積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return (pi*</a:t>
            </a:r>
            <a:r>
              <a:rPr lang="en-US" altLang="zh-TW" dirty="0" err="1">
                <a:latin typeface="Courier New" pitchFamily="49" charset="0"/>
              </a:rPr>
              <a:t>fr</a:t>
            </a:r>
            <a:r>
              <a:rPr lang="en-US" altLang="zh-TW" dirty="0">
                <a:latin typeface="Courier New" pitchFamily="49" charset="0"/>
              </a:rPr>
              <a:t>*</a:t>
            </a:r>
            <a:r>
              <a:rPr lang="en-US" altLang="zh-TW" dirty="0" err="1">
                <a:latin typeface="Courier New" pitchFamily="49" charset="0"/>
              </a:rPr>
              <a:t>fr</a:t>
            </a:r>
            <a:r>
              <a:rPr lang="en-US" altLang="zh-TW" dirty="0">
                <a:latin typeface="Courier New" pitchFamily="49" charset="0"/>
              </a:rPr>
              <a:t>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470342" name="Rectangle 6"/>
          <p:cNvSpPr>
            <a:spLocks noChangeArrowheads="1"/>
          </p:cNvSpPr>
          <p:nvPr/>
        </p:nvSpPr>
        <p:spPr bwMode="auto">
          <a:xfrm>
            <a:off x="5705475" y="2652713"/>
            <a:ext cx="3190875" cy="730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fr-FR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circle()=3.14</a:t>
            </a:r>
          </a:p>
          <a:p>
            <a:r>
              <a:rPr lang="fr-FR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circle(2.0)=12.56</a:t>
            </a:r>
          </a:p>
          <a:p>
            <a:r>
              <a:rPr lang="fr-FR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circle(2.0,3.14159)=12.5664</a:t>
            </a:r>
            <a:endParaRPr lang="en-US" altLang="zh-TW" sz="140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3470343" name="Group 7"/>
          <p:cNvGrpSpPr>
            <a:grpSpLocks/>
          </p:cNvGrpSpPr>
          <p:nvPr/>
        </p:nvGrpSpPr>
        <p:grpSpPr bwMode="auto">
          <a:xfrm>
            <a:off x="2846388" y="2371725"/>
            <a:ext cx="1306512" cy="493713"/>
            <a:chOff x="1338" y="1497"/>
            <a:chExt cx="823" cy="311"/>
          </a:xfrm>
        </p:grpSpPr>
        <p:pic>
          <p:nvPicPr>
            <p:cNvPr id="3470344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0345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823" cy="19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2"/>
                  </a:solidFill>
                </a:rPr>
                <a:t>Prog11-9.cpp</a:t>
              </a:r>
            </a:p>
          </p:txBody>
        </p:sp>
      </p:grpSp>
      <p:pic>
        <p:nvPicPr>
          <p:cNvPr id="3470346" name="Picture 10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3425" y="2389188"/>
            <a:ext cx="923925" cy="260350"/>
          </a:xfrm>
          <a:prstGeom prst="rect">
            <a:avLst/>
          </a:prstGeom>
          <a:noFill/>
        </p:spPr>
      </p:pic>
      <p:grpSp>
        <p:nvGrpSpPr>
          <p:cNvPr id="3470347" name="Group 11"/>
          <p:cNvGrpSpPr>
            <a:grpSpLocks/>
          </p:cNvGrpSpPr>
          <p:nvPr/>
        </p:nvGrpSpPr>
        <p:grpSpPr bwMode="auto">
          <a:xfrm>
            <a:off x="2846389" y="2371725"/>
            <a:ext cx="1285875" cy="496888"/>
            <a:chOff x="1338" y="1497"/>
            <a:chExt cx="810" cy="313"/>
          </a:xfrm>
        </p:grpSpPr>
        <p:pic>
          <p:nvPicPr>
            <p:cNvPr id="347034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034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Prog-9.cpp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70350" name="Picture 14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3425" y="2389188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9A45-E546-4D50-8D27-4511248C012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4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C++ </a:t>
            </a:r>
            <a:r>
              <a:rPr lang="zh-TW" altLang="en-US" sz="3500"/>
              <a:t>是 </a:t>
            </a:r>
            <a:r>
              <a:rPr lang="en-US" altLang="zh-TW" sz="3500"/>
              <a:t>C With Classes</a:t>
            </a:r>
          </a:p>
        </p:txBody>
      </p:sp>
      <p:sp>
        <p:nvSpPr>
          <p:cNvPr id="34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96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/>
              <a:t>C++ </a:t>
            </a:r>
            <a:r>
              <a:rPr lang="zh-TW" altLang="en-US" sz="2100"/>
              <a:t>是以 </a:t>
            </a:r>
            <a:r>
              <a:rPr lang="en-US" altLang="zh-TW" sz="2100"/>
              <a:t>C </a:t>
            </a:r>
            <a:r>
              <a:rPr lang="zh-TW" altLang="en-US" sz="2100"/>
              <a:t>語言為基礎，再加入物件導向</a:t>
            </a:r>
            <a:r>
              <a:rPr lang="en-US" altLang="zh-TW" sz="2100"/>
              <a:t>(object oriented)</a:t>
            </a:r>
            <a:r>
              <a:rPr lang="zh-TW" altLang="en-US" sz="2100"/>
              <a:t>的概念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C++ </a:t>
            </a:r>
            <a:r>
              <a:rPr lang="zh-TW" altLang="en-US" sz="2000"/>
              <a:t>是 </a:t>
            </a:r>
            <a:r>
              <a:rPr lang="en-US" altLang="zh-TW" sz="2000"/>
              <a:t>C with classes</a:t>
            </a:r>
          </a:p>
        </p:txBody>
      </p:sp>
      <p:pic>
        <p:nvPicPr>
          <p:cNvPr id="3443716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5" y="2346325"/>
            <a:ext cx="7769225" cy="405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0573-C461-4995-B5BE-BA874790E66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4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487488"/>
          </a:xfrm>
        </p:spPr>
        <p:txBody>
          <a:bodyPr/>
          <a:lstStyle/>
          <a:p>
            <a:r>
              <a:rPr lang="zh-TW" altLang="en-US"/>
              <a:t>如果引數的預設值並不是每一個引數都有，則</a:t>
            </a:r>
          </a:p>
          <a:p>
            <a:pPr lvl="1"/>
            <a:r>
              <a:rPr lang="zh-TW" altLang="en-US"/>
              <a:t>沒有預設值的引數必須放在前面，有預設值的引數必須放在後面</a:t>
            </a:r>
          </a:p>
        </p:txBody>
      </p:sp>
      <p:sp>
        <p:nvSpPr>
          <p:cNvPr id="3471364" name="Rectangle 4"/>
          <p:cNvSpPr>
            <a:spLocks noChangeArrowheads="1"/>
          </p:cNvSpPr>
          <p:nvPr/>
        </p:nvSpPr>
        <p:spPr bwMode="auto">
          <a:xfrm>
            <a:off x="885825" y="2798763"/>
            <a:ext cx="6677025" cy="30130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iomanip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void </a:t>
            </a:r>
            <a:r>
              <a:rPr lang="en-US" altLang="zh-TW" dirty="0" err="1">
                <a:latin typeface="Courier New" pitchFamily="49" charset="0"/>
              </a:rPr>
              <a:t>showChar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 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altLang="zh-TW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s=1, </a:t>
            </a:r>
            <a:r>
              <a:rPr lang="en-US" altLang="zh-TW" dirty="0" err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e=16</a:t>
            </a:r>
            <a:r>
              <a:rPr lang="en-US" altLang="zh-TW" dirty="0">
                <a:latin typeface="Courier New" pitchFamily="49" charset="0"/>
              </a:rPr>
              <a:t>)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if( s &gt; 1 ) 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(s-1) &lt;&lt; </a:t>
            </a:r>
            <a:r>
              <a:rPr lang="en-US" altLang="zh-TW" dirty="0" err="1">
                <a:latin typeface="Courier New" pitchFamily="49" charset="0"/>
              </a:rPr>
              <a:t>setfill</a:t>
            </a:r>
            <a:r>
              <a:rPr lang="en-US" altLang="zh-TW" dirty="0">
                <a:latin typeface="Courier New" pitchFamily="49" charset="0"/>
              </a:rPr>
              <a:t>(' ') &lt;&lt; ' ';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(e-s+1) &lt;&lt; </a:t>
            </a:r>
            <a:r>
              <a:rPr lang="en-US" altLang="zh-TW" dirty="0" err="1">
                <a:latin typeface="Courier New" pitchFamily="49" charset="0"/>
              </a:rPr>
              <a:t>setfill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) &lt;&lt; 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showChar</a:t>
            </a:r>
            <a:r>
              <a:rPr lang="en-US" altLang="zh-TW" dirty="0">
                <a:latin typeface="Courier New" pitchFamily="49" charset="0"/>
              </a:rPr>
              <a:t>(‘#’);		// s </a:t>
            </a:r>
            <a:r>
              <a:rPr lang="zh-TW" altLang="en-US" dirty="0">
                <a:latin typeface="Courier New" pitchFamily="49" charset="0"/>
              </a:rPr>
              <a:t>與 </a:t>
            </a:r>
            <a:r>
              <a:rPr lang="en-US" altLang="zh-TW" dirty="0">
                <a:latin typeface="Courier New" pitchFamily="49" charset="0"/>
              </a:rPr>
              <a:t>e </a:t>
            </a:r>
            <a:r>
              <a:rPr lang="zh-TW" altLang="en-US" dirty="0">
                <a:latin typeface="Courier New" pitchFamily="49" charset="0"/>
              </a:rPr>
              <a:t>都使用預設值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showChar</a:t>
            </a:r>
            <a:r>
              <a:rPr lang="en-US" altLang="zh-TW" dirty="0">
                <a:latin typeface="Courier New" pitchFamily="49" charset="0"/>
              </a:rPr>
              <a:t>('!',2);	// e </a:t>
            </a:r>
            <a:r>
              <a:rPr lang="zh-TW" altLang="en-US" dirty="0">
                <a:latin typeface="Courier New" pitchFamily="49" charset="0"/>
              </a:rPr>
              <a:t>都使用預設值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for(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3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&lt;= 8 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++ ) </a:t>
            </a:r>
            <a:r>
              <a:rPr lang="en-US" altLang="zh-TW" dirty="0" err="1">
                <a:latin typeface="Courier New" pitchFamily="49" charset="0"/>
              </a:rPr>
              <a:t>showChar</a:t>
            </a:r>
            <a:r>
              <a:rPr lang="en-US" altLang="zh-TW" dirty="0">
                <a:latin typeface="Courier New" pitchFamily="49" charset="0"/>
              </a:rPr>
              <a:t>('*',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, 16-i);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71365" name="Group 5"/>
          <p:cNvGrpSpPr>
            <a:grpSpLocks/>
          </p:cNvGrpSpPr>
          <p:nvPr/>
        </p:nvGrpSpPr>
        <p:grpSpPr bwMode="auto">
          <a:xfrm>
            <a:off x="3043238" y="2863850"/>
            <a:ext cx="1404937" cy="493713"/>
            <a:chOff x="1338" y="1497"/>
            <a:chExt cx="885" cy="311"/>
          </a:xfrm>
        </p:grpSpPr>
        <p:pic>
          <p:nvPicPr>
            <p:cNvPr id="3471366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1367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885" cy="19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2"/>
                  </a:solidFill>
                </a:rPr>
                <a:t>Prog11-10.cpp</a:t>
              </a:r>
            </a:p>
          </p:txBody>
        </p:sp>
      </p:grpSp>
      <p:pic>
        <p:nvPicPr>
          <p:cNvPr id="3471368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6550" y="2928938"/>
            <a:ext cx="923925" cy="260350"/>
          </a:xfrm>
          <a:prstGeom prst="rect">
            <a:avLst/>
          </a:prstGeom>
          <a:noFill/>
        </p:spPr>
      </p:pic>
      <p:sp>
        <p:nvSpPr>
          <p:cNvPr id="3471369" name="Rectangle 9"/>
          <p:cNvSpPr>
            <a:spLocks noChangeArrowheads="1"/>
          </p:cNvSpPr>
          <p:nvPr/>
        </p:nvSpPr>
        <p:spPr bwMode="auto">
          <a:xfrm>
            <a:off x="6581775" y="3224213"/>
            <a:ext cx="2114550" cy="17938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################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!!!!!!!!!!!!!!!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***********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*********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*******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*****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***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*</a:t>
            </a:r>
          </a:p>
        </p:txBody>
      </p:sp>
      <p:grpSp>
        <p:nvGrpSpPr>
          <p:cNvPr id="3471370" name="Group 10"/>
          <p:cNvGrpSpPr>
            <a:grpSpLocks/>
          </p:cNvGrpSpPr>
          <p:nvPr/>
        </p:nvGrpSpPr>
        <p:grpSpPr bwMode="auto">
          <a:xfrm>
            <a:off x="3043239" y="2863850"/>
            <a:ext cx="1285875" cy="496888"/>
            <a:chOff x="1338" y="1497"/>
            <a:chExt cx="810" cy="313"/>
          </a:xfrm>
        </p:grpSpPr>
        <p:pic>
          <p:nvPicPr>
            <p:cNvPr id="3471371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1372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Prog-10.cpp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71373" name="Picture 13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6550" y="2928938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F6BB-FFB8-4315-986E-B1135A09A4E7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4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函式多載與引數預設值</a:t>
            </a:r>
          </a:p>
        </p:txBody>
      </p:sp>
      <p:sp>
        <p:nvSpPr>
          <p:cNvPr id="34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3440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常犯的錯誤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引數沒有依照規定放置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例如：第 </a:t>
            </a:r>
            <a:r>
              <a:rPr lang="en-US" altLang="zh-TW"/>
              <a:t>5 </a:t>
            </a:r>
            <a:r>
              <a:rPr lang="zh-TW" altLang="en-US"/>
              <a:t>行寫成 </a:t>
            </a:r>
            <a:r>
              <a:rPr lang="en-US" altLang="zh-TW"/>
              <a:t>void showChar(int s=1, char ch, int e=16)</a:t>
            </a:r>
            <a:r>
              <a:rPr lang="zh-TW" altLang="en-US"/>
              <a:t>，沒有預設值的 </a:t>
            </a:r>
            <a:r>
              <a:rPr lang="en-US" altLang="zh-TW"/>
              <a:t>ch </a:t>
            </a:r>
            <a:r>
              <a:rPr lang="zh-TW" altLang="en-US"/>
              <a:t>放到第二個位置</a:t>
            </a:r>
          </a:p>
          <a:p>
            <a:pPr lvl="3">
              <a:lnSpc>
                <a:spcPct val="90000"/>
              </a:lnSpc>
            </a:pPr>
            <a:r>
              <a:rPr lang="zh-TW" altLang="en-US"/>
              <a:t>編譯器會出現「‘</a:t>
            </a:r>
            <a:r>
              <a:rPr lang="en-US" altLang="zh-TW"/>
              <a:t>showChar’ : </a:t>
            </a:r>
            <a:r>
              <a:rPr lang="zh-TW" altLang="en-US"/>
              <a:t>遺漏參數 </a:t>
            </a:r>
            <a:r>
              <a:rPr lang="en-US" altLang="zh-TW"/>
              <a:t>2 </a:t>
            </a:r>
            <a:r>
              <a:rPr lang="zh-TW" altLang="en-US"/>
              <a:t>的預設參數」的錯誤訊息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呼叫者忘記給引數</a:t>
            </a:r>
          </a:p>
          <a:p>
            <a:pPr lvl="2">
              <a:lnSpc>
                <a:spcPct val="90000"/>
              </a:lnSpc>
            </a:pPr>
            <a:r>
              <a:rPr lang="zh-TW" altLang="en-US"/>
              <a:t>例如：呼叫時寫成 </a:t>
            </a:r>
            <a:r>
              <a:rPr lang="en-US" altLang="zh-TW"/>
              <a:t>showChar()</a:t>
            </a:r>
          </a:p>
          <a:p>
            <a:pPr lvl="3">
              <a:lnSpc>
                <a:spcPct val="90000"/>
              </a:lnSpc>
            </a:pPr>
            <a:r>
              <a:rPr lang="zh-TW" altLang="en-US"/>
              <a:t>編譯器會產生「</a:t>
            </a:r>
            <a:r>
              <a:rPr lang="en-US" altLang="zh-TW"/>
              <a:t>'showChar' : </a:t>
            </a:r>
            <a:r>
              <a:rPr lang="zh-TW" altLang="en-US"/>
              <a:t>函式不使用 </a:t>
            </a:r>
            <a:r>
              <a:rPr lang="en-US" altLang="zh-TW"/>
              <a:t>0 </a:t>
            </a:r>
            <a:r>
              <a:rPr lang="zh-TW" altLang="en-US"/>
              <a:t>引數」的錯誤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/>
          </a:p>
        </p:txBody>
      </p:sp>
      <p:pic>
        <p:nvPicPr>
          <p:cNvPr id="3472388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5151438"/>
            <a:ext cx="7505700" cy="1430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3F16-8C39-4902-88F3-A0EF6194FC8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34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inline </a:t>
            </a:r>
            <a:r>
              <a:rPr lang="zh-TW" altLang="en-US"/>
              <a:t>函式</a:t>
            </a:r>
          </a:p>
        </p:txBody>
      </p:sp>
      <p:sp>
        <p:nvSpPr>
          <p:cNvPr id="34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3554413"/>
          </a:xfrm>
        </p:spPr>
        <p:txBody>
          <a:bodyPr/>
          <a:lstStyle/>
          <a:p>
            <a:r>
              <a:rPr lang="zh-TW" altLang="en-US"/>
              <a:t>函式定義前加上 </a:t>
            </a:r>
            <a:r>
              <a:rPr lang="en-US" altLang="zh-TW"/>
              <a:t>inline </a:t>
            </a:r>
            <a:r>
              <a:rPr lang="zh-TW" altLang="en-US"/>
              <a:t>關鍵字即可</a:t>
            </a:r>
          </a:p>
          <a:p>
            <a:pPr lvl="1"/>
            <a:r>
              <a:rPr lang="zh-TW" altLang="en-US"/>
              <a:t>編譯器會在編譯階段會直接將 </a:t>
            </a:r>
            <a:r>
              <a:rPr lang="en-US" altLang="zh-TW"/>
              <a:t>inline </a:t>
            </a:r>
            <a:r>
              <a:rPr lang="zh-TW" altLang="en-US"/>
              <a:t>函式的程式碼，展開在程式中有呼叫到該 </a:t>
            </a:r>
            <a:r>
              <a:rPr lang="en-US" altLang="zh-TW"/>
              <a:t>inline </a:t>
            </a:r>
            <a:r>
              <a:rPr lang="zh-TW" altLang="en-US"/>
              <a:t>函式的地方</a:t>
            </a:r>
          </a:p>
          <a:p>
            <a:pPr lvl="1"/>
            <a:r>
              <a:rPr lang="zh-TW" altLang="en-US"/>
              <a:t>省去函式呼叫所必須做的準備工作</a:t>
            </a:r>
          </a:p>
          <a:p>
            <a:r>
              <a:rPr lang="zh-TW" altLang="en-US"/>
              <a:t>效能當然會優於一般的函式</a:t>
            </a:r>
          </a:p>
          <a:p>
            <a:r>
              <a:rPr lang="en-US" altLang="zh-TW"/>
              <a:t>inline </a:t>
            </a:r>
            <a:r>
              <a:rPr lang="zh-TW" altLang="en-US"/>
              <a:t>函式適用於執行特定而簡單的功能</a:t>
            </a:r>
          </a:p>
          <a:p>
            <a:r>
              <a:rPr lang="zh-TW" altLang="en-US"/>
              <a:t>語法規則：</a:t>
            </a:r>
          </a:p>
          <a:p>
            <a:endParaRPr lang="en-US" altLang="zh-TW"/>
          </a:p>
        </p:txBody>
      </p:sp>
      <p:sp>
        <p:nvSpPr>
          <p:cNvPr id="3473412" name="Rectangle 4"/>
          <p:cNvSpPr>
            <a:spLocks noChangeArrowheads="1"/>
          </p:cNvSpPr>
          <p:nvPr/>
        </p:nvSpPr>
        <p:spPr bwMode="auto">
          <a:xfrm>
            <a:off x="847725" y="4892675"/>
            <a:ext cx="7858125" cy="13144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inline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回傳值資料型別 函式名稱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([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型別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引數名稱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1][,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型別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引數名稱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2]...)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函式主體</a:t>
            </a:r>
          </a:p>
          <a:p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return(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回傳值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017CC-9570-4E15-81E2-F696E725318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4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inline </a:t>
            </a:r>
            <a:r>
              <a:rPr lang="zh-TW" altLang="en-US"/>
              <a:t>函式</a:t>
            </a:r>
          </a:p>
        </p:txBody>
      </p:sp>
      <p:sp>
        <p:nvSpPr>
          <p:cNvPr id="34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4044950"/>
            <a:ext cx="8229600" cy="2411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600" dirty="0"/>
              <a:t>以下的三種情形，</a:t>
            </a:r>
            <a:r>
              <a:rPr lang="en-US" altLang="zh-TW" sz="2600" dirty="0"/>
              <a:t>inline </a:t>
            </a:r>
            <a:r>
              <a:rPr lang="zh-TW" altLang="en-US" sz="2600" dirty="0"/>
              <a:t>函式會當成一般的函式，也就是不會在編譯時將該函式直接展開在程式中呼叫它的地方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inline </a:t>
            </a:r>
            <a:r>
              <a:rPr lang="zh-TW" altLang="en-US" sz="2200" dirty="0"/>
              <a:t>函式的</a:t>
            </a:r>
            <a:r>
              <a:rPr lang="zh-TW" altLang="en-US" sz="2200" b="1" dirty="0">
                <a:solidFill>
                  <a:srgbClr val="FF0000"/>
                </a:solidFill>
              </a:rPr>
              <a:t>內容過大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/>
              <a:t>inline </a:t>
            </a:r>
            <a:r>
              <a:rPr lang="zh-TW" altLang="en-US" sz="2200" dirty="0"/>
              <a:t>函式</a:t>
            </a:r>
            <a:r>
              <a:rPr lang="zh-TW" altLang="en-US" sz="2200" b="1" dirty="0">
                <a:solidFill>
                  <a:srgbClr val="FF0000"/>
                </a:solidFill>
              </a:rPr>
              <a:t>使用到遞迴呼叫</a:t>
            </a:r>
          </a:p>
          <a:p>
            <a:pPr lvl="1">
              <a:lnSpc>
                <a:spcPct val="90000"/>
              </a:lnSpc>
            </a:pPr>
            <a:r>
              <a:rPr lang="zh-TW" altLang="en-US" sz="2200" dirty="0"/>
              <a:t>編譯器本身</a:t>
            </a:r>
            <a:r>
              <a:rPr lang="zh-TW" altLang="en-US" sz="2200" b="1" dirty="0">
                <a:solidFill>
                  <a:srgbClr val="FF0000"/>
                </a:solidFill>
              </a:rPr>
              <a:t>並不支援</a:t>
            </a:r>
            <a:r>
              <a:rPr lang="en-US" altLang="zh-TW" sz="2200" dirty="0"/>
              <a:t>inline </a:t>
            </a:r>
            <a:r>
              <a:rPr lang="zh-TW" altLang="en-US" sz="2200" dirty="0"/>
              <a:t>函式</a:t>
            </a:r>
          </a:p>
        </p:txBody>
      </p:sp>
      <p:sp>
        <p:nvSpPr>
          <p:cNvPr id="3474436" name="Rectangle 4"/>
          <p:cNvSpPr>
            <a:spLocks noChangeArrowheads="1"/>
          </p:cNvSpPr>
          <p:nvPr/>
        </p:nvSpPr>
        <p:spPr bwMode="auto">
          <a:xfrm>
            <a:off x="406400" y="1516063"/>
            <a:ext cx="4943475" cy="22828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inline</a:t>
            </a:r>
            <a:r>
              <a:rPr lang="en-US" altLang="zh-TW">
                <a:latin typeface="Courier New" pitchFamily="49" charset="0"/>
              </a:rPr>
              <a:t> int iMax(int ix, int iy) { // </a:t>
            </a:r>
            <a:r>
              <a:rPr lang="zh-TW" altLang="en-US">
                <a:latin typeface="Courier New" pitchFamily="49" charset="0"/>
              </a:rPr>
              <a:t>宣告為 </a:t>
            </a:r>
            <a:r>
              <a:rPr lang="en-US" altLang="zh-TW">
                <a:latin typeface="Courier New" pitchFamily="49" charset="0"/>
              </a:rPr>
              <a:t>inline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return( ix &gt; iy ? ix : iy);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a = 5, b = 3;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"max(a,b) = " &lt;&lt; iMax(a,b)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474437" name="Group 5"/>
          <p:cNvGrpSpPr>
            <a:grpSpLocks/>
          </p:cNvGrpSpPr>
          <p:nvPr/>
        </p:nvGrpSpPr>
        <p:grpSpPr bwMode="auto">
          <a:xfrm>
            <a:off x="2582864" y="1346200"/>
            <a:ext cx="1285875" cy="496888"/>
            <a:chOff x="1338" y="1497"/>
            <a:chExt cx="810" cy="313"/>
          </a:xfrm>
        </p:grpSpPr>
        <p:pic>
          <p:nvPicPr>
            <p:cNvPr id="347443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443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1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Prog-11.cpp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74440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175" y="1411288"/>
            <a:ext cx="923925" cy="260350"/>
          </a:xfrm>
          <a:prstGeom prst="rect">
            <a:avLst/>
          </a:prstGeom>
          <a:noFill/>
        </p:spPr>
      </p:pic>
      <p:sp>
        <p:nvSpPr>
          <p:cNvPr id="3474441" name="Rectangle 9"/>
          <p:cNvSpPr>
            <a:spLocks noChangeArrowheads="1"/>
          </p:cNvSpPr>
          <p:nvPr/>
        </p:nvSpPr>
        <p:spPr bwMode="auto">
          <a:xfrm>
            <a:off x="6143625" y="1711325"/>
            <a:ext cx="1563688" cy="3048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max(a,b)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3E0-11E9-4874-A911-D68DEC15CCF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4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參照與傳參照呼叫</a:t>
            </a:r>
          </a:p>
        </p:txBody>
      </p:sp>
      <p:sp>
        <p:nvSpPr>
          <p:cNvPr id="34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373563"/>
          </a:xfrm>
        </p:spPr>
        <p:txBody>
          <a:bodyPr/>
          <a:lstStyle/>
          <a:p>
            <a:r>
              <a:rPr lang="zh-TW" altLang="en-US"/>
              <a:t>參照</a:t>
            </a:r>
            <a:r>
              <a:rPr lang="en-US" altLang="zh-TW"/>
              <a:t>(reference)</a:t>
            </a:r>
            <a:r>
              <a:rPr lang="zh-TW" altLang="en-US"/>
              <a:t>是 </a:t>
            </a:r>
            <a:r>
              <a:rPr lang="en-US" altLang="zh-TW"/>
              <a:t>C++ </a:t>
            </a:r>
            <a:r>
              <a:rPr lang="zh-TW" altLang="en-US"/>
              <a:t>所提供另外一種指向變數的方式</a:t>
            </a:r>
          </a:p>
          <a:p>
            <a:pPr lvl="1"/>
            <a:r>
              <a:rPr lang="zh-TW" altLang="en-US"/>
              <a:t>參照基本上就像是</a:t>
            </a:r>
            <a:r>
              <a:rPr lang="zh-TW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變數的另外一個名稱</a:t>
            </a:r>
            <a:endParaRPr lang="zh-TW" altLang="en-US"/>
          </a:p>
          <a:p>
            <a:r>
              <a:rPr lang="zh-TW" altLang="en-US"/>
              <a:t>宣告語法如下：</a:t>
            </a:r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參照在指向變數時，必須在宣告時就指定</a:t>
            </a:r>
          </a:p>
          <a:p>
            <a:endParaRPr lang="en-US" altLang="zh-TW"/>
          </a:p>
        </p:txBody>
      </p:sp>
      <p:sp>
        <p:nvSpPr>
          <p:cNvPr id="3475460" name="Rectangle 4"/>
          <p:cNvSpPr>
            <a:spLocks noChangeArrowheads="1"/>
          </p:cNvSpPr>
          <p:nvPr/>
        </p:nvSpPr>
        <p:spPr bwMode="auto">
          <a:xfrm>
            <a:off x="2311400" y="3454400"/>
            <a:ext cx="3713163" cy="3365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資料型別 ＆參照名稱 ＝ 變數名稱；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341F-222A-4917-8F3C-2D367FF828C9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4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參照與傳參照呼叫</a:t>
            </a:r>
          </a:p>
        </p:txBody>
      </p:sp>
      <p:sp>
        <p:nvSpPr>
          <p:cNvPr id="34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430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參照只能看成是被參照變數的一個代名詞而已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本身</a:t>
            </a:r>
            <a:r>
              <a:rPr lang="zh-TW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不會佔用新的記憶體空間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與被參照的對象使用相同的位址</a:t>
            </a:r>
          </a:p>
        </p:txBody>
      </p:sp>
      <p:sp>
        <p:nvSpPr>
          <p:cNvPr id="3476484" name="Rectangle 4"/>
          <p:cNvSpPr>
            <a:spLocks noChangeArrowheads="1"/>
          </p:cNvSpPr>
          <p:nvPr/>
        </p:nvSpPr>
        <p:spPr bwMode="auto">
          <a:xfrm>
            <a:off x="838200" y="3560763"/>
            <a:ext cx="6438900" cy="26479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ix = 2;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&amp;rx = ix;	// rx </a:t>
            </a:r>
            <a:r>
              <a:rPr lang="zh-TW" altLang="en-US">
                <a:latin typeface="Courier New" pitchFamily="49" charset="0"/>
              </a:rPr>
              <a:t>為 </a:t>
            </a:r>
            <a:r>
              <a:rPr lang="en-US" altLang="zh-TW">
                <a:latin typeface="Courier New" pitchFamily="49" charset="0"/>
              </a:rPr>
              <a:t>ix </a:t>
            </a:r>
            <a:r>
              <a:rPr lang="zh-TW" altLang="en-US">
                <a:latin typeface="Courier New" pitchFamily="49" charset="0"/>
              </a:rPr>
              <a:t>的參照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cout &lt;&lt; "rx = " &lt;&lt; rx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rx = 5;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"ix = " &lt;&lt; ix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"ix </a:t>
            </a:r>
            <a:r>
              <a:rPr lang="zh-TW" altLang="en-US">
                <a:latin typeface="Courier New" pitchFamily="49" charset="0"/>
              </a:rPr>
              <a:t>的儲存位址 </a:t>
            </a:r>
            <a:r>
              <a:rPr lang="en-US" altLang="zh-TW">
                <a:latin typeface="Courier New" pitchFamily="49" charset="0"/>
              </a:rPr>
              <a:t>: " &lt;&lt; &amp;ix &lt;&lt; endl;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"rx </a:t>
            </a:r>
            <a:r>
              <a:rPr lang="zh-TW" altLang="en-US">
                <a:latin typeface="Courier New" pitchFamily="49" charset="0"/>
              </a:rPr>
              <a:t>的儲存位址 </a:t>
            </a:r>
            <a:r>
              <a:rPr lang="en-US" altLang="zh-TW">
                <a:latin typeface="Courier New" pitchFamily="49" charset="0"/>
              </a:rPr>
              <a:t>: " &lt;&lt; &amp;rx &lt;&lt; endl;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476485" name="Group 5"/>
          <p:cNvGrpSpPr>
            <a:grpSpLocks/>
          </p:cNvGrpSpPr>
          <p:nvPr/>
        </p:nvGrpSpPr>
        <p:grpSpPr bwMode="auto">
          <a:xfrm>
            <a:off x="3065464" y="3638550"/>
            <a:ext cx="1285875" cy="496888"/>
            <a:chOff x="1338" y="1497"/>
            <a:chExt cx="810" cy="313"/>
          </a:xfrm>
        </p:grpSpPr>
        <p:pic>
          <p:nvPicPr>
            <p:cNvPr id="3476486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6487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Prog-12.cpp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76488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3425" y="3551238"/>
            <a:ext cx="923925" cy="260350"/>
          </a:xfrm>
          <a:prstGeom prst="rect">
            <a:avLst/>
          </a:prstGeom>
          <a:noFill/>
        </p:spPr>
      </p:pic>
      <p:sp>
        <p:nvSpPr>
          <p:cNvPr id="3476489" name="Rectangle 9"/>
          <p:cNvSpPr>
            <a:spLocks noChangeArrowheads="1"/>
          </p:cNvSpPr>
          <p:nvPr/>
        </p:nvSpPr>
        <p:spPr bwMode="auto">
          <a:xfrm>
            <a:off x="5724525" y="3817938"/>
            <a:ext cx="2581275" cy="9429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rx = 2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ix = 5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ix </a:t>
            </a:r>
            <a:r>
              <a:rPr lang="zh-TW" altLang="en-US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的儲存位址 </a:t>
            </a:r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0031FBC0</a:t>
            </a:r>
          </a:p>
          <a:p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rx </a:t>
            </a:r>
            <a:r>
              <a:rPr lang="zh-TW" altLang="en-US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的儲存位址 </a:t>
            </a:r>
            <a:r>
              <a:rPr lang="en-US" altLang="zh-TW" sz="14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0031FBC0</a:t>
            </a:r>
          </a:p>
        </p:txBody>
      </p:sp>
      <p:sp>
        <p:nvSpPr>
          <p:cNvPr id="3476490" name="Rectangle 10"/>
          <p:cNvSpPr>
            <a:spLocks noChangeArrowheads="1"/>
          </p:cNvSpPr>
          <p:nvPr/>
        </p:nvSpPr>
        <p:spPr bwMode="auto">
          <a:xfrm>
            <a:off x="6615113" y="5102225"/>
            <a:ext cx="1649412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CC"/>
                </a:solidFill>
              </a:rPr>
              <a:t>rx </a:t>
            </a:r>
            <a:r>
              <a:rPr lang="zh-TW" altLang="en-US">
                <a:solidFill>
                  <a:srgbClr val="0000CC"/>
                </a:solidFill>
              </a:rPr>
              <a:t>使用的是 </a:t>
            </a:r>
            <a:r>
              <a:rPr lang="en-US" altLang="zh-TW">
                <a:solidFill>
                  <a:srgbClr val="0000CC"/>
                </a:solidFill>
              </a:rPr>
              <a:t>ix </a:t>
            </a:r>
            <a:r>
              <a:rPr lang="zh-TW" altLang="en-US">
                <a:solidFill>
                  <a:srgbClr val="0000CC"/>
                </a:solidFill>
              </a:rPr>
              <a:t>的位址</a:t>
            </a:r>
          </a:p>
        </p:txBody>
      </p:sp>
      <p:sp>
        <p:nvSpPr>
          <p:cNvPr id="3476491" name="Line 11"/>
          <p:cNvSpPr>
            <a:spLocks noChangeShapeType="1"/>
          </p:cNvSpPr>
          <p:nvPr/>
        </p:nvSpPr>
        <p:spPr bwMode="auto">
          <a:xfrm flipV="1">
            <a:off x="7810500" y="4743450"/>
            <a:ext cx="0" cy="314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0A29-8E78-4E4B-B5B6-B0843DA39E65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3501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/>
              <a:t>參照與傳參照呼叫</a:t>
            </a:r>
          </a:p>
        </p:txBody>
      </p:sp>
      <p:sp>
        <p:nvSpPr>
          <p:cNvPr id="35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67725" cy="1773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100" dirty="0"/>
              <a:t>函式在呼叫時，引數以傳參照呼叫 </a:t>
            </a:r>
            <a:r>
              <a:rPr lang="en-US" altLang="zh-TW" sz="2100" dirty="0"/>
              <a:t>(call by reference)</a:t>
            </a:r>
            <a:r>
              <a:rPr lang="zh-TW" altLang="en-US" sz="2100" dirty="0"/>
              <a:t>方式傳遞才是參照的實力所在</a:t>
            </a:r>
          </a:p>
          <a:p>
            <a:pPr>
              <a:lnSpc>
                <a:spcPct val="90000"/>
              </a:lnSpc>
            </a:pPr>
            <a:r>
              <a:rPr lang="zh-TW" altLang="en-US" sz="2100" dirty="0"/>
              <a:t>傳參照呼叫 </a:t>
            </a:r>
            <a:r>
              <a:rPr lang="en-US" altLang="zh-TW" sz="2100" dirty="0"/>
              <a:t>(call by reference)</a:t>
            </a:r>
            <a:r>
              <a:rPr lang="zh-TW" altLang="en-US" sz="2100" dirty="0"/>
              <a:t>的使用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函式原型與定義的部分，引數之前加上 </a:t>
            </a:r>
            <a:r>
              <a:rPr lang="en-US" altLang="zh-TW" sz="2000" dirty="0"/>
              <a:t>&amp;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呼叫者直接給變數名即可</a:t>
            </a:r>
          </a:p>
        </p:txBody>
      </p:sp>
      <p:sp>
        <p:nvSpPr>
          <p:cNvPr id="3501060" name="Rectangle 4"/>
          <p:cNvSpPr>
            <a:spLocks noChangeArrowheads="1"/>
          </p:cNvSpPr>
          <p:nvPr/>
        </p:nvSpPr>
        <p:spPr bwMode="auto">
          <a:xfrm>
            <a:off x="409575" y="3065463"/>
            <a:ext cx="8210550" cy="35607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swap(int &amp;, int &amp;);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a = 5, b = 3;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"Before Calling   : a = " &lt;&lt; a &lt;&lt; ", b = " &lt;&lt; b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"In main function : &amp;a = " &lt;&lt; &amp;a &lt;&lt; ", &amp;b = " &lt;&lt; &amp;b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swap(a, b);</a:t>
            </a:r>
            <a:r>
              <a:rPr lang="en-US" altLang="zh-TW">
                <a:latin typeface="Courier New" pitchFamily="49" charset="0"/>
              </a:rPr>
              <a:t>   // </a:t>
            </a:r>
            <a:r>
              <a:rPr lang="zh-TW" altLang="en-US">
                <a:latin typeface="Courier New" pitchFamily="49" charset="0"/>
              </a:rPr>
              <a:t>傳參照呼叫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cout &lt;&lt; "After Calling    : a = " &lt;&lt; a &lt;&lt; ", b = " &lt;&lt; b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swap(int &amp;x, int &amp;y)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t = x; x = y;  y = 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"In swap function : &amp;x = " &lt;&lt; &amp;x &lt;&lt; ", &amp;y = " &lt;&lt; &amp;y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501061" name="Group 5"/>
          <p:cNvGrpSpPr>
            <a:grpSpLocks/>
          </p:cNvGrpSpPr>
          <p:nvPr/>
        </p:nvGrpSpPr>
        <p:grpSpPr bwMode="auto">
          <a:xfrm>
            <a:off x="2386014" y="2949575"/>
            <a:ext cx="1285875" cy="496888"/>
            <a:chOff x="1338" y="1497"/>
            <a:chExt cx="810" cy="313"/>
          </a:xfrm>
        </p:grpSpPr>
        <p:pic>
          <p:nvPicPr>
            <p:cNvPr id="3501062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01063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Prog-13.cpp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501064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7700" y="3014663"/>
            <a:ext cx="923925" cy="260350"/>
          </a:xfrm>
          <a:prstGeom prst="rect">
            <a:avLst/>
          </a:prstGeom>
          <a:noFill/>
        </p:spPr>
      </p:pic>
      <p:sp>
        <p:nvSpPr>
          <p:cNvPr id="3501065" name="Rectangle 9"/>
          <p:cNvSpPr>
            <a:spLocks noChangeArrowheads="1"/>
          </p:cNvSpPr>
          <p:nvPr/>
        </p:nvSpPr>
        <p:spPr bwMode="auto">
          <a:xfrm>
            <a:off x="4362450" y="3284538"/>
            <a:ext cx="4667250" cy="8223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Before Calling   : a = 5, b = 3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 main function : &amp;a = 0026FA20, &amp;b = 0026FA14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 swap function : &amp;x = 0026FA20, &amp;y = 0026FA14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After Calling    : a = 3, b = 5</a:t>
            </a:r>
          </a:p>
        </p:txBody>
      </p:sp>
      <p:sp>
        <p:nvSpPr>
          <p:cNvPr id="3501066" name="Text Box 10"/>
          <p:cNvSpPr txBox="1">
            <a:spLocks noChangeArrowheads="1"/>
          </p:cNvSpPr>
          <p:nvPr/>
        </p:nvSpPr>
        <p:spPr bwMode="auto">
          <a:xfrm>
            <a:off x="7639050" y="2857500"/>
            <a:ext cx="1250950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使用相同的位址</a:t>
            </a:r>
          </a:p>
        </p:txBody>
      </p:sp>
      <p:sp>
        <p:nvSpPr>
          <p:cNvPr id="3501068" name="Line 12"/>
          <p:cNvSpPr>
            <a:spLocks noChangeShapeType="1"/>
          </p:cNvSpPr>
          <p:nvPr/>
        </p:nvSpPr>
        <p:spPr bwMode="auto">
          <a:xfrm>
            <a:off x="8477250" y="3181350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B0A-457D-4CC4-B25A-83ACDB873A9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5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參照與傳參照呼叫</a:t>
            </a:r>
          </a:p>
        </p:txBody>
      </p:sp>
      <p:sp>
        <p:nvSpPr>
          <p:cNvPr id="35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10575" cy="4754563"/>
          </a:xfrm>
        </p:spPr>
        <p:txBody>
          <a:bodyPr/>
          <a:lstStyle/>
          <a:p>
            <a:r>
              <a:rPr lang="zh-TW" altLang="en-US" sz="2600" dirty="0"/>
              <a:t>引數以傳參照呼叫時</a:t>
            </a:r>
          </a:p>
          <a:p>
            <a:pPr lvl="1"/>
            <a:r>
              <a:rPr lang="zh-TW" altLang="en-US" sz="2200" dirty="0"/>
              <a:t>函式端的引數名稱，可直接看成是傳遞過來變數的</a:t>
            </a:r>
            <a:r>
              <a:rPr lang="zh-TW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分身</a:t>
            </a:r>
          </a:p>
          <a:p>
            <a:pPr lvl="1"/>
            <a:r>
              <a:rPr lang="zh-TW" altLang="en-US" sz="2200" dirty="0"/>
              <a:t>所有對分身所執行的內容更動，當然都會改變到本尊身上</a:t>
            </a:r>
          </a:p>
          <a:p>
            <a:pPr lvl="1"/>
            <a:r>
              <a:rPr lang="zh-TW" altLang="en-US" sz="2200" dirty="0"/>
              <a:t>而且函式端的引數</a:t>
            </a:r>
            <a:r>
              <a:rPr lang="zh-TW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並沒有配置新的儲存空間</a:t>
            </a:r>
            <a:r>
              <a:rPr lang="zh-TW" altLang="en-US" sz="2200" dirty="0"/>
              <a:t>，它們只是單純成為傳遞過來引數的代名詞而已</a:t>
            </a:r>
          </a:p>
          <a:p>
            <a:r>
              <a:rPr lang="zh-TW" altLang="en-US" sz="2600" dirty="0"/>
              <a:t>比較 </a:t>
            </a:r>
            <a:r>
              <a:rPr lang="en-US" altLang="zh-TW" sz="2600" smtClean="0"/>
              <a:t>Prog-13.cpp </a:t>
            </a:r>
            <a:r>
              <a:rPr lang="zh-TW" altLang="en-US" sz="2600" dirty="0"/>
              <a:t>與 </a:t>
            </a:r>
            <a:r>
              <a:rPr lang="en-US" altLang="zh-TW" sz="2600" dirty="0" smtClean="0"/>
              <a:t>Prog8-11.c </a:t>
            </a:r>
            <a:endParaRPr lang="en-US" altLang="zh-TW" sz="2600" dirty="0"/>
          </a:p>
          <a:p>
            <a:pPr lvl="1"/>
            <a:r>
              <a:rPr lang="zh-TW" altLang="en-US" sz="2200" dirty="0"/>
              <a:t>傳指標呼叫</a:t>
            </a:r>
            <a:r>
              <a:rPr lang="en-US" altLang="zh-TW" sz="2200" dirty="0"/>
              <a:t>(Prog8-11.c)</a:t>
            </a:r>
          </a:p>
          <a:p>
            <a:pPr lvl="2"/>
            <a:r>
              <a:rPr lang="zh-TW" altLang="en-US" sz="2100" dirty="0"/>
              <a:t>接收的引數分配新的記憶體位置來儲存傳遞過來的引數位址</a:t>
            </a:r>
          </a:p>
          <a:p>
            <a:pPr lvl="1"/>
            <a:r>
              <a:rPr lang="zh-TW" altLang="en-US" sz="2200" dirty="0"/>
              <a:t>傳參照呼叫</a:t>
            </a:r>
            <a:r>
              <a:rPr lang="en-US" altLang="zh-TW" sz="2200" dirty="0"/>
              <a:t>(Prog11-13.cpp)</a:t>
            </a:r>
          </a:p>
          <a:p>
            <a:pPr lvl="2"/>
            <a:r>
              <a:rPr lang="zh-TW" altLang="en-US" sz="2100" dirty="0"/>
              <a:t>接收的引數</a:t>
            </a:r>
            <a:r>
              <a:rPr lang="zh-TW" altLang="en-US" sz="21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沒有</a:t>
            </a:r>
            <a:r>
              <a:rPr lang="zh-TW" altLang="en-US" sz="2100" dirty="0"/>
              <a:t>分配到新的記憶體位置，而是跟傳遞過來的變數使用相同的位址，單純的成為傳遞過來引數的代名詞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BE7F-7556-4C9B-8118-DAB6040884BC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5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參照與傳參照呼叫</a:t>
            </a:r>
          </a:p>
        </p:txBody>
      </p:sp>
      <p:sp>
        <p:nvSpPr>
          <p:cNvPr id="35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20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600"/>
              <a:t>函式的回傳值為參照</a:t>
            </a:r>
          </a:p>
        </p:txBody>
      </p:sp>
      <p:sp>
        <p:nvSpPr>
          <p:cNvPr id="3503108" name="Rectangle 4"/>
          <p:cNvSpPr>
            <a:spLocks noChangeArrowheads="1"/>
          </p:cNvSpPr>
          <p:nvPr/>
        </p:nvSpPr>
        <p:spPr bwMode="auto">
          <a:xfrm>
            <a:off x="368300" y="3070225"/>
            <a:ext cx="7343775" cy="35591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&amp;</a:t>
            </a:r>
            <a:r>
              <a:rPr lang="en-US" altLang="zh-TW" dirty="0">
                <a:latin typeface="Courier New" pitchFamily="49" charset="0"/>
              </a:rPr>
              <a:t>min(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&amp;</a:t>
            </a:r>
            <a:r>
              <a:rPr lang="en-US" altLang="zh-TW" dirty="0" err="1">
                <a:latin typeface="Courier New" pitchFamily="49" charset="0"/>
              </a:rPr>
              <a:t>a,int</a:t>
            </a:r>
            <a:r>
              <a:rPr lang="en-US" altLang="zh-TW" dirty="0">
                <a:latin typeface="Courier New" pitchFamily="49" charset="0"/>
              </a:rPr>
              <a:t> &amp;b)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if( a &gt; b ) 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return b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else 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return a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10, j = 20;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"Before min(</a:t>
            </a:r>
            <a:r>
              <a:rPr lang="en-US" altLang="zh-TW" dirty="0" err="1">
                <a:latin typeface="Courier New" pitchFamily="49" charset="0"/>
              </a:rPr>
              <a:t>i,j</a:t>
            </a:r>
            <a:r>
              <a:rPr lang="en-US" altLang="zh-TW" dirty="0">
                <a:latin typeface="Courier New" pitchFamily="49" charset="0"/>
              </a:rPr>
              <a:t>) = 50 ";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" &lt;&lt;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&lt;&lt; ", j = " &lt;&lt; j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min(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i,j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= 50;</a:t>
            </a:r>
            <a:r>
              <a:rPr lang="en-US" altLang="zh-TW" dirty="0">
                <a:latin typeface="Courier New" pitchFamily="49" charset="0"/>
              </a:rPr>
              <a:t>	// </a:t>
            </a:r>
            <a:r>
              <a:rPr lang="zh-TW" altLang="en-US" dirty="0">
                <a:latin typeface="Courier New" pitchFamily="49" charset="0"/>
              </a:rPr>
              <a:t>將 </a:t>
            </a:r>
            <a:r>
              <a:rPr lang="en-US" altLang="zh-TW" dirty="0">
                <a:latin typeface="Courier New" pitchFamily="49" charset="0"/>
              </a:rPr>
              <a:t>min() </a:t>
            </a:r>
            <a:r>
              <a:rPr lang="zh-TW" altLang="en-US" dirty="0">
                <a:latin typeface="Courier New" pitchFamily="49" charset="0"/>
              </a:rPr>
              <a:t>傳回的參照設定成 </a:t>
            </a:r>
            <a:r>
              <a:rPr lang="en-US" altLang="zh-TW" dirty="0">
                <a:latin typeface="Courier New" pitchFamily="49" charset="0"/>
              </a:rPr>
              <a:t>50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"After  min(</a:t>
            </a:r>
            <a:r>
              <a:rPr lang="en-US" altLang="zh-TW" dirty="0" err="1">
                <a:latin typeface="Courier New" pitchFamily="49" charset="0"/>
              </a:rPr>
              <a:t>i,j</a:t>
            </a:r>
            <a:r>
              <a:rPr lang="en-US" altLang="zh-TW" dirty="0">
                <a:latin typeface="Courier New" pitchFamily="49" charset="0"/>
              </a:rPr>
              <a:t>) = 50 ";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" &lt;&lt;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&lt;&lt; ", j = " &lt;&lt; j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min(</a:t>
            </a:r>
            <a:r>
              <a:rPr lang="en-US" altLang="zh-TW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i,j</a:t>
            </a:r>
            <a:r>
              <a:rPr lang="en-US" altLang="zh-TW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  <a:r>
              <a:rPr lang="en-US" altLang="zh-TW" dirty="0">
                <a:latin typeface="Courier New" pitchFamily="49" charset="0"/>
              </a:rPr>
              <a:t>	// </a:t>
            </a:r>
            <a:r>
              <a:rPr lang="zh-TW" altLang="en-US" dirty="0">
                <a:latin typeface="Courier New" pitchFamily="49" charset="0"/>
              </a:rPr>
              <a:t>將變數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</a:rPr>
              <a:t>設定成 </a:t>
            </a:r>
            <a:r>
              <a:rPr lang="en-US" altLang="zh-TW" dirty="0">
                <a:latin typeface="Courier New" pitchFamily="49" charset="0"/>
              </a:rPr>
              <a:t>min() </a:t>
            </a:r>
            <a:r>
              <a:rPr lang="zh-TW" altLang="en-US" dirty="0">
                <a:latin typeface="Courier New" pitchFamily="49" charset="0"/>
              </a:rPr>
              <a:t>函式傳回的參照內容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"After 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min(</a:t>
            </a:r>
            <a:r>
              <a:rPr lang="en-US" altLang="zh-TW" dirty="0" err="1">
                <a:latin typeface="Courier New" pitchFamily="49" charset="0"/>
              </a:rPr>
              <a:t>i,j</a:t>
            </a:r>
            <a:r>
              <a:rPr lang="en-US" altLang="zh-TW" dirty="0">
                <a:latin typeface="Courier New" pitchFamily="49" charset="0"/>
              </a:rPr>
              <a:t>)  ";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= " &lt;&lt; </a:t>
            </a:r>
            <a:r>
              <a:rPr lang="en-US" altLang="zh-TW" dirty="0" err="1">
                <a:latin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</a:rPr>
              <a:t> &lt;&lt; ", j = " &lt;&lt; j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503109" name="Rectangle 5"/>
          <p:cNvSpPr>
            <a:spLocks noChangeArrowheads="1"/>
          </p:cNvSpPr>
          <p:nvPr/>
        </p:nvSpPr>
        <p:spPr bwMode="auto">
          <a:xfrm>
            <a:off x="5445125" y="4748213"/>
            <a:ext cx="3419475" cy="6397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Before min(i,j) = 50 i = 10, j = 20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After  min(i,j) = 50 i = 50, j = 20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After  i = min(i,j)  i = 20, j = 20</a:t>
            </a:r>
          </a:p>
        </p:txBody>
      </p:sp>
      <p:grpSp>
        <p:nvGrpSpPr>
          <p:cNvPr id="3503110" name="Group 6"/>
          <p:cNvGrpSpPr>
            <a:grpSpLocks/>
          </p:cNvGrpSpPr>
          <p:nvPr/>
        </p:nvGrpSpPr>
        <p:grpSpPr bwMode="auto">
          <a:xfrm>
            <a:off x="406399" y="2536825"/>
            <a:ext cx="1285875" cy="496888"/>
            <a:chOff x="1338" y="1497"/>
            <a:chExt cx="810" cy="313"/>
          </a:xfrm>
        </p:grpSpPr>
        <p:pic>
          <p:nvPicPr>
            <p:cNvPr id="3503111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03112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Prog-14.cpp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503113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6725" y="4478338"/>
            <a:ext cx="923925" cy="260350"/>
          </a:xfrm>
          <a:prstGeom prst="rect">
            <a:avLst/>
          </a:prstGeom>
          <a:noFill/>
        </p:spPr>
      </p:pic>
      <p:pic>
        <p:nvPicPr>
          <p:cNvPr id="3503114" name="Picture 10" descr="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1704975"/>
            <a:ext cx="6272212" cy="190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548-35B0-42C1-A9F7-FD0D718E99FC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35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動態記憶體配置</a:t>
            </a:r>
          </a:p>
        </p:txBody>
      </p:sp>
      <p:sp>
        <p:nvSpPr>
          <p:cNvPr id="35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38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/>
              <a:t>C++ </a:t>
            </a:r>
            <a:r>
              <a:rPr lang="zh-TW" altLang="en-US" sz="2600"/>
              <a:t>提供動態記憶體配置為：</a:t>
            </a:r>
            <a:r>
              <a:rPr lang="en-US" altLang="zh-TW" sz="2600"/>
              <a:t>new </a:t>
            </a:r>
            <a:r>
              <a:rPr lang="zh-TW" altLang="en-US" sz="2600"/>
              <a:t>與 </a:t>
            </a:r>
            <a:r>
              <a:rPr lang="en-US" altLang="zh-TW" sz="2600"/>
              <a:t>delete</a:t>
            </a:r>
          </a:p>
          <a:p>
            <a:pPr>
              <a:lnSpc>
                <a:spcPct val="80000"/>
              </a:lnSpc>
            </a:pPr>
            <a:r>
              <a:rPr lang="zh-TW" altLang="en-US" sz="2600"/>
              <a:t>語法與範例如下：</a:t>
            </a:r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r>
              <a:rPr lang="zh-TW" altLang="en-US" sz="2600"/>
              <a:t>取得與釋放單一的儲存空間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指標變數 </a:t>
            </a:r>
            <a:r>
              <a:rPr lang="en-US" altLang="zh-TW" sz="2200"/>
              <a:t>= new </a:t>
            </a:r>
            <a:r>
              <a:rPr lang="zh-TW" altLang="en-US" sz="2200"/>
              <a:t>資料型別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delete </a:t>
            </a:r>
            <a:r>
              <a:rPr lang="zh-TW" altLang="en-US" sz="2200"/>
              <a:t>指標變數</a:t>
            </a:r>
          </a:p>
          <a:p>
            <a:pPr>
              <a:lnSpc>
                <a:spcPct val="80000"/>
              </a:lnSpc>
            </a:pPr>
            <a:r>
              <a:rPr lang="zh-TW" altLang="en-US" sz="2600"/>
              <a:t>取得連續空間則方式與一維陣列的宣告很類似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指標變數 </a:t>
            </a:r>
            <a:r>
              <a:rPr lang="en-US" altLang="zh-TW" sz="2200"/>
              <a:t>= new </a:t>
            </a:r>
            <a:r>
              <a:rPr lang="zh-TW" altLang="en-US" sz="2200"/>
              <a:t>資料型別</a:t>
            </a:r>
            <a:r>
              <a:rPr lang="en-US" altLang="zh-TW" sz="2200"/>
              <a:t>[</a:t>
            </a:r>
            <a:r>
              <a:rPr lang="zh-TW" altLang="en-US" sz="2200"/>
              <a:t>大小</a:t>
            </a:r>
            <a:r>
              <a:rPr lang="en-US" altLang="zh-TW" sz="2200"/>
              <a:t>]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delete </a:t>
            </a:r>
            <a:r>
              <a:rPr lang="zh-TW" altLang="en-US" sz="2200"/>
              <a:t>指標變數</a:t>
            </a:r>
            <a:r>
              <a:rPr lang="en-US" altLang="zh-TW" sz="2200"/>
              <a:t>[]</a:t>
            </a:r>
          </a:p>
          <a:p>
            <a:pPr>
              <a:lnSpc>
                <a:spcPct val="80000"/>
              </a:lnSpc>
            </a:pPr>
            <a:endParaRPr lang="en-US" altLang="zh-TW" sz="2600"/>
          </a:p>
        </p:txBody>
      </p:sp>
      <p:pic>
        <p:nvPicPr>
          <p:cNvPr id="3504132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05038"/>
            <a:ext cx="7334250" cy="1830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EA67-3D0A-45DE-90AE-025A4B59E849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C++ </a:t>
            </a:r>
            <a:r>
              <a:rPr lang="zh-TW" altLang="en-US" sz="3500"/>
              <a:t>是 </a:t>
            </a:r>
            <a:r>
              <a:rPr lang="en-US" altLang="zh-TW" sz="3500"/>
              <a:t>C With Classes</a:t>
            </a:r>
          </a:p>
        </p:txBody>
      </p:sp>
      <p:sp>
        <p:nvSpPr>
          <p:cNvPr id="34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6013"/>
          </a:xfrm>
        </p:spPr>
        <p:txBody>
          <a:bodyPr/>
          <a:lstStyle/>
          <a:p>
            <a:r>
              <a:rPr lang="zh-TW" altLang="en-US" dirty="0"/>
              <a:t>物件導向程式設計</a:t>
            </a:r>
            <a:r>
              <a:rPr lang="en-US" altLang="zh-TW" dirty="0"/>
              <a:t>(Object Oriented Programming)</a:t>
            </a:r>
            <a:r>
              <a:rPr lang="zh-TW" altLang="en-US" dirty="0"/>
              <a:t>提供了三個重要的程式技術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封裝</a:t>
            </a:r>
            <a:r>
              <a:rPr lang="en-US" altLang="zh-TW" b="1" dirty="0">
                <a:solidFill>
                  <a:srgbClr val="FF0000"/>
                </a:solidFill>
              </a:rPr>
              <a:t>(Encapsulation)</a:t>
            </a:r>
          </a:p>
          <a:p>
            <a:pPr lvl="2"/>
            <a:r>
              <a:rPr lang="zh-TW" altLang="en-US" dirty="0"/>
              <a:t>將變數與函式（也稱為方法或行為）包含在一起，成為一個具有</a:t>
            </a:r>
            <a:r>
              <a:rPr lang="zh-TW" altLang="en-US" dirty="0" smtClean="0"/>
              <a:t>執行力的</a:t>
            </a:r>
            <a:r>
              <a:rPr lang="zh-TW" altLang="en-US" dirty="0"/>
              <a:t>集合體稱為</a:t>
            </a:r>
            <a:r>
              <a:rPr lang="zh-TW" altLang="en-US" b="1" dirty="0">
                <a:solidFill>
                  <a:srgbClr val="A50021"/>
                </a:solidFill>
              </a:rPr>
              <a:t>封裝</a:t>
            </a:r>
          </a:p>
          <a:p>
            <a:pPr lvl="2"/>
            <a:r>
              <a:rPr lang="zh-TW" altLang="en-US" dirty="0"/>
              <a:t>封裝在一起的集合體稱之為</a:t>
            </a:r>
            <a:r>
              <a:rPr lang="zh-TW" altLang="en-US" b="1" dirty="0">
                <a:solidFill>
                  <a:srgbClr val="A50021"/>
                </a:solidFill>
              </a:rPr>
              <a:t>類別</a:t>
            </a:r>
            <a:r>
              <a:rPr lang="en-US" altLang="zh-TW" b="1" dirty="0">
                <a:solidFill>
                  <a:srgbClr val="A50021"/>
                </a:solidFill>
              </a:rPr>
              <a:t>(class)</a:t>
            </a:r>
          </a:p>
          <a:p>
            <a:pPr lvl="2"/>
            <a:r>
              <a:rPr lang="zh-TW" altLang="en-US" dirty="0"/>
              <a:t>類別所宣告的變數則稱為</a:t>
            </a:r>
            <a:r>
              <a:rPr lang="zh-TW" altLang="en-US" b="1" dirty="0">
                <a:solidFill>
                  <a:srgbClr val="A50021"/>
                </a:solidFill>
              </a:rPr>
              <a:t>物件</a:t>
            </a:r>
            <a:r>
              <a:rPr lang="en-US" altLang="zh-TW" b="1" dirty="0">
                <a:solidFill>
                  <a:srgbClr val="A50021"/>
                </a:solidFill>
              </a:rPr>
              <a:t>(object)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繼承</a:t>
            </a:r>
            <a:r>
              <a:rPr lang="en-US" altLang="zh-TW" b="1" dirty="0">
                <a:solidFill>
                  <a:srgbClr val="FF0000"/>
                </a:solidFill>
              </a:rPr>
              <a:t>(Inheritance)</a:t>
            </a:r>
          </a:p>
          <a:p>
            <a:pPr lvl="2"/>
            <a:r>
              <a:rPr lang="zh-TW" altLang="en-US" dirty="0"/>
              <a:t>封裝好的類別是可以被繼承的</a:t>
            </a:r>
          </a:p>
          <a:p>
            <a:pPr lvl="2"/>
            <a:r>
              <a:rPr lang="zh-TW" altLang="en-US" dirty="0"/>
              <a:t>繼承者會接收來自被繼承類別中所包含的變數與行為</a:t>
            </a:r>
          </a:p>
          <a:p>
            <a:pPr lvl="2"/>
            <a:r>
              <a:rPr lang="zh-TW" altLang="en-US" dirty="0"/>
              <a:t>繼承者還可以依照本身的需求新增其他的變數與行為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81D2-2BF4-4DC9-AAFF-7C878E88B74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35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動態記憶體配置</a:t>
            </a:r>
          </a:p>
        </p:txBody>
      </p:sp>
      <p:sp>
        <p:nvSpPr>
          <p:cNvPr id="35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05825" cy="1935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/>
              <a:t>memcpy </a:t>
            </a:r>
            <a:r>
              <a:rPr lang="zh-TW" altLang="en-US" sz="2600"/>
              <a:t>定義在 </a:t>
            </a:r>
            <a:r>
              <a:rPr lang="en-US" altLang="zh-TW" sz="2600"/>
              <a:t>memory.h </a:t>
            </a:r>
            <a:r>
              <a:rPr lang="zh-TW" altLang="en-US" sz="2600"/>
              <a:t>中的函式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memcpy(</a:t>
            </a:r>
            <a:r>
              <a:rPr lang="zh-TW" altLang="en-US" sz="2200"/>
              <a:t>目的地的起始位址</a:t>
            </a:r>
            <a:r>
              <a:rPr lang="en-US" altLang="zh-TW" sz="2200"/>
              <a:t>, </a:t>
            </a:r>
            <a:r>
              <a:rPr lang="zh-TW" altLang="en-US" sz="2200"/>
              <a:t>來源的起始位址</a:t>
            </a:r>
            <a:r>
              <a:rPr lang="en-US" altLang="zh-TW" sz="2200"/>
              <a:t>,</a:t>
            </a:r>
            <a:r>
              <a:rPr lang="zh-TW" altLang="en-US" sz="2200"/>
              <a:t>複製的位元組數</a:t>
            </a:r>
            <a:r>
              <a:rPr lang="en-US" altLang="zh-TW" sz="22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memcpy(pcs, STRING, *pix) </a:t>
            </a:r>
          </a:p>
          <a:p>
            <a:pPr lvl="2">
              <a:lnSpc>
                <a:spcPct val="90000"/>
              </a:lnSpc>
            </a:pPr>
            <a:r>
              <a:rPr lang="zh-TW" altLang="en-US" sz="2100"/>
              <a:t>將以 </a:t>
            </a:r>
            <a:r>
              <a:rPr lang="en-US" altLang="zh-TW" sz="2100"/>
              <a:t>STRING </a:t>
            </a:r>
            <a:r>
              <a:rPr lang="zh-TW" altLang="en-US" sz="2100"/>
              <a:t>字串的起始位址為開頭，往後共複製 *</a:t>
            </a:r>
            <a:r>
              <a:rPr lang="en-US" altLang="zh-TW" sz="2100"/>
              <a:t>pix </a:t>
            </a:r>
            <a:r>
              <a:rPr lang="zh-TW" altLang="en-US" sz="2100"/>
              <a:t>個位元組到 </a:t>
            </a:r>
            <a:r>
              <a:rPr lang="en-US" altLang="zh-TW" sz="2100"/>
              <a:t>pcs </a:t>
            </a:r>
            <a:r>
              <a:rPr lang="zh-TW" altLang="en-US" sz="2100"/>
              <a:t>所指向的起始位址</a:t>
            </a:r>
          </a:p>
          <a:p>
            <a:pPr lvl="1">
              <a:lnSpc>
                <a:spcPct val="90000"/>
              </a:lnSpc>
            </a:pPr>
            <a:endParaRPr lang="en-US" altLang="zh-TW" sz="2200"/>
          </a:p>
        </p:txBody>
      </p:sp>
      <p:sp>
        <p:nvSpPr>
          <p:cNvPr id="3513348" name="Rectangle 4"/>
          <p:cNvSpPr>
            <a:spLocks noChangeArrowheads="1"/>
          </p:cNvSpPr>
          <p:nvPr/>
        </p:nvSpPr>
        <p:spPr bwMode="auto">
          <a:xfrm>
            <a:off x="619125" y="3900488"/>
            <a:ext cx="7315200" cy="28305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&lt;memory.h&gt;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#define STRING "new &amp; delete"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*pix;  pix = new int;		// </a:t>
            </a:r>
            <a:r>
              <a:rPr lang="zh-TW" altLang="en-US">
                <a:latin typeface="Courier New" pitchFamily="49" charset="0"/>
              </a:rPr>
              <a:t>取得 </a:t>
            </a:r>
            <a:r>
              <a:rPr lang="en-US" altLang="zh-TW">
                <a:latin typeface="Courier New" pitchFamily="49" charset="0"/>
              </a:rPr>
              <a:t>1 </a:t>
            </a:r>
            <a:r>
              <a:rPr lang="zh-TW" altLang="en-US">
                <a:latin typeface="Courier New" pitchFamily="49" charset="0"/>
              </a:rPr>
              <a:t>個儲存 </a:t>
            </a:r>
            <a:r>
              <a:rPr lang="en-US" altLang="zh-TW">
                <a:latin typeface="Courier New" pitchFamily="49" charset="0"/>
              </a:rPr>
              <a:t>int </a:t>
            </a:r>
            <a:r>
              <a:rPr lang="zh-TW" altLang="en-US">
                <a:latin typeface="Courier New" pitchFamily="49" charset="0"/>
              </a:rPr>
              <a:t>的空間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char *pcs; pcs = new char[15];	// </a:t>
            </a:r>
            <a:r>
              <a:rPr lang="zh-TW" altLang="en-US">
                <a:latin typeface="Courier New" pitchFamily="49" charset="0"/>
              </a:rPr>
              <a:t>取得 </a:t>
            </a:r>
            <a:r>
              <a:rPr lang="en-US" altLang="zh-TW">
                <a:latin typeface="Courier New" pitchFamily="49" charset="0"/>
              </a:rPr>
              <a:t>15 </a:t>
            </a:r>
            <a:r>
              <a:rPr lang="zh-TW" altLang="en-US">
                <a:latin typeface="Courier New" pitchFamily="49" charset="0"/>
              </a:rPr>
              <a:t>個儲存 </a:t>
            </a:r>
            <a:r>
              <a:rPr lang="en-US" altLang="zh-TW">
                <a:latin typeface="Courier New" pitchFamily="49" charset="0"/>
              </a:rPr>
              <a:t>char </a:t>
            </a:r>
            <a:r>
              <a:rPr lang="zh-TW" altLang="en-US">
                <a:latin typeface="Courier New" pitchFamily="49" charset="0"/>
              </a:rPr>
              <a:t>的空間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*</a:t>
            </a:r>
            <a:r>
              <a:rPr lang="en-US" altLang="zh-TW">
                <a:latin typeface="Courier New" pitchFamily="49" charset="0"/>
              </a:rPr>
              <a:t>pix = sizeof(STRING);			// </a:t>
            </a:r>
            <a:r>
              <a:rPr lang="zh-TW" altLang="en-US">
                <a:latin typeface="Courier New" pitchFamily="49" charset="0"/>
              </a:rPr>
              <a:t>將最後的 </a:t>
            </a:r>
            <a:r>
              <a:rPr lang="en-US" altLang="zh-TW">
                <a:latin typeface="Courier New" pitchFamily="49" charset="0"/>
              </a:rPr>
              <a:t>null character </a:t>
            </a:r>
            <a:r>
              <a:rPr lang="zh-TW" altLang="en-US">
                <a:latin typeface="Courier New" pitchFamily="49" charset="0"/>
              </a:rPr>
              <a:t>算進去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memcpy(pcs, STRING, *pix);</a:t>
            </a:r>
            <a:r>
              <a:rPr lang="en-US" altLang="zh-TW">
                <a:latin typeface="Courier New" pitchFamily="49" charset="0"/>
              </a:rPr>
              <a:t>	// </a:t>
            </a:r>
            <a:r>
              <a:rPr lang="zh-TW" altLang="en-US">
                <a:latin typeface="Courier New" pitchFamily="49" charset="0"/>
              </a:rPr>
              <a:t>複製內容到 </a:t>
            </a:r>
            <a:r>
              <a:rPr lang="en-US" altLang="zh-TW">
                <a:latin typeface="Courier New" pitchFamily="49" charset="0"/>
              </a:rPr>
              <a:t>pcs </a:t>
            </a:r>
            <a:r>
              <a:rPr lang="zh-TW" altLang="en-US">
                <a:latin typeface="Courier New" pitchFamily="49" charset="0"/>
              </a:rPr>
              <a:t>中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cout &lt;&lt; "sizeof(\""&lt;&lt; pcs &lt;&lt; "\") = " &lt;&lt; *pix-1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delete pix; delete [] pcs; 	// </a:t>
            </a:r>
            <a:r>
              <a:rPr lang="zh-TW" altLang="en-US">
                <a:latin typeface="Courier New" pitchFamily="49" charset="0"/>
              </a:rPr>
              <a:t>釋放取得的空間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513349" name="Group 5"/>
          <p:cNvGrpSpPr>
            <a:grpSpLocks/>
          </p:cNvGrpSpPr>
          <p:nvPr/>
        </p:nvGrpSpPr>
        <p:grpSpPr bwMode="auto">
          <a:xfrm>
            <a:off x="761999" y="3368675"/>
            <a:ext cx="1285875" cy="496888"/>
            <a:chOff x="1338" y="1497"/>
            <a:chExt cx="810" cy="313"/>
          </a:xfrm>
        </p:grpSpPr>
        <p:pic>
          <p:nvPicPr>
            <p:cNvPr id="3513350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13351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Prog-15.cpp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513352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900" y="3729038"/>
            <a:ext cx="923925" cy="260350"/>
          </a:xfrm>
          <a:prstGeom prst="rect">
            <a:avLst/>
          </a:prstGeom>
          <a:noFill/>
        </p:spPr>
      </p:pic>
      <p:sp>
        <p:nvSpPr>
          <p:cNvPr id="3513353" name="Rectangle 9"/>
          <p:cNvSpPr>
            <a:spLocks noChangeArrowheads="1"/>
          </p:cNvSpPr>
          <p:nvPr/>
        </p:nvSpPr>
        <p:spPr bwMode="auto">
          <a:xfrm>
            <a:off x="5875338" y="3997325"/>
            <a:ext cx="2700337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sizeof("new &amp; delete")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924C-5002-40D2-B177-807559B4942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5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動態記憶體配置</a:t>
            </a:r>
          </a:p>
        </p:txBody>
      </p:sp>
      <p:sp>
        <p:nvSpPr>
          <p:cNvPr id="35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011363"/>
          </a:xfrm>
        </p:spPr>
        <p:txBody>
          <a:bodyPr/>
          <a:lstStyle/>
          <a:p>
            <a:r>
              <a:rPr lang="zh-TW" altLang="en-US" sz="2600"/>
              <a:t>仿效範例 </a:t>
            </a:r>
            <a:r>
              <a:rPr lang="en-US" altLang="zh-TW" sz="2600"/>
              <a:t>Prog8-13.c</a:t>
            </a:r>
          </a:p>
          <a:p>
            <a:pPr lvl="1"/>
            <a:r>
              <a:rPr lang="en-US" altLang="zh-TW" sz="2200"/>
              <a:t>getString </a:t>
            </a:r>
            <a:r>
              <a:rPr lang="zh-TW" altLang="en-US" sz="2200"/>
              <a:t>函式</a:t>
            </a:r>
          </a:p>
          <a:p>
            <a:pPr lvl="2"/>
            <a:r>
              <a:rPr lang="zh-TW" altLang="en-US" sz="2100"/>
              <a:t>將傳入的字串，以 </a:t>
            </a:r>
            <a:r>
              <a:rPr lang="en-US" altLang="zh-TW" sz="2100"/>
              <a:t>strlen </a:t>
            </a:r>
            <a:r>
              <a:rPr lang="zh-TW" altLang="en-US" sz="2100"/>
              <a:t>取得它的長度</a:t>
            </a:r>
          </a:p>
          <a:p>
            <a:pPr lvl="2"/>
            <a:r>
              <a:rPr lang="zh-TW" altLang="en-US" sz="2100"/>
              <a:t>以 </a:t>
            </a:r>
            <a:r>
              <a:rPr lang="en-US" altLang="zh-TW" sz="2100"/>
              <a:t>new </a:t>
            </a:r>
            <a:r>
              <a:rPr lang="zh-TW" altLang="en-US" sz="2100"/>
              <a:t>取得儲存的空間，利用 </a:t>
            </a:r>
            <a:r>
              <a:rPr lang="en-US" altLang="zh-TW" sz="2100"/>
              <a:t>strcpy </a:t>
            </a:r>
            <a:r>
              <a:rPr lang="zh-TW" altLang="en-US" sz="2100"/>
              <a:t>將傳入的字串複製到這個空間中，並且將這個空間傳回給呼叫者</a:t>
            </a:r>
          </a:p>
        </p:txBody>
      </p:sp>
      <p:sp>
        <p:nvSpPr>
          <p:cNvPr id="3505156" name="Rectangle 4"/>
          <p:cNvSpPr>
            <a:spLocks noChangeArrowheads="1"/>
          </p:cNvSpPr>
          <p:nvPr/>
        </p:nvSpPr>
        <p:spPr bwMode="auto">
          <a:xfrm>
            <a:off x="844550" y="3463925"/>
            <a:ext cx="7515225" cy="3195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char *getString(char *cText) { // </a:t>
            </a:r>
            <a:r>
              <a:rPr lang="zh-TW" altLang="en-US">
                <a:latin typeface="Courier New" pitchFamily="49" charset="0"/>
              </a:rPr>
              <a:t>為傳入的字串取得空間，並傳回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char *pch;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pch = new char[strlen(cText)+1];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strcpy(pch,cText);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return pch;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char *pch;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pch = getString("new &amp; delete");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cout &lt;&lt; "pch = " &lt;&lt; pch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delete [] pch;  // </a:t>
            </a:r>
            <a:r>
              <a:rPr lang="zh-TW" altLang="en-US">
                <a:latin typeface="Courier New" pitchFamily="49" charset="0"/>
              </a:rPr>
              <a:t>釋放取得的空間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505157" name="Group 5"/>
          <p:cNvGrpSpPr>
            <a:grpSpLocks/>
          </p:cNvGrpSpPr>
          <p:nvPr/>
        </p:nvGrpSpPr>
        <p:grpSpPr bwMode="auto">
          <a:xfrm>
            <a:off x="2911474" y="3413125"/>
            <a:ext cx="1285875" cy="496888"/>
            <a:chOff x="1338" y="1497"/>
            <a:chExt cx="810" cy="313"/>
          </a:xfrm>
        </p:grpSpPr>
        <p:pic>
          <p:nvPicPr>
            <p:cNvPr id="350515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0515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Prog-16.cpp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284B144-63AB-4313-AF10-6F9292A995A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0249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結構與列舉型別</a:t>
            </a:r>
          </a:p>
        </p:txBody>
      </p:sp>
      <p:sp>
        <p:nvSpPr>
          <p:cNvPr id="30249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對結構的支援</a:t>
            </a:r>
          </a:p>
          <a:p>
            <a:r>
              <a:rPr lang="zh-TW" altLang="en-US"/>
              <a:t>列舉型別變數的遞增與遞減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DF53-7F1C-45AC-B922-567ECD52D9F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4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對結構的支援</a:t>
            </a:r>
          </a:p>
        </p:txBody>
      </p:sp>
      <p:sp>
        <p:nvSpPr>
          <p:cNvPr id="34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630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900" dirty="0"/>
              <a:t>C++ </a:t>
            </a:r>
            <a:r>
              <a:rPr lang="zh-TW" altLang="en-US" sz="1900" dirty="0"/>
              <a:t>對結構</a:t>
            </a:r>
            <a:r>
              <a:rPr lang="en-US" altLang="zh-TW" sz="1900" dirty="0"/>
              <a:t>(</a:t>
            </a:r>
            <a:r>
              <a:rPr lang="en-US" altLang="zh-TW" sz="1900" dirty="0" err="1"/>
              <a:t>struct</a:t>
            </a:r>
            <a:r>
              <a:rPr lang="en-US" altLang="zh-TW" sz="1900" dirty="0"/>
              <a:t>) </a:t>
            </a:r>
            <a:r>
              <a:rPr lang="zh-TW" altLang="en-US" sz="1900" dirty="0"/>
              <a:t>的支援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包含變數（與</a:t>
            </a:r>
            <a:r>
              <a:rPr lang="en-US" altLang="zh-TW" sz="1700" dirty="0"/>
              <a:t>C </a:t>
            </a:r>
            <a:r>
              <a:rPr lang="zh-TW" altLang="en-US" sz="1700" dirty="0"/>
              <a:t>提供的功能相同）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包含函式（</a:t>
            </a:r>
            <a:r>
              <a:rPr lang="en-US" altLang="zh-TW" sz="1700" dirty="0"/>
              <a:t>C </a:t>
            </a:r>
            <a:r>
              <a:rPr lang="zh-TW" altLang="en-US" sz="1700" dirty="0"/>
              <a:t>並不支援此功能）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宣告結構變數可以省略 </a:t>
            </a:r>
            <a:r>
              <a:rPr lang="en-US" altLang="zh-TW" sz="1700" dirty="0" err="1"/>
              <a:t>struct</a:t>
            </a:r>
            <a:r>
              <a:rPr lang="en-US" altLang="zh-TW" sz="1700" dirty="0"/>
              <a:t> </a:t>
            </a:r>
            <a:r>
              <a:rPr lang="zh-TW" altLang="en-US" sz="1700" dirty="0"/>
              <a:t>關鍵字</a:t>
            </a:r>
          </a:p>
          <a:p>
            <a:pPr>
              <a:lnSpc>
                <a:spcPct val="80000"/>
              </a:lnSpc>
            </a:pPr>
            <a:r>
              <a:rPr lang="zh-TW" altLang="en-US" sz="1700" dirty="0"/>
              <a:t>結構變數對成員函式的呼叫</a:t>
            </a:r>
          </a:p>
          <a:p>
            <a:pPr lvl="1">
              <a:lnSpc>
                <a:spcPct val="80000"/>
              </a:lnSpc>
            </a:pPr>
            <a:r>
              <a:rPr lang="zh-TW" altLang="en-US" sz="1500" dirty="0"/>
              <a:t>使用方式與存取成員變數是一樣的，也就是「</a:t>
            </a:r>
            <a:r>
              <a:rPr lang="zh-TW" altLang="en-US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結構變數</a:t>
            </a:r>
            <a:r>
              <a:rPr lang="en-US" altLang="zh-TW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TW" altLang="en-US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成員函式</a:t>
            </a:r>
            <a:r>
              <a:rPr lang="en-US" altLang="zh-TW" sz="15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zh-TW" altLang="en-US" sz="1500" dirty="0"/>
              <a:t>」</a:t>
            </a:r>
            <a:endParaRPr lang="zh-TW" altLang="en-US" sz="1700" dirty="0"/>
          </a:p>
        </p:txBody>
      </p:sp>
      <p:sp>
        <p:nvSpPr>
          <p:cNvPr id="3477508" name="Rectangle 4"/>
          <p:cNvSpPr>
            <a:spLocks noChangeArrowheads="1"/>
          </p:cNvSpPr>
          <p:nvPr/>
        </p:nvSpPr>
        <p:spPr bwMode="auto">
          <a:xfrm>
            <a:off x="628650" y="2808288"/>
            <a:ext cx="7258050" cy="39258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struct StudentInfo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char cName[20];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int  iAge;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void inputInfo() { //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負責輸入姓名與年齡的函式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輸入姓名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"; cin.getline(cName,18);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cout &lt;&lt; "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輸入年齡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"; cin &gt;&gt; iAge;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void print() { // </a:t>
            </a: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負責顯示姓名與年齡的函式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</a:t>
            </a: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姓名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" &lt;&lt; cName &lt;&lt; " </a:t>
            </a: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年齡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" &lt;&lt; iAge &lt;&lt; endl;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StudentInfo stu;	// </a:t>
            </a:r>
            <a:r>
              <a:rPr lang="zh-TW" altLang="en-US">
                <a:latin typeface="Courier New" pitchFamily="49" charset="0"/>
              </a:rPr>
              <a:t>可以不用 </a:t>
            </a:r>
            <a:r>
              <a:rPr lang="en-US" altLang="zh-TW">
                <a:latin typeface="Courier New" pitchFamily="49" charset="0"/>
              </a:rPr>
              <a:t>struct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stu.inputInfo();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stu.print();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	system("pause");return(0);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grpSp>
        <p:nvGrpSpPr>
          <p:cNvPr id="3477509" name="Group 5"/>
          <p:cNvGrpSpPr>
            <a:grpSpLocks/>
          </p:cNvGrpSpPr>
          <p:nvPr/>
        </p:nvGrpSpPr>
        <p:grpSpPr bwMode="auto">
          <a:xfrm>
            <a:off x="2720974" y="2832100"/>
            <a:ext cx="1285875" cy="496888"/>
            <a:chOff x="1338" y="1497"/>
            <a:chExt cx="810" cy="313"/>
          </a:xfrm>
        </p:grpSpPr>
        <p:pic>
          <p:nvPicPr>
            <p:cNvPr id="3477510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7511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Prog-17.cpp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77512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986088"/>
            <a:ext cx="923925" cy="260350"/>
          </a:xfrm>
          <a:prstGeom prst="rect">
            <a:avLst/>
          </a:prstGeom>
          <a:noFill/>
        </p:spPr>
      </p:pic>
      <p:sp>
        <p:nvSpPr>
          <p:cNvPr id="3477513" name="Rectangle 9"/>
          <p:cNvSpPr>
            <a:spLocks noChangeArrowheads="1"/>
          </p:cNvSpPr>
          <p:nvPr/>
        </p:nvSpPr>
        <p:spPr bwMode="auto">
          <a:xfrm>
            <a:off x="6019800" y="3281363"/>
            <a:ext cx="2228850" cy="6397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輸入姓名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Mary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輸入年齡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18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姓名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Mary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年齡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7718-1F46-4831-8DF4-D40FFD591783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4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對結構的支援</a:t>
            </a:r>
          </a:p>
        </p:txBody>
      </p:sp>
      <p:sp>
        <p:nvSpPr>
          <p:cNvPr id="34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240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600"/>
              <a:t>單純就結構變數 </a:t>
            </a:r>
            <a:r>
              <a:rPr lang="en-US" altLang="zh-TW" sz="2600"/>
              <a:t>stu </a:t>
            </a:r>
            <a:r>
              <a:rPr lang="zh-TW" altLang="en-US" sz="2600"/>
              <a:t>而言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代表的是某一個學生，裡面包含了他的姓名與年齡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inputInfo() </a:t>
            </a:r>
            <a:r>
              <a:rPr lang="zh-TW" altLang="en-US" sz="2200"/>
              <a:t>函式</a:t>
            </a:r>
          </a:p>
          <a:p>
            <a:pPr lvl="2">
              <a:lnSpc>
                <a:spcPct val="90000"/>
              </a:lnSpc>
            </a:pPr>
            <a:r>
              <a:rPr lang="zh-TW" altLang="en-US" sz="2100"/>
              <a:t>看成是學生</a:t>
            </a:r>
            <a:r>
              <a:rPr lang="zh-TW" altLang="en-US" sz="21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本身所具備的能力</a:t>
            </a:r>
          </a:p>
          <a:p>
            <a:pPr lvl="2">
              <a:lnSpc>
                <a:spcPct val="90000"/>
              </a:lnSpc>
            </a:pPr>
            <a:r>
              <a:rPr lang="zh-TW" altLang="en-US" sz="2100"/>
              <a:t>可直接輸入姓名與年齡並儲存到變數中</a:t>
            </a:r>
          </a:p>
          <a:p>
            <a:pPr lvl="1">
              <a:lnSpc>
                <a:spcPct val="90000"/>
              </a:lnSpc>
            </a:pPr>
            <a:r>
              <a:rPr lang="en-US" altLang="zh-TW" sz="2200"/>
              <a:t>print() </a:t>
            </a:r>
            <a:r>
              <a:rPr lang="zh-TW" altLang="en-US" sz="2200"/>
              <a:t>函式</a:t>
            </a:r>
          </a:p>
          <a:p>
            <a:pPr lvl="2">
              <a:lnSpc>
                <a:spcPct val="90000"/>
              </a:lnSpc>
            </a:pPr>
            <a:r>
              <a:rPr lang="zh-TW" altLang="en-US" sz="2100"/>
              <a:t>學生本身的能力</a:t>
            </a:r>
          </a:p>
          <a:p>
            <a:pPr lvl="2">
              <a:lnSpc>
                <a:spcPct val="90000"/>
              </a:lnSpc>
            </a:pPr>
            <a:r>
              <a:rPr lang="zh-TW" altLang="en-US" sz="2100"/>
              <a:t>輸出自己的姓名與年齡</a:t>
            </a:r>
          </a:p>
          <a:p>
            <a:pPr>
              <a:lnSpc>
                <a:spcPct val="90000"/>
              </a:lnSpc>
            </a:pPr>
            <a:r>
              <a:rPr lang="zh-TW" altLang="en-US" sz="2600"/>
              <a:t>學生 </a:t>
            </a:r>
            <a:r>
              <a:rPr lang="en-US" altLang="zh-TW" sz="2600"/>
              <a:t>stu </a:t>
            </a:r>
            <a:r>
              <a:rPr lang="zh-TW" altLang="en-US" sz="2600"/>
              <a:t>是擁有行動力的個體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輸入姓名與年齡就呼叫 </a:t>
            </a:r>
            <a:r>
              <a:rPr lang="en-US" altLang="zh-TW" sz="2200"/>
              <a:t>inputInfo() </a:t>
            </a:r>
            <a:r>
              <a:rPr lang="zh-TW" altLang="en-US" sz="2200"/>
              <a:t>函式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顯示就呼叫 </a:t>
            </a:r>
            <a:r>
              <a:rPr lang="en-US" altLang="zh-TW" sz="2200"/>
              <a:t>print() </a:t>
            </a:r>
            <a:r>
              <a:rPr lang="zh-TW" altLang="en-US" sz="2200"/>
              <a:t>函式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全部由他自己一個人完成</a:t>
            </a:r>
          </a:p>
          <a:p>
            <a:pPr>
              <a:lnSpc>
                <a:spcPct val="90000"/>
              </a:lnSpc>
            </a:pPr>
            <a:r>
              <a:rPr lang="zh-TW" altLang="en-US" sz="2600"/>
              <a:t>這就是物件導向程式設計的開始</a:t>
            </a:r>
          </a:p>
          <a:p>
            <a:pPr>
              <a:lnSpc>
                <a:spcPct val="90000"/>
              </a:lnSpc>
            </a:pPr>
            <a:endParaRPr lang="en-US" altLang="zh-TW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2E2-4F9F-47DD-897C-99D22B5A6A87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4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對結構的支援</a:t>
            </a:r>
          </a:p>
        </p:txBody>
      </p:sp>
      <p:sp>
        <p:nvSpPr>
          <p:cNvPr id="34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125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100" dirty="0"/>
              <a:t>將 </a:t>
            </a:r>
            <a:r>
              <a:rPr lang="en-US" altLang="zh-TW" sz="2100" dirty="0" err="1"/>
              <a:t>struct</a:t>
            </a:r>
            <a:r>
              <a:rPr lang="en-US" altLang="zh-TW" sz="2100" dirty="0"/>
              <a:t> </a:t>
            </a:r>
            <a:r>
              <a:rPr lang="zh-TW" altLang="en-US" sz="2100" dirty="0"/>
              <a:t>換成 </a:t>
            </a:r>
            <a:r>
              <a:rPr lang="en-US" altLang="zh-TW" sz="2100" dirty="0"/>
              <a:t>class</a:t>
            </a:r>
          </a:p>
          <a:p>
            <a:pPr>
              <a:lnSpc>
                <a:spcPct val="90000"/>
              </a:lnSpc>
            </a:pPr>
            <a:r>
              <a:rPr lang="zh-TW" altLang="en-US" sz="2100" dirty="0"/>
              <a:t>加入 </a:t>
            </a:r>
            <a:r>
              <a:rPr lang="en-US" altLang="zh-TW" sz="2100" dirty="0"/>
              <a:t>public: </a:t>
            </a:r>
            <a:r>
              <a:rPr lang="zh-TW" altLang="en-US" sz="2100" dirty="0"/>
              <a:t>關鍵字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讓 </a:t>
            </a:r>
            <a:r>
              <a:rPr lang="en-US" altLang="zh-TW" sz="2000" dirty="0" err="1"/>
              <a:t>stu.inputInfo</a:t>
            </a:r>
            <a:r>
              <a:rPr lang="en-US" altLang="zh-TW" sz="2000" dirty="0"/>
              <a:t>()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stu.print</a:t>
            </a:r>
            <a:r>
              <a:rPr lang="en-US" altLang="zh-TW" sz="2000" dirty="0"/>
              <a:t>(); </a:t>
            </a:r>
            <a:r>
              <a:rPr lang="zh-TW" altLang="en-US" sz="2000" dirty="0"/>
              <a:t>可以合法被呼叫</a:t>
            </a:r>
          </a:p>
        </p:txBody>
      </p:sp>
      <p:sp>
        <p:nvSpPr>
          <p:cNvPr id="3479556" name="Rectangle 4"/>
          <p:cNvSpPr>
            <a:spLocks noChangeArrowheads="1"/>
          </p:cNvSpPr>
          <p:nvPr/>
        </p:nvSpPr>
        <p:spPr bwMode="auto">
          <a:xfrm>
            <a:off x="720725" y="2498725"/>
            <a:ext cx="6191250" cy="41084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class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StudentInfo</a:t>
            </a:r>
            <a:r>
              <a:rPr lang="en-US" altLang="zh-TW" dirty="0">
                <a:latin typeface="Courier New" pitchFamily="49" charset="0"/>
              </a:rPr>
              <a:t> {  // </a:t>
            </a:r>
            <a:r>
              <a:rPr lang="zh-TW" altLang="en-US" dirty="0">
                <a:latin typeface="Courier New" pitchFamily="49" charset="0"/>
              </a:rPr>
              <a:t>宣告 </a:t>
            </a:r>
            <a:r>
              <a:rPr lang="en-US" altLang="zh-TW" dirty="0" err="1">
                <a:latin typeface="Courier New" pitchFamily="49" charset="0"/>
              </a:rPr>
              <a:t>StudentInfo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</a:rPr>
              <a:t>為類別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public:</a:t>
            </a:r>
            <a:r>
              <a:rPr lang="en-US" altLang="zh-TW" dirty="0">
                <a:latin typeface="Courier New" pitchFamily="49" charset="0"/>
              </a:rPr>
              <a:t>	 			// </a:t>
            </a:r>
            <a:r>
              <a:rPr lang="zh-TW" altLang="en-US" dirty="0">
                <a:latin typeface="Courier New" pitchFamily="49" charset="0"/>
              </a:rPr>
              <a:t>宣告為公有的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char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[20];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 </a:t>
            </a:r>
            <a:r>
              <a:rPr lang="en-US" altLang="zh-TW" dirty="0" err="1">
                <a:latin typeface="Courier New" pitchFamily="49" charset="0"/>
              </a:rPr>
              <a:t>iAge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void </a:t>
            </a:r>
            <a:r>
              <a:rPr lang="en-US" altLang="zh-TW" dirty="0" err="1">
                <a:latin typeface="Courier New" pitchFamily="49" charset="0"/>
              </a:rPr>
              <a:t>inputInfo</a:t>
            </a:r>
            <a:r>
              <a:rPr lang="en-US" altLang="zh-TW" dirty="0">
                <a:latin typeface="Courier New" pitchFamily="49" charset="0"/>
              </a:rPr>
              <a:t>() { // </a:t>
            </a:r>
            <a:r>
              <a:rPr lang="zh-TW" altLang="en-US" dirty="0">
                <a:latin typeface="Courier New" pitchFamily="49" charset="0"/>
              </a:rPr>
              <a:t>負責輸入姓名與年齡的函式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輸入姓名 </a:t>
            </a:r>
            <a:r>
              <a:rPr lang="en-US" altLang="zh-TW" dirty="0">
                <a:latin typeface="Courier New" pitchFamily="49" charset="0"/>
              </a:rPr>
              <a:t>: "; </a:t>
            </a:r>
            <a:r>
              <a:rPr lang="en-US" altLang="zh-TW" dirty="0" err="1">
                <a:latin typeface="Courier New" pitchFamily="49" charset="0"/>
              </a:rPr>
              <a:t>cin.getline</a:t>
            </a:r>
            <a:r>
              <a:rPr lang="en-US" altLang="zh-TW" dirty="0">
                <a:latin typeface="Courier New" pitchFamily="49" charset="0"/>
              </a:rPr>
              <a:t>(cName,18);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輸入年齡 </a:t>
            </a:r>
            <a:r>
              <a:rPr lang="en-US" altLang="zh-TW" dirty="0">
                <a:latin typeface="Courier New" pitchFamily="49" charset="0"/>
              </a:rPr>
              <a:t>: "; </a:t>
            </a:r>
            <a:r>
              <a:rPr lang="en-US" altLang="zh-TW" dirty="0" err="1">
                <a:latin typeface="Courier New" pitchFamily="49" charset="0"/>
              </a:rPr>
              <a:t>cin</a:t>
            </a:r>
            <a:r>
              <a:rPr lang="en-US" altLang="zh-TW" dirty="0">
                <a:latin typeface="Courier New" pitchFamily="49" charset="0"/>
              </a:rPr>
              <a:t> &gt;&gt; </a:t>
            </a:r>
            <a:r>
              <a:rPr lang="en-US" altLang="zh-TW" dirty="0" err="1">
                <a:latin typeface="Courier New" pitchFamily="49" charset="0"/>
              </a:rPr>
              <a:t>iAge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void print() { // </a:t>
            </a:r>
            <a:r>
              <a:rPr lang="zh-TW" altLang="en-US" dirty="0">
                <a:latin typeface="Courier New" pitchFamily="49" charset="0"/>
              </a:rPr>
              <a:t>負責顯示姓名與年齡的函式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姓名 </a:t>
            </a:r>
            <a:r>
              <a:rPr lang="en-US" altLang="zh-TW" dirty="0">
                <a:latin typeface="Courier New" pitchFamily="49" charset="0"/>
              </a:rPr>
              <a:t>: " &lt;&lt; </a:t>
            </a:r>
            <a:r>
              <a:rPr lang="en-US" altLang="zh-TW" dirty="0" err="1">
                <a:latin typeface="Courier New" pitchFamily="49" charset="0"/>
              </a:rPr>
              <a:t>cName</a:t>
            </a:r>
            <a:r>
              <a:rPr lang="en-US" altLang="zh-TW" dirty="0">
                <a:latin typeface="Courier New" pitchFamily="49" charset="0"/>
              </a:rPr>
              <a:t> &lt;&lt; " </a:t>
            </a:r>
            <a:r>
              <a:rPr lang="zh-TW" altLang="en-US" dirty="0">
                <a:latin typeface="Courier New" pitchFamily="49" charset="0"/>
              </a:rPr>
              <a:t>年齡 </a:t>
            </a:r>
            <a:r>
              <a:rPr lang="en-US" altLang="zh-TW" dirty="0">
                <a:latin typeface="Courier New" pitchFamily="49" charset="0"/>
              </a:rPr>
              <a:t>: " &lt;&lt; </a:t>
            </a:r>
            <a:r>
              <a:rPr lang="en-US" altLang="zh-TW" dirty="0" err="1">
                <a:latin typeface="Courier New" pitchFamily="49" charset="0"/>
              </a:rPr>
              <a:t>iAge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StudentInfo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stu</a:t>
            </a:r>
            <a:r>
              <a:rPr lang="en-US" altLang="zh-TW" dirty="0">
                <a:latin typeface="Courier New" pitchFamily="49" charset="0"/>
              </a:rPr>
              <a:t>;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stu.inputInfo</a:t>
            </a:r>
            <a:r>
              <a:rPr lang="en-US" altLang="zh-TW" dirty="0">
                <a:latin typeface="Courier New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stu.print</a:t>
            </a:r>
            <a:r>
              <a:rPr lang="en-US" altLang="zh-TW" dirty="0">
                <a:latin typeface="Courier New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79557" name="Group 5"/>
          <p:cNvGrpSpPr>
            <a:grpSpLocks/>
          </p:cNvGrpSpPr>
          <p:nvPr/>
        </p:nvGrpSpPr>
        <p:grpSpPr bwMode="auto">
          <a:xfrm>
            <a:off x="2803524" y="2457450"/>
            <a:ext cx="1285875" cy="496888"/>
            <a:chOff x="1338" y="1497"/>
            <a:chExt cx="810" cy="313"/>
          </a:xfrm>
        </p:grpSpPr>
        <p:pic>
          <p:nvPicPr>
            <p:cNvPr id="347955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7955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Prog-18.cpp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58E5-AB5B-4B94-8A96-056FF0B442DB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4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列舉型別變數的遞增與遞減</a:t>
            </a:r>
          </a:p>
        </p:txBody>
      </p:sp>
      <p:sp>
        <p:nvSpPr>
          <p:cNvPr id="34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954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900" dirty="0"/>
              <a:t>C++ </a:t>
            </a:r>
            <a:r>
              <a:rPr lang="zh-TW" altLang="en-US" sz="1900" dirty="0"/>
              <a:t>在 </a:t>
            </a:r>
            <a:r>
              <a:rPr lang="en-US" altLang="zh-TW" sz="1900" dirty="0" err="1"/>
              <a:t>enum</a:t>
            </a:r>
            <a:r>
              <a:rPr lang="en-US" altLang="zh-TW" sz="1900" dirty="0"/>
              <a:t> </a:t>
            </a:r>
            <a:r>
              <a:rPr lang="zh-TW" altLang="en-US" sz="1900" dirty="0"/>
              <a:t>部分的支援都與 </a:t>
            </a:r>
            <a:r>
              <a:rPr lang="en-US" altLang="zh-TW" sz="1900" dirty="0"/>
              <a:t>C </a:t>
            </a:r>
            <a:r>
              <a:rPr lang="zh-TW" altLang="en-US" sz="1900" dirty="0"/>
              <a:t>的用法相同差別在於</a:t>
            </a:r>
            <a:r>
              <a:rPr lang="zh-TW" altLang="en-US" sz="19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運算子</a:t>
            </a:r>
          </a:p>
          <a:p>
            <a:pPr>
              <a:lnSpc>
                <a:spcPct val="80000"/>
              </a:lnSpc>
            </a:pPr>
            <a:r>
              <a:rPr lang="en-US" altLang="zh-TW" sz="1900" dirty="0" smtClean="0"/>
              <a:t>Prog-19.cpp </a:t>
            </a:r>
            <a:r>
              <a:rPr lang="en-US" altLang="zh-TW" sz="1900" dirty="0"/>
              <a:t>(</a:t>
            </a:r>
            <a:r>
              <a:rPr lang="zh-TW" altLang="en-US" sz="1900" dirty="0"/>
              <a:t>修改自範例 </a:t>
            </a:r>
            <a:r>
              <a:rPr lang="en-US" altLang="zh-TW" sz="1900" dirty="0"/>
              <a:t>Prog9-22.c)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輸出的部分改由 </a:t>
            </a:r>
            <a:r>
              <a:rPr lang="en-US" altLang="zh-TW" sz="1700" dirty="0" err="1"/>
              <a:t>cout</a:t>
            </a:r>
            <a:r>
              <a:rPr lang="en-US" altLang="zh-TW" sz="1700" dirty="0"/>
              <a:t> </a:t>
            </a:r>
            <a:r>
              <a:rPr lang="zh-TW" altLang="en-US" sz="1700" dirty="0"/>
              <a:t>來負責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新增了第 </a:t>
            </a:r>
            <a:r>
              <a:rPr lang="en-US" altLang="zh-TW" sz="1700" dirty="0"/>
              <a:t>6 </a:t>
            </a:r>
            <a:r>
              <a:rPr lang="zh-TW" altLang="en-US" sz="1700" dirty="0"/>
              <a:t>到 </a:t>
            </a:r>
            <a:r>
              <a:rPr lang="en-US" altLang="zh-TW" sz="1700" dirty="0"/>
              <a:t>8 </a:t>
            </a:r>
            <a:r>
              <a:rPr lang="zh-TW" altLang="en-US" sz="1700" dirty="0"/>
              <a:t>行目前設定成註解的 </a:t>
            </a:r>
            <a:r>
              <a:rPr lang="en-US" altLang="zh-TW" sz="1700" dirty="0"/>
              <a:t>inline </a:t>
            </a:r>
            <a:r>
              <a:rPr lang="zh-TW" altLang="en-US" sz="1700" dirty="0"/>
              <a:t>函式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編譯時會出現「二元運算子 ‘</a:t>
            </a:r>
            <a:r>
              <a:rPr lang="en-US" altLang="zh-TW" sz="1700" dirty="0"/>
              <a:t>++’ : ‘Week’ </a:t>
            </a:r>
            <a:r>
              <a:rPr lang="zh-TW" altLang="en-US" sz="1700" dirty="0"/>
              <a:t>沒有定義此運算子或預先定義運算子可接受的型別轉換」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取消第 </a:t>
            </a:r>
            <a:r>
              <a:rPr lang="en-US" altLang="zh-TW" sz="1700" dirty="0"/>
              <a:t>6 </a:t>
            </a:r>
            <a:r>
              <a:rPr lang="zh-TW" altLang="en-US" sz="1700" dirty="0"/>
              <a:t>到 </a:t>
            </a:r>
            <a:r>
              <a:rPr lang="en-US" altLang="zh-TW" sz="1700" dirty="0"/>
              <a:t>8 </a:t>
            </a:r>
            <a:r>
              <a:rPr lang="zh-TW" altLang="en-US" sz="1700" dirty="0"/>
              <a:t>行的註解就可以正常執行</a:t>
            </a:r>
          </a:p>
        </p:txBody>
      </p:sp>
      <p:sp>
        <p:nvSpPr>
          <p:cNvPr id="3480580" name="Rectangle 4"/>
          <p:cNvSpPr>
            <a:spLocks noChangeArrowheads="1"/>
          </p:cNvSpPr>
          <p:nvPr/>
        </p:nvSpPr>
        <p:spPr bwMode="auto">
          <a:xfrm>
            <a:off x="695325" y="3168650"/>
            <a:ext cx="7839075" cy="35591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iomanip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enum</a:t>
            </a:r>
            <a:r>
              <a:rPr lang="en-US" altLang="zh-TW" dirty="0">
                <a:latin typeface="Courier New" pitchFamily="49" charset="0"/>
              </a:rPr>
              <a:t> Week{SUN,MON,TUE,WED,THU,FRI,SAT} 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//inline Week 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operator++</a:t>
            </a:r>
            <a:r>
              <a:rPr lang="en-US" altLang="zh-TW" dirty="0">
                <a:latin typeface="Courier New" pitchFamily="49" charset="0"/>
              </a:rPr>
              <a:t>(Week &amp;</a:t>
            </a:r>
            <a:r>
              <a:rPr lang="en-US" altLang="zh-TW" dirty="0" err="1">
                <a:latin typeface="Courier New" pitchFamily="49" charset="0"/>
              </a:rPr>
              <a:t>rs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//	return </a:t>
            </a:r>
            <a:r>
              <a:rPr lang="en-US" altLang="zh-TW" dirty="0" err="1">
                <a:latin typeface="Courier New" pitchFamily="49" charset="0"/>
              </a:rPr>
              <a:t>rs</a:t>
            </a:r>
            <a:r>
              <a:rPr lang="en-US" altLang="zh-TW" dirty="0">
                <a:latin typeface="Courier New" pitchFamily="49" charset="0"/>
              </a:rPr>
              <a:t> = (Week)(</a:t>
            </a:r>
            <a:r>
              <a:rPr lang="en-US" altLang="zh-TW" dirty="0" err="1">
                <a:latin typeface="Courier New" pitchFamily="49" charset="0"/>
              </a:rPr>
              <a:t>rs</a:t>
            </a:r>
            <a:r>
              <a:rPr lang="en-US" altLang="zh-TW" dirty="0">
                <a:latin typeface="Courier New" pitchFamily="49" charset="0"/>
              </a:rPr>
              <a:t> + 1);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//}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cChiName</a:t>
            </a:r>
            <a:r>
              <a:rPr lang="en-US" altLang="zh-TW" dirty="0">
                <a:latin typeface="Courier New" pitchFamily="49" charset="0"/>
              </a:rPr>
              <a:t>[][10] = {"</a:t>
            </a:r>
            <a:r>
              <a:rPr lang="zh-TW" altLang="en-US" dirty="0">
                <a:latin typeface="Courier New" pitchFamily="49" charset="0"/>
              </a:rPr>
              <a:t>星期日</a:t>
            </a:r>
            <a:r>
              <a:rPr lang="en-US" altLang="zh-TW" dirty="0">
                <a:latin typeface="Courier New" pitchFamily="49" charset="0"/>
              </a:rPr>
              <a:t>", "</a:t>
            </a:r>
            <a:r>
              <a:rPr lang="zh-TW" altLang="en-US" dirty="0">
                <a:latin typeface="Courier New" pitchFamily="49" charset="0"/>
              </a:rPr>
              <a:t>星期一</a:t>
            </a:r>
            <a:r>
              <a:rPr lang="en-US" altLang="zh-TW" dirty="0">
                <a:latin typeface="Courier New" pitchFamily="49" charset="0"/>
              </a:rPr>
              <a:t>","</a:t>
            </a:r>
            <a:r>
              <a:rPr lang="zh-TW" altLang="en-US" dirty="0">
                <a:latin typeface="Courier New" pitchFamily="49" charset="0"/>
              </a:rPr>
              <a:t>星期二</a:t>
            </a:r>
            <a:r>
              <a:rPr lang="en-US" altLang="zh-TW" dirty="0">
                <a:latin typeface="Courier New" pitchFamily="49" charset="0"/>
              </a:rPr>
              <a:t>",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"</a:t>
            </a:r>
            <a:r>
              <a:rPr lang="zh-TW" altLang="en-US" dirty="0">
                <a:latin typeface="Courier New" pitchFamily="49" charset="0"/>
              </a:rPr>
              <a:t>星期三</a:t>
            </a:r>
            <a:r>
              <a:rPr lang="en-US" altLang="zh-TW" dirty="0">
                <a:latin typeface="Courier New" pitchFamily="49" charset="0"/>
              </a:rPr>
              <a:t>","</a:t>
            </a:r>
            <a:r>
              <a:rPr lang="zh-TW" altLang="en-US" dirty="0">
                <a:latin typeface="Courier New" pitchFamily="49" charset="0"/>
              </a:rPr>
              <a:t>星期四</a:t>
            </a:r>
            <a:r>
              <a:rPr lang="en-US" altLang="zh-TW" dirty="0">
                <a:latin typeface="Courier New" pitchFamily="49" charset="0"/>
              </a:rPr>
              <a:t>","</a:t>
            </a:r>
            <a:r>
              <a:rPr lang="zh-TW" altLang="en-US" dirty="0">
                <a:latin typeface="Courier New" pitchFamily="49" charset="0"/>
              </a:rPr>
              <a:t>星期五</a:t>
            </a:r>
            <a:r>
              <a:rPr lang="en-US" altLang="zh-TW" dirty="0">
                <a:latin typeface="Courier New" pitchFamily="49" charset="0"/>
              </a:rPr>
              <a:t>","</a:t>
            </a:r>
            <a:r>
              <a:rPr lang="zh-TW" altLang="en-US" dirty="0">
                <a:latin typeface="Courier New" pitchFamily="49" charset="0"/>
              </a:rPr>
              <a:t>星期六</a:t>
            </a:r>
            <a:r>
              <a:rPr lang="en-US" altLang="zh-TW" dirty="0">
                <a:latin typeface="Courier New" pitchFamily="49" charset="0"/>
              </a:rPr>
              <a:t>",};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cEngName</a:t>
            </a:r>
            <a:r>
              <a:rPr lang="en-US" altLang="zh-TW" dirty="0">
                <a:latin typeface="Courier New" pitchFamily="49" charset="0"/>
              </a:rPr>
              <a:t>[][10] = {"</a:t>
            </a:r>
            <a:r>
              <a:rPr lang="en-US" altLang="zh-TW" dirty="0" err="1">
                <a:latin typeface="Courier New" pitchFamily="49" charset="0"/>
              </a:rPr>
              <a:t>Sunday","Monday","Tuesday</a:t>
            </a:r>
            <a:r>
              <a:rPr lang="en-US" altLang="zh-TW" dirty="0">
                <a:latin typeface="Courier New" pitchFamily="49" charset="0"/>
              </a:rPr>
              <a:t>",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"</a:t>
            </a:r>
            <a:r>
              <a:rPr lang="en-US" altLang="zh-TW" dirty="0" err="1">
                <a:latin typeface="Courier New" pitchFamily="49" charset="0"/>
              </a:rPr>
              <a:t>Wednesday","Thursday","Friday","Saturday</a:t>
            </a:r>
            <a:r>
              <a:rPr lang="en-US" altLang="zh-TW" dirty="0">
                <a:latin typeface="Courier New" pitchFamily="49" charset="0"/>
              </a:rPr>
              <a:t>"};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英文       中文    </a:t>
            </a:r>
            <a:r>
              <a:rPr lang="en-US" altLang="zh-TW" dirty="0">
                <a:latin typeface="Courier New" pitchFamily="49" charset="0"/>
              </a:rPr>
              <a:t>"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 = SUN ; 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 &lt;= SAT ; 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++ ) { // </a:t>
            </a:r>
            <a:r>
              <a:rPr lang="zh-TW" altLang="en-US" dirty="0">
                <a:latin typeface="Courier New" pitchFamily="49" charset="0"/>
              </a:rPr>
              <a:t>輸出一週七天的中英文名稱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setiosflags</a:t>
            </a:r>
            <a:r>
              <a:rPr lang="en-US" altLang="zh-TW" dirty="0">
                <a:latin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</a:rPr>
              <a:t>ios</a:t>
            </a:r>
            <a:r>
              <a:rPr lang="en-US" altLang="zh-TW" dirty="0">
                <a:latin typeface="Courier New" pitchFamily="49" charset="0"/>
              </a:rPr>
              <a:t>::left);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setw</a:t>
            </a:r>
            <a:r>
              <a:rPr lang="en-US" altLang="zh-TW" dirty="0">
                <a:latin typeface="Courier New" pitchFamily="49" charset="0"/>
              </a:rPr>
              <a:t>(10) &lt;&lt; </a:t>
            </a:r>
            <a:r>
              <a:rPr lang="en-US" altLang="zh-TW" dirty="0" err="1">
                <a:latin typeface="Courier New" pitchFamily="49" charset="0"/>
              </a:rPr>
              <a:t>cEngName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] &lt;&lt; " " &lt;&lt; </a:t>
            </a:r>
            <a:r>
              <a:rPr lang="en-US" altLang="zh-TW" dirty="0" err="1">
                <a:latin typeface="Courier New" pitchFamily="49" charset="0"/>
              </a:rPr>
              <a:t>cChiName</a:t>
            </a:r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 err="1">
                <a:latin typeface="Courier New" pitchFamily="49" charset="0"/>
              </a:rPr>
              <a:t>theday</a:t>
            </a:r>
            <a:r>
              <a:rPr lang="en-US" altLang="zh-TW" dirty="0">
                <a:latin typeface="Courier New" pitchFamily="49" charset="0"/>
              </a:rPr>
              <a:t>]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480581" name="Rectangle 5"/>
          <p:cNvSpPr>
            <a:spLocks noChangeArrowheads="1"/>
          </p:cNvSpPr>
          <p:nvPr/>
        </p:nvSpPr>
        <p:spPr bwMode="auto">
          <a:xfrm>
            <a:off x="6419850" y="3557588"/>
            <a:ext cx="1838325" cy="15525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英文       中文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Sunday  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星期日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Monday  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星期一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Tuesday 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星期二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Wednesday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星期三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Thursday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星期四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Friday  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星期五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Saturday 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星期六</a:t>
            </a:r>
          </a:p>
        </p:txBody>
      </p:sp>
      <p:grpSp>
        <p:nvGrpSpPr>
          <p:cNvPr id="3480582" name="Group 6"/>
          <p:cNvGrpSpPr>
            <a:grpSpLocks/>
          </p:cNvGrpSpPr>
          <p:nvPr/>
        </p:nvGrpSpPr>
        <p:grpSpPr bwMode="auto">
          <a:xfrm>
            <a:off x="2965449" y="3143250"/>
            <a:ext cx="1285875" cy="496888"/>
            <a:chOff x="1338" y="1497"/>
            <a:chExt cx="810" cy="313"/>
          </a:xfrm>
        </p:grpSpPr>
        <p:pic>
          <p:nvPicPr>
            <p:cNvPr id="3480583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0584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Prog-19.cpp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80585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225" y="3230563"/>
            <a:ext cx="923925" cy="260350"/>
          </a:xfrm>
          <a:prstGeom prst="rect">
            <a:avLst/>
          </a:prstGeom>
          <a:noFill/>
        </p:spPr>
      </p:pic>
      <p:sp>
        <p:nvSpPr>
          <p:cNvPr id="3480586" name="Rectangle 10"/>
          <p:cNvSpPr>
            <a:spLocks noChangeArrowheads="1"/>
          </p:cNvSpPr>
          <p:nvPr/>
        </p:nvSpPr>
        <p:spPr bwMode="auto">
          <a:xfrm>
            <a:off x="365125" y="3170238"/>
            <a:ext cx="428625" cy="35591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01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02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03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04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05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06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07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08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09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11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13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14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15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16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17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18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19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20</a:t>
            </a:r>
          </a:p>
          <a:p>
            <a:pPr>
              <a:lnSpc>
                <a:spcPct val="90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5060-D11A-4B87-BDA9-159C7044581B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34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列舉型別變數的遞增與遞減</a:t>
            </a:r>
          </a:p>
        </p:txBody>
      </p:sp>
      <p:sp>
        <p:nvSpPr>
          <p:cNvPr id="34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01050" cy="4792663"/>
          </a:xfrm>
        </p:spPr>
        <p:txBody>
          <a:bodyPr/>
          <a:lstStyle/>
          <a:p>
            <a:r>
              <a:rPr lang="en-US" altLang="zh-TW" sz="2600"/>
              <a:t>C++ </a:t>
            </a:r>
            <a:r>
              <a:rPr lang="zh-TW" altLang="en-US" sz="2600"/>
              <a:t>無法正常執行的原因</a:t>
            </a:r>
          </a:p>
          <a:p>
            <a:pPr lvl="1"/>
            <a:r>
              <a:rPr lang="en-US" altLang="zh-TW" sz="2200"/>
              <a:t>C++ </a:t>
            </a:r>
            <a:r>
              <a:rPr lang="zh-TW" altLang="en-US" sz="2200"/>
              <a:t>針對自訂資料型別，如 </a:t>
            </a:r>
            <a:r>
              <a:rPr lang="en-US" altLang="zh-TW" sz="2200"/>
              <a:t>enum</a:t>
            </a:r>
            <a:r>
              <a:rPr lang="zh-TW" altLang="en-US" sz="2200"/>
              <a:t>、</a:t>
            </a:r>
            <a:r>
              <a:rPr lang="en-US" altLang="zh-TW" sz="2200"/>
              <a:t>struct </a:t>
            </a:r>
            <a:r>
              <a:rPr lang="zh-TW" altLang="en-US" sz="2200"/>
              <a:t>提供了自行定義運算子的功能</a:t>
            </a:r>
          </a:p>
          <a:p>
            <a:pPr lvl="2"/>
            <a:r>
              <a:rPr lang="zh-TW" altLang="en-US" sz="2100"/>
              <a:t>如：＋、─、＊、</a:t>
            </a:r>
            <a:r>
              <a:rPr lang="en-US" altLang="zh-TW" sz="2100"/>
              <a:t>/ </a:t>
            </a:r>
            <a:r>
              <a:rPr lang="zh-TW" altLang="en-US" sz="2100"/>
              <a:t>或是 </a:t>
            </a:r>
            <a:r>
              <a:rPr lang="en-US" altLang="zh-TW" sz="2100"/>
              <a:t>&gt;=</a:t>
            </a:r>
            <a:r>
              <a:rPr lang="zh-TW" altLang="en-US" sz="2100"/>
              <a:t>、</a:t>
            </a:r>
            <a:r>
              <a:rPr lang="en-US" altLang="zh-TW" sz="2100"/>
              <a:t>...</a:t>
            </a:r>
            <a:r>
              <a:rPr lang="zh-TW" altLang="en-US" sz="2100"/>
              <a:t>等等運算子</a:t>
            </a:r>
          </a:p>
          <a:p>
            <a:pPr lvl="2"/>
            <a:r>
              <a:rPr lang="zh-TW" altLang="en-US" sz="2100"/>
              <a:t>程式設計師可以自行設計</a:t>
            </a:r>
          </a:p>
          <a:p>
            <a:r>
              <a:rPr lang="en-US" altLang="zh-TW" sz="2600"/>
              <a:t>Prog11-19.cpp </a:t>
            </a:r>
            <a:r>
              <a:rPr lang="zh-TW" altLang="en-US" sz="2600"/>
              <a:t>所定義的 </a:t>
            </a:r>
            <a:r>
              <a:rPr lang="en-US" altLang="zh-TW" sz="2600"/>
              <a:t>Week </a:t>
            </a:r>
            <a:r>
              <a:rPr lang="zh-TW" altLang="en-US" sz="2600"/>
              <a:t>型別</a:t>
            </a:r>
          </a:p>
          <a:p>
            <a:pPr lvl="1"/>
            <a:r>
              <a:rPr lang="zh-TW" altLang="en-US" sz="2200"/>
              <a:t>並沒有先定義 </a:t>
            </a:r>
            <a:r>
              <a:rPr lang="en-US" altLang="zh-TW" sz="2200"/>
              <a:t>++ </a:t>
            </a:r>
            <a:r>
              <a:rPr lang="zh-TW" altLang="en-US" sz="2200"/>
              <a:t>運算子</a:t>
            </a:r>
          </a:p>
          <a:p>
            <a:pPr lvl="1"/>
            <a:r>
              <a:rPr lang="zh-TW" altLang="en-US" sz="2200"/>
              <a:t>編譯器無法處理「</a:t>
            </a:r>
            <a:r>
              <a:rPr lang="en-US" altLang="zh-TW" sz="2200"/>
              <a:t>theday++</a:t>
            </a:r>
            <a:r>
              <a:rPr lang="zh-TW" altLang="en-US" sz="2200"/>
              <a:t>」的程式碼。</a:t>
            </a:r>
          </a:p>
          <a:p>
            <a:r>
              <a:rPr lang="en-US" altLang="zh-TW" sz="2600"/>
              <a:t>6 </a:t>
            </a:r>
            <a:r>
              <a:rPr lang="zh-TW" altLang="en-US" sz="2600"/>
              <a:t>到 </a:t>
            </a:r>
            <a:r>
              <a:rPr lang="en-US" altLang="zh-TW" sz="2600"/>
              <a:t>8 </a:t>
            </a:r>
            <a:r>
              <a:rPr lang="zh-TW" altLang="en-US" sz="2600"/>
              <a:t>行就是為 </a:t>
            </a:r>
            <a:r>
              <a:rPr lang="en-US" altLang="zh-TW" sz="2600"/>
              <a:t>Week </a:t>
            </a:r>
            <a:r>
              <a:rPr lang="zh-TW" altLang="en-US" sz="2600"/>
              <a:t>列舉型別定義專屬的 </a:t>
            </a:r>
            <a:r>
              <a:rPr lang="en-US" altLang="zh-TW" sz="2600"/>
              <a:t>++ </a:t>
            </a:r>
            <a:r>
              <a:rPr lang="zh-TW" altLang="en-US" sz="2600"/>
              <a:t>運算子</a:t>
            </a:r>
          </a:p>
          <a:p>
            <a:pPr lvl="1"/>
            <a:r>
              <a:rPr lang="zh-TW" altLang="en-US" sz="2200"/>
              <a:t>關鍵字 </a:t>
            </a:r>
            <a:r>
              <a:rPr lang="en-US" altLang="zh-TW" sz="2200"/>
              <a:t>operator </a:t>
            </a:r>
            <a:r>
              <a:rPr lang="zh-TW" altLang="en-US" sz="2200"/>
              <a:t>代表運算子</a:t>
            </a:r>
          </a:p>
          <a:p>
            <a:r>
              <a:rPr lang="zh-TW" altLang="en-US" sz="2600"/>
              <a:t>詳細的說明請參考第十三章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689123-EB0E-4400-A41F-879F172B7ECA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3442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檔案的處理</a:t>
            </a:r>
          </a:p>
        </p:txBody>
      </p:sp>
      <p:sp>
        <p:nvSpPr>
          <p:cNvPr id="3442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  <a:p>
            <a:r>
              <a:rPr lang="zh-TW" altLang="en-US"/>
              <a:t>文字檔的讀取與寫入</a:t>
            </a:r>
          </a:p>
          <a:p>
            <a:r>
              <a:rPr lang="zh-TW" altLang="en-US"/>
              <a:t>二進位檔的寫入與讀取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4B7E-3E41-4A72-A89D-658437C8C7E0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34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4022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600" dirty="0"/>
              <a:t>C++ </a:t>
            </a:r>
            <a:r>
              <a:rPr lang="zh-TW" altLang="en-US" sz="2600" dirty="0"/>
              <a:t>的檔案也是以串流處理的方式來處理</a:t>
            </a:r>
          </a:p>
          <a:p>
            <a:pPr lvl="1">
              <a:lnSpc>
                <a:spcPct val="80000"/>
              </a:lnSpc>
            </a:pPr>
            <a:r>
              <a:rPr lang="zh-TW" altLang="en-US" sz="2200" dirty="0"/>
              <a:t>輸入串流</a:t>
            </a:r>
            <a:r>
              <a:rPr lang="en-US" altLang="zh-TW" sz="2200" dirty="0"/>
              <a:t>(input stream)</a:t>
            </a:r>
            <a:r>
              <a:rPr lang="zh-TW" altLang="en-US" sz="2200" dirty="0"/>
              <a:t>與輸出串流</a:t>
            </a:r>
            <a:r>
              <a:rPr lang="en-US" altLang="zh-TW" sz="2200" dirty="0"/>
              <a:t>(output stream)</a:t>
            </a:r>
          </a:p>
          <a:p>
            <a:pPr>
              <a:lnSpc>
                <a:spcPct val="80000"/>
              </a:lnSpc>
            </a:pPr>
            <a:r>
              <a:rPr lang="en-US" altLang="zh-TW" sz="2600" dirty="0"/>
              <a:t>C++ </a:t>
            </a:r>
            <a:r>
              <a:rPr lang="zh-TW" altLang="en-US" sz="2600" dirty="0"/>
              <a:t>提供了三種不同的檔案操作類別：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/>
              <a:t>ifstream</a:t>
            </a:r>
            <a:endParaRPr lang="en-US" altLang="zh-TW" sz="2200" dirty="0"/>
          </a:p>
          <a:p>
            <a:pPr lvl="2">
              <a:lnSpc>
                <a:spcPct val="80000"/>
              </a:lnSpc>
            </a:pPr>
            <a:r>
              <a:rPr lang="zh-TW" altLang="en-US" sz="2100" dirty="0"/>
              <a:t>繼承自 </a:t>
            </a:r>
            <a:r>
              <a:rPr lang="en-US" altLang="zh-TW" sz="2100" dirty="0" err="1"/>
              <a:t>istream</a:t>
            </a:r>
            <a:r>
              <a:rPr lang="zh-TW" altLang="en-US" sz="2100" dirty="0"/>
              <a:t>，提供從檔案讀取資料的操作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/>
              <a:t>ofstream</a:t>
            </a:r>
            <a:endParaRPr lang="en-US" altLang="zh-TW" sz="2200" dirty="0"/>
          </a:p>
          <a:p>
            <a:pPr lvl="2">
              <a:lnSpc>
                <a:spcPct val="80000"/>
              </a:lnSpc>
            </a:pPr>
            <a:r>
              <a:rPr lang="zh-TW" altLang="en-US" sz="2100" dirty="0"/>
              <a:t>繼承自 </a:t>
            </a:r>
            <a:r>
              <a:rPr lang="en-US" altLang="zh-TW" sz="2100" dirty="0" err="1"/>
              <a:t>ostream</a:t>
            </a:r>
            <a:r>
              <a:rPr lang="zh-TW" altLang="en-US" sz="2100" dirty="0"/>
              <a:t>，提供將資料寫入檔案的操作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 err="1"/>
              <a:t>fstream</a:t>
            </a:r>
            <a:endParaRPr lang="en-US" altLang="zh-TW" sz="2200" dirty="0"/>
          </a:p>
          <a:p>
            <a:pPr lvl="2">
              <a:lnSpc>
                <a:spcPct val="80000"/>
              </a:lnSpc>
            </a:pPr>
            <a:r>
              <a:rPr lang="zh-TW" altLang="en-US" sz="2100" dirty="0"/>
              <a:t>繼承自 </a:t>
            </a:r>
            <a:r>
              <a:rPr lang="en-US" altLang="zh-TW" sz="2100" dirty="0" err="1"/>
              <a:t>iostream</a:t>
            </a:r>
            <a:r>
              <a:rPr lang="zh-TW" altLang="en-US" sz="2100" dirty="0"/>
              <a:t>，提供從檔案讀取與寫入資料的操作</a:t>
            </a:r>
          </a:p>
          <a:p>
            <a:pPr>
              <a:lnSpc>
                <a:spcPct val="80000"/>
              </a:lnSpc>
            </a:pPr>
            <a:r>
              <a:rPr lang="zh-TW" altLang="en-US" sz="2600" dirty="0"/>
              <a:t>這三個類別都定義在標頭檔 </a:t>
            </a:r>
            <a:r>
              <a:rPr lang="en-US" altLang="zh-TW" sz="2600" dirty="0" err="1"/>
              <a:t>fstream</a:t>
            </a:r>
            <a:r>
              <a:rPr lang="en-US" altLang="zh-TW" sz="2600" dirty="0"/>
              <a:t> </a:t>
            </a:r>
            <a:r>
              <a:rPr lang="zh-TW" altLang="en-US" sz="2600" dirty="0"/>
              <a:t>中</a:t>
            </a:r>
          </a:p>
          <a:p>
            <a:pPr lvl="1">
              <a:lnSpc>
                <a:spcPct val="80000"/>
              </a:lnSpc>
            </a:pPr>
            <a:r>
              <a:rPr lang="zh-TW" altLang="en-US" sz="2200" dirty="0" smtClean="0"/>
              <a:t>資料</a:t>
            </a:r>
            <a:r>
              <a:rPr lang="zh-TW" altLang="en-US" sz="2200" dirty="0"/>
              <a:t>是從檔案輸入</a:t>
            </a:r>
            <a:r>
              <a:rPr lang="en-US" altLang="zh-TW" sz="2200" dirty="0"/>
              <a:t>(input)</a:t>
            </a:r>
            <a:r>
              <a:rPr lang="zh-TW" altLang="en-US" sz="2200" dirty="0"/>
              <a:t>程式</a:t>
            </a:r>
          </a:p>
          <a:p>
            <a:pPr lvl="2">
              <a:lnSpc>
                <a:spcPct val="80000"/>
              </a:lnSpc>
            </a:pPr>
            <a:r>
              <a:rPr lang="en-US" altLang="zh-TW" sz="2100" dirty="0" err="1"/>
              <a:t>ifstream</a:t>
            </a:r>
            <a:r>
              <a:rPr lang="en-US" altLang="zh-TW" sz="2100" dirty="0"/>
              <a:t> </a:t>
            </a:r>
            <a:r>
              <a:rPr lang="zh-TW" altLang="en-US" sz="2100" dirty="0"/>
              <a:t>提供的是檔案讀取</a:t>
            </a:r>
          </a:p>
          <a:p>
            <a:pPr lvl="1">
              <a:lnSpc>
                <a:spcPct val="80000"/>
              </a:lnSpc>
            </a:pPr>
            <a:r>
              <a:rPr lang="zh-TW" altLang="en-US" sz="2200" dirty="0"/>
              <a:t>程式將資料寫入檔案</a:t>
            </a:r>
          </a:p>
          <a:p>
            <a:pPr lvl="2">
              <a:lnSpc>
                <a:spcPct val="80000"/>
              </a:lnSpc>
            </a:pPr>
            <a:r>
              <a:rPr lang="en-US" altLang="zh-TW" sz="2100" dirty="0" err="1"/>
              <a:t>ofstream</a:t>
            </a:r>
            <a:r>
              <a:rPr lang="en-US" altLang="zh-TW" sz="2100" dirty="0"/>
              <a:t> </a:t>
            </a:r>
            <a:r>
              <a:rPr lang="zh-TW" altLang="en-US" sz="2100" dirty="0"/>
              <a:t>代表從程式輸出</a:t>
            </a:r>
            <a:r>
              <a:rPr lang="en-US" altLang="zh-TW" sz="2100" dirty="0"/>
              <a:t>(output)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F07-BF5B-402A-BCF9-D3D20FC0F85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C++ </a:t>
            </a:r>
            <a:r>
              <a:rPr lang="zh-TW" altLang="en-US" sz="3500"/>
              <a:t>是 </a:t>
            </a:r>
            <a:r>
              <a:rPr lang="en-US" altLang="zh-TW" sz="3500"/>
              <a:t>C With Classes</a:t>
            </a:r>
          </a:p>
        </p:txBody>
      </p:sp>
      <p:sp>
        <p:nvSpPr>
          <p:cNvPr id="34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176463"/>
          </a:xfrm>
        </p:spPr>
        <p:txBody>
          <a:bodyPr/>
          <a:lstStyle/>
          <a:p>
            <a:r>
              <a:rPr lang="zh-TW" altLang="en-US" sz="2200" dirty="0"/>
              <a:t>物件導向程式設計提供了三個重要的程式技術</a:t>
            </a:r>
          </a:p>
          <a:p>
            <a:pPr lvl="1"/>
            <a:r>
              <a:rPr lang="zh-TW" altLang="en-US" sz="1900" b="1" dirty="0">
                <a:solidFill>
                  <a:srgbClr val="FF0000"/>
                </a:solidFill>
              </a:rPr>
              <a:t>多型</a:t>
            </a:r>
            <a:r>
              <a:rPr lang="en-US" altLang="zh-TW" sz="1900" b="1" dirty="0">
                <a:solidFill>
                  <a:srgbClr val="FF0000"/>
                </a:solidFill>
              </a:rPr>
              <a:t>(Polymorphism) </a:t>
            </a:r>
            <a:r>
              <a:rPr lang="en-US" altLang="zh-TW" sz="1900" dirty="0"/>
              <a:t>─ </a:t>
            </a:r>
            <a:r>
              <a:rPr lang="zh-TW" altLang="en-US" sz="2000" dirty="0"/>
              <a:t>繼承是多型能實現的必要條件</a:t>
            </a:r>
          </a:p>
          <a:p>
            <a:pPr lvl="2"/>
            <a:r>
              <a:rPr kumimoji="0" lang="en-US" altLang="zh-TW" sz="1900" dirty="0" err="1"/>
              <a:t>pNPC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為 </a:t>
            </a:r>
            <a:r>
              <a:rPr kumimoji="0" lang="en-US" altLang="zh-TW" sz="1900" dirty="0" err="1"/>
              <a:t>CCharacter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的物件指標</a:t>
            </a:r>
          </a:p>
          <a:p>
            <a:pPr lvl="2"/>
            <a:r>
              <a:rPr kumimoji="0" lang="en-US" altLang="zh-TW" sz="1900" dirty="0" err="1"/>
              <a:t>pNPC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可以分別指向 </a:t>
            </a:r>
            <a:r>
              <a:rPr kumimoji="0" lang="en-US" altLang="zh-TW" sz="1900" dirty="0" err="1"/>
              <a:t>CSorceress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物件或 </a:t>
            </a:r>
            <a:r>
              <a:rPr kumimoji="0" lang="en-US" altLang="zh-TW" sz="1900" dirty="0" err="1"/>
              <a:t>CWizard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物件</a:t>
            </a:r>
          </a:p>
          <a:p>
            <a:pPr lvl="2"/>
            <a:r>
              <a:rPr kumimoji="0" lang="zh-TW" altLang="en-US" sz="1900" dirty="0"/>
              <a:t>此時，</a:t>
            </a:r>
            <a:r>
              <a:rPr kumimoji="0" lang="en-US" altLang="zh-TW" sz="1900" dirty="0" err="1"/>
              <a:t>pNPC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可以看成是 </a:t>
            </a:r>
            <a:r>
              <a:rPr kumimoji="0" lang="en-US" altLang="zh-TW" sz="1900" dirty="0" err="1"/>
              <a:t>CSorceress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型別或 </a:t>
            </a:r>
            <a:r>
              <a:rPr kumimoji="0" lang="en-US" altLang="zh-TW" sz="1900" dirty="0" err="1"/>
              <a:t>CWizard</a:t>
            </a:r>
            <a:r>
              <a:rPr kumimoji="0" lang="en-US" altLang="zh-TW" sz="1900" dirty="0"/>
              <a:t> </a:t>
            </a:r>
            <a:r>
              <a:rPr kumimoji="0" lang="zh-TW" altLang="en-US" sz="1900" dirty="0"/>
              <a:t>型別</a:t>
            </a:r>
          </a:p>
          <a:p>
            <a:pPr lvl="1"/>
            <a:r>
              <a:rPr kumimoji="0" lang="zh-TW" altLang="en-US" sz="1900" dirty="0"/>
              <a:t>這就是多型，</a:t>
            </a:r>
            <a:r>
              <a:rPr kumimoji="0" lang="zh-TW" altLang="en-US" sz="19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一個變數可以具有多種不同的型別</a:t>
            </a:r>
          </a:p>
          <a:p>
            <a:pPr lvl="2"/>
            <a:endParaRPr lang="en-US" altLang="zh-TW" sz="1900" dirty="0"/>
          </a:p>
        </p:txBody>
      </p:sp>
      <p:pic>
        <p:nvPicPr>
          <p:cNvPr id="3446788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13" y="3454400"/>
            <a:ext cx="7192962" cy="3281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A638-334F-4D50-9676-DE0F0F271D50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34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60350"/>
            <a:ext cx="7543800" cy="642938"/>
          </a:xfrm>
        </p:spPr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563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900"/>
              <a:t>資料的輸出</a:t>
            </a:r>
            <a:r>
              <a:rPr lang="en-US" altLang="zh-TW" sz="1900"/>
              <a:t>(</a:t>
            </a:r>
            <a:r>
              <a:rPr lang="zh-TW" altLang="en-US" sz="1900"/>
              <a:t>修改自 </a:t>
            </a:r>
            <a:r>
              <a:rPr lang="en-US" altLang="zh-TW" sz="1900"/>
              <a:t>Prog10-1.c)</a:t>
            </a:r>
          </a:p>
          <a:p>
            <a:pPr lvl="1">
              <a:lnSpc>
                <a:spcPct val="80000"/>
              </a:lnSpc>
            </a:pPr>
            <a:r>
              <a:rPr lang="zh-TW" altLang="en-US" sz="1700"/>
              <a:t>相同的檔案輸出架構，只是改由 </a:t>
            </a:r>
            <a:r>
              <a:rPr lang="en-US" altLang="zh-TW" sz="1700"/>
              <a:t>C++ </a:t>
            </a:r>
            <a:r>
              <a:rPr lang="zh-TW" altLang="en-US" sz="1700"/>
              <a:t>的語法來實現</a:t>
            </a:r>
          </a:p>
          <a:p>
            <a:pPr lvl="1">
              <a:lnSpc>
                <a:spcPct val="80000"/>
              </a:lnSpc>
            </a:pPr>
            <a:r>
              <a:rPr lang="en-US" altLang="zh-TW" sz="1700"/>
              <a:t>ofstream </a:t>
            </a:r>
            <a:r>
              <a:rPr lang="zh-TW" altLang="en-US" sz="1700"/>
              <a:t>類別宣告 </a:t>
            </a:r>
            <a:r>
              <a:rPr lang="en-US" altLang="zh-TW" sz="1700"/>
              <a:t>outfile </a:t>
            </a:r>
            <a:r>
              <a:rPr lang="zh-TW" altLang="en-US" sz="1700"/>
              <a:t>物件</a:t>
            </a:r>
          </a:p>
          <a:p>
            <a:pPr lvl="2">
              <a:lnSpc>
                <a:spcPct val="80000"/>
              </a:lnSpc>
            </a:pPr>
            <a:r>
              <a:rPr lang="en-US" altLang="zh-TW" sz="1600"/>
              <a:t>open </a:t>
            </a:r>
            <a:r>
              <a:rPr lang="zh-TW" altLang="en-US" sz="1600"/>
              <a:t>函式執行開檔的動作，開啟的檔案是 </a:t>
            </a:r>
            <a:r>
              <a:rPr lang="en-US" altLang="zh-TW" sz="1600"/>
              <a:t>myfirst.txt</a:t>
            </a:r>
          </a:p>
          <a:p>
            <a:pPr lvl="2">
              <a:lnSpc>
                <a:spcPct val="80000"/>
              </a:lnSpc>
            </a:pPr>
            <a:r>
              <a:rPr lang="zh-TW" altLang="en-US" sz="1600"/>
              <a:t>開啟的模式是寫入 </a:t>
            </a:r>
            <a:r>
              <a:rPr lang="en-US" altLang="zh-TW" sz="1600"/>
              <a:t>ios::out</a:t>
            </a:r>
          </a:p>
          <a:p>
            <a:pPr lvl="2">
              <a:lnSpc>
                <a:spcPct val="80000"/>
              </a:lnSpc>
            </a:pPr>
            <a:r>
              <a:rPr lang="zh-TW" altLang="en-US" sz="1600"/>
              <a:t>回傳 </a:t>
            </a:r>
            <a:r>
              <a:rPr lang="en-US" altLang="zh-TW" sz="1600"/>
              <a:t>true </a:t>
            </a:r>
            <a:r>
              <a:rPr lang="zh-TW" altLang="en-US" sz="1600"/>
              <a:t>代表開啟正常，回傳 </a:t>
            </a:r>
            <a:r>
              <a:rPr lang="en-US" altLang="zh-TW" sz="1600"/>
              <a:t>false </a:t>
            </a:r>
            <a:r>
              <a:rPr lang="zh-TW" altLang="en-US" sz="1600"/>
              <a:t>則表示開啟失敗</a:t>
            </a:r>
          </a:p>
          <a:p>
            <a:pPr lvl="1">
              <a:lnSpc>
                <a:spcPct val="80000"/>
              </a:lnSpc>
            </a:pPr>
            <a:r>
              <a:rPr lang="en-US" altLang="zh-TW" sz="1700"/>
              <a:t>outfile &lt;&lt; "</a:t>
            </a:r>
            <a:r>
              <a:rPr lang="zh-TW" altLang="en-US" sz="1700"/>
              <a:t>我的第一個 </a:t>
            </a:r>
            <a:r>
              <a:rPr lang="en-US" altLang="zh-TW" sz="1700"/>
              <a:t>C++ </a:t>
            </a:r>
            <a:r>
              <a:rPr lang="zh-TW" altLang="en-US" sz="1700"/>
              <a:t>檔案</a:t>
            </a:r>
            <a:r>
              <a:rPr lang="en-US" altLang="zh-TW" sz="1700"/>
              <a:t>" &lt;&lt; endl;</a:t>
            </a:r>
          </a:p>
          <a:p>
            <a:pPr lvl="2">
              <a:lnSpc>
                <a:spcPct val="80000"/>
              </a:lnSpc>
            </a:pPr>
            <a:r>
              <a:rPr lang="zh-TW" altLang="en-US" sz="1600"/>
              <a:t>將字串寫入 </a:t>
            </a:r>
            <a:r>
              <a:rPr lang="en-US" altLang="zh-TW" sz="1600"/>
              <a:t>outfile </a:t>
            </a:r>
            <a:r>
              <a:rPr lang="zh-TW" altLang="en-US" sz="1600"/>
              <a:t>物件所開啟的檔案</a:t>
            </a:r>
          </a:p>
          <a:p>
            <a:pPr lvl="1">
              <a:lnSpc>
                <a:spcPct val="80000"/>
              </a:lnSpc>
            </a:pPr>
            <a:r>
              <a:rPr lang="en-US" altLang="zh-TW" sz="1700"/>
              <a:t>outfile.close() </a:t>
            </a:r>
            <a:r>
              <a:rPr lang="zh-TW" altLang="en-US" sz="1700"/>
              <a:t>關閉</a:t>
            </a:r>
            <a:r>
              <a:rPr lang="en-US" altLang="zh-TW" sz="1700"/>
              <a:t>outfile </a:t>
            </a:r>
            <a:r>
              <a:rPr lang="zh-TW" altLang="en-US" sz="1700"/>
              <a:t>物件所開啟的檔案</a:t>
            </a:r>
          </a:p>
        </p:txBody>
      </p:sp>
      <p:sp>
        <p:nvSpPr>
          <p:cNvPr id="3489796" name="Rectangle 4"/>
          <p:cNvSpPr>
            <a:spLocks noChangeArrowheads="1"/>
          </p:cNvSpPr>
          <p:nvPr/>
        </p:nvSpPr>
        <p:spPr bwMode="auto">
          <a:xfrm>
            <a:off x="628650" y="3925888"/>
            <a:ext cx="6762750" cy="28305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&lt;fstream&gt;	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載入定義檔案操作的標頭檔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ofstream outfile;	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宣告一個可以輸出檔案的物件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outfile.open("myfirst.txt",ios::out);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if( !outfile.is_open() ) {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檔案開啟失敗時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必須終止對檔案的存取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檔案無法開啟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outfile &lt;&lt; "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我的第一個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C++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&lt;&lt; endl;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將資料導給檔案物件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outfile.close();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3489797" name="Group 5"/>
          <p:cNvGrpSpPr>
            <a:grpSpLocks/>
          </p:cNvGrpSpPr>
          <p:nvPr/>
        </p:nvGrpSpPr>
        <p:grpSpPr bwMode="auto">
          <a:xfrm>
            <a:off x="2676524" y="3749675"/>
            <a:ext cx="1285875" cy="496888"/>
            <a:chOff x="1338" y="1497"/>
            <a:chExt cx="810" cy="313"/>
          </a:xfrm>
        </p:grpSpPr>
        <p:pic>
          <p:nvPicPr>
            <p:cNvPr id="348979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979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Prog-20.cpp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89800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2725" y="3846513"/>
            <a:ext cx="923925" cy="260350"/>
          </a:xfrm>
          <a:prstGeom prst="rect">
            <a:avLst/>
          </a:prstGeom>
          <a:noFill/>
        </p:spPr>
      </p:pic>
      <p:sp>
        <p:nvSpPr>
          <p:cNvPr id="3489801" name="Rectangle 9"/>
          <p:cNvSpPr>
            <a:spLocks noChangeArrowheads="1"/>
          </p:cNvSpPr>
          <p:nvPr/>
        </p:nvSpPr>
        <p:spPr bwMode="auto">
          <a:xfrm>
            <a:off x="6489700" y="4130675"/>
            <a:ext cx="1538288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我的第一個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C++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</a:t>
            </a:r>
          </a:p>
        </p:txBody>
      </p:sp>
      <p:sp>
        <p:nvSpPr>
          <p:cNvPr id="3489802" name="Rectangle 10"/>
          <p:cNvSpPr>
            <a:spLocks noChangeArrowheads="1"/>
          </p:cNvSpPr>
          <p:nvPr/>
        </p:nvSpPr>
        <p:spPr bwMode="auto">
          <a:xfrm>
            <a:off x="6438900" y="4638675"/>
            <a:ext cx="17462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myfirst.txt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的內容</a:t>
            </a:r>
          </a:p>
        </p:txBody>
      </p:sp>
      <p:sp>
        <p:nvSpPr>
          <p:cNvPr id="3489803" name="Line 11"/>
          <p:cNvSpPr>
            <a:spLocks noChangeShapeType="1"/>
          </p:cNvSpPr>
          <p:nvPr/>
        </p:nvSpPr>
        <p:spPr bwMode="auto">
          <a:xfrm flipV="1">
            <a:off x="7153275" y="4400550"/>
            <a:ext cx="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6BD4-C701-42F1-93A6-C51FFB86D31C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34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982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1900" dirty="0"/>
              <a:t>資料的讀取</a:t>
            </a:r>
          </a:p>
          <a:p>
            <a:pPr lvl="1">
              <a:lnSpc>
                <a:spcPct val="80000"/>
              </a:lnSpc>
            </a:pPr>
            <a:r>
              <a:rPr lang="zh-TW" altLang="en-US" sz="1700" dirty="0"/>
              <a:t>讀取剛才建立的 </a:t>
            </a:r>
            <a:r>
              <a:rPr lang="en-US" altLang="zh-TW" sz="1700" dirty="0"/>
              <a:t>myfirst.txt</a:t>
            </a:r>
          </a:p>
          <a:p>
            <a:pPr lvl="1">
              <a:lnSpc>
                <a:spcPct val="80000"/>
              </a:lnSpc>
            </a:pPr>
            <a:r>
              <a:rPr lang="en-US" altLang="zh-TW" sz="1700" dirty="0" err="1"/>
              <a:t>ifstream</a:t>
            </a:r>
            <a:r>
              <a:rPr lang="en-US" altLang="zh-TW" sz="1700" dirty="0"/>
              <a:t> </a:t>
            </a:r>
            <a:r>
              <a:rPr lang="zh-TW" altLang="en-US" sz="1700" dirty="0"/>
              <a:t>類別宣告 </a:t>
            </a:r>
            <a:r>
              <a:rPr lang="en-US" altLang="zh-TW" sz="1700" dirty="0" err="1"/>
              <a:t>infile</a:t>
            </a:r>
            <a:r>
              <a:rPr lang="en-US" altLang="zh-TW" sz="1700" dirty="0"/>
              <a:t> </a:t>
            </a:r>
            <a:r>
              <a:rPr lang="zh-TW" altLang="en-US" sz="1700" dirty="0"/>
              <a:t>物件</a:t>
            </a:r>
          </a:p>
          <a:p>
            <a:pPr lvl="2">
              <a:lnSpc>
                <a:spcPct val="80000"/>
              </a:lnSpc>
            </a:pPr>
            <a:r>
              <a:rPr lang="en-US" altLang="zh-TW" sz="1600" dirty="0"/>
              <a:t>open </a:t>
            </a:r>
            <a:r>
              <a:rPr lang="zh-TW" altLang="en-US" sz="1600" dirty="0"/>
              <a:t>函式開啟</a:t>
            </a:r>
            <a:r>
              <a:rPr lang="zh-TW" altLang="en-US" sz="1600" dirty="0" smtClean="0"/>
              <a:t>檔案 </a:t>
            </a:r>
            <a:r>
              <a:rPr lang="en-US" altLang="zh-TW" sz="1600" dirty="0" smtClean="0"/>
              <a:t>myfirst.txt</a:t>
            </a:r>
            <a:r>
              <a:rPr lang="zh-TW" altLang="en-US" sz="1600" dirty="0"/>
              <a:t>，模式為讀取 </a:t>
            </a:r>
            <a:r>
              <a:rPr lang="en-US" altLang="zh-TW" sz="1600" dirty="0" err="1"/>
              <a:t>ios</a:t>
            </a:r>
            <a:r>
              <a:rPr lang="en-US" altLang="zh-TW" sz="1600" dirty="0"/>
              <a:t>::in</a:t>
            </a:r>
          </a:p>
          <a:p>
            <a:pPr lvl="1">
              <a:lnSpc>
                <a:spcPct val="80000"/>
              </a:lnSpc>
            </a:pPr>
            <a:r>
              <a:rPr lang="en-US" altLang="zh-TW" sz="1700" dirty="0" err="1"/>
              <a:t>infile</a:t>
            </a:r>
            <a:r>
              <a:rPr lang="en-US" altLang="zh-TW" sz="1700" dirty="0"/>
              <a:t> &gt;&gt;  </a:t>
            </a:r>
            <a:r>
              <a:rPr lang="en-US" altLang="zh-TW" sz="1700" dirty="0" err="1"/>
              <a:t>cBuf</a:t>
            </a:r>
            <a:r>
              <a:rPr lang="en-US" altLang="zh-TW" sz="1700" dirty="0"/>
              <a:t>;</a:t>
            </a:r>
          </a:p>
          <a:p>
            <a:pPr lvl="2">
              <a:lnSpc>
                <a:spcPct val="80000"/>
              </a:lnSpc>
            </a:pPr>
            <a:r>
              <a:rPr lang="zh-TW" altLang="en-US" sz="1600" dirty="0"/>
              <a:t>從 </a:t>
            </a:r>
            <a:r>
              <a:rPr lang="en-US" altLang="zh-TW" sz="1600" dirty="0"/>
              <a:t>myfirst.txt </a:t>
            </a:r>
            <a:r>
              <a:rPr lang="zh-TW" altLang="en-US" sz="1600" dirty="0"/>
              <a:t>讀取文字到 </a:t>
            </a:r>
            <a:r>
              <a:rPr lang="en-US" altLang="zh-TW" sz="1600" dirty="0" err="1"/>
              <a:t>cBuf</a:t>
            </a:r>
            <a:r>
              <a:rPr lang="en-US" altLang="zh-TW" sz="1600" dirty="0"/>
              <a:t> </a:t>
            </a:r>
            <a:r>
              <a:rPr lang="zh-TW" altLang="en-US" sz="1600" dirty="0"/>
              <a:t>字元陣列中</a:t>
            </a:r>
          </a:p>
          <a:p>
            <a:pPr lvl="1">
              <a:lnSpc>
                <a:spcPct val="80000"/>
              </a:lnSpc>
            </a:pPr>
            <a:r>
              <a:rPr lang="en-US" altLang="zh-TW" sz="1700" dirty="0" err="1"/>
              <a:t>infile.close</a:t>
            </a:r>
            <a:r>
              <a:rPr lang="en-US" altLang="zh-TW" sz="1700" dirty="0"/>
              <a:t>() </a:t>
            </a:r>
            <a:r>
              <a:rPr lang="zh-TW" altLang="en-US" sz="1700" dirty="0"/>
              <a:t>關閉 </a:t>
            </a:r>
            <a:r>
              <a:rPr lang="en-US" altLang="zh-TW" sz="1700" dirty="0" err="1"/>
              <a:t>infile</a:t>
            </a:r>
            <a:r>
              <a:rPr lang="en-US" altLang="zh-TW" sz="1700" dirty="0"/>
              <a:t> </a:t>
            </a:r>
            <a:r>
              <a:rPr lang="zh-TW" altLang="en-US" sz="1700" dirty="0"/>
              <a:t>物件所開啟的檔案</a:t>
            </a:r>
          </a:p>
        </p:txBody>
      </p:sp>
      <p:sp>
        <p:nvSpPr>
          <p:cNvPr id="3490820" name="Rectangle 4"/>
          <p:cNvSpPr>
            <a:spLocks noChangeArrowheads="1"/>
          </p:cNvSpPr>
          <p:nvPr/>
        </p:nvSpPr>
        <p:spPr bwMode="auto">
          <a:xfrm>
            <a:off x="742950" y="3400425"/>
            <a:ext cx="7439025" cy="3195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&lt;fstream&gt;	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載入定義檔案操作的標頭檔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char cBuf[80];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ifstream infile;	// </a:t>
            </a: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宣告一個可以讀取檔案的物件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infile.open("myfirst.txt",ios::in);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if( !infile.is_open() ) {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檔案開啟失敗時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必須終止對檔案的存取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檔案無法開啟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infile &gt;&gt; cBuf;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從檔案物件讀取檔案的內容給 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cBuf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cout &lt;&lt; cBuf &lt;&lt; endl;	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顯示讀取的內容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infile.close(); // </a:t>
            </a: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3490821" name="Group 5"/>
          <p:cNvGrpSpPr>
            <a:grpSpLocks/>
          </p:cNvGrpSpPr>
          <p:nvPr/>
        </p:nvGrpSpPr>
        <p:grpSpPr bwMode="auto">
          <a:xfrm>
            <a:off x="2873375" y="3203575"/>
            <a:ext cx="1404938" cy="493713"/>
            <a:chOff x="1338" y="1497"/>
            <a:chExt cx="885" cy="311"/>
          </a:xfrm>
        </p:grpSpPr>
        <p:pic>
          <p:nvPicPr>
            <p:cNvPr id="3490822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0823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885" cy="19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2"/>
                  </a:solidFill>
                </a:rPr>
                <a:t>Prog11-21.cpp</a:t>
              </a:r>
            </a:p>
          </p:txBody>
        </p:sp>
      </p:grpSp>
      <p:pic>
        <p:nvPicPr>
          <p:cNvPr id="3490824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675" y="3548063"/>
            <a:ext cx="923925" cy="260350"/>
          </a:xfrm>
          <a:prstGeom prst="rect">
            <a:avLst/>
          </a:prstGeom>
          <a:noFill/>
        </p:spPr>
      </p:pic>
      <p:sp>
        <p:nvSpPr>
          <p:cNvPr id="3490825" name="Rectangle 9"/>
          <p:cNvSpPr>
            <a:spLocks noChangeArrowheads="1"/>
          </p:cNvSpPr>
          <p:nvPr/>
        </p:nvSpPr>
        <p:spPr bwMode="auto">
          <a:xfrm>
            <a:off x="6689725" y="3816350"/>
            <a:ext cx="1538288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我的第一個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C++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</a:t>
            </a:r>
          </a:p>
        </p:txBody>
      </p:sp>
      <p:sp>
        <p:nvSpPr>
          <p:cNvPr id="3490826" name="Rectangle 10"/>
          <p:cNvSpPr>
            <a:spLocks noChangeArrowheads="1"/>
          </p:cNvSpPr>
          <p:nvPr/>
        </p:nvSpPr>
        <p:spPr bwMode="auto">
          <a:xfrm>
            <a:off x="742950" y="3400425"/>
            <a:ext cx="7439025" cy="3195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fstream</a:t>
            </a:r>
            <a:r>
              <a:rPr lang="en-US" altLang="zh-TW" dirty="0">
                <a:latin typeface="Courier New" pitchFamily="49" charset="0"/>
              </a:rPr>
              <a:t>&gt;	// </a:t>
            </a:r>
            <a:r>
              <a:rPr lang="zh-TW" altLang="en-US" dirty="0">
                <a:latin typeface="Courier New" pitchFamily="49" charset="0"/>
              </a:rPr>
              <a:t>載入定義檔案操作的標頭檔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char </a:t>
            </a:r>
            <a:r>
              <a:rPr lang="en-US" altLang="zh-TW" dirty="0" err="1">
                <a:latin typeface="Courier New" pitchFamily="49" charset="0"/>
              </a:rPr>
              <a:t>cBuf</a:t>
            </a:r>
            <a:r>
              <a:rPr lang="en-US" altLang="zh-TW" dirty="0">
                <a:latin typeface="Courier New" pitchFamily="49" charset="0"/>
              </a:rPr>
              <a:t>[80];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ifstream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;	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宣告一個可以讀取檔案的物件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infile.open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("myfirst.txt",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::in);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if( !</a:t>
            </a:r>
            <a:r>
              <a:rPr lang="en-US" altLang="zh-TW" dirty="0" err="1">
                <a:latin typeface="Courier New" pitchFamily="49" charset="0"/>
              </a:rPr>
              <a:t>infile.is_open</a:t>
            </a:r>
            <a:r>
              <a:rPr lang="en-US" altLang="zh-TW" dirty="0">
                <a:latin typeface="Courier New" pitchFamily="49" charset="0"/>
              </a:rPr>
              <a:t>() ) { // </a:t>
            </a:r>
            <a:r>
              <a:rPr lang="zh-TW" altLang="en-US" dirty="0">
                <a:latin typeface="Courier New" pitchFamily="49" charset="0"/>
              </a:rPr>
              <a:t>檔案開啟失敗時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zh-TW" altLang="en-US" dirty="0">
                <a:latin typeface="Courier New" pitchFamily="49" charset="0"/>
              </a:rPr>
              <a:t>必須終止對檔案的存取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檔案無法開啟</a:t>
            </a:r>
            <a:r>
              <a:rPr lang="en-US" altLang="zh-TW" dirty="0"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infile</a:t>
            </a:r>
            <a:r>
              <a:rPr lang="en-US" altLang="zh-TW" dirty="0">
                <a:latin typeface="Courier New" pitchFamily="49" charset="0"/>
              </a:rPr>
              <a:t> &gt;&gt; </a:t>
            </a:r>
            <a:r>
              <a:rPr lang="en-US" altLang="zh-TW" dirty="0" err="1">
                <a:latin typeface="Courier New" pitchFamily="49" charset="0"/>
              </a:rPr>
              <a:t>cBuf</a:t>
            </a:r>
            <a:r>
              <a:rPr lang="en-US" altLang="zh-TW" dirty="0">
                <a:latin typeface="Courier New" pitchFamily="49" charset="0"/>
              </a:rPr>
              <a:t>; // </a:t>
            </a:r>
            <a:r>
              <a:rPr lang="zh-TW" altLang="en-US" dirty="0">
                <a:latin typeface="Courier New" pitchFamily="49" charset="0"/>
              </a:rPr>
              <a:t>從檔案物件讀取檔案的內容給 </a:t>
            </a:r>
            <a:r>
              <a:rPr lang="en-US" altLang="zh-TW" dirty="0" err="1">
                <a:latin typeface="Courier New" pitchFamily="49" charset="0"/>
              </a:rPr>
              <a:t>cBuf</a:t>
            </a:r>
            <a:endParaRPr lang="en-US" altLang="zh-TW" dirty="0">
              <a:latin typeface="Courier New" pitchFamily="49" charset="0"/>
            </a:endParaRP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cBuf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endl</a:t>
            </a:r>
            <a:r>
              <a:rPr lang="en-US" altLang="zh-TW" dirty="0">
                <a:latin typeface="Courier New" pitchFamily="49" charset="0"/>
              </a:rPr>
              <a:t>;	// </a:t>
            </a:r>
            <a:r>
              <a:rPr lang="zh-TW" altLang="en-US" dirty="0">
                <a:latin typeface="Courier New" pitchFamily="49" charset="0"/>
              </a:rPr>
              <a:t>顯示讀取的內容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infile.close</a:t>
            </a:r>
            <a:r>
              <a:rPr lang="en-US" altLang="zh-TW" dirty="0">
                <a:latin typeface="Courier New" pitchFamily="49" charset="0"/>
              </a:rPr>
              <a:t>(); // </a:t>
            </a:r>
            <a:r>
              <a:rPr lang="zh-TW" altLang="en-US" dirty="0"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grpSp>
        <p:nvGrpSpPr>
          <p:cNvPr id="3490827" name="Group 11"/>
          <p:cNvGrpSpPr>
            <a:grpSpLocks/>
          </p:cNvGrpSpPr>
          <p:nvPr/>
        </p:nvGrpSpPr>
        <p:grpSpPr bwMode="auto">
          <a:xfrm>
            <a:off x="2873375" y="3203575"/>
            <a:ext cx="1404938" cy="493713"/>
            <a:chOff x="1338" y="1497"/>
            <a:chExt cx="885" cy="311"/>
          </a:xfrm>
        </p:grpSpPr>
        <p:pic>
          <p:nvPicPr>
            <p:cNvPr id="3490828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0829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885" cy="192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chemeClr val="tx2"/>
                  </a:solidFill>
                </a:rPr>
                <a:t>Prog11-21.cpp</a:t>
              </a:r>
            </a:p>
          </p:txBody>
        </p:sp>
      </p:grpSp>
      <p:pic>
        <p:nvPicPr>
          <p:cNvPr id="3490830" name="Picture 14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675" y="3548063"/>
            <a:ext cx="923925" cy="260350"/>
          </a:xfrm>
          <a:prstGeom prst="rect">
            <a:avLst/>
          </a:prstGeom>
          <a:noFill/>
        </p:spPr>
      </p:pic>
      <p:sp>
        <p:nvSpPr>
          <p:cNvPr id="3490831" name="Rectangle 15"/>
          <p:cNvSpPr>
            <a:spLocks noChangeArrowheads="1"/>
          </p:cNvSpPr>
          <p:nvPr/>
        </p:nvSpPr>
        <p:spPr bwMode="auto">
          <a:xfrm>
            <a:off x="6689725" y="3816350"/>
            <a:ext cx="1538288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我的第一個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C++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</a:t>
            </a:r>
          </a:p>
        </p:txBody>
      </p:sp>
      <p:grpSp>
        <p:nvGrpSpPr>
          <p:cNvPr id="3490832" name="Group 16"/>
          <p:cNvGrpSpPr>
            <a:grpSpLocks/>
          </p:cNvGrpSpPr>
          <p:nvPr/>
        </p:nvGrpSpPr>
        <p:grpSpPr bwMode="auto">
          <a:xfrm>
            <a:off x="2873374" y="3203575"/>
            <a:ext cx="1285875" cy="496888"/>
            <a:chOff x="1338" y="1497"/>
            <a:chExt cx="810" cy="313"/>
          </a:xfrm>
        </p:grpSpPr>
        <p:pic>
          <p:nvPicPr>
            <p:cNvPr id="3490833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0834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Prog-21.cpp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90835" name="Picture 1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675" y="3548063"/>
            <a:ext cx="923925" cy="260350"/>
          </a:xfrm>
          <a:prstGeom prst="rect">
            <a:avLst/>
          </a:prstGeom>
          <a:noFill/>
        </p:spPr>
      </p:pic>
      <p:sp>
        <p:nvSpPr>
          <p:cNvPr id="3490836" name="Rectangle 20"/>
          <p:cNvSpPr>
            <a:spLocks noChangeArrowheads="1"/>
          </p:cNvSpPr>
          <p:nvPr/>
        </p:nvSpPr>
        <p:spPr bwMode="auto">
          <a:xfrm>
            <a:off x="6689725" y="3816350"/>
            <a:ext cx="1538288" cy="2746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我的第一個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C++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F1A9-0BBE-41EA-84BD-B1F7E3FCAA7C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34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檔案的存取模式</a:t>
            </a:r>
          </a:p>
        </p:txBody>
      </p:sp>
      <p:pic>
        <p:nvPicPr>
          <p:cNvPr id="3491844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2133600"/>
            <a:ext cx="8001000" cy="383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5271-3107-4F9E-9564-FD06FC44F619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34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287463"/>
          </a:xfrm>
        </p:spPr>
        <p:txBody>
          <a:bodyPr/>
          <a:lstStyle/>
          <a:p>
            <a:r>
              <a:rPr lang="zh-TW" altLang="en-US"/>
              <a:t>存取模式可利用 </a:t>
            </a:r>
            <a:r>
              <a:rPr lang="en-US" altLang="zh-TW"/>
              <a:t>OR </a:t>
            </a:r>
            <a:r>
              <a:rPr lang="zh-TW" altLang="en-US"/>
              <a:t>運算子「</a:t>
            </a:r>
            <a:r>
              <a:rPr lang="en-US" altLang="zh-TW"/>
              <a:t>|</a:t>
            </a:r>
            <a:r>
              <a:rPr lang="zh-TW" altLang="en-US"/>
              <a:t>」相互組合</a:t>
            </a:r>
          </a:p>
        </p:txBody>
      </p:sp>
      <p:sp>
        <p:nvSpPr>
          <p:cNvPr id="3492868" name="Rectangle 4"/>
          <p:cNvSpPr>
            <a:spLocks noChangeArrowheads="1"/>
          </p:cNvSpPr>
          <p:nvPr/>
        </p:nvSpPr>
        <p:spPr bwMode="auto">
          <a:xfrm>
            <a:off x="838200" y="1993900"/>
            <a:ext cx="7219950" cy="32527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fstream fileobj;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以寫入模式開啟</a:t>
            </a: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資料寫入檔案尾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fileobj.open(“sotry.txt”, ios::out</a:t>
            </a:r>
            <a:r>
              <a:rPr lang="en-US" altLang="zh-TW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|</a:t>
            </a: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ios::app);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同於 </a:t>
            </a: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ios::out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fileobj.open(“sotry.txt”, ios::out</a:t>
            </a:r>
            <a:r>
              <a:rPr lang="en-US" altLang="zh-TW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|</a:t>
            </a: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ios::trunc);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檔案可以同時寫入與讀取</a:t>
            </a: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檔案的操作從檔案頭開始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fileobj.open(“sotry.txt”, ios::in</a:t>
            </a:r>
            <a:r>
              <a:rPr lang="en-US" altLang="zh-TW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|</a:t>
            </a: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ios::out);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檔案可以同時寫入與讀取</a:t>
            </a: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如果檔案已經存在則清除檔案中的內容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fileobj.open(“sotry.txt”, ios::in</a:t>
            </a:r>
            <a:r>
              <a:rPr lang="en-US" altLang="zh-TW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|</a:t>
            </a: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ios::out|ios::trunc);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zh-TW" altLang="en-US" sz="14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以二進位檔而且是讀取的模式開啟</a:t>
            </a:r>
          </a:p>
          <a:p>
            <a:pPr>
              <a:lnSpc>
                <a:spcPct val="1350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fileobj.open(“sotry.txt”, ios::in</a:t>
            </a:r>
            <a:r>
              <a:rPr lang="en-US" altLang="zh-TW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|</a:t>
            </a:r>
            <a:r>
              <a:rPr lang="en-US" altLang="zh-TW" sz="1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ios::out);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97A-D6AD-4885-B71D-7B7041FB2609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34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C++ </a:t>
            </a:r>
            <a:r>
              <a:rPr lang="zh-TW" altLang="en-US"/>
              <a:t>檔案操作的基本概念</a:t>
            </a:r>
          </a:p>
        </p:txBody>
      </p:sp>
      <p:sp>
        <p:nvSpPr>
          <p:cNvPr id="34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三個檔案類別中常用的檔案控制函式</a:t>
            </a:r>
          </a:p>
        </p:txBody>
      </p:sp>
      <p:pic>
        <p:nvPicPr>
          <p:cNvPr id="3493892" name="Picture 4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933575"/>
            <a:ext cx="6719887" cy="4329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5BC2-16C2-437D-AA82-F5C87C4905A7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34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文字檔的讀取與寫入</a:t>
            </a:r>
          </a:p>
        </p:txBody>
      </p:sp>
      <p:sp>
        <p:nvSpPr>
          <p:cNvPr id="34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239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/>
              <a:t>fstream </a:t>
            </a:r>
            <a:r>
              <a:rPr lang="zh-TW" altLang="en-US" sz="2600"/>
              <a:t>宣告兩個物件 </a:t>
            </a:r>
            <a:r>
              <a:rPr lang="en-US" altLang="zh-TW" sz="2600"/>
              <a:t>infile </a:t>
            </a:r>
            <a:r>
              <a:rPr lang="zh-TW" altLang="en-US" sz="2600"/>
              <a:t>與 </a:t>
            </a:r>
            <a:r>
              <a:rPr lang="en-US" altLang="zh-TW" sz="2600"/>
              <a:t>outfile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搭配 </a:t>
            </a:r>
            <a:r>
              <a:rPr lang="en-US" altLang="zh-TW" sz="2200"/>
              <a:t>get </a:t>
            </a:r>
            <a:r>
              <a:rPr lang="zh-TW" altLang="en-US" sz="2200"/>
              <a:t>與 </a:t>
            </a:r>
            <a:r>
              <a:rPr lang="en-US" altLang="zh-TW" sz="2200"/>
              <a:t>put </a:t>
            </a:r>
            <a:r>
              <a:rPr lang="zh-TW" altLang="en-US" sz="2200"/>
              <a:t>兩個函式</a:t>
            </a:r>
          </a:p>
          <a:p>
            <a:pPr lvl="1">
              <a:lnSpc>
                <a:spcPct val="90000"/>
              </a:lnSpc>
            </a:pPr>
            <a:r>
              <a:rPr lang="zh-TW" altLang="en-US" sz="2200"/>
              <a:t>將 </a:t>
            </a:r>
            <a:r>
              <a:rPr lang="en-US" altLang="zh-TW" sz="2200"/>
              <a:t>story.txt </a:t>
            </a:r>
            <a:r>
              <a:rPr lang="zh-TW" altLang="en-US" sz="2200"/>
              <a:t>的檔案內容複製一份到 </a:t>
            </a:r>
            <a:r>
              <a:rPr lang="en-US" altLang="zh-TW" sz="2200"/>
              <a:t>copy.txt </a:t>
            </a:r>
            <a:r>
              <a:rPr lang="zh-TW" altLang="en-US" sz="2200"/>
              <a:t>中</a:t>
            </a:r>
          </a:p>
        </p:txBody>
      </p:sp>
      <p:sp>
        <p:nvSpPr>
          <p:cNvPr id="3494916" name="Rectangle 4"/>
          <p:cNvSpPr>
            <a:spLocks noChangeArrowheads="1"/>
          </p:cNvSpPr>
          <p:nvPr/>
        </p:nvSpPr>
        <p:spPr bwMode="auto">
          <a:xfrm>
            <a:off x="590550" y="2471738"/>
            <a:ext cx="7658100" cy="42910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fstream</a:t>
            </a:r>
            <a:r>
              <a:rPr lang="en-US" altLang="zh-TW" dirty="0">
                <a:latin typeface="Courier New" pitchFamily="49" charset="0"/>
              </a:rPr>
              <a:t>&gt;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fstream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outfile</a:t>
            </a:r>
            <a:r>
              <a:rPr lang="en-US" altLang="zh-TW" dirty="0">
                <a:latin typeface="Courier New" pitchFamily="49" charset="0"/>
              </a:rPr>
              <a:t>, </a:t>
            </a:r>
            <a:r>
              <a:rPr lang="en-US" altLang="zh-TW" dirty="0" err="1">
                <a:latin typeface="Courier New" pitchFamily="49" charset="0"/>
              </a:rPr>
              <a:t>infile</a:t>
            </a:r>
            <a:r>
              <a:rPr lang="en-US" altLang="zh-TW" dirty="0">
                <a:latin typeface="Courier New" pitchFamily="49" charset="0"/>
              </a:rPr>
              <a:t>;	// </a:t>
            </a:r>
            <a:r>
              <a:rPr lang="zh-TW" altLang="en-US" dirty="0">
                <a:latin typeface="Courier New" pitchFamily="49" charset="0"/>
              </a:rPr>
              <a:t>宣告一個可以存取檔案的物件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char 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infile.open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("story.txt",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::in);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outfile.open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("copy.txt",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ios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::out)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if( !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infile.is_open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()</a:t>
            </a:r>
            <a:r>
              <a:rPr lang="en-US" altLang="zh-TW" dirty="0">
                <a:latin typeface="Courier New" pitchFamily="49" charset="0"/>
              </a:rPr>
              <a:t> || !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outfile.is_open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()</a:t>
            </a:r>
            <a:r>
              <a:rPr lang="en-US" altLang="zh-TW" dirty="0">
                <a:latin typeface="Courier New" pitchFamily="49" charset="0"/>
              </a:rPr>
              <a:t> ) { // </a:t>
            </a:r>
            <a:r>
              <a:rPr lang="zh-TW" altLang="en-US" dirty="0">
                <a:latin typeface="Courier New" pitchFamily="49" charset="0"/>
              </a:rPr>
              <a:t>檔案開啟失敗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</a:t>
            </a:r>
            <a:r>
              <a:rPr lang="zh-TW" altLang="en-US" dirty="0">
                <a:latin typeface="Courier New" pitchFamily="49" charset="0"/>
              </a:rPr>
              <a:t>檔案無法開啟</a:t>
            </a:r>
            <a:r>
              <a:rPr lang="en-US" altLang="zh-TW" dirty="0"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while( !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infile.eof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()</a:t>
            </a:r>
            <a:r>
              <a:rPr lang="en-US" altLang="zh-TW" dirty="0">
                <a:latin typeface="Courier New" pitchFamily="49" charset="0"/>
              </a:rPr>
              <a:t> )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if( (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 =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infile.get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()</a:t>
            </a:r>
            <a:r>
              <a:rPr lang="en-US" altLang="zh-TW" dirty="0">
                <a:latin typeface="Courier New" pitchFamily="49" charset="0"/>
              </a:rPr>
              <a:t>) !=  EOF )  {	// </a:t>
            </a:r>
            <a:r>
              <a:rPr lang="zh-TW" altLang="en-US" dirty="0">
                <a:latin typeface="Courier New" pitchFamily="49" charset="0"/>
              </a:rPr>
              <a:t>讀取一個字元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	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outfile.put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ch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);</a:t>
            </a:r>
            <a:r>
              <a:rPr lang="en-US" altLang="zh-TW" dirty="0">
                <a:latin typeface="Courier New" pitchFamily="49" charset="0"/>
              </a:rPr>
              <a:t>			// </a:t>
            </a:r>
            <a:r>
              <a:rPr lang="zh-TW" altLang="en-US" dirty="0">
                <a:latin typeface="Courier New" pitchFamily="49" charset="0"/>
              </a:rPr>
              <a:t>寫出一個字元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</a:t>
            </a:r>
            <a:r>
              <a:rPr lang="en-US" altLang="zh-TW" dirty="0" err="1">
                <a:latin typeface="Courier New" pitchFamily="49" charset="0"/>
              </a:rPr>
              <a:t>ch</a:t>
            </a:r>
            <a:r>
              <a:rPr lang="en-US" altLang="zh-TW" dirty="0">
                <a:latin typeface="Courier New" pitchFamily="49" charset="0"/>
              </a:rPr>
              <a:t>;		// </a:t>
            </a:r>
            <a:r>
              <a:rPr lang="zh-TW" altLang="en-US" dirty="0">
                <a:latin typeface="Courier New" pitchFamily="49" charset="0"/>
              </a:rPr>
              <a:t>顯示讀取的內容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outfile.close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();</a:t>
            </a:r>
            <a:r>
              <a:rPr lang="en-US" altLang="zh-TW" dirty="0">
                <a:latin typeface="Courier New" pitchFamily="49" charset="0"/>
              </a:rPr>
              <a:t> // </a:t>
            </a:r>
            <a:r>
              <a:rPr lang="zh-TW" altLang="en-US" dirty="0"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infile.close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sp>
        <p:nvSpPr>
          <p:cNvPr id="3494917" name="Rectangle 5"/>
          <p:cNvSpPr>
            <a:spLocks noChangeArrowheads="1"/>
          </p:cNvSpPr>
          <p:nvPr/>
        </p:nvSpPr>
        <p:spPr bwMode="auto">
          <a:xfrm>
            <a:off x="5267325" y="2871788"/>
            <a:ext cx="3724275" cy="5492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Once upon a time,</a:t>
            </a:r>
          </a:p>
          <a:p>
            <a:r>
              <a:rPr lang="en-US" altLang="zh-TW" sz="1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there lived a beautiful princess called Alice.</a:t>
            </a:r>
          </a:p>
          <a:p>
            <a:r>
              <a:rPr lang="en-US" altLang="zh-TW" sz="1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She had many friends and a loving family.</a:t>
            </a:r>
          </a:p>
        </p:txBody>
      </p:sp>
      <p:grpSp>
        <p:nvGrpSpPr>
          <p:cNvPr id="3494918" name="Group 6"/>
          <p:cNvGrpSpPr>
            <a:grpSpLocks/>
          </p:cNvGrpSpPr>
          <p:nvPr/>
        </p:nvGrpSpPr>
        <p:grpSpPr bwMode="auto">
          <a:xfrm>
            <a:off x="2803524" y="2552700"/>
            <a:ext cx="1285875" cy="496888"/>
            <a:chOff x="1338" y="1497"/>
            <a:chExt cx="810" cy="313"/>
          </a:xfrm>
        </p:grpSpPr>
        <p:pic>
          <p:nvPicPr>
            <p:cNvPr id="3494919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4920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Prog-22.cpp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94921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0" y="2611438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EDC-D1AB-467B-822A-DA752AEF3F8D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34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文字檔的讀取與寫入</a:t>
            </a:r>
          </a:p>
        </p:txBody>
      </p:sp>
      <p:sp>
        <p:nvSpPr>
          <p:cNvPr id="34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401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500" dirty="0"/>
              <a:t>clear() </a:t>
            </a:r>
            <a:r>
              <a:rPr lang="zh-TW" altLang="en-US" sz="1500" dirty="0"/>
              <a:t>函式的功能：</a:t>
            </a:r>
            <a:r>
              <a:rPr lang="zh-TW" alt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清除</a:t>
            </a:r>
            <a:r>
              <a:rPr lang="en-US" altLang="zh-TW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重設</a:t>
            </a:r>
            <a:r>
              <a:rPr lang="en-US" altLang="zh-TW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目前物件變數中所儲存的檔案狀態</a:t>
            </a:r>
          </a:p>
          <a:p>
            <a:pPr lvl="1">
              <a:lnSpc>
                <a:spcPct val="80000"/>
              </a:lnSpc>
            </a:pPr>
            <a:r>
              <a:rPr lang="zh-TW" altLang="en-US" sz="1300" dirty="0"/>
              <a:t>如：到達檔案尾，開啟檔案失敗等等</a:t>
            </a:r>
          </a:p>
          <a:p>
            <a:pPr>
              <a:lnSpc>
                <a:spcPct val="80000"/>
              </a:lnSpc>
            </a:pPr>
            <a:r>
              <a:rPr lang="zh-TW" altLang="en-US" sz="1500" dirty="0"/>
              <a:t>使用時機</a:t>
            </a:r>
          </a:p>
          <a:p>
            <a:pPr lvl="1">
              <a:lnSpc>
                <a:spcPct val="80000"/>
              </a:lnSpc>
            </a:pPr>
            <a:r>
              <a:rPr lang="zh-TW" altLang="en-US" sz="1300" dirty="0"/>
              <a:t>當利用同一個物件變數去存取不同的檔案時</a:t>
            </a:r>
          </a:p>
          <a:p>
            <a:pPr lvl="1">
              <a:lnSpc>
                <a:spcPct val="80000"/>
              </a:lnSpc>
            </a:pPr>
            <a:r>
              <a:rPr lang="zh-TW" altLang="en-US" sz="1300" dirty="0"/>
              <a:t>關閉前一個檔案之後，一定要呼叫一次 </a:t>
            </a:r>
            <a:r>
              <a:rPr lang="en-US" altLang="zh-TW" sz="1300" dirty="0"/>
              <a:t>clear() </a:t>
            </a:r>
            <a:r>
              <a:rPr lang="zh-TW" altLang="en-US" sz="1300" dirty="0"/>
              <a:t>函式，清除之前所留下來的狀態</a:t>
            </a:r>
          </a:p>
          <a:p>
            <a:pPr lvl="1">
              <a:lnSpc>
                <a:spcPct val="80000"/>
              </a:lnSpc>
            </a:pPr>
            <a:r>
              <a:rPr lang="zh-TW" altLang="en-US" sz="1300" dirty="0"/>
              <a:t>再去開啟其他的檔案</a:t>
            </a:r>
          </a:p>
        </p:txBody>
      </p:sp>
      <p:sp>
        <p:nvSpPr>
          <p:cNvPr id="3495940" name="Rectangle 4"/>
          <p:cNvSpPr>
            <a:spLocks noChangeArrowheads="1"/>
          </p:cNvSpPr>
          <p:nvPr/>
        </p:nvSpPr>
        <p:spPr bwMode="auto">
          <a:xfrm>
            <a:off x="457200" y="2621177"/>
            <a:ext cx="5381625" cy="40846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iostream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cstdlib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using namespace </a:t>
            </a:r>
            <a:r>
              <a:rPr lang="en-US" altLang="zh-TW" sz="1000" dirty="0" err="1">
                <a:latin typeface="Courier New" pitchFamily="49" charset="0"/>
              </a:rPr>
              <a:t>std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char </a:t>
            </a:r>
            <a:r>
              <a:rPr lang="en-US" altLang="zh-TW" sz="1000" dirty="0" err="1">
                <a:latin typeface="Courier New" pitchFamily="49" charset="0"/>
              </a:rPr>
              <a:t>buf</a:t>
            </a:r>
            <a:r>
              <a:rPr lang="en-US" altLang="zh-TW" sz="1000" dirty="0">
                <a:latin typeface="Courier New" pitchFamily="49" charset="0"/>
              </a:rPr>
              <a:t>[80];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fileobj</a:t>
            </a:r>
            <a:r>
              <a:rPr lang="en-US" altLang="zh-TW" sz="1000" dirty="0">
                <a:latin typeface="Courier New" pitchFamily="49" charset="0"/>
              </a:rPr>
              <a:t>;	// </a:t>
            </a:r>
            <a:r>
              <a:rPr lang="zh-TW" altLang="en-US" sz="1000" dirty="0">
                <a:latin typeface="Courier New" pitchFamily="49" charset="0"/>
              </a:rPr>
              <a:t>宣告一個可以存取檔案的物件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fileobj.open</a:t>
            </a:r>
            <a:r>
              <a:rPr lang="en-US" altLang="zh-TW" sz="1000" dirty="0">
                <a:latin typeface="Courier New" pitchFamily="49" charset="0"/>
              </a:rPr>
              <a:t>("message.txt",</a:t>
            </a:r>
            <a:r>
              <a:rPr lang="en-US" altLang="zh-TW" sz="1000" dirty="0" err="1">
                <a:latin typeface="Courier New" pitchFamily="49" charset="0"/>
              </a:rPr>
              <a:t>ios</a:t>
            </a:r>
            <a:r>
              <a:rPr lang="en-US" altLang="zh-TW" sz="1000" dirty="0">
                <a:latin typeface="Courier New" pitchFamily="49" charset="0"/>
              </a:rPr>
              <a:t>::in);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if( !</a:t>
            </a:r>
            <a:r>
              <a:rPr lang="en-US" altLang="zh-TW" sz="1000" dirty="0" err="1">
                <a:latin typeface="Courier New" pitchFamily="49" charset="0"/>
              </a:rPr>
              <a:t>fileobj.is_open</a:t>
            </a:r>
            <a:r>
              <a:rPr lang="en-US" altLang="zh-TW" sz="1000" dirty="0">
                <a:latin typeface="Courier New" pitchFamily="49" charset="0"/>
              </a:rPr>
              <a:t>() ) { // </a:t>
            </a:r>
            <a:r>
              <a:rPr lang="zh-TW" altLang="en-US" sz="1000" dirty="0">
                <a:latin typeface="Courier New" pitchFamily="49" charset="0"/>
              </a:rPr>
              <a:t>檔案開啟失敗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</a:t>
            </a:r>
            <a:r>
              <a:rPr lang="zh-TW" altLang="en-US" sz="1000" dirty="0">
                <a:latin typeface="Courier New" pitchFamily="49" charset="0"/>
              </a:rPr>
              <a:t>檔案無法開啟</a:t>
            </a:r>
            <a:r>
              <a:rPr lang="en-US" altLang="zh-TW" sz="1000" dirty="0"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while( !</a:t>
            </a:r>
            <a:r>
              <a:rPr lang="en-US" altLang="zh-TW" sz="1000" dirty="0" err="1">
                <a:latin typeface="Courier New" pitchFamily="49" charset="0"/>
              </a:rPr>
              <a:t>fileobj.eof</a:t>
            </a:r>
            <a:r>
              <a:rPr lang="en-US" altLang="zh-TW" sz="1000" dirty="0">
                <a:latin typeface="Courier New" pitchFamily="49" charset="0"/>
              </a:rPr>
              <a:t>() )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fileobj.getline</a:t>
            </a:r>
            <a:r>
              <a:rPr lang="en-US" altLang="zh-TW" sz="1000" dirty="0">
                <a:latin typeface="Courier New" pitchFamily="49" charset="0"/>
              </a:rPr>
              <a:t>(</a:t>
            </a:r>
            <a:r>
              <a:rPr lang="en-US" altLang="zh-TW" sz="1000" dirty="0" err="1">
                <a:latin typeface="Courier New" pitchFamily="49" charset="0"/>
              </a:rPr>
              <a:t>buf</a:t>
            </a:r>
            <a:r>
              <a:rPr lang="en-US" altLang="zh-TW" sz="1000" dirty="0">
                <a:latin typeface="Courier New" pitchFamily="49" charset="0"/>
              </a:rPr>
              <a:t>, 80);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buf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	// </a:t>
            </a:r>
            <a:r>
              <a:rPr lang="zh-TW" altLang="en-US" sz="1000" dirty="0">
                <a:latin typeface="Courier New" pitchFamily="49" charset="0"/>
              </a:rPr>
              <a:t>顯示讀取的內容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>
                <a:latin typeface="Courier New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fileobj.close</a:t>
            </a:r>
            <a:r>
              <a:rPr lang="en-US" altLang="zh-TW" sz="1000" dirty="0">
                <a:latin typeface="Courier New" pitchFamily="49" charset="0"/>
              </a:rPr>
              <a:t>(); // </a:t>
            </a:r>
            <a:r>
              <a:rPr lang="zh-TW" altLang="en-US" sz="1000" dirty="0"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A50021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A50021"/>
                </a:solidFill>
                <a:latin typeface="Courier New" pitchFamily="49" charset="0"/>
              </a:rPr>
              <a:t>fileobj.clear</a:t>
            </a:r>
            <a:r>
              <a:rPr lang="en-US" altLang="zh-TW" dirty="0">
                <a:solidFill>
                  <a:srgbClr val="A50021"/>
                </a:solidFill>
                <a:latin typeface="Courier New" pitchFamily="49" charset="0"/>
              </a:rPr>
              <a:t>(); // </a:t>
            </a:r>
            <a:r>
              <a:rPr lang="zh-TW" altLang="en-US" dirty="0">
                <a:solidFill>
                  <a:srgbClr val="A50021"/>
                </a:solidFill>
                <a:latin typeface="Courier New" pitchFamily="49" charset="0"/>
              </a:rPr>
              <a:t>清除檔案的狀態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fileobj.open</a:t>
            </a:r>
            <a:r>
              <a:rPr lang="en-US" altLang="zh-TW" sz="1000" dirty="0">
                <a:latin typeface="Courier New" pitchFamily="49" charset="0"/>
              </a:rPr>
              <a:t>("copy.txt",</a:t>
            </a:r>
            <a:r>
              <a:rPr lang="en-US" altLang="zh-TW" sz="1000" dirty="0" err="1">
                <a:latin typeface="Courier New" pitchFamily="49" charset="0"/>
              </a:rPr>
              <a:t>ios</a:t>
            </a:r>
            <a:r>
              <a:rPr lang="en-US" altLang="zh-TW" sz="1000" dirty="0">
                <a:latin typeface="Courier New" pitchFamily="49" charset="0"/>
              </a:rPr>
              <a:t>::out);	// </a:t>
            </a:r>
            <a:r>
              <a:rPr lang="zh-TW" altLang="en-US" sz="1000" dirty="0">
                <a:latin typeface="Courier New" pitchFamily="49" charset="0"/>
              </a:rPr>
              <a:t>再次開啟檔案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>
                <a:latin typeface="Courier New" pitchFamily="49" charset="0"/>
              </a:rPr>
              <a:t>if( !</a:t>
            </a:r>
            <a:r>
              <a:rPr lang="en-US" altLang="zh-TW" sz="1000" dirty="0" err="1">
                <a:latin typeface="Courier New" pitchFamily="49" charset="0"/>
              </a:rPr>
              <a:t>fileobj.is_open</a:t>
            </a:r>
            <a:r>
              <a:rPr lang="en-US" altLang="zh-TW" sz="1000" dirty="0">
                <a:latin typeface="Courier New" pitchFamily="49" charset="0"/>
              </a:rPr>
              <a:t>() ) { // </a:t>
            </a:r>
            <a:r>
              <a:rPr lang="zh-TW" altLang="en-US" sz="1000" dirty="0">
                <a:latin typeface="Courier New" pitchFamily="49" charset="0"/>
              </a:rPr>
              <a:t>檔案開啟失敗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</a:t>
            </a:r>
            <a:r>
              <a:rPr lang="zh-TW" altLang="en-US" sz="1000" dirty="0">
                <a:latin typeface="Courier New" pitchFamily="49" charset="0"/>
              </a:rPr>
              <a:t>檔案無法開啟</a:t>
            </a:r>
            <a:r>
              <a:rPr lang="en-US" altLang="zh-TW" sz="1000" dirty="0"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</a:t>
            </a:r>
            <a:r>
              <a:rPr lang="en-US" altLang="zh-TW" sz="1000" dirty="0">
                <a:latin typeface="Courier New" pitchFamily="49" charset="0"/>
              </a:rPr>
              <a:t> &lt;&lt; </a:t>
            </a:r>
            <a:r>
              <a:rPr lang="en-US" altLang="zh-TW" sz="1000" dirty="0" err="1">
                <a:latin typeface="Courier New" pitchFamily="49" charset="0"/>
              </a:rPr>
              <a:t>buf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fileobj.close</a:t>
            </a:r>
            <a:r>
              <a:rPr lang="en-US" altLang="zh-TW" sz="1000" dirty="0">
                <a:latin typeface="Courier New" pitchFamily="49" charset="0"/>
              </a:rPr>
              <a:t>(); // </a:t>
            </a:r>
            <a:r>
              <a:rPr lang="zh-TW" altLang="en-US" sz="1000" dirty="0">
                <a:latin typeface="Courier New" pitchFamily="49" charset="0"/>
              </a:rPr>
              <a:t>關閉檔案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>
                <a:latin typeface="Courier New" pitchFamily="49" charset="0"/>
              </a:rPr>
              <a:t>system("pause"); return(0);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}</a:t>
            </a:r>
          </a:p>
        </p:txBody>
      </p:sp>
      <p:grpSp>
        <p:nvGrpSpPr>
          <p:cNvPr id="3495941" name="Group 5"/>
          <p:cNvGrpSpPr>
            <a:grpSpLocks/>
          </p:cNvGrpSpPr>
          <p:nvPr/>
        </p:nvGrpSpPr>
        <p:grpSpPr bwMode="auto">
          <a:xfrm>
            <a:off x="2333624" y="2787864"/>
            <a:ext cx="1285875" cy="496888"/>
            <a:chOff x="1338" y="1497"/>
            <a:chExt cx="810" cy="313"/>
          </a:xfrm>
        </p:grpSpPr>
        <p:pic>
          <p:nvPicPr>
            <p:cNvPr id="3495942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5943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Prog-23.cpp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95944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275" y="2979952"/>
            <a:ext cx="923925" cy="260350"/>
          </a:xfrm>
          <a:prstGeom prst="rect">
            <a:avLst/>
          </a:prstGeom>
          <a:noFill/>
        </p:spPr>
      </p:pic>
      <p:sp>
        <p:nvSpPr>
          <p:cNvPr id="3495945" name="Rectangle 9"/>
          <p:cNvSpPr>
            <a:spLocks noChangeArrowheads="1"/>
          </p:cNvSpPr>
          <p:nvPr/>
        </p:nvSpPr>
        <p:spPr bwMode="auto">
          <a:xfrm>
            <a:off x="5915025" y="3191089"/>
            <a:ext cx="2657475" cy="603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本產品缺貨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預計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日內會到貨</a:t>
            </a:r>
          </a:p>
          <a:p>
            <a:pPr>
              <a:lnSpc>
                <a:spcPct val="140000"/>
              </a:lnSpc>
            </a:pP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如需訂購請電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0950990990</a:t>
            </a:r>
          </a:p>
        </p:txBody>
      </p:sp>
      <p:sp>
        <p:nvSpPr>
          <p:cNvPr id="3495946" name="Rectangle 10"/>
          <p:cNvSpPr>
            <a:spLocks noChangeArrowheads="1"/>
          </p:cNvSpPr>
          <p:nvPr/>
        </p:nvSpPr>
        <p:spPr bwMode="auto">
          <a:xfrm>
            <a:off x="5824538" y="4026114"/>
            <a:ext cx="23780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寫入 </a:t>
            </a:r>
            <a:r>
              <a:rPr lang="en-US" altLang="zh-TW" dirty="0">
                <a:solidFill>
                  <a:srgbClr val="0000CC"/>
                </a:solidFill>
              </a:rPr>
              <a:t>copy.txt </a:t>
            </a:r>
            <a:r>
              <a:rPr lang="zh-TW" altLang="en-US" dirty="0">
                <a:solidFill>
                  <a:srgbClr val="0000CC"/>
                </a:solidFill>
              </a:rPr>
              <a:t>的內容只有這一行</a:t>
            </a:r>
          </a:p>
        </p:txBody>
      </p:sp>
      <p:sp>
        <p:nvSpPr>
          <p:cNvPr id="3495947" name="Rectangle 11"/>
          <p:cNvSpPr>
            <a:spLocks noChangeArrowheads="1"/>
          </p:cNvSpPr>
          <p:nvPr/>
        </p:nvSpPr>
        <p:spPr bwMode="auto">
          <a:xfrm>
            <a:off x="5983288" y="3516527"/>
            <a:ext cx="2093912" cy="246062"/>
          </a:xfrm>
          <a:prstGeom prst="rect">
            <a:avLst/>
          </a:prstGeom>
          <a:noFill/>
          <a:ln w="12700">
            <a:solidFill>
              <a:srgbClr val="0000CC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495948" name="Line 12"/>
          <p:cNvSpPr>
            <a:spLocks noChangeShapeType="1"/>
          </p:cNvSpPr>
          <p:nvPr/>
        </p:nvSpPr>
        <p:spPr bwMode="auto">
          <a:xfrm flipV="1">
            <a:off x="7010718" y="3762589"/>
            <a:ext cx="0" cy="257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4E2-44ED-4751-BC54-E0E751085486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34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文字檔的讀取與寫入</a:t>
            </a:r>
          </a:p>
        </p:txBody>
      </p:sp>
      <p:sp>
        <p:nvSpPr>
          <p:cNvPr id="34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058863"/>
          </a:xfrm>
        </p:spPr>
        <p:txBody>
          <a:bodyPr/>
          <a:lstStyle/>
          <a:p>
            <a:r>
              <a:rPr lang="en-US" altLang="zh-TW" dirty="0" smtClean="0"/>
              <a:t>Prog-24.cpp </a:t>
            </a:r>
            <a:r>
              <a:rPr lang="zh-TW" altLang="en-US" dirty="0"/>
              <a:t>以串流將資料讀入結構變數中</a:t>
            </a:r>
          </a:p>
          <a:p>
            <a:pPr lvl="1"/>
            <a:r>
              <a:rPr lang="zh-TW" altLang="en-US" dirty="0"/>
              <a:t>修改自 </a:t>
            </a:r>
            <a:r>
              <a:rPr lang="en-US" altLang="zh-TW" dirty="0"/>
              <a:t>Prog10-5.c </a:t>
            </a:r>
            <a:r>
              <a:rPr lang="zh-TW" altLang="en-US" dirty="0"/>
              <a:t>讀取 </a:t>
            </a:r>
            <a:r>
              <a:rPr lang="en-US" altLang="zh-TW" dirty="0"/>
              <a:t>stuinfo.txt </a:t>
            </a:r>
            <a:r>
              <a:rPr lang="zh-TW" altLang="en-US" dirty="0"/>
              <a:t>的範例</a:t>
            </a:r>
          </a:p>
        </p:txBody>
      </p:sp>
      <p:sp>
        <p:nvSpPr>
          <p:cNvPr id="3496964" name="Rectangle 4"/>
          <p:cNvSpPr>
            <a:spLocks noChangeArrowheads="1"/>
          </p:cNvSpPr>
          <p:nvPr/>
        </p:nvSpPr>
        <p:spPr bwMode="auto">
          <a:xfrm>
            <a:off x="409575" y="2270125"/>
            <a:ext cx="6210300" cy="45116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iostream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cstdlib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using namespace </a:t>
            </a:r>
            <a:r>
              <a:rPr lang="en-US" altLang="zh-TW" sz="1000" dirty="0" err="1">
                <a:latin typeface="Courier New" pitchFamily="49" charset="0"/>
              </a:rPr>
              <a:t>std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 err="1">
                <a:latin typeface="Courier New" pitchFamily="49" charset="0"/>
              </a:rPr>
              <a:t>struct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StuInfo</a:t>
            </a:r>
            <a:r>
              <a:rPr lang="en-US" altLang="zh-TW" sz="1000" dirty="0">
                <a:latin typeface="Courier New" pitchFamily="49" charset="0"/>
              </a:rPr>
              <a:t>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	 </a:t>
            </a:r>
            <a:r>
              <a:rPr lang="en-US" altLang="zh-TW" sz="1000" dirty="0" err="1">
                <a:latin typeface="Courier New" pitchFamily="49" charset="0"/>
              </a:rPr>
              <a:t>iID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char </a:t>
            </a:r>
            <a:r>
              <a:rPr lang="en-US" altLang="zh-TW" sz="1000" dirty="0" err="1">
                <a:latin typeface="Courier New" pitchFamily="49" charset="0"/>
              </a:rPr>
              <a:t>cName</a:t>
            </a:r>
            <a:r>
              <a:rPr lang="en-US" altLang="zh-TW" sz="1000" dirty="0">
                <a:latin typeface="Courier New" pitchFamily="49" charset="0"/>
              </a:rPr>
              <a:t>[10];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char </a:t>
            </a:r>
            <a:r>
              <a:rPr lang="en-US" altLang="zh-TW" sz="1000" dirty="0" err="1">
                <a:latin typeface="Courier New" pitchFamily="49" charset="0"/>
              </a:rPr>
              <a:t>cBirthday</a:t>
            </a:r>
            <a:r>
              <a:rPr lang="en-US" altLang="zh-TW" sz="1000" dirty="0">
                <a:latin typeface="Courier New" pitchFamily="49" charset="0"/>
              </a:rPr>
              <a:t>[10];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fileobj</a:t>
            </a:r>
            <a:r>
              <a:rPr lang="en-US" altLang="zh-TW" sz="1000" dirty="0">
                <a:latin typeface="Courier New" pitchFamily="49" charset="0"/>
              </a:rPr>
              <a:t>;	// </a:t>
            </a:r>
            <a:r>
              <a:rPr lang="zh-TW" altLang="en-US" sz="1000" dirty="0">
                <a:latin typeface="Courier New" pitchFamily="49" charset="0"/>
              </a:rPr>
              <a:t>宣告一個可以存取檔案的物件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struct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StuInfo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stu</a:t>
            </a:r>
            <a:r>
              <a:rPr lang="en-US" altLang="zh-TW" sz="1000" dirty="0">
                <a:latin typeface="Courier New" pitchFamily="49" charset="0"/>
              </a:rPr>
              <a:t>[5];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iNum</a:t>
            </a:r>
            <a:r>
              <a:rPr lang="en-US" altLang="zh-TW" sz="1000" dirty="0">
                <a:latin typeface="Courier New" pitchFamily="49" charset="0"/>
              </a:rPr>
              <a:t>,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= 0; //</a:t>
            </a:r>
            <a:r>
              <a:rPr lang="en-US" altLang="zh-TW" sz="1000" dirty="0" err="1">
                <a:latin typeface="Courier New" pitchFamily="49" charset="0"/>
              </a:rPr>
              <a:t>stu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zh-TW" altLang="en-US" sz="1000" dirty="0">
                <a:latin typeface="Courier New" pitchFamily="49" charset="0"/>
              </a:rPr>
              <a:t>的索引值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fileobj.open</a:t>
            </a:r>
            <a:r>
              <a:rPr lang="en-US" altLang="zh-TW" sz="1000" dirty="0">
                <a:latin typeface="Courier New" pitchFamily="49" charset="0"/>
              </a:rPr>
              <a:t>("stuinfo.txt",</a:t>
            </a:r>
            <a:r>
              <a:rPr lang="en-US" altLang="zh-TW" sz="1000" dirty="0" err="1">
                <a:latin typeface="Courier New" pitchFamily="49" charset="0"/>
              </a:rPr>
              <a:t>ios</a:t>
            </a:r>
            <a:r>
              <a:rPr lang="en-US" altLang="zh-TW" sz="1000" dirty="0">
                <a:latin typeface="Courier New" pitchFamily="49" charset="0"/>
              </a:rPr>
              <a:t>::in);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if( !</a:t>
            </a:r>
            <a:r>
              <a:rPr lang="en-US" altLang="zh-TW" sz="1000" dirty="0" err="1">
                <a:latin typeface="Courier New" pitchFamily="49" charset="0"/>
              </a:rPr>
              <a:t>fileobj.is_open</a:t>
            </a:r>
            <a:r>
              <a:rPr lang="en-US" altLang="zh-TW" sz="1000" dirty="0">
                <a:latin typeface="Courier New" pitchFamily="49" charset="0"/>
              </a:rPr>
              <a:t>() ) { // </a:t>
            </a:r>
            <a:r>
              <a:rPr lang="zh-TW" altLang="en-US" sz="1000" dirty="0">
                <a:latin typeface="Courier New" pitchFamily="49" charset="0"/>
              </a:rPr>
              <a:t>檔案開啟失敗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</a:t>
            </a:r>
            <a:r>
              <a:rPr lang="zh-TW" altLang="en-US" sz="1000" dirty="0">
                <a:latin typeface="Courier New" pitchFamily="49" charset="0"/>
              </a:rPr>
              <a:t>檔案無法開啟</a:t>
            </a:r>
            <a:r>
              <a:rPr lang="en-US" altLang="zh-TW" sz="1000" dirty="0">
                <a:latin typeface="Courier New" pitchFamily="49" charset="0"/>
              </a:rPr>
              <a:t>";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while( !</a:t>
            </a:r>
            <a:r>
              <a:rPr lang="en-US" altLang="zh-TW" sz="1000" dirty="0" err="1">
                <a:latin typeface="Courier New" pitchFamily="49" charset="0"/>
              </a:rPr>
              <a:t>fileobj.eof</a:t>
            </a:r>
            <a:r>
              <a:rPr lang="en-US" altLang="zh-TW" sz="1000" dirty="0">
                <a:latin typeface="Courier New" pitchFamily="49" charset="0"/>
              </a:rPr>
              <a:t>() ) 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fileobj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 &gt;&gt; 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].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iID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;			// </a:t>
            </a:r>
            <a:r>
              <a:rPr lang="zh-TW" altLang="en-US" sz="1000" dirty="0">
                <a:solidFill>
                  <a:srgbClr val="0000CC"/>
                </a:solidFill>
                <a:latin typeface="Courier New" pitchFamily="49" charset="0"/>
              </a:rPr>
              <a:t>讀取學號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fileobj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 &gt;&gt; 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].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cName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;		// </a:t>
            </a:r>
            <a:r>
              <a:rPr lang="zh-TW" altLang="en-US" sz="1000" dirty="0">
                <a:solidFill>
                  <a:srgbClr val="0000CC"/>
                </a:solidFill>
                <a:latin typeface="Courier New" pitchFamily="49" charset="0"/>
              </a:rPr>
              <a:t>讀取姓名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fileobj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 &gt;&gt; 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stu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[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i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].</a:t>
            </a:r>
            <a:r>
              <a:rPr lang="en-US" altLang="zh-TW" sz="1000" dirty="0" err="1">
                <a:solidFill>
                  <a:srgbClr val="0000CC"/>
                </a:solidFill>
                <a:latin typeface="Courier New" pitchFamily="49" charset="0"/>
              </a:rPr>
              <a:t>cBirthday</a:t>
            </a:r>
            <a:r>
              <a:rPr lang="en-US" altLang="zh-TW" sz="1000" dirty="0">
                <a:solidFill>
                  <a:srgbClr val="0000CC"/>
                </a:solidFill>
                <a:latin typeface="Courier New" pitchFamily="49" charset="0"/>
              </a:rPr>
              <a:t>;	// </a:t>
            </a:r>
            <a:r>
              <a:rPr lang="zh-TW" altLang="en-US" sz="1000" dirty="0">
                <a:solidFill>
                  <a:srgbClr val="0000CC"/>
                </a:solidFill>
                <a:latin typeface="Courier New" pitchFamily="49" charset="0"/>
              </a:rPr>
              <a:t>讀取生日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++;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iNum</a:t>
            </a:r>
            <a:r>
              <a:rPr lang="en-US" altLang="zh-TW" sz="1000" dirty="0">
                <a:latin typeface="Courier New" pitchFamily="49" charset="0"/>
              </a:rPr>
              <a:t> =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; </a:t>
            </a:r>
            <a:r>
              <a:rPr lang="en-US" altLang="zh-TW" sz="1000" dirty="0" err="1">
                <a:latin typeface="Courier New" pitchFamily="49" charset="0"/>
              </a:rPr>
              <a:t>printf</a:t>
            </a:r>
            <a:r>
              <a:rPr lang="en-US" altLang="zh-TW" sz="1000" dirty="0">
                <a:latin typeface="Courier New" pitchFamily="49" charset="0"/>
              </a:rPr>
              <a:t>("</a:t>
            </a:r>
            <a:r>
              <a:rPr lang="zh-TW" altLang="en-US" sz="1000" dirty="0">
                <a:latin typeface="Courier New" pitchFamily="49" charset="0"/>
              </a:rPr>
              <a:t>學號   姓名    生日</a:t>
            </a:r>
            <a:r>
              <a:rPr lang="en-US" altLang="zh-TW" sz="1000" dirty="0">
                <a:latin typeface="Courier New" pitchFamily="49" charset="0"/>
              </a:rPr>
              <a:t>\n");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for(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= 0 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&lt; </a:t>
            </a:r>
            <a:r>
              <a:rPr lang="en-US" altLang="zh-TW" sz="1000" dirty="0" err="1">
                <a:latin typeface="Courier New" pitchFamily="49" charset="0"/>
              </a:rPr>
              <a:t>iNum</a:t>
            </a:r>
            <a:r>
              <a:rPr lang="en-US" altLang="zh-TW" sz="1000" dirty="0">
                <a:latin typeface="Courier New" pitchFamily="49" charset="0"/>
              </a:rPr>
              <a:t> 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++ 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&lt;&lt;</a:t>
            </a:r>
            <a:r>
              <a:rPr lang="en-US" altLang="zh-TW" sz="1000" dirty="0" err="1">
                <a:latin typeface="Courier New" pitchFamily="49" charset="0"/>
              </a:rPr>
              <a:t>stu</a:t>
            </a:r>
            <a:r>
              <a:rPr lang="en-US" altLang="zh-TW" sz="1000" dirty="0">
                <a:latin typeface="Courier New" pitchFamily="49" charset="0"/>
              </a:rPr>
              <a:t>[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].</a:t>
            </a:r>
            <a:r>
              <a:rPr lang="en-US" altLang="zh-TW" sz="1000" dirty="0" err="1">
                <a:latin typeface="Courier New" pitchFamily="49" charset="0"/>
              </a:rPr>
              <a:t>iID</a:t>
            </a:r>
            <a:r>
              <a:rPr lang="en-US" altLang="zh-TW" sz="1000" dirty="0">
                <a:latin typeface="Courier New" pitchFamily="49" charset="0"/>
              </a:rPr>
              <a:t>&lt;&lt;"  "&lt;&lt;</a:t>
            </a:r>
            <a:r>
              <a:rPr lang="en-US" altLang="zh-TW" sz="1000" dirty="0" err="1">
                <a:latin typeface="Courier New" pitchFamily="49" charset="0"/>
              </a:rPr>
              <a:t>stu</a:t>
            </a:r>
            <a:r>
              <a:rPr lang="en-US" altLang="zh-TW" sz="1000" dirty="0">
                <a:latin typeface="Courier New" pitchFamily="49" charset="0"/>
              </a:rPr>
              <a:t>[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].</a:t>
            </a:r>
            <a:r>
              <a:rPr lang="en-US" altLang="zh-TW" sz="1000" dirty="0" err="1">
                <a:latin typeface="Courier New" pitchFamily="49" charset="0"/>
              </a:rPr>
              <a:t>cName</a:t>
            </a:r>
            <a:r>
              <a:rPr lang="en-US" altLang="zh-TW" sz="1000" dirty="0">
                <a:latin typeface="Courier New" pitchFamily="49" charset="0"/>
              </a:rPr>
              <a:t>&lt;&lt;"  "&lt;&lt;</a:t>
            </a:r>
            <a:r>
              <a:rPr lang="en-US" altLang="zh-TW" sz="1000" dirty="0" err="1">
                <a:latin typeface="Courier New" pitchFamily="49" charset="0"/>
              </a:rPr>
              <a:t>stu</a:t>
            </a:r>
            <a:r>
              <a:rPr lang="en-US" altLang="zh-TW" sz="1000" dirty="0">
                <a:latin typeface="Courier New" pitchFamily="49" charset="0"/>
              </a:rPr>
              <a:t>[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].</a:t>
            </a:r>
            <a:r>
              <a:rPr lang="en-US" altLang="zh-TW" sz="1000" dirty="0" err="1">
                <a:latin typeface="Courier New" pitchFamily="49" charset="0"/>
              </a:rPr>
              <a:t>cBirthday</a:t>
            </a:r>
            <a:r>
              <a:rPr lang="en-US" altLang="zh-TW" sz="1000" dirty="0">
                <a:latin typeface="Courier New" pitchFamily="49" charset="0"/>
              </a:rPr>
              <a:t>&lt;&lt;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fileobj.close</a:t>
            </a:r>
            <a:r>
              <a:rPr lang="en-US" altLang="zh-TW" sz="1000" dirty="0">
                <a:latin typeface="Courier New" pitchFamily="49" charset="0"/>
              </a:rPr>
              <a:t>(); system("pause"); return(0); // </a:t>
            </a:r>
            <a:r>
              <a:rPr lang="zh-TW" altLang="en-US" sz="1000" dirty="0">
                <a:latin typeface="Courier New" pitchFamily="49" charset="0"/>
              </a:rPr>
              <a:t>關閉檔案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}</a:t>
            </a:r>
          </a:p>
        </p:txBody>
      </p:sp>
      <p:sp>
        <p:nvSpPr>
          <p:cNvPr id="3496965" name="Rectangle 5"/>
          <p:cNvSpPr>
            <a:spLocks noChangeArrowheads="1"/>
          </p:cNvSpPr>
          <p:nvPr/>
        </p:nvSpPr>
        <p:spPr bwMode="auto">
          <a:xfrm>
            <a:off x="6477000" y="3149600"/>
            <a:ext cx="214312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學號    姓名    生日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60511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林小明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890105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60512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李小強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881011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60513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趙小玉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890627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60514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吳小雯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880924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60515  </a:t>
            </a:r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王小婷 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890412</a:t>
            </a:r>
          </a:p>
        </p:txBody>
      </p:sp>
      <p:grpSp>
        <p:nvGrpSpPr>
          <p:cNvPr id="3496966" name="Group 6"/>
          <p:cNvGrpSpPr>
            <a:grpSpLocks/>
          </p:cNvGrpSpPr>
          <p:nvPr/>
        </p:nvGrpSpPr>
        <p:grpSpPr bwMode="auto">
          <a:xfrm>
            <a:off x="2143124" y="2397125"/>
            <a:ext cx="1285875" cy="496888"/>
            <a:chOff x="1338" y="1497"/>
            <a:chExt cx="810" cy="313"/>
          </a:xfrm>
        </p:grpSpPr>
        <p:pic>
          <p:nvPicPr>
            <p:cNvPr id="3496967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96968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Prog-24.cpp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96969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874963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2623-D882-4FFC-B0A5-5ED38AAC5CD1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34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文字檔的讀取與寫入</a:t>
            </a:r>
          </a:p>
        </p:txBody>
      </p:sp>
      <p:sp>
        <p:nvSpPr>
          <p:cNvPr id="34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297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100"/>
              <a:t>隨機檔的存取，必須使用以下四個成員函式：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seekg(pos)</a:t>
            </a:r>
          </a:p>
          <a:p>
            <a:pPr lvl="2">
              <a:lnSpc>
                <a:spcPct val="80000"/>
              </a:lnSpc>
            </a:pPr>
            <a:r>
              <a:rPr lang="zh-TW" altLang="en-US" sz="1800"/>
              <a:t>針對讀取檔案</a:t>
            </a:r>
            <a:r>
              <a:rPr lang="en-US" altLang="zh-TW" sz="1800"/>
              <a:t>(input stream)</a:t>
            </a:r>
            <a:r>
              <a:rPr lang="zh-TW" altLang="en-US" sz="1800"/>
              <a:t>的操作，將讀寫頭移動到 </a:t>
            </a:r>
            <a:r>
              <a:rPr lang="en-US" altLang="zh-TW" sz="1800"/>
              <a:t>pos </a:t>
            </a:r>
            <a:r>
              <a:rPr lang="zh-TW" altLang="en-US" sz="1800"/>
              <a:t>所指定的位置，相對於檔案頭，以位元組為單位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tellg()</a:t>
            </a:r>
          </a:p>
          <a:p>
            <a:pPr lvl="2">
              <a:lnSpc>
                <a:spcPct val="80000"/>
              </a:lnSpc>
            </a:pPr>
            <a:r>
              <a:rPr lang="zh-TW" altLang="en-US" sz="1800"/>
              <a:t>針對讀取檔案的操作，傳回目前讀寫頭的位置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seekp(pos)</a:t>
            </a:r>
          </a:p>
          <a:p>
            <a:pPr lvl="2">
              <a:lnSpc>
                <a:spcPct val="80000"/>
              </a:lnSpc>
            </a:pPr>
            <a:r>
              <a:rPr lang="zh-TW" altLang="en-US" sz="1800"/>
              <a:t>針對寫入檔案</a:t>
            </a:r>
            <a:r>
              <a:rPr lang="en-US" altLang="zh-TW" sz="1800"/>
              <a:t>(output stream)</a:t>
            </a:r>
            <a:r>
              <a:rPr lang="zh-TW" altLang="en-US" sz="1800"/>
              <a:t>的操作，將讀寫頭移動到 </a:t>
            </a:r>
            <a:r>
              <a:rPr lang="en-US" altLang="zh-TW" sz="1800"/>
              <a:t>pos </a:t>
            </a:r>
            <a:r>
              <a:rPr lang="zh-TW" altLang="en-US" sz="1800"/>
              <a:t>所指定的位置，相對於檔案頭，以位元組為單位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tellp()</a:t>
            </a:r>
          </a:p>
          <a:p>
            <a:pPr lvl="2">
              <a:lnSpc>
                <a:spcPct val="80000"/>
              </a:lnSpc>
            </a:pPr>
            <a:r>
              <a:rPr lang="zh-TW" altLang="en-US" sz="1800"/>
              <a:t>針對寫入檔案的操作，傳回目前讀寫頭的位置</a:t>
            </a:r>
          </a:p>
          <a:p>
            <a:pPr>
              <a:lnSpc>
                <a:spcPct val="80000"/>
              </a:lnSpc>
            </a:pPr>
            <a:r>
              <a:rPr lang="en-US" altLang="zh-TW" sz="2100"/>
              <a:t>seekg </a:t>
            </a:r>
            <a:r>
              <a:rPr lang="zh-TW" altLang="en-US" sz="2100"/>
              <a:t>與 </a:t>
            </a:r>
            <a:r>
              <a:rPr lang="en-US" altLang="zh-TW" sz="2100"/>
              <a:t>seekp </a:t>
            </a:r>
            <a:r>
              <a:rPr lang="zh-TW" altLang="en-US" sz="2100"/>
              <a:t>函式也有兩個引數的版本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seekg(off, dir) </a:t>
            </a:r>
            <a:r>
              <a:rPr lang="zh-TW" altLang="en-US" sz="2000"/>
              <a:t>與 </a:t>
            </a:r>
            <a:r>
              <a:rPr lang="en-US" altLang="zh-TW" sz="2000"/>
              <a:t>seekp(off, dir)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off </a:t>
            </a:r>
            <a:r>
              <a:rPr lang="zh-TW" altLang="en-US" sz="2000"/>
              <a:t>代表根據指定的方向 </a:t>
            </a:r>
            <a:r>
              <a:rPr lang="en-US" altLang="zh-TW" sz="2000"/>
              <a:t>(dir) </a:t>
            </a:r>
            <a:r>
              <a:rPr lang="zh-TW" altLang="en-US" sz="2000"/>
              <a:t>移動 </a:t>
            </a:r>
            <a:r>
              <a:rPr lang="en-US" altLang="zh-TW" sz="2000"/>
              <a:t>off </a:t>
            </a:r>
            <a:r>
              <a:rPr lang="zh-TW" altLang="en-US" sz="2000"/>
              <a:t>個位元組。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dir </a:t>
            </a:r>
            <a:r>
              <a:rPr lang="zh-TW" altLang="en-US" sz="2000"/>
              <a:t>有以下三個設定值：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ios::beg</a:t>
            </a:r>
            <a:r>
              <a:rPr lang="zh-TW" altLang="en-US" sz="1800"/>
              <a:t>：從檔案頭向後計算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ios::cur</a:t>
            </a:r>
            <a:r>
              <a:rPr lang="zh-TW" altLang="en-US" sz="1800"/>
              <a:t>：從檔案目前指向的讀取位置向後計算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ios::end</a:t>
            </a:r>
            <a:r>
              <a:rPr lang="zh-TW" altLang="en-US" sz="1800"/>
              <a:t>：將檔案尾向前計算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BC71-7998-4E7D-BB7C-428F813B9732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5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二進位檔的寫入與讀取</a:t>
            </a:r>
          </a:p>
        </p:txBody>
      </p:sp>
      <p:sp>
        <p:nvSpPr>
          <p:cNvPr id="35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3649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600"/>
              <a:t>必須利用 </a:t>
            </a:r>
            <a:r>
              <a:rPr lang="en-US" altLang="zh-TW" sz="2600"/>
              <a:t>read </a:t>
            </a:r>
            <a:r>
              <a:rPr lang="zh-TW" altLang="en-US" sz="2600"/>
              <a:t>與 </a:t>
            </a:r>
            <a:r>
              <a:rPr lang="en-US" altLang="zh-TW" sz="2600"/>
              <a:t>write </a:t>
            </a:r>
            <a:r>
              <a:rPr lang="zh-TW" altLang="en-US" sz="2600"/>
              <a:t>成員函式來實現</a:t>
            </a:r>
          </a:p>
          <a:p>
            <a:pPr>
              <a:lnSpc>
                <a:spcPct val="80000"/>
              </a:lnSpc>
            </a:pPr>
            <a:r>
              <a:rPr lang="zh-TW" altLang="en-US" sz="2600"/>
              <a:t>使用方式如下：</a:t>
            </a:r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endParaRPr lang="zh-TW" altLang="en-US" sz="2600"/>
          </a:p>
          <a:p>
            <a:pPr>
              <a:lnSpc>
                <a:spcPct val="80000"/>
              </a:lnSpc>
            </a:pPr>
            <a:r>
              <a:rPr lang="zh-TW" altLang="en-US" sz="2600"/>
              <a:t>第一個引數：輸出或是寫入資料的起始位址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必須利用 </a:t>
            </a:r>
            <a:r>
              <a:rPr lang="en-US" altLang="zh-TW" sz="2200"/>
              <a:t>(char *) </a:t>
            </a:r>
            <a:r>
              <a:rPr lang="zh-TW" altLang="en-US" sz="2200"/>
              <a:t>強迫將型別轉換成 </a:t>
            </a:r>
            <a:r>
              <a:rPr lang="en-US" altLang="zh-TW" sz="2200"/>
              <a:t>char *</a:t>
            </a:r>
          </a:p>
          <a:p>
            <a:pPr>
              <a:lnSpc>
                <a:spcPct val="80000"/>
              </a:lnSpc>
            </a:pPr>
            <a:r>
              <a:rPr lang="zh-TW" altLang="en-US" sz="2600"/>
              <a:t>第二個引數：輸出或是寫入的位元組數</a:t>
            </a:r>
          </a:p>
          <a:p>
            <a:pPr>
              <a:lnSpc>
                <a:spcPct val="80000"/>
              </a:lnSpc>
            </a:pPr>
            <a:endParaRPr lang="en-US" altLang="zh-TW" sz="2600"/>
          </a:p>
        </p:txBody>
      </p:sp>
      <p:sp>
        <p:nvSpPr>
          <p:cNvPr id="3514372" name="Rectangle 4"/>
          <p:cNvSpPr>
            <a:spLocks noChangeArrowheads="1"/>
          </p:cNvSpPr>
          <p:nvPr/>
        </p:nvSpPr>
        <p:spPr bwMode="auto">
          <a:xfrm>
            <a:off x="1762125" y="2217738"/>
            <a:ext cx="4572000" cy="10699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write((char *) &amp;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變數名稱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位元組數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write((char *)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陣列名稱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位元組數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read((char *) &amp;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變數名稱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位元組數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read((char *)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陣列名稱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zh-TW" altLang="en-US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位元組數</a:t>
            </a:r>
            <a:r>
              <a:rPr lang="en-US" altLang="zh-TW" sz="16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1B762-E9D0-40A3-8217-035B37B5305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第一個 C++ 程式</a:t>
            </a:r>
            <a:endParaRPr lang="zh-TW" altLang="en-US" sz="3500"/>
          </a:p>
        </p:txBody>
      </p:sp>
      <p:sp>
        <p:nvSpPr>
          <p:cNvPr id="34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589338"/>
            <a:ext cx="8229600" cy="288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100" dirty="0"/>
              <a:t>程式檔的副檔名必須是 </a:t>
            </a:r>
            <a:r>
              <a:rPr lang="en-US" altLang="zh-TW" sz="2100" dirty="0"/>
              <a:t>.</a:t>
            </a:r>
            <a:r>
              <a:rPr lang="en-US" altLang="zh-TW" sz="2100" dirty="0" err="1"/>
              <a:t>cpp</a:t>
            </a:r>
            <a:endParaRPr lang="en-US" altLang="zh-TW" sz="2100" dirty="0"/>
          </a:p>
          <a:p>
            <a:pPr>
              <a:lnSpc>
                <a:spcPct val="90000"/>
              </a:lnSpc>
            </a:pPr>
            <a:r>
              <a:rPr lang="zh-TW" altLang="en-US" sz="2100" dirty="0"/>
              <a:t>標頭檔不需要不需要附檔名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#include &lt;</a:t>
            </a:r>
            <a:r>
              <a:rPr lang="en-US" altLang="zh-TW" sz="2000" b="1" dirty="0" err="1">
                <a:solidFill>
                  <a:srgbClr val="A50021"/>
                </a:solidFill>
              </a:rPr>
              <a:t>c</a:t>
            </a:r>
            <a:r>
              <a:rPr lang="en-US" altLang="zh-TW" sz="2000" dirty="0" err="1"/>
              <a:t>stdlib</a:t>
            </a:r>
            <a:r>
              <a:rPr lang="en-US" altLang="zh-TW" sz="2000" dirty="0"/>
              <a:t>&gt; // c </a:t>
            </a:r>
            <a:r>
              <a:rPr lang="zh-TW" altLang="en-US" sz="2000" dirty="0"/>
              <a:t>代表由移植過來的標頭檔</a:t>
            </a:r>
          </a:p>
          <a:p>
            <a:pPr>
              <a:lnSpc>
                <a:spcPct val="90000"/>
              </a:lnSpc>
            </a:pPr>
            <a:r>
              <a:rPr lang="zh-TW" altLang="en-US" sz="2100" dirty="0"/>
              <a:t>輸出與輸出的部分，</a:t>
            </a:r>
            <a:r>
              <a:rPr lang="en-US" altLang="zh-TW" sz="2100" dirty="0"/>
              <a:t>C++ </a:t>
            </a:r>
            <a:r>
              <a:rPr lang="zh-TW" altLang="en-US" sz="2100" dirty="0"/>
              <a:t>是使用</a:t>
            </a:r>
            <a:r>
              <a:rPr lang="zh-TW" altLang="en-US" sz="21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串流</a:t>
            </a:r>
            <a:r>
              <a:rPr lang="en-US" altLang="zh-TW" sz="21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(stream)</a:t>
            </a:r>
            <a:r>
              <a:rPr lang="zh-TW" altLang="en-US" sz="2100" dirty="0"/>
              <a:t>的方式來處理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#include &lt;</a:t>
            </a:r>
            <a:r>
              <a:rPr lang="en-US" altLang="zh-TW" sz="2000" dirty="0" err="1"/>
              <a:t>iostream</a:t>
            </a:r>
            <a:r>
              <a:rPr lang="en-US" altLang="zh-TW" sz="2000" dirty="0"/>
              <a:t>&gt; </a:t>
            </a:r>
            <a:r>
              <a:rPr lang="zh-TW" altLang="en-US" sz="2000" dirty="0"/>
              <a:t>就是載入與輸入</a:t>
            </a:r>
            <a:r>
              <a:rPr lang="en-US" altLang="zh-TW" sz="2000" dirty="0"/>
              <a:t>/</a:t>
            </a:r>
            <a:r>
              <a:rPr lang="zh-TW" altLang="en-US" sz="2000" dirty="0"/>
              <a:t>輸出串流有關的功能</a:t>
            </a:r>
          </a:p>
          <a:p>
            <a:pPr>
              <a:lnSpc>
                <a:spcPct val="90000"/>
              </a:lnSpc>
            </a:pPr>
            <a:r>
              <a:rPr lang="en-US" altLang="zh-TW" sz="2100" dirty="0"/>
              <a:t>using namespace </a:t>
            </a:r>
            <a:r>
              <a:rPr lang="en-US" altLang="zh-TW" sz="2100" dirty="0" err="1"/>
              <a:t>std</a:t>
            </a:r>
            <a:r>
              <a:rPr lang="en-US" altLang="zh-TW" sz="2100" dirty="0"/>
              <a:t>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使用定義在命名空間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 </a:t>
            </a:r>
            <a:r>
              <a:rPr lang="zh-TW" altLang="en-US" sz="2000" dirty="0"/>
              <a:t>中的物件、類別或是函式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如：</a:t>
            </a:r>
            <a:r>
              <a:rPr lang="en-US" altLang="zh-TW" sz="2000" dirty="0" err="1"/>
              <a:t>cin</a:t>
            </a:r>
            <a:r>
              <a:rPr lang="en-US" altLang="zh-TW" sz="2000" dirty="0"/>
              <a:t> (</a:t>
            </a:r>
            <a:r>
              <a:rPr lang="zh-TW" altLang="en-US" sz="2000" dirty="0"/>
              <a:t>負責接收使用者輸入</a:t>
            </a:r>
            <a:r>
              <a:rPr lang="en-US" altLang="zh-TW" sz="2000" dirty="0"/>
              <a:t>)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cout</a:t>
            </a:r>
            <a:r>
              <a:rPr lang="en-US" altLang="zh-TW" sz="2000" dirty="0"/>
              <a:t> (</a:t>
            </a:r>
            <a:r>
              <a:rPr lang="zh-TW" altLang="en-US" sz="2000" dirty="0"/>
              <a:t>負責顯示訊息到螢幕上</a:t>
            </a:r>
            <a:r>
              <a:rPr lang="en-US" altLang="zh-TW" sz="2000" dirty="0"/>
              <a:t>)</a:t>
            </a:r>
          </a:p>
        </p:txBody>
      </p:sp>
      <p:sp>
        <p:nvSpPr>
          <p:cNvPr id="3447812" name="Rectangle 4"/>
          <p:cNvSpPr>
            <a:spLocks noChangeArrowheads="1"/>
          </p:cNvSpPr>
          <p:nvPr/>
        </p:nvSpPr>
        <p:spPr bwMode="auto">
          <a:xfrm>
            <a:off x="501650" y="1273175"/>
            <a:ext cx="4632325" cy="210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int main(void) 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	int x; // </a:t>
            </a:r>
            <a:r>
              <a:rPr lang="zh-TW" altLang="en-US">
                <a:latin typeface="Courier New" pitchFamily="49" charset="0"/>
              </a:rPr>
              <a:t>宣告變數 </a:t>
            </a:r>
            <a:r>
              <a:rPr lang="en-US" altLang="zh-TW">
                <a:latin typeface="Courier New" pitchFamily="49" charset="0"/>
              </a:rPr>
              <a:t>x, </a:t>
            </a:r>
            <a:r>
              <a:rPr lang="zh-TW" altLang="en-US">
                <a:latin typeface="Courier New" pitchFamily="49" charset="0"/>
              </a:rPr>
              <a:t>用來儲存玩家輸入的攻擊力</a:t>
            </a:r>
          </a:p>
          <a:p>
            <a:pPr>
              <a:tabLst>
                <a:tab pos="357188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latin typeface="Courier New" pitchFamily="49" charset="0"/>
              </a:rPr>
              <a:t>cout &lt;&lt; "</a:t>
            </a:r>
            <a:r>
              <a:rPr lang="zh-TW" altLang="en-US">
                <a:latin typeface="Courier New" pitchFamily="49" charset="0"/>
              </a:rPr>
              <a:t>輸入攻擊力 </a:t>
            </a:r>
            <a:r>
              <a:rPr lang="en-US" altLang="zh-TW">
                <a:latin typeface="Courier New" pitchFamily="49" charset="0"/>
              </a:rPr>
              <a:t>:";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	cin &gt;&gt; x;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	cout &lt;&lt; "</a:t>
            </a:r>
            <a:r>
              <a:rPr lang="zh-TW" altLang="en-US">
                <a:latin typeface="Courier New" pitchFamily="49" charset="0"/>
              </a:rPr>
              <a:t>對怪物的傷害值為 </a:t>
            </a:r>
            <a:r>
              <a:rPr lang="en-US" altLang="zh-TW">
                <a:latin typeface="Courier New" pitchFamily="49" charset="0"/>
              </a:rPr>
              <a:t>:" &lt;&lt; x*2-15 &lt;&lt; endl;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57188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sp>
        <p:nvSpPr>
          <p:cNvPr id="3447813" name="Rectangle 5"/>
          <p:cNvSpPr>
            <a:spLocks noChangeArrowheads="1"/>
          </p:cNvSpPr>
          <p:nvPr/>
        </p:nvSpPr>
        <p:spPr bwMode="auto">
          <a:xfrm>
            <a:off x="6554788" y="1693863"/>
            <a:ext cx="2019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輸入攻擊力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:25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對怪物的傷害值為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:35</a:t>
            </a:r>
          </a:p>
        </p:txBody>
      </p:sp>
      <p:grpSp>
        <p:nvGrpSpPr>
          <p:cNvPr id="3447814" name="Group 6"/>
          <p:cNvGrpSpPr>
            <a:grpSpLocks/>
          </p:cNvGrpSpPr>
          <p:nvPr/>
        </p:nvGrpSpPr>
        <p:grpSpPr bwMode="auto">
          <a:xfrm>
            <a:off x="2713039" y="1214438"/>
            <a:ext cx="1285875" cy="496887"/>
            <a:chOff x="1338" y="1497"/>
            <a:chExt cx="810" cy="313"/>
          </a:xfrm>
        </p:grpSpPr>
        <p:pic>
          <p:nvPicPr>
            <p:cNvPr id="3447815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47816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Prog-1.cpp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47817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288" y="1419225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3C30-87F2-4CE4-AE63-3C44A8EE9965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35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二進位檔的寫入與讀取</a:t>
            </a:r>
          </a:p>
        </p:txBody>
      </p:sp>
      <p:sp>
        <p:nvSpPr>
          <p:cNvPr id="35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192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 dirty="0" smtClean="0"/>
              <a:t>Prog-25.cpp </a:t>
            </a:r>
            <a:r>
              <a:rPr lang="en-US" altLang="zh-TW" sz="2100" dirty="0"/>
              <a:t>─ C++ </a:t>
            </a:r>
            <a:r>
              <a:rPr lang="zh-TW" altLang="en-US" sz="2100" dirty="0"/>
              <a:t>版的二進位檔案輸出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修改自 </a:t>
            </a:r>
            <a:r>
              <a:rPr lang="en-US" altLang="zh-TW" sz="2000" dirty="0"/>
              <a:t>Prog10-17.c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這個範例輸出一個 </a:t>
            </a:r>
            <a:r>
              <a:rPr lang="en-US" altLang="zh-TW" sz="2000" dirty="0"/>
              <a:t>double</a:t>
            </a:r>
            <a:r>
              <a:rPr lang="zh-TW" altLang="en-US" sz="2000" dirty="0"/>
              <a:t>、一個 </a:t>
            </a:r>
            <a:r>
              <a:rPr lang="en-US" altLang="zh-TW" sz="2000" dirty="0"/>
              <a:t>float </a:t>
            </a:r>
            <a:r>
              <a:rPr lang="zh-TW" altLang="en-US" sz="2000" dirty="0"/>
              <a:t>以及具有三個整數的陣列</a:t>
            </a:r>
          </a:p>
          <a:p>
            <a:pPr>
              <a:lnSpc>
                <a:spcPct val="90000"/>
              </a:lnSpc>
            </a:pPr>
            <a:endParaRPr lang="en-US" altLang="zh-TW" sz="2100" dirty="0"/>
          </a:p>
        </p:txBody>
      </p:sp>
      <p:sp>
        <p:nvSpPr>
          <p:cNvPr id="3515396" name="Rectangle 4"/>
          <p:cNvSpPr>
            <a:spLocks noChangeArrowheads="1"/>
          </p:cNvSpPr>
          <p:nvPr/>
        </p:nvSpPr>
        <p:spPr bwMode="auto">
          <a:xfrm>
            <a:off x="542925" y="2728913"/>
            <a:ext cx="7486650" cy="37433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iostream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cstdlib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#include &lt;</a:t>
            </a:r>
            <a:r>
              <a:rPr lang="en-US" altLang="zh-TW" dirty="0" err="1">
                <a:latin typeface="Courier New" pitchFamily="49" charset="0"/>
              </a:rPr>
              <a:t>fstream</a:t>
            </a:r>
            <a:r>
              <a:rPr lang="en-US" altLang="zh-TW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using namespace </a:t>
            </a:r>
            <a:r>
              <a:rPr lang="en-US" altLang="zh-TW" dirty="0" err="1">
                <a:latin typeface="Courier New" pitchFamily="49" charset="0"/>
              </a:rPr>
              <a:t>std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double	da = 3.1415;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float	fb = 3.1415f;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iArray</a:t>
            </a:r>
            <a:r>
              <a:rPr lang="en-US" altLang="zh-TW" dirty="0">
                <a:latin typeface="Courier New" pitchFamily="49" charset="0"/>
              </a:rPr>
              <a:t>[] = {3,5,7};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fstream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en-US" altLang="zh-TW" dirty="0" err="1">
                <a:latin typeface="Courier New" pitchFamily="49" charset="0"/>
              </a:rPr>
              <a:t>fileobj</a:t>
            </a:r>
            <a:r>
              <a:rPr lang="en-US" altLang="zh-TW" dirty="0">
                <a:latin typeface="Courier New" pitchFamily="49" charset="0"/>
              </a:rPr>
              <a:t>;	// </a:t>
            </a:r>
            <a:r>
              <a:rPr lang="zh-TW" altLang="en-US" dirty="0">
                <a:latin typeface="Courier New" pitchFamily="49" charset="0"/>
              </a:rPr>
              <a:t>宣告一個可以存取檔案的物件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fileobj.open</a:t>
            </a:r>
            <a:r>
              <a:rPr lang="en-US" altLang="zh-TW" dirty="0">
                <a:latin typeface="Courier New" pitchFamily="49" charset="0"/>
              </a:rPr>
              <a:t>("</a:t>
            </a:r>
            <a:r>
              <a:rPr lang="en-US" altLang="zh-TW" dirty="0" err="1">
                <a:latin typeface="Courier New" pitchFamily="49" charset="0"/>
              </a:rPr>
              <a:t>number.bin</a:t>
            </a:r>
            <a:r>
              <a:rPr lang="en-US" altLang="zh-TW" dirty="0">
                <a:latin typeface="Courier New" pitchFamily="49" charset="0"/>
              </a:rPr>
              <a:t>", </a:t>
            </a:r>
            <a:r>
              <a:rPr lang="en-US" altLang="zh-TW" dirty="0" err="1">
                <a:latin typeface="Courier New" pitchFamily="49" charset="0"/>
              </a:rPr>
              <a:t>ios</a:t>
            </a:r>
            <a:r>
              <a:rPr lang="en-US" altLang="zh-TW" dirty="0">
                <a:latin typeface="Courier New" pitchFamily="49" charset="0"/>
              </a:rPr>
              <a:t>::binary | </a:t>
            </a:r>
            <a:r>
              <a:rPr lang="en-US" altLang="zh-TW" dirty="0" err="1">
                <a:latin typeface="Courier New" pitchFamily="49" charset="0"/>
              </a:rPr>
              <a:t>ios</a:t>
            </a:r>
            <a:r>
              <a:rPr lang="en-US" altLang="zh-TW" dirty="0">
                <a:latin typeface="Courier New" pitchFamily="49" charset="0"/>
              </a:rPr>
              <a:t>::out 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if( !</a:t>
            </a:r>
            <a:r>
              <a:rPr lang="en-US" altLang="zh-TW" dirty="0" err="1">
                <a:latin typeface="Courier New" pitchFamily="49" charset="0"/>
              </a:rPr>
              <a:t>fileobj.is_open</a:t>
            </a:r>
            <a:r>
              <a:rPr lang="en-US" altLang="zh-TW" dirty="0">
                <a:latin typeface="Courier New" pitchFamily="49" charset="0"/>
              </a:rPr>
              <a:t>() ) { // .bin </a:t>
            </a:r>
            <a:r>
              <a:rPr lang="zh-TW" altLang="en-US" dirty="0">
                <a:latin typeface="Courier New" pitchFamily="49" charset="0"/>
              </a:rPr>
              <a:t>一般用於表示為二進位檔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	</a:t>
            </a:r>
            <a:r>
              <a:rPr lang="en-US" altLang="zh-TW" dirty="0" err="1">
                <a:latin typeface="Courier New" pitchFamily="49" charset="0"/>
              </a:rPr>
              <a:t>printf</a:t>
            </a:r>
            <a:r>
              <a:rPr lang="en-US" altLang="zh-TW" dirty="0">
                <a:latin typeface="Courier New" pitchFamily="49" charset="0"/>
              </a:rPr>
              <a:t>("</a:t>
            </a:r>
            <a:r>
              <a:rPr lang="en-US" altLang="zh-TW" dirty="0" err="1">
                <a:latin typeface="Courier New" pitchFamily="49" charset="0"/>
              </a:rPr>
              <a:t>number.bin</a:t>
            </a:r>
            <a:r>
              <a:rPr lang="en-US" altLang="zh-TW" dirty="0">
                <a:latin typeface="Courier New" pitchFamily="49" charset="0"/>
              </a:rPr>
              <a:t> </a:t>
            </a:r>
            <a:r>
              <a:rPr lang="zh-TW" altLang="en-US" dirty="0">
                <a:latin typeface="Courier New" pitchFamily="49" charset="0"/>
              </a:rPr>
              <a:t>檔案無法開啟</a:t>
            </a:r>
            <a:r>
              <a:rPr lang="en-US" altLang="zh-TW" dirty="0">
                <a:latin typeface="Courier New" pitchFamily="49" charset="0"/>
              </a:rPr>
              <a:t>");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	}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fileobj.write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((char*)&amp;da,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sizeof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(double));//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寫入變數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da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在記憶體中的儲存內容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fileobj.write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((char*)&amp;fb,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sizeof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(float)); //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寫入變數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fb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在記憶體中的儲存內容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fileobj.write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((char*)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iArray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sizeof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(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)*3); //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寫入陣列 </a:t>
            </a:r>
            <a:r>
              <a:rPr lang="en-US" altLang="zh-TW" dirty="0" err="1">
                <a:solidFill>
                  <a:srgbClr val="0000CC"/>
                </a:solidFill>
                <a:latin typeface="Courier New" pitchFamily="49" charset="0"/>
              </a:rPr>
              <a:t>iArray</a:t>
            </a:r>
            <a:r>
              <a:rPr lang="en-US" altLang="zh-TW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zh-TW" altLang="en-US" dirty="0">
                <a:solidFill>
                  <a:srgbClr val="0000CC"/>
                </a:solidFill>
                <a:latin typeface="Courier New" pitchFamily="49" charset="0"/>
              </a:rPr>
              <a:t>的儲存內容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fileobj.close</a:t>
            </a:r>
            <a:r>
              <a:rPr lang="en-US" altLang="zh-TW" dirty="0">
                <a:latin typeface="Courier New" pitchFamily="49" charset="0"/>
              </a:rPr>
              <a:t>(); // </a:t>
            </a:r>
            <a:r>
              <a:rPr lang="zh-TW" altLang="en-US" dirty="0">
                <a:latin typeface="Courier New" pitchFamily="49" charset="0"/>
              </a:rPr>
              <a:t>關閉檔案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dirty="0">
                <a:latin typeface="Courier New" pitchFamily="49" charset="0"/>
              </a:rPr>
              <a:t>	</a:t>
            </a:r>
            <a:r>
              <a:rPr lang="en-US" altLang="zh-TW" dirty="0">
                <a:latin typeface="Courier New" pitchFamily="49" charset="0"/>
              </a:rPr>
              <a:t>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  <p:pic>
        <p:nvPicPr>
          <p:cNvPr id="3515397" name="Picture 5" descr="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2947988"/>
            <a:ext cx="2066925" cy="1049337"/>
          </a:xfrm>
          <a:prstGeom prst="rect">
            <a:avLst/>
          </a:prstGeom>
          <a:noFill/>
        </p:spPr>
      </p:pic>
      <p:grpSp>
        <p:nvGrpSpPr>
          <p:cNvPr id="3515398" name="Group 6"/>
          <p:cNvGrpSpPr>
            <a:grpSpLocks/>
          </p:cNvGrpSpPr>
          <p:nvPr/>
        </p:nvGrpSpPr>
        <p:grpSpPr bwMode="auto">
          <a:xfrm>
            <a:off x="2501899" y="2822575"/>
            <a:ext cx="1285875" cy="496888"/>
            <a:chOff x="1338" y="1497"/>
            <a:chExt cx="810" cy="313"/>
          </a:xfrm>
        </p:grpSpPr>
        <p:pic>
          <p:nvPicPr>
            <p:cNvPr id="3515399" name="Picture 25" descr="disk"/>
            <p:cNvPicPr>
              <a:picLocks noChangeAspect="1" noChangeArrowheads="1"/>
            </p:cNvPicPr>
            <p:nvPr/>
          </p:nvPicPr>
          <p:blipFill>
            <a:blip r:embed="rId3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15400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Prog-25.cpp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515401" name="Picture 9" descr="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8600" y="2624138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D454-63F6-4ACA-AE92-1D859E052E28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35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/>
              <a:t>二進位檔的寫入與讀取</a:t>
            </a:r>
          </a:p>
        </p:txBody>
      </p:sp>
      <p:sp>
        <p:nvSpPr>
          <p:cNvPr id="35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287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100" dirty="0" smtClean="0"/>
              <a:t>Prog-26.cpp </a:t>
            </a:r>
            <a:r>
              <a:rPr lang="en-US" altLang="zh-TW" sz="2100" dirty="0"/>
              <a:t>‘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利用 </a:t>
            </a:r>
            <a:r>
              <a:rPr lang="en-US" altLang="zh-TW" sz="2000" dirty="0"/>
              <a:t>read </a:t>
            </a:r>
            <a:r>
              <a:rPr lang="zh-TW" altLang="en-US" sz="2000" dirty="0"/>
              <a:t>函式，讀取 </a:t>
            </a:r>
            <a:r>
              <a:rPr lang="en-US" altLang="zh-TW" sz="2000" dirty="0" smtClean="0"/>
              <a:t>Prog-25.cpp </a:t>
            </a:r>
            <a:r>
              <a:rPr lang="zh-TW" altLang="en-US" sz="2000" dirty="0"/>
              <a:t>所建立的 </a:t>
            </a:r>
            <a:r>
              <a:rPr lang="en-US" altLang="zh-TW" sz="2000" dirty="0" err="1"/>
              <a:t>number.bin</a:t>
            </a:r>
            <a:r>
              <a:rPr lang="en-US" altLang="zh-TW" sz="2000" dirty="0"/>
              <a:t> </a:t>
            </a:r>
            <a:r>
              <a:rPr lang="zh-TW" altLang="en-US" sz="2000" dirty="0"/>
              <a:t>到變數 </a:t>
            </a:r>
            <a:r>
              <a:rPr lang="en-US" altLang="zh-TW" sz="2000" dirty="0"/>
              <a:t>da</a:t>
            </a:r>
            <a:r>
              <a:rPr lang="zh-TW" altLang="en-US" sz="2000" dirty="0"/>
              <a:t>、</a:t>
            </a:r>
            <a:r>
              <a:rPr lang="en-US" altLang="zh-TW" sz="2000" dirty="0"/>
              <a:t>fb </a:t>
            </a:r>
            <a:r>
              <a:rPr lang="zh-TW" altLang="en-US" sz="2000" dirty="0"/>
              <a:t>與 </a:t>
            </a:r>
            <a:r>
              <a:rPr lang="en-US" altLang="zh-TW" sz="2000" dirty="0" err="1"/>
              <a:t>iArray</a:t>
            </a:r>
            <a:r>
              <a:rPr lang="en-US" altLang="zh-TW" sz="2000" dirty="0"/>
              <a:t>[3] </a:t>
            </a:r>
            <a:r>
              <a:rPr lang="zh-TW" altLang="en-US" sz="2000" dirty="0"/>
              <a:t>中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再將三個變數內容顯示出來</a:t>
            </a:r>
          </a:p>
        </p:txBody>
      </p:sp>
      <p:sp>
        <p:nvSpPr>
          <p:cNvPr id="3516420" name="Rectangle 4"/>
          <p:cNvSpPr>
            <a:spLocks noChangeArrowheads="1"/>
          </p:cNvSpPr>
          <p:nvPr/>
        </p:nvSpPr>
        <p:spPr bwMode="auto">
          <a:xfrm>
            <a:off x="571500" y="2635250"/>
            <a:ext cx="7677150" cy="374967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iostream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cstdlib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#include &lt;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&gt;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using namespace </a:t>
            </a:r>
            <a:r>
              <a:rPr lang="en-US" altLang="zh-TW" sz="1000" dirty="0" err="1">
                <a:latin typeface="Courier New" pitchFamily="49" charset="0"/>
              </a:rPr>
              <a:t>std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main(void)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{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double	da;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float	fb;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iArray</a:t>
            </a:r>
            <a:r>
              <a:rPr lang="en-US" altLang="zh-TW" sz="1000" dirty="0">
                <a:latin typeface="Courier New" pitchFamily="49" charset="0"/>
              </a:rPr>
              <a:t>[3];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fstream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fileobj</a:t>
            </a:r>
            <a:r>
              <a:rPr lang="en-US" altLang="zh-TW" sz="1000" dirty="0">
                <a:latin typeface="Courier New" pitchFamily="49" charset="0"/>
              </a:rPr>
              <a:t>;	// </a:t>
            </a:r>
            <a:r>
              <a:rPr lang="zh-TW" altLang="en-US" sz="1000" dirty="0">
                <a:latin typeface="Courier New" pitchFamily="49" charset="0"/>
              </a:rPr>
              <a:t>宣告一個可以存取檔案的物件	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fileobj.open</a:t>
            </a:r>
            <a:r>
              <a:rPr lang="en-US" altLang="zh-TW" sz="1000" dirty="0">
                <a:latin typeface="Courier New" pitchFamily="49" charset="0"/>
              </a:rPr>
              <a:t>("</a:t>
            </a:r>
            <a:r>
              <a:rPr lang="en-US" altLang="zh-TW" sz="1000" dirty="0" err="1">
                <a:latin typeface="Courier New" pitchFamily="49" charset="0"/>
              </a:rPr>
              <a:t>number.bin</a:t>
            </a:r>
            <a:r>
              <a:rPr lang="en-US" altLang="zh-TW" sz="1000" dirty="0">
                <a:latin typeface="Courier New" pitchFamily="49" charset="0"/>
              </a:rPr>
              <a:t>", </a:t>
            </a:r>
            <a:r>
              <a:rPr lang="en-US" altLang="zh-TW" sz="1000" dirty="0" err="1">
                <a:latin typeface="Courier New" pitchFamily="49" charset="0"/>
              </a:rPr>
              <a:t>ios</a:t>
            </a:r>
            <a:r>
              <a:rPr lang="en-US" altLang="zh-TW" sz="1000" dirty="0">
                <a:latin typeface="Courier New" pitchFamily="49" charset="0"/>
              </a:rPr>
              <a:t>::binary | </a:t>
            </a:r>
            <a:r>
              <a:rPr lang="en-US" altLang="zh-TW" sz="1000" dirty="0" err="1">
                <a:latin typeface="Courier New" pitchFamily="49" charset="0"/>
              </a:rPr>
              <a:t>ios</a:t>
            </a:r>
            <a:r>
              <a:rPr lang="en-US" altLang="zh-TW" sz="1000" dirty="0">
                <a:latin typeface="Courier New" pitchFamily="49" charset="0"/>
              </a:rPr>
              <a:t>::in );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if( !</a:t>
            </a:r>
            <a:r>
              <a:rPr lang="en-US" altLang="zh-TW" sz="1000" dirty="0" err="1">
                <a:latin typeface="Courier New" pitchFamily="49" charset="0"/>
              </a:rPr>
              <a:t>fileobj.is_open</a:t>
            </a:r>
            <a:r>
              <a:rPr lang="en-US" altLang="zh-TW" sz="1000" dirty="0">
                <a:latin typeface="Courier New" pitchFamily="49" charset="0"/>
              </a:rPr>
              <a:t>() ) {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printf</a:t>
            </a:r>
            <a:r>
              <a:rPr lang="en-US" altLang="zh-TW" sz="1000" dirty="0">
                <a:latin typeface="Courier New" pitchFamily="49" charset="0"/>
              </a:rPr>
              <a:t>("</a:t>
            </a:r>
            <a:r>
              <a:rPr lang="en-US" altLang="zh-TW" sz="1000" dirty="0" err="1">
                <a:latin typeface="Courier New" pitchFamily="49" charset="0"/>
              </a:rPr>
              <a:t>number.bin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zh-TW" altLang="en-US" sz="1000" dirty="0">
                <a:latin typeface="Courier New" pitchFamily="49" charset="0"/>
              </a:rPr>
              <a:t>檔案無法開啟</a:t>
            </a:r>
            <a:r>
              <a:rPr lang="en-US" altLang="zh-TW" sz="1000" dirty="0">
                <a:latin typeface="Courier New" pitchFamily="49" charset="0"/>
              </a:rPr>
              <a:t>"); 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}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fileobj.read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((char*)&amp;da, 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(double));// 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讀取變數 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 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fileobj.read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((char*)&amp;fb, 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(float)); // 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讀取變數 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fb 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fileobj.read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((char*)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iArray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sizeof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)*3); //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讀取陣列 </a:t>
            </a:r>
            <a:r>
              <a:rPr lang="en-US" altLang="zh-TW" sz="1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iArray</a:t>
            </a:r>
            <a:r>
              <a:rPr lang="en-US" altLang="zh-TW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zh-TW" altLang="en-US" sz="1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的內容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fileobj.close</a:t>
            </a:r>
            <a:r>
              <a:rPr lang="en-US" altLang="zh-TW" sz="1000" dirty="0">
                <a:latin typeface="Courier New" pitchFamily="49" charset="0"/>
              </a:rPr>
              <a:t>(); // </a:t>
            </a:r>
            <a:r>
              <a:rPr lang="zh-TW" altLang="en-US" sz="1000" dirty="0">
                <a:latin typeface="Courier New" pitchFamily="49" charset="0"/>
              </a:rPr>
              <a:t>關閉檔案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zh-TW" altLang="en-US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"da = " &lt;&lt; da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"fb = " &lt;&lt; fb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for(</a:t>
            </a:r>
            <a:r>
              <a:rPr lang="en-US" altLang="zh-TW" sz="1000" dirty="0" err="1">
                <a:latin typeface="Courier New" pitchFamily="49" charset="0"/>
              </a:rPr>
              <a:t>int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= 0;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&lt; 3;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++)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	</a:t>
            </a:r>
            <a:r>
              <a:rPr lang="en-US" altLang="zh-TW" sz="1000" dirty="0" err="1">
                <a:latin typeface="Courier New" pitchFamily="49" charset="0"/>
              </a:rPr>
              <a:t>cout</a:t>
            </a:r>
            <a:r>
              <a:rPr lang="en-US" altLang="zh-TW" sz="1000" dirty="0">
                <a:latin typeface="Courier New" pitchFamily="49" charset="0"/>
              </a:rPr>
              <a:t> &lt;&lt; "</a:t>
            </a:r>
            <a:r>
              <a:rPr lang="en-US" altLang="zh-TW" sz="1000" dirty="0" err="1">
                <a:latin typeface="Courier New" pitchFamily="49" charset="0"/>
              </a:rPr>
              <a:t>iArray</a:t>
            </a:r>
            <a:r>
              <a:rPr lang="en-US" altLang="zh-TW" sz="1000" dirty="0">
                <a:latin typeface="Courier New" pitchFamily="49" charset="0"/>
              </a:rPr>
              <a:t>[" &lt;&lt; 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 &lt;&lt; "] = " &lt;&lt; </a:t>
            </a:r>
            <a:r>
              <a:rPr lang="en-US" altLang="zh-TW" sz="1000" dirty="0" err="1">
                <a:latin typeface="Courier New" pitchFamily="49" charset="0"/>
              </a:rPr>
              <a:t>iArray</a:t>
            </a:r>
            <a:r>
              <a:rPr lang="en-US" altLang="zh-TW" sz="1000" dirty="0">
                <a:latin typeface="Courier New" pitchFamily="49" charset="0"/>
              </a:rPr>
              <a:t>[</a:t>
            </a:r>
            <a:r>
              <a:rPr lang="en-US" altLang="zh-TW" sz="1000" dirty="0" err="1">
                <a:latin typeface="Courier New" pitchFamily="49" charset="0"/>
              </a:rPr>
              <a:t>i</a:t>
            </a:r>
            <a:r>
              <a:rPr lang="en-US" altLang="zh-TW" sz="1000" dirty="0">
                <a:latin typeface="Courier New" pitchFamily="49" charset="0"/>
              </a:rPr>
              <a:t>] &lt;&lt; </a:t>
            </a:r>
            <a:r>
              <a:rPr lang="en-US" altLang="zh-TW" sz="1000" dirty="0" err="1">
                <a:latin typeface="Courier New" pitchFamily="49" charset="0"/>
              </a:rPr>
              <a:t>endl</a:t>
            </a:r>
            <a:r>
              <a:rPr lang="en-US" altLang="zh-TW" sz="1000" dirty="0">
                <a:latin typeface="Courier New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	system("pause"); return(0); </a:t>
            </a:r>
          </a:p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  <a:tab pos="2152650" algn="l"/>
                <a:tab pos="2514600" algn="l"/>
              </a:tabLst>
            </a:pPr>
            <a:r>
              <a:rPr lang="en-US" altLang="zh-TW" sz="1000" dirty="0">
                <a:latin typeface="Courier New" pitchFamily="49" charset="0"/>
              </a:rPr>
              <a:t>}</a:t>
            </a:r>
          </a:p>
        </p:txBody>
      </p:sp>
      <p:grpSp>
        <p:nvGrpSpPr>
          <p:cNvPr id="3516421" name="Group 5"/>
          <p:cNvGrpSpPr>
            <a:grpSpLocks/>
          </p:cNvGrpSpPr>
          <p:nvPr/>
        </p:nvGrpSpPr>
        <p:grpSpPr bwMode="auto">
          <a:xfrm>
            <a:off x="2317749" y="2686050"/>
            <a:ext cx="1285875" cy="496888"/>
            <a:chOff x="1338" y="1497"/>
            <a:chExt cx="810" cy="313"/>
          </a:xfrm>
        </p:grpSpPr>
        <p:pic>
          <p:nvPicPr>
            <p:cNvPr id="3516422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16423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68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Prog-26.cpp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516424" name="Picture 8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9775" y="2649538"/>
            <a:ext cx="923925" cy="260350"/>
          </a:xfrm>
          <a:prstGeom prst="rect">
            <a:avLst/>
          </a:prstGeom>
          <a:noFill/>
        </p:spPr>
      </p:pic>
      <p:sp>
        <p:nvSpPr>
          <p:cNvPr id="3516425" name="Rectangle 9"/>
          <p:cNvSpPr>
            <a:spLocks noChangeArrowheads="1"/>
          </p:cNvSpPr>
          <p:nvPr/>
        </p:nvSpPr>
        <p:spPr bwMode="auto">
          <a:xfrm>
            <a:off x="6991350" y="2908300"/>
            <a:ext cx="1495425" cy="10048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 = 3.1415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fb = 3.1415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iArray[0] = 3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iArray[1] = 5</a:t>
            </a:r>
          </a:p>
          <a:p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iArray[2]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FB946F7-604B-4758-A4F9-B51A8025E9B7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3526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650" y="620713"/>
            <a:ext cx="6454775" cy="2133600"/>
          </a:xfrm>
        </p:spPr>
        <p:txBody>
          <a:bodyPr/>
          <a:lstStyle/>
          <a:p>
            <a:r>
              <a:rPr lang="zh-TW" altLang="en-US"/>
              <a:t>本章結束</a:t>
            </a:r>
          </a:p>
        </p:txBody>
      </p:sp>
      <p:sp>
        <p:nvSpPr>
          <p:cNvPr id="3526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E4D-45BE-4CBF-9A43-E051B582B99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/>
              <a:t>第一個 C++ 程式</a:t>
            </a:r>
            <a:endParaRPr lang="zh-TW" altLang="en-US" sz="3500"/>
          </a:p>
        </p:txBody>
      </p:sp>
      <p:sp>
        <p:nvSpPr>
          <p:cNvPr id="34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562100"/>
          </a:xfrm>
        </p:spPr>
        <p:txBody>
          <a:bodyPr/>
          <a:lstStyle/>
          <a:p>
            <a:r>
              <a:rPr lang="en-US" altLang="zh-TW" sz="2600" dirty="0" err="1"/>
              <a:t>cout</a:t>
            </a:r>
            <a:r>
              <a:rPr lang="en-US" altLang="zh-TW" sz="2600" dirty="0"/>
              <a:t> </a:t>
            </a:r>
            <a:r>
              <a:rPr lang="zh-TW" altLang="en-US" sz="2600" dirty="0"/>
              <a:t>以串流的方式將訊息顯示到標準的輸出裝置上</a:t>
            </a:r>
          </a:p>
          <a:p>
            <a:r>
              <a:rPr lang="en-US" altLang="zh-TW" sz="2600" dirty="0" err="1"/>
              <a:t>cin</a:t>
            </a:r>
            <a:r>
              <a:rPr lang="en-US" altLang="zh-TW" sz="2600" dirty="0"/>
              <a:t> </a:t>
            </a:r>
            <a:r>
              <a:rPr lang="zh-TW" altLang="en-US" sz="2600" dirty="0"/>
              <a:t>以串流的方式將將資料</a:t>
            </a:r>
            <a:r>
              <a:rPr lang="zh-TW" altLang="en-US" sz="2600" b="1" dirty="0">
                <a:solidFill>
                  <a:srgbClr val="FF0000"/>
                </a:solidFill>
              </a:rPr>
              <a:t>流向</a:t>
            </a:r>
            <a:r>
              <a:rPr lang="zh-TW" altLang="en-US" sz="2600" dirty="0"/>
              <a:t>接收的變數</a:t>
            </a:r>
          </a:p>
          <a:p>
            <a:r>
              <a:rPr lang="zh-TW" altLang="en-US" sz="2600" dirty="0"/>
              <a:t>串流想成是流水一樣，有一個導引的方向</a:t>
            </a:r>
          </a:p>
        </p:txBody>
      </p:sp>
      <p:sp>
        <p:nvSpPr>
          <p:cNvPr id="3444740" name="Rectangle 4"/>
          <p:cNvSpPr>
            <a:spLocks noChangeArrowheads="1"/>
          </p:cNvSpPr>
          <p:nvPr/>
        </p:nvSpPr>
        <p:spPr bwMode="auto">
          <a:xfrm>
            <a:off x="2419350" y="3294063"/>
            <a:ext cx="3768725" cy="393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latin typeface="Courier New" pitchFamily="49" charset="0"/>
              </a:rPr>
              <a:t>cout </a:t>
            </a:r>
            <a:r>
              <a:rPr lang="en-US" altLang="zh-TW" sz="2200">
                <a:solidFill>
                  <a:srgbClr val="0000CC"/>
                </a:solidFill>
                <a:latin typeface="Courier New" pitchFamily="49" charset="0"/>
              </a:rPr>
              <a:t>&lt;&lt;</a:t>
            </a:r>
            <a:r>
              <a:rPr lang="en-US" altLang="zh-TW" sz="2200">
                <a:latin typeface="Courier New" pitchFamily="49" charset="0"/>
              </a:rPr>
              <a:t> "</a:t>
            </a:r>
            <a:r>
              <a:rPr lang="zh-TW" altLang="en-US" sz="2200">
                <a:latin typeface="Courier New" pitchFamily="49" charset="0"/>
              </a:rPr>
              <a:t>輸入攻擊力 </a:t>
            </a:r>
            <a:r>
              <a:rPr lang="en-US" altLang="zh-TW" sz="2200">
                <a:latin typeface="Courier New" pitchFamily="49" charset="0"/>
              </a:rPr>
              <a:t>:";</a:t>
            </a:r>
          </a:p>
        </p:txBody>
      </p:sp>
      <p:sp>
        <p:nvSpPr>
          <p:cNvPr id="3444741" name="Rectangle 5"/>
          <p:cNvSpPr>
            <a:spLocks noChangeArrowheads="1"/>
          </p:cNvSpPr>
          <p:nvPr/>
        </p:nvSpPr>
        <p:spPr bwMode="auto">
          <a:xfrm>
            <a:off x="3211513" y="4502150"/>
            <a:ext cx="1698625" cy="3937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latin typeface="Courier New" pitchFamily="49" charset="0"/>
              </a:rPr>
              <a:t>cin </a:t>
            </a:r>
            <a:r>
              <a:rPr lang="en-US" altLang="zh-TW" sz="2200">
                <a:solidFill>
                  <a:srgbClr val="0000CC"/>
                </a:solidFill>
                <a:latin typeface="Courier New" pitchFamily="49" charset="0"/>
              </a:rPr>
              <a:t>&gt;&gt;</a:t>
            </a:r>
            <a:r>
              <a:rPr lang="en-US" altLang="zh-TW" sz="2200">
                <a:latin typeface="Courier New" pitchFamily="49" charset="0"/>
              </a:rPr>
              <a:t> x;</a:t>
            </a:r>
          </a:p>
        </p:txBody>
      </p:sp>
      <p:sp>
        <p:nvSpPr>
          <p:cNvPr id="3444742" name="Rectangle 6"/>
          <p:cNvSpPr>
            <a:spLocks noChangeArrowheads="1"/>
          </p:cNvSpPr>
          <p:nvPr/>
        </p:nvSpPr>
        <p:spPr bwMode="auto">
          <a:xfrm>
            <a:off x="6194425" y="3252788"/>
            <a:ext cx="200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「</a:t>
            </a:r>
            <a:r>
              <a:rPr lang="en-US" altLang="zh-TW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zh-TW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」代表流向</a:t>
            </a:r>
          </a:p>
        </p:txBody>
      </p:sp>
      <p:sp>
        <p:nvSpPr>
          <p:cNvPr id="3444743" name="Rectangle 7"/>
          <p:cNvSpPr>
            <a:spLocks noChangeArrowheads="1"/>
          </p:cNvSpPr>
          <p:nvPr/>
        </p:nvSpPr>
        <p:spPr bwMode="auto">
          <a:xfrm>
            <a:off x="1103313" y="4476750"/>
            <a:ext cx="200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「</a:t>
            </a:r>
            <a:r>
              <a:rPr lang="en-US" altLang="zh-TW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&gt;&gt;</a:t>
            </a:r>
            <a:r>
              <a:rPr lang="zh-TW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」代表流向</a:t>
            </a:r>
          </a:p>
        </p:txBody>
      </p:sp>
      <p:sp>
        <p:nvSpPr>
          <p:cNvPr id="3444744" name="Rectangle 8"/>
          <p:cNvSpPr>
            <a:spLocks noChangeArrowheads="1"/>
          </p:cNvSpPr>
          <p:nvPr/>
        </p:nvSpPr>
        <p:spPr bwMode="auto">
          <a:xfrm>
            <a:off x="5414963" y="4451350"/>
            <a:ext cx="3581400" cy="5175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 sz="1400"/>
              <a:t>不需要像 </a:t>
            </a:r>
            <a:r>
              <a:rPr lang="en-US" altLang="zh-TW" sz="1400"/>
              <a:t>scanf </a:t>
            </a:r>
            <a:r>
              <a:rPr lang="zh-TW" altLang="en-US" sz="1400"/>
              <a:t>那樣在變數前面加上 </a:t>
            </a:r>
            <a:r>
              <a:rPr lang="en-US" altLang="zh-TW" sz="1400"/>
              <a:t>&amp;</a:t>
            </a:r>
            <a:r>
              <a:rPr lang="zh-TW" altLang="en-US" sz="1400"/>
              <a:t>，省去不少的麻煩與可能出錯的機會</a:t>
            </a:r>
          </a:p>
        </p:txBody>
      </p:sp>
      <p:sp>
        <p:nvSpPr>
          <p:cNvPr id="3444745" name="Line 9"/>
          <p:cNvSpPr>
            <a:spLocks noChangeShapeType="1"/>
          </p:cNvSpPr>
          <p:nvPr/>
        </p:nvSpPr>
        <p:spPr bwMode="auto">
          <a:xfrm flipH="1">
            <a:off x="2995613" y="3273425"/>
            <a:ext cx="138430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44746" name="Line 10"/>
          <p:cNvSpPr>
            <a:spLocks noChangeShapeType="1"/>
          </p:cNvSpPr>
          <p:nvPr/>
        </p:nvSpPr>
        <p:spPr bwMode="auto">
          <a:xfrm>
            <a:off x="3376613" y="4514850"/>
            <a:ext cx="1201737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44747" name="Rectangle 11"/>
          <p:cNvSpPr>
            <a:spLocks noChangeArrowheads="1"/>
          </p:cNvSpPr>
          <p:nvPr/>
        </p:nvSpPr>
        <p:spPr bwMode="auto">
          <a:xfrm>
            <a:off x="2906713" y="2803525"/>
            <a:ext cx="22955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4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輸出，是資料流向 </a:t>
            </a:r>
            <a:r>
              <a:rPr lang="en-US" altLang="zh-TW" sz="1600">
                <a:solidFill>
                  <a:srgbClr val="004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</a:p>
        </p:txBody>
      </p:sp>
      <p:sp>
        <p:nvSpPr>
          <p:cNvPr id="3444748" name="Rectangle 12"/>
          <p:cNvSpPr>
            <a:spLocks noChangeArrowheads="1"/>
          </p:cNvSpPr>
          <p:nvPr/>
        </p:nvSpPr>
        <p:spPr bwMode="auto">
          <a:xfrm>
            <a:off x="2490788" y="4075113"/>
            <a:ext cx="3232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004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輸入，輸入的資料流向儲存的變數</a:t>
            </a:r>
          </a:p>
        </p:txBody>
      </p:sp>
      <p:sp>
        <p:nvSpPr>
          <p:cNvPr id="3444750" name="Rectangle 14"/>
          <p:cNvSpPr>
            <a:spLocks noChangeArrowheads="1"/>
          </p:cNvSpPr>
          <p:nvPr/>
        </p:nvSpPr>
        <p:spPr bwMode="auto">
          <a:xfrm>
            <a:off x="1025525" y="5349875"/>
            <a:ext cx="7635875" cy="3937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latin typeface="Courier New" pitchFamily="49" charset="0"/>
              </a:rPr>
              <a:t>cout </a:t>
            </a:r>
            <a:r>
              <a:rPr lang="en-US" altLang="zh-TW" sz="2200">
                <a:solidFill>
                  <a:srgbClr val="0000CC"/>
                </a:solidFill>
                <a:latin typeface="Courier New" pitchFamily="49" charset="0"/>
              </a:rPr>
              <a:t>&lt;&lt;</a:t>
            </a:r>
            <a:r>
              <a:rPr lang="en-US" altLang="zh-TW" sz="2200">
                <a:latin typeface="Courier New" pitchFamily="49" charset="0"/>
              </a:rPr>
              <a:t> "</a:t>
            </a:r>
            <a:r>
              <a:rPr lang="zh-TW" altLang="en-US" sz="2200">
                <a:latin typeface="Courier New" pitchFamily="49" charset="0"/>
              </a:rPr>
              <a:t>對怪物的傷害值為 </a:t>
            </a:r>
            <a:r>
              <a:rPr lang="en-US" altLang="zh-TW" sz="2200">
                <a:latin typeface="Courier New" pitchFamily="49" charset="0"/>
              </a:rPr>
              <a:t>:" </a:t>
            </a:r>
            <a:r>
              <a:rPr lang="en-US" altLang="zh-TW" sz="2200">
                <a:solidFill>
                  <a:srgbClr val="0000CC"/>
                </a:solidFill>
                <a:latin typeface="Courier New" pitchFamily="49" charset="0"/>
              </a:rPr>
              <a:t>&lt;&lt;</a:t>
            </a:r>
            <a:r>
              <a:rPr lang="en-US" altLang="zh-TW" sz="2200">
                <a:latin typeface="Courier New" pitchFamily="49" charset="0"/>
              </a:rPr>
              <a:t> x*2-15 </a:t>
            </a:r>
            <a:r>
              <a:rPr lang="en-US" altLang="zh-TW" sz="2200">
                <a:solidFill>
                  <a:srgbClr val="0000CC"/>
                </a:solidFill>
                <a:latin typeface="Courier New" pitchFamily="49" charset="0"/>
              </a:rPr>
              <a:t>&lt;&lt;</a:t>
            </a:r>
            <a:r>
              <a:rPr lang="en-US" altLang="zh-TW" sz="2200">
                <a:latin typeface="Courier New" pitchFamily="49" charset="0"/>
              </a:rPr>
              <a:t> </a:t>
            </a:r>
            <a:r>
              <a:rPr lang="en-US" altLang="zh-TW" sz="2200">
                <a:solidFill>
                  <a:srgbClr val="A50021"/>
                </a:solidFill>
                <a:latin typeface="Courier New" pitchFamily="49" charset="0"/>
              </a:rPr>
              <a:t>endl</a:t>
            </a:r>
            <a:r>
              <a:rPr lang="en-US" altLang="zh-TW" sz="2200">
                <a:latin typeface="Courier New" pitchFamily="49" charset="0"/>
              </a:rPr>
              <a:t>;</a:t>
            </a:r>
          </a:p>
        </p:txBody>
      </p:sp>
      <p:sp>
        <p:nvSpPr>
          <p:cNvPr id="3444751" name="Line 15"/>
          <p:cNvSpPr>
            <a:spLocks noChangeShapeType="1"/>
          </p:cNvSpPr>
          <p:nvPr/>
        </p:nvSpPr>
        <p:spPr bwMode="auto">
          <a:xfrm flipH="1">
            <a:off x="1660525" y="5295900"/>
            <a:ext cx="86995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44752" name="Line 16"/>
          <p:cNvSpPr>
            <a:spLocks noChangeShapeType="1"/>
          </p:cNvSpPr>
          <p:nvPr/>
        </p:nvSpPr>
        <p:spPr bwMode="auto">
          <a:xfrm flipH="1">
            <a:off x="5203825" y="5295900"/>
            <a:ext cx="86995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44753" name="Line 17"/>
          <p:cNvSpPr>
            <a:spLocks noChangeShapeType="1"/>
          </p:cNvSpPr>
          <p:nvPr/>
        </p:nvSpPr>
        <p:spPr bwMode="auto">
          <a:xfrm flipH="1">
            <a:off x="7056438" y="5295900"/>
            <a:ext cx="869950" cy="0"/>
          </a:xfrm>
          <a:prstGeom prst="line">
            <a:avLst/>
          </a:prstGeom>
          <a:noFill/>
          <a:ln w="38100">
            <a:solidFill>
              <a:srgbClr val="004C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3444754" name="Rectangle 18"/>
          <p:cNvSpPr>
            <a:spLocks noChangeArrowheads="1"/>
          </p:cNvSpPr>
          <p:nvPr/>
        </p:nvSpPr>
        <p:spPr bwMode="auto">
          <a:xfrm>
            <a:off x="6988175" y="5983288"/>
            <a:ext cx="18605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A50021"/>
                </a:solidFill>
              </a:rPr>
              <a:t>換行同時清空輸出緩衝區</a:t>
            </a:r>
          </a:p>
        </p:txBody>
      </p:sp>
      <p:sp>
        <p:nvSpPr>
          <p:cNvPr id="3444755" name="Line 19"/>
          <p:cNvSpPr>
            <a:spLocks noChangeShapeType="1"/>
          </p:cNvSpPr>
          <p:nvPr/>
        </p:nvSpPr>
        <p:spPr bwMode="auto">
          <a:xfrm flipV="1">
            <a:off x="8037513" y="5686425"/>
            <a:ext cx="0" cy="287338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BD13-63D7-4058-9052-FB267EB1E7B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4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第一個 C++ 程式</a:t>
            </a:r>
            <a:endParaRPr lang="zh-TW" altLang="en-US"/>
          </a:p>
        </p:txBody>
      </p:sp>
      <p:sp>
        <p:nvSpPr>
          <p:cNvPr id="34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600" dirty="0"/>
              <a:t>ANSI/ISO C++ </a:t>
            </a:r>
            <a:r>
              <a:rPr lang="zh-TW" altLang="en-US" sz="2600" dirty="0"/>
              <a:t>的基本程式架構，與 </a:t>
            </a:r>
            <a:r>
              <a:rPr lang="en-US" altLang="zh-TW" sz="2600" dirty="0"/>
              <a:t>ANSI C </a:t>
            </a:r>
            <a:r>
              <a:rPr lang="zh-TW" altLang="en-US" sz="2600" dirty="0"/>
              <a:t>的最大差別在：</a:t>
            </a:r>
          </a:p>
          <a:p>
            <a:pPr lvl="1"/>
            <a:r>
              <a:rPr lang="zh-TW" altLang="en-US" sz="2200" dirty="0"/>
              <a:t>標頭檔的載入</a:t>
            </a:r>
          </a:p>
          <a:p>
            <a:pPr lvl="2"/>
            <a:r>
              <a:rPr lang="zh-TW" altLang="en-US" sz="2100" dirty="0"/>
              <a:t>載入的 </a:t>
            </a:r>
            <a:r>
              <a:rPr lang="en-US" altLang="zh-TW" sz="2100" dirty="0"/>
              <a:t>C++ </a:t>
            </a:r>
            <a:r>
              <a:rPr lang="zh-TW" altLang="en-US" sz="2100" dirty="0"/>
              <a:t>標頭檔不用附檔名 </a:t>
            </a:r>
            <a:r>
              <a:rPr lang="en-US" altLang="zh-TW" sz="2100" dirty="0"/>
              <a:t>,h</a:t>
            </a:r>
          </a:p>
          <a:p>
            <a:pPr lvl="2"/>
            <a:r>
              <a:rPr lang="zh-TW" altLang="en-US" sz="2100" dirty="0"/>
              <a:t>如果要使用從 </a:t>
            </a:r>
            <a:r>
              <a:rPr lang="en-US" altLang="zh-TW" sz="2100" dirty="0"/>
              <a:t>C </a:t>
            </a:r>
            <a:r>
              <a:rPr lang="zh-TW" altLang="en-US" sz="2100" dirty="0"/>
              <a:t>移植過來的標頭檔，前面多一個 </a:t>
            </a:r>
            <a:r>
              <a:rPr lang="en-US" altLang="zh-TW" sz="2100" dirty="0"/>
              <a:t>C </a:t>
            </a:r>
            <a:r>
              <a:rPr lang="zh-TW" altLang="en-US" sz="2100" dirty="0"/>
              <a:t>即可</a:t>
            </a:r>
          </a:p>
          <a:p>
            <a:pPr lvl="3"/>
            <a:r>
              <a:rPr lang="zh-TW" altLang="en-US" sz="1800" dirty="0"/>
              <a:t>前面章節使用過的 </a:t>
            </a:r>
            <a:r>
              <a:rPr lang="en-US" altLang="zh-TW" sz="1800" dirty="0" err="1"/>
              <a:t>stdio.h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math.h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string.h</a:t>
            </a:r>
            <a:r>
              <a:rPr lang="en-US" altLang="zh-TW" sz="1800" dirty="0"/>
              <a:t> </a:t>
            </a:r>
            <a:r>
              <a:rPr lang="zh-TW" altLang="en-US" sz="1800" dirty="0"/>
              <a:t>與 </a:t>
            </a:r>
            <a:r>
              <a:rPr lang="en-US" altLang="zh-TW" sz="1800" dirty="0" err="1"/>
              <a:t>time.h</a:t>
            </a:r>
            <a:endParaRPr lang="en-US" altLang="zh-TW" sz="1800" dirty="0"/>
          </a:p>
          <a:p>
            <a:pPr lvl="3"/>
            <a:r>
              <a:rPr lang="zh-TW" altLang="en-US" sz="1800" dirty="0"/>
              <a:t>移植到 </a:t>
            </a:r>
            <a:r>
              <a:rPr lang="en-US" altLang="zh-TW" sz="1800" dirty="0"/>
              <a:t>C++ </a:t>
            </a:r>
            <a:r>
              <a:rPr lang="zh-TW" altLang="en-US" sz="1800" dirty="0"/>
              <a:t>，變成 </a:t>
            </a:r>
            <a:r>
              <a:rPr lang="en-US" altLang="zh-TW" sz="1800" dirty="0" err="1"/>
              <a:t>cstdio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cmath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cstring</a:t>
            </a:r>
            <a:r>
              <a:rPr lang="en-US" altLang="zh-TW" sz="1800" dirty="0"/>
              <a:t> </a:t>
            </a:r>
            <a:r>
              <a:rPr lang="zh-TW" altLang="en-US" sz="1800" dirty="0"/>
              <a:t>與 </a:t>
            </a:r>
            <a:r>
              <a:rPr lang="en-US" altLang="zh-TW" sz="1800" dirty="0" err="1"/>
              <a:t>ctime</a:t>
            </a:r>
            <a:r>
              <a:rPr lang="zh-TW" altLang="en-US" sz="1800" dirty="0"/>
              <a:t>。</a:t>
            </a:r>
          </a:p>
          <a:p>
            <a:pPr lvl="1"/>
            <a:r>
              <a:rPr lang="zh-TW" altLang="en-US" sz="2200" dirty="0"/>
              <a:t>輸入與輸出</a:t>
            </a:r>
          </a:p>
          <a:p>
            <a:pPr lvl="2"/>
            <a:r>
              <a:rPr lang="en-US" altLang="zh-TW" sz="2100" dirty="0"/>
              <a:t>C++ </a:t>
            </a:r>
            <a:r>
              <a:rPr lang="zh-TW" altLang="en-US" sz="2100" dirty="0"/>
              <a:t>以串流來執行輸入與輸出的功能</a:t>
            </a:r>
          </a:p>
          <a:p>
            <a:pPr lvl="1"/>
            <a:r>
              <a:rPr lang="zh-TW" altLang="en-US" sz="2200" dirty="0"/>
              <a:t>命名空間的使用</a:t>
            </a:r>
          </a:p>
          <a:p>
            <a:pPr lvl="2"/>
            <a:r>
              <a:rPr lang="zh-TW" altLang="en-US" sz="2100" dirty="0"/>
              <a:t>這就是下一小節要說明的重點，就直接來看吧。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0EB9-D712-443E-9DFB-9274E467AF0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4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命名空間</a:t>
            </a:r>
            <a:r>
              <a:rPr lang="en-US" altLang="zh-TW"/>
              <a:t>(namespace)</a:t>
            </a:r>
          </a:p>
        </p:txBody>
      </p:sp>
      <p:sp>
        <p:nvSpPr>
          <p:cNvPr id="34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42325" cy="2498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600"/>
              <a:t>命名空間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是一個可以收納變數、函式、物件與類別</a:t>
            </a:r>
            <a:r>
              <a:rPr lang="en-US" altLang="zh-TW" sz="2200"/>
              <a:t>...</a:t>
            </a:r>
            <a:r>
              <a:rPr lang="zh-TW" altLang="en-US" sz="2200"/>
              <a:t>等等的集合體名稱</a:t>
            </a:r>
          </a:p>
          <a:p>
            <a:pPr lvl="1">
              <a:lnSpc>
                <a:spcPct val="80000"/>
              </a:lnSpc>
            </a:pPr>
            <a:r>
              <a:rPr lang="en-US" altLang="zh-TW" sz="2200"/>
              <a:t>cout </a:t>
            </a:r>
            <a:r>
              <a:rPr lang="zh-TW" altLang="en-US" sz="2200"/>
              <a:t>與 </a:t>
            </a:r>
            <a:r>
              <a:rPr lang="en-US" altLang="zh-TW" sz="2200"/>
              <a:t>cin </a:t>
            </a:r>
            <a:r>
              <a:rPr lang="zh-TW" altLang="en-US" sz="2200"/>
              <a:t>是定義在 </a:t>
            </a:r>
            <a:r>
              <a:rPr lang="en-US" altLang="zh-TW" sz="2200"/>
              <a:t>iostream </a:t>
            </a:r>
            <a:r>
              <a:rPr lang="zh-TW" altLang="en-US" sz="2200"/>
              <a:t>標頭檔的 </a:t>
            </a:r>
            <a:r>
              <a:rPr lang="en-US" altLang="zh-TW" sz="2200"/>
              <a:t>std </a:t>
            </a:r>
            <a:r>
              <a:rPr lang="zh-TW" altLang="en-US" sz="2200"/>
              <a:t>名稱空間中</a:t>
            </a:r>
          </a:p>
          <a:p>
            <a:pPr>
              <a:lnSpc>
                <a:spcPct val="80000"/>
              </a:lnSpc>
            </a:pPr>
            <a:r>
              <a:rPr lang="zh-TW" altLang="en-US" sz="2600"/>
              <a:t>沒有第 </a:t>
            </a:r>
            <a:r>
              <a:rPr lang="en-US" altLang="zh-TW" sz="2600"/>
              <a:t>3 </a:t>
            </a:r>
            <a:r>
              <a:rPr lang="zh-TW" altLang="en-US" sz="2600"/>
              <a:t>行的 </a:t>
            </a:r>
            <a:r>
              <a:rPr lang="en-US" altLang="zh-TW" sz="2600"/>
              <a:t>using namespace std;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編譯器產生：</a:t>
            </a:r>
            <a:r>
              <a:rPr lang="en-US" altLang="zh-TW" sz="2200"/>
              <a:t>cout</a:t>
            </a:r>
            <a:r>
              <a:rPr lang="zh-TW" altLang="en-US" sz="2200"/>
              <a:t>、</a:t>
            </a:r>
            <a:r>
              <a:rPr lang="en-US" altLang="zh-TW" sz="2200"/>
              <a:t>cin </a:t>
            </a:r>
            <a:r>
              <a:rPr lang="zh-TW" altLang="en-US" sz="2200"/>
              <a:t>與 </a:t>
            </a:r>
            <a:r>
              <a:rPr lang="en-US" altLang="zh-TW" sz="2200"/>
              <a:t>endl </a:t>
            </a:r>
            <a:r>
              <a:rPr lang="zh-TW" altLang="en-US" sz="2200"/>
              <a:t>是未宣告的識別項</a:t>
            </a:r>
          </a:p>
          <a:p>
            <a:pPr lvl="1">
              <a:lnSpc>
                <a:spcPct val="80000"/>
              </a:lnSpc>
            </a:pPr>
            <a:r>
              <a:rPr lang="zh-TW" altLang="en-US" sz="2200"/>
              <a:t>這時要直接使用也行：函式前面加上 </a:t>
            </a:r>
            <a:r>
              <a:rPr lang="en-US" altLang="zh-TW" sz="2200"/>
              <a:t>std:: </a:t>
            </a:r>
          </a:p>
          <a:p>
            <a:pPr lvl="2">
              <a:lnSpc>
                <a:spcPct val="80000"/>
              </a:lnSpc>
            </a:pPr>
            <a:r>
              <a:rPr lang="en-US" altLang="zh-TW" sz="2100"/>
              <a:t>std::cout</a:t>
            </a:r>
            <a:r>
              <a:rPr lang="zh-TW" altLang="en-US" sz="2100"/>
              <a:t>：代表要使用命名空間 </a:t>
            </a:r>
            <a:r>
              <a:rPr lang="en-US" altLang="zh-TW" sz="2100"/>
              <a:t>std </a:t>
            </a:r>
            <a:r>
              <a:rPr lang="zh-TW" altLang="en-US" sz="2100"/>
              <a:t>中的 </a:t>
            </a:r>
            <a:r>
              <a:rPr lang="en-US" altLang="zh-TW" sz="2100"/>
              <a:t>cout</a:t>
            </a:r>
          </a:p>
        </p:txBody>
      </p:sp>
      <p:sp>
        <p:nvSpPr>
          <p:cNvPr id="3449860" name="Rectangle 4"/>
          <p:cNvSpPr>
            <a:spLocks noChangeArrowheads="1"/>
          </p:cNvSpPr>
          <p:nvPr/>
        </p:nvSpPr>
        <p:spPr bwMode="auto">
          <a:xfrm>
            <a:off x="706438" y="4056063"/>
            <a:ext cx="5621337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#include &lt;iostream&gt;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#include &lt;cstdlib&gt;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int main(void) 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	int x; // </a:t>
            </a:r>
            <a:r>
              <a:rPr lang="zh-TW" altLang="en-US">
                <a:latin typeface="Courier New" pitchFamily="49" charset="0"/>
              </a:rPr>
              <a:t>宣告變數 </a:t>
            </a:r>
            <a:r>
              <a:rPr lang="en-US" altLang="zh-TW">
                <a:latin typeface="Courier New" pitchFamily="49" charset="0"/>
              </a:rPr>
              <a:t>x, </a:t>
            </a:r>
            <a:r>
              <a:rPr lang="zh-TW" altLang="en-US">
                <a:latin typeface="Courier New" pitchFamily="49" charset="0"/>
              </a:rPr>
              <a:t>用來儲存玩家輸入的攻擊力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zh-TW" altLang="en-US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ourier New" pitchFamily="49" charset="0"/>
              </a:rPr>
              <a:t>std::cout</a:t>
            </a:r>
            <a:r>
              <a:rPr lang="en-US" altLang="zh-TW">
                <a:latin typeface="Courier New" pitchFamily="49" charset="0"/>
              </a:rPr>
              <a:t> &lt;&lt; "</a:t>
            </a:r>
            <a:r>
              <a:rPr lang="zh-TW" altLang="en-US">
                <a:latin typeface="Courier New" pitchFamily="49" charset="0"/>
              </a:rPr>
              <a:t>輸入攻擊力 </a:t>
            </a:r>
            <a:r>
              <a:rPr lang="en-US" altLang="zh-TW">
                <a:latin typeface="Courier New" pitchFamily="49" charset="0"/>
              </a:rPr>
              <a:t>:";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ourier New" pitchFamily="49" charset="0"/>
              </a:rPr>
              <a:t>std::cin</a:t>
            </a:r>
            <a:r>
              <a:rPr lang="en-US" altLang="zh-TW">
                <a:latin typeface="Courier New" pitchFamily="49" charset="0"/>
              </a:rPr>
              <a:t> &gt;&gt; x;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	</a:t>
            </a:r>
            <a:r>
              <a:rPr lang="en-US" altLang="zh-TW">
                <a:solidFill>
                  <a:srgbClr val="0000CC"/>
                </a:solidFill>
                <a:latin typeface="Courier New" pitchFamily="49" charset="0"/>
              </a:rPr>
              <a:t>std::cout</a:t>
            </a:r>
            <a:r>
              <a:rPr lang="en-US" altLang="zh-TW">
                <a:latin typeface="Courier New" pitchFamily="49" charset="0"/>
              </a:rPr>
              <a:t> &lt;&lt; "</a:t>
            </a:r>
            <a:r>
              <a:rPr lang="zh-TW" altLang="en-US">
                <a:latin typeface="Courier New" pitchFamily="49" charset="0"/>
              </a:rPr>
              <a:t>對怪物的傷害值為 </a:t>
            </a:r>
            <a:r>
              <a:rPr lang="en-US" altLang="zh-TW">
                <a:latin typeface="Courier New" pitchFamily="49" charset="0"/>
              </a:rPr>
              <a:t>:" &lt;&lt; x*2-15 &lt;&lt; std::endl;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	system("pause"); return(0);</a:t>
            </a:r>
          </a:p>
          <a:p>
            <a:pPr>
              <a:tabLst>
                <a:tab pos="355600" algn="l"/>
                <a:tab pos="719138" algn="l"/>
              </a:tabLst>
            </a:pPr>
            <a:r>
              <a:rPr lang="en-US" altLang="zh-TW">
                <a:latin typeface="Courier New" pitchFamily="49" charset="0"/>
              </a:rPr>
              <a:t>}</a:t>
            </a:r>
          </a:p>
        </p:txBody>
      </p:sp>
      <p:sp>
        <p:nvSpPr>
          <p:cNvPr id="3449861" name="Rectangle 5"/>
          <p:cNvSpPr>
            <a:spLocks noChangeArrowheads="1"/>
          </p:cNvSpPr>
          <p:nvPr/>
        </p:nvSpPr>
        <p:spPr bwMode="auto">
          <a:xfrm>
            <a:off x="6108700" y="4337050"/>
            <a:ext cx="2019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輸入攻擊力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:25</a:t>
            </a:r>
          </a:p>
          <a:p>
            <a:r>
              <a:rPr lang="zh-TW" alt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對怪物的傷害值為 </a:t>
            </a:r>
            <a:r>
              <a:rPr lang="en-US" altLang="zh-TW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:35</a:t>
            </a:r>
          </a:p>
        </p:txBody>
      </p:sp>
      <p:grpSp>
        <p:nvGrpSpPr>
          <p:cNvPr id="3449862" name="Group 6"/>
          <p:cNvGrpSpPr>
            <a:grpSpLocks/>
          </p:cNvGrpSpPr>
          <p:nvPr/>
        </p:nvGrpSpPr>
        <p:grpSpPr bwMode="auto">
          <a:xfrm>
            <a:off x="2886074" y="3967163"/>
            <a:ext cx="1285875" cy="496887"/>
            <a:chOff x="1338" y="1497"/>
            <a:chExt cx="810" cy="313"/>
          </a:xfrm>
        </p:grpSpPr>
        <p:pic>
          <p:nvPicPr>
            <p:cNvPr id="3449863" name="Picture 25" descr="disk"/>
            <p:cNvPicPr>
              <a:picLocks noChangeAspect="1" noChangeArrowheads="1"/>
            </p:cNvPicPr>
            <p:nvPr/>
          </p:nvPicPr>
          <p:blipFill>
            <a:blip r:embed="rId2" cstate="print"/>
            <a:srcRect l="1892" t="1608"/>
            <a:stretch>
              <a:fillRect/>
            </a:stretch>
          </p:blipFill>
          <p:spPr bwMode="auto">
            <a:xfrm>
              <a:off x="1837" y="1497"/>
              <a:ext cx="311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49864" name="Rectangle 26"/>
            <p:cNvSpPr>
              <a:spLocks noChangeArrowheads="1"/>
            </p:cNvSpPr>
            <p:nvPr/>
          </p:nvSpPr>
          <p:spPr bwMode="auto">
            <a:xfrm>
              <a:off x="1338" y="1616"/>
              <a:ext cx="705" cy="1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tx2"/>
                  </a:solidFill>
                </a:rPr>
                <a:t>Prog-2.cpp</a:t>
              </a:r>
              <a:endParaRPr lang="en-US" altLang="zh-TW" sz="14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49865" name="Picture 9" descr="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062413"/>
            <a:ext cx="923925" cy="26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00Introduction</Template>
  <TotalTime>59224</TotalTime>
  <Words>5185</Words>
  <Application>Microsoft Office PowerPoint</Application>
  <PresentationFormat>如螢幕大小 (4:3)</PresentationFormat>
  <Paragraphs>1192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新細明體</vt:lpstr>
      <vt:lpstr>Arial</vt:lpstr>
      <vt:lpstr>Courier New</vt:lpstr>
      <vt:lpstr>Wingdings</vt:lpstr>
      <vt:lpstr>Network</vt:lpstr>
      <vt:lpstr>  C 與 C++ 的差異</vt:lpstr>
      <vt:lpstr>認識 C++</vt:lpstr>
      <vt:lpstr>C++ 是 C With Classes</vt:lpstr>
      <vt:lpstr>C++ 是 C With Classes</vt:lpstr>
      <vt:lpstr>C++ 是 C With Classes</vt:lpstr>
      <vt:lpstr>第一個 C++ 程式</vt:lpstr>
      <vt:lpstr>第一個 C++ 程式</vt:lpstr>
      <vt:lpstr>第一個 C++ 程式</vt:lpstr>
      <vt:lpstr>命名空間(namespace)</vt:lpstr>
      <vt:lpstr>bool 型別與 C++ 的關鍵字</vt:lpstr>
      <vt:lpstr>bool 型別與 C++ 的關鍵字</vt:lpstr>
      <vt:lpstr>bool 型別與 C++ 的關鍵字</vt:lpstr>
      <vt:lpstr>輸入與輸出</vt:lpstr>
      <vt:lpstr>輸出</vt:lpstr>
      <vt:lpstr>輸出</vt:lpstr>
      <vt:lpstr>輸出</vt:lpstr>
      <vt:lpstr>輸出</vt:lpstr>
      <vt:lpstr>輸出</vt:lpstr>
      <vt:lpstr>輸出</vt:lpstr>
      <vt:lpstr>輸出</vt:lpstr>
      <vt:lpstr>輸入</vt:lpstr>
      <vt:lpstr>輸入</vt:lpstr>
      <vt:lpstr>輸入</vt:lpstr>
      <vt:lpstr>函式、參照與動態記憶體配置</vt:lpstr>
      <vt:lpstr>函式多載與引數預設值</vt:lpstr>
      <vt:lpstr>函式多載與引數預設值</vt:lpstr>
      <vt:lpstr>函式多載與引數預設值</vt:lpstr>
      <vt:lpstr>函式多載與引數預設值</vt:lpstr>
      <vt:lpstr>函式多載與引數預設值</vt:lpstr>
      <vt:lpstr>函式多載與引數預設值</vt:lpstr>
      <vt:lpstr>函式多載與引數預設值</vt:lpstr>
      <vt:lpstr>inline 函式</vt:lpstr>
      <vt:lpstr>inline 函式</vt:lpstr>
      <vt:lpstr>參照與傳參照呼叫</vt:lpstr>
      <vt:lpstr>參照與傳參照呼叫</vt:lpstr>
      <vt:lpstr>參照與傳參照呼叫</vt:lpstr>
      <vt:lpstr>參照與傳參照呼叫</vt:lpstr>
      <vt:lpstr>參照與傳參照呼叫</vt:lpstr>
      <vt:lpstr>動態記憶體配置</vt:lpstr>
      <vt:lpstr>動態記憶體配置</vt:lpstr>
      <vt:lpstr>動態記憶體配置</vt:lpstr>
      <vt:lpstr>結構與列舉型別</vt:lpstr>
      <vt:lpstr>C++ 對結構的支援</vt:lpstr>
      <vt:lpstr>C++ 對結構的支援</vt:lpstr>
      <vt:lpstr>C++ 對結構的支援</vt:lpstr>
      <vt:lpstr>列舉型別變數的遞增與遞減</vt:lpstr>
      <vt:lpstr>列舉型別變數的遞增與遞減</vt:lpstr>
      <vt:lpstr>檔案的處理</vt:lpstr>
      <vt:lpstr>C++ 檔案操作的基本概念</vt:lpstr>
      <vt:lpstr>C++ 檔案操作的基本概念</vt:lpstr>
      <vt:lpstr>C++ 檔案操作的基本概念</vt:lpstr>
      <vt:lpstr>C++ 檔案操作的基本概念</vt:lpstr>
      <vt:lpstr>C++ 檔案操作的基本概念</vt:lpstr>
      <vt:lpstr>C++ 檔案操作的基本概念</vt:lpstr>
      <vt:lpstr>文字檔的讀取與寫入</vt:lpstr>
      <vt:lpstr>文字檔的讀取與寫入</vt:lpstr>
      <vt:lpstr>文字檔的讀取與寫入</vt:lpstr>
      <vt:lpstr>文字檔的讀取與寫入</vt:lpstr>
      <vt:lpstr>二進位檔的寫入與讀取</vt:lpstr>
      <vt:lpstr>二進位檔的寫入與讀取</vt:lpstr>
      <vt:lpstr>二進位檔的寫入與讀取</vt:lpstr>
      <vt:lpstr>本章結束</vt:lpstr>
    </vt:vector>
  </TitlesOfParts>
  <Company>國立台北教育大學數位科技設計系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11 章C 與 C++ 的差異</dc:title>
  <dc:creator>王學武</dc:creator>
  <cp:lastModifiedBy>戴德仁</cp:lastModifiedBy>
  <cp:revision>8502</cp:revision>
  <cp:lastPrinted>2017-11-21T06:00:37Z</cp:lastPrinted>
  <dcterms:created xsi:type="dcterms:W3CDTF">2003-09-28T15:45:13Z</dcterms:created>
  <dcterms:modified xsi:type="dcterms:W3CDTF">2017-11-21T08:39:52Z</dcterms:modified>
</cp:coreProperties>
</file>