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63" r:id="rId3"/>
    <p:sldId id="258" r:id="rId4"/>
    <p:sldId id="259" r:id="rId5"/>
    <p:sldId id="260" r:id="rId6"/>
    <p:sldId id="262" r:id="rId7"/>
    <p:sldId id="261" r:id="rId8"/>
    <p:sldId id="264"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954" autoAdjust="0"/>
  </p:normalViewPr>
  <p:slideViewPr>
    <p:cSldViewPr snapToGrid="0">
      <p:cViewPr varScale="1">
        <p:scale>
          <a:sx n="101" d="100"/>
          <a:sy n="101" d="100"/>
        </p:scale>
        <p:origin x="93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67D6C4-0521-4A31-B8D9-E593DB07B0E5}" type="datetimeFigureOut">
              <a:rPr lang="en-US" smtClean="0"/>
              <a:t>10/31/2023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4D291-DC0B-4A88-B3A2-23374E70CC49}" type="slidenum">
              <a:rPr lang="en-US" smtClean="0"/>
              <a:t>‹#›</a:t>
            </a:fld>
            <a:endParaRPr lang="en-US"/>
          </a:p>
        </p:txBody>
      </p:sp>
    </p:spTree>
    <p:extLst>
      <p:ext uri="{BB962C8B-B14F-4D97-AF65-F5344CB8AC3E}">
        <p14:creationId xmlns:p14="http://schemas.microsoft.com/office/powerpoint/2010/main" val="1805178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Robin</a:t>
            </a:r>
          </a:p>
          <a:p>
            <a:r>
              <a:rPr lang="en-US" dirty="0"/>
              <a:t>-My presentation is comparing mortgage markets across the country</a:t>
            </a:r>
          </a:p>
          <a:p>
            <a:r>
              <a:rPr lang="en-US" dirty="0"/>
              <a:t>-I picked this since I work in loan operations so I understand the topic</a:t>
            </a:r>
          </a:p>
          <a:p>
            <a:r>
              <a:rPr lang="en-US" dirty="0"/>
              <a:t>-and I’m curious to see what other institutions’ markets looks like</a:t>
            </a:r>
          </a:p>
          <a:p>
            <a:r>
              <a:rPr lang="en-US" dirty="0"/>
              <a:t>-and I’m interested in finding the differences between regions and cities</a:t>
            </a:r>
          </a:p>
        </p:txBody>
      </p:sp>
      <p:sp>
        <p:nvSpPr>
          <p:cNvPr id="4" name="Slide Number Placeholder 3"/>
          <p:cNvSpPr>
            <a:spLocks noGrp="1"/>
          </p:cNvSpPr>
          <p:nvPr>
            <p:ph type="sldNum" sz="quarter" idx="5"/>
          </p:nvPr>
        </p:nvSpPr>
        <p:spPr/>
        <p:txBody>
          <a:bodyPr/>
          <a:lstStyle/>
          <a:p>
            <a:fld id="{BCF4D291-DC0B-4A88-B3A2-23374E70CC49}" type="slidenum">
              <a:rPr lang="en-US" smtClean="0"/>
              <a:t>1</a:t>
            </a:fld>
            <a:endParaRPr lang="en-US"/>
          </a:p>
        </p:txBody>
      </p:sp>
    </p:spTree>
    <p:extLst>
      <p:ext uri="{BB962C8B-B14F-4D97-AF65-F5344CB8AC3E}">
        <p14:creationId xmlns:p14="http://schemas.microsoft.com/office/powerpoint/2010/main" val="915267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Specific question I’m focusing on is “</a:t>
            </a:r>
            <a:r>
              <a:rPr lang="en-US" sz="1200" dirty="0">
                <a:solidFill>
                  <a:srgbClr val="FFFFFF"/>
                </a:solidFill>
              </a:rPr>
              <a:t>Are there geographic discrepancies in lending markets?” </a:t>
            </a:r>
            <a:endParaRPr lang="en-US" dirty="0"/>
          </a:p>
        </p:txBody>
      </p:sp>
      <p:sp>
        <p:nvSpPr>
          <p:cNvPr id="4" name="Slide Number Placeholder 3"/>
          <p:cNvSpPr>
            <a:spLocks noGrp="1"/>
          </p:cNvSpPr>
          <p:nvPr>
            <p:ph type="sldNum" sz="quarter" idx="5"/>
          </p:nvPr>
        </p:nvSpPr>
        <p:spPr/>
        <p:txBody>
          <a:bodyPr/>
          <a:lstStyle/>
          <a:p>
            <a:fld id="{BCF4D291-DC0B-4A88-B3A2-23374E70CC49}" type="slidenum">
              <a:rPr lang="en-US" smtClean="0"/>
              <a:t>2</a:t>
            </a:fld>
            <a:endParaRPr lang="en-US"/>
          </a:p>
        </p:txBody>
      </p:sp>
    </p:spTree>
    <p:extLst>
      <p:ext uri="{BB962C8B-B14F-4D97-AF65-F5344CB8AC3E}">
        <p14:creationId xmlns:p14="http://schemas.microsoft.com/office/powerpoint/2010/main" val="1013010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I’m using comes from reporting required by the Home Mortgage Disclosure Act or Hum-da</a:t>
            </a:r>
          </a:p>
          <a:p>
            <a:r>
              <a:rPr lang="en-US" dirty="0"/>
              <a:t>-The law was passed in the 70s to help combat discrepancies in lending markets</a:t>
            </a:r>
          </a:p>
          <a:p>
            <a:r>
              <a:rPr lang="en-US" dirty="0"/>
              <a:t>-All applications for loans secured by a dwelling must be reported</a:t>
            </a:r>
          </a:p>
          <a:p>
            <a:r>
              <a:rPr lang="en-US" dirty="0"/>
              <a:t>-All data is public, ensuring that PIID is removed</a:t>
            </a:r>
          </a:p>
        </p:txBody>
      </p:sp>
      <p:sp>
        <p:nvSpPr>
          <p:cNvPr id="4" name="Slide Number Placeholder 3"/>
          <p:cNvSpPr>
            <a:spLocks noGrp="1"/>
          </p:cNvSpPr>
          <p:nvPr>
            <p:ph type="sldNum" sz="quarter" idx="5"/>
          </p:nvPr>
        </p:nvSpPr>
        <p:spPr/>
        <p:txBody>
          <a:bodyPr/>
          <a:lstStyle/>
          <a:p>
            <a:fld id="{BCF4D291-DC0B-4A88-B3A2-23374E70CC49}" type="slidenum">
              <a:rPr lang="en-US" smtClean="0"/>
              <a:t>3</a:t>
            </a:fld>
            <a:endParaRPr lang="en-US"/>
          </a:p>
        </p:txBody>
      </p:sp>
    </p:spTree>
    <p:extLst>
      <p:ext uri="{BB962C8B-B14F-4D97-AF65-F5344CB8AC3E}">
        <p14:creationId xmlns:p14="http://schemas.microsoft.com/office/powerpoint/2010/main" val="1635926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using the 2022 data</a:t>
            </a:r>
          </a:p>
          <a:p>
            <a:r>
              <a:rPr lang="en-US" dirty="0"/>
              <a:t>-I’ve excluded certain loans, namely those for non-consumer purposes</a:t>
            </a:r>
          </a:p>
          <a:p>
            <a:r>
              <a:rPr lang="en-US" dirty="0"/>
              <a:t>-Also those with lack location data or appear to contain errors</a:t>
            </a:r>
          </a:p>
        </p:txBody>
      </p:sp>
      <p:sp>
        <p:nvSpPr>
          <p:cNvPr id="4" name="Slide Number Placeholder 3"/>
          <p:cNvSpPr>
            <a:spLocks noGrp="1"/>
          </p:cNvSpPr>
          <p:nvPr>
            <p:ph type="sldNum" sz="quarter" idx="5"/>
          </p:nvPr>
        </p:nvSpPr>
        <p:spPr/>
        <p:txBody>
          <a:bodyPr/>
          <a:lstStyle/>
          <a:p>
            <a:fld id="{BCF4D291-DC0B-4A88-B3A2-23374E70CC49}" type="slidenum">
              <a:rPr lang="en-US" smtClean="0"/>
              <a:t>4</a:t>
            </a:fld>
            <a:endParaRPr lang="en-US"/>
          </a:p>
        </p:txBody>
      </p:sp>
    </p:spTree>
    <p:extLst>
      <p:ext uri="{BB962C8B-B14F-4D97-AF65-F5344CB8AC3E}">
        <p14:creationId xmlns:p14="http://schemas.microsoft.com/office/powerpoint/2010/main" val="3792534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 like to mention a little bit about census tracts if you’re not familiar</a:t>
            </a:r>
          </a:p>
          <a:p>
            <a:r>
              <a:rPr lang="en-US" dirty="0"/>
              <a:t>-they are county subdivisions defined by the census</a:t>
            </a:r>
          </a:p>
          <a:p>
            <a:r>
              <a:rPr lang="en-US" dirty="0"/>
              <a:t>-census aims for each to have 4000 people</a:t>
            </a:r>
          </a:p>
          <a:p>
            <a:r>
              <a:rPr lang="en-US" dirty="0"/>
              <a:t>-more consistent and less arbitrary definitions than other local boundaries</a:t>
            </a:r>
          </a:p>
          <a:p>
            <a:r>
              <a:rPr lang="en-US" dirty="0"/>
              <a:t>--</a:t>
            </a:r>
            <a:r>
              <a:rPr lang="en-US" dirty="0" err="1"/>
              <a:t>zipcodes</a:t>
            </a:r>
            <a:r>
              <a:rPr lang="en-US" dirty="0"/>
              <a:t> are affected by decades old postal routes</a:t>
            </a:r>
          </a:p>
        </p:txBody>
      </p:sp>
      <p:sp>
        <p:nvSpPr>
          <p:cNvPr id="4" name="Slide Number Placeholder 3"/>
          <p:cNvSpPr>
            <a:spLocks noGrp="1"/>
          </p:cNvSpPr>
          <p:nvPr>
            <p:ph type="sldNum" sz="quarter" idx="5"/>
          </p:nvPr>
        </p:nvSpPr>
        <p:spPr/>
        <p:txBody>
          <a:bodyPr/>
          <a:lstStyle/>
          <a:p>
            <a:fld id="{BCF4D291-DC0B-4A88-B3A2-23374E70CC49}" type="slidenum">
              <a:rPr lang="en-US" smtClean="0"/>
              <a:t>5</a:t>
            </a:fld>
            <a:endParaRPr lang="en-US"/>
          </a:p>
        </p:txBody>
      </p:sp>
    </p:spTree>
    <p:extLst>
      <p:ext uri="{BB962C8B-B14F-4D97-AF65-F5344CB8AC3E}">
        <p14:creationId xmlns:p14="http://schemas.microsoft.com/office/powerpoint/2010/main" val="1389480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interest rates in 2022 presents issues since interest rates went up rapidly</a:t>
            </a:r>
          </a:p>
          <a:p>
            <a:r>
              <a:rPr lang="en-US" dirty="0"/>
              <a:t>-this is federal funds rate</a:t>
            </a:r>
          </a:p>
          <a:p>
            <a:r>
              <a:rPr lang="en-US" dirty="0"/>
              <a:t>-prime rate is usually fed funds rate plus 3%, but can be more complicated</a:t>
            </a:r>
          </a:p>
          <a:p>
            <a:r>
              <a:rPr lang="en-US" dirty="0"/>
              <a:t>-application date is not available</a:t>
            </a:r>
          </a:p>
          <a:p>
            <a:r>
              <a:rPr lang="en-US" dirty="0"/>
              <a:t>-5% was a bad rate in January, but good in December</a:t>
            </a:r>
          </a:p>
        </p:txBody>
      </p:sp>
      <p:sp>
        <p:nvSpPr>
          <p:cNvPr id="4" name="Slide Number Placeholder 3"/>
          <p:cNvSpPr>
            <a:spLocks noGrp="1"/>
          </p:cNvSpPr>
          <p:nvPr>
            <p:ph type="sldNum" sz="quarter" idx="5"/>
          </p:nvPr>
        </p:nvSpPr>
        <p:spPr/>
        <p:txBody>
          <a:bodyPr/>
          <a:lstStyle/>
          <a:p>
            <a:fld id="{BCF4D291-DC0B-4A88-B3A2-23374E70CC49}" type="slidenum">
              <a:rPr lang="en-US" smtClean="0"/>
              <a:t>6</a:t>
            </a:fld>
            <a:endParaRPr lang="en-US"/>
          </a:p>
        </p:txBody>
      </p:sp>
    </p:spTree>
    <p:extLst>
      <p:ext uri="{BB962C8B-B14F-4D97-AF65-F5344CB8AC3E}">
        <p14:creationId xmlns:p14="http://schemas.microsoft.com/office/powerpoint/2010/main" val="1055361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 have rate spread available</a:t>
            </a:r>
          </a:p>
          <a:p>
            <a:r>
              <a:rPr lang="en-US" dirty="0"/>
              <a:t>-interest rate minus prime rate</a:t>
            </a:r>
          </a:p>
          <a:p>
            <a:r>
              <a:rPr lang="en-US" dirty="0"/>
              <a:t>-prime rate here is determined by the government by surveying financial institutions</a:t>
            </a:r>
          </a:p>
          <a:p>
            <a:r>
              <a:rPr lang="en-US" dirty="0"/>
              <a:t>-negative rate spread means you’re getting a notably good rate</a:t>
            </a:r>
          </a:p>
        </p:txBody>
      </p:sp>
      <p:sp>
        <p:nvSpPr>
          <p:cNvPr id="4" name="Slide Number Placeholder 3"/>
          <p:cNvSpPr>
            <a:spLocks noGrp="1"/>
          </p:cNvSpPr>
          <p:nvPr>
            <p:ph type="sldNum" sz="quarter" idx="5"/>
          </p:nvPr>
        </p:nvSpPr>
        <p:spPr/>
        <p:txBody>
          <a:bodyPr/>
          <a:lstStyle/>
          <a:p>
            <a:fld id="{BCF4D291-DC0B-4A88-B3A2-23374E70CC49}" type="slidenum">
              <a:rPr lang="en-US" smtClean="0"/>
              <a:t>7</a:t>
            </a:fld>
            <a:endParaRPr lang="en-US"/>
          </a:p>
        </p:txBody>
      </p:sp>
    </p:spTree>
    <p:extLst>
      <p:ext uri="{BB962C8B-B14F-4D97-AF65-F5344CB8AC3E}">
        <p14:creationId xmlns:p14="http://schemas.microsoft.com/office/powerpoint/2010/main" val="2063025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where does that bring us</a:t>
            </a:r>
          </a:p>
          <a:p>
            <a:r>
              <a:rPr lang="en-US" dirty="0"/>
              <a:t>-well there definitely are geographic differences</a:t>
            </a:r>
          </a:p>
          <a:p>
            <a:r>
              <a:rPr lang="en-US" dirty="0"/>
              <a:t>-and not all can be explained by geography</a:t>
            </a:r>
          </a:p>
          <a:p>
            <a:r>
              <a:rPr lang="en-US" dirty="0"/>
              <a:t>-if these underserved communities are places we want to build housing wealth, we might not consider if we need to attract lenders or provide more incentives to help buyers get competitive rates</a:t>
            </a:r>
          </a:p>
        </p:txBody>
      </p:sp>
      <p:sp>
        <p:nvSpPr>
          <p:cNvPr id="4" name="Slide Number Placeholder 3"/>
          <p:cNvSpPr>
            <a:spLocks noGrp="1"/>
          </p:cNvSpPr>
          <p:nvPr>
            <p:ph type="sldNum" sz="quarter" idx="5"/>
          </p:nvPr>
        </p:nvSpPr>
        <p:spPr/>
        <p:txBody>
          <a:bodyPr/>
          <a:lstStyle/>
          <a:p>
            <a:fld id="{BCF4D291-DC0B-4A88-B3A2-23374E70CC49}" type="slidenum">
              <a:rPr lang="en-US" smtClean="0"/>
              <a:t>9</a:t>
            </a:fld>
            <a:endParaRPr lang="en-US"/>
          </a:p>
        </p:txBody>
      </p:sp>
    </p:spTree>
    <p:extLst>
      <p:ext uri="{BB962C8B-B14F-4D97-AF65-F5344CB8AC3E}">
        <p14:creationId xmlns:p14="http://schemas.microsoft.com/office/powerpoint/2010/main" val="849895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A2EF20-E12B-44CD-A9CB-7F01071D2DA8}" type="datetimeFigureOut">
              <a:rPr lang="en-US" smtClean="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EF1D559-6825-46B6-96E0-F846C3A37489}" type="slidenum">
              <a:rPr lang="en-US" smtClean="0"/>
              <a:t>‹#›</a:t>
            </a:fld>
            <a:endParaRPr lang="en-US" dirty="0"/>
          </a:p>
        </p:txBody>
      </p:sp>
    </p:spTree>
    <p:extLst>
      <p:ext uri="{BB962C8B-B14F-4D97-AF65-F5344CB8AC3E}">
        <p14:creationId xmlns:p14="http://schemas.microsoft.com/office/powerpoint/2010/main" val="3658612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A2EF20-E12B-44CD-A9CB-7F01071D2DA8}" type="datetimeFigureOut">
              <a:rPr lang="en-US" smtClean="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EF1D559-6825-46B6-96E0-F846C3A37489}" type="slidenum">
              <a:rPr lang="en-US" smtClean="0"/>
              <a:t>‹#›</a:t>
            </a:fld>
            <a:endParaRPr lang="en-US" dirty="0"/>
          </a:p>
        </p:txBody>
      </p:sp>
    </p:spTree>
    <p:extLst>
      <p:ext uri="{BB962C8B-B14F-4D97-AF65-F5344CB8AC3E}">
        <p14:creationId xmlns:p14="http://schemas.microsoft.com/office/powerpoint/2010/main" val="2322111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A2EF20-E12B-44CD-A9CB-7F01071D2DA8}" type="datetimeFigureOut">
              <a:rPr lang="en-US" smtClean="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EF1D559-6825-46B6-96E0-F846C3A37489}" type="slidenum">
              <a:rPr lang="en-US" smtClean="0"/>
              <a:t>‹#›</a:t>
            </a:fld>
            <a:endParaRPr lang="en-US" dirty="0"/>
          </a:p>
        </p:txBody>
      </p:sp>
    </p:spTree>
    <p:extLst>
      <p:ext uri="{BB962C8B-B14F-4D97-AF65-F5344CB8AC3E}">
        <p14:creationId xmlns:p14="http://schemas.microsoft.com/office/powerpoint/2010/main" val="1908178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A2EF20-E12B-44CD-A9CB-7F01071D2DA8}" type="datetimeFigureOut">
              <a:rPr lang="en-US" smtClean="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EF1D559-6825-46B6-96E0-F846C3A37489}"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65059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A2EF20-E12B-44CD-A9CB-7F01071D2DA8}" type="datetimeFigureOut">
              <a:rPr lang="en-US" smtClean="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EF1D559-6825-46B6-96E0-F846C3A37489}" type="slidenum">
              <a:rPr lang="en-US" smtClean="0"/>
              <a:t>‹#›</a:t>
            </a:fld>
            <a:endParaRPr lang="en-US" dirty="0"/>
          </a:p>
        </p:txBody>
      </p:sp>
    </p:spTree>
    <p:extLst>
      <p:ext uri="{BB962C8B-B14F-4D97-AF65-F5344CB8AC3E}">
        <p14:creationId xmlns:p14="http://schemas.microsoft.com/office/powerpoint/2010/main" val="1372390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AA2EF20-E12B-44CD-A9CB-7F01071D2DA8}" type="datetimeFigureOut">
              <a:rPr lang="en-US" smtClean="0"/>
              <a:t>10/31/2023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EF1D559-6825-46B6-96E0-F846C3A37489}" type="slidenum">
              <a:rPr lang="en-US" smtClean="0"/>
              <a:t>‹#›</a:t>
            </a:fld>
            <a:endParaRPr lang="en-US" dirty="0"/>
          </a:p>
        </p:txBody>
      </p:sp>
    </p:spTree>
    <p:extLst>
      <p:ext uri="{BB962C8B-B14F-4D97-AF65-F5344CB8AC3E}">
        <p14:creationId xmlns:p14="http://schemas.microsoft.com/office/powerpoint/2010/main" val="1032173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AA2EF20-E12B-44CD-A9CB-7F01071D2DA8}" type="datetimeFigureOut">
              <a:rPr lang="en-US" smtClean="0"/>
              <a:t>10/31/2023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EF1D559-6825-46B6-96E0-F846C3A37489}" type="slidenum">
              <a:rPr lang="en-US" smtClean="0"/>
              <a:t>‹#›</a:t>
            </a:fld>
            <a:endParaRPr lang="en-US" dirty="0"/>
          </a:p>
        </p:txBody>
      </p:sp>
    </p:spTree>
    <p:extLst>
      <p:ext uri="{BB962C8B-B14F-4D97-AF65-F5344CB8AC3E}">
        <p14:creationId xmlns:p14="http://schemas.microsoft.com/office/powerpoint/2010/main" val="1012375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A2EF20-E12B-44CD-A9CB-7F01071D2DA8}" type="datetimeFigureOut">
              <a:rPr lang="en-US" smtClean="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EF1D559-6825-46B6-96E0-F846C3A37489}" type="slidenum">
              <a:rPr lang="en-US" smtClean="0"/>
              <a:t>‹#›</a:t>
            </a:fld>
            <a:endParaRPr lang="en-US" dirty="0"/>
          </a:p>
        </p:txBody>
      </p:sp>
    </p:spTree>
    <p:extLst>
      <p:ext uri="{BB962C8B-B14F-4D97-AF65-F5344CB8AC3E}">
        <p14:creationId xmlns:p14="http://schemas.microsoft.com/office/powerpoint/2010/main" val="41046563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A2EF20-E12B-44CD-A9CB-7F01071D2DA8}" type="datetimeFigureOut">
              <a:rPr lang="en-US" smtClean="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EF1D559-6825-46B6-96E0-F846C3A37489}" type="slidenum">
              <a:rPr lang="en-US" smtClean="0"/>
              <a:t>‹#›</a:t>
            </a:fld>
            <a:endParaRPr lang="en-US" dirty="0"/>
          </a:p>
        </p:txBody>
      </p:sp>
    </p:spTree>
    <p:extLst>
      <p:ext uri="{BB962C8B-B14F-4D97-AF65-F5344CB8AC3E}">
        <p14:creationId xmlns:p14="http://schemas.microsoft.com/office/powerpoint/2010/main" val="1348627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A2EF20-E12B-44CD-A9CB-7F01071D2DA8}" type="datetimeFigureOut">
              <a:rPr lang="en-US" smtClean="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EF1D559-6825-46B6-96E0-F846C3A37489}" type="slidenum">
              <a:rPr lang="en-US" smtClean="0"/>
              <a:t>‹#›</a:t>
            </a:fld>
            <a:endParaRPr lang="en-US" dirty="0"/>
          </a:p>
        </p:txBody>
      </p:sp>
    </p:spTree>
    <p:extLst>
      <p:ext uri="{BB962C8B-B14F-4D97-AF65-F5344CB8AC3E}">
        <p14:creationId xmlns:p14="http://schemas.microsoft.com/office/powerpoint/2010/main" val="3409039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A2EF20-E12B-44CD-A9CB-7F01071D2DA8}" type="datetimeFigureOut">
              <a:rPr lang="en-US" smtClean="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EF1D559-6825-46B6-96E0-F846C3A37489}" type="slidenum">
              <a:rPr lang="en-US" smtClean="0"/>
              <a:t>‹#›</a:t>
            </a:fld>
            <a:endParaRPr lang="en-US" dirty="0"/>
          </a:p>
        </p:txBody>
      </p:sp>
    </p:spTree>
    <p:extLst>
      <p:ext uri="{BB962C8B-B14F-4D97-AF65-F5344CB8AC3E}">
        <p14:creationId xmlns:p14="http://schemas.microsoft.com/office/powerpoint/2010/main" val="872913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A2EF20-E12B-44CD-A9CB-7F01071D2DA8}" type="datetimeFigureOut">
              <a:rPr lang="en-US" smtClean="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EF1D559-6825-46B6-96E0-F846C3A37489}" type="slidenum">
              <a:rPr lang="en-US" smtClean="0"/>
              <a:t>‹#›</a:t>
            </a:fld>
            <a:endParaRPr lang="en-US" dirty="0"/>
          </a:p>
        </p:txBody>
      </p:sp>
    </p:spTree>
    <p:extLst>
      <p:ext uri="{BB962C8B-B14F-4D97-AF65-F5344CB8AC3E}">
        <p14:creationId xmlns:p14="http://schemas.microsoft.com/office/powerpoint/2010/main" val="1520881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A2EF20-E12B-44CD-A9CB-7F01071D2DA8}" type="datetimeFigureOut">
              <a:rPr lang="en-US" smtClean="0"/>
              <a:t>10/31/2023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EF1D559-6825-46B6-96E0-F846C3A37489}" type="slidenum">
              <a:rPr lang="en-US" smtClean="0"/>
              <a:t>‹#›</a:t>
            </a:fld>
            <a:endParaRPr lang="en-US" dirty="0"/>
          </a:p>
        </p:txBody>
      </p:sp>
    </p:spTree>
    <p:extLst>
      <p:ext uri="{BB962C8B-B14F-4D97-AF65-F5344CB8AC3E}">
        <p14:creationId xmlns:p14="http://schemas.microsoft.com/office/powerpoint/2010/main" val="3979604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2EF20-E12B-44CD-A9CB-7F01071D2DA8}" type="datetimeFigureOut">
              <a:rPr lang="en-US" smtClean="0"/>
              <a:t>10/31/2023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EF1D559-6825-46B6-96E0-F846C3A37489}" type="slidenum">
              <a:rPr lang="en-US" smtClean="0"/>
              <a:t>‹#›</a:t>
            </a:fld>
            <a:endParaRPr lang="en-US" dirty="0"/>
          </a:p>
        </p:txBody>
      </p:sp>
    </p:spTree>
    <p:extLst>
      <p:ext uri="{BB962C8B-B14F-4D97-AF65-F5344CB8AC3E}">
        <p14:creationId xmlns:p14="http://schemas.microsoft.com/office/powerpoint/2010/main" val="4054733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A2EF20-E12B-44CD-A9CB-7F01071D2DA8}" type="datetimeFigureOut">
              <a:rPr lang="en-US" smtClean="0"/>
              <a:t>10/31/2023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EF1D559-6825-46B6-96E0-F846C3A37489}" type="slidenum">
              <a:rPr lang="en-US" smtClean="0"/>
              <a:t>‹#›</a:t>
            </a:fld>
            <a:endParaRPr lang="en-US" dirty="0"/>
          </a:p>
        </p:txBody>
      </p:sp>
    </p:spTree>
    <p:extLst>
      <p:ext uri="{BB962C8B-B14F-4D97-AF65-F5344CB8AC3E}">
        <p14:creationId xmlns:p14="http://schemas.microsoft.com/office/powerpoint/2010/main" val="2906381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A2EF20-E12B-44CD-A9CB-7F01071D2DA8}" type="datetimeFigureOut">
              <a:rPr lang="en-US" smtClean="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EF1D559-6825-46B6-96E0-F846C3A37489}" type="slidenum">
              <a:rPr lang="en-US" smtClean="0"/>
              <a:t>‹#›</a:t>
            </a:fld>
            <a:endParaRPr lang="en-US" dirty="0"/>
          </a:p>
        </p:txBody>
      </p:sp>
    </p:spTree>
    <p:extLst>
      <p:ext uri="{BB962C8B-B14F-4D97-AF65-F5344CB8AC3E}">
        <p14:creationId xmlns:p14="http://schemas.microsoft.com/office/powerpoint/2010/main" val="3497354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A2EF20-E12B-44CD-A9CB-7F01071D2DA8}" type="datetimeFigureOut">
              <a:rPr lang="en-US" smtClean="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EF1D559-6825-46B6-96E0-F846C3A37489}" type="slidenum">
              <a:rPr lang="en-US" smtClean="0"/>
              <a:t>‹#›</a:t>
            </a:fld>
            <a:endParaRPr lang="en-US" dirty="0"/>
          </a:p>
        </p:txBody>
      </p:sp>
    </p:spTree>
    <p:extLst>
      <p:ext uri="{BB962C8B-B14F-4D97-AF65-F5344CB8AC3E}">
        <p14:creationId xmlns:p14="http://schemas.microsoft.com/office/powerpoint/2010/main" val="718280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AA2EF20-E12B-44CD-A9CB-7F01071D2DA8}" type="datetimeFigureOut">
              <a:rPr lang="en-US" smtClean="0"/>
              <a:t>10/31/2023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EF1D559-6825-46B6-96E0-F846C3A37489}" type="slidenum">
              <a:rPr lang="en-US" smtClean="0"/>
              <a:t>‹#›</a:t>
            </a:fld>
            <a:endParaRPr lang="en-US" dirty="0"/>
          </a:p>
        </p:txBody>
      </p:sp>
    </p:spTree>
    <p:extLst>
      <p:ext uri="{BB962C8B-B14F-4D97-AF65-F5344CB8AC3E}">
        <p14:creationId xmlns:p14="http://schemas.microsoft.com/office/powerpoint/2010/main" val="460079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5" name="Picture 4" descr="Figures of houses in different position and sizes">
            <a:extLst>
              <a:ext uri="{FF2B5EF4-FFF2-40B4-BE49-F238E27FC236}">
                <a16:creationId xmlns:a16="http://schemas.microsoft.com/office/drawing/2014/main" id="{6E51209B-777C-0F61-6045-7725E9894A61}"/>
              </a:ext>
            </a:extLst>
          </p:cNvPr>
          <p:cNvPicPr>
            <a:picLocks noChangeAspect="1"/>
          </p:cNvPicPr>
          <p:nvPr/>
        </p:nvPicPr>
        <p:blipFill rotWithShape="1">
          <a:blip r:embed="rId4"/>
          <a:srcRect/>
          <a:stretch/>
        </p:blipFill>
        <p:spPr>
          <a:xfrm>
            <a:off x="20" y="10"/>
            <a:ext cx="12191981" cy="6857990"/>
          </a:xfrm>
          <a:prstGeom prst="rect">
            <a:avLst/>
          </a:prstGeom>
        </p:spPr>
      </p:pic>
      <p:sp useBgFill="1">
        <p:nvSpPr>
          <p:cNvPr id="10"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028777"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38C85EA1-885B-B31C-CC82-5146D489FCAD}"/>
              </a:ext>
            </a:extLst>
          </p:cNvPr>
          <p:cNvSpPr>
            <a:spLocks noGrp="1"/>
          </p:cNvSpPr>
          <p:nvPr>
            <p:ph type="ctrTitle"/>
          </p:nvPr>
        </p:nvSpPr>
        <p:spPr>
          <a:xfrm>
            <a:off x="1316965" y="1673524"/>
            <a:ext cx="3485073" cy="2420504"/>
          </a:xfrm>
        </p:spPr>
        <p:txBody>
          <a:bodyPr>
            <a:normAutofit/>
          </a:bodyPr>
          <a:lstStyle/>
          <a:p>
            <a:pPr algn="l"/>
            <a:r>
              <a:rPr lang="en-US" sz="4000" dirty="0"/>
              <a:t>Mortgage Geography</a:t>
            </a:r>
          </a:p>
        </p:txBody>
      </p:sp>
      <p:sp>
        <p:nvSpPr>
          <p:cNvPr id="3" name="Subtitle 2">
            <a:extLst>
              <a:ext uri="{FF2B5EF4-FFF2-40B4-BE49-F238E27FC236}">
                <a16:creationId xmlns:a16="http://schemas.microsoft.com/office/drawing/2014/main" id="{B31D6491-0E2C-60D1-4F14-483B846C7064}"/>
              </a:ext>
            </a:extLst>
          </p:cNvPr>
          <p:cNvSpPr>
            <a:spLocks noGrp="1"/>
          </p:cNvSpPr>
          <p:nvPr>
            <p:ph type="subTitle" idx="1"/>
          </p:nvPr>
        </p:nvSpPr>
        <p:spPr>
          <a:xfrm>
            <a:off x="1316963" y="4157933"/>
            <a:ext cx="3485072" cy="1026544"/>
          </a:xfrm>
        </p:spPr>
        <p:txBody>
          <a:bodyPr>
            <a:normAutofit/>
          </a:bodyPr>
          <a:lstStyle/>
          <a:p>
            <a:pPr algn="l"/>
            <a:r>
              <a:rPr lang="en-US" dirty="0">
                <a:solidFill>
                  <a:srgbClr val="E57B90"/>
                </a:solidFill>
              </a:rPr>
              <a:t>Robin Tietz</a:t>
            </a:r>
          </a:p>
          <a:p>
            <a:pPr algn="l"/>
            <a:r>
              <a:rPr lang="en-US" dirty="0">
                <a:solidFill>
                  <a:srgbClr val="E57B90"/>
                </a:solidFill>
              </a:rPr>
              <a:t>DA9 Capstone Presentation</a:t>
            </a:r>
          </a:p>
        </p:txBody>
      </p:sp>
      <p:sp>
        <p:nvSpPr>
          <p:cNvPr id="12" name="Rectangle: Rounded Corners 11">
            <a:extLst>
              <a:ext uri="{FF2B5EF4-FFF2-40B4-BE49-F238E27FC236}">
                <a16:creationId xmlns:a16="http://schemas.microsoft.com/office/drawing/2014/main" id="{4B652971-064F-4B32-A213-B326E652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9677" y="1595889"/>
            <a:ext cx="3749615" cy="3680604"/>
          </a:xfrm>
          <a:prstGeom prst="roundRect">
            <a:avLst>
              <a:gd name="adj" fmla="val 2847"/>
            </a:avLst>
          </a:prstGeom>
          <a:noFill/>
          <a:ln w="1270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62199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5A87-92D5-EB5A-8728-0498D592C9B8}"/>
              </a:ext>
            </a:extLst>
          </p:cNvPr>
          <p:cNvSpPr>
            <a:spLocks noGrp="1"/>
          </p:cNvSpPr>
          <p:nvPr>
            <p:ph type="title"/>
          </p:nvPr>
        </p:nvSpPr>
        <p:spPr/>
        <p:txBody>
          <a:bodyPr/>
          <a:lstStyle/>
          <a:p>
            <a:r>
              <a:rPr lang="en-US" dirty="0"/>
              <a:t>Questions?</a:t>
            </a:r>
          </a:p>
        </p:txBody>
      </p:sp>
      <p:sp>
        <p:nvSpPr>
          <p:cNvPr id="4" name="Text Placeholder 3">
            <a:extLst>
              <a:ext uri="{FF2B5EF4-FFF2-40B4-BE49-F238E27FC236}">
                <a16:creationId xmlns:a16="http://schemas.microsoft.com/office/drawing/2014/main" id="{B9188058-91C6-CA41-E676-3E5EC90B229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03217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 name="Picture 5" descr="Figures of houses in different position and sizes">
            <a:extLst>
              <a:ext uri="{FF2B5EF4-FFF2-40B4-BE49-F238E27FC236}">
                <a16:creationId xmlns:a16="http://schemas.microsoft.com/office/drawing/2014/main" id="{B869BF54-96AD-C9D0-2B96-24C25D188222}"/>
              </a:ext>
            </a:extLst>
          </p:cNvPr>
          <p:cNvPicPr>
            <a:picLocks noChangeAspect="1"/>
          </p:cNvPicPr>
          <p:nvPr/>
        </p:nvPicPr>
        <p:blipFill rotWithShape="1">
          <a:blip r:embed="rId3">
            <a:alphaModFix amt="50000"/>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318CBC6F-8683-2848-5DC9-4CA3B35B1F11}"/>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5600" dirty="0">
                <a:solidFill>
                  <a:srgbClr val="FFFFFF"/>
                </a:solidFill>
              </a:rPr>
              <a:t>Are there geographic discrepancies in lending markets?</a:t>
            </a:r>
          </a:p>
        </p:txBody>
      </p:sp>
      <p:sp>
        <p:nvSpPr>
          <p:cNvPr id="4" name="Text Placeholder 3">
            <a:extLst>
              <a:ext uri="{FF2B5EF4-FFF2-40B4-BE49-F238E27FC236}">
                <a16:creationId xmlns:a16="http://schemas.microsoft.com/office/drawing/2014/main" id="{B9BE74E1-5FB1-3663-DF2A-FB63E20B95AA}"/>
              </a:ext>
            </a:extLst>
          </p:cNvPr>
          <p:cNvSpPr>
            <a:spLocks noGrp="1"/>
          </p:cNvSpPr>
          <p:nvPr>
            <p:ph type="body" idx="1"/>
          </p:nvPr>
        </p:nvSpPr>
        <p:spPr>
          <a:xfrm>
            <a:off x="1524000" y="4159404"/>
            <a:ext cx="9144000" cy="1098395"/>
          </a:xfrm>
        </p:spPr>
        <p:txBody>
          <a:bodyPr vert="horz" lIns="91440" tIns="45720" rIns="91440" bIns="45720" rtlCol="0">
            <a:normAutofit/>
          </a:bodyPr>
          <a:lstStyle/>
          <a:p>
            <a:pPr algn="ctr"/>
            <a:endParaRPr lang="en-US" dirty="0">
              <a:solidFill>
                <a:srgbClr val="FFFFFF"/>
              </a:solidFill>
            </a:endParaRPr>
          </a:p>
        </p:txBody>
      </p:sp>
    </p:spTree>
    <p:extLst>
      <p:ext uri="{BB962C8B-B14F-4D97-AF65-F5344CB8AC3E}">
        <p14:creationId xmlns:p14="http://schemas.microsoft.com/office/powerpoint/2010/main" val="223304742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B2520-D518-7757-F438-98CE1FB38B2F}"/>
              </a:ext>
            </a:extLst>
          </p:cNvPr>
          <p:cNvSpPr>
            <a:spLocks noGrp="1"/>
          </p:cNvSpPr>
          <p:nvPr>
            <p:ph type="title"/>
          </p:nvPr>
        </p:nvSpPr>
        <p:spPr/>
        <p:txBody>
          <a:bodyPr/>
          <a:lstStyle/>
          <a:p>
            <a:r>
              <a:rPr lang="en-US" dirty="0"/>
              <a:t>What is HMDA?</a:t>
            </a:r>
          </a:p>
        </p:txBody>
      </p:sp>
      <p:sp>
        <p:nvSpPr>
          <p:cNvPr id="3" name="Content Placeholder 2">
            <a:extLst>
              <a:ext uri="{FF2B5EF4-FFF2-40B4-BE49-F238E27FC236}">
                <a16:creationId xmlns:a16="http://schemas.microsoft.com/office/drawing/2014/main" id="{BBDFBF54-E5F6-7566-0DFE-80634A121D6C}"/>
              </a:ext>
            </a:extLst>
          </p:cNvPr>
          <p:cNvSpPr>
            <a:spLocks noGrp="1"/>
          </p:cNvSpPr>
          <p:nvPr>
            <p:ph idx="1"/>
          </p:nvPr>
        </p:nvSpPr>
        <p:spPr/>
        <p:txBody>
          <a:bodyPr/>
          <a:lstStyle/>
          <a:p>
            <a:r>
              <a:rPr lang="en-US" dirty="0"/>
              <a:t>Home Mortgage Disclosure Act passed in 1975</a:t>
            </a:r>
          </a:p>
          <a:p>
            <a:r>
              <a:rPr lang="en-US" dirty="0"/>
              <a:t>Overseen by the Consumer Financial Protection Bureau (CFPB) since 2017</a:t>
            </a:r>
          </a:p>
          <a:p>
            <a:r>
              <a:rPr lang="en-US" dirty="0"/>
              <a:t>Requires financial institutions submit a “Loan/Application Register”</a:t>
            </a:r>
          </a:p>
          <a:p>
            <a:r>
              <a:rPr lang="en-US" dirty="0"/>
              <a:t>All loan applications secured by a dwelling must be reported</a:t>
            </a:r>
          </a:p>
          <a:p>
            <a:r>
              <a:rPr lang="en-US" dirty="0"/>
              <a:t>All data is public</a:t>
            </a:r>
          </a:p>
          <a:p>
            <a:r>
              <a:rPr lang="en-US" dirty="0"/>
              <a:t>PIID is removed</a:t>
            </a:r>
          </a:p>
        </p:txBody>
      </p:sp>
    </p:spTree>
    <p:extLst>
      <p:ext uri="{BB962C8B-B14F-4D97-AF65-F5344CB8AC3E}">
        <p14:creationId xmlns:p14="http://schemas.microsoft.com/office/powerpoint/2010/main" val="2896893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7E175-DF78-2519-348F-CF77E4DF5779}"/>
              </a:ext>
            </a:extLst>
          </p:cNvPr>
          <p:cNvSpPr>
            <a:spLocks noGrp="1"/>
          </p:cNvSpPr>
          <p:nvPr>
            <p:ph type="title"/>
          </p:nvPr>
        </p:nvSpPr>
        <p:spPr/>
        <p:txBody>
          <a:bodyPr/>
          <a:lstStyle/>
          <a:p>
            <a:r>
              <a:rPr lang="en-US" dirty="0"/>
              <a:t>Project Scope</a:t>
            </a:r>
          </a:p>
        </p:txBody>
      </p:sp>
      <p:sp>
        <p:nvSpPr>
          <p:cNvPr id="3" name="Content Placeholder 2">
            <a:extLst>
              <a:ext uri="{FF2B5EF4-FFF2-40B4-BE49-F238E27FC236}">
                <a16:creationId xmlns:a16="http://schemas.microsoft.com/office/drawing/2014/main" id="{0EF911F9-7D67-BCBE-0D37-0F7194508696}"/>
              </a:ext>
            </a:extLst>
          </p:cNvPr>
          <p:cNvSpPr>
            <a:spLocks noGrp="1"/>
          </p:cNvSpPr>
          <p:nvPr>
            <p:ph idx="1"/>
          </p:nvPr>
        </p:nvSpPr>
        <p:spPr/>
        <p:txBody>
          <a:bodyPr/>
          <a:lstStyle/>
          <a:p>
            <a:r>
              <a:rPr lang="en-US" dirty="0"/>
              <a:t>2022 Consumer Mortgages by Census Tract</a:t>
            </a:r>
          </a:p>
          <a:p>
            <a:r>
              <a:rPr lang="en-US" dirty="0"/>
              <a:t>Excluded entries:</a:t>
            </a:r>
          </a:p>
          <a:p>
            <a:pPr lvl="1"/>
            <a:r>
              <a:rPr lang="en-US" dirty="0"/>
              <a:t>Loans for commercial or investment purpose</a:t>
            </a:r>
          </a:p>
          <a:p>
            <a:pPr lvl="1"/>
            <a:r>
              <a:rPr lang="en-US" dirty="0"/>
              <a:t>Preapproval applications (or other loans with incomplete location data)</a:t>
            </a:r>
          </a:p>
          <a:p>
            <a:pPr lvl="1"/>
            <a:r>
              <a:rPr lang="en-US" dirty="0"/>
              <a:t>Loans purchased from another financial institution</a:t>
            </a:r>
          </a:p>
          <a:p>
            <a:pPr lvl="1"/>
            <a:r>
              <a:rPr lang="en-US" dirty="0"/>
              <a:t>Loans with an improbable interest rate (likely erroneous)</a:t>
            </a:r>
          </a:p>
          <a:p>
            <a:pPr lvl="1"/>
            <a:r>
              <a:rPr lang="en-US" dirty="0"/>
              <a:t>Loans exempt from complete reporting</a:t>
            </a:r>
          </a:p>
        </p:txBody>
      </p:sp>
    </p:spTree>
    <p:extLst>
      <p:ext uri="{BB962C8B-B14F-4D97-AF65-F5344CB8AC3E}">
        <p14:creationId xmlns:p14="http://schemas.microsoft.com/office/powerpoint/2010/main" val="2118840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55D06-7B69-AD5B-E3DA-B4A717FE2696}"/>
              </a:ext>
            </a:extLst>
          </p:cNvPr>
          <p:cNvSpPr>
            <a:spLocks noGrp="1"/>
          </p:cNvSpPr>
          <p:nvPr>
            <p:ph type="title"/>
          </p:nvPr>
        </p:nvSpPr>
        <p:spPr/>
        <p:txBody>
          <a:bodyPr/>
          <a:lstStyle/>
          <a:p>
            <a:r>
              <a:rPr lang="en-US" dirty="0"/>
              <a:t>Census Tracts</a:t>
            </a:r>
          </a:p>
        </p:txBody>
      </p:sp>
      <p:sp>
        <p:nvSpPr>
          <p:cNvPr id="3" name="Content Placeholder 2">
            <a:extLst>
              <a:ext uri="{FF2B5EF4-FFF2-40B4-BE49-F238E27FC236}">
                <a16:creationId xmlns:a16="http://schemas.microsoft.com/office/drawing/2014/main" id="{C3570FF5-BB42-0399-55C6-65DA6280141E}"/>
              </a:ext>
            </a:extLst>
          </p:cNvPr>
          <p:cNvSpPr>
            <a:spLocks noGrp="1"/>
          </p:cNvSpPr>
          <p:nvPr>
            <p:ph idx="1"/>
          </p:nvPr>
        </p:nvSpPr>
        <p:spPr/>
        <p:txBody>
          <a:bodyPr/>
          <a:lstStyle/>
          <a:p>
            <a:r>
              <a:rPr lang="en-US" dirty="0"/>
              <a:t>Small county subdivisions defined by the Census</a:t>
            </a:r>
          </a:p>
          <a:p>
            <a:r>
              <a:rPr lang="en-US" dirty="0"/>
              <a:t>In use for entire US since 2000 (developed for certain cities as early as 1910)</a:t>
            </a:r>
          </a:p>
          <a:p>
            <a:r>
              <a:rPr lang="en-US" dirty="0"/>
              <a:t>Most tracts have around 4,000 residents (vary as much as 1,200-8,000)</a:t>
            </a:r>
          </a:p>
          <a:p>
            <a:r>
              <a:rPr lang="en-US" dirty="0"/>
              <a:t>Boundaries are less arbitrary and more consistent than municipal, county, or zip code boundaries</a:t>
            </a:r>
          </a:p>
        </p:txBody>
      </p:sp>
    </p:spTree>
    <p:extLst>
      <p:ext uri="{BB962C8B-B14F-4D97-AF65-F5344CB8AC3E}">
        <p14:creationId xmlns:p14="http://schemas.microsoft.com/office/powerpoint/2010/main" val="2167573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0C807-C94B-7992-6A5B-2F7D72F8A786}"/>
              </a:ext>
            </a:extLst>
          </p:cNvPr>
          <p:cNvSpPr>
            <a:spLocks noGrp="1"/>
          </p:cNvSpPr>
          <p:nvPr>
            <p:ph type="title"/>
          </p:nvPr>
        </p:nvSpPr>
        <p:spPr/>
        <p:txBody>
          <a:bodyPr/>
          <a:lstStyle/>
          <a:p>
            <a:r>
              <a:rPr lang="en-US" dirty="0"/>
              <a:t>Rising Interest Rates</a:t>
            </a:r>
          </a:p>
        </p:txBody>
      </p:sp>
      <p:pic>
        <p:nvPicPr>
          <p:cNvPr id="7" name="Picture 6">
            <a:extLst>
              <a:ext uri="{FF2B5EF4-FFF2-40B4-BE49-F238E27FC236}">
                <a16:creationId xmlns:a16="http://schemas.microsoft.com/office/drawing/2014/main" id="{0412AFB2-9E8E-F941-138F-FF1592698E76}"/>
              </a:ext>
            </a:extLst>
          </p:cNvPr>
          <p:cNvPicPr>
            <a:picLocks noChangeAspect="1"/>
          </p:cNvPicPr>
          <p:nvPr/>
        </p:nvPicPr>
        <p:blipFill>
          <a:blip r:embed="rId3"/>
          <a:stretch>
            <a:fillRect/>
          </a:stretch>
        </p:blipFill>
        <p:spPr>
          <a:xfrm>
            <a:off x="0" y="1771111"/>
            <a:ext cx="12192000" cy="3315777"/>
          </a:xfrm>
          <a:prstGeom prst="rect">
            <a:avLst/>
          </a:prstGeom>
        </p:spPr>
      </p:pic>
      <p:cxnSp>
        <p:nvCxnSpPr>
          <p:cNvPr id="10" name="Straight Connector 9">
            <a:extLst>
              <a:ext uri="{FF2B5EF4-FFF2-40B4-BE49-F238E27FC236}">
                <a16:creationId xmlns:a16="http://schemas.microsoft.com/office/drawing/2014/main" id="{677CAA06-A509-63E2-9EF8-30079E1AF80A}"/>
              </a:ext>
            </a:extLst>
          </p:cNvPr>
          <p:cNvCxnSpPr/>
          <p:nvPr/>
        </p:nvCxnSpPr>
        <p:spPr>
          <a:xfrm flipV="1">
            <a:off x="11224470" y="2155971"/>
            <a:ext cx="0" cy="2659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586FEEF-9A7A-707F-CD44-F1B9F9F347D8}"/>
              </a:ext>
            </a:extLst>
          </p:cNvPr>
          <p:cNvCxnSpPr>
            <a:cxnSpLocks/>
          </p:cNvCxnSpPr>
          <p:nvPr/>
        </p:nvCxnSpPr>
        <p:spPr>
          <a:xfrm flipV="1">
            <a:off x="11685864" y="2155971"/>
            <a:ext cx="0" cy="2600587"/>
          </a:xfrm>
          <a:prstGeom prst="line">
            <a:avLst/>
          </a:prstGeom>
        </p:spPr>
        <p:style>
          <a:lnRef idx="1">
            <a:schemeClr val="accent1"/>
          </a:lnRef>
          <a:fillRef idx="0">
            <a:schemeClr val="accent1"/>
          </a:fillRef>
          <a:effectRef idx="0">
            <a:schemeClr val="accent1"/>
          </a:effectRef>
          <a:fontRef idx="minor">
            <a:schemeClr val="tx1"/>
          </a:fontRef>
        </p:style>
      </p:cxnSp>
      <p:sp>
        <p:nvSpPr>
          <p:cNvPr id="14" name="Arrow: Down 13">
            <a:extLst>
              <a:ext uri="{FF2B5EF4-FFF2-40B4-BE49-F238E27FC236}">
                <a16:creationId xmlns:a16="http://schemas.microsoft.com/office/drawing/2014/main" id="{7DD83D93-F704-985B-9ED7-0F9CEDFDE662}"/>
              </a:ext>
            </a:extLst>
          </p:cNvPr>
          <p:cNvSpPr/>
          <p:nvPr/>
        </p:nvSpPr>
        <p:spPr>
          <a:xfrm>
            <a:off x="11353800" y="1535185"/>
            <a:ext cx="197840" cy="47817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80461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AF9AA-1D95-334D-3A22-B6CF7F5F0103}"/>
              </a:ext>
            </a:extLst>
          </p:cNvPr>
          <p:cNvSpPr>
            <a:spLocks noGrp="1"/>
          </p:cNvSpPr>
          <p:nvPr>
            <p:ph type="title"/>
          </p:nvPr>
        </p:nvSpPr>
        <p:spPr/>
        <p:txBody>
          <a:bodyPr/>
          <a:lstStyle/>
          <a:p>
            <a:r>
              <a:rPr lang="en-US" dirty="0"/>
              <a:t>Rate Spread</a:t>
            </a:r>
          </a:p>
        </p:txBody>
      </p:sp>
      <p:sp>
        <p:nvSpPr>
          <p:cNvPr id="3" name="Content Placeholder 2">
            <a:extLst>
              <a:ext uri="{FF2B5EF4-FFF2-40B4-BE49-F238E27FC236}">
                <a16:creationId xmlns:a16="http://schemas.microsoft.com/office/drawing/2014/main" id="{1D55EB43-1513-78EE-FEF3-0E12C274C1CA}"/>
              </a:ext>
            </a:extLst>
          </p:cNvPr>
          <p:cNvSpPr>
            <a:spLocks noGrp="1"/>
          </p:cNvSpPr>
          <p:nvPr>
            <p:ph idx="1"/>
          </p:nvPr>
        </p:nvSpPr>
        <p:spPr/>
        <p:txBody>
          <a:bodyPr/>
          <a:lstStyle/>
          <a:p>
            <a:r>
              <a:rPr lang="en-US" dirty="0"/>
              <a:t>Rate Spread = Interest Rate – Prime Rate</a:t>
            </a:r>
          </a:p>
          <a:p>
            <a:r>
              <a:rPr lang="en-US" dirty="0"/>
              <a:t>Prime Rate is determined by the government through surveys of financials institutions</a:t>
            </a:r>
          </a:p>
          <a:p>
            <a:r>
              <a:rPr lang="en-US" dirty="0"/>
              <a:t>Negative Rate Spread means borrower is getting an exceptionally low interest rate</a:t>
            </a:r>
          </a:p>
          <a:p>
            <a:r>
              <a:rPr lang="en-US" dirty="0"/>
              <a:t>On a loans where interest rate varies after an initial fixed period, rate spread is calculated based on the initial fixed rate</a:t>
            </a:r>
          </a:p>
        </p:txBody>
      </p:sp>
    </p:spTree>
    <p:extLst>
      <p:ext uri="{BB962C8B-B14F-4D97-AF65-F5344CB8AC3E}">
        <p14:creationId xmlns:p14="http://schemas.microsoft.com/office/powerpoint/2010/main" val="2275444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7E50F-EEA3-F87E-2AAA-4F53F25AD56D}"/>
              </a:ext>
            </a:extLst>
          </p:cNvPr>
          <p:cNvSpPr>
            <a:spLocks noGrp="1"/>
          </p:cNvSpPr>
          <p:nvPr>
            <p:ph type="title"/>
          </p:nvPr>
        </p:nvSpPr>
        <p:spPr/>
        <p:txBody>
          <a:bodyPr/>
          <a:lstStyle/>
          <a:p>
            <a:r>
              <a:rPr lang="en-US" dirty="0"/>
              <a:t>Tableau</a:t>
            </a:r>
          </a:p>
        </p:txBody>
      </p:sp>
      <p:sp>
        <p:nvSpPr>
          <p:cNvPr id="3" name="Content Placeholder 2">
            <a:extLst>
              <a:ext uri="{FF2B5EF4-FFF2-40B4-BE49-F238E27FC236}">
                <a16:creationId xmlns:a16="http://schemas.microsoft.com/office/drawing/2014/main" id="{46C72DA1-A9E7-1827-C9CB-A6A0D935805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45700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1A689F-6947-98E5-E131-102293E18FBD}"/>
              </a:ext>
            </a:extLst>
          </p:cNvPr>
          <p:cNvSpPr>
            <a:spLocks noGrp="1"/>
          </p:cNvSpPr>
          <p:nvPr>
            <p:ph type="title"/>
          </p:nvPr>
        </p:nvSpPr>
        <p:spPr/>
        <p:txBody>
          <a:bodyPr/>
          <a:lstStyle/>
          <a:p>
            <a:r>
              <a:rPr lang="en-US" dirty="0"/>
              <a:t>Conclusions</a:t>
            </a:r>
          </a:p>
        </p:txBody>
      </p:sp>
      <p:sp>
        <p:nvSpPr>
          <p:cNvPr id="6" name="Content Placeholder 5">
            <a:extLst>
              <a:ext uri="{FF2B5EF4-FFF2-40B4-BE49-F238E27FC236}">
                <a16:creationId xmlns:a16="http://schemas.microsoft.com/office/drawing/2014/main" id="{F92727B0-223A-2C40-B99F-F535A3818203}"/>
              </a:ext>
            </a:extLst>
          </p:cNvPr>
          <p:cNvSpPr>
            <a:spLocks noGrp="1"/>
          </p:cNvSpPr>
          <p:nvPr>
            <p:ph idx="1"/>
          </p:nvPr>
        </p:nvSpPr>
        <p:spPr/>
        <p:txBody>
          <a:bodyPr/>
          <a:lstStyle/>
          <a:p>
            <a:r>
              <a:rPr lang="en-US" dirty="0"/>
              <a:t>There are geographic discrepancies in lending markets</a:t>
            </a:r>
          </a:p>
          <a:p>
            <a:r>
              <a:rPr lang="en-US" dirty="0"/>
              <a:t>Not everything can be explained by income or property value</a:t>
            </a:r>
          </a:p>
          <a:p>
            <a:r>
              <a:rPr lang="en-US" dirty="0"/>
              <a:t>Underserved communities might need more lenders or incentives to achieve more competitive pricing</a:t>
            </a:r>
          </a:p>
          <a:p>
            <a:endParaRPr lang="en-US" dirty="0"/>
          </a:p>
        </p:txBody>
      </p:sp>
    </p:spTree>
    <p:extLst>
      <p:ext uri="{BB962C8B-B14F-4D97-AF65-F5344CB8AC3E}">
        <p14:creationId xmlns:p14="http://schemas.microsoft.com/office/powerpoint/2010/main" val="21114015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1428</TotalTime>
  <Words>628</Words>
  <Application>Microsoft Office PowerPoint</Application>
  <PresentationFormat>Widescreen</PresentationFormat>
  <Paragraphs>75</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Calisto MT</vt:lpstr>
      <vt:lpstr>Wingdings 2</vt:lpstr>
      <vt:lpstr>Slate</vt:lpstr>
      <vt:lpstr>Mortgage Geography</vt:lpstr>
      <vt:lpstr>Are there geographic discrepancies in lending markets?</vt:lpstr>
      <vt:lpstr>What is HMDA?</vt:lpstr>
      <vt:lpstr>Project Scope</vt:lpstr>
      <vt:lpstr>Census Tracts</vt:lpstr>
      <vt:lpstr>Rising Interest Rates</vt:lpstr>
      <vt:lpstr>Rate Spread</vt:lpstr>
      <vt:lpstr>Tableau</vt:lpstr>
      <vt:lpstr>Conclusions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Mortgage Geography</dc:title>
  <dc:creator>William Tietz</dc:creator>
  <cp:lastModifiedBy>Robin Tietz</cp:lastModifiedBy>
  <cp:revision>4</cp:revision>
  <dcterms:created xsi:type="dcterms:W3CDTF">2023-10-28T02:50:39Z</dcterms:created>
  <dcterms:modified xsi:type="dcterms:W3CDTF">2023-11-01T01:07:52Z</dcterms:modified>
</cp:coreProperties>
</file>